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458" r:id="rId3"/>
    <p:sldId id="527" r:id="rId4"/>
    <p:sldId id="263" r:id="rId5"/>
    <p:sldId id="270" r:id="rId6"/>
    <p:sldId id="528" r:id="rId7"/>
    <p:sldId id="529" r:id="rId8"/>
    <p:sldId id="530" r:id="rId9"/>
    <p:sldId id="532" r:id="rId10"/>
    <p:sldId id="531" r:id="rId11"/>
    <p:sldId id="533" r:id="rId12"/>
    <p:sldId id="534" r:id="rId13"/>
    <p:sldId id="282" r:id="rId14"/>
    <p:sldId id="536" r:id="rId15"/>
    <p:sldId id="540" r:id="rId16"/>
    <p:sldId id="541" r:id="rId17"/>
    <p:sldId id="507" r:id="rId18"/>
    <p:sldId id="542" r:id="rId19"/>
    <p:sldId id="543" r:id="rId20"/>
    <p:sldId id="544" r:id="rId21"/>
    <p:sldId id="545" r:id="rId22"/>
    <p:sldId id="546" r:id="rId23"/>
    <p:sldId id="578" r:id="rId24"/>
    <p:sldId id="548" r:id="rId25"/>
    <p:sldId id="550" r:id="rId26"/>
    <p:sldId id="577" r:id="rId27"/>
    <p:sldId id="551" r:id="rId28"/>
    <p:sldId id="552" r:id="rId29"/>
    <p:sldId id="524" r:id="rId30"/>
    <p:sldId id="586" r:id="rId31"/>
    <p:sldId id="587" r:id="rId32"/>
    <p:sldId id="583" r:id="rId33"/>
    <p:sldId id="585" r:id="rId34"/>
    <p:sldId id="561" r:id="rId35"/>
    <p:sldId id="509" r:id="rId36"/>
    <p:sldId id="525" r:id="rId37"/>
    <p:sldId id="510" r:id="rId38"/>
    <p:sldId id="511" r:id="rId39"/>
    <p:sldId id="521" r:id="rId40"/>
    <p:sldId id="516" r:id="rId41"/>
    <p:sldId id="522" r:id="rId42"/>
    <p:sldId id="535" r:id="rId43"/>
    <p:sldId id="565" r:id="rId44"/>
    <p:sldId id="588" r:id="rId45"/>
    <p:sldId id="566" r:id="rId46"/>
    <p:sldId id="567" r:id="rId47"/>
    <p:sldId id="568" r:id="rId48"/>
    <p:sldId id="569" r:id="rId49"/>
    <p:sldId id="570" r:id="rId50"/>
    <p:sldId id="571" r:id="rId51"/>
    <p:sldId id="572" r:id="rId52"/>
    <p:sldId id="581" r:id="rId53"/>
    <p:sldId id="573" r:id="rId54"/>
    <p:sldId id="580" r:id="rId55"/>
    <p:sldId id="582" r:id="rId56"/>
    <p:sldId id="560" r:id="rId57"/>
    <p:sldId id="575" r:id="rId58"/>
    <p:sldId id="324" r:id="rId59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140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보통 스타일 3 - 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64" y="114"/>
      </p:cViewPr>
      <p:guideLst>
        <p:guide orient="horz" pos="2183"/>
        <p:guide pos="2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7607" y="3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EB87F-5DB2-4373-8692-FFFE424E01F2}" type="datetimeFigureOut">
              <a:rPr lang="ko-KR" altLang="en-US" smtClean="0"/>
              <a:t>2023-02-14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3718E-39E1-4E49-B5D4-0ACDB97A61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7181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77607" y="3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27C31-E7DF-43EE-820E-D63DCC322009}" type="datetimeFigureOut">
              <a:rPr lang="ko-KR" altLang="en-US" smtClean="0"/>
              <a:t>2023-02-14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BC96A-C332-4755-AA8B-010448A17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906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69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52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13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4DE2-B230-4FFA-8C24-F125CF718745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072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4DE2-B230-4FFA-8C24-F125CF718745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30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404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03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9895" y="6356351"/>
            <a:ext cx="2057400" cy="365125"/>
          </a:xfrm>
        </p:spPr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" y="72386"/>
            <a:ext cx="3600000" cy="60828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119328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85612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 userDrawn="1"/>
        </p:nvGrpSpPr>
        <p:grpSpPr>
          <a:xfrm>
            <a:off x="1331640" y="2492896"/>
            <a:ext cx="7801638" cy="2376264"/>
            <a:chOff x="2915816" y="3171704"/>
            <a:chExt cx="6217462" cy="2165848"/>
          </a:xfrm>
        </p:grpSpPr>
        <p:sp>
          <p:nvSpPr>
            <p:cNvPr id="11" name="직사각형 10"/>
            <p:cNvSpPr/>
            <p:nvPr/>
          </p:nvSpPr>
          <p:spPr>
            <a:xfrm>
              <a:off x="2915816" y="3171704"/>
              <a:ext cx="6217462" cy="2165848"/>
            </a:xfrm>
            <a:prstGeom prst="rect">
              <a:avLst/>
            </a:prstGeom>
            <a:solidFill>
              <a:srgbClr val="4BB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3200" b="1" dirty="0" smtClean="0">
                  <a:solidFill>
                    <a:schemeClr val="bg1"/>
                  </a:solidFill>
                  <a:latin typeface="Lucida Sans" panose="020B0602030504020204" pitchFamily="34" charset="0"/>
                  <a:ea typeface="HY견고딕" panose="02030600000101010101" pitchFamily="18" charset="-127"/>
                </a:rPr>
                <a:t> </a:t>
              </a:r>
              <a:endParaRPr lang="ko-KR" altLang="en-US" sz="1600" b="1" dirty="0">
                <a:latin typeface="+mj-lt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3010876" y="4732828"/>
              <a:ext cx="6073446" cy="0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51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34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89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408080521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00020" y="659226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108"/>
            </a:lvl1pPr>
          </a:lstStyle>
          <a:p>
            <a:fld id="{A8CA3DB7-E5BA-456D-AA01-B6AB6C093EC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grpSp>
        <p:nvGrpSpPr>
          <p:cNvPr id="13" name="그룹 12"/>
          <p:cNvGrpSpPr/>
          <p:nvPr userDrawn="1"/>
        </p:nvGrpSpPr>
        <p:grpSpPr>
          <a:xfrm>
            <a:off x="-10420" y="0"/>
            <a:ext cx="9154420" cy="936688"/>
            <a:chOff x="-7815" y="0"/>
            <a:chExt cx="9163050" cy="936688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80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C:\Users\정현지\Desktop\ppt탬플릿-0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9"/>
          <a:stretch/>
        </p:blipFill>
        <p:spPr bwMode="auto">
          <a:xfrm>
            <a:off x="0" y="0"/>
            <a:ext cx="9144000" cy="8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" y="6480768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0" y="6489912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0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48989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정현지\Desktop\ppt탬플릿-04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45800"/>
          <a:stretch/>
        </p:blipFill>
        <p:spPr bwMode="auto">
          <a:xfrm>
            <a:off x="0" y="1309252"/>
            <a:ext cx="9144000" cy="3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0" y="6113191"/>
            <a:ext cx="3600000" cy="60828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243" y="1410591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449727368" descr="EMB000032d0117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91" y="1376875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8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7920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1" y="6466411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580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7920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11" y="6466411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정현지\Desktop\ppt탬플릿-06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3962" b="4689"/>
          <a:stretch/>
        </p:blipFill>
        <p:spPr bwMode="auto">
          <a:xfrm>
            <a:off x="6298285" y="146018"/>
            <a:ext cx="28438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/>
          <p:cNvCxnSpPr/>
          <p:nvPr userDrawn="1"/>
        </p:nvCxnSpPr>
        <p:spPr>
          <a:xfrm>
            <a:off x="753669" y="3250313"/>
            <a:ext cx="5616624" cy="1317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281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1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" y="6480768"/>
            <a:ext cx="1461929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_x449727368" descr="EMB000032d011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0" y="6489912"/>
            <a:ext cx="153073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02322" y="6506251"/>
            <a:ext cx="2057400" cy="365125"/>
          </a:xfrm>
        </p:spPr>
        <p:txBody>
          <a:bodyPr/>
          <a:lstStyle>
            <a:lvl1pPr algn="ctr">
              <a:defRPr sz="1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ADD61C2-492C-4B3D-8597-1CE962266C0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5" name="Picture 2" descr="C:\Users\정현지\Desktop\ppt탬플릿-02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b="14300"/>
          <a:stretch/>
        </p:blipFill>
        <p:spPr bwMode="auto">
          <a:xfrm>
            <a:off x="-4130" y="0"/>
            <a:ext cx="9148130" cy="6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5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66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63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61C2-492C-4B3D-8597-1CE962266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41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87.GIF"/><Relationship Id="rId7" Type="http://schemas.openxmlformats.org/officeDocument/2006/relationships/image" Target="../media/image91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gif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3.png"/><Relationship Id="rId7" Type="http://schemas.openxmlformats.org/officeDocument/2006/relationships/image" Target="../media/image1120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321724" y="2499280"/>
            <a:ext cx="758800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Progress of heavy-ion accelerator(RAON) including Linac commissioning</a:t>
            </a:r>
            <a:endParaRPr lang="en-US" altLang="ko-K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  <a:p>
            <a:pPr algn="ctr"/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Yeonsei</a:t>
            </a:r>
            <a:r>
              <a:rPr lang="en-US" altLang="ko-KR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Chung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Rare Isotope Science Project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5825" y="0"/>
            <a:ext cx="268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ASSCA2022, Feb. 14, 2023</a:t>
            </a:r>
            <a:endParaRPr lang="ko-KR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1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8148" x="4787900" y="3765550"/>
          <p14:tracePt t="8156" x="4768850" y="3759200"/>
          <p14:tracePt t="8167" x="4718050" y="3759200"/>
          <p14:tracePt t="8184" x="4648200" y="3759200"/>
          <p14:tracePt t="8201" x="4603750" y="3759200"/>
          <p14:tracePt t="8218" x="4591050" y="3759200"/>
          <p14:tracePt t="8235" x="4572000" y="3759200"/>
          <p14:tracePt t="8251" x="4533900" y="3771900"/>
          <p14:tracePt t="8268" x="4464050" y="3784600"/>
          <p14:tracePt t="8285" x="4375150" y="3784600"/>
          <p14:tracePt t="8315" x="4159250" y="3765550"/>
          <p14:tracePt t="8331" x="3975100" y="3746500"/>
          <p14:tracePt t="8348" x="3784600" y="3746500"/>
          <p14:tracePt t="8365" x="3657600" y="3746500"/>
          <p14:tracePt t="8381" x="3549650" y="3746500"/>
          <p14:tracePt t="8399" x="3403600" y="3746500"/>
          <p14:tracePt t="8415" x="3346450" y="3746500"/>
          <p14:tracePt t="8431" x="3282950" y="3746500"/>
          <p14:tracePt t="8448" x="3238500" y="3740150"/>
          <p14:tracePt t="8465" x="3219450" y="3740150"/>
          <p14:tracePt t="8482" x="3213100" y="3740150"/>
          <p14:tracePt t="8515" x="3206750" y="3746500"/>
          <p14:tracePt t="8532" x="3200400" y="3759200"/>
          <p14:tracePt t="8548" x="3200400" y="3771900"/>
          <p14:tracePt t="8565" x="3200400" y="3778250"/>
          <p14:tracePt t="8599" x="3213100" y="3778250"/>
          <p14:tracePt t="8716" x="3206750" y="3778250"/>
          <p14:tracePt t="8740" x="3206750" y="3784600"/>
          <p14:tracePt t="8754" x="3206750" y="3790950"/>
          <p14:tracePt t="8762" x="3225800" y="3797300"/>
          <p14:tracePt t="8770" x="3244850" y="3810000"/>
          <p14:tracePt t="8782" x="3289300" y="3822700"/>
          <p14:tracePt t="8800" x="3492500" y="3848100"/>
          <p14:tracePt t="8815" x="3670300" y="3867150"/>
          <p14:tracePt t="8832" x="3797300" y="3905250"/>
          <p14:tracePt t="8849" x="3867150" y="3937000"/>
          <p14:tracePt t="8865" x="3898900" y="3949700"/>
          <p14:tracePt t="8882" x="3911600" y="3956050"/>
          <p14:tracePt t="8920" x="3917950" y="3949700"/>
          <p14:tracePt t="8932" x="3917950" y="3943350"/>
          <p14:tracePt t="8949" x="3949700" y="3905250"/>
          <p14:tracePt t="8965" x="3987800" y="3879850"/>
          <p14:tracePt t="8982" x="4019550" y="3841750"/>
          <p14:tracePt t="8999" x="4025900" y="3784600"/>
          <p14:tracePt t="9015" x="4025900" y="3765550"/>
          <p14:tracePt t="9021" x="4019550" y="3759200"/>
          <p14:tracePt t="9032" x="4006850" y="3759200"/>
          <p14:tracePt t="9049" x="3975100" y="3752850"/>
          <p14:tracePt t="9065" x="3943350" y="3752850"/>
          <p14:tracePt t="9082" x="3873500" y="3752850"/>
          <p14:tracePt t="9099" x="3822700" y="3759200"/>
          <p14:tracePt t="9116" x="3746500" y="3771900"/>
          <p14:tracePt t="9132" x="3708400" y="3778250"/>
          <p14:tracePt t="9149" x="3695700" y="3784600"/>
          <p14:tracePt t="9182" x="3721100" y="3778250"/>
          <p14:tracePt t="9199" x="3873500" y="3721100"/>
          <p14:tracePt t="9215" x="4044950" y="3663950"/>
          <p14:tracePt t="9232" x="4279900" y="3587750"/>
          <p14:tracePt t="9249" x="4457700" y="3530600"/>
          <p14:tracePt t="9265" x="4559300" y="3498850"/>
          <p14:tracePt t="9282" x="4597400" y="3498850"/>
          <p14:tracePt t="9299" x="4610100" y="3511550"/>
          <p14:tracePt t="9316" x="4610100" y="3556000"/>
          <p14:tracePt t="9333" x="4603750" y="3714750"/>
          <p14:tracePt t="9437" x="4597400" y="3714750"/>
          <p14:tracePt t="9444" x="4572000" y="3689350"/>
          <p14:tracePt t="9451" x="4533900" y="3625850"/>
          <p14:tracePt t="9466" x="4533900" y="3530600"/>
          <p14:tracePt t="9482" x="4559300" y="3467100"/>
          <p14:tracePt t="9499" x="4584700" y="3397250"/>
          <p14:tracePt t="9516" x="4610100" y="3340100"/>
          <p14:tracePt t="9532" x="4686300" y="3251200"/>
          <p14:tracePt t="9549" x="4781550" y="3194050"/>
          <p14:tracePt t="9566" x="4889500" y="3175000"/>
          <p14:tracePt t="9583" x="5060950" y="3175000"/>
          <p14:tracePt t="9599" x="5143500" y="3175000"/>
          <p14:tracePt t="9616" x="5162550" y="3175000"/>
          <p14:tracePt t="9633" x="5168900" y="3175000"/>
          <p14:tracePt t="9687" x="5168900" y="3181350"/>
          <p14:tracePt t="9694" x="5168900" y="3187700"/>
          <p14:tracePt t="9711" x="5168900" y="3194050"/>
          <p14:tracePt t="9740" x="5168900" y="3200400"/>
          <p14:tracePt t="11641" x="5156200" y="3213100"/>
          <p14:tracePt t="11648" x="5124450" y="3251200"/>
          <p14:tracePt t="11655" x="5067300" y="3308350"/>
          <p14:tracePt t="11671" x="4940300" y="3390900"/>
          <p14:tracePt t="11688" x="4851400" y="3435350"/>
          <p14:tracePt t="11704" x="4743450" y="3486150"/>
          <p14:tracePt t="11721" x="4597400" y="3524250"/>
          <p14:tracePt t="11738" x="4457700" y="3568700"/>
          <p14:tracePt t="11755" x="4305300" y="3619500"/>
          <p14:tracePt t="11771" x="4279900" y="3638550"/>
          <p14:tracePt t="11801" x="4279900" y="3670300"/>
          <p14:tracePt t="11818" x="4279900" y="3695700"/>
          <p14:tracePt t="11835" x="4286250" y="3740150"/>
          <p14:tracePt t="11851" x="4292600" y="3752850"/>
          <p14:tracePt t="11868" x="4298950" y="3765550"/>
          <p14:tracePt t="11885" x="4305300" y="3784600"/>
          <p14:tracePt t="11901" x="4318000" y="3816350"/>
          <p14:tracePt t="11918" x="4330700" y="3841750"/>
          <p14:tracePt t="11934" x="4337050" y="3867150"/>
          <p14:tracePt t="11951" x="4349750" y="3886200"/>
          <p14:tracePt t="11986" x="4356100" y="3886200"/>
          <p14:tracePt t="12002" x="4368800" y="3892550"/>
          <p14:tracePt t="12018" x="4394200" y="3905250"/>
          <p14:tracePt t="12035" x="4438650" y="3905250"/>
          <p14:tracePt t="12052" x="4514850" y="3905250"/>
          <p14:tracePt t="12057" x="4559300" y="3905250"/>
          <p14:tracePt t="12069" x="4743450" y="3892550"/>
          <p14:tracePt t="12085" x="4978400" y="3879850"/>
          <p14:tracePt t="12102" x="5327650" y="3873500"/>
          <p14:tracePt t="12119" x="5575300" y="3867150"/>
          <p14:tracePt t="12135" x="5727700" y="3867150"/>
          <p14:tracePt t="12152" x="5746750" y="3886200"/>
          <p14:tracePt t="12168" x="5740400" y="3949700"/>
          <p14:tracePt t="12185" x="5727700" y="3975100"/>
          <p14:tracePt t="12362" x="5721350" y="3975100"/>
          <p14:tracePt t="12369" x="5708650" y="3968750"/>
          <p14:tracePt t="12377" x="5689600" y="3962400"/>
          <p14:tracePt t="12385" x="5683250" y="3949700"/>
          <p14:tracePt t="12402" x="5664200" y="3937000"/>
          <p14:tracePt t="12419" x="5664200" y="3924300"/>
          <p14:tracePt t="12436" x="5664200" y="3911600"/>
          <p14:tracePt t="12453" x="5664200" y="3905250"/>
          <p14:tracePt t="12468" x="5727700" y="3892550"/>
          <p14:tracePt t="12485" x="5803900" y="3892550"/>
          <p14:tracePt t="12502" x="5867400" y="3879850"/>
          <p14:tracePt t="12519" x="5918200" y="3879850"/>
          <p14:tracePt t="12535" x="5962650" y="3860800"/>
          <p14:tracePt t="12552" x="5981700" y="3854450"/>
          <p14:tracePt t="12556" x="5988050" y="38481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175470" y="2342056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SCL3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0375" y="2355674"/>
            <a:ext cx="1450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Low Energy A/B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260378" y="2355674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SCL2 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764031" y="4024901"/>
            <a:ext cx="15542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dirty="0" smtClean="0">
                <a:solidFill>
                  <a:srgbClr val="44546A"/>
                </a:solidFill>
              </a:rPr>
              <a:t>IF/</a:t>
            </a:r>
            <a:r>
              <a:rPr kumimoji="1" lang="en-US" altLang="ko-KR" sz="1500" b="1" dirty="0">
                <a:solidFill>
                  <a:srgbClr val="44546A"/>
                </a:solidFill>
              </a:rPr>
              <a:t> High Energy</a:t>
            </a:r>
            <a:r>
              <a:rPr kumimoji="1" lang="ko-KR" altLang="en-US" sz="1500" b="1" dirty="0" smtClean="0">
                <a:solidFill>
                  <a:srgbClr val="44546A"/>
                </a:solidFill>
              </a:rPr>
              <a:t> </a:t>
            </a:r>
            <a:r>
              <a:rPr kumimoji="1" lang="en-US" altLang="ko-KR" sz="1500" b="1" dirty="0" smtClean="0">
                <a:solidFill>
                  <a:srgbClr val="44546A"/>
                </a:solidFill>
              </a:rPr>
              <a:t>A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1685" y="4024901"/>
            <a:ext cx="12836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High Energy 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372666" y="4016682"/>
            <a:ext cx="5389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ISOL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4248" y="106634"/>
            <a:ext cx="608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Accelerator Building, Experimental Halls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187578" y="5925826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197222" y="4407526"/>
            <a:ext cx="8839274" cy="18260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003148" y="592582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Bending </a:t>
            </a:r>
            <a:r>
              <a:rPr kumimoji="1" lang="en-US" altLang="ko-KR" sz="1400" b="1">
                <a:solidFill>
                  <a:srgbClr val="44546A"/>
                </a:solidFill>
              </a:rPr>
              <a:t>Section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948218" y="5925826"/>
            <a:ext cx="108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SCL3-gallery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95" y="4510124"/>
            <a:ext cx="2879371" cy="1454520"/>
          </a:xfrm>
          <a:prstGeom prst="rect">
            <a:avLst/>
          </a:prstGeom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10123"/>
            <a:ext cx="2734482" cy="144905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57" y="4511908"/>
            <a:ext cx="2631823" cy="1447272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03" y="935455"/>
            <a:ext cx="2866011" cy="1440525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9" y="935455"/>
            <a:ext cx="2889375" cy="1440525"/>
          </a:xfrm>
          <a:prstGeom prst="rect">
            <a:avLst/>
          </a:prstGeom>
        </p:spPr>
      </p:pic>
      <p:sp>
        <p:nvSpPr>
          <p:cNvPr id="37" name="슬라이드 번호 개체 틀 4"/>
          <p:cNvSpPr txBox="1">
            <a:spLocks/>
          </p:cNvSpPr>
          <p:nvPr/>
        </p:nvSpPr>
        <p:spPr>
          <a:xfrm>
            <a:off x="3602322" y="6506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DD61C2-492C-4B3D-8597-1CE962266C05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38" name="_x165464920" descr="EMB000079581b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1" y="2633185"/>
            <a:ext cx="2877086" cy="143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_x279009136" descr="EMB000079581b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14" y="2633186"/>
            <a:ext cx="2769584" cy="14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그림 40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0" y="935455"/>
            <a:ext cx="2768400" cy="1458000"/>
          </a:xfrm>
          <a:prstGeom prst="rect">
            <a:avLst/>
          </a:prstGeom>
        </p:spPr>
      </p:pic>
      <p:pic>
        <p:nvPicPr>
          <p:cNvPr id="42" name="그림 41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7" y="2637523"/>
            <a:ext cx="2890800" cy="14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6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</a:t>
            </a:r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a typeface="HY견고딕" panose="02030600000101010101" pitchFamily="18" charset="-127"/>
              </a:rPr>
              <a:t> 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HY견고딕" panose="02030600000101010101" pitchFamily="18" charset="-127"/>
              </a:rPr>
              <a:t>2.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669" y="3335212"/>
            <a:ext cx="27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Accelerator Systems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504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963663" y="196197"/>
            <a:ext cx="281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Accelerator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Systems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40" y="853178"/>
            <a:ext cx="6173010" cy="10240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3" y="1874025"/>
            <a:ext cx="8496944" cy="4669995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837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188423" y="916277"/>
            <a:ext cx="4860000" cy="3015097"/>
            <a:chOff x="4075068" y="969176"/>
            <a:chExt cx="4860000" cy="3015097"/>
          </a:xfrm>
        </p:grpSpPr>
        <p:grpSp>
          <p:nvGrpSpPr>
            <p:cNvPr id="33" name="그룹 32"/>
            <p:cNvGrpSpPr/>
            <p:nvPr/>
          </p:nvGrpSpPr>
          <p:grpSpPr>
            <a:xfrm>
              <a:off x="4075068" y="969176"/>
              <a:ext cx="4860000" cy="3015097"/>
              <a:chOff x="0" y="592575"/>
              <a:chExt cx="9250326" cy="5738814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250326" cy="5738814"/>
              </a:xfrm>
              <a:prstGeom prst="rect">
                <a:avLst/>
              </a:prstGeom>
            </p:spPr>
          </p:pic>
          <p:sp>
            <p:nvSpPr>
              <p:cNvPr id="43" name="이등변 삼각형 42"/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1670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79070" y="289919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RFQ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57977" y="1611120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5697" y="1033201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SC ECRIS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9434" y="2459396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485264" y="179802"/>
            <a:ext cx="215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888" y="1004233"/>
            <a:ext cx="44680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Two </a:t>
            </a:r>
            <a:r>
              <a:rPr lang="en-US" altLang="ko-KR" sz="1600" b="1" dirty="0">
                <a:solidFill>
                  <a:srgbClr val="000066"/>
                </a:solidFill>
              </a:rPr>
              <a:t>ECR-IS on high voltage platforms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200" dirty="0">
                <a:solidFill>
                  <a:srgbClr val="000066"/>
                </a:solidFill>
              </a:rPr>
              <a:t>14.5 GHz ECR ion source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rgbClr val="000066"/>
                </a:solidFill>
              </a:rPr>
              <a:t>  28 GHz superconducting ECR ion source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LEBT </a:t>
            </a:r>
            <a:r>
              <a:rPr lang="en-US" altLang="ko-KR" sz="1600" b="1" dirty="0">
                <a:solidFill>
                  <a:srgbClr val="000066"/>
                </a:solidFill>
              </a:rPr>
              <a:t>(E = 10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/u, Dual bending magnet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Chopper &amp; Electrostatic quads, Instrumentation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RFQ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81.25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MHz, Transmission Eff. ~98%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CW RF Power 94 kW (SSPA: 150 kW)</a:t>
            </a: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MEBT </a:t>
            </a:r>
            <a:r>
              <a:rPr lang="en-US" altLang="ko-KR" sz="1600" b="1" dirty="0">
                <a:solidFill>
                  <a:srgbClr val="000066"/>
                </a:solidFill>
              </a:rPr>
              <a:t>(E = 500 </a:t>
            </a:r>
            <a:r>
              <a:rPr lang="en-US" altLang="ko-KR" sz="1600" b="1" dirty="0" err="1">
                <a:solidFill>
                  <a:srgbClr val="000066"/>
                </a:solidFill>
              </a:rPr>
              <a:t>keV</a:t>
            </a:r>
            <a:r>
              <a:rPr lang="en-US" altLang="ko-KR" sz="1600" b="1" dirty="0">
                <a:solidFill>
                  <a:srgbClr val="000066"/>
                </a:solidFill>
              </a:rPr>
              <a:t>/u)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Four RF </a:t>
            </a: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(SSPA: 20, 15,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×4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Simple quadrupole magnets, Instrumentation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/>
          <a:stretch/>
        </p:blipFill>
        <p:spPr>
          <a:xfrm>
            <a:off x="25884" y="3968680"/>
            <a:ext cx="3223101" cy="206997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3"/>
          <a:stretch/>
        </p:blipFill>
        <p:spPr>
          <a:xfrm>
            <a:off x="5327879" y="3931373"/>
            <a:ext cx="3816121" cy="21072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r="6914" b="21776"/>
          <a:stretch/>
        </p:blipFill>
        <p:spPr>
          <a:xfrm>
            <a:off x="2007445" y="3931374"/>
            <a:ext cx="3573847" cy="2107277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535502" y="6011007"/>
            <a:ext cx="5857335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Installation completed and beam commissioning </a:t>
            </a:r>
            <a:r>
              <a:rPr lang="en-US" altLang="ko-KR" sz="1600" dirty="0">
                <a:solidFill>
                  <a:srgbClr val="000066"/>
                </a:solidFill>
              </a:rPr>
              <a:t>f</a:t>
            </a:r>
            <a:r>
              <a:rPr lang="en-US" altLang="ko-KR" sz="1600" dirty="0" smtClean="0">
                <a:solidFill>
                  <a:srgbClr val="000066"/>
                </a:solidFill>
              </a:rPr>
              <a:t>rom October, 2020 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9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1340768"/>
            <a:ext cx="2855634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3509055" y="119430"/>
            <a:ext cx="211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504" y="1434997"/>
            <a:ext cx="2212634" cy="1613237"/>
          </a:xfrm>
          <a:prstGeom prst="rect">
            <a:avLst/>
          </a:prstGeom>
        </p:spPr>
      </p:pic>
      <p:pic>
        <p:nvPicPr>
          <p:cNvPr id="18" name="_x337342704" descr="EMB0000499008e9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349300" y="1461696"/>
            <a:ext cx="2658814" cy="12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251520" y="908166"/>
            <a:ext cx="285563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Control Center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0B06748D-FE3C-2E42-AC0D-422B0B3CB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 b="3463"/>
          <a:stretch/>
        </p:blipFill>
        <p:spPr>
          <a:xfrm>
            <a:off x="611559" y="4843916"/>
            <a:ext cx="2100833" cy="11441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9850" y="4335841"/>
            <a:ext cx="143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cs typeface="Times New Roman" pitchFamily="18" charset="0"/>
              </a:rPr>
              <a:t>Main Control Room</a:t>
            </a:r>
            <a:endParaRPr lang="en-US" altLang="ko-KR" sz="1200" b="1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584" y="5949280"/>
            <a:ext cx="1489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cs typeface="Times New Roman" pitchFamily="18" charset="0"/>
              </a:rPr>
              <a:t>Data Storage System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347864" y="3538793"/>
            <a:ext cx="561397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Local</a:t>
            </a:r>
            <a:r>
              <a:rPr kumimoji="1" lang="ko-KR" altLang="en-US" sz="1600" b="1" dirty="0">
                <a:cs typeface="Arial" panose="020B0604020202020204" pitchFamily="34" charset="0"/>
              </a:rPr>
              <a:t> </a:t>
            </a:r>
            <a:r>
              <a:rPr kumimoji="1" lang="en-US" altLang="ko-KR" sz="1600" b="1" dirty="0">
                <a:cs typeface="Arial" panose="020B0604020202020204" pitchFamily="34" charset="0"/>
              </a:rPr>
              <a:t>Control System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40128" y="6093296"/>
            <a:ext cx="2788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cs typeface="Times New Roman" pitchFamily="18" charset="0"/>
              </a:rPr>
              <a:t>Beam Diagnostics Control System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347864" y="903540"/>
            <a:ext cx="561397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Integrated Control System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32350" y="3053209"/>
            <a:ext cx="1630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cs typeface="Times New Roman" pitchFamily="18" charset="0"/>
              </a:rPr>
              <a:t>Fast Protection System</a:t>
            </a:r>
          </a:p>
        </p:txBody>
      </p:sp>
      <p:pic>
        <p:nvPicPr>
          <p:cNvPr id="30" name="그림 29"/>
          <p:cNvPicPr/>
          <p:nvPr/>
        </p:nvPicPr>
        <p:blipFill>
          <a:blip r:embed="rId5"/>
          <a:stretch>
            <a:fillRect/>
          </a:stretch>
        </p:blipFill>
        <p:spPr>
          <a:xfrm>
            <a:off x="367408" y="2770073"/>
            <a:ext cx="2640706" cy="1523023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6768738" y="4699841"/>
            <a:ext cx="2251714" cy="1417556"/>
            <a:chOff x="4234997" y="2060848"/>
            <a:chExt cx="4909003" cy="3254230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6016" y="2060848"/>
              <a:ext cx="4075338" cy="1728192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6195" y="3789040"/>
              <a:ext cx="2587805" cy="1526038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4997" y="3823118"/>
              <a:ext cx="2355726" cy="1491960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844" y="4098974"/>
            <a:ext cx="949390" cy="1854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224126" y="6002124"/>
            <a:ext cx="88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cs typeface="Times New Roman" pitchFamily="18" charset="0"/>
              </a:rPr>
              <a:t>EPICS </a:t>
            </a:r>
            <a:r>
              <a:rPr lang="en-US" altLang="ko-KR" sz="1200" b="1" dirty="0">
                <a:cs typeface="Times New Roman" pitchFamily="18" charset="0"/>
              </a:rPr>
              <a:t>IOC </a:t>
            </a:r>
            <a:endParaRPr lang="en-US" altLang="ko-KR" sz="1200" b="1" dirty="0" smtClean="0">
              <a:cs typeface="Times New Roman" pitchFamily="18" charset="0"/>
            </a:endParaRPr>
          </a:p>
          <a:p>
            <a:r>
              <a:rPr lang="en-US" altLang="ko-KR" sz="1200" b="1" dirty="0" smtClean="0">
                <a:cs typeface="Times New Roman" pitchFamily="18" charset="0"/>
              </a:rPr>
              <a:t>Controllers</a:t>
            </a:r>
            <a:endParaRPr lang="en-US" altLang="ko-KR" sz="1200" b="1" dirty="0">
              <a:cs typeface="Times New Roman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177" y="3933056"/>
            <a:ext cx="2193801" cy="7327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31594" y="6073551"/>
            <a:ext cx="2532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cs typeface="Times New Roman" pitchFamily="18" charset="0"/>
              </a:rPr>
              <a:t>SCL3 Control System(43)</a:t>
            </a:r>
          </a:p>
        </p:txBody>
      </p:sp>
      <p:grpSp>
        <p:nvGrpSpPr>
          <p:cNvPr id="47" name="Group 1"/>
          <p:cNvGrpSpPr>
            <a:grpSpLocks noChangeAspect="1"/>
          </p:cNvGrpSpPr>
          <p:nvPr/>
        </p:nvGrpSpPr>
        <p:grpSpPr>
          <a:xfrm>
            <a:off x="3509055" y="1311095"/>
            <a:ext cx="2359089" cy="1831821"/>
            <a:chOff x="2033652" y="3769077"/>
            <a:chExt cx="3825882" cy="2366900"/>
          </a:xfrm>
        </p:grpSpPr>
        <p:pic>
          <p:nvPicPr>
            <p:cNvPr id="48" name="_x395704800" descr="EMB0000489439f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126" y="4784640"/>
              <a:ext cx="2611786" cy="135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_x395705200" descr="EMB0000489439e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652" y="3769077"/>
              <a:ext cx="3825882" cy="102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4031736" y="3121223"/>
            <a:ext cx="110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cs typeface="Times New Roman" pitchFamily="18" charset="0"/>
              </a:rPr>
              <a:t>Timing</a:t>
            </a:r>
            <a:r>
              <a:rPr lang="ko-KR" altLang="en-US" sz="1200" b="1" dirty="0">
                <a:cs typeface="Times New Roman" pitchFamily="18" charset="0"/>
              </a:rPr>
              <a:t> </a:t>
            </a:r>
            <a:r>
              <a:rPr lang="en-US" altLang="ko-KR" sz="1200" b="1" dirty="0">
                <a:cs typeface="Times New Roman" pitchFamily="18" charset="0"/>
              </a:rPr>
              <a:t>System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>
                <a:latin typeface="+mn-lt"/>
              </a:rPr>
              <a:pPr/>
              <a:t>14</a:t>
            </a:fld>
            <a:endParaRPr lang="ko-KR" altLang="en-US" dirty="0">
              <a:latin typeface="+mn-lt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60" y="4097841"/>
            <a:ext cx="2471200" cy="185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5056944-164F-493C-8350-98CF1AACD09F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2" y="3844369"/>
            <a:ext cx="3077898" cy="232615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466" y="1170669"/>
            <a:ext cx="3109889" cy="232615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34" y="1170669"/>
            <a:ext cx="3070806" cy="232615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17" y="3854826"/>
            <a:ext cx="1993846" cy="138291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17" y="1182206"/>
            <a:ext cx="1993846" cy="14936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0847" y="3480937"/>
            <a:ext cx="1311578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Cavity String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3389" y="3524210"/>
            <a:ext cx="1988045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With cryogenic piping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5378" y="5387331"/>
            <a:ext cx="1699889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Vacuum leak rate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6710" y="2669883"/>
            <a:ext cx="1523459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Particle count inside cavity “0”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127" y="3844369"/>
            <a:ext cx="1917635" cy="23261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6293" y="6205558"/>
            <a:ext cx="2133597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Top loading to cryostat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2386" y="6187074"/>
            <a:ext cx="128112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HWR B type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9840" y="207535"/>
            <a:ext cx="375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HWR Cryomodule Assembly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34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320051" y="188643"/>
            <a:ext cx="5064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Clean Assembly @ Accelerator Tunnel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352383" y="1022075"/>
            <a:ext cx="6112186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Warm section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+ (</a:t>
            </a:r>
            <a:r>
              <a:rPr lang="en-US" altLang="ko-KR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Warm section)</a:t>
            </a:r>
          </a:p>
        </p:txBody>
      </p:sp>
      <p:sp>
        <p:nvSpPr>
          <p:cNvPr id="18" name="TextBox 34"/>
          <p:cNvSpPr txBox="1"/>
          <p:nvPr/>
        </p:nvSpPr>
        <p:spPr>
          <a:xfrm>
            <a:off x="562134" y="1408451"/>
            <a:ext cx="786587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&amp; Warm section is clean assembled in the clean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booth@tunnel</a:t>
            </a:r>
            <a:endParaRPr lang="en-US" altLang="ko-KR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Particle counts(size=0.5um above/10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mins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were less than 30 counts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97" y="2065542"/>
            <a:ext cx="2607787" cy="19569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85" y="2065543"/>
            <a:ext cx="2607786" cy="19569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855" y="2591580"/>
            <a:ext cx="4196355" cy="3132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4" b="14349"/>
          <a:stretch/>
        </p:blipFill>
        <p:spPr>
          <a:xfrm>
            <a:off x="3636106" y="4059755"/>
            <a:ext cx="456615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49513"/>
            <a:ext cx="2133600" cy="337038"/>
          </a:xfrm>
        </p:spPr>
        <p:txBody>
          <a:bodyPr/>
          <a:lstStyle/>
          <a:p>
            <a:pPr algn="r"/>
            <a:fld id="{A8CA3DB7-E5BA-456D-AA01-B6AB6C093ECE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2766" y="236260"/>
            <a:ext cx="64626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Superconducting </a:t>
            </a:r>
            <a:r>
              <a:rPr lang="en-US" altLang="ko-K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Linac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, SCL3  Tunnel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and Gallery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5383" y="3268369"/>
            <a:ext cx="2401552" cy="30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77" dirty="0" smtClean="0">
                <a:latin typeface="Arial" panose="020B0604020202020204" pitchFamily="34" charset="0"/>
                <a:cs typeface="Arial" panose="020B0604020202020204" pitchFamily="34" charset="0"/>
              </a:rPr>
              <a:t>QWR &amp; HWR Cryomodule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2555" y="3283342"/>
            <a:ext cx="3348585" cy="30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77" dirty="0" smtClean="0">
                <a:latin typeface="Arial" panose="020B0604020202020204" pitchFamily="34" charset="0"/>
                <a:cs typeface="Arial" panose="020B0604020202020204" pitchFamily="34" charset="0"/>
              </a:rPr>
              <a:t>Cryogenic Distribution to Cryomodule 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4067" y="5818935"/>
            <a:ext cx="3366179" cy="30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 smtClean="0">
                <a:latin typeface="Arial" panose="020B0604020202020204" pitchFamily="34" charset="0"/>
                <a:cs typeface="Arial" panose="020B0604020202020204" pitchFamily="34" charset="0"/>
              </a:rPr>
              <a:t>CM/Cryogenic </a:t>
            </a:r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Control Rack and </a:t>
            </a:r>
            <a:r>
              <a:rPr lang="en-US" altLang="ko-KR" sz="1477" dirty="0" smtClean="0">
                <a:latin typeface="Arial" panose="020B0604020202020204" pitchFamily="34" charset="0"/>
                <a:cs typeface="Arial" panose="020B0604020202020204" pitchFamily="34" charset="0"/>
              </a:rPr>
              <a:t>SSPA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r="5042" b="17892"/>
          <a:stretch/>
        </p:blipFill>
        <p:spPr>
          <a:xfrm>
            <a:off x="4578908" y="3573913"/>
            <a:ext cx="4290764" cy="224119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b="11513"/>
          <a:stretch/>
        </p:blipFill>
        <p:spPr>
          <a:xfrm>
            <a:off x="517585" y="944980"/>
            <a:ext cx="3794744" cy="228803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15395" r="6455" b="13868"/>
          <a:stretch/>
        </p:blipFill>
        <p:spPr>
          <a:xfrm>
            <a:off x="508787" y="3577685"/>
            <a:ext cx="3794744" cy="22336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52162" y="5849213"/>
            <a:ext cx="2454773" cy="30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77" dirty="0" smtClean="0">
                <a:latin typeface="Arial" panose="020B0604020202020204" pitchFamily="34" charset="0"/>
                <a:cs typeface="Arial" panose="020B0604020202020204" pitchFamily="34" charset="0"/>
              </a:rPr>
              <a:t>Clean beam line assembly 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/>
          <a:srcRect t="33437"/>
          <a:stretch/>
        </p:blipFill>
        <p:spPr>
          <a:xfrm>
            <a:off x="4578908" y="1017916"/>
            <a:ext cx="4211408" cy="2310597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930097" y="6166123"/>
            <a:ext cx="5727939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Installation completion and ready for beam commissioning in 2021 </a:t>
            </a:r>
            <a:endParaRPr lang="en-US" altLang="ko-KR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3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312494" y="188640"/>
            <a:ext cx="363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Accelerator Systems – SCL2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48740" y="908720"/>
            <a:ext cx="1229824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1408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SCL21(SSR1)</a:t>
            </a:r>
            <a:endParaRPr lang="en-US" altLang="ko-KR" sz="1600" b="1" dirty="0">
              <a:solidFill>
                <a:srgbClr val="1408F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2519" y="1124744"/>
            <a:ext cx="39399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2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was performed by TRIUMF(2019.6)</a:t>
            </a:r>
          </a:p>
          <a:p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Balloon type(less </a:t>
            </a:r>
            <a:r>
              <a:rPr lang="en-US" altLang="ko-KR" sz="12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better mechanical characteristics)</a:t>
            </a:r>
          </a:p>
          <a:p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Accelerating gradient over 8.7MV/m, </a:t>
            </a:r>
            <a:r>
              <a:rPr lang="en-US" altLang="ko-KR" sz="12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below 2MV/m</a:t>
            </a:r>
            <a:endParaRPr lang="en-US" altLang="ko-KR" sz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200" b="1" spc="-5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domestic 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vendor</a:t>
            </a:r>
            <a:endParaRPr lang="en-US" altLang="ko-KR" sz="1200" b="1" spc="-5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163" y="3580486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2</a:t>
            </a:r>
            <a:r>
              <a:rPr lang="en-US" altLang="ko-KR" sz="1100" baseline="30000" dirty="0" smtClean="0"/>
              <a:t>nd</a:t>
            </a:r>
            <a:r>
              <a:rPr lang="en-US" altLang="ko-KR" sz="1100" dirty="0" smtClean="0"/>
              <a:t> prototype by domestic vendor</a:t>
            </a:r>
            <a:endParaRPr lang="ko-KR" altLang="en-US" sz="1100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7913"/>
            <a:ext cx="1966338" cy="17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 bwMode="auto">
          <a:xfrm>
            <a:off x="5341740" y="850437"/>
            <a:ext cx="3423902" cy="21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52490" y="3971365"/>
            <a:ext cx="1229824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 smtClean="0">
                <a:solidFill>
                  <a:srgbClr val="1408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SCL22(SSR2)</a:t>
            </a:r>
            <a:endParaRPr lang="en-US" altLang="ko-KR" sz="1600" b="1" dirty="0">
              <a:solidFill>
                <a:srgbClr val="1408F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6269" y="4209969"/>
            <a:ext cx="2966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200" b="1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of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cavity</a:t>
            </a:r>
            <a:endParaRPr lang="en-US" altLang="ko-K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by RISP, fabricated by domestic vendor</a:t>
            </a:r>
          </a:p>
          <a:p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Balloon type, Deep drawing (depth ~280mm)</a:t>
            </a:r>
            <a:endParaRPr lang="en-US" altLang="ko-KR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200" b="1" spc="-5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IHEP </a:t>
            </a:r>
            <a:endParaRPr lang="en-US" altLang="ko-KR" sz="1200" b="1" spc="-5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2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Cylindrical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endParaRPr lang="en-US" altLang="ko-KR" sz="1200" b="1" spc="-5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6" y="5146073"/>
            <a:ext cx="2854466" cy="121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0511"/>
            <a:ext cx="964052" cy="98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9155" y="6309491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RISP </a:t>
            </a:r>
            <a:r>
              <a:rPr lang="en-US" altLang="ko-KR" sz="1200" smtClean="0"/>
              <a:t>design(balloon type)</a:t>
            </a:r>
            <a:endParaRPr lang="ko-KR" alt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74133" y="3588044"/>
            <a:ext cx="15872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</a:rPr>
              <a:t>1</a:t>
            </a:r>
            <a:r>
              <a:rPr lang="en-US" altLang="ko-KR" sz="1100" baseline="30000" dirty="0" smtClean="0">
                <a:solidFill>
                  <a:schemeClr val="bg1"/>
                </a:solidFill>
              </a:rPr>
              <a:t>st</a:t>
            </a:r>
            <a:r>
              <a:rPr lang="en-US" altLang="ko-KR" sz="1100" dirty="0" smtClean="0">
                <a:solidFill>
                  <a:schemeClr val="bg1"/>
                </a:solidFill>
              </a:rPr>
              <a:t> prototype by TRIUMF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41740" y="3140968"/>
            <a:ext cx="333471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defRPr/>
            </a:pPr>
            <a:r>
              <a:rPr lang="en-US" altLang="ko-KR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SSPA (8, 20 kW):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2020.01~2022.12</a:t>
            </a:r>
            <a:endParaRPr lang="en-US" altLang="ko-K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defRPr/>
            </a:pPr>
            <a:r>
              <a:rPr lang="en-US" altLang="ko-KR" sz="1200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 </a:t>
            </a: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RF power rating</a:t>
            </a:r>
          </a:p>
          <a:p>
            <a:pPr lvl="0" algn="just" fontAlgn="base">
              <a:defRPr/>
            </a:pPr>
            <a:r>
              <a:rPr lang="en-US" altLang="ko-KR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HPRF transmission line </a:t>
            </a:r>
          </a:p>
          <a:p>
            <a:pPr lvl="0" algn="just" fontAlgn="base">
              <a:defRPr/>
            </a:pP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3-1/8</a:t>
            </a: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”, 4-1/16” rigid </a:t>
            </a:r>
            <a:r>
              <a:rPr lang="en-US" altLang="ko-KR" sz="12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coaxial</a:t>
            </a:r>
            <a:endParaRPr lang="en-US" altLang="ko-KR" sz="12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defRPr/>
            </a:pPr>
            <a:r>
              <a:rPr lang="en-US" altLang="ko-KR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LLRF control system (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2020.04~2023.12</a:t>
            </a:r>
            <a:r>
              <a:rPr lang="en-US" altLang="ko-KR" sz="900" b="1" kern="0" dirty="0" smtClean="0">
                <a:solidFill>
                  <a:srgbClr val="000000"/>
                </a:solidFill>
                <a:latin typeface="+mn-ea"/>
              </a:rPr>
              <a:t>)</a:t>
            </a:r>
          </a:p>
          <a:p>
            <a:pPr lvl="0" algn="just" fontAlgn="base">
              <a:defRPr/>
            </a:pPr>
            <a:r>
              <a:rPr lang="en-US" altLang="ko-KR" sz="9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line (81.25MHz) : </a:t>
            </a:r>
            <a:r>
              <a:rPr lang="en-US" altLang="ko-KR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2022.12</a:t>
            </a:r>
            <a:endParaRPr lang="en-US" altLang="ko-KR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71" y="4360094"/>
            <a:ext cx="1368152" cy="2253894"/>
          </a:xfrm>
          <a:prstGeom prst="rect">
            <a:avLst/>
          </a:prstGeom>
        </p:spPr>
      </p:pic>
      <p:pic>
        <p:nvPicPr>
          <p:cNvPr id="21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473" y="4366709"/>
            <a:ext cx="1008000" cy="196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직사각형 24"/>
          <p:cNvSpPr/>
          <p:nvPr/>
        </p:nvSpPr>
        <p:spPr>
          <a:xfrm>
            <a:off x="6439094" y="6400901"/>
            <a:ext cx="57262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smtClean="0">
                <a:solidFill>
                  <a:srgbClr val="000000"/>
                </a:solidFill>
                <a:latin typeface="+mn-ea"/>
              </a:rPr>
              <a:t>SSR1</a:t>
            </a:r>
            <a:endParaRPr lang="en-US" altLang="ko-KR" sz="1000" b="1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961184" y="6294765"/>
            <a:ext cx="1296144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 smtClean="0">
                <a:solidFill>
                  <a:srgbClr val="000000"/>
                </a:solidFill>
                <a:latin typeface="+mn-ea"/>
              </a:rPr>
              <a:t>SSPA</a:t>
            </a:r>
            <a:r>
              <a:rPr lang="en-US" altLang="ko-KR" sz="1000" b="1" kern="0" dirty="0" smtClean="0">
                <a:solidFill>
                  <a:srgbClr val="000000"/>
                </a:solidFill>
                <a:latin typeface="+mn-ea"/>
              </a:rPr>
              <a:t> Prototype</a:t>
            </a:r>
            <a:endParaRPr lang="en-US" altLang="ko-KR" sz="1000" b="1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267016" y="2874422"/>
            <a:ext cx="3265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defRPr/>
            </a:pPr>
            <a:r>
              <a:rPr lang="en-US" altLang="ko-KR" sz="1600" b="1" dirty="0" smtClean="0">
                <a:solidFill>
                  <a:srgbClr val="1408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en-US" altLang="ko-KR" sz="1600" b="1" dirty="0">
                <a:solidFill>
                  <a:srgbClr val="1408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6226" y="2072019"/>
            <a:ext cx="2722600" cy="1452274"/>
          </a:xfrm>
          <a:prstGeom prst="rect">
            <a:avLst/>
          </a:prstGeom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514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5056944-164F-493C-8350-98CF1AACD09F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87" y="1139513"/>
            <a:ext cx="7310769" cy="393861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93" y="3960417"/>
            <a:ext cx="2658462" cy="2015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687" y="5171512"/>
            <a:ext cx="5637246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3 pits for VT; up to 3 </a:t>
            </a: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cavities per pit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 smtClean="0">
                <a:latin typeface="Arial" panose="020B0604020202020204" pitchFamily="34" charset="0"/>
                <a:cs typeface="Arial" panose="020B0604020202020204" pitchFamily="34" charset="0"/>
              </a:rPr>
              <a:t>3 HT bunkers</a:t>
            </a:r>
            <a:endParaRPr lang="en-US" altLang="ko-KR" sz="16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altLang="ko-KR" sz="1662" dirty="0">
                <a:latin typeface="Arial" panose="020B0604020202020204" pitchFamily="34" charset="0"/>
                <a:cs typeface="Arial" panose="020B0604020202020204" pitchFamily="34" charset="0"/>
              </a:rPr>
              <a:t>To cover all RAON cavities - </a:t>
            </a:r>
            <a:r>
              <a:rPr lang="en-US" altLang="ko-KR" sz="1477" dirty="0">
                <a:latin typeface="Arial" panose="020B0604020202020204" pitchFamily="34" charset="0"/>
                <a:cs typeface="Arial" panose="020B0604020202020204" pitchFamily="34" charset="0"/>
              </a:rPr>
              <a:t>QWR (82.125 MHz), HWR (162.5 MHz) and SSR1 &amp; 2 (325 MHz)</a:t>
            </a:r>
            <a:endParaRPr lang="ko-KR" altLang="en-US" sz="147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370" y="2465925"/>
            <a:ext cx="2118457" cy="60388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62" b="1" dirty="0">
                <a:latin typeface="Arial" panose="020B0604020202020204" pitchFamily="34" charset="0"/>
                <a:cs typeface="Arial" panose="020B0604020202020204" pitchFamily="34" charset="0"/>
              </a:rPr>
              <a:t>On-site </a:t>
            </a:r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</a:p>
          <a:p>
            <a:r>
              <a:rPr lang="en-US" altLang="ko-KR" sz="1662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altLang="ko-KR" sz="1662" b="1" dirty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ko-KR" alt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5165" y="188640"/>
            <a:ext cx="214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SRF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 Test facility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72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084960" y="2214112"/>
            <a:ext cx="465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001.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Project Overview &amp; Status             </a:t>
            </a:r>
            <a:endParaRPr lang="en-US" altLang="ko-KR" sz="2400" b="1" dirty="0" smtClean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90716" y="2754690"/>
            <a:ext cx="476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002</a:t>
            </a:r>
            <a:r>
              <a:rPr lang="en-US" altLang="ko-KR" sz="2000" b="1" dirty="0">
                <a:solidFill>
                  <a:schemeClr val="bg1"/>
                </a:solidFill>
              </a:rPr>
              <a:t>. 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Accelerator </a:t>
            </a:r>
            <a:r>
              <a:rPr lang="en-US" altLang="ko-KR" sz="2000" b="1" dirty="0">
                <a:solidFill>
                  <a:schemeClr val="bg1"/>
                </a:solidFill>
              </a:rPr>
              <a:t>Systems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90715" y="3883758"/>
            <a:ext cx="567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004.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Beam Instrumentation &amp; commissioning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93586" y="4423305"/>
            <a:ext cx="4634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005.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Summary and Outlook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0716" y="3293555"/>
            <a:ext cx="464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</a:rPr>
              <a:t>003.    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RI &amp; Experimental Systems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806" x="5988050" y="3835400"/>
          <p14:tracePt t="1813" x="6000750" y="3816350"/>
          <p14:tracePt t="1822" x="6013450" y="3803650"/>
          <p14:tracePt t="1838" x="6026150" y="3797300"/>
          <p14:tracePt t="1855" x="6032500" y="3797300"/>
          <p14:tracePt t="1891" x="6026150" y="3816350"/>
          <p14:tracePt t="1905" x="5994400" y="3848100"/>
          <p14:tracePt t="1922" x="5937250" y="3937000"/>
          <p14:tracePt t="1938" x="5886450" y="4051300"/>
          <p14:tracePt t="1968" x="5873750" y="4286250"/>
          <p14:tracePt t="1985" x="5937250" y="4330700"/>
          <p14:tracePt t="2002" x="6102350" y="4324350"/>
          <p14:tracePt t="2018" x="6203950" y="4260850"/>
          <p14:tracePt t="2035" x="6197600" y="4216400"/>
          <p14:tracePt t="2053" x="6159500" y="4171950"/>
          <p14:tracePt t="2069" x="6038850" y="4057650"/>
          <p14:tracePt t="2086" x="5911850" y="3892550"/>
          <p14:tracePt t="2102" x="5873750" y="3740150"/>
          <p14:tracePt t="2119" x="5873750" y="3708400"/>
          <p14:tracePt t="2136" x="5880100" y="3683000"/>
          <p14:tracePt t="2152" x="5880100" y="3676650"/>
          <p14:tracePt t="2169" x="5880100" y="3663950"/>
          <p14:tracePt t="2186" x="5873750" y="3644900"/>
          <p14:tracePt t="2202" x="5880100" y="3562350"/>
          <p14:tracePt t="2219" x="5918200" y="3517900"/>
          <p14:tracePt t="2235" x="5937250" y="3492500"/>
          <p14:tracePt t="2253" x="5956300" y="3473450"/>
          <p14:tracePt t="2269" x="5969000" y="3460750"/>
          <p14:tracePt t="2286" x="5981700" y="3454400"/>
          <p14:tracePt t="2303" x="6007100" y="3403600"/>
          <p14:tracePt t="2320" x="6115050" y="3213100"/>
          <p14:tracePt t="2336" x="6146800" y="3136900"/>
          <p14:tracePt t="2353" x="6146800" y="3130550"/>
          <p14:tracePt t="2369" x="6140450" y="3130550"/>
          <p14:tracePt t="2386" x="6076950" y="3130550"/>
          <p14:tracePt t="2403" x="6019800" y="3130550"/>
          <p14:tracePt t="2419" x="5988050" y="3073400"/>
          <p14:tracePt t="2436" x="5949950" y="2971800"/>
          <p14:tracePt t="2453" x="5886450" y="2863850"/>
          <p14:tracePt t="2470" x="5835650" y="2787650"/>
          <p14:tracePt t="2486" x="5810250" y="2762250"/>
          <p14:tracePt t="2503" x="5803900" y="2755900"/>
          <p14:tracePt t="2520" x="5784850" y="2749550"/>
          <p14:tracePt t="2536" x="5772150" y="2730500"/>
          <p14:tracePt t="2553" x="5746750" y="2705100"/>
          <p14:tracePt t="2569" x="5715000" y="2660650"/>
          <p14:tracePt t="2586" x="5676900" y="2609850"/>
          <p14:tracePt t="2603" x="5619750" y="2584450"/>
          <p14:tracePt t="2620" x="5594350" y="2578100"/>
          <p14:tracePt t="2771" x="5581650" y="2584450"/>
          <p14:tracePt t="2778" x="5568950" y="2584450"/>
          <p14:tracePt t="2786" x="5562600" y="2584450"/>
          <p14:tracePt t="2803" x="5549900" y="2584450"/>
          <p14:tracePt t="2820" x="5524500" y="2584450"/>
          <p14:tracePt t="2836" x="5511800" y="2578100"/>
          <p14:tracePt t="2853" x="5499100" y="2578100"/>
          <p14:tracePt t="2871" x="5492750" y="2571750"/>
          <p14:tracePt t="2951" x="5486400" y="2571750"/>
          <p14:tracePt t="3217" x="5486400" y="2578100"/>
          <p14:tracePt t="3303" x="5486400" y="2584450"/>
          <p14:tracePt t="3311" x="5486400" y="2590800"/>
          <p14:tracePt t="3324" x="5492750" y="2609850"/>
          <p14:tracePt t="3340" x="5499100" y="2616200"/>
          <p14:tracePt t="3357" x="5511800" y="2628900"/>
          <p14:tracePt t="3405" x="5511800" y="2635250"/>
          <p14:tracePt t="3421" x="5518150" y="2641600"/>
          <p14:tracePt t="3437" x="5518150" y="2647950"/>
          <p14:tracePt t="3469" x="5518150" y="2654300"/>
          <p14:tracePt t="3486" x="5524500" y="2654300"/>
          <p14:tracePt t="3515" x="5524500" y="2660650"/>
          <p14:tracePt t="3523" x="5530850" y="2660650"/>
          <p14:tracePt t="3530" x="5537200" y="2667000"/>
          <p14:tracePt t="3538" x="5543550" y="2673350"/>
          <p14:tracePt t="3554" x="5562600" y="2679700"/>
          <p14:tracePt t="3570" x="5588000" y="2686050"/>
          <p14:tracePt t="3587" x="5626100" y="2692400"/>
          <p14:tracePt t="3604" x="5715000" y="2698750"/>
          <p14:tracePt t="3620" x="5835650" y="2705100"/>
          <p14:tracePt t="3638" x="6096000" y="2705100"/>
          <p14:tracePt t="3654" x="6324600" y="2705100"/>
          <p14:tracePt t="3670" x="6451600" y="2705100"/>
          <p14:tracePt t="3687" x="6477000" y="2705100"/>
          <p14:tracePt t="3758" x="6483350" y="2705100"/>
          <p14:tracePt t="3765" x="6502400" y="2698750"/>
          <p14:tracePt t="3775" x="6502400" y="2692400"/>
          <p14:tracePt t="3788" x="6515100" y="2692400"/>
          <p14:tracePt t="3804" x="6521450" y="2686050"/>
          <p14:tracePt t="3900" x="6527800" y="2686050"/>
          <p14:tracePt t="3905" x="6540500" y="2686050"/>
          <p14:tracePt t="3914" x="6565900" y="2686050"/>
          <p14:tracePt t="3922" x="6610350" y="2686050"/>
          <p14:tracePt t="3937" x="6762750" y="2686050"/>
          <p14:tracePt t="3954" x="6902450" y="2673350"/>
          <p14:tracePt t="3971" x="6991350" y="2667000"/>
          <p14:tracePt t="3987" x="7004050" y="2667000"/>
          <p14:tracePt t="4055" x="7004050" y="2673350"/>
          <p14:tracePt t="4618" x="7010400" y="2673350"/>
          <p14:tracePt t="4627" x="7023100" y="2673350"/>
          <p14:tracePt t="4634" x="7054850" y="2673350"/>
          <p14:tracePt t="4643" x="7086600" y="2667000"/>
          <p14:tracePt t="4658" x="7169150" y="2654300"/>
          <p14:tracePt t="4675" x="7283450" y="2654300"/>
          <p14:tracePt t="4691" x="7366000" y="2647950"/>
          <p14:tracePt t="4708" x="7429500" y="2647950"/>
          <p14:tracePt t="4724" x="7448550" y="2647950"/>
          <p14:tracePt t="4741" x="7454900" y="2647950"/>
          <p14:tracePt t="4788" x="7461250" y="2647950"/>
          <p14:tracePt t="4809" x="7467600" y="2647950"/>
          <p14:tracePt t="4865" x="7473950" y="2647950"/>
          <p14:tracePt t="4959" x="7480300" y="2647950"/>
          <p14:tracePt t="4993" x="7486650" y="2647950"/>
          <p14:tracePt t="5061" x="7486650" y="2654300"/>
          <p14:tracePt t="5069" x="7493000" y="2654300"/>
          <p14:tracePt t="5076" x="7512050" y="2654300"/>
          <p14:tracePt t="5089" x="7518400" y="2654300"/>
          <p14:tracePt t="5106" x="7543800" y="2654300"/>
          <p14:tracePt t="5122" x="7556500" y="2654300"/>
          <p14:tracePt t="5139" x="7562850" y="2654300"/>
          <p14:tracePt t="5155" x="7575550" y="2654300"/>
          <p14:tracePt t="5172" x="7581900" y="2654300"/>
          <p14:tracePt t="5189" x="7588250" y="2654300"/>
          <p14:tracePt t="5205" x="7594600" y="2647950"/>
          <p14:tracePt t="5222" x="7600950" y="2641600"/>
          <p14:tracePt t="6732" x="7594600" y="2641600"/>
          <p14:tracePt t="6739" x="7581900" y="2641600"/>
          <p14:tracePt t="6748" x="7562850" y="2641600"/>
          <p14:tracePt t="6760" x="7467600" y="2686050"/>
          <p14:tracePt t="6777" x="7353300" y="2724150"/>
          <p14:tracePt t="6793" x="7131050" y="2813050"/>
          <p14:tracePt t="6810" x="6991350" y="2863850"/>
          <p14:tracePt t="6827" x="6711950" y="2946400"/>
          <p14:tracePt t="6844" x="6572250" y="2984500"/>
          <p14:tracePt t="6860" x="6407150" y="3048000"/>
          <p14:tracePt t="6879" x="6267450" y="3098800"/>
          <p14:tracePt t="6907" x="6051550" y="3200400"/>
          <p14:tracePt t="6924" x="5905500" y="3263900"/>
          <p14:tracePt t="6940" x="5854700" y="3276600"/>
          <p14:tracePt t="6958" x="5816600" y="3282950"/>
          <p14:tracePt t="6974" x="5791200" y="3289300"/>
          <p14:tracePt t="6990" x="5772150" y="3289300"/>
          <p14:tracePt t="7024" x="5753100" y="3302000"/>
          <p14:tracePt t="7040" x="5746750" y="3308350"/>
          <p14:tracePt t="7069" x="5740400" y="3308350"/>
          <p14:tracePt t="7117" x="5734050" y="3308350"/>
          <p14:tracePt t="7123" x="5715000" y="3308350"/>
          <p14:tracePt t="7131" x="5695950" y="3321050"/>
          <p14:tracePt t="7140" x="5689600" y="3327400"/>
          <p14:tracePt t="7157" x="5651500" y="3333750"/>
          <p14:tracePt t="7174" x="5626100" y="3340100"/>
          <p14:tracePt t="7191" x="5607050" y="3340100"/>
          <p14:tracePt t="7208" x="5581650" y="3340100"/>
          <p14:tracePt t="7282" x="5581650" y="3333750"/>
          <p14:tracePt t="7289" x="5581650" y="3327400"/>
          <p14:tracePt t="7296" x="5581650" y="3321050"/>
          <p14:tracePt t="7313" x="5581650" y="3314700"/>
          <p14:tracePt t="7324" x="5581650" y="3308350"/>
          <p14:tracePt t="7341" x="5581650" y="3295650"/>
          <p14:tracePt t="7357" x="5581650" y="3282950"/>
          <p14:tracePt t="7374" x="5581650" y="3276600"/>
          <p14:tracePt t="7391" x="5581650" y="3270250"/>
          <p14:tracePt t="9737" x="5588000" y="3270250"/>
          <p14:tracePt t="9745" x="5613400" y="3270250"/>
          <p14:tracePt t="9752" x="5664200" y="3270250"/>
          <p14:tracePt t="9763" x="5740400" y="3270250"/>
          <p14:tracePt t="9780" x="5943600" y="3270250"/>
          <p14:tracePt t="9798" x="6661150" y="3276600"/>
          <p14:tracePt t="9813" x="7029450" y="3276600"/>
          <p14:tracePt t="9830" x="7188200" y="3276600"/>
          <p14:tracePt t="9847" x="7277100" y="3276600"/>
          <p14:tracePt t="9863" x="7302500" y="3276600"/>
          <p14:tracePt t="9894" x="7340600" y="3257550"/>
          <p14:tracePt t="9910" x="7366000" y="3244850"/>
          <p14:tracePt t="9927" x="7397750" y="3225800"/>
          <p14:tracePt t="9944" x="7454900" y="3206750"/>
          <p14:tracePt t="9960" x="7486650" y="3200400"/>
          <p14:tracePt t="9977" x="7512050" y="3194050"/>
          <p14:tracePt t="9994" x="7518400" y="3194050"/>
          <p14:tracePt t="10035" x="7531100" y="3194050"/>
          <p14:tracePt t="10043" x="7543800" y="3194050"/>
          <p14:tracePt t="10060" x="7600950" y="3194050"/>
          <p14:tracePt t="10077" x="7708900" y="3200400"/>
          <p14:tracePt t="10083" x="7740650" y="3200400"/>
          <p14:tracePt t="10094" x="7804150" y="3206750"/>
          <p14:tracePt t="10110" x="7810500" y="3206750"/>
          <p14:tracePt t="10127" x="7816850" y="3206750"/>
          <p14:tracePt t="11705" x="7797800" y="3206750"/>
          <p14:tracePt t="11714" x="7759700" y="3206750"/>
          <p14:tracePt t="11720" x="7702550" y="3219450"/>
          <p14:tracePt t="11732" x="7645400" y="3232150"/>
          <p14:tracePt t="11748" x="7550150" y="3263900"/>
          <p14:tracePt t="11767" x="7454900" y="3308350"/>
          <p14:tracePt t="11782" x="7378700" y="3333750"/>
          <p14:tracePt t="11798" x="7296150" y="3378200"/>
          <p14:tracePt t="11815" x="7175500" y="3409950"/>
          <p14:tracePt t="11832" x="7016750" y="3454400"/>
          <p14:tracePt t="11862" x="6711950" y="3543300"/>
          <p14:tracePt t="11879" x="6584950" y="3594100"/>
          <p14:tracePt t="11896" x="6477000" y="3644900"/>
          <p14:tracePt t="11912" x="6413500" y="3676650"/>
          <p14:tracePt t="11929" x="6388100" y="3683000"/>
          <p14:tracePt t="11946" x="6369050" y="3689350"/>
          <p14:tracePt t="11962" x="6350000" y="3695700"/>
          <p14:tracePt t="11979" x="6286500" y="3721100"/>
          <p14:tracePt t="11996" x="6178550" y="3740150"/>
          <p14:tracePt t="12012" x="6064250" y="3765550"/>
          <p14:tracePt t="12029" x="6019800" y="3784600"/>
          <p14:tracePt t="12046" x="5988050" y="3790950"/>
          <p14:tracePt t="12062" x="5956300" y="3810000"/>
          <p14:tracePt t="12079" x="5899150" y="3835400"/>
          <p14:tracePt t="12096" x="5829300" y="3848100"/>
          <p14:tracePt t="12112" x="5810250" y="3854450"/>
          <p14:tracePt t="12129" x="5791200" y="3854450"/>
          <p14:tracePt t="12145" x="5772150" y="3841750"/>
          <p14:tracePt t="12162" x="5727700" y="3810000"/>
          <p14:tracePt t="12179" x="5638800" y="3778250"/>
          <p14:tracePt t="12197" x="5562600" y="3771900"/>
          <p14:tracePt t="12212" x="5543550" y="3771900"/>
          <p14:tracePt t="12310" x="5537200" y="3771900"/>
          <p14:tracePt t="12332" x="5524500" y="3771900"/>
          <p14:tracePt t="12348" x="5518150" y="3778250"/>
          <p14:tracePt t="12381" x="5511800" y="3778250"/>
          <p14:tracePt t="12395" x="5505450" y="3778250"/>
          <p14:tracePt t="12403" x="5499100" y="3778250"/>
          <p14:tracePt t="12427" x="5492750" y="3784600"/>
          <p14:tracePt t="16421" x="5486400" y="3784600"/>
          <p14:tracePt t="16428" x="5480050" y="3784600"/>
          <p14:tracePt t="16436" x="5461000" y="3784600"/>
          <p14:tracePt t="16453" x="5422900" y="3790950"/>
          <p14:tracePt t="16471" x="5391150" y="3797300"/>
          <p14:tracePt t="16489" x="5365750" y="3803650"/>
          <p14:tracePt t="16504" x="5359400" y="3803650"/>
          <p14:tracePt t="16520" x="5346700" y="3803650"/>
          <p14:tracePt t="16537" x="5340350" y="3803650"/>
          <p14:tracePt t="16554" x="5327650" y="3810000"/>
          <p14:tracePt t="16570" x="5321300" y="3810000"/>
          <p14:tracePt t="16600" x="5302250" y="3810000"/>
          <p14:tracePt t="16617" x="5295900" y="3810000"/>
          <p14:tracePt t="16633" x="5283200" y="3816350"/>
          <p14:tracePt t="16650" x="5276850" y="3822700"/>
          <p14:tracePt t="16667" x="5264150" y="3822700"/>
          <p14:tracePt t="16684" x="5238750" y="3841750"/>
          <p14:tracePt t="16700" x="5219700" y="3860800"/>
          <p14:tracePt t="16717" x="5207000" y="3873500"/>
          <p14:tracePt t="16733" x="5200650" y="3886200"/>
          <p14:tracePt t="16750" x="5181600" y="3898900"/>
          <p14:tracePt t="16767" x="5181600" y="3911600"/>
          <p14:tracePt t="16783" x="5175250" y="3930650"/>
          <p14:tracePt t="16800" x="5168900" y="3956050"/>
          <p14:tracePt t="16817" x="5156200" y="3987800"/>
          <p14:tracePt t="16833" x="5149850" y="4032250"/>
          <p14:tracePt t="16850" x="5149850" y="4044950"/>
          <p14:tracePt t="16883" x="5149850" y="4051300"/>
          <p14:tracePt t="16901" x="5149850" y="4064000"/>
          <p14:tracePt t="16917" x="5149850" y="4095750"/>
          <p14:tracePt t="16934" x="5149850" y="4140200"/>
          <p14:tracePt t="16950" x="5149850" y="4178300"/>
          <p14:tracePt t="16967" x="5149850" y="4203700"/>
          <p14:tracePt t="16984" x="5149850" y="4216400"/>
          <p14:tracePt t="17000" x="5156200" y="4222750"/>
          <p14:tracePt t="17017" x="5156200" y="4229100"/>
          <p14:tracePt t="17034" x="5156200" y="4235450"/>
          <p14:tracePt t="17051" x="5162550" y="4248150"/>
          <p14:tracePt t="17068" x="5175250" y="4260850"/>
          <p14:tracePt t="17084" x="5181600" y="4267200"/>
          <p14:tracePt t="17101" x="5187950" y="4273550"/>
          <p14:tracePt t="17118" x="5200650" y="4273550"/>
          <p14:tracePt t="17134" x="5219700" y="4279900"/>
          <p14:tracePt t="17151" x="5251450" y="4286250"/>
          <p14:tracePt t="17167" x="5314950" y="4305300"/>
          <p14:tracePt t="17184" x="5365750" y="4318000"/>
          <p14:tracePt t="17190" x="5384800" y="4324350"/>
          <p14:tracePt t="17201" x="5422900" y="4330700"/>
          <p14:tracePt t="17218" x="5461000" y="4330700"/>
          <p14:tracePt t="17234" x="5467350" y="4337050"/>
          <p14:tracePt t="17251" x="5480050" y="4337050"/>
          <p14:tracePt t="17307" x="5486400" y="4337050"/>
          <p14:tracePt t="17315" x="5492750" y="4337050"/>
          <p14:tracePt t="17322" x="5499100" y="4337050"/>
          <p14:tracePt t="17334" x="5530850" y="4343400"/>
          <p14:tracePt t="17351" x="5575300" y="4343400"/>
          <p14:tracePt t="17368" x="5613400" y="4343400"/>
          <p14:tracePt t="17384" x="5645150" y="4349750"/>
          <p14:tracePt t="17401" x="5657850" y="4349750"/>
          <p14:tracePt t="17418" x="5664200" y="4356100"/>
          <p14:tracePt t="17434" x="5670550" y="4356100"/>
          <p14:tracePt t="17452" x="5683250" y="4356100"/>
          <p14:tracePt t="17469" x="5721350" y="4356100"/>
          <p14:tracePt t="17484" x="5740400" y="4356100"/>
          <p14:tracePt t="17501" x="5772150" y="4356100"/>
          <p14:tracePt t="17518" x="5797550" y="4356100"/>
          <p14:tracePt t="18050" x="5791200" y="4356100"/>
          <p14:tracePt t="18130" x="5784850" y="4349750"/>
          <p14:tracePt t="18137" x="5765800" y="4330700"/>
          <p14:tracePt t="18144" x="5727700" y="4311650"/>
          <p14:tracePt t="18155" x="5645150" y="4267200"/>
          <p14:tracePt t="18172" x="5461000" y="4197350"/>
          <p14:tracePt t="18188" x="5175250" y="4083050"/>
          <p14:tracePt t="18206" x="4857750" y="3917950"/>
          <p14:tracePt t="18211" x="4521200" y="3778250"/>
          <p14:tracePt t="18222" x="4311650" y="3702050"/>
          <p14:tracePt t="18238" x="3810000" y="3536950"/>
          <p14:tracePt t="18255" x="3746500" y="3517900"/>
          <p14:tracePt t="18272" x="3740150" y="3517900"/>
          <p14:tracePt t="18302" x="3752850" y="3517900"/>
          <p14:tracePt t="18319" x="3771900" y="3530600"/>
          <p14:tracePt t="18335" x="3784600" y="3549650"/>
          <p14:tracePt t="18352" x="3790950" y="3556000"/>
          <p14:tracePt t="18369" x="3790950" y="35623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표 6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88818722"/>
              </p:ext>
            </p:extLst>
          </p:nvPr>
        </p:nvGraphicFramePr>
        <p:xfrm>
          <a:off x="566064" y="991474"/>
          <a:ext cx="8017883" cy="76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466">
                  <a:extLst>
                    <a:ext uri="{9D8B030D-6E8A-4147-A177-3AD203B41FA5}">
                      <a16:colId xmlns:a16="http://schemas.microsoft.com/office/drawing/2014/main" val="2234582076"/>
                    </a:ext>
                  </a:extLst>
                </a:gridCol>
                <a:gridCol w="1003319">
                  <a:extLst>
                    <a:ext uri="{9D8B030D-6E8A-4147-A177-3AD203B41FA5}">
                      <a16:colId xmlns:a16="http://schemas.microsoft.com/office/drawing/2014/main" val="1473374413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2504573226"/>
                    </a:ext>
                  </a:extLst>
                </a:gridCol>
                <a:gridCol w="820172">
                  <a:extLst>
                    <a:ext uri="{9D8B030D-6E8A-4147-A177-3AD203B41FA5}">
                      <a16:colId xmlns:a16="http://schemas.microsoft.com/office/drawing/2014/main" val="281239903"/>
                    </a:ext>
                  </a:extLst>
                </a:gridCol>
                <a:gridCol w="995356">
                  <a:extLst>
                    <a:ext uri="{9D8B030D-6E8A-4147-A177-3AD203B41FA5}">
                      <a16:colId xmlns:a16="http://schemas.microsoft.com/office/drawing/2014/main" val="2357046488"/>
                    </a:ext>
                  </a:extLst>
                </a:gridCol>
                <a:gridCol w="1019245">
                  <a:extLst>
                    <a:ext uri="{9D8B030D-6E8A-4147-A177-3AD203B41FA5}">
                      <a16:colId xmlns:a16="http://schemas.microsoft.com/office/drawing/2014/main" val="1396632723"/>
                    </a:ext>
                  </a:extLst>
                </a:gridCol>
                <a:gridCol w="1043132">
                  <a:extLst>
                    <a:ext uri="{9D8B030D-6E8A-4147-A177-3AD203B41FA5}">
                      <a16:colId xmlns:a16="http://schemas.microsoft.com/office/drawing/2014/main" val="2513921888"/>
                    </a:ext>
                  </a:extLst>
                </a:gridCol>
              </a:tblGrid>
              <a:tr h="478302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Frequency</a:t>
                      </a:r>
                      <a:r>
                        <a:rPr lang="ko-KR" alt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(MHz)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Optimum </a:t>
                      </a:r>
                      <a:r>
                        <a:rPr lang="ko-KR" alt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𝛽</a:t>
                      </a:r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Eacc</a:t>
                      </a:r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(MV/m)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Vacc</a:t>
                      </a:r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(MV)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Q0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cavity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module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Op. temp (K)</a:t>
                      </a:r>
                      <a:endParaRPr lang="ko-KR" alt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81.25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0.047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1.3e+8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3" name="그림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21" y="1871222"/>
            <a:ext cx="7310769" cy="4046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2924" y="4056512"/>
            <a:ext cx="77662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ko-KR" altLang="en-US" sz="1662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직선 화살표 연결선 3"/>
          <p:cNvCxnSpPr/>
          <p:nvPr/>
        </p:nvCxnSpPr>
        <p:spPr>
          <a:xfrm flipV="1">
            <a:off x="4435460" y="3601381"/>
            <a:ext cx="369862" cy="4303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58619" y="201935"/>
            <a:ext cx="3584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QWR Cavity VT test results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850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584237" y="1980684"/>
            <a:ext cx="5981538" cy="3700652"/>
            <a:chOff x="1716256" y="2308455"/>
            <a:chExt cx="6480000" cy="400904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6256" y="2308455"/>
              <a:ext cx="6480000" cy="4009040"/>
            </a:xfrm>
            <a:prstGeom prst="rect">
              <a:avLst/>
            </a:prstGeom>
          </p:spPr>
        </p:pic>
        <p:cxnSp>
          <p:nvCxnSpPr>
            <p:cNvPr id="5" name="직선 연결선 4"/>
            <p:cNvCxnSpPr/>
            <p:nvPr/>
          </p:nvCxnSpPr>
          <p:spPr>
            <a:xfrm flipH="1">
              <a:off x="2382716" y="4026877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5433646" y="4035670"/>
              <a:ext cx="0" cy="19518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084277" y="2571798"/>
              <a:ext cx="1535491" cy="469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8" b="1" dirty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  <a:p>
              <a:r>
                <a:rPr lang="en-US" altLang="ko-KR" sz="1108" b="1" dirty="0">
                  <a:latin typeface="Arial" panose="020B0604020202020204" pitchFamily="34" charset="0"/>
                  <a:cs typeface="Arial" panose="020B0604020202020204" pitchFamily="34" charset="0"/>
                </a:rPr>
                <a:t>1.5e+9 @6.6 MV/m</a:t>
              </a:r>
              <a:endParaRPr lang="ko-KR" altLang="en-US" sz="1108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직선 화살표 연결선 9"/>
            <p:cNvCxnSpPr>
              <a:stCxn id="8" idx="1"/>
            </p:cNvCxnSpPr>
            <p:nvPr/>
          </p:nvCxnSpPr>
          <p:spPr>
            <a:xfrm flipH="1">
              <a:off x="5503985" y="2802631"/>
              <a:ext cx="580292" cy="1162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414420" y="5753962"/>
            <a:ext cx="6540462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latinLnBrk="1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The cavities below the target  include  bare cavities as R&amp;D phase and all were re-processed after 1st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VT</a:t>
            </a:r>
            <a:endParaRPr lang="ko-KR" altLang="en-US" sz="1662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62" name="표 6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92076497"/>
              </p:ext>
            </p:extLst>
          </p:nvPr>
        </p:nvGraphicFramePr>
        <p:xfrm>
          <a:off x="566064" y="1031111"/>
          <a:ext cx="8017883" cy="847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466">
                  <a:extLst>
                    <a:ext uri="{9D8B030D-6E8A-4147-A177-3AD203B41FA5}">
                      <a16:colId xmlns:a16="http://schemas.microsoft.com/office/drawing/2014/main" val="2234582076"/>
                    </a:ext>
                  </a:extLst>
                </a:gridCol>
                <a:gridCol w="1003319">
                  <a:extLst>
                    <a:ext uri="{9D8B030D-6E8A-4147-A177-3AD203B41FA5}">
                      <a16:colId xmlns:a16="http://schemas.microsoft.com/office/drawing/2014/main" val="1473374413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val="2504573226"/>
                    </a:ext>
                  </a:extLst>
                </a:gridCol>
                <a:gridCol w="820172">
                  <a:extLst>
                    <a:ext uri="{9D8B030D-6E8A-4147-A177-3AD203B41FA5}">
                      <a16:colId xmlns:a16="http://schemas.microsoft.com/office/drawing/2014/main" val="281239903"/>
                    </a:ext>
                  </a:extLst>
                </a:gridCol>
                <a:gridCol w="995356">
                  <a:extLst>
                    <a:ext uri="{9D8B030D-6E8A-4147-A177-3AD203B41FA5}">
                      <a16:colId xmlns:a16="http://schemas.microsoft.com/office/drawing/2014/main" val="2357046488"/>
                    </a:ext>
                  </a:extLst>
                </a:gridCol>
                <a:gridCol w="1019245">
                  <a:extLst>
                    <a:ext uri="{9D8B030D-6E8A-4147-A177-3AD203B41FA5}">
                      <a16:colId xmlns:a16="http://schemas.microsoft.com/office/drawing/2014/main" val="1396632723"/>
                    </a:ext>
                  </a:extLst>
                </a:gridCol>
                <a:gridCol w="1043132">
                  <a:extLst>
                    <a:ext uri="{9D8B030D-6E8A-4147-A177-3AD203B41FA5}">
                      <a16:colId xmlns:a16="http://schemas.microsoft.com/office/drawing/2014/main" val="2513921888"/>
                    </a:ext>
                  </a:extLst>
                </a:gridCol>
              </a:tblGrid>
              <a:tr h="2813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Frequency</a:t>
                      </a:r>
                      <a:r>
                        <a:rPr lang="ko-KR" altLang="en-US" sz="1300" dirty="0" smtClean="0"/>
                        <a:t> </a:t>
                      </a:r>
                      <a:r>
                        <a:rPr lang="en-US" altLang="ko-KR" sz="1300" dirty="0" smtClean="0"/>
                        <a:t>(MHz)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Optimum </a:t>
                      </a:r>
                      <a:r>
                        <a:rPr lang="ko-KR" altLang="en-US" sz="1300" dirty="0" smtClean="0"/>
                        <a:t>𝛽</a:t>
                      </a:r>
                      <a:r>
                        <a:rPr lang="en-US" altLang="ko-KR" sz="1300" dirty="0" smtClean="0"/>
                        <a:t> 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err="1" smtClean="0"/>
                        <a:t>Eacc</a:t>
                      </a:r>
                      <a:r>
                        <a:rPr lang="en-US" altLang="ko-KR" sz="1300" dirty="0" smtClean="0"/>
                        <a:t> (MV/m)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err="1" smtClean="0"/>
                        <a:t>Vacc</a:t>
                      </a:r>
                      <a:r>
                        <a:rPr lang="en-US" altLang="ko-KR" sz="1300" dirty="0" smtClean="0"/>
                        <a:t> (MV)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Q0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# of cavity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# of module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 smtClean="0"/>
                        <a:t>Op. temp (K)</a:t>
                      </a:r>
                      <a:endParaRPr lang="ko-KR" altLang="en-US" sz="1300" dirty="0"/>
                    </a:p>
                  </a:txBody>
                  <a:tcPr marL="84406" marR="84406" marT="42203" marB="42203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162.5</a:t>
                      </a:r>
                      <a:endParaRPr lang="ko-KR" alt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ko-KR" alt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6.6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1.46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1.5e+9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106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A/B = 14/19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2.05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54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# of fabrication</a:t>
                      </a:r>
                      <a:r>
                        <a:rPr lang="en-US" altLang="ko-KR" sz="1300" b="0" baseline="0" dirty="0" smtClean="0">
                          <a:solidFill>
                            <a:schemeClr val="tx1"/>
                          </a:solidFill>
                        </a:rPr>
                        <a:t> (@10/12/2020)</a:t>
                      </a:r>
                      <a:endParaRPr lang="ko-KR" altLang="en-US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chemeClr val="tx1"/>
                          </a:solidFill>
                        </a:rPr>
                        <a:t>A : 8, B : 1</a:t>
                      </a: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3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88098902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33682" y="115365"/>
            <a:ext cx="3638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latinLnBrk="1"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HWR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50" charset="-127"/>
              </a:rPr>
              <a:t>Cavity VT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50" charset="-127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test results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415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0687" y="2825094"/>
            <a:ext cx="119455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81.15 MHz (SEL)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41" y="1240612"/>
            <a:ext cx="2101838" cy="157637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517" y="1252691"/>
            <a:ext cx="2117698" cy="1588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58046" y="2855067"/>
            <a:ext cx="119455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81.25 MHz (SEL)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5596" y="2858437"/>
            <a:ext cx="119455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162.4</a:t>
            </a:r>
            <a:r>
              <a:rPr lang="en-US" altLang="ko-KR" sz="1108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MHz (SEL)</a:t>
            </a:r>
          </a:p>
        </p:txBody>
      </p:sp>
      <p:sp>
        <p:nvSpPr>
          <p:cNvPr id="17" name="내용 개체 틀 1"/>
          <p:cNvSpPr txBox="1">
            <a:spLocks/>
          </p:cNvSpPr>
          <p:nvPr/>
        </p:nvSpPr>
        <p:spPr bwMode="auto">
          <a:xfrm>
            <a:off x="758982" y="5416944"/>
            <a:ext cx="7596554" cy="98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Test and confirmation with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SEL(Self-Excited Loop) mode(</a:t>
            </a:r>
            <a:r>
              <a:rPr lang="en-US" altLang="ko-KR" sz="1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±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100 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kHz)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&amp;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GDL(Generator Driven Resonator) mode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;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GDR </a:t>
            </a:r>
            <a:r>
              <a:rPr lang="en-US" altLang="ko-KR" sz="1662" dirty="0" err="1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mode</a:t>
            </a:r>
            <a:r>
              <a:rPr lang="en-US" altLang="ko-KR" sz="1662" dirty="0" err="1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@</a:t>
            </a:r>
            <a:r>
              <a:rPr lang="en-US" altLang="ko-KR" sz="1662" dirty="0" err="1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nominal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operation</a:t>
            </a:r>
            <a:endParaRPr lang="en-US" altLang="ko-KR" sz="1662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Realized, LLRF and control system via EPICS </a:t>
            </a:r>
          </a:p>
        </p:txBody>
      </p:sp>
      <p:pic>
        <p:nvPicPr>
          <p:cNvPr id="20" name="내용 개체 틀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7123" y="3294702"/>
            <a:ext cx="2635843" cy="158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26012" y="4875508"/>
            <a:ext cx="1358064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LLRF Latency Test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2993511" y="3294702"/>
            <a:ext cx="2841399" cy="1853691"/>
            <a:chOff x="4837212" y="3165947"/>
            <a:chExt cx="3831252" cy="2502761"/>
          </a:xfrm>
        </p:grpSpPr>
        <p:pic>
          <p:nvPicPr>
            <p:cNvPr id="23" name="내용 개체 틀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37212" y="3165947"/>
              <a:ext cx="3831252" cy="2156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5586493" y="5313849"/>
              <a:ext cx="2922697" cy="354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8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QWR Cavity Control </a:t>
              </a:r>
              <a:r>
                <a:rPr lang="en-US" altLang="ko-KR" sz="1108" dirty="0" err="1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Test@SRF</a:t>
              </a:r>
              <a:endPara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48" r="12230"/>
          <a:stretch/>
        </p:blipFill>
        <p:spPr bwMode="auto">
          <a:xfrm>
            <a:off x="5901379" y="3450665"/>
            <a:ext cx="2837791" cy="1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86455" y="4880276"/>
            <a:ext cx="683200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CSS OPI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52831" y="3748215"/>
            <a:ext cx="1852307" cy="60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E</a:t>
            </a:r>
            <a:r>
              <a:rPr lang="en-US" altLang="ko-KR" sz="1108" baseline="-250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acc</a:t>
            </a: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=6.11 MV/m (±0.49%), </a:t>
            </a:r>
            <a:b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Phase=50</a:t>
            </a:r>
            <a:r>
              <a:rPr lang="en-US" altLang="ko-KR" sz="1108" baseline="30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</a:t>
            </a: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(±0.14</a:t>
            </a:r>
            <a:r>
              <a:rPr lang="en-US" altLang="ko-KR" sz="1108" baseline="30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</a:t>
            </a: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endParaRPr lang="ko-KR" altLang="en-US" sz="1108" dirty="0"/>
          </a:p>
        </p:txBody>
      </p:sp>
      <p:sp>
        <p:nvSpPr>
          <p:cNvPr id="28" name="TextBox 27"/>
          <p:cNvSpPr txBox="1"/>
          <p:nvPr/>
        </p:nvSpPr>
        <p:spPr>
          <a:xfrm>
            <a:off x="3438444" y="165454"/>
            <a:ext cx="1742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LLRF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219" y="1252690"/>
            <a:ext cx="2096538" cy="157240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666" y="1244396"/>
            <a:ext cx="2128757" cy="159656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64765" y="2855067"/>
            <a:ext cx="1194558" cy="262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8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162.5</a:t>
            </a:r>
            <a:r>
              <a:rPr lang="en-US" altLang="ko-KR" sz="1108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108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MHz (SEL)</a:t>
            </a:r>
          </a:p>
        </p:txBody>
      </p:sp>
    </p:spTree>
    <p:extLst>
      <p:ext uri="{BB962C8B-B14F-4D97-AF65-F5344CB8AC3E}">
        <p14:creationId xmlns:p14="http://schemas.microsoft.com/office/powerpoint/2010/main" val="103984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992106" y="850316"/>
            <a:ext cx="7186103" cy="576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RF Control Test(Amplitude/Phase feedback with Tuner control)</a:t>
            </a:r>
          </a:p>
        </p:txBody>
      </p:sp>
      <p:sp>
        <p:nvSpPr>
          <p:cNvPr id="4" name="TextBox 52"/>
          <p:cNvSpPr txBox="1">
            <a:spLocks noChangeArrowheads="1"/>
          </p:cNvSpPr>
          <p:nvPr/>
        </p:nvSpPr>
        <p:spPr bwMode="auto">
          <a:xfrm>
            <a:off x="2771419" y="1499471"/>
            <a:ext cx="3587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>
                <a:solidFill>
                  <a:srgbClr val="0033CC"/>
                </a:solidFill>
                <a:latin typeface="HY헤드라인M" pitchFamily="18" charset="-127"/>
                <a:ea typeface="HY헤드라인M" pitchFamily="18" charset="-127"/>
              </a:rPr>
              <a:t>RF Amplitude, Phase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628" y="5471624"/>
            <a:ext cx="8373174" cy="10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Target RF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amplitude,  6.6 MV/m(±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0.13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%)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&lt; 1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%,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Phase=100</a:t>
            </a:r>
            <a:r>
              <a:rPr lang="en-US" altLang="ko-KR" sz="1600" baseline="30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o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 (±0.63</a:t>
            </a:r>
            <a:r>
              <a:rPr lang="en-US" altLang="ko-KR" sz="1600" baseline="30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o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) </a:t>
            </a: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&lt; </a:t>
            </a:r>
            <a:r>
              <a:rPr lang="en-US" altLang="ko-KR" sz="1662" dirty="0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1 </a:t>
            </a:r>
            <a:r>
              <a:rPr lang="en-US" altLang="ko-KR" sz="1662" dirty="0" err="1" smtClean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deg</a:t>
            </a:r>
            <a:endParaRPr lang="en-US" altLang="ko-KR" sz="1662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Tuner operation threshold : +/- 5deg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ko-KR" sz="1662" dirty="0">
                <a:latin typeface="Arial" panose="020B06040202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Control bandwidth: 90~160 Hz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27" y="1972474"/>
            <a:ext cx="8449060" cy="346205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303205" y="175218"/>
            <a:ext cx="360079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RF Control Test of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HWR#26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165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798205" y="180327"/>
            <a:ext cx="152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Cryo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맑은 고딕" panose="020B0503020000020004" pitchFamily="50" charset="-127"/>
                <a:cs typeface="+mn-cs"/>
              </a:rPr>
              <a:t>-plant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17" y="961259"/>
            <a:ext cx="8726021" cy="537268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419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0228" y="165897"/>
            <a:ext cx="558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Cryogenic Distribution Systems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3" y="2615789"/>
            <a:ext cx="8784975" cy="367240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6" y="4055949"/>
            <a:ext cx="2016224" cy="2028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48613" y="3093208"/>
            <a:ext cx="565719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ea typeface="맑은 고딕" panose="020B0503020000020004" pitchFamily="50" charset="-127"/>
              </a:rPr>
              <a:t>SCL2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0306" y="3626983"/>
            <a:ext cx="565719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ea typeface="맑은 고딕" panose="020B0503020000020004" pitchFamily="50" charset="-127"/>
              </a:rPr>
              <a:t>SCL3</a:t>
            </a:r>
          </a:p>
        </p:txBody>
      </p:sp>
      <p:sp>
        <p:nvSpPr>
          <p:cNvPr id="17" name="자유형 16"/>
          <p:cNvSpPr/>
          <p:nvPr/>
        </p:nvSpPr>
        <p:spPr bwMode="auto">
          <a:xfrm>
            <a:off x="221058" y="3120446"/>
            <a:ext cx="8262851" cy="2053244"/>
          </a:xfrm>
          <a:custGeom>
            <a:avLst/>
            <a:gdLst>
              <a:gd name="connsiteX0" fmla="*/ 0 w 8262851"/>
              <a:gd name="connsiteY0" fmla="*/ 0 h 2053244"/>
              <a:gd name="connsiteX1" fmla="*/ 0 w 8262851"/>
              <a:gd name="connsiteY1" fmla="*/ 847899 h 2053244"/>
              <a:gd name="connsiteX2" fmla="*/ 282632 w 8262851"/>
              <a:gd name="connsiteY2" fmla="*/ 847899 h 2053244"/>
              <a:gd name="connsiteX3" fmla="*/ 282632 w 8262851"/>
              <a:gd name="connsiteY3" fmla="*/ 1080655 h 2053244"/>
              <a:gd name="connsiteX4" fmla="*/ 623454 w 8262851"/>
              <a:gd name="connsiteY4" fmla="*/ 1496291 h 2053244"/>
              <a:gd name="connsiteX5" fmla="*/ 864523 w 8262851"/>
              <a:gd name="connsiteY5" fmla="*/ 1496291 h 2053244"/>
              <a:gd name="connsiteX6" fmla="*/ 864523 w 8262851"/>
              <a:gd name="connsiteY6" fmla="*/ 1321724 h 2053244"/>
              <a:gd name="connsiteX7" fmla="*/ 648392 w 8262851"/>
              <a:gd name="connsiteY7" fmla="*/ 1321724 h 2053244"/>
              <a:gd name="connsiteX8" fmla="*/ 440574 w 8262851"/>
              <a:gd name="connsiteY8" fmla="*/ 1088968 h 2053244"/>
              <a:gd name="connsiteX9" fmla="*/ 440574 w 8262851"/>
              <a:gd name="connsiteY9" fmla="*/ 748146 h 2053244"/>
              <a:gd name="connsiteX10" fmla="*/ 3084022 w 8262851"/>
              <a:gd name="connsiteY10" fmla="*/ 748146 h 2053244"/>
              <a:gd name="connsiteX11" fmla="*/ 3084022 w 8262851"/>
              <a:gd name="connsiteY11" fmla="*/ 498764 h 2053244"/>
              <a:gd name="connsiteX12" fmla="*/ 290945 w 8262851"/>
              <a:gd name="connsiteY12" fmla="*/ 498764 h 2053244"/>
              <a:gd name="connsiteX13" fmla="*/ 290945 w 8262851"/>
              <a:gd name="connsiteY13" fmla="*/ 199506 h 2053244"/>
              <a:gd name="connsiteX14" fmla="*/ 7996843 w 8262851"/>
              <a:gd name="connsiteY14" fmla="*/ 199506 h 2053244"/>
              <a:gd name="connsiteX15" fmla="*/ 7996843 w 8262851"/>
              <a:gd name="connsiteY15" fmla="*/ 540328 h 2053244"/>
              <a:gd name="connsiteX16" fmla="*/ 8138160 w 8262851"/>
              <a:gd name="connsiteY16" fmla="*/ 540328 h 2053244"/>
              <a:gd name="connsiteX17" fmla="*/ 8138160 w 8262851"/>
              <a:gd name="connsiteY17" fmla="*/ 1039091 h 2053244"/>
              <a:gd name="connsiteX18" fmla="*/ 8079971 w 8262851"/>
              <a:gd name="connsiteY18" fmla="*/ 1072342 h 2053244"/>
              <a:gd name="connsiteX19" fmla="*/ 8079971 w 8262851"/>
              <a:gd name="connsiteY19" fmla="*/ 1263535 h 2053244"/>
              <a:gd name="connsiteX20" fmla="*/ 6542116 w 8262851"/>
              <a:gd name="connsiteY20" fmla="*/ 1263535 h 2053244"/>
              <a:gd name="connsiteX21" fmla="*/ 6542116 w 8262851"/>
              <a:gd name="connsiteY21" fmla="*/ 2053244 h 2053244"/>
              <a:gd name="connsiteX22" fmla="*/ 6641869 w 8262851"/>
              <a:gd name="connsiteY22" fmla="*/ 2053244 h 2053244"/>
              <a:gd name="connsiteX23" fmla="*/ 6641869 w 8262851"/>
              <a:gd name="connsiteY23" fmla="*/ 1363288 h 2053244"/>
              <a:gd name="connsiteX24" fmla="*/ 8179723 w 8262851"/>
              <a:gd name="connsiteY24" fmla="*/ 1363288 h 2053244"/>
              <a:gd name="connsiteX25" fmla="*/ 8179723 w 8262851"/>
              <a:gd name="connsiteY25" fmla="*/ 1113906 h 2053244"/>
              <a:gd name="connsiteX26" fmla="*/ 8262851 w 8262851"/>
              <a:gd name="connsiteY26" fmla="*/ 1064030 h 2053244"/>
              <a:gd name="connsiteX27" fmla="*/ 8262851 w 8262851"/>
              <a:gd name="connsiteY27" fmla="*/ 423950 h 2053244"/>
              <a:gd name="connsiteX28" fmla="*/ 8104909 w 8262851"/>
              <a:gd name="connsiteY28" fmla="*/ 423950 h 2053244"/>
              <a:gd name="connsiteX29" fmla="*/ 8104909 w 8262851"/>
              <a:gd name="connsiteY29" fmla="*/ 0 h 2053244"/>
              <a:gd name="connsiteX30" fmla="*/ 0 w 8262851"/>
              <a:gd name="connsiteY30" fmla="*/ 0 h 205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62851" h="2053244">
                <a:moveTo>
                  <a:pt x="0" y="0"/>
                </a:moveTo>
                <a:lnTo>
                  <a:pt x="0" y="847899"/>
                </a:lnTo>
                <a:lnTo>
                  <a:pt x="282632" y="847899"/>
                </a:lnTo>
                <a:lnTo>
                  <a:pt x="282632" y="1080655"/>
                </a:lnTo>
                <a:lnTo>
                  <a:pt x="623454" y="1496291"/>
                </a:lnTo>
                <a:lnTo>
                  <a:pt x="864523" y="1496291"/>
                </a:lnTo>
                <a:lnTo>
                  <a:pt x="864523" y="1321724"/>
                </a:lnTo>
                <a:lnTo>
                  <a:pt x="648392" y="1321724"/>
                </a:lnTo>
                <a:lnTo>
                  <a:pt x="440574" y="1088968"/>
                </a:lnTo>
                <a:lnTo>
                  <a:pt x="440574" y="748146"/>
                </a:lnTo>
                <a:lnTo>
                  <a:pt x="3084022" y="748146"/>
                </a:lnTo>
                <a:lnTo>
                  <a:pt x="3084022" y="498764"/>
                </a:lnTo>
                <a:lnTo>
                  <a:pt x="290945" y="498764"/>
                </a:lnTo>
                <a:lnTo>
                  <a:pt x="290945" y="199506"/>
                </a:lnTo>
                <a:lnTo>
                  <a:pt x="7996843" y="199506"/>
                </a:lnTo>
                <a:lnTo>
                  <a:pt x="7996843" y="540328"/>
                </a:lnTo>
                <a:lnTo>
                  <a:pt x="8138160" y="540328"/>
                </a:lnTo>
                <a:lnTo>
                  <a:pt x="8138160" y="1039091"/>
                </a:lnTo>
                <a:lnTo>
                  <a:pt x="8079971" y="1072342"/>
                </a:lnTo>
                <a:lnTo>
                  <a:pt x="8079971" y="1263535"/>
                </a:lnTo>
                <a:lnTo>
                  <a:pt x="6542116" y="1263535"/>
                </a:lnTo>
                <a:lnTo>
                  <a:pt x="6542116" y="2053244"/>
                </a:lnTo>
                <a:lnTo>
                  <a:pt x="6641869" y="2053244"/>
                </a:lnTo>
                <a:lnTo>
                  <a:pt x="6641869" y="1363288"/>
                </a:lnTo>
                <a:lnTo>
                  <a:pt x="8179723" y="1363288"/>
                </a:lnTo>
                <a:lnTo>
                  <a:pt x="8179723" y="1113906"/>
                </a:lnTo>
                <a:lnTo>
                  <a:pt x="8262851" y="1064030"/>
                </a:lnTo>
                <a:lnTo>
                  <a:pt x="8262851" y="423950"/>
                </a:lnTo>
                <a:lnTo>
                  <a:pt x="8104909" y="423950"/>
                </a:lnTo>
                <a:lnTo>
                  <a:pt x="81049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44450" cap="flat" cmpd="sng" algn="ctr">
            <a:solidFill>
              <a:srgbClr val="0000FF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돋움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1A13BD5-8934-4BCD-9FC0-A4FA4284A9E9}"/>
              </a:ext>
            </a:extLst>
          </p:cNvPr>
          <p:cNvSpPr/>
          <p:nvPr/>
        </p:nvSpPr>
        <p:spPr>
          <a:xfrm>
            <a:off x="2786200" y="4055949"/>
            <a:ext cx="3784184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337964FA-D391-4B9E-9301-D79939E0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22" y="4324198"/>
            <a:ext cx="733845" cy="123517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5598EE1-FAFF-47C0-BBF6-03A8416AA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47" y="4316585"/>
            <a:ext cx="726903" cy="121610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35C8165-DDDA-4EED-B75E-2A3E9BBBBB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5" r="5217"/>
          <a:stretch/>
        </p:blipFill>
        <p:spPr>
          <a:xfrm>
            <a:off x="3832826" y="4324198"/>
            <a:ext cx="723311" cy="1216106"/>
          </a:xfrm>
          <a:prstGeom prst="rect">
            <a:avLst/>
          </a:prstGeom>
        </p:spPr>
      </p:pic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0335E19F-C352-409D-BFB5-7A68A5902083}"/>
              </a:ext>
            </a:extLst>
          </p:cNvPr>
          <p:cNvCxnSpPr>
            <a:cxnSpLocks/>
          </p:cNvCxnSpPr>
          <p:nvPr/>
        </p:nvCxnSpPr>
        <p:spPr>
          <a:xfrm>
            <a:off x="2950999" y="3736296"/>
            <a:ext cx="1903943" cy="571227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D49E055A-AD10-4294-9F0C-6E1F1D6FEF6D}"/>
              </a:ext>
            </a:extLst>
          </p:cNvPr>
          <p:cNvCxnSpPr>
            <a:cxnSpLocks/>
          </p:cNvCxnSpPr>
          <p:nvPr/>
        </p:nvCxnSpPr>
        <p:spPr>
          <a:xfrm>
            <a:off x="2125578" y="3750862"/>
            <a:ext cx="1903943" cy="571227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122A4408-DF0A-4C78-97A4-7FD2DA82149F}"/>
              </a:ext>
            </a:extLst>
          </p:cNvPr>
          <p:cNvCxnSpPr>
            <a:cxnSpLocks/>
          </p:cNvCxnSpPr>
          <p:nvPr/>
        </p:nvCxnSpPr>
        <p:spPr>
          <a:xfrm>
            <a:off x="1240255" y="3747202"/>
            <a:ext cx="1903943" cy="571227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46B5CE5-6D6C-4E00-9A47-0DF13CB2DBEC}"/>
              </a:ext>
            </a:extLst>
          </p:cNvPr>
          <p:cNvSpPr/>
          <p:nvPr/>
        </p:nvSpPr>
        <p:spPr>
          <a:xfrm>
            <a:off x="2649200" y="5610649"/>
            <a:ext cx="975755" cy="302932"/>
          </a:xfrm>
          <a:prstGeom prst="rect">
            <a:avLst/>
          </a:prstGeom>
          <a:solidFill>
            <a:srgbClr val="00B05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rgbClr val="002060"/>
                </a:solidFill>
              </a:rPr>
              <a:t>HWRB(19</a:t>
            </a:r>
            <a:r>
              <a:rPr lang="en-US" altLang="ko-KR" sz="1200" b="1" dirty="0">
                <a:solidFill>
                  <a:srgbClr val="002060"/>
                </a:solidFill>
              </a:rPr>
              <a:t>)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ECF8951-36A0-45F0-A477-986FC32E8A7C}"/>
              </a:ext>
            </a:extLst>
          </p:cNvPr>
          <p:cNvSpPr/>
          <p:nvPr/>
        </p:nvSpPr>
        <p:spPr>
          <a:xfrm>
            <a:off x="3754770" y="5612413"/>
            <a:ext cx="961251" cy="314184"/>
          </a:xfrm>
          <a:prstGeom prst="rect">
            <a:avLst/>
          </a:prstGeom>
          <a:solidFill>
            <a:srgbClr val="0070C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rgbClr val="002060"/>
                </a:solidFill>
              </a:rPr>
              <a:t>HWRA</a:t>
            </a:r>
          </a:p>
          <a:p>
            <a:pPr algn="ctr"/>
            <a:r>
              <a:rPr lang="en-US" altLang="ko-KR" sz="1200" b="1" dirty="0" smtClean="0">
                <a:solidFill>
                  <a:srgbClr val="002060"/>
                </a:solidFill>
              </a:rPr>
              <a:t>(13 +2)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EBF6EC8-7BCF-43CC-9D15-F5DC25AE218E}"/>
              </a:ext>
            </a:extLst>
          </p:cNvPr>
          <p:cNvSpPr/>
          <p:nvPr/>
        </p:nvSpPr>
        <p:spPr>
          <a:xfrm>
            <a:off x="4865564" y="5610649"/>
            <a:ext cx="849275" cy="302932"/>
          </a:xfrm>
          <a:prstGeom prst="rect">
            <a:avLst/>
          </a:prstGeom>
          <a:solidFill>
            <a:srgbClr val="FFFF0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</a:rPr>
              <a:t>QWR(11) 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E31A031-7E56-4F47-AFB2-C2AA04A341FF}"/>
              </a:ext>
            </a:extLst>
          </p:cNvPr>
          <p:cNvSpPr/>
          <p:nvPr/>
        </p:nvSpPr>
        <p:spPr>
          <a:xfrm>
            <a:off x="2158922" y="2105120"/>
            <a:ext cx="985276" cy="301184"/>
          </a:xfrm>
          <a:prstGeom prst="rect">
            <a:avLst/>
          </a:prstGeom>
          <a:solidFill>
            <a:srgbClr val="FFFF0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</a:rPr>
              <a:t>SSR1(23)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B9F878FC-7FE2-4A1C-9CC6-F33AF2C411EC}"/>
              </a:ext>
            </a:extLst>
          </p:cNvPr>
          <p:cNvSpPr/>
          <p:nvPr/>
        </p:nvSpPr>
        <p:spPr>
          <a:xfrm>
            <a:off x="4425569" y="2066262"/>
            <a:ext cx="1894506" cy="301184"/>
          </a:xfrm>
          <a:prstGeom prst="rect">
            <a:avLst/>
          </a:prstGeom>
          <a:solidFill>
            <a:srgbClr val="0070C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 smtClean="0">
                <a:solidFill>
                  <a:srgbClr val="002060"/>
                </a:solidFill>
              </a:rPr>
              <a:t>SSR2(23) + Extension (2) 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F396B372-5F3C-4869-A726-7C623DB48B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31" b="7792"/>
          <a:stretch/>
        </p:blipFill>
        <p:spPr>
          <a:xfrm>
            <a:off x="1118682" y="1502041"/>
            <a:ext cx="982538" cy="131900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68F2B95-1358-479E-AAF8-DF919CDAA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67" b="9717"/>
          <a:stretch/>
        </p:blipFill>
        <p:spPr>
          <a:xfrm>
            <a:off x="3382591" y="1486598"/>
            <a:ext cx="979511" cy="1254265"/>
          </a:xfrm>
          <a:prstGeom prst="rect">
            <a:avLst/>
          </a:prstGeom>
        </p:spPr>
      </p:pic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D07A88A5-BBB1-47A7-B7ED-EF239DF74686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1609951" y="2821043"/>
            <a:ext cx="30355" cy="436274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1ADA7E57-C41E-4891-8F2A-20150C5594EE}"/>
              </a:ext>
            </a:extLst>
          </p:cNvPr>
          <p:cNvCxnSpPr>
            <a:cxnSpLocks/>
          </p:cNvCxnSpPr>
          <p:nvPr/>
        </p:nvCxnSpPr>
        <p:spPr>
          <a:xfrm flipH="1" flipV="1">
            <a:off x="4117369" y="2768101"/>
            <a:ext cx="438768" cy="441590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39795CB-956B-4A3E-B742-F81260A53465}"/>
              </a:ext>
            </a:extLst>
          </p:cNvPr>
          <p:cNvSpPr/>
          <p:nvPr/>
        </p:nvSpPr>
        <p:spPr>
          <a:xfrm>
            <a:off x="6090753" y="5760038"/>
            <a:ext cx="1044068" cy="307086"/>
          </a:xfrm>
          <a:prstGeom prst="rect">
            <a:avLst/>
          </a:prstGeom>
          <a:solidFill>
            <a:srgbClr val="0070C0">
              <a:alpha val="7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739" tIns="18370" rIns="36739" bIns="1837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</a:rPr>
              <a:t>LTS(13) </a:t>
            </a:r>
            <a:endParaRPr lang="ko-KR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E2EDC748-FAA1-487A-A1A7-54B5E6AE37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87" t="5760" r="11357" b="6190"/>
          <a:stretch/>
        </p:blipFill>
        <p:spPr>
          <a:xfrm>
            <a:off x="7189917" y="4978161"/>
            <a:ext cx="985653" cy="1400372"/>
          </a:xfrm>
          <a:prstGeom prst="rect">
            <a:avLst/>
          </a:prstGeom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EC7323F6-EE7F-4BBA-B429-2D599D7E7757}"/>
              </a:ext>
            </a:extLst>
          </p:cNvPr>
          <p:cNvCxnSpPr>
            <a:cxnSpLocks/>
          </p:cNvCxnSpPr>
          <p:nvPr/>
        </p:nvCxnSpPr>
        <p:spPr>
          <a:xfrm>
            <a:off x="7424344" y="4556102"/>
            <a:ext cx="175720" cy="374598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833BB835-016F-467B-B23C-386104653F09}"/>
              </a:ext>
            </a:extLst>
          </p:cNvPr>
          <p:cNvCxnSpPr>
            <a:cxnSpLocks/>
          </p:cNvCxnSpPr>
          <p:nvPr/>
        </p:nvCxnSpPr>
        <p:spPr>
          <a:xfrm>
            <a:off x="8454024" y="3888593"/>
            <a:ext cx="207722" cy="1434565"/>
          </a:xfrm>
          <a:prstGeom prst="straightConnector1">
            <a:avLst/>
          </a:prstGeom>
          <a:ln w="28575" cmpd="sng">
            <a:solidFill>
              <a:srgbClr val="FF0000"/>
            </a:solidFill>
            <a:bevel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1744817" y="3077414"/>
            <a:ext cx="482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SCL2</a:t>
            </a:r>
            <a:endParaRPr lang="ko-KR" altLang="en-US" sz="1200" dirty="0"/>
          </a:p>
        </p:txBody>
      </p:sp>
      <p:sp>
        <p:nvSpPr>
          <p:cNvPr id="42" name="직사각형 41"/>
          <p:cNvSpPr/>
          <p:nvPr/>
        </p:nvSpPr>
        <p:spPr>
          <a:xfrm>
            <a:off x="1467409" y="3597796"/>
            <a:ext cx="482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rgbClr val="002060"/>
                </a:solidFill>
              </a:rPr>
              <a:t>SCL3</a:t>
            </a:r>
            <a:endParaRPr lang="ko-KR" altLang="en-US" sz="1200" dirty="0"/>
          </a:p>
        </p:txBody>
      </p:sp>
      <p:sp>
        <p:nvSpPr>
          <p:cNvPr id="35" name="내용 개체 틀 2"/>
          <p:cNvSpPr txBox="1">
            <a:spLocks/>
          </p:cNvSpPr>
          <p:nvPr/>
        </p:nvSpPr>
        <p:spPr bwMode="gray">
          <a:xfrm>
            <a:off x="107394" y="858375"/>
            <a:ext cx="9036606" cy="46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v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kumimoji="1" lang="en-US" altLang="ko-KR" sz="2400" kern="0" dirty="0" smtClean="0">
                <a:cs typeface="Times New Roman" panose="02020603050405020304" pitchFamily="18" charset="0"/>
              </a:rPr>
              <a:t>Layout of cryogenic distribution system @ SCL3 and SCL2</a:t>
            </a:r>
            <a:endParaRPr kumimoji="1" lang="en-US" altLang="ko-KR" kern="0" dirty="0">
              <a:cs typeface="Times New Roman" panose="02020603050405020304" pitchFamily="18" charset="0"/>
            </a:endParaRPr>
          </a:p>
          <a:p>
            <a:pPr lvl="2"/>
            <a:endParaRPr kumimoji="1" lang="en-US" altLang="ko-KR" kern="0" dirty="0">
              <a:cs typeface="Times New Roman" panose="02020603050405020304" pitchFamily="18" charset="0"/>
            </a:endParaRPr>
          </a:p>
          <a:p>
            <a:pPr marL="685800" lvl="2" indent="0">
              <a:buFont typeface="Wingdings" pitchFamily="2" charset="2"/>
              <a:buNone/>
            </a:pPr>
            <a:endParaRPr kumimoji="1" lang="en-US" altLang="ko-KR" kern="0" dirty="0">
              <a:cs typeface="Times New Roman" panose="02020603050405020304" pitchFamily="18" charset="0"/>
            </a:endParaRPr>
          </a:p>
          <a:p>
            <a:pPr lvl="2"/>
            <a:endParaRPr kumimoji="1" lang="en-US" altLang="ko-KR" kern="0" dirty="0">
              <a:cs typeface="Times New Roman" panose="02020603050405020304" pitchFamily="18" charset="0"/>
            </a:endParaRPr>
          </a:p>
          <a:p>
            <a:pPr marL="685800" lvl="2" indent="0">
              <a:buFont typeface="Wingdings" pitchFamily="2" charset="2"/>
              <a:buNone/>
            </a:pPr>
            <a:endParaRPr kumimoji="1" lang="ko-KR" altLang="en-US" kern="0" dirty="0">
              <a:cs typeface="Times New Roman" panose="02020603050405020304" pitchFamily="18" charset="0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550204" y="3720058"/>
            <a:ext cx="445116" cy="817355"/>
          </a:xfrm>
          <a:custGeom>
            <a:avLst/>
            <a:gdLst>
              <a:gd name="connsiteX0" fmla="*/ 445116 w 445116"/>
              <a:gd name="connsiteY0" fmla="*/ 817355 h 817355"/>
              <a:gd name="connsiteX1" fmla="*/ 356104 w 445116"/>
              <a:gd name="connsiteY1" fmla="*/ 793079 h 817355"/>
              <a:gd name="connsiteX2" fmla="*/ 323736 w 445116"/>
              <a:gd name="connsiteY2" fmla="*/ 776895 h 817355"/>
              <a:gd name="connsiteX3" fmla="*/ 275184 w 445116"/>
              <a:gd name="connsiteY3" fmla="*/ 736435 h 817355"/>
              <a:gd name="connsiteX4" fmla="*/ 242815 w 445116"/>
              <a:gd name="connsiteY4" fmla="*/ 720251 h 817355"/>
              <a:gd name="connsiteX5" fmla="*/ 210447 w 445116"/>
              <a:gd name="connsiteY5" fmla="*/ 695975 h 817355"/>
              <a:gd name="connsiteX6" fmla="*/ 145711 w 445116"/>
              <a:gd name="connsiteY6" fmla="*/ 655515 h 817355"/>
              <a:gd name="connsiteX7" fmla="*/ 105251 w 445116"/>
              <a:gd name="connsiteY7" fmla="*/ 615055 h 817355"/>
              <a:gd name="connsiteX8" fmla="*/ 72883 w 445116"/>
              <a:gd name="connsiteY8" fmla="*/ 566502 h 817355"/>
              <a:gd name="connsiteX9" fmla="*/ 56699 w 445116"/>
              <a:gd name="connsiteY9" fmla="*/ 542226 h 817355"/>
              <a:gd name="connsiteX10" fmla="*/ 32423 w 445116"/>
              <a:gd name="connsiteY10" fmla="*/ 509858 h 817355"/>
              <a:gd name="connsiteX11" fmla="*/ 24331 w 445116"/>
              <a:gd name="connsiteY11" fmla="*/ 461306 h 817355"/>
              <a:gd name="connsiteX12" fmla="*/ 16238 w 445116"/>
              <a:gd name="connsiteY12" fmla="*/ 437030 h 817355"/>
              <a:gd name="connsiteX13" fmla="*/ 8146 w 445116"/>
              <a:gd name="connsiteY13" fmla="*/ 404662 h 817355"/>
              <a:gd name="connsiteX14" fmla="*/ 32423 w 445116"/>
              <a:gd name="connsiteY14" fmla="*/ 153809 h 817355"/>
              <a:gd name="connsiteX15" fmla="*/ 48607 w 445116"/>
              <a:gd name="connsiteY15" fmla="*/ 137624 h 817355"/>
              <a:gd name="connsiteX16" fmla="*/ 72883 w 445116"/>
              <a:gd name="connsiteY16" fmla="*/ 121440 h 817355"/>
              <a:gd name="connsiteX17" fmla="*/ 89067 w 445116"/>
              <a:gd name="connsiteY17" fmla="*/ 97164 h 817355"/>
              <a:gd name="connsiteX18" fmla="*/ 137619 w 445116"/>
              <a:gd name="connsiteY18" fmla="*/ 48612 h 817355"/>
              <a:gd name="connsiteX19" fmla="*/ 186171 w 445116"/>
              <a:gd name="connsiteY19" fmla="*/ 32428 h 817355"/>
              <a:gd name="connsiteX20" fmla="*/ 210447 w 445116"/>
              <a:gd name="connsiteY20" fmla="*/ 8152 h 817355"/>
              <a:gd name="connsiteX21" fmla="*/ 388472 w 445116"/>
              <a:gd name="connsiteY21" fmla="*/ 60 h 81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5116" h="817355">
                <a:moveTo>
                  <a:pt x="445116" y="817355"/>
                </a:moveTo>
                <a:cubicBezTo>
                  <a:pt x="415519" y="811436"/>
                  <a:pt x="383482" y="806768"/>
                  <a:pt x="356104" y="793079"/>
                </a:cubicBezTo>
                <a:cubicBezTo>
                  <a:pt x="345315" y="787684"/>
                  <a:pt x="333552" y="783906"/>
                  <a:pt x="323736" y="776895"/>
                </a:cubicBezTo>
                <a:cubicBezTo>
                  <a:pt x="256796" y="729081"/>
                  <a:pt x="339395" y="773126"/>
                  <a:pt x="275184" y="736435"/>
                </a:cubicBezTo>
                <a:cubicBezTo>
                  <a:pt x="264710" y="730450"/>
                  <a:pt x="253045" y="726644"/>
                  <a:pt x="242815" y="720251"/>
                </a:cubicBezTo>
                <a:cubicBezTo>
                  <a:pt x="231378" y="713103"/>
                  <a:pt x="221884" y="703123"/>
                  <a:pt x="210447" y="695975"/>
                </a:cubicBezTo>
                <a:cubicBezTo>
                  <a:pt x="176261" y="674609"/>
                  <a:pt x="176275" y="686079"/>
                  <a:pt x="145711" y="655515"/>
                </a:cubicBezTo>
                <a:cubicBezTo>
                  <a:pt x="91764" y="601568"/>
                  <a:pt x="169987" y="658212"/>
                  <a:pt x="105251" y="615055"/>
                </a:cubicBezTo>
                <a:lnTo>
                  <a:pt x="72883" y="566502"/>
                </a:lnTo>
                <a:cubicBezTo>
                  <a:pt x="67488" y="558410"/>
                  <a:pt x="62534" y="550006"/>
                  <a:pt x="56699" y="542226"/>
                </a:cubicBezTo>
                <a:lnTo>
                  <a:pt x="32423" y="509858"/>
                </a:lnTo>
                <a:cubicBezTo>
                  <a:pt x="29726" y="493674"/>
                  <a:pt x="27890" y="477322"/>
                  <a:pt x="24331" y="461306"/>
                </a:cubicBezTo>
                <a:cubicBezTo>
                  <a:pt x="22481" y="452979"/>
                  <a:pt x="18581" y="445232"/>
                  <a:pt x="16238" y="437030"/>
                </a:cubicBezTo>
                <a:cubicBezTo>
                  <a:pt x="13183" y="426337"/>
                  <a:pt x="10843" y="415451"/>
                  <a:pt x="8146" y="404662"/>
                </a:cubicBezTo>
                <a:cubicBezTo>
                  <a:pt x="12367" y="286484"/>
                  <a:pt x="-25142" y="225764"/>
                  <a:pt x="32423" y="153809"/>
                </a:cubicBezTo>
                <a:cubicBezTo>
                  <a:pt x="37189" y="147851"/>
                  <a:pt x="42649" y="142390"/>
                  <a:pt x="48607" y="137624"/>
                </a:cubicBezTo>
                <a:cubicBezTo>
                  <a:pt x="56201" y="131548"/>
                  <a:pt x="64791" y="126835"/>
                  <a:pt x="72883" y="121440"/>
                </a:cubicBezTo>
                <a:cubicBezTo>
                  <a:pt x="78278" y="113348"/>
                  <a:pt x="83414" y="105078"/>
                  <a:pt x="89067" y="97164"/>
                </a:cubicBezTo>
                <a:cubicBezTo>
                  <a:pt x="105629" y="73977"/>
                  <a:pt x="111892" y="60046"/>
                  <a:pt x="137619" y="48612"/>
                </a:cubicBezTo>
                <a:cubicBezTo>
                  <a:pt x="153208" y="41684"/>
                  <a:pt x="186171" y="32428"/>
                  <a:pt x="186171" y="32428"/>
                </a:cubicBezTo>
                <a:cubicBezTo>
                  <a:pt x="194263" y="24336"/>
                  <a:pt x="199147" y="9960"/>
                  <a:pt x="210447" y="8152"/>
                </a:cubicBezTo>
                <a:cubicBezTo>
                  <a:pt x="269104" y="-1233"/>
                  <a:pt x="388472" y="60"/>
                  <a:pt x="388472" y="6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 15"/>
          <p:cNvSpPr/>
          <p:nvPr/>
        </p:nvSpPr>
        <p:spPr>
          <a:xfrm>
            <a:off x="384561" y="3205555"/>
            <a:ext cx="786213" cy="734938"/>
          </a:xfrm>
          <a:custGeom>
            <a:avLst/>
            <a:gdLst>
              <a:gd name="connsiteX0" fmla="*/ 145278 w 786213"/>
              <a:gd name="connsiteY0" fmla="*/ 734938 h 734938"/>
              <a:gd name="connsiteX1" fmla="*/ 145278 w 786213"/>
              <a:gd name="connsiteY1" fmla="*/ 734938 h 734938"/>
              <a:gd name="connsiteX2" fmla="*/ 111095 w 786213"/>
              <a:gd name="connsiteY2" fmla="*/ 666572 h 734938"/>
              <a:gd name="connsiteX3" fmla="*/ 85458 w 786213"/>
              <a:gd name="connsiteY3" fmla="*/ 640935 h 734938"/>
              <a:gd name="connsiteX4" fmla="*/ 76912 w 786213"/>
              <a:gd name="connsiteY4" fmla="*/ 606752 h 734938"/>
              <a:gd name="connsiteX5" fmla="*/ 59820 w 786213"/>
              <a:gd name="connsiteY5" fmla="*/ 555477 h 734938"/>
              <a:gd name="connsiteX6" fmla="*/ 51275 w 786213"/>
              <a:gd name="connsiteY6" fmla="*/ 529839 h 734938"/>
              <a:gd name="connsiteX7" fmla="*/ 42729 w 786213"/>
              <a:gd name="connsiteY7" fmla="*/ 504202 h 734938"/>
              <a:gd name="connsiteX8" fmla="*/ 25637 w 786213"/>
              <a:gd name="connsiteY8" fmla="*/ 478565 h 734938"/>
              <a:gd name="connsiteX9" fmla="*/ 17091 w 786213"/>
              <a:gd name="connsiteY9" fmla="*/ 452927 h 734938"/>
              <a:gd name="connsiteX10" fmla="*/ 0 w 786213"/>
              <a:gd name="connsiteY10" fmla="*/ 384561 h 734938"/>
              <a:gd name="connsiteX11" fmla="*/ 8546 w 786213"/>
              <a:gd name="connsiteY11" fmla="*/ 205099 h 734938"/>
              <a:gd name="connsiteX12" fmla="*/ 25637 w 786213"/>
              <a:gd name="connsiteY12" fmla="*/ 153824 h 734938"/>
              <a:gd name="connsiteX13" fmla="*/ 68366 w 786213"/>
              <a:gd name="connsiteY13" fmla="*/ 76912 h 734938"/>
              <a:gd name="connsiteX14" fmla="*/ 94003 w 786213"/>
              <a:gd name="connsiteY14" fmla="*/ 42729 h 734938"/>
              <a:gd name="connsiteX15" fmla="*/ 128187 w 786213"/>
              <a:gd name="connsiteY15" fmla="*/ 25638 h 734938"/>
              <a:gd name="connsiteX16" fmla="*/ 179461 w 786213"/>
              <a:gd name="connsiteY16" fmla="*/ 8546 h 734938"/>
              <a:gd name="connsiteX17" fmla="*/ 401652 w 786213"/>
              <a:gd name="connsiteY17" fmla="*/ 0 h 734938"/>
              <a:gd name="connsiteX18" fmla="*/ 786213 w 786213"/>
              <a:gd name="connsiteY18" fmla="*/ 17092 h 734938"/>
              <a:gd name="connsiteX19" fmla="*/ 786213 w 786213"/>
              <a:gd name="connsiteY19" fmla="*/ 17092 h 73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6213" h="734938">
                <a:moveTo>
                  <a:pt x="145278" y="734938"/>
                </a:moveTo>
                <a:lnTo>
                  <a:pt x="145278" y="734938"/>
                </a:lnTo>
                <a:cubicBezTo>
                  <a:pt x="133884" y="712149"/>
                  <a:pt x="124774" y="688067"/>
                  <a:pt x="111095" y="666572"/>
                </a:cubicBezTo>
                <a:cubicBezTo>
                  <a:pt x="104607" y="656376"/>
                  <a:pt x="91454" y="651428"/>
                  <a:pt x="85458" y="640935"/>
                </a:cubicBezTo>
                <a:cubicBezTo>
                  <a:pt x="79631" y="630737"/>
                  <a:pt x="80287" y="618002"/>
                  <a:pt x="76912" y="606752"/>
                </a:cubicBezTo>
                <a:cubicBezTo>
                  <a:pt x="71735" y="589496"/>
                  <a:pt x="65517" y="572569"/>
                  <a:pt x="59820" y="555477"/>
                </a:cubicBezTo>
                <a:lnTo>
                  <a:pt x="51275" y="529839"/>
                </a:lnTo>
                <a:cubicBezTo>
                  <a:pt x="48427" y="521293"/>
                  <a:pt x="47726" y="511697"/>
                  <a:pt x="42729" y="504202"/>
                </a:cubicBezTo>
                <a:lnTo>
                  <a:pt x="25637" y="478565"/>
                </a:lnTo>
                <a:cubicBezTo>
                  <a:pt x="22788" y="470019"/>
                  <a:pt x="19461" y="461618"/>
                  <a:pt x="17091" y="452927"/>
                </a:cubicBezTo>
                <a:cubicBezTo>
                  <a:pt x="10910" y="430265"/>
                  <a:pt x="0" y="384561"/>
                  <a:pt x="0" y="384561"/>
                </a:cubicBezTo>
                <a:cubicBezTo>
                  <a:pt x="2849" y="324740"/>
                  <a:pt x="1933" y="264621"/>
                  <a:pt x="8546" y="205099"/>
                </a:cubicBezTo>
                <a:cubicBezTo>
                  <a:pt x="10536" y="187193"/>
                  <a:pt x="19940" y="170916"/>
                  <a:pt x="25637" y="153824"/>
                </a:cubicBezTo>
                <a:cubicBezTo>
                  <a:pt x="38960" y="113856"/>
                  <a:pt x="33107" y="123924"/>
                  <a:pt x="68366" y="76912"/>
                </a:cubicBezTo>
                <a:cubicBezTo>
                  <a:pt x="76912" y="65518"/>
                  <a:pt x="83189" y="51998"/>
                  <a:pt x="94003" y="42729"/>
                </a:cubicBezTo>
                <a:cubicBezTo>
                  <a:pt x="103676" y="34438"/>
                  <a:pt x="116359" y="30369"/>
                  <a:pt x="128187" y="25638"/>
                </a:cubicBezTo>
                <a:cubicBezTo>
                  <a:pt x="144914" y="18947"/>
                  <a:pt x="161459" y="9266"/>
                  <a:pt x="179461" y="8546"/>
                </a:cubicBezTo>
                <a:cubicBezTo>
                  <a:pt x="253520" y="5584"/>
                  <a:pt x="327534" y="0"/>
                  <a:pt x="401652" y="0"/>
                </a:cubicBezTo>
                <a:lnTo>
                  <a:pt x="786213" y="17092"/>
                </a:lnTo>
                <a:lnTo>
                  <a:pt x="786213" y="17092"/>
                </a:lnTo>
              </a:path>
            </a:pathLst>
          </a:custGeom>
          <a:noFill/>
          <a:ln w="28575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886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42417" y="1468009"/>
            <a:ext cx="9031914" cy="4223142"/>
            <a:chOff x="42417" y="1405711"/>
            <a:chExt cx="8787172" cy="4088882"/>
          </a:xfrm>
        </p:grpSpPr>
        <p:cxnSp>
          <p:nvCxnSpPr>
            <p:cNvPr id="32" name="직선 화살표 연결선 31"/>
            <p:cNvCxnSpPr/>
            <p:nvPr/>
          </p:nvCxnSpPr>
          <p:spPr bwMode="auto">
            <a:xfrm>
              <a:off x="2098691" y="2817686"/>
              <a:ext cx="725327" cy="771582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FCDC8069-1601-8547-B9F6-2C112A76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2"/>
            <a:stretch/>
          </p:blipFill>
          <p:spPr>
            <a:xfrm>
              <a:off x="42417" y="1480939"/>
              <a:ext cx="7253273" cy="4013654"/>
            </a:xfrm>
            <a:prstGeom prst="rect">
              <a:avLst/>
            </a:prstGeom>
          </p:spPr>
        </p:pic>
        <p:cxnSp>
          <p:nvCxnSpPr>
            <p:cNvPr id="34" name="직선 연결선 4">
              <a:extLst>
                <a:ext uri="{FF2B5EF4-FFF2-40B4-BE49-F238E27FC236}">
                  <a16:creationId xmlns:a16="http://schemas.microsoft.com/office/drawing/2014/main" id="{17B9E01C-EB59-8A4A-B95E-843FA363BF82}"/>
                </a:ext>
              </a:extLst>
            </p:cNvPr>
            <p:cNvCxnSpPr/>
            <p:nvPr/>
          </p:nvCxnSpPr>
          <p:spPr bwMode="auto">
            <a:xfrm>
              <a:off x="2729946" y="3064712"/>
              <a:ext cx="0" cy="2071087"/>
            </a:xfrm>
            <a:prstGeom prst="line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rgbClr val="113F7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C3038E-B4F0-BB43-AD69-595A6034171A}"/>
                </a:ext>
              </a:extLst>
            </p:cNvPr>
            <p:cNvSpPr txBox="1"/>
            <p:nvPr/>
          </p:nvSpPr>
          <p:spPr>
            <a:xfrm>
              <a:off x="2729946" y="2942384"/>
              <a:ext cx="984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4.5 K reached 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직선 화살표 연결선 35">
              <a:extLst>
                <a:ext uri="{FF2B5EF4-FFF2-40B4-BE49-F238E27FC236}">
                  <a16:creationId xmlns:a16="http://schemas.microsoft.com/office/drawing/2014/main" id="{4D0C7D75-CE4B-3247-AB54-4DC4D29DD96A}"/>
                </a:ext>
              </a:extLst>
            </p:cNvPr>
            <p:cNvCxnSpPr/>
            <p:nvPr/>
          </p:nvCxnSpPr>
          <p:spPr bwMode="auto">
            <a:xfrm flipV="1">
              <a:off x="2729946" y="4948995"/>
              <a:ext cx="371231" cy="0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430B0FB6-95C3-BE40-AA17-29A270A4F272}"/>
                </a:ext>
              </a:extLst>
            </p:cNvPr>
            <p:cNvCxnSpPr/>
            <p:nvPr/>
          </p:nvCxnSpPr>
          <p:spPr bwMode="auto">
            <a:xfrm>
              <a:off x="3101176" y="4924630"/>
              <a:ext cx="4026543" cy="0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5A02C64-4489-964B-96F7-8C972D7513B2}"/>
                </a:ext>
              </a:extLst>
            </p:cNvPr>
            <p:cNvSpPr txBox="1"/>
            <p:nvPr/>
          </p:nvSpPr>
          <p:spPr>
            <a:xfrm>
              <a:off x="3795032" y="4863108"/>
              <a:ext cx="2435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Cavities : Cool-down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FAC65E9D-0088-0142-952F-A68E59928583}"/>
                </a:ext>
              </a:extLst>
            </p:cNvPr>
            <p:cNvCxnSpPr/>
            <p:nvPr/>
          </p:nvCxnSpPr>
          <p:spPr bwMode="auto">
            <a:xfrm>
              <a:off x="42417" y="1601414"/>
              <a:ext cx="2626449" cy="0"/>
            </a:xfrm>
            <a:prstGeom prst="straightConnector1">
              <a:avLst/>
            </a:prstGeom>
            <a:gradFill rotWithShape="1">
              <a:gsLst>
                <a:gs pos="0">
                  <a:schemeClr val="accent1">
                    <a:gamma/>
                    <a:tint val="72941"/>
                    <a:invGamma/>
                    <a:alpha val="39999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41" name="직선 연결선[R] 22">
              <a:extLst>
                <a:ext uri="{FF2B5EF4-FFF2-40B4-BE49-F238E27FC236}">
                  <a16:creationId xmlns:a16="http://schemas.microsoft.com/office/drawing/2014/main" id="{906ADDCA-D359-974F-8C80-1E3C6B08B1F9}"/>
                </a:ext>
              </a:extLst>
            </p:cNvPr>
            <p:cNvCxnSpPr/>
            <p:nvPr/>
          </p:nvCxnSpPr>
          <p:spPr>
            <a:xfrm>
              <a:off x="5935518" y="1757238"/>
              <a:ext cx="0" cy="3417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922DC50B-3A85-804F-86B5-72F8550C6736}"/>
                </a:ext>
              </a:extLst>
            </p:cNvPr>
            <p:cNvCxnSpPr/>
            <p:nvPr/>
          </p:nvCxnSpPr>
          <p:spPr>
            <a:xfrm>
              <a:off x="3101176" y="4042194"/>
              <a:ext cx="285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F0FF95E-DE73-F748-8911-8CF5C7379382}"/>
                </a:ext>
              </a:extLst>
            </p:cNvPr>
            <p:cNvSpPr txBox="1"/>
            <p:nvPr/>
          </p:nvSpPr>
          <p:spPr>
            <a:xfrm>
              <a:off x="3478669" y="3684242"/>
              <a:ext cx="2435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Cavities : QWR Cool-down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3CBEA5A-577D-C14B-B168-4DE2C9D88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853" t="3334" r="2951"/>
            <a:stretch/>
          </p:blipFill>
          <p:spPr>
            <a:xfrm rot="5400000">
              <a:off x="3952998" y="1698740"/>
              <a:ext cx="1265808" cy="1686663"/>
            </a:xfrm>
            <a:prstGeom prst="rect">
              <a:avLst/>
            </a:prstGeom>
          </p:spPr>
        </p:pic>
        <p:cxnSp>
          <p:nvCxnSpPr>
            <p:cNvPr id="45" name="직선 화살표 연결선 44">
              <a:extLst>
                <a:ext uri="{FF2B5EF4-FFF2-40B4-BE49-F238E27FC236}">
                  <a16:creationId xmlns:a16="http://schemas.microsoft.com/office/drawing/2014/main" id="{922DC50B-3A85-804F-86B5-72F8550C6736}"/>
                </a:ext>
              </a:extLst>
            </p:cNvPr>
            <p:cNvCxnSpPr/>
            <p:nvPr/>
          </p:nvCxnSpPr>
          <p:spPr>
            <a:xfrm>
              <a:off x="5956796" y="4044585"/>
              <a:ext cx="285561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F0FF95E-DE73-F748-8911-8CF5C7379382}"/>
                </a:ext>
              </a:extLst>
            </p:cNvPr>
            <p:cNvSpPr txBox="1"/>
            <p:nvPr/>
          </p:nvSpPr>
          <p:spPr>
            <a:xfrm>
              <a:off x="6180556" y="3680486"/>
              <a:ext cx="2435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Cavities : </a:t>
              </a:r>
              <a:r>
                <a:rPr lang="en-US" altLang="ko-K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HWR </a:t>
              </a:r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Cool-down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63062" y="1405711"/>
              <a:ext cx="1117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</a:t>
              </a:r>
            </a:p>
            <a:p>
              <a:pPr algn="r"/>
              <a:r>
                <a:rPr lang="en-US" altLang="ko-KR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Oct. 26th</a:t>
              </a:r>
              <a:endParaRPr lang="ko-KR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275854" y="2009354"/>
              <a:ext cx="1134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QWR CM1, 2</a:t>
              </a:r>
              <a:endParaRPr lang="ko-KR" alt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6906780" y="1976611"/>
              <a:ext cx="1922809" cy="1130920"/>
              <a:chOff x="9736078" y="2710804"/>
              <a:chExt cx="2253266" cy="1169086"/>
            </a:xfrm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6078" y="2710804"/>
                <a:ext cx="2253266" cy="1169086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10327008" y="2739114"/>
                <a:ext cx="1430550" cy="27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HWR B CM19</a:t>
                </a:r>
                <a:endParaRPr lang="ko-KR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B0FD7-85DB-8844-A804-0B9D2C039FFF}"/>
              </a:ext>
            </a:extLst>
          </p:cNvPr>
          <p:cNvSpPr txBox="1"/>
          <p:nvPr/>
        </p:nvSpPr>
        <p:spPr>
          <a:xfrm>
            <a:off x="90956" y="819566"/>
            <a:ext cx="8605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ko-KR" sz="2000" dirty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Cooling down cryogenic distribution system, thermal shields of all </a:t>
            </a:r>
            <a:r>
              <a:rPr kumimoji="1" lang="en-US" altLang="ko-KR" sz="2000" dirty="0" smtClean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CM with </a:t>
            </a:r>
            <a:r>
              <a:rPr kumimoji="1" lang="en-US" altLang="ko-KR" sz="2000" dirty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SCL3 </a:t>
            </a:r>
            <a:r>
              <a:rPr kumimoji="1" lang="en-US" altLang="ko-KR" sz="2000" dirty="0" err="1" smtClean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cryo</a:t>
            </a:r>
            <a:r>
              <a:rPr kumimoji="1" lang="en-US" altLang="ko-KR" sz="2000" dirty="0" smtClean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-plant</a:t>
            </a:r>
            <a:r>
              <a:rPr kumimoji="1" lang="en-US" altLang="ko-KR" sz="2000" dirty="0" smtClean="0">
                <a:latin typeface="Times New Roman" panose="02020603050405020304" pitchFamily="18" charset="0"/>
                <a:ea typeface="나눔고딕 ExtraBold" panose="020D0904000000000000" pitchFamily="50" charset="-127"/>
                <a:cs typeface="Times New Roman" panose="02020603050405020304" pitchFamily="18" charset="0"/>
              </a:rPr>
              <a:t>,  simultaneously.</a:t>
            </a:r>
            <a:endParaRPr kumimoji="1" lang="ko-KR" altLang="en-US" sz="2000" dirty="0">
              <a:latin typeface="Times New Roman" panose="02020603050405020304" pitchFamily="18" charset="0"/>
              <a:ea typeface="나눔고딕 ExtraBold" panose="020D0904000000000000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CF1E23-CB42-5645-93C7-4E988BAE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6" y="5704257"/>
            <a:ext cx="7811345" cy="84335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460153" y="224669"/>
            <a:ext cx="4564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Cool-Down Curve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SCL3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471341-DEAF-3242-A09B-573BA1D87991}"/>
              </a:ext>
            </a:extLst>
          </p:cNvPr>
          <p:cNvSpPr txBox="1"/>
          <p:nvPr/>
        </p:nvSpPr>
        <p:spPr>
          <a:xfrm>
            <a:off x="-30762" y="4837776"/>
            <a:ext cx="129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Sep</a:t>
            </a:r>
            <a:r>
              <a:rPr kumimoji="1" lang="en-US" altLang="ko-K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7th</a:t>
            </a:r>
            <a:endParaRPr kumimoji="1" lang="ko-KR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8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3.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669" y="3335212"/>
            <a:ext cx="3597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RI &amp; Experimental Systems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869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495051" y="188215"/>
            <a:ext cx="347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RI &amp; Experimental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" y="2695371"/>
            <a:ext cx="9144000" cy="2925353"/>
          </a:xfrm>
          <a:prstGeom prst="rect">
            <a:avLst/>
          </a:prstGeom>
        </p:spPr>
      </p:pic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69939" y="2247961"/>
            <a:ext cx="1637033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Energy Exp. </a:t>
            </a:r>
            <a:r>
              <a:rPr lang="en-US" altLang="ko-KR" sz="1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3939220" y="2570120"/>
            <a:ext cx="1800200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Ultra-low Exp. </a:t>
            </a:r>
            <a:r>
              <a:rPr lang="en-US" altLang="ko-KR" sz="1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7035564" y="4540604"/>
            <a:ext cx="1872208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Energy Exp. </a:t>
            </a:r>
            <a:r>
              <a:rPr lang="en-US" altLang="ko-KR" sz="13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0" y="1300244"/>
            <a:ext cx="1746446" cy="899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51" y="1300243"/>
            <a:ext cx="1587753" cy="899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333424" y="1065991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CLS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41625" y="1054356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HPMMS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2" y="1169882"/>
            <a:ext cx="1803385" cy="1029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96047" y="927491"/>
            <a:ext cx="119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Facility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6" y="5150098"/>
            <a:ext cx="1584176" cy="10557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047958" y="5150098"/>
            <a:ext cx="63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KOBRA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03" y="1012212"/>
            <a:ext cx="1849789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03" y="2020324"/>
            <a:ext cx="1849789" cy="857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773670" y="182693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mSR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36" y="5581113"/>
            <a:ext cx="1708006" cy="83169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5076056" y="5994622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LAMPS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_x256569800" descr="EMB00007ae8019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088" b="9746"/>
          <a:stretch/>
        </p:blipFill>
        <p:spPr bwMode="auto">
          <a:xfrm>
            <a:off x="1850988" y="5150098"/>
            <a:ext cx="2185342" cy="1262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3848" y="5634582"/>
            <a:ext cx="784523" cy="57452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979712" y="4914306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</a:t>
            </a:r>
            <a:endParaRPr lang="ko-KR" altLang="en-US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꺾인 연결선 69"/>
          <p:cNvCxnSpPr/>
          <p:nvPr/>
        </p:nvCxnSpPr>
        <p:spPr>
          <a:xfrm rot="5400000" flipH="1" flipV="1">
            <a:off x="3686690" y="4348646"/>
            <a:ext cx="1017474" cy="783729"/>
          </a:xfrm>
          <a:prstGeom prst="bentConnector3">
            <a:avLst>
              <a:gd name="adj1" fmla="val 34739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6994120" y="5117437"/>
            <a:ext cx="2057668" cy="1295376"/>
            <a:chOff x="6094190" y="1667685"/>
            <a:chExt cx="2249592" cy="1164585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4190" y="1668014"/>
              <a:ext cx="2249592" cy="1164256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6896462" y="1667685"/>
              <a:ext cx="324566" cy="249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IF</a:t>
              </a:r>
              <a:endParaRPr lang="ko-KR" alt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1" name="꺾인 연결선 40"/>
          <p:cNvCxnSpPr/>
          <p:nvPr/>
        </p:nvCxnSpPr>
        <p:spPr>
          <a:xfrm rot="5400000">
            <a:off x="559737" y="1970744"/>
            <a:ext cx="1299098" cy="1051436"/>
          </a:xfrm>
          <a:prstGeom prst="bentConnector3">
            <a:avLst>
              <a:gd name="adj1" fmla="val 61067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flipH="1" flipV="1">
            <a:off x="1202916" y="4180565"/>
            <a:ext cx="6370" cy="1010740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꺾인 연결선 73"/>
          <p:cNvCxnSpPr/>
          <p:nvPr/>
        </p:nvCxnSpPr>
        <p:spPr>
          <a:xfrm rot="16200000" flipH="1">
            <a:off x="3206654" y="2444294"/>
            <a:ext cx="1707470" cy="105380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꺾인 연결선 74"/>
          <p:cNvCxnSpPr/>
          <p:nvPr/>
        </p:nvCxnSpPr>
        <p:spPr>
          <a:xfrm rot="5400000">
            <a:off x="4594330" y="2275481"/>
            <a:ext cx="1565538" cy="911206"/>
          </a:xfrm>
          <a:prstGeom prst="bentConnector3">
            <a:avLst>
              <a:gd name="adj1" fmla="val 64694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/>
          <p:nvPr/>
        </p:nvCxnSpPr>
        <p:spPr>
          <a:xfrm flipV="1">
            <a:off x="4839320" y="4962229"/>
            <a:ext cx="1398716" cy="783746"/>
          </a:xfrm>
          <a:prstGeom prst="bentConnector3">
            <a:avLst>
              <a:gd name="adj1" fmla="val -573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441090" y="778295"/>
            <a:ext cx="1401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Bio-medical facility</a:t>
            </a:r>
            <a:endParaRPr lang="ko-KR" altLang="en-US" sz="1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>
          <a:xfrm rot="16200000" flipH="1">
            <a:off x="7302713" y="2139077"/>
            <a:ext cx="2022070" cy="396129"/>
          </a:xfrm>
          <a:prstGeom prst="bentConnector3">
            <a:avLst>
              <a:gd name="adj1" fmla="val -56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꺾인 연결선 78"/>
          <p:cNvCxnSpPr/>
          <p:nvPr/>
        </p:nvCxnSpPr>
        <p:spPr>
          <a:xfrm rot="16200000" flipH="1">
            <a:off x="7487496" y="3081876"/>
            <a:ext cx="1479563" cy="208861"/>
          </a:xfrm>
          <a:prstGeom prst="bentConnector3">
            <a:avLst>
              <a:gd name="adj1" fmla="val 247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648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49513"/>
            <a:ext cx="2133600" cy="337038"/>
          </a:xfrm>
        </p:spPr>
        <p:txBody>
          <a:bodyPr/>
          <a:lstStyle/>
          <a:p>
            <a:pPr algn="r"/>
            <a:fld id="{A8CA3DB7-E5BA-456D-AA01-B6AB6C093ECE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29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0667" y="228932"/>
            <a:ext cx="18029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ISOL System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177135" y="6133219"/>
            <a:ext cx="7145886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 smtClean="0">
                <a:solidFill>
                  <a:srgbClr val="000066"/>
                </a:solidFill>
              </a:rPr>
              <a:t> TIS, EBIS, RFQ-CB, beam line were tested with SI(Cs) beam, completed in 2021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191895" y="875524"/>
            <a:ext cx="8480537" cy="5221991"/>
            <a:chOff x="154505" y="885836"/>
            <a:chExt cx="8630758" cy="535407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6" r="4914" b="18461"/>
            <a:stretch/>
          </p:blipFill>
          <p:spPr>
            <a:xfrm>
              <a:off x="4593848" y="885837"/>
              <a:ext cx="4191415" cy="22379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21132" y="5901279"/>
              <a:ext cx="1514966" cy="319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7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7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MMS/MR-TOF </a:t>
              </a:r>
              <a:endParaRPr lang="ko-KR" altLang="en-US" sz="147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4418" y="5920269"/>
              <a:ext cx="2125903" cy="319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7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7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EBIS Charge Breeder </a:t>
              </a:r>
              <a:endParaRPr lang="ko-KR" altLang="en-US" sz="147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58" b="13947"/>
            <a:stretch/>
          </p:blipFill>
          <p:spPr>
            <a:xfrm>
              <a:off x="4593102" y="3473862"/>
              <a:ext cx="4192161" cy="239880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766741" y="3118065"/>
              <a:ext cx="1676421" cy="319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7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7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ISOL Beam Line </a:t>
              </a:r>
              <a:endParaRPr lang="ko-KR" altLang="en-US" sz="147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4"/>
            <a:srcRect l="3386" t="33517" r="1460" b="-140"/>
            <a:stretch/>
          </p:blipFill>
          <p:spPr>
            <a:xfrm>
              <a:off x="154505" y="885836"/>
              <a:ext cx="4277659" cy="219456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67822" y="3106492"/>
              <a:ext cx="1850828" cy="319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7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477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ISOL Target Room </a:t>
              </a:r>
              <a:endParaRPr lang="ko-KR" altLang="en-US" sz="147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53"/>
            <a:stretch/>
          </p:blipFill>
          <p:spPr>
            <a:xfrm>
              <a:off x="243737" y="3530912"/>
              <a:ext cx="4188427" cy="2341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43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1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669" y="3335212"/>
            <a:ext cx="268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Project Overview</a:t>
            </a:r>
            <a:endParaRPr lang="ko-KR" altLang="en-US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96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49513"/>
            <a:ext cx="2133600" cy="337038"/>
          </a:xfrm>
        </p:spPr>
        <p:txBody>
          <a:bodyPr/>
          <a:lstStyle/>
          <a:p>
            <a:pPr algn="r"/>
            <a:fld id="{A8CA3DB7-E5BA-456D-AA01-B6AB6C093ECE}" type="slidenum"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30</a:t>
            </a:fld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736" y="65815"/>
            <a:ext cx="180299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ISOL System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" y="1513264"/>
            <a:ext cx="3857625" cy="3971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8" y="623698"/>
            <a:ext cx="8928449" cy="9137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9479" y="1505370"/>
            <a:ext cx="568503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Driver beam : proton 35&lt;K&lt;70 MeV, up to 70 kW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Target : UCx, </a:t>
            </a:r>
            <a:r>
              <a:rPr lang="en-US" altLang="ko-KR" sz="16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MgO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BN, </a:t>
            </a:r>
            <a:r>
              <a:rPr lang="en-US" altLang="ko-KR" sz="16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CaO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6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BeO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600" dirty="0" err="1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SiC</a:t>
            </a:r>
            <a:r>
              <a:rPr lang="en-US" altLang="ko-KR" sz="1600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600" dirty="0" err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etc</a:t>
            </a:r>
            <a:endParaRPr lang="en-US" altLang="ko-KR" sz="1600" dirty="0">
              <a:solidFill>
                <a:prstClr val="black"/>
              </a:solidFill>
              <a:latin typeface="Calibri" panose="020F0502020204030204" pitchFamily="34" charset="0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Ion Source :  </a:t>
            </a:r>
            <a:r>
              <a:rPr lang="en-US" altLang="ko-KR" sz="1600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Surface, RILIS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Plasma  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   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RIB : 6&lt; A &lt; 250, 10&lt;K&lt; 80 keV, 10^8 pps(Sn), &gt;90% purity @Exp. </a:t>
            </a: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incident to RFQ  of Post accelerator 10 keV/u</a:t>
            </a:r>
          </a:p>
          <a:p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• full remote maintenance system with TIS modularization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0" y="5664103"/>
            <a:ext cx="4111009" cy="7788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600" dirty="0">
                <a:solidFill>
                  <a:srgbClr val="000066"/>
                </a:solidFill>
              </a:rPr>
              <a:t> </a:t>
            </a:r>
            <a:r>
              <a:rPr lang="en-US" altLang="ko-KR" sz="1400" dirty="0">
                <a:solidFill>
                  <a:srgbClr val="000066"/>
                </a:solidFill>
              </a:rPr>
              <a:t>- ISOL beam lines including sub-systems </a:t>
            </a:r>
          </a:p>
          <a:p>
            <a:r>
              <a:rPr lang="en-US" altLang="ko-KR" sz="1400" dirty="0">
                <a:solidFill>
                  <a:srgbClr val="000066"/>
                </a:solidFill>
              </a:rPr>
              <a:t>    are commissioned with Cs beam in 2021</a:t>
            </a:r>
          </a:p>
          <a:p>
            <a:r>
              <a:rPr lang="en-US" altLang="ko-KR" sz="1400" dirty="0">
                <a:solidFill>
                  <a:srgbClr val="000066"/>
                </a:solidFill>
              </a:rPr>
              <a:t> - RI beam commissioning using SiC target</a:t>
            </a:r>
            <a:r>
              <a:rPr lang="ko-KR" altLang="en-US" sz="1400" dirty="0">
                <a:solidFill>
                  <a:srgbClr val="000066"/>
                </a:solidFill>
              </a:rPr>
              <a:t> </a:t>
            </a:r>
            <a:r>
              <a:rPr lang="en-US" altLang="ko-KR" sz="1400" dirty="0" smtClean="0">
                <a:solidFill>
                  <a:srgbClr val="000066"/>
                </a:solidFill>
              </a:rPr>
              <a:t>(Q1 2023)</a:t>
            </a:r>
            <a:endParaRPr lang="en-US" altLang="ko-KR" sz="1400" dirty="0">
              <a:solidFill>
                <a:srgbClr val="000066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582" y="3095422"/>
            <a:ext cx="5218387" cy="3526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69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639969"/>
            <a:ext cx="9144000" cy="5818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7348" y="6312201"/>
            <a:ext cx="2009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</a:rPr>
              <a:t>Magnetic</a:t>
            </a:r>
            <a:r>
              <a:rPr lang="ko-KR" altLang="en-US" sz="1100" dirty="0">
                <a:solidFill>
                  <a:srgbClr val="000000"/>
                </a:solidFill>
              </a:rPr>
              <a:t> </a:t>
            </a:r>
            <a:r>
              <a:rPr lang="en-US" altLang="ko-KR" sz="1100" dirty="0">
                <a:solidFill>
                  <a:srgbClr val="000000"/>
                </a:solidFill>
              </a:rPr>
              <a:t>current (A)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874245" y="6218708"/>
            <a:ext cx="104986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945617" y="135144"/>
            <a:ext cx="3852267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latinLnBrk="0"/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ISOL Beam Test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in 2021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0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637607" y="158775"/>
            <a:ext cx="6849688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latinLnBrk="0"/>
            <a:r>
              <a:rPr lang="en-US" altLang="ko-K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KoBRA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Spectrometer commissioning in 2021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437"/>
            <a:ext cx="5646522" cy="293901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48" y="4207120"/>
            <a:ext cx="4862626" cy="2304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4579" y="3873257"/>
            <a:ext cx="196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Alpha source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</a:t>
            </a:r>
            <a:r>
              <a:rPr lang="en-US" altLang="ko-KR" sz="1600" b="1" baseline="30000" dirty="0"/>
              <a:t>241</a:t>
            </a:r>
            <a:r>
              <a:rPr lang="en-US" altLang="ko-KR" sz="1600" b="1" dirty="0"/>
              <a:t>Am)</a:t>
            </a:r>
            <a:endParaRPr lang="ko-KR" altLang="en-US" sz="16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9" y="2110550"/>
            <a:ext cx="3053153" cy="2041223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H="1">
            <a:off x="5535662" y="3378928"/>
            <a:ext cx="378917" cy="54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2106824" y="2097607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2021.10.15</a:t>
            </a:r>
            <a:endParaRPr lang="ko-KR" altLang="en-US" sz="1600" dirty="0"/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061061" y="2273995"/>
            <a:ext cx="1258912" cy="7496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4584111" y="6245263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2021.10.18</a:t>
            </a:r>
            <a:endParaRPr lang="ko-KR" altLang="en-US" sz="160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1E7C204-42C5-4B62-9A5E-100874C0F76D}"/>
              </a:ext>
            </a:extLst>
          </p:cNvPr>
          <p:cNvSpPr/>
          <p:nvPr/>
        </p:nvSpPr>
        <p:spPr>
          <a:xfrm>
            <a:off x="910856" y="2190991"/>
            <a:ext cx="1195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/>
              <a:t>F1</a:t>
            </a:r>
            <a:r>
              <a:rPr lang="ko-KR" altLang="en-US" sz="2000" b="1" dirty="0"/>
              <a:t> </a:t>
            </a:r>
            <a:r>
              <a:rPr lang="en-US" altLang="ko-KR" sz="2000" b="1" dirty="0"/>
              <a:t>PPAC</a:t>
            </a:r>
            <a:endParaRPr lang="ko-KR" altLang="en-US" sz="20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9055" r="5679" b="1874"/>
          <a:stretch/>
        </p:blipFill>
        <p:spPr>
          <a:xfrm>
            <a:off x="266563" y="4211843"/>
            <a:ext cx="3360835" cy="2304572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2082551" y="4711014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/>
              <a:t>2021.10.19</a:t>
            </a:r>
            <a:endParaRPr lang="ko-KR" altLang="en-US" sz="1600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654" y="1238166"/>
            <a:ext cx="2896450" cy="17010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40" y="2971726"/>
            <a:ext cx="2062692" cy="9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578861" y="180354"/>
            <a:ext cx="4267903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 latinLnBrk="0"/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Other Experimental Systems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523269" y="6205606"/>
            <a:ext cx="6379085" cy="3172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r>
              <a:rPr lang="en-US" altLang="ko-KR" sz="1400" b="1" dirty="0" smtClean="0">
                <a:solidFill>
                  <a:schemeClr val="tx1"/>
                </a:solidFill>
              </a:rPr>
              <a:t>All exp. systems are installed and machine-commissioned by 2022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ad0dc249-df63-4b29-8e76-187f255e49c0" descr="Image">
            <a:extLst>
              <a:ext uri="{FF2B5EF4-FFF2-40B4-BE49-F238E27FC236}">
                <a16:creationId xmlns:a16="http://schemas.microsoft.com/office/drawing/2014/main" id="{15D7D315-42F1-4BEE-B2C6-1934524A0D9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" t="14053" r="1526" b="19188"/>
          <a:stretch/>
        </p:blipFill>
        <p:spPr bwMode="auto">
          <a:xfrm>
            <a:off x="400339" y="2166241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148911952" descr="EMB00006f283a9c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152" r="1555" b="1803"/>
          <a:stretch/>
        </p:blipFill>
        <p:spPr bwMode="auto">
          <a:xfrm>
            <a:off x="400339" y="4225211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 b="17687"/>
          <a:stretch/>
        </p:blipFill>
        <p:spPr>
          <a:xfrm>
            <a:off x="3357074" y="4222095"/>
            <a:ext cx="2677534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그림 7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39" y="4224625"/>
            <a:ext cx="2624400" cy="189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26542" y="3085126"/>
            <a:ext cx="1531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(Cyclotron)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31" y="905682"/>
            <a:ext cx="84963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39" y="2136686"/>
            <a:ext cx="2624400" cy="1923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584439" y="3090053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</a:t>
            </a:r>
            <a:r>
              <a:rPr lang="en-US" altLang="ko-KR" sz="2000" b="1" dirty="0" err="1">
                <a:solidFill>
                  <a:schemeClr val="bg1"/>
                </a:solidFill>
                <a:latin typeface="+mn-ea"/>
              </a:rPr>
              <a:t>muSR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414" y="4914968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(MMS)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79654" y="4951617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(LAMPS)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4667" y="4951617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(BIS)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9654" y="1333055"/>
            <a:ext cx="185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(IF Separator)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481" y="2161155"/>
            <a:ext cx="2658127" cy="1899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179654" y="3032132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(NDPS)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278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669" y="3335212"/>
            <a:ext cx="536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Beam Instrumentation &amp; Commissioning</a:t>
            </a:r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4.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505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798024" y="201876"/>
            <a:ext cx="374147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Beam Diagnostics Functions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>
          <a:xfrm>
            <a:off x="457200" y="1124744"/>
            <a:ext cx="8229600" cy="50014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7F7F7F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chemeClr val="tx1"/>
                </a:solidFill>
              </a:rPr>
              <a:t>Initial commissioning</a:t>
            </a:r>
            <a:r>
              <a:rPr lang="ko-KR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ko-KR" sz="1800" dirty="0" smtClean="0">
                <a:solidFill>
                  <a:schemeClr val="tx1"/>
                </a:solidFill>
              </a:rPr>
              <a:t>&amp; Component tuning</a:t>
            </a:r>
          </a:p>
          <a:p>
            <a:r>
              <a:rPr lang="en-US" altLang="ko-KR" sz="1600" dirty="0" smtClean="0">
                <a:solidFill>
                  <a:schemeClr val="tx1"/>
                </a:solidFill>
              </a:rPr>
              <a:t>FC, WS, BV, ACCT, BPMs(position, phase, TOF)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600" dirty="0" smtClean="0">
                <a:solidFill>
                  <a:srgbClr val="009900"/>
                </a:solidFill>
              </a:rPr>
              <a:t>Beam specification</a:t>
            </a:r>
            <a:r>
              <a:rPr lang="en-US" altLang="ko-KR" sz="1600" dirty="0">
                <a:solidFill>
                  <a:srgbClr val="009900"/>
                </a:solidFill>
              </a:rPr>
              <a:t> </a:t>
            </a:r>
            <a:r>
              <a:rPr lang="en-US" altLang="ko-KR" sz="1600" dirty="0" smtClean="0">
                <a:solidFill>
                  <a:srgbClr val="009900"/>
                </a:solidFill>
              </a:rPr>
              <a:t>: </a:t>
            </a:r>
            <a:r>
              <a:rPr lang="en-US" altLang="ko-KR" sz="1600" dirty="0" err="1" smtClean="0">
                <a:solidFill>
                  <a:srgbClr val="009900"/>
                </a:solidFill>
              </a:rPr>
              <a:t>Ar</a:t>
            </a:r>
            <a:r>
              <a:rPr lang="en-US" altLang="ko-KR" sz="1600" dirty="0" smtClean="0">
                <a:solidFill>
                  <a:srgbClr val="009900"/>
                </a:solidFill>
              </a:rPr>
              <a:t>(9+), ~30e</a:t>
            </a:r>
            <a:r>
              <a:rPr lang="el-GR" altLang="ko-KR" sz="1600" dirty="0" smtClean="0">
                <a:solidFill>
                  <a:srgbClr val="009900"/>
                </a:solidFill>
              </a:rPr>
              <a:t>μ</a:t>
            </a:r>
            <a:r>
              <a:rPr lang="en-US" altLang="ko-KR" sz="1600" dirty="0" smtClean="0">
                <a:solidFill>
                  <a:srgbClr val="009900"/>
                </a:solidFill>
              </a:rPr>
              <a:t>A, 100</a:t>
            </a:r>
            <a:r>
              <a:rPr lang="el-GR" altLang="ko-KR" sz="1600" dirty="0" smtClean="0">
                <a:solidFill>
                  <a:srgbClr val="009900"/>
                </a:solidFill>
              </a:rPr>
              <a:t>μ</a:t>
            </a:r>
            <a:r>
              <a:rPr lang="en-US" altLang="ko-KR" sz="1600" dirty="0" smtClean="0">
                <a:solidFill>
                  <a:srgbClr val="009900"/>
                </a:solidFill>
              </a:rPr>
              <a:t>s, 1Hz</a:t>
            </a:r>
          </a:p>
          <a:p>
            <a:pPr marL="0" indent="0">
              <a:buFont typeface="Arial" pitchFamily="34" charset="0"/>
              <a:buNone/>
            </a:pPr>
            <a:endParaRPr lang="en-US" altLang="ko-KR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chemeClr val="tx1"/>
                </a:solidFill>
              </a:rPr>
              <a:t>During operation(On-line)</a:t>
            </a:r>
          </a:p>
          <a:p>
            <a:r>
              <a:rPr lang="en-US" altLang="ko-KR" sz="1600" dirty="0" smtClean="0">
                <a:solidFill>
                  <a:schemeClr val="tx1"/>
                </a:solidFill>
              </a:rPr>
              <a:t>Monitor beam transport and acceleration function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</a:rPr>
              <a:t>BPM : Beam position and phase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</a:rPr>
              <a:t>BCM : Beam current and transmission(RFQ, SCL3, P2DT, SCL2)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solidFill>
                  <a:schemeClr val="tx1"/>
                </a:solidFill>
              </a:rPr>
              <a:t>BLM :  Beam Loss and link to Machine Protection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600" dirty="0" smtClean="0">
                <a:solidFill>
                  <a:srgbClr val="009900"/>
                </a:solidFill>
              </a:rPr>
              <a:t>Beam current is 1mA ~ 1</a:t>
            </a:r>
            <a:r>
              <a:rPr lang="el-GR" altLang="ko-KR" sz="1600" dirty="0" smtClean="0">
                <a:solidFill>
                  <a:srgbClr val="009900"/>
                </a:solidFill>
                <a:latin typeface="맑은 고딕"/>
                <a:ea typeface="맑은 고딕"/>
              </a:rPr>
              <a:t>μ</a:t>
            </a:r>
            <a:r>
              <a:rPr lang="en-US" altLang="ko-KR" sz="1600" dirty="0" smtClean="0">
                <a:solidFill>
                  <a:srgbClr val="009900"/>
                </a:solidFill>
                <a:latin typeface="맑은 고딕"/>
                <a:ea typeface="맑은 고딕"/>
              </a:rPr>
              <a:t>A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1600" dirty="0" smtClean="0">
              <a:solidFill>
                <a:srgbClr val="0099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800" dirty="0" smtClean="0">
                <a:solidFill>
                  <a:schemeClr val="tx1"/>
                </a:solidFill>
              </a:rPr>
              <a:t>Commissioning and during operation(On-demand)</a:t>
            </a: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1-D, 2-D profile distribution (WS, EM)</a:t>
            </a:r>
          </a:p>
          <a:p>
            <a:r>
              <a:rPr lang="en-US" altLang="ko-KR" sz="1800" dirty="0" smtClean="0">
                <a:solidFill>
                  <a:schemeClr val="tx1"/>
                </a:solidFill>
              </a:rPr>
              <a:t>Bunch length (</a:t>
            </a:r>
            <a:r>
              <a:rPr lang="en-US" altLang="ko-KR" sz="1800" dirty="0" err="1" smtClean="0">
                <a:solidFill>
                  <a:schemeClr val="tx1"/>
                </a:solidFill>
              </a:rPr>
              <a:t>Stripline</a:t>
            </a:r>
            <a:r>
              <a:rPr lang="en-US" altLang="ko-KR" sz="1800" dirty="0" smtClean="0">
                <a:solidFill>
                  <a:schemeClr val="tx1"/>
                </a:solidFill>
              </a:rPr>
              <a:t> FFC)</a:t>
            </a:r>
          </a:p>
          <a:p>
            <a:r>
              <a:rPr lang="en-US" altLang="ko-KR" dirty="0" smtClean="0">
                <a:solidFill>
                  <a:schemeClr val="tx1"/>
                </a:solidFill>
              </a:rPr>
              <a:t>Beam Attenuator @LEBT</a:t>
            </a:r>
            <a:endParaRPr lang="en-US" altLang="ko-KR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606"/>
            <a:ext cx="9144000" cy="442810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68964" y="161103"/>
            <a:ext cx="3324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Instrumentation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-1923" y="3570144"/>
            <a:ext cx="446802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LEBT </a:t>
            </a:r>
            <a:endParaRPr lang="en-US" altLang="ko-KR" sz="1600" b="1" dirty="0">
              <a:solidFill>
                <a:srgbClr val="000066"/>
              </a:solidFill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scanner -  5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Viewer – 3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Bergoz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ACCT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set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Cup – 5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Attenuator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1/100)</a:t>
            </a:r>
            <a:endParaRPr lang="en-US" altLang="ko-KR" sz="1400" spc="-5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2-D Allison Scanner – 2sets (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installed</a:t>
            </a:r>
            <a:r>
              <a:rPr lang="en-US" altLang="ko-KR" sz="14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r>
              <a:rPr lang="en-US" altLang="ko-KR" sz="1600" b="1" dirty="0" smtClean="0">
                <a:solidFill>
                  <a:srgbClr val="000066"/>
                </a:solidFill>
              </a:rPr>
              <a:t>MEBT (Installed)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scanner - 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sets 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Viewer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Bergoz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ACCT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 Cup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sets 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Stripline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FFC – </a:t>
            </a:r>
            <a:r>
              <a:rPr lang="en-US" altLang="ko-KR" sz="1400" spc="-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</a:p>
          <a:p>
            <a:pPr marL="504000" indent="-252000" defTabSz="457200" latinLnBrk="0">
              <a:buFont typeface="Arial" panose="020B0604020202020204" pitchFamily="34" charset="0"/>
              <a:buChar char="•"/>
            </a:pP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 – </a:t>
            </a:r>
            <a:r>
              <a:rPr lang="en-US" altLang="ko-KR" sz="1400" spc="-5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sets</a:t>
            </a:r>
            <a:endParaRPr lang="en-US" altLang="ko-KR" sz="1400" spc="-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16000" defTabSz="457200" latinLnBrk="0">
              <a:buFont typeface="Wingdings" panose="05000000000000000000" pitchFamily="2" charset="2"/>
              <a:buChar char="§"/>
            </a:pPr>
            <a:endParaRPr lang="en-US" altLang="ko-KR" sz="1600" b="1" dirty="0">
              <a:solidFill>
                <a:srgbClr val="000066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21225"/>
          <a:stretch/>
        </p:blipFill>
        <p:spPr>
          <a:xfrm>
            <a:off x="7306574" y="372643"/>
            <a:ext cx="1782717" cy="20099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22495" r="35198" b="26520"/>
          <a:stretch/>
        </p:blipFill>
        <p:spPr>
          <a:xfrm rot="5400000">
            <a:off x="-164942" y="454733"/>
            <a:ext cx="2070340" cy="15381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2" r="13346" b="6706"/>
          <a:stretch/>
        </p:blipFill>
        <p:spPr>
          <a:xfrm>
            <a:off x="3475045" y="3154829"/>
            <a:ext cx="1993029" cy="2260121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 flipV="1">
            <a:off x="4631022" y="2890475"/>
            <a:ext cx="1284533" cy="1459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702008" y="1670120"/>
            <a:ext cx="1750452" cy="947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/>
          <p:nvPr/>
        </p:nvCxnSpPr>
        <p:spPr>
          <a:xfrm flipH="1">
            <a:off x="7185804" y="1742536"/>
            <a:ext cx="1086929" cy="793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04"/>
          <a:stretch/>
        </p:blipFill>
        <p:spPr>
          <a:xfrm>
            <a:off x="4314224" y="5401876"/>
            <a:ext cx="2554741" cy="1456124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 flipV="1">
            <a:off x="5659722" y="3625864"/>
            <a:ext cx="2281428" cy="2265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496" y="201935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4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579160" y="201875"/>
            <a:ext cx="452822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Layout of</a:t>
            </a:r>
            <a:r>
              <a:rPr lang="ko-KR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RAON Beam Diagnostics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l="-6450" r="-1549" b="-1266"/>
          <a:stretch/>
        </p:blipFill>
        <p:spPr>
          <a:xfrm>
            <a:off x="-4583" y="883655"/>
            <a:ext cx="9161458" cy="546651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90891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729561" y="260065"/>
            <a:ext cx="394056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Beam Position Monitor(BPM)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sp>
        <p:nvSpPr>
          <p:cNvPr id="4" name="텍스트 개체 틀 4"/>
          <p:cNvSpPr txBox="1">
            <a:spLocks/>
          </p:cNvSpPr>
          <p:nvPr/>
        </p:nvSpPr>
        <p:spPr>
          <a:xfrm>
            <a:off x="373822" y="959107"/>
            <a:ext cx="8514399" cy="1474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380" indent="-288000" defTabSz="457200" latinLnBrk="0">
              <a:lnSpc>
                <a:spcPts val="1100"/>
              </a:lnSpc>
              <a:spcAft>
                <a:spcPts val="840"/>
              </a:spcAft>
            </a:pPr>
            <a:r>
              <a:rPr lang="en-US" altLang="ko-KR" sz="1800" dirty="0">
                <a:solidFill>
                  <a:srgbClr val="000066"/>
                </a:solidFill>
              </a:rPr>
              <a:t>Measurements : Beam Position, Phase, relative Intensity</a:t>
            </a:r>
          </a:p>
          <a:p>
            <a:pPr marL="373380" indent="-288000" defTabSz="457200" latinLnBrk="0">
              <a:lnSpc>
                <a:spcPts val="1100"/>
              </a:lnSpc>
              <a:spcAft>
                <a:spcPts val="840"/>
              </a:spcAft>
            </a:pPr>
            <a:r>
              <a:rPr lang="en-US" altLang="ko-KR" sz="1800" dirty="0" smtClean="0">
                <a:solidFill>
                  <a:srgbClr val="000066"/>
                </a:solidFill>
              </a:rPr>
              <a:t>SCL3(</a:t>
            </a:r>
            <a:r>
              <a:rPr lang="en-US" altLang="ko-KR" sz="1800" dirty="0" smtClean="0">
                <a:solidFill>
                  <a:srgbClr val="FF0000"/>
                </a:solidFill>
              </a:rPr>
              <a:t>Installed</a:t>
            </a:r>
            <a:r>
              <a:rPr lang="en-US" altLang="ko-KR" sz="1800" dirty="0" smtClean="0">
                <a:solidFill>
                  <a:srgbClr val="000066"/>
                </a:solidFill>
              </a:rPr>
              <a:t>) </a:t>
            </a:r>
            <a:r>
              <a:rPr lang="en-US" altLang="ko-KR" sz="1800" dirty="0">
                <a:solidFill>
                  <a:srgbClr val="000066"/>
                </a:solidFill>
              </a:rPr>
              <a:t>: Button-type BPM, Curved type 20mmx30mm</a:t>
            </a:r>
          </a:p>
          <a:p>
            <a:pPr marL="373380" indent="-288000" defTabSz="457200" latinLnBrk="0">
              <a:lnSpc>
                <a:spcPts val="1100"/>
              </a:lnSpc>
              <a:spcAft>
                <a:spcPts val="840"/>
              </a:spcAft>
            </a:pPr>
            <a:r>
              <a:rPr lang="en-US" altLang="ko-KR" sz="1800" dirty="0" smtClean="0">
                <a:solidFill>
                  <a:srgbClr val="000066"/>
                </a:solidFill>
              </a:rPr>
              <a:t>P2DT(Installed) </a:t>
            </a:r>
            <a:r>
              <a:rPr lang="en-US" altLang="ko-KR" sz="1800" dirty="0">
                <a:solidFill>
                  <a:srgbClr val="000066"/>
                </a:solidFill>
              </a:rPr>
              <a:t>: Large button-type </a:t>
            </a:r>
            <a:r>
              <a:rPr lang="en-US" altLang="ko-KR" sz="1800" dirty="0" smtClean="0">
                <a:solidFill>
                  <a:srgbClr val="000066"/>
                </a:solidFill>
              </a:rPr>
              <a:t>BPM(Bending section), Button-type BPM </a:t>
            </a:r>
            <a:endParaRPr lang="en-US" altLang="ko-KR" sz="1800" dirty="0">
              <a:solidFill>
                <a:srgbClr val="000066"/>
              </a:solidFill>
            </a:endParaRPr>
          </a:p>
          <a:p>
            <a:pPr marL="373380" indent="-288000" defTabSz="457200" latinLnBrk="0">
              <a:lnSpc>
                <a:spcPts val="1100"/>
              </a:lnSpc>
              <a:spcAft>
                <a:spcPts val="840"/>
              </a:spcAft>
            </a:pPr>
            <a:r>
              <a:rPr lang="en-US" altLang="ko-KR" sz="1800" dirty="0" smtClean="0">
                <a:solidFill>
                  <a:srgbClr val="000066"/>
                </a:solidFill>
              </a:rPr>
              <a:t>SCL2(</a:t>
            </a:r>
            <a:r>
              <a:rPr lang="en-US" altLang="ko-KR" sz="1800" dirty="0" smtClean="0">
                <a:solidFill>
                  <a:srgbClr val="92D050"/>
                </a:solidFill>
              </a:rPr>
              <a:t>Fabricated</a:t>
            </a:r>
            <a:r>
              <a:rPr lang="en-US" altLang="ko-KR" sz="1800" dirty="0" smtClean="0">
                <a:solidFill>
                  <a:srgbClr val="000066"/>
                </a:solidFill>
              </a:rPr>
              <a:t>) </a:t>
            </a:r>
            <a:r>
              <a:rPr lang="en-US" altLang="ko-KR" sz="1800" dirty="0">
                <a:solidFill>
                  <a:srgbClr val="000066"/>
                </a:solidFill>
              </a:rPr>
              <a:t>: </a:t>
            </a:r>
            <a:r>
              <a:rPr lang="en-US" altLang="ko-KR" sz="1800" dirty="0" err="1">
                <a:solidFill>
                  <a:srgbClr val="000066"/>
                </a:solidFill>
              </a:rPr>
              <a:t>Stripline</a:t>
            </a:r>
            <a:r>
              <a:rPr lang="en-US" altLang="ko-KR" sz="1800" dirty="0">
                <a:solidFill>
                  <a:srgbClr val="000066"/>
                </a:solidFill>
              </a:rPr>
              <a:t> BPM, Curved type 25mmx150mm</a:t>
            </a:r>
          </a:p>
          <a:p>
            <a:pPr>
              <a:lnSpc>
                <a:spcPts val="1100"/>
              </a:lnSpc>
            </a:pPr>
            <a:endParaRPr lang="en-US" altLang="ko-KR" sz="2000" dirty="0" smtClean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81" y="2367127"/>
            <a:ext cx="6916817" cy="42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1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33" y="244440"/>
            <a:ext cx="531126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Beam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Diagnostics at SCL3-Warm Section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/>
          <a:srcRect l="6567" t="6793" r="8068" b="8820"/>
          <a:stretch/>
        </p:blipFill>
        <p:spPr>
          <a:xfrm>
            <a:off x="5557567" y="1171129"/>
            <a:ext cx="3165777" cy="28951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81926" y="2451769"/>
            <a:ext cx="456049" cy="317228"/>
          </a:xfrm>
          <a:prstGeom prst="rect">
            <a:avLst/>
          </a:prstGeom>
          <a:noFill/>
        </p:spPr>
        <p:txBody>
          <a:bodyPr wrap="none" lIns="50400" tIns="50400" rIns="50400" bIns="50400" rtlCol="0" anchor="ctr" anchorCtr="1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BPM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 flipH="1" flipV="1">
            <a:off x="7183071" y="3165728"/>
            <a:ext cx="20926" cy="339546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20658" y="4121973"/>
            <a:ext cx="469387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3380" indent="-288000">
              <a:lnSpc>
                <a:spcPts val="2000"/>
              </a:lnSpc>
              <a:spcAft>
                <a:spcPts val="840"/>
              </a:spcAft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66"/>
                </a:solidFill>
              </a:rPr>
              <a:t>BPM </a:t>
            </a:r>
            <a:r>
              <a:rPr lang="en-US" altLang="ko-KR" dirty="0" smtClean="0">
                <a:solidFill>
                  <a:srgbClr val="000066"/>
                </a:solidFill>
              </a:rPr>
              <a:t>and BDC inside </a:t>
            </a:r>
            <a:r>
              <a:rPr lang="en-US" altLang="ko-KR" dirty="0">
                <a:solidFill>
                  <a:srgbClr val="000066"/>
                </a:solidFill>
              </a:rPr>
              <a:t>of Magnetic Quadrupole </a:t>
            </a:r>
            <a:r>
              <a:rPr lang="en-US" altLang="ko-KR" dirty="0" smtClean="0">
                <a:solidFill>
                  <a:srgbClr val="000066"/>
                </a:solidFill>
              </a:rPr>
              <a:t>Doublet </a:t>
            </a:r>
            <a:endParaRPr lang="en-US" altLang="ko-KR" dirty="0">
              <a:solidFill>
                <a:srgbClr val="000066"/>
              </a:solidFill>
            </a:endParaRPr>
          </a:p>
          <a:p>
            <a:pPr marL="373380" indent="-288000">
              <a:lnSpc>
                <a:spcPts val="2000"/>
              </a:lnSpc>
              <a:spcAft>
                <a:spcPts val="840"/>
              </a:spcAft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66"/>
                </a:solidFill>
              </a:rPr>
              <a:t>Installation (&amp; </a:t>
            </a:r>
            <a:r>
              <a:rPr lang="en-US" altLang="ko-KR" dirty="0" smtClean="0">
                <a:solidFill>
                  <a:srgbClr val="000066"/>
                </a:solidFill>
              </a:rPr>
              <a:t>alignment) </a:t>
            </a:r>
            <a:r>
              <a:rPr lang="en-US" altLang="ko-KR" dirty="0">
                <a:solidFill>
                  <a:srgbClr val="000066"/>
                </a:solidFill>
              </a:rPr>
              <a:t>procedure of BDC/BPM/Beam Pipe assembly </a:t>
            </a:r>
            <a:r>
              <a:rPr lang="en-US" altLang="ko-KR" dirty="0" smtClean="0">
                <a:solidFill>
                  <a:srgbClr val="000066"/>
                </a:solidFill>
              </a:rPr>
              <a:t>(particle-free with </a:t>
            </a:r>
            <a:r>
              <a:rPr lang="en-US" altLang="ko-KR" dirty="0">
                <a:solidFill>
                  <a:srgbClr val="000066"/>
                </a:solidFill>
              </a:rPr>
              <a:t>pure N</a:t>
            </a:r>
            <a:r>
              <a:rPr lang="en-US" altLang="ko-KR" baseline="-25000" dirty="0">
                <a:solidFill>
                  <a:srgbClr val="000066"/>
                </a:solidFill>
              </a:rPr>
              <a:t>2</a:t>
            </a:r>
            <a:r>
              <a:rPr lang="en-US" altLang="ko-KR" dirty="0">
                <a:solidFill>
                  <a:srgbClr val="000066"/>
                </a:solidFill>
              </a:rPr>
              <a:t> purging) in between two </a:t>
            </a:r>
            <a:r>
              <a:rPr lang="en-US" altLang="ko-KR" dirty="0" smtClean="0">
                <a:solidFill>
                  <a:srgbClr val="000066"/>
                </a:solidFill>
              </a:rPr>
              <a:t>cryomodules is well defined &amp; followed</a:t>
            </a:r>
          </a:p>
          <a:p>
            <a:pPr marL="373380" indent="-288000">
              <a:lnSpc>
                <a:spcPts val="1500"/>
              </a:lnSpc>
              <a:spcAft>
                <a:spcPts val="840"/>
              </a:spcAft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000066"/>
                </a:solidFill>
              </a:rPr>
              <a:t>Ring Type(ID=36 mm, </a:t>
            </a:r>
            <a:r>
              <a:rPr lang="en-US" altLang="ko-KR" dirty="0" err="1" smtClean="0">
                <a:solidFill>
                  <a:srgbClr val="000066"/>
                </a:solidFill>
              </a:rPr>
              <a:t>Nb</a:t>
            </a:r>
            <a:r>
              <a:rPr lang="en-US" altLang="ko-KR" dirty="0" smtClean="0">
                <a:solidFill>
                  <a:srgbClr val="000066"/>
                </a:solidFill>
              </a:rPr>
              <a:t>) BLC inside BDC</a:t>
            </a:r>
          </a:p>
          <a:p>
            <a:pPr marL="85380">
              <a:lnSpc>
                <a:spcPts val="1500"/>
              </a:lnSpc>
              <a:spcAft>
                <a:spcPts val="840"/>
              </a:spcAft>
            </a:pPr>
            <a:r>
              <a:rPr lang="en-US" altLang="ko-KR" dirty="0">
                <a:solidFill>
                  <a:srgbClr val="000066"/>
                </a:solidFill>
              </a:rPr>
              <a:t> </a:t>
            </a:r>
            <a:r>
              <a:rPr lang="en-US" altLang="ko-KR" dirty="0" smtClean="0">
                <a:solidFill>
                  <a:srgbClr val="000066"/>
                </a:solidFill>
              </a:rPr>
              <a:t>  - Directly collect halo/stray beam</a:t>
            </a:r>
            <a:endParaRPr lang="ko-KR" altLang="en-US" dirty="0">
              <a:solidFill>
                <a:srgbClr val="0000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1220" y="1305610"/>
            <a:ext cx="1265693" cy="378783"/>
          </a:xfrm>
          <a:prstGeom prst="rect">
            <a:avLst/>
          </a:prstGeom>
          <a:noFill/>
        </p:spPr>
        <p:txBody>
          <a:bodyPr wrap="none" lIns="50400" tIns="50400" rIns="50400" bIns="50400" rtlCol="0" anchor="ctr" anchorCtr="1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Cryomodule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19124" y="1520915"/>
            <a:ext cx="878857" cy="678865"/>
          </a:xfrm>
          <a:prstGeom prst="rect">
            <a:avLst/>
          </a:prstGeom>
          <a:noFill/>
        </p:spPr>
        <p:txBody>
          <a:bodyPr wrap="none" lIns="50400" tIns="50400" rIns="50400" bIns="50400" rtlCol="0" anchor="ctr" anchorCtr="1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ko-KR" sz="1400" b="1" dirty="0">
                <a:solidFill>
                  <a:schemeClr val="bg1"/>
                </a:solidFill>
              </a:rPr>
              <a:t>Beam</a:t>
            </a:r>
          </a:p>
          <a:p>
            <a:pPr>
              <a:lnSpc>
                <a:spcPts val="1500"/>
              </a:lnSpc>
            </a:pPr>
            <a:r>
              <a:rPr lang="en-US" altLang="ko-KR" sz="1400" b="1" dirty="0">
                <a:solidFill>
                  <a:schemeClr val="bg1"/>
                </a:solidFill>
              </a:rPr>
              <a:t>Diagnostic</a:t>
            </a:r>
          </a:p>
          <a:p>
            <a:pPr>
              <a:lnSpc>
                <a:spcPts val="1500"/>
              </a:lnSpc>
            </a:pPr>
            <a:r>
              <a:rPr lang="en-US" altLang="ko-KR" sz="1400" b="1" dirty="0">
                <a:solidFill>
                  <a:schemeClr val="bg1"/>
                </a:solidFill>
              </a:rPr>
              <a:t>Chamber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25113" y="3466305"/>
            <a:ext cx="1121854" cy="431776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1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ko-KR" sz="1400" b="1" dirty="0" smtClean="0">
                <a:solidFill>
                  <a:schemeClr val="bg1"/>
                </a:solidFill>
              </a:rPr>
              <a:t>Quadrupole</a:t>
            </a:r>
          </a:p>
          <a:p>
            <a:pPr>
              <a:lnSpc>
                <a:spcPts val="1400"/>
              </a:lnSpc>
            </a:pPr>
            <a:r>
              <a:rPr lang="en-US" altLang="ko-KR" sz="1400" b="1" dirty="0" smtClean="0">
                <a:solidFill>
                  <a:schemeClr val="bg1"/>
                </a:solidFill>
              </a:rPr>
              <a:t>Magnet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33" name="직선 화살표 연결선 32"/>
          <p:cNvCxnSpPr/>
          <p:nvPr/>
        </p:nvCxnSpPr>
        <p:spPr>
          <a:xfrm flipH="1">
            <a:off x="7277414" y="2034416"/>
            <a:ext cx="241709" cy="43427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6658691" y="2626753"/>
            <a:ext cx="304822" cy="105348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/>
          <a:stretch/>
        </p:blipFill>
        <p:spPr>
          <a:xfrm>
            <a:off x="447516" y="979957"/>
            <a:ext cx="4884513" cy="306131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" y="4156258"/>
            <a:ext cx="3602322" cy="2701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61747" y="5580277"/>
            <a:ext cx="456049" cy="317228"/>
          </a:xfrm>
          <a:prstGeom prst="rect">
            <a:avLst/>
          </a:prstGeom>
          <a:noFill/>
        </p:spPr>
        <p:txBody>
          <a:bodyPr wrap="none" lIns="50400" tIns="50400" rIns="50400" bIns="50400" rtlCol="0" anchor="ctr" anchorCtr="1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BPM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179512" y="926151"/>
            <a:ext cx="8797946" cy="2493888"/>
          </a:xfrm>
          <a:prstGeom prst="roundRect">
            <a:avLst>
              <a:gd name="adj" fmla="val 6535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5627306" y="3660016"/>
            <a:ext cx="3516694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intensity RI beams by ISOL and IF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ISOL: direct fission of </a:t>
            </a:r>
            <a:r>
              <a:rPr lang="en-US" altLang="ko-KR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 by 70 MeV proton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IF: 200 MeV/u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(intensity: 8.3 p</a:t>
            </a:r>
            <a:r>
              <a:rPr lang="el-GR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A)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quality neutron-rich beams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e.g.,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132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 with up to 250 MeV/u,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up to 10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particles per second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More exotic RI beam </a:t>
            </a:r>
          </a:p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production by combination of ISOL and IF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22" y="2008161"/>
            <a:ext cx="85914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Budget: 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KRW 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1,518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billion (US$ 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1.32 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billion, 1$=</a:t>
            </a:r>
            <a:r>
              <a:rPr lang="en-US" altLang="ko-KR" b="1" dirty="0" smtClean="0">
                <a:ea typeface="HY동녘B" panose="02030600000101010101" pitchFamily="18" charset="-127"/>
                <a:cs typeface="Arial" panose="020B0604020202020204" pitchFamily="34" charset="0"/>
              </a:rPr>
              <a:t>1,146krw</a:t>
            </a:r>
            <a:r>
              <a:rPr lang="en-US" altLang="ko-KR" b="1" dirty="0">
                <a:ea typeface="HY동녘B" panose="02030600000101010101" pitchFamily="18" charset="-127"/>
                <a:cs typeface="Arial" panose="020B0604020202020204" pitchFamily="34" charset="0"/>
              </a:rPr>
              <a:t>)</a:t>
            </a:r>
            <a:endParaRPr lang="en-US" altLang="ko-KR" dirty="0"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- accelerators and experimental apparatus : </a:t>
            </a:r>
            <a:r>
              <a:rPr lang="en-US" altLang="ko-KR" sz="1400" dirty="0" smtClean="0">
                <a:solidFill>
                  <a:srgbClr val="113F71"/>
                </a:solidFill>
              </a:rPr>
              <a:t>522.8 billion </a:t>
            </a:r>
            <a:r>
              <a:rPr lang="en-US" altLang="ko-KR" sz="1400" dirty="0">
                <a:solidFill>
                  <a:srgbClr val="113F71"/>
                </a:solidFill>
              </a:rPr>
              <a:t>won</a:t>
            </a: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- civil engineering &amp;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conventional facilities : </a:t>
            </a:r>
            <a:r>
              <a:rPr lang="en-US" altLang="ko-KR" sz="1400" dirty="0" smtClean="0">
                <a:solidFill>
                  <a:srgbClr val="113F71">
                    <a:lumMod val="60000"/>
                    <a:lumOff val="40000"/>
                  </a:srgbClr>
                </a:solidFill>
              </a:rPr>
              <a:t>996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billion won (incl. site 357 billion won)   </a:t>
            </a:r>
            <a:endParaRPr lang="en-US" altLang="ko-KR" sz="1400" dirty="0" smtClean="0">
              <a:solidFill>
                <a:srgbClr val="113F71">
                  <a:lumMod val="60000"/>
                  <a:lumOff val="40000"/>
                </a:srgbClr>
              </a:solidFill>
            </a:endParaRPr>
          </a:p>
          <a:p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:   2011.12 ~ 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2022.12(1</a:t>
            </a:r>
            <a:r>
              <a:rPr lang="en-US" altLang="ko-KR" b="1" baseline="30000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st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Phase)</a:t>
            </a:r>
          </a:p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              2023.01 ~               (2</a:t>
            </a:r>
            <a:r>
              <a:rPr lang="en-US" altLang="ko-KR" b="1" baseline="30000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nd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Phase) </a:t>
            </a:r>
            <a:endParaRPr lang="ko-KR" altLang="en-US" b="1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520" y="1049254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         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8474" y="1154419"/>
            <a:ext cx="154502" cy="164510"/>
            <a:chOff x="1969226" y="3480514"/>
            <a:chExt cx="481373" cy="497205"/>
          </a:xfrm>
        </p:grpSpPr>
        <p:sp>
          <p:nvSpPr>
            <p:cNvPr id="24" name="타원 23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5" name="타원 24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8632" y="2112227"/>
            <a:ext cx="154502" cy="164510"/>
            <a:chOff x="1969226" y="3480514"/>
            <a:chExt cx="481373" cy="497205"/>
          </a:xfrm>
        </p:grpSpPr>
        <p:sp>
          <p:nvSpPr>
            <p:cNvPr id="29" name="타원 2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27874" y="2812851"/>
            <a:ext cx="154502" cy="164510"/>
            <a:chOff x="1969226" y="3480514"/>
            <a:chExt cx="481373" cy="497205"/>
          </a:xfrm>
        </p:grpSpPr>
        <p:sp>
          <p:nvSpPr>
            <p:cNvPr id="32" name="타원 3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45" name="제목 1"/>
          <p:cNvSpPr>
            <a:spLocks noGrp="1"/>
          </p:cNvSpPr>
          <p:nvPr>
            <p:ph type="title" idx="4294967295"/>
          </p:nvPr>
        </p:nvSpPr>
        <p:spPr>
          <a:xfrm>
            <a:off x="2307059" y="168971"/>
            <a:ext cx="6481762" cy="504825"/>
          </a:xfrm>
        </p:spPr>
        <p:txBody>
          <a:bodyPr>
            <a:no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Rare Isotope Science Project (RISP)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00117" y="5292697"/>
            <a:ext cx="3202191" cy="967914"/>
            <a:chOff x="5832598" y="3942990"/>
            <a:chExt cx="3363173" cy="1182978"/>
          </a:xfrm>
        </p:grpSpPr>
        <p:sp>
          <p:nvSpPr>
            <p:cNvPr id="73" name="TextBox 72"/>
            <p:cNvSpPr txBox="1"/>
            <p:nvPr/>
          </p:nvSpPr>
          <p:spPr>
            <a:xfrm>
              <a:off x="5832598" y="3942990"/>
              <a:ext cx="3363173" cy="78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cs typeface="Times New Roman" pitchFamily="18" charset="0"/>
                </a:rPr>
                <a:t>Construction of research and support facility to ensure the stable operation of the heavy-ion accelerator, experiment systems, and to establish a comfortable research environment</a:t>
              </a:r>
              <a:endParaRPr lang="en-US" altLang="ko-KR" sz="900" b="1" dirty="0">
                <a:solidFill>
                  <a:schemeClr val="tx2"/>
                </a:solidFill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51793" y="4674573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cs typeface="Times New Roman" pitchFamily="18" charset="0"/>
                </a:rPr>
                <a:t>※ Accelerator and experiment buildings, support facility, administrative buildings, and guest house, etc.</a:t>
              </a:r>
            </a:p>
          </p:txBody>
        </p:sp>
      </p:grpSp>
      <p:sp>
        <p:nvSpPr>
          <p:cNvPr id="57" name="자유형 56"/>
          <p:cNvSpPr/>
          <p:nvPr/>
        </p:nvSpPr>
        <p:spPr>
          <a:xfrm>
            <a:off x="178297" y="378403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9" y="374162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573" y="3863807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cs typeface="Times New Roman" pitchFamily="18" charset="0"/>
              </a:rPr>
              <a:t>Development, installation, and commissioning of the accelerator systems that provides high-energy (200MeV/u) and high-power (400kW) heavy-ion beam</a:t>
            </a:r>
            <a:endParaRPr lang="en-US" altLang="ko-KR" sz="900" b="1" dirty="0">
              <a:solidFill>
                <a:schemeClr val="tx2"/>
              </a:solidFill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60" y="3445628"/>
            <a:ext cx="2443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8131" y="4856032"/>
            <a:ext cx="256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470859" y="5189630"/>
            <a:ext cx="2109253" cy="11826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5" name="자유형 74"/>
          <p:cNvSpPr/>
          <p:nvPr/>
        </p:nvSpPr>
        <p:spPr>
          <a:xfrm>
            <a:off x="178297" y="52138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017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19" x="3752850" y="3549650"/>
          <p14:tracePt t="1227" x="3651250" y="3505200"/>
          <p14:tracePt t="1235" x="3460750" y="3441700"/>
          <p14:tracePt t="1251" x="3028950" y="3333750"/>
          <p14:tracePt t="1268" x="2635250" y="3282950"/>
          <p14:tracePt t="1285" x="2559050" y="3263900"/>
          <p14:tracePt t="1302" x="2686050" y="3270250"/>
          <p14:tracePt t="1318" x="2711450" y="3244850"/>
          <p14:tracePt t="1334" x="2698750" y="3136900"/>
          <p14:tracePt t="1351" x="2546350" y="2921000"/>
          <p14:tracePt t="1368" x="2381250" y="2755900"/>
          <p14:tracePt t="1398" x="2127250" y="2552700"/>
          <p14:tracePt t="1415" x="2114550" y="2540000"/>
          <p14:tracePt t="1448" x="2120900" y="2533650"/>
          <p14:tracePt t="1465" x="2222500" y="2419350"/>
          <p14:tracePt t="1481" x="2451100" y="1981200"/>
          <p14:tracePt t="1498" x="2457450" y="1701800"/>
          <p14:tracePt t="1515" x="2482850" y="971550"/>
          <p14:tracePt t="1531" x="2495550" y="628650"/>
          <p14:tracePt t="1548" x="2495550" y="546100"/>
          <p14:tracePt t="1565" x="2495550" y="533400"/>
          <p14:tracePt t="1582" x="2527300" y="508000"/>
          <p14:tracePt t="1615" x="2527300" y="514350"/>
          <p14:tracePt t="1631" x="2520950" y="635000"/>
          <p14:tracePt t="1649" x="2520950" y="736600"/>
          <p14:tracePt t="1665" x="2559050" y="730250"/>
          <p14:tracePt t="1682" x="2654300" y="609600"/>
          <p14:tracePt t="1698" x="2724150" y="457200"/>
          <p14:tracePt t="1715" x="2768600" y="412750"/>
          <p14:tracePt t="1732" x="2794000" y="406400"/>
          <p14:tracePt t="1748" x="2832100" y="438150"/>
          <p14:tracePt t="1765" x="2838450" y="469900"/>
          <p14:tracePt t="1782" x="2844800" y="482600"/>
          <p14:tracePt t="1798" x="2844800" y="488950"/>
          <p14:tracePt t="1837" x="2851150" y="495300"/>
          <p14:tracePt t="1848" x="2857500" y="495300"/>
          <p14:tracePt t="1866" x="2882900" y="508000"/>
          <p14:tracePt t="1882" x="2901950" y="533400"/>
          <p14:tracePt t="1899" x="2914650" y="558800"/>
          <p14:tracePt t="1916" x="2914650" y="584200"/>
          <p14:tracePt t="1932" x="2921000" y="584200"/>
          <p14:tracePt t="1950" x="2921000" y="590550"/>
          <p14:tracePt t="1966" x="2927350" y="590550"/>
          <p14:tracePt t="1983" x="2927350" y="596900"/>
          <p14:tracePt t="1999" x="2933700" y="622300"/>
          <p14:tracePt t="2015" x="2946400" y="654050"/>
          <p14:tracePt t="2032" x="2959100" y="660400"/>
          <p14:tracePt t="2048" x="2990850" y="666750"/>
          <p14:tracePt t="2065" x="3028950" y="666750"/>
          <p14:tracePt t="2082" x="3054350" y="666750"/>
          <p14:tracePt t="2099" x="3092450" y="666750"/>
          <p14:tracePt t="2115" x="3155950" y="666750"/>
          <p14:tracePt t="2132" x="3232150" y="666750"/>
          <p14:tracePt t="2149" x="3492500" y="660400"/>
          <p14:tracePt t="2165" x="3740150" y="641350"/>
          <p14:tracePt t="2182" x="3898900" y="635000"/>
          <p14:tracePt t="2199" x="3949700" y="635000"/>
          <p14:tracePt t="2215" x="3975100" y="635000"/>
          <p14:tracePt t="2233" x="3975100" y="641350"/>
          <p14:tracePt t="2250" x="3987800" y="641350"/>
          <p14:tracePt t="2266" x="4000500" y="641350"/>
          <p14:tracePt t="2283" x="4006850" y="641350"/>
          <p14:tracePt t="2299" x="4013200" y="641350"/>
          <p14:tracePt t="2332" x="4025900" y="641350"/>
          <p14:tracePt t="2349" x="4038600" y="647700"/>
          <p14:tracePt t="2366" x="4064000" y="654050"/>
          <p14:tracePt t="2382" x="4121150" y="654050"/>
          <p14:tracePt t="2400" x="4286250" y="635000"/>
          <p14:tracePt t="2416" x="4457700" y="635000"/>
          <p14:tracePt t="2432" x="4603750" y="635000"/>
          <p14:tracePt t="2449" x="4724400" y="635000"/>
          <p14:tracePt t="2466" x="4781550" y="635000"/>
          <p14:tracePt t="2483" x="4819650" y="622300"/>
          <p14:tracePt t="2499" x="4845050" y="622300"/>
          <p14:tracePt t="2516" x="4857750" y="615950"/>
          <p14:tracePt t="2533" x="4883150" y="615950"/>
          <p14:tracePt t="2549" x="4908550" y="615950"/>
          <p14:tracePt t="2566" x="4965700" y="615950"/>
          <p14:tracePt t="2583" x="5143500" y="603250"/>
          <p14:tracePt t="2600" x="5340350" y="590550"/>
          <p14:tracePt t="2616" x="5492750" y="584200"/>
          <p14:tracePt t="2635" x="5632450" y="584200"/>
          <p14:tracePt t="2650" x="5759450" y="584200"/>
          <p14:tracePt t="2666" x="5810250" y="584200"/>
          <p14:tracePt t="2683" x="5842000" y="584200"/>
          <p14:tracePt t="2700" x="5867400" y="584200"/>
          <p14:tracePt t="2771" x="5873750" y="584200"/>
          <p14:tracePt t="2779" x="5886450" y="584200"/>
          <p14:tracePt t="2788" x="5899150" y="584200"/>
          <p14:tracePt t="2800" x="5969000" y="584200"/>
          <p14:tracePt t="2816" x="6019800" y="584200"/>
          <p14:tracePt t="2833" x="6057900" y="584200"/>
          <p14:tracePt t="2850" x="6083300" y="584200"/>
          <p14:tracePt t="2866" x="6089650" y="584200"/>
          <p14:tracePt t="4003" x="6070600" y="584200"/>
          <p14:tracePt t="4011" x="6038850" y="590550"/>
          <p14:tracePt t="4021" x="6019800" y="596900"/>
          <p14:tracePt t="4038" x="5829300" y="742950"/>
          <p14:tracePt t="4054" x="5664200" y="869950"/>
          <p14:tracePt t="4071" x="5276850" y="1092200"/>
          <p14:tracePt t="4088" x="4724400" y="1270000"/>
          <p14:tracePt t="4105" x="4032250" y="1384300"/>
          <p14:tracePt t="4121" x="3333750" y="1435100"/>
          <p14:tracePt t="4138" x="2813050" y="1466850"/>
          <p14:tracePt t="4168" x="2476500" y="1504950"/>
          <p14:tracePt t="4184" x="2451100" y="1511300"/>
          <p14:tracePt t="4253" x="2451100" y="1517650"/>
          <p14:tracePt t="4261" x="2457450" y="1517650"/>
          <p14:tracePt t="4278" x="2463800" y="1517650"/>
          <p14:tracePt t="4294" x="2470150" y="1517650"/>
          <p14:tracePt t="4371" x="2470150" y="1524000"/>
          <p14:tracePt t="4378" x="2457450" y="1530350"/>
          <p14:tracePt t="4385" x="2438400" y="1543050"/>
          <p14:tracePt t="4401" x="2374900" y="1568450"/>
          <p14:tracePt t="4418" x="2286000" y="1581150"/>
          <p14:tracePt t="4434" x="2216150" y="1587500"/>
          <p14:tracePt t="4451" x="2146300" y="1587500"/>
          <p14:tracePt t="4468" x="2038350" y="1593850"/>
          <p14:tracePt t="4484" x="1936750" y="1593850"/>
          <p14:tracePt t="4502" x="1739900" y="1593850"/>
          <p14:tracePt t="4518" x="1631950" y="1593850"/>
          <p14:tracePt t="4535" x="1568450" y="1581150"/>
          <p14:tracePt t="4551" x="1549400" y="1568450"/>
          <p14:tracePt t="4709" x="1543050" y="1562100"/>
          <p14:tracePt t="4725" x="1536700" y="1562100"/>
          <p14:tracePt t="4732" x="1517650" y="1562100"/>
          <p14:tracePt t="4738" x="1511300" y="1562100"/>
          <p14:tracePt t="4752" x="1498600" y="1562100"/>
          <p14:tracePt t="4768" x="1485900" y="1555750"/>
          <p14:tracePt t="4785" x="1473200" y="1543050"/>
          <p14:tracePt t="4802" x="1466850" y="1530350"/>
          <p14:tracePt t="4819" x="1454150" y="1524000"/>
          <p14:tracePt t="4825" x="1441450" y="1524000"/>
          <p14:tracePt t="4835" x="1435100" y="1524000"/>
          <p14:tracePt t="4852" x="1428750" y="1524000"/>
          <p14:tracePt t="4868" x="1428750" y="1517650"/>
          <p14:tracePt t="4885" x="1428750" y="1498600"/>
          <p14:tracePt t="4902" x="1435100" y="1454150"/>
          <p14:tracePt t="4918" x="1441450" y="1447800"/>
          <p14:tracePt t="4999" x="1441450" y="1454150"/>
          <p14:tracePt t="5023" x="1447800" y="1454150"/>
          <p14:tracePt t="5265" x="1454150" y="1447800"/>
          <p14:tracePt t="5281" x="1460500" y="1435100"/>
          <p14:tracePt t="5321" x="1466850" y="1435100"/>
          <p14:tracePt t="5329" x="1479550" y="1435100"/>
          <p14:tracePt t="5339" x="1492250" y="1447800"/>
          <p14:tracePt t="5356" x="1549400" y="1454150"/>
          <p14:tracePt t="5385" x="1574800" y="1454150"/>
          <p14:tracePt t="5571" x="1587500" y="1454150"/>
          <p14:tracePt t="5579" x="1600200" y="1454150"/>
          <p14:tracePt t="5588" x="1625600" y="1454150"/>
          <p14:tracePt t="5603" x="1689100" y="1447800"/>
          <p14:tracePt t="5619" x="1835150" y="1435100"/>
          <p14:tracePt t="5636" x="1943100" y="1435100"/>
          <p14:tracePt t="5653" x="2044700" y="1435100"/>
          <p14:tracePt t="5670" x="2114550" y="1435100"/>
          <p14:tracePt t="5686" x="2120900" y="1435100"/>
          <p14:tracePt t="5703" x="2133600" y="1435100"/>
          <p14:tracePt t="5719" x="2159000" y="1428750"/>
          <p14:tracePt t="5736" x="2222500" y="1422400"/>
          <p14:tracePt t="5753" x="2324100" y="1416050"/>
          <p14:tracePt t="5769" x="2406650" y="1416050"/>
          <p14:tracePt t="5786" x="2489200" y="1416050"/>
          <p14:tracePt t="5803" x="2533650" y="1416050"/>
          <p14:tracePt t="5821" x="2552700" y="1416050"/>
          <p14:tracePt t="5836" x="2565400" y="1416050"/>
          <p14:tracePt t="5853" x="2590800" y="1416050"/>
          <p14:tracePt t="5859" x="2609850" y="1416050"/>
          <p14:tracePt t="5869" x="2654300" y="1416050"/>
          <p14:tracePt t="5886" x="2768600" y="1416050"/>
          <p14:tracePt t="5903" x="2940050" y="1409700"/>
          <p14:tracePt t="5920" x="3067050" y="1409700"/>
          <p14:tracePt t="5936" x="3155950" y="1409700"/>
          <p14:tracePt t="5953" x="3194050" y="1422400"/>
          <p14:tracePt t="5969" x="3206750" y="1422400"/>
          <p14:tracePt t="5986" x="3213100" y="1422400"/>
          <p14:tracePt t="6003" x="3219450" y="1422400"/>
          <p14:tracePt t="6019" x="3232150" y="1422400"/>
          <p14:tracePt t="6036" x="3238500" y="1422400"/>
          <p14:tracePt t="6072" x="3244850" y="1422400"/>
          <p14:tracePt t="6959" x="3251200" y="1422400"/>
          <p14:tracePt t="6967" x="3257550" y="1428750"/>
          <p14:tracePt t="6975" x="3263900" y="1435100"/>
          <p14:tracePt t="6991" x="3302000" y="1441450"/>
          <p14:tracePt t="7007" x="3371850" y="1441450"/>
          <p14:tracePt t="7024" x="3448050" y="1441450"/>
          <p14:tracePt t="7041" x="3562350" y="1422400"/>
          <p14:tracePt t="7058" x="3708400" y="1409700"/>
          <p14:tracePt t="7074" x="3778250" y="1409700"/>
          <p14:tracePt t="7091" x="3829050" y="1409700"/>
          <p14:tracePt t="7107" x="3841750" y="1409700"/>
          <p14:tracePt t="7137" x="3867150" y="1409700"/>
          <p14:tracePt t="7154" x="3898900" y="1409700"/>
          <p14:tracePt t="7171" x="3956050" y="1403350"/>
          <p14:tracePt t="7187" x="4057650" y="1403350"/>
          <p14:tracePt t="7204" x="4178300" y="1403350"/>
          <p14:tracePt t="7221" x="4292600" y="1416050"/>
          <p14:tracePt t="7238" x="4495800" y="1435100"/>
          <p14:tracePt t="7254" x="4591050" y="1441450"/>
          <p14:tracePt t="7271" x="4622800" y="1441450"/>
          <p14:tracePt t="7288" x="4635500" y="1447800"/>
          <p14:tracePt t="7304" x="4660900" y="1454150"/>
          <p14:tracePt t="7321" x="4724400" y="1460500"/>
          <p14:tracePt t="7338" x="4832350" y="1466850"/>
          <p14:tracePt t="7344" x="4895850" y="1466850"/>
          <p14:tracePt t="7354" x="4927600" y="1466850"/>
          <p14:tracePt t="7371" x="5080000" y="1447800"/>
          <p14:tracePt t="7388" x="5194300" y="1416050"/>
          <p14:tracePt t="7404" x="5226050" y="1397000"/>
          <p14:tracePt t="7421" x="5238750" y="1390650"/>
          <p14:tracePt t="7437" x="5245100" y="1384300"/>
          <p14:tracePt t="7454" x="5251450" y="1377950"/>
          <p14:tracePt t="7471" x="5264150" y="1371600"/>
          <p14:tracePt t="7487" x="5270500" y="1371600"/>
          <p14:tracePt t="7504" x="5283200" y="1371600"/>
          <p14:tracePt t="7521" x="5289550" y="1371600"/>
          <p14:tracePt t="7537" x="5302250" y="1377950"/>
          <p14:tracePt t="7554" x="5308600" y="1390650"/>
          <p14:tracePt t="7571" x="5314950" y="1390650"/>
          <p14:tracePt t="7697" x="5321300" y="1390650"/>
          <p14:tracePt t="7704" x="5321300" y="1384300"/>
          <p14:tracePt t="7720" x="5327650" y="1377950"/>
          <p14:tracePt t="7807" x="5327650" y="1384300"/>
          <p14:tracePt t="7814" x="5327650" y="1390650"/>
          <p14:tracePt t="7831" x="5327650" y="1397000"/>
          <p14:tracePt t="8463" x="5308600" y="1397000"/>
          <p14:tracePt t="8471" x="5276850" y="1397000"/>
          <p14:tracePt t="8479" x="5232400" y="1416050"/>
          <p14:tracePt t="8492" x="5130800" y="1454150"/>
          <p14:tracePt t="8508" x="4876800" y="1530350"/>
          <p14:tracePt t="8526" x="4286250" y="1651000"/>
          <p14:tracePt t="8542" x="3733800" y="1720850"/>
          <p14:tracePt t="8559" x="3105150" y="1778000"/>
          <p14:tracePt t="8575" x="2781300" y="1809750"/>
          <p14:tracePt t="8592" x="2628900" y="1828800"/>
          <p14:tracePt t="8623" x="2470150" y="1854200"/>
          <p14:tracePt t="8639" x="2419350" y="1854200"/>
          <p14:tracePt t="8655" x="2393950" y="1854200"/>
          <p14:tracePt t="8672" x="2343150" y="1841500"/>
          <p14:tracePt t="8689" x="2292350" y="1828800"/>
          <p14:tracePt t="8706" x="2165350" y="1809750"/>
          <p14:tracePt t="8722" x="2063750" y="1797050"/>
          <p14:tracePt t="8739" x="1943100" y="1784350"/>
          <p14:tracePt t="8756" x="1822450" y="1778000"/>
          <p14:tracePt t="8773" x="1771650" y="1771650"/>
          <p14:tracePt t="8789" x="1765300" y="1771650"/>
          <p14:tracePt t="8848" x="1758950" y="1771650"/>
          <p14:tracePt t="8856" x="1746250" y="1771650"/>
          <p14:tracePt t="8864" x="1739900" y="1771650"/>
          <p14:tracePt t="8873" x="1727200" y="1771650"/>
          <p14:tracePt t="8890" x="1695450" y="1758950"/>
          <p14:tracePt t="8906" x="1689100" y="1758950"/>
          <p14:tracePt t="8974" x="1689100" y="1752600"/>
          <p14:tracePt t="8998" x="1689100" y="1746250"/>
          <p14:tracePt t="9014" x="1689100" y="1739900"/>
          <p14:tracePt t="9257" x="1695450" y="1733550"/>
          <p14:tracePt t="9265" x="1701800" y="1733550"/>
          <p14:tracePt t="9276" x="1701800" y="1727200"/>
          <p14:tracePt t="9293" x="1708150" y="1720850"/>
          <p14:tracePt t="9367" x="1714500" y="1720850"/>
          <p14:tracePt t="9375" x="1733550" y="1733550"/>
          <p14:tracePt t="9384" x="1739900" y="1746250"/>
          <p14:tracePt t="9391" x="1752600" y="1752600"/>
          <p14:tracePt t="9406" x="1784350" y="1771650"/>
          <p14:tracePt t="9424" x="1828800" y="1784350"/>
          <p14:tracePt t="9439" x="1917700" y="1784350"/>
          <p14:tracePt t="9456" x="2063750" y="1765300"/>
          <p14:tracePt t="9473" x="2286000" y="1708150"/>
          <p14:tracePt t="9489" x="2482850" y="1676400"/>
          <p14:tracePt t="9506" x="2603500" y="1657350"/>
          <p14:tracePt t="9523" x="2647950" y="1657350"/>
          <p14:tracePt t="9609" x="2660650" y="1663700"/>
          <p14:tracePt t="9617" x="2667000" y="1663700"/>
          <p14:tracePt t="9625" x="2686050" y="1682750"/>
          <p14:tracePt t="9640" x="2724150" y="1701800"/>
          <p14:tracePt t="9656" x="2749550" y="1714500"/>
          <p14:tracePt t="9673" x="2768600" y="1727200"/>
          <p14:tracePt t="9690" x="2781300" y="1727200"/>
          <p14:tracePt t="9706" x="2794000" y="1727200"/>
          <p14:tracePt t="9740" x="2800350" y="1727200"/>
          <p14:tracePt t="9781" x="2800350" y="1720850"/>
          <p14:tracePt t="9789" x="2806700" y="1720850"/>
          <p14:tracePt t="9797" x="2806700" y="1714500"/>
          <p14:tracePt t="9813" x="2819400" y="1701800"/>
          <p14:tracePt t="9827" x="2825750" y="1695450"/>
          <p14:tracePt t="9840" x="2832100" y="1695450"/>
          <p14:tracePt t="9857" x="2838450" y="1695450"/>
          <p14:tracePt t="9931" x="2844800" y="1695450"/>
          <p14:tracePt t="9939" x="2857500" y="1695450"/>
          <p14:tracePt t="9955" x="2863850" y="1695450"/>
          <p14:tracePt t="9963" x="2870200" y="1695450"/>
          <p14:tracePt t="9973" x="2876550" y="1701800"/>
          <p14:tracePt t="9990" x="2882900" y="1701800"/>
          <p14:tracePt t="10007" x="2901950" y="1701800"/>
          <p14:tracePt t="10024" x="2965450" y="1701800"/>
          <p14:tracePt t="10040" x="3079750" y="1689100"/>
          <p14:tracePt t="10057" x="3194050" y="1682750"/>
          <p14:tracePt t="10074" x="3333750" y="1682750"/>
          <p14:tracePt t="10090" x="3454400" y="1682750"/>
          <p14:tracePt t="10107" x="3575050" y="1701800"/>
          <p14:tracePt t="10124" x="3625850" y="1746250"/>
          <p14:tracePt t="10140" x="3587750" y="1784350"/>
          <p14:tracePt t="10157" x="3536950" y="1809750"/>
          <p14:tracePt t="10370" x="3524250" y="1809750"/>
          <p14:tracePt t="10378" x="3511550" y="1809750"/>
          <p14:tracePt t="10386" x="3511550" y="1803400"/>
          <p14:tracePt t="10411" x="3517900" y="1803400"/>
          <p14:tracePt t="10416" x="3530600" y="1803400"/>
          <p14:tracePt t="10427" x="3536950" y="1803400"/>
          <p14:tracePt t="10444" x="3562350" y="1816100"/>
          <p14:tracePt t="10474" x="3619500" y="1828800"/>
          <p14:tracePt t="10491" x="3689350" y="1828800"/>
          <p14:tracePt t="10507" x="3740150" y="1822450"/>
          <p14:tracePt t="10524" x="3784600" y="1797050"/>
          <p14:tracePt t="10540" x="3790950" y="1790700"/>
          <p14:tracePt t="10557" x="3797300" y="1771650"/>
          <p14:tracePt t="10574" x="3810000" y="1752600"/>
          <p14:tracePt t="10591" x="3835400" y="1727200"/>
          <p14:tracePt t="10608" x="3867150" y="1701800"/>
          <p14:tracePt t="10624" x="3879850" y="1695450"/>
          <p14:tracePt t="10669" x="3879850" y="1701800"/>
          <p14:tracePt t="10677" x="3879850" y="1720850"/>
          <p14:tracePt t="10691" x="3879850" y="1739900"/>
          <p14:tracePt t="10708" x="3879850" y="1765300"/>
          <p14:tracePt t="10724" x="3873500" y="1784350"/>
          <p14:tracePt t="10741" x="3873500" y="1790700"/>
          <p14:tracePt t="11085" x="3879850" y="1778000"/>
          <p14:tracePt t="11101" x="3886200" y="1771650"/>
          <p14:tracePt t="11108" x="3886200" y="1765300"/>
          <p14:tracePt t="11115" x="3892550" y="1758950"/>
          <p14:tracePt t="11128" x="3898900" y="1758950"/>
          <p14:tracePt t="11144" x="3898900" y="1752600"/>
          <p14:tracePt t="12433" x="3898900" y="1758950"/>
          <p14:tracePt t="12450" x="3898900" y="1765300"/>
          <p14:tracePt t="12455" x="3892550" y="1771650"/>
          <p14:tracePt t="12464" x="3892550" y="1778000"/>
          <p14:tracePt t="12480" x="3867150" y="1816100"/>
          <p14:tracePt t="12496" x="3797300" y="1873250"/>
          <p14:tracePt t="12513" x="3689350" y="1930400"/>
          <p14:tracePt t="12529" x="3562350" y="2000250"/>
          <p14:tracePt t="12546" x="3467100" y="2044700"/>
          <p14:tracePt t="12563" x="3403600" y="2076450"/>
          <p14:tracePt t="12593" x="3365500" y="2101850"/>
          <p14:tracePt t="12609" x="3327400" y="2120900"/>
          <p14:tracePt t="12626" x="3194050" y="2190750"/>
          <p14:tracePt t="12643" x="3028950" y="2254250"/>
          <p14:tracePt t="12659" x="2921000" y="2292350"/>
          <p14:tracePt t="12676" x="2755900" y="2330450"/>
          <p14:tracePt t="12693" x="2609850" y="2349500"/>
          <p14:tracePt t="12709" x="2444750" y="2387600"/>
          <p14:tracePt t="12726" x="2279650" y="2413000"/>
          <p14:tracePt t="12743" x="2051050" y="2463800"/>
          <p14:tracePt t="12760" x="1879600" y="2520950"/>
          <p14:tracePt t="12776" x="1790700" y="2559050"/>
          <p14:tracePt t="12793" x="1676400" y="2597150"/>
          <p14:tracePt t="12809" x="1562100" y="2628900"/>
          <p14:tracePt t="12826" x="1416050" y="2654300"/>
          <p14:tracePt t="12843" x="1238250" y="2660650"/>
          <p14:tracePt t="12859" x="1143000" y="2660650"/>
          <p14:tracePt t="12876" x="1047750" y="2660650"/>
          <p14:tracePt t="12893" x="984250" y="2654300"/>
          <p14:tracePt t="12910" x="933450" y="2654300"/>
          <p14:tracePt t="12927" x="920750" y="2654300"/>
          <p14:tracePt t="12943" x="914400" y="2647950"/>
          <p14:tracePt t="12959" x="901700" y="2647950"/>
          <p14:tracePt t="12976" x="869950" y="2628900"/>
          <p14:tracePt t="12993" x="838200" y="2616200"/>
          <p14:tracePt t="13009" x="768350" y="2597150"/>
          <p14:tracePt t="13026" x="635000" y="2590800"/>
          <p14:tracePt t="13043" x="495300" y="2584450"/>
          <p14:tracePt t="13059" x="425450" y="2578100"/>
          <p14:tracePt t="13076" x="400050" y="2578100"/>
          <p14:tracePt t="13109" x="438150" y="2578100"/>
          <p14:tracePt t="13126" x="565150" y="2571750"/>
          <p14:tracePt t="13143" x="838200" y="2571750"/>
          <p14:tracePt t="13160" x="977900" y="2597150"/>
          <p14:tracePt t="13176" x="1041400" y="2609850"/>
          <p14:tracePt t="13193" x="1073150" y="2616200"/>
          <p14:tracePt t="13210" x="1104900" y="2628900"/>
          <p14:tracePt t="13324" x="1111250" y="2628900"/>
          <p14:tracePt t="13332" x="1123950" y="2628900"/>
          <p14:tracePt t="13340" x="1149350" y="2628900"/>
          <p14:tracePt t="13348" x="1212850" y="2622550"/>
          <p14:tracePt t="13360" x="1282700" y="2603500"/>
          <p14:tracePt t="13376" x="1485900" y="2571750"/>
          <p14:tracePt t="13393" x="1898650" y="2571750"/>
          <p14:tracePt t="13410" x="2139950" y="2578100"/>
          <p14:tracePt t="13427" x="2330450" y="2635250"/>
          <p14:tracePt t="13443" x="2374900" y="2654300"/>
          <p14:tracePt t="13460" x="2387600" y="2660650"/>
          <p14:tracePt t="13477" x="2400300" y="2660650"/>
          <p14:tracePt t="13493" x="2432050" y="2660650"/>
          <p14:tracePt t="13510" x="2495550" y="2660650"/>
          <p14:tracePt t="13527" x="2565400" y="2654300"/>
          <p14:tracePt t="13543" x="2660650" y="2654300"/>
          <p14:tracePt t="13560" x="2736850" y="2647950"/>
          <p14:tracePt t="13577" x="2794000" y="2635250"/>
          <p14:tracePt t="13593" x="2895600" y="2616200"/>
          <p14:tracePt t="13610" x="2978150" y="2603500"/>
          <p14:tracePt t="13627" x="3130550" y="2578100"/>
          <p14:tracePt t="13643" x="3270250" y="2552700"/>
          <p14:tracePt t="13660" x="3435350" y="2527300"/>
          <p14:tracePt t="13677" x="3511550" y="2514600"/>
          <p14:tracePt t="13693" x="3568700" y="2495550"/>
          <p14:tracePt t="13710" x="3575050" y="2495550"/>
          <p14:tracePt t="13727" x="3594100" y="2489200"/>
          <p14:tracePt t="13744" x="3619500" y="2470150"/>
          <p14:tracePt t="13760" x="3670300" y="2463800"/>
          <p14:tracePt t="13777" x="3714750" y="2451100"/>
          <p14:tracePt t="13794" x="3759200" y="2451100"/>
          <p14:tracePt t="13810" x="3803650" y="2451100"/>
          <p14:tracePt t="13827" x="3810000" y="2451100"/>
          <p14:tracePt t="13844" x="3816350" y="2451100"/>
          <p14:tracePt t="13860" x="3835400" y="2451100"/>
          <p14:tracePt t="13877" x="3924300" y="2451100"/>
          <p14:tracePt t="13894" x="4000500" y="2463800"/>
          <p14:tracePt t="13910" x="4044950" y="2470150"/>
          <p14:tracePt t="13927" x="4051300" y="2476500"/>
          <p14:tracePt t="13976" x="4057650" y="2476500"/>
          <p14:tracePt t="13992" x="4064000" y="2476500"/>
          <p14:tracePt t="14164" x="4057650" y="2482850"/>
          <p14:tracePt t="14172" x="4051300" y="2482850"/>
          <p14:tracePt t="14188" x="4051300" y="2489200"/>
          <p14:tracePt t="14243" x="4044950" y="2489200"/>
          <p14:tracePt t="14958" x="4051300" y="2489200"/>
          <p14:tracePt t="14966" x="4083050" y="2482850"/>
          <p14:tracePt t="14973" x="4127500" y="2476500"/>
          <p14:tracePt t="14982" x="4191000" y="2476500"/>
          <p14:tracePt t="14998" x="4318000" y="2470150"/>
          <p14:tracePt t="15015" x="4381500" y="2470150"/>
          <p14:tracePt t="15032" x="4394200" y="2470150"/>
          <p14:tracePt t="15075" x="4400550" y="2470150"/>
          <p14:tracePt t="15099" x="4400550" y="2476500"/>
          <p14:tracePt t="15129" x="4406900" y="2476500"/>
          <p14:tracePt t="15351" x="4400550" y="2476500"/>
          <p14:tracePt t="15358" x="4394200" y="2476500"/>
          <p14:tracePt t="15366" x="4387850" y="2476500"/>
          <p14:tracePt t="15379" x="4375150" y="2476500"/>
          <p14:tracePt t="15396" x="4330700" y="2476500"/>
          <p14:tracePt t="15412" x="4324350" y="2482850"/>
          <p14:tracePt t="15429" x="4318000" y="2482850"/>
          <p14:tracePt t="15446" x="4305300" y="2489200"/>
          <p14:tracePt t="15462" x="4292600" y="2489200"/>
          <p14:tracePt t="15479" x="4267200" y="2489200"/>
          <p14:tracePt t="15496" x="4241800" y="2495550"/>
          <p14:tracePt t="15501" x="4222750" y="2495550"/>
          <p14:tracePt t="15512" x="4191000" y="2501900"/>
          <p14:tracePt t="15529" x="4178300" y="2508250"/>
          <p14:tracePt t="15813" x="4171950" y="2508250"/>
          <p14:tracePt t="16081" x="4165600" y="2514600"/>
          <p14:tracePt t="16811" x="4152900" y="2514600"/>
          <p14:tracePt t="16817" x="4102100" y="2514600"/>
          <p14:tracePt t="16824" x="4032250" y="2514600"/>
          <p14:tracePt t="16833" x="3949700" y="2514600"/>
          <p14:tracePt t="16850" x="3702050" y="2559050"/>
          <p14:tracePt t="16867" x="3371850" y="2660650"/>
          <p14:tracePt t="16883" x="3149600" y="2749550"/>
          <p14:tracePt t="16900" x="2921000" y="2863850"/>
          <p14:tracePt t="16917" x="2686050" y="3016250"/>
          <p14:tracePt t="16933" x="2609850" y="3079750"/>
          <p14:tracePt t="16964" x="2495550" y="3181350"/>
          <p14:tracePt t="16981" x="2419350" y="3225800"/>
          <p14:tracePt t="16997" x="2336800" y="3270250"/>
          <p14:tracePt t="17014" x="2241550" y="3308350"/>
          <p14:tracePt t="17019" x="2178050" y="3327400"/>
          <p14:tracePt t="17031" x="2133600" y="3340100"/>
          <p14:tracePt t="17047" x="2057400" y="3365500"/>
          <p14:tracePt t="17064" x="2019300" y="3371850"/>
          <p14:tracePt t="17081" x="1981200" y="3378200"/>
          <p14:tracePt t="17098" x="1911350" y="3384550"/>
          <p14:tracePt t="17114" x="1847850" y="3390900"/>
          <p14:tracePt t="17131" x="1701800" y="3409950"/>
          <p14:tracePt t="17147" x="1543050" y="3409950"/>
          <p14:tracePt t="17164" x="1422400" y="3409950"/>
          <p14:tracePt t="17182" x="1314450" y="3409950"/>
          <p14:tracePt t="17197" x="1250950" y="3397250"/>
          <p14:tracePt t="17214" x="1117600" y="3359150"/>
          <p14:tracePt t="17231" x="1035050" y="3333750"/>
          <p14:tracePt t="17247" x="996950" y="3327400"/>
          <p14:tracePt t="17264" x="971550" y="3327400"/>
          <p14:tracePt t="17298" x="965200" y="3321050"/>
          <p14:tracePt t="17315" x="965200" y="3314700"/>
          <p14:tracePt t="17331" x="958850" y="3308350"/>
          <p14:tracePt t="17348" x="939800" y="3295650"/>
          <p14:tracePt t="17364" x="933450" y="3289300"/>
          <p14:tracePt t="17381" x="920750" y="3257550"/>
          <p14:tracePt t="17398" x="920750" y="3232150"/>
          <p14:tracePt t="17414" x="920750" y="3225800"/>
          <p14:tracePt t="17431" x="914400" y="3225800"/>
          <p14:tracePt t="17448" x="895350" y="3225800"/>
          <p14:tracePt t="17465" x="863600" y="3225800"/>
          <p14:tracePt t="17481" x="812800" y="3244850"/>
          <p14:tracePt t="17498" x="781050" y="3251200"/>
          <p14:tracePt t="17514" x="749300" y="3251200"/>
          <p14:tracePt t="17531" x="736600" y="3251200"/>
          <p14:tracePt t="17547" x="730250" y="3251200"/>
          <p14:tracePt t="17727" x="730250" y="3257550"/>
          <p14:tracePt t="18079" x="730250" y="3263900"/>
          <p14:tracePt t="18095" x="736600" y="3263900"/>
          <p14:tracePt t="18103" x="736600" y="3270250"/>
          <p14:tracePt t="18108" x="742950" y="3270250"/>
          <p14:tracePt t="18118" x="749300" y="3276600"/>
          <p14:tracePt t="18135" x="768350" y="3282950"/>
          <p14:tracePt t="18151" x="774700" y="3289300"/>
          <p14:tracePt t="18169" x="787400" y="3289300"/>
          <p14:tracePt t="18185" x="812800" y="3289300"/>
          <p14:tracePt t="18201" x="876300" y="3289300"/>
          <p14:tracePt t="18232" x="1225550" y="3295650"/>
          <p14:tracePt t="18249" x="1485900" y="3295650"/>
          <p14:tracePt t="18265" x="1708150" y="3295650"/>
          <p14:tracePt t="18282" x="2063750" y="3295650"/>
          <p14:tracePt t="18298" x="2171700" y="3295650"/>
          <p14:tracePt t="18315" x="2273300" y="3295650"/>
          <p14:tracePt t="18332" x="2324100" y="3295650"/>
          <p14:tracePt t="18349" x="2343150" y="3295650"/>
          <p14:tracePt t="18365" x="2349500" y="3295650"/>
          <p14:tracePt t="18402" x="2355850" y="3295650"/>
          <p14:tracePt t="18407" x="2362200" y="3295650"/>
          <p14:tracePt t="18416" x="2374900" y="3295650"/>
          <p14:tracePt t="18432" x="2425700" y="3289300"/>
          <p14:tracePt t="18448" x="2514600" y="3289300"/>
          <p14:tracePt t="18465" x="2654300" y="3289300"/>
          <p14:tracePt t="18482" x="2736850" y="3289300"/>
          <p14:tracePt t="18499" x="2832100" y="3289300"/>
          <p14:tracePt t="18516" x="2857500" y="3295650"/>
          <p14:tracePt t="18532" x="2863850" y="3295650"/>
          <p14:tracePt t="18573" x="2870200" y="3295650"/>
          <p14:tracePt t="18582" x="2876550" y="3295650"/>
          <p14:tracePt t="18589" x="2882900" y="3295650"/>
          <p14:tracePt t="18598" x="2908300" y="3295650"/>
          <p14:tracePt t="18615" x="2959100" y="3282950"/>
          <p14:tracePt t="18632" x="2971800" y="3282950"/>
          <p14:tracePt t="23533" x="2990850" y="3295650"/>
          <p14:tracePt t="23540" x="2997200" y="3302000"/>
          <p14:tracePt t="23548" x="3003550" y="3308350"/>
          <p14:tracePt t="23557" x="3016250" y="3308350"/>
          <p14:tracePt t="23574" x="3067050" y="3314700"/>
          <p14:tracePt t="23590" x="3168650" y="3321050"/>
          <p14:tracePt t="23608" x="3473450" y="3321050"/>
          <p14:tracePt t="23623" x="3829050" y="3308350"/>
          <p14:tracePt t="23640" x="4140200" y="3308350"/>
          <p14:tracePt t="23657" x="4305300" y="3308350"/>
          <p14:tracePt t="23687" x="4527550" y="3308350"/>
          <p14:tracePt t="23704" x="4641850" y="3302000"/>
          <p14:tracePt t="23721" x="4749800" y="3282950"/>
          <p14:tracePt t="23737" x="4883150" y="3257550"/>
          <p14:tracePt t="23755" x="4927600" y="3244850"/>
          <p14:tracePt t="23770" x="4838700" y="3263900"/>
          <p14:tracePt t="23787" x="4768850" y="3270250"/>
          <p14:tracePt t="23941" x="4768850" y="3257550"/>
          <p14:tracePt t="23947" x="4775200" y="3244850"/>
          <p14:tracePt t="23954" x="4787900" y="3232150"/>
          <p14:tracePt t="23971" x="4813300" y="3225800"/>
          <p14:tracePt t="23988" x="4826000" y="3225800"/>
          <p14:tracePt t="24004" x="4851400" y="3244850"/>
          <p14:tracePt t="24021" x="4927600" y="3333750"/>
          <p14:tracePt t="24038" x="5175250" y="3556000"/>
          <p14:tracePt t="24054" x="5429250" y="3708400"/>
          <p14:tracePt t="24071" x="5638800" y="3803650"/>
          <p14:tracePt t="24088" x="5753100" y="3854450"/>
          <p14:tracePt t="24104" x="5797550" y="3879850"/>
          <p14:tracePt t="24197" x="5797550" y="3892550"/>
          <p14:tracePt t="24205" x="5797550" y="3898900"/>
          <p14:tracePt t="24213" x="5784850" y="3911600"/>
          <p14:tracePt t="24221" x="5778500" y="3924300"/>
          <p14:tracePt t="24237" x="5772150" y="3937000"/>
          <p14:tracePt t="24254" x="5765800" y="3956050"/>
          <p14:tracePt t="24271" x="5765800" y="3975100"/>
          <p14:tracePt t="24849" x="5772150" y="3975100"/>
          <p14:tracePt t="24857" x="5778500" y="3975100"/>
          <p14:tracePt t="24864" x="5797550" y="3968750"/>
          <p14:tracePt t="24875" x="5835650" y="3962400"/>
          <p14:tracePt t="24892" x="5911850" y="3962400"/>
          <p14:tracePt t="24909" x="6070600" y="3956050"/>
          <p14:tracePt t="24926" x="6242050" y="3949700"/>
          <p14:tracePt t="24942" x="6521450" y="3930650"/>
          <p14:tracePt t="24958" x="6546850" y="3930650"/>
          <p14:tracePt t="24975" x="6553200" y="3937000"/>
          <p14:tracePt t="25047" x="6565900" y="3937000"/>
          <p14:tracePt t="25053" x="6578600" y="3937000"/>
          <p14:tracePt t="25060" x="6591300" y="3937000"/>
          <p14:tracePt t="25072" x="6604000" y="3937000"/>
          <p14:tracePt t="25089" x="6635750" y="3937000"/>
          <p14:tracePt t="25106" x="6680200" y="3937000"/>
          <p14:tracePt t="25122" x="6711950" y="3937000"/>
          <p14:tracePt t="25139" x="6756400" y="3937000"/>
          <p14:tracePt t="25156" x="6819900" y="3937000"/>
          <p14:tracePt t="25173" x="6921500" y="3937000"/>
          <p14:tracePt t="25189" x="7023100" y="3937000"/>
          <p14:tracePt t="25205" x="7131050" y="3937000"/>
          <p14:tracePt t="25222" x="7188200" y="3930650"/>
          <p14:tracePt t="25239" x="7232650" y="3924300"/>
          <p14:tracePt t="25255" x="7258050" y="3911600"/>
          <p14:tracePt t="25272" x="7277100" y="3911600"/>
          <p14:tracePt t="25289" x="7283450" y="3911600"/>
          <p14:tracePt t="25306" x="7296150" y="3911600"/>
          <p14:tracePt t="25322" x="7308850" y="3911600"/>
          <p14:tracePt t="25339" x="7327900" y="3911600"/>
          <p14:tracePt t="25357" x="7359650" y="3911600"/>
          <p14:tracePt t="25372" x="7429500" y="3917950"/>
          <p14:tracePt t="25390" x="7499350" y="3917950"/>
          <p14:tracePt t="25406" x="7537450" y="3917950"/>
          <p14:tracePt t="25422" x="7575550" y="3917950"/>
          <p14:tracePt t="25478" x="7581900" y="3917950"/>
          <p14:tracePt t="25484" x="7588250" y="3924300"/>
          <p14:tracePt t="25493" x="7600950" y="3924300"/>
          <p14:tracePt t="25506" x="7639050" y="3924300"/>
          <p14:tracePt t="25522" x="7677150" y="3924300"/>
          <p14:tracePt t="25539" x="7696200" y="3924300"/>
          <p14:tracePt t="25556" x="7702550" y="3924300"/>
          <p14:tracePt t="25573" x="7708900" y="3924300"/>
          <p14:tracePt t="25589" x="7715250" y="3917950"/>
          <p14:tracePt t="25606" x="7727950" y="3917950"/>
          <p14:tracePt t="25623" x="7734300" y="3911600"/>
          <p14:tracePt t="25673" x="7740650" y="3911600"/>
          <p14:tracePt t="25743" x="7747000" y="3911600"/>
          <p14:tracePt t="25765" x="7753350" y="3911600"/>
          <p14:tracePt t="25789" x="7759700" y="3911600"/>
          <p14:tracePt t="25807" x="7772400" y="3911600"/>
          <p14:tracePt t="25823" x="7778750" y="3911600"/>
          <p14:tracePt t="25830" x="7785100" y="3911600"/>
          <p14:tracePt t="25839" x="7791450" y="3911600"/>
          <p14:tracePt t="25856" x="7810500" y="3911600"/>
          <p14:tracePt t="25873" x="7823200" y="3917950"/>
          <p14:tracePt t="25890" x="7842250" y="3917950"/>
          <p14:tracePt t="25906" x="7854950" y="3924300"/>
          <p14:tracePt t="25923" x="7880350" y="3924300"/>
          <p14:tracePt t="25940" x="7905750" y="3924300"/>
          <p14:tracePt t="25956" x="7937500" y="3924300"/>
          <p14:tracePt t="25973" x="7956550" y="3924300"/>
          <p14:tracePt t="25990" x="7969250" y="3924300"/>
          <p14:tracePt t="26065" x="7975600" y="3924300"/>
          <p14:tracePt t="26073" x="7981950" y="3924300"/>
          <p14:tracePt t="26081" x="7988300" y="3924300"/>
          <p14:tracePt t="26089" x="7994650" y="3924300"/>
          <p14:tracePt t="26106" x="8007350" y="3924300"/>
          <p14:tracePt t="26881" x="8013700" y="3924300"/>
          <p14:tracePt t="26887" x="8020050" y="3924300"/>
          <p14:tracePt t="26896" x="8026400" y="3924300"/>
          <p14:tracePt t="26910" x="8039100" y="3930650"/>
          <p14:tracePt t="26927" x="8045450" y="3930650"/>
          <p14:tracePt t="26960" x="8058150" y="3930650"/>
          <p14:tracePt t="26977" x="8083550" y="3930650"/>
          <p14:tracePt t="26994" x="8115300" y="3930650"/>
          <p14:tracePt t="27010" x="8147050" y="3937000"/>
          <p14:tracePt t="27028" x="8166100" y="3937000"/>
          <p14:tracePt t="27057" x="8178800" y="3937000"/>
          <p14:tracePt t="27117" x="8185150" y="3937000"/>
          <p14:tracePt t="27141" x="8191500" y="3937000"/>
          <p14:tracePt t="27179" x="8197850" y="3937000"/>
          <p14:tracePt t="27211" x="8204200" y="3930650"/>
          <p14:tracePt t="27219" x="8210550" y="3924300"/>
          <p14:tracePt t="27234" x="8216900" y="3924300"/>
          <p14:tracePt t="27251" x="8223250" y="3924300"/>
          <p14:tracePt t="27265" x="8235950" y="3917950"/>
          <p14:tracePt t="27274" x="8242300" y="3917950"/>
          <p14:tracePt t="27291" x="8267700" y="3911600"/>
          <p14:tracePt t="27307" x="8299450" y="3905250"/>
          <p14:tracePt t="27324" x="8356600" y="3892550"/>
          <p14:tracePt t="27341" x="8426450" y="3886200"/>
          <p14:tracePt t="27358" x="8496300" y="3886200"/>
          <p14:tracePt t="27375" x="8521700" y="3886200"/>
          <p14:tracePt t="27391" x="8534400" y="3886200"/>
          <p14:tracePt t="27424" x="8540750" y="3886200"/>
          <p14:tracePt t="27441" x="8547100" y="3886200"/>
          <p14:tracePt t="27457" x="8553450" y="3892550"/>
          <p14:tracePt t="27509" x="8559800" y="3892550"/>
          <p14:tracePt t="27516" x="8572500" y="3898900"/>
          <p14:tracePt t="27524" x="8578850" y="3898900"/>
          <p14:tracePt t="27541" x="8597900" y="3898900"/>
          <p14:tracePt t="27558" x="8629650" y="3911600"/>
          <p14:tracePt t="27575" x="8648700" y="3917950"/>
          <p14:tracePt t="27592" x="8661400" y="3924300"/>
          <p14:tracePt t="27608" x="8661400" y="3930650"/>
          <p14:tracePt t="27995" x="8674100" y="3930650"/>
          <p14:tracePt t="28003" x="8680450" y="3930650"/>
          <p14:tracePt t="28011" x="8693150" y="3930650"/>
          <p14:tracePt t="28028" x="8756650" y="3924300"/>
          <p14:tracePt t="28045" x="8839200" y="3917950"/>
          <p14:tracePt t="28062" x="8953500" y="3905250"/>
          <p14:tracePt t="28078" x="9017000" y="3898900"/>
          <p14:tracePt t="28095" x="9042400" y="3892550"/>
          <p14:tracePt t="28112" x="9048750" y="3892550"/>
          <p14:tracePt t="28159" x="9055100" y="3892550"/>
          <p14:tracePt t="28175" x="9074150" y="3886200"/>
          <p14:tracePt t="28192" x="9105900" y="3886200"/>
          <p14:tracePt t="28209" x="9131300" y="3886200"/>
          <p14:tracePt t="28975" x="9137650" y="3752850"/>
          <p14:tracePt t="28991" x="9124950" y="3746500"/>
          <p14:tracePt t="28999" x="9118600" y="3740150"/>
          <p14:tracePt t="29013" x="9112250" y="3727450"/>
          <p14:tracePt t="29029" x="9105900" y="3721100"/>
          <p14:tracePt t="29046" x="9099550" y="3714750"/>
          <p14:tracePt t="29062" x="9093200" y="3708400"/>
          <p14:tracePt t="29079" x="9086850" y="3702050"/>
          <p14:tracePt t="29096" x="9086850" y="3695700"/>
          <p14:tracePt t="29126" x="9055100" y="3683000"/>
          <p14:tracePt t="29143" x="9036050" y="3676650"/>
          <p14:tracePt t="29160" x="9023350" y="3663950"/>
          <p14:tracePt t="29176" x="9017000" y="3657600"/>
          <p14:tracePt t="29193" x="9004300" y="3657600"/>
          <p14:tracePt t="29209" x="8991600" y="3651250"/>
          <p14:tracePt t="29226" x="8972550" y="3651250"/>
          <p14:tracePt t="29243" x="8953500" y="3651250"/>
          <p14:tracePt t="29259" x="8928100" y="3651250"/>
          <p14:tracePt t="29276" x="8896350" y="3657600"/>
          <p14:tracePt t="29293" x="8877300" y="3657600"/>
          <p14:tracePt t="29311" x="8858250" y="3657600"/>
          <p14:tracePt t="29326" x="8851900" y="3657600"/>
          <p14:tracePt t="29344" x="8839200" y="3657600"/>
          <p14:tracePt t="29360" x="8826500" y="3657600"/>
          <p14:tracePt t="29376" x="8794750" y="3657600"/>
          <p14:tracePt t="29393" x="8731250" y="3657600"/>
          <p14:tracePt t="29409" x="8680450" y="3657600"/>
          <p14:tracePt t="29426" x="8636000" y="3657600"/>
          <p14:tracePt t="29443" x="8623300" y="3657600"/>
          <p14:tracePt t="29460" x="8616950" y="3657600"/>
          <p14:tracePt t="29476" x="8610600" y="3657600"/>
          <p14:tracePt t="29493" x="8591550" y="3657600"/>
          <p14:tracePt t="29510" x="8578850" y="3663950"/>
          <p14:tracePt t="29526" x="8553450" y="3670300"/>
          <p14:tracePt t="29544" x="8521700" y="3670300"/>
          <p14:tracePt t="29561" x="8496300" y="3670300"/>
          <p14:tracePt t="29576" x="8483600" y="3670300"/>
          <p14:tracePt t="29593" x="8464550" y="3683000"/>
          <p14:tracePt t="29610" x="8439150" y="3689350"/>
          <p14:tracePt t="29627" x="8426450" y="3695700"/>
          <p14:tracePt t="29643" x="8420100" y="3695700"/>
          <p14:tracePt t="29660" x="8413750" y="3695700"/>
          <p14:tracePt t="29677" x="8413750" y="3702050"/>
          <p14:tracePt t="29693" x="8407400" y="3702050"/>
          <p14:tracePt t="29710" x="8407400" y="3708400"/>
          <p14:tracePt t="29730" x="8401050" y="3714750"/>
          <p14:tracePt t="29751" x="8401050" y="3721100"/>
          <p14:tracePt t="29766" x="8394700" y="3721100"/>
          <p14:tracePt t="29777" x="8394700" y="3727450"/>
          <p14:tracePt t="29793" x="8394700" y="3733800"/>
          <p14:tracePt t="29810" x="8394700" y="3740150"/>
          <p14:tracePt t="29826" x="8394700" y="3746500"/>
          <p14:tracePt t="29843" x="8394700" y="3759200"/>
          <p14:tracePt t="29877" x="8394700" y="3765550"/>
          <p14:tracePt t="29955" x="8394700" y="3771900"/>
          <p14:tracePt t="29972" x="8394700" y="3778250"/>
          <p14:tracePt t="29979" x="8394700" y="3784600"/>
          <p14:tracePt t="29996" x="8394700" y="3790950"/>
          <p14:tracePt t="30002" x="8394700" y="3797300"/>
          <p14:tracePt t="30011" x="8394700" y="3803650"/>
          <p14:tracePt t="30027" x="8394700" y="3810000"/>
          <p14:tracePt t="30044" x="8394700" y="3822700"/>
          <p14:tracePt t="30061" x="8401050" y="3835400"/>
          <p14:tracePt t="30077" x="8407400" y="3854450"/>
          <p14:tracePt t="30094" x="8420100" y="3867150"/>
          <p14:tracePt t="30110" x="8432800" y="3873500"/>
          <p14:tracePt t="30127" x="8439150" y="3873500"/>
          <p14:tracePt t="30144" x="8451850" y="3873500"/>
          <p14:tracePt t="30160" x="8464550" y="3873500"/>
          <p14:tracePt t="30177" x="8470900" y="3873500"/>
          <p14:tracePt t="30183" x="8483600" y="3873500"/>
          <p14:tracePt t="30193" x="8489950" y="3873500"/>
          <p14:tracePt t="30210" x="8496300" y="3873500"/>
          <p14:tracePt t="30227" x="8515350" y="3873500"/>
          <p14:tracePt t="30244" x="8521700" y="3873500"/>
          <p14:tracePt t="30260" x="8528050" y="3873500"/>
          <p14:tracePt t="31211" x="8528050" y="3886200"/>
          <p14:tracePt t="31219" x="8528050" y="3892550"/>
          <p14:tracePt t="31226" x="8528050" y="3898900"/>
          <p14:tracePt t="31232" x="8528050" y="3911600"/>
          <p14:tracePt t="31248" x="8528050" y="3930650"/>
          <p14:tracePt t="31265" x="8528050" y="3956050"/>
          <p14:tracePt t="31282" x="8528050" y="3981450"/>
          <p14:tracePt t="31298" x="8528050" y="4013200"/>
          <p14:tracePt t="31317" x="8521700" y="4057650"/>
          <p14:tracePt t="31332" x="8515350" y="4083050"/>
          <p14:tracePt t="31362" x="8502650" y="4108450"/>
          <p14:tracePt t="31378" x="8483600" y="4127500"/>
          <p14:tracePt t="31395" x="8464550" y="4152900"/>
          <p14:tracePt t="31413" x="8375650" y="4210050"/>
          <p14:tracePt t="31428" x="8305800" y="4241800"/>
          <p14:tracePt t="31445" x="8248650" y="4267200"/>
          <p14:tracePt t="31462" x="8185150" y="4286250"/>
          <p14:tracePt t="31478" x="8077200" y="4324350"/>
          <p14:tracePt t="31495" x="8013700" y="4343400"/>
          <p14:tracePt t="31512" x="7924800" y="4368800"/>
          <p14:tracePt t="31529" x="7766050" y="4419600"/>
          <p14:tracePt t="31545" x="7651750" y="4438650"/>
          <p14:tracePt t="31562" x="7550150" y="4445000"/>
          <p14:tracePt t="31579" x="7391400" y="4451350"/>
          <p14:tracePt t="31595" x="7264400" y="4464050"/>
          <p14:tracePt t="31612" x="7143750" y="4489450"/>
          <p14:tracePt t="31629" x="7067550" y="4514850"/>
          <p14:tracePt t="31646" x="6959600" y="4559300"/>
          <p14:tracePt t="31662" x="6896100" y="4578350"/>
          <p14:tracePt t="31678" x="6819900" y="4597400"/>
          <p14:tracePt t="31695" x="6750050" y="4603750"/>
          <p14:tracePt t="31712" x="6654800" y="4616450"/>
          <p14:tracePt t="31718" x="6584950" y="4622800"/>
          <p14:tracePt t="31729" x="6540500" y="4629150"/>
          <p14:tracePt t="31746" x="6438900" y="4654550"/>
          <p14:tracePt t="31762" x="6369050" y="4660900"/>
          <p14:tracePt t="31778" x="6305550" y="4673600"/>
          <p14:tracePt t="31796" x="6267450" y="4679950"/>
          <p14:tracePt t="31812" x="6261100" y="4686300"/>
          <p14:tracePt t="31829" x="6254750" y="4686300"/>
          <p14:tracePt t="31862" x="6248400" y="4686300"/>
          <p14:tracePt t="31878" x="6229350" y="4699000"/>
          <p14:tracePt t="31895" x="6184900" y="4705350"/>
          <p14:tracePt t="31912" x="6153150" y="4711700"/>
          <p14:tracePt t="31929" x="6134100" y="4718050"/>
          <p14:tracePt t="32097" x="6134100" y="4711700"/>
          <p14:tracePt t="32113" x="6140450" y="4711700"/>
          <p14:tracePt t="32134" x="6140450" y="4705350"/>
          <p14:tracePt t="32236" x="6146800" y="4705350"/>
          <p14:tracePt t="32252" x="6153150" y="4705350"/>
          <p14:tracePt t="32259" x="6153150" y="4699000"/>
          <p14:tracePt t="32276" x="6159500" y="4699000"/>
          <p14:tracePt t="32291" x="6165850" y="4699000"/>
          <p14:tracePt t="32315" x="6172200" y="4692650"/>
          <p14:tracePt t="32320" x="6191250" y="4692650"/>
          <p14:tracePt t="32329" x="6203950" y="4686300"/>
          <p14:tracePt t="32345" x="6261100" y="4686300"/>
          <p14:tracePt t="32362" x="6311900" y="4686300"/>
          <p14:tracePt t="32379" x="6400800" y="4686300"/>
          <p14:tracePt t="32396" x="6457950" y="4686300"/>
          <p14:tracePt t="32412" x="6483350" y="4686300"/>
          <p14:tracePt t="32429" x="6515100" y="4679950"/>
          <p14:tracePt t="32446" x="6553200" y="4679950"/>
          <p14:tracePt t="32463" x="6572250" y="4679950"/>
          <p14:tracePt t="32479" x="6591300" y="4673600"/>
          <p14:tracePt t="32496" x="6610350" y="4673600"/>
          <p14:tracePt t="32513" x="6623050" y="4667250"/>
          <p14:tracePt t="32546" x="6635750" y="4667250"/>
          <p14:tracePt t="32562" x="6673850" y="4660900"/>
          <p14:tracePt t="32579" x="6750050" y="4648200"/>
          <p14:tracePt t="32596" x="6788150" y="4648200"/>
          <p14:tracePt t="32613" x="6800850" y="4648200"/>
          <p14:tracePt t="32629" x="6807200" y="4648200"/>
          <p14:tracePt t="32685" x="6813550" y="4648200"/>
          <p14:tracePt t="32692" x="6826250" y="4648200"/>
          <p14:tracePt t="32700" x="6832600" y="4648200"/>
          <p14:tracePt t="32713" x="6851650" y="4648200"/>
          <p14:tracePt t="32730" x="6896100" y="4648200"/>
          <p14:tracePt t="32746" x="6915150" y="4648200"/>
          <p14:tracePt t="32763" x="6940550" y="4648200"/>
          <p14:tracePt t="32780" x="6953250" y="4648200"/>
          <p14:tracePt t="32796" x="6965950" y="4648200"/>
          <p14:tracePt t="32814" x="6978650" y="4648200"/>
          <p14:tracePt t="32830" x="7029450" y="4648200"/>
          <p14:tracePt t="32847" x="7061200" y="4648200"/>
          <p14:tracePt t="32863" x="7086600" y="4648200"/>
          <p14:tracePt t="32880" x="7112000" y="4648200"/>
          <p14:tracePt t="32896" x="7131050" y="4654550"/>
          <p14:tracePt t="32913" x="7143750" y="4654550"/>
          <p14:tracePt t="32929" x="7162800" y="4654550"/>
          <p14:tracePt t="32947" x="7194550" y="4654550"/>
          <p14:tracePt t="32964" x="7219950" y="4654550"/>
          <p14:tracePt t="32980" x="7226300" y="4654550"/>
          <p14:tracePt t="32996" x="7239000" y="4654550"/>
          <p14:tracePt t="33013" x="7258050" y="4654550"/>
          <p14:tracePt t="33030" x="7277100" y="4654550"/>
          <p14:tracePt t="33047" x="7315200" y="4654550"/>
          <p14:tracePt t="33064" x="7359650" y="4654550"/>
          <p14:tracePt t="33080" x="7391400" y="4654550"/>
          <p14:tracePt t="33097" x="7397750" y="4654550"/>
          <p14:tracePt t="33113" x="7372350" y="4718050"/>
          <p14:tracePt t="33130" x="7302500" y="4775200"/>
          <p14:tracePt t="33429" x="7315200" y="4768850"/>
          <p14:tracePt t="33437" x="7327900" y="4743450"/>
          <p14:tracePt t="33445" x="7340600" y="4737100"/>
          <p14:tracePt t="33453" x="7346950" y="4730750"/>
          <p14:tracePt t="33467" x="7397750" y="4711700"/>
          <p14:tracePt t="33483" x="7435850" y="4692650"/>
          <p14:tracePt t="33501" x="7473950" y="4679950"/>
          <p14:tracePt t="33517" x="7499350" y="4667250"/>
          <p14:tracePt t="33534" x="7518400" y="4660900"/>
          <p14:tracePt t="33550" x="7524750" y="4654550"/>
          <p14:tracePt t="33580" x="7537450" y="4654550"/>
          <p14:tracePt t="33597" x="7562850" y="4654550"/>
          <p14:tracePt t="33614" x="7632700" y="4654550"/>
          <p14:tracePt t="33630" x="7696200" y="4648200"/>
          <p14:tracePt t="33647" x="7778750" y="4641850"/>
          <p14:tracePt t="33664" x="7835900" y="4641850"/>
          <p14:tracePt t="33680" x="7848600" y="4641850"/>
          <p14:tracePt t="33726" x="7854950" y="4641850"/>
          <p14:tracePt t="33733" x="7867650" y="4641850"/>
          <p14:tracePt t="33748" x="7899400" y="4641850"/>
          <p14:tracePt t="33764" x="7969250" y="4654550"/>
          <p14:tracePt t="33780" x="8026400" y="4660900"/>
          <p14:tracePt t="33797" x="8058150" y="4667250"/>
          <p14:tracePt t="33814" x="8077200" y="4679950"/>
          <p14:tracePt t="33830" x="8096250" y="4692650"/>
          <p14:tracePt t="33847" x="8108950" y="4692650"/>
          <p14:tracePt t="33864" x="8121650" y="4699000"/>
          <p14:tracePt t="33880" x="8134350" y="4699000"/>
          <p14:tracePt t="33898" x="8166100" y="4699000"/>
          <p14:tracePt t="33914" x="8191500" y="4699000"/>
          <p14:tracePt t="33931" x="8216900" y="4699000"/>
          <p14:tracePt t="33947" x="8242300" y="4699000"/>
          <p14:tracePt t="33964" x="8267700" y="4699000"/>
          <p14:tracePt t="33981" x="8293100" y="4705350"/>
          <p14:tracePt t="33997" x="8305800" y="4705350"/>
          <p14:tracePt t="34055" x="8312150" y="4705350"/>
          <p14:tracePt t="34063" x="8318500" y="4705350"/>
          <p14:tracePt t="34071" x="8331200" y="4705350"/>
          <p14:tracePt t="34080" x="8343900" y="4705350"/>
          <p14:tracePt t="34097" x="8375650" y="4705350"/>
          <p14:tracePt t="34114" x="8394700" y="4705350"/>
          <p14:tracePt t="34131" x="8407400" y="4699000"/>
          <p14:tracePt t="34165" x="8413750" y="4699000"/>
          <p14:tracePt t="34220" x="8420100" y="4699000"/>
          <p14:tracePt t="34237" x="8432800" y="4699000"/>
          <p14:tracePt t="34262" x="8439150" y="4699000"/>
          <p14:tracePt t="34285" x="8445500" y="4699000"/>
          <p14:tracePt t="34298" x="8451850" y="4699000"/>
          <p14:tracePt t="34306" x="8458200" y="4699000"/>
          <p14:tracePt t="34314" x="8464550" y="4699000"/>
          <p14:tracePt t="34331" x="8477250" y="4699000"/>
          <p14:tracePt t="34348" x="8496300" y="4699000"/>
          <p14:tracePt t="34365" x="8515350" y="4692650"/>
          <p14:tracePt t="34381" x="8534400" y="4679950"/>
          <p14:tracePt t="34398" x="8572500" y="4654550"/>
          <p14:tracePt t="34414" x="8597900" y="4629150"/>
          <p14:tracePt t="34431" x="8616950" y="4610100"/>
          <p14:tracePt t="34448" x="8623300" y="4603750"/>
          <p14:tracePt t="34543" x="8623300" y="4597400"/>
          <p14:tracePt t="34567" x="8623300" y="4591050"/>
          <p14:tracePt t="34574" x="8623300" y="4584700"/>
          <p14:tracePt t="36285" x="8629650" y="4584700"/>
          <p14:tracePt t="36291" x="8629650" y="4591050"/>
          <p14:tracePt t="36303" x="8629650" y="4603750"/>
          <p14:tracePt t="36320" x="8642350" y="4616450"/>
          <p14:tracePt t="36355" x="8642350" y="4622800"/>
          <p14:tracePt t="36471" x="8648700" y="4622800"/>
          <p14:tracePt t="36604" x="8655050" y="4622800"/>
          <p14:tracePt t="36902" x="8655050" y="4629150"/>
          <p14:tracePt t="37617" x="8655050" y="4641850"/>
          <p14:tracePt t="37625" x="8648700" y="4660900"/>
          <p14:tracePt t="37632" x="8636000" y="4679950"/>
          <p14:tracePt t="37641" x="8610600" y="4705350"/>
          <p14:tracePt t="37655" x="8572500" y="4756150"/>
          <p14:tracePt t="37671" x="8489950" y="4845050"/>
          <p14:tracePt t="37688" x="8394700" y="4927600"/>
          <p14:tracePt t="37705" x="8318500" y="4984750"/>
          <p14:tracePt t="37721" x="8235950" y="5035550"/>
          <p14:tracePt t="37738" x="8140700" y="5080000"/>
          <p14:tracePt t="37768" x="8013700" y="5156200"/>
          <p14:tracePt t="37785" x="7950200" y="5181600"/>
          <p14:tracePt t="37802" x="7886700" y="5207000"/>
          <p14:tracePt t="37818" x="7848600" y="5219700"/>
          <p14:tracePt t="37834" x="7804150" y="5232400"/>
          <p14:tracePt t="37851" x="7708900" y="5245100"/>
          <p14:tracePt t="37869" x="7620000" y="5251450"/>
          <p14:tracePt t="37884" x="7550150" y="5257800"/>
          <p14:tracePt t="37901" x="7467600" y="5270500"/>
          <p14:tracePt t="37918" x="7397750" y="5276850"/>
          <p14:tracePt t="37935" x="7327900" y="5283200"/>
          <p14:tracePt t="37952" x="7200900" y="5295900"/>
          <p14:tracePt t="37968" x="7086600" y="5308600"/>
          <p14:tracePt t="37984" x="6985000" y="5321300"/>
          <p14:tracePt t="38001" x="6858000" y="5327650"/>
          <p14:tracePt t="38018" x="6711950" y="5327650"/>
          <p14:tracePt t="38035" x="6572250" y="5327650"/>
          <p14:tracePt t="38051" x="6457950" y="5327650"/>
          <p14:tracePt t="38068" x="6375400" y="5327650"/>
          <p14:tracePt t="38085" x="6261100" y="5334000"/>
          <p14:tracePt t="38101" x="6216650" y="5346700"/>
          <p14:tracePt t="38118" x="6165850" y="5359400"/>
          <p14:tracePt t="38135" x="6127750" y="5365750"/>
          <p14:tracePt t="38152" x="6089650" y="5372100"/>
          <p14:tracePt t="38168" x="6064250" y="5372100"/>
          <p14:tracePt t="38185" x="6051550" y="5372100"/>
          <p14:tracePt t="38434" x="6051550" y="5378450"/>
          <p14:tracePt t="38574" x="6070600" y="5378450"/>
          <p14:tracePt t="38579" x="6096000" y="5378450"/>
          <p14:tracePt t="38588" x="6134100" y="5378450"/>
          <p14:tracePt t="38602" x="6235700" y="5378450"/>
          <p14:tracePt t="38619" x="6343650" y="5372100"/>
          <p14:tracePt t="38635" x="6559550" y="5340350"/>
          <p14:tracePt t="38652" x="6661150" y="5340350"/>
          <p14:tracePt t="38669" x="6731000" y="5340350"/>
          <p14:tracePt t="38685" x="6737350" y="5346700"/>
          <p14:tracePt t="38807" x="6743700" y="5353050"/>
          <p14:tracePt t="38814" x="6750050" y="5353050"/>
          <p14:tracePt t="38823" x="6762750" y="5353050"/>
          <p14:tracePt t="38835" x="6794500" y="5359400"/>
          <p14:tracePt t="38852" x="6889750" y="5372100"/>
          <p14:tracePt t="38869" x="6965950" y="5384800"/>
          <p14:tracePt t="38885" x="7054850" y="5391150"/>
          <p14:tracePt t="38902" x="7067550" y="5391150"/>
          <p14:tracePt t="38967" x="7073900" y="5391150"/>
          <p14:tracePt t="38975" x="7080250" y="5391150"/>
          <p14:tracePt t="38990" x="7086600" y="5391150"/>
          <p14:tracePt t="39241" x="7092950" y="5391150"/>
          <p14:tracePt t="39257" x="7105650" y="5391150"/>
          <p14:tracePt t="39265" x="7118350" y="5391150"/>
          <p14:tracePt t="39273" x="7150100" y="5391150"/>
          <p14:tracePt t="39290" x="7194550" y="5391150"/>
          <p14:tracePt t="39307" x="7270750" y="5391150"/>
          <p14:tracePt t="39323" x="7334250" y="5391150"/>
          <p14:tracePt t="39341" x="7378700" y="5391150"/>
          <p14:tracePt t="39356" x="7397750" y="5391150"/>
          <p14:tracePt t="39373" x="7423150" y="5391150"/>
          <p14:tracePt t="39390" x="7442200" y="5384800"/>
          <p14:tracePt t="39547" x="7448550" y="5384800"/>
          <p14:tracePt t="39554" x="7461250" y="5378450"/>
          <p14:tracePt t="39563" x="7480300" y="5378450"/>
          <p14:tracePt t="39570" x="7512050" y="5372100"/>
          <p14:tracePt t="39586" x="7575550" y="5372100"/>
          <p14:tracePt t="39603" x="7645400" y="5365750"/>
          <p14:tracePt t="39620" x="7759700" y="5359400"/>
          <p14:tracePt t="39636" x="7816850" y="5359400"/>
          <p14:tracePt t="39653" x="7835900" y="5359400"/>
          <p14:tracePt t="40077" x="7842250" y="5359400"/>
          <p14:tracePt t="40598" x="7842250" y="5365750"/>
          <p14:tracePt t="40605" x="7842250" y="5378450"/>
          <p14:tracePt t="40621" x="7848600" y="5391150"/>
          <p14:tracePt t="40629" x="7854950" y="5403850"/>
          <p14:tracePt t="40641" x="7854950" y="5410200"/>
          <p14:tracePt t="40658" x="7874000" y="5448300"/>
          <p14:tracePt t="40674" x="7886700" y="5473700"/>
          <p14:tracePt t="40691" x="7899400" y="5499100"/>
          <p14:tracePt t="40708" x="7912100" y="5505450"/>
          <p14:tracePt t="40724" x="7924800" y="5511800"/>
          <p14:tracePt t="40754" x="7975600" y="5524500"/>
          <p14:tracePt t="40771" x="7994650" y="5524500"/>
          <p14:tracePt t="40833" x="8001000" y="5524500"/>
          <p14:tracePt t="40841" x="8013700" y="5524500"/>
          <p14:tracePt t="40849" x="8026400" y="5524500"/>
          <p14:tracePt t="40857" x="8039100" y="5524500"/>
          <p14:tracePt t="40871" x="8064500" y="5524500"/>
          <p14:tracePt t="40877" x="8070850" y="5518150"/>
          <p14:tracePt t="40919" x="8077200" y="5518150"/>
          <p14:tracePt t="40935" x="8077200" y="5511800"/>
          <p14:tracePt t="40951" x="8077200" y="5505450"/>
          <p14:tracePt t="40972" x="8070850" y="5499100"/>
          <p14:tracePt t="40980" x="8058150" y="5499100"/>
          <p14:tracePt t="40987" x="8058150" y="5492750"/>
          <p14:tracePt t="41004" x="8045450" y="5486400"/>
          <p14:tracePt t="41021" x="8039100" y="5486400"/>
          <p14:tracePt t="41059" x="8039100" y="5480050"/>
          <p14:tracePt t="41090" x="8032750" y="5473700"/>
          <p14:tracePt t="41099" x="8032750" y="5467350"/>
          <p14:tracePt t="41107" x="8020050" y="5461000"/>
          <p14:tracePt t="41121" x="8001000" y="5454650"/>
          <p14:tracePt t="41138" x="7969250" y="5448300"/>
          <p14:tracePt t="41155" x="7912100" y="5448300"/>
          <p14:tracePt t="41171" x="7797800" y="5429250"/>
          <p14:tracePt t="41188" x="7696200" y="5416550"/>
          <p14:tracePt t="41205" x="7588250" y="5403850"/>
          <p14:tracePt t="41222" x="7543800" y="5403850"/>
          <p14:tracePt t="41238" x="7524750" y="5403850"/>
          <p14:tracePt t="41255" x="7499350" y="5410200"/>
          <p14:tracePt t="41271" x="7480300" y="5416550"/>
          <p14:tracePt t="41288" x="7429500" y="5429250"/>
          <p14:tracePt t="41305" x="7385050" y="5435600"/>
          <p14:tracePt t="41321" x="7334250" y="5441950"/>
          <p14:tracePt t="41338" x="7296150" y="5441950"/>
          <p14:tracePt t="41355" x="7264400" y="5441950"/>
          <p14:tracePt t="41374" x="7239000" y="5441950"/>
          <p14:tracePt t="41380" x="7232650" y="5448300"/>
          <p14:tracePt t="41390" x="7226300" y="5448300"/>
          <p14:tracePt t="41405" x="7200900" y="5454650"/>
          <p14:tracePt t="41422" x="7188200" y="5461000"/>
          <p14:tracePt t="41439" x="7162800" y="5473700"/>
          <p14:tracePt t="41455" x="7150100" y="5473700"/>
          <p14:tracePt t="41472" x="7131050" y="5486400"/>
          <p14:tracePt t="41488" x="7124700" y="5492750"/>
          <p14:tracePt t="41505" x="7112000" y="5505450"/>
          <p14:tracePt t="41522" x="7092950" y="5524500"/>
          <p14:tracePt t="41538" x="7073900" y="5537200"/>
          <p14:tracePt t="41555" x="7067550" y="5543550"/>
          <p14:tracePt t="41649" x="7067550" y="5556250"/>
          <p14:tracePt t="41656" x="7067550" y="5568950"/>
          <p14:tracePt t="41663" x="7067550" y="5581650"/>
          <p14:tracePt t="41672" x="7067550" y="5588000"/>
          <p14:tracePt t="41689" x="7073900" y="5600700"/>
          <p14:tracePt t="41706" x="7080250" y="5607050"/>
          <p14:tracePt t="41722" x="7086600" y="5613400"/>
          <p14:tracePt t="41739" x="7099300" y="5619750"/>
          <p14:tracePt t="41755" x="7112000" y="5619750"/>
          <p14:tracePt t="41772" x="7131050" y="5626100"/>
          <p14:tracePt t="41789" x="7156450" y="5632450"/>
          <p14:tracePt t="41806" x="7188200" y="5632450"/>
          <p14:tracePt t="41822" x="7213600" y="5638800"/>
          <p14:tracePt t="41839" x="7226300" y="5638800"/>
          <p14:tracePt t="41856" x="7239000" y="5638800"/>
          <p14:tracePt t="41872" x="7251700" y="5638800"/>
          <p14:tracePt t="41889" x="7270750" y="5638800"/>
          <p14:tracePt t="41905" x="7302500" y="5638800"/>
          <p14:tracePt t="41922" x="7340600" y="5638800"/>
          <p14:tracePt t="41939" x="7366000" y="5638800"/>
          <p14:tracePt t="41955" x="7378700" y="5638800"/>
          <p14:tracePt t="41972" x="7404100" y="5638800"/>
          <p14:tracePt t="41988" x="7416800" y="5638800"/>
          <p14:tracePt t="42006" x="7454900" y="5638800"/>
          <p14:tracePt t="42022" x="7493000" y="5638800"/>
          <p14:tracePt t="42039" x="7531100" y="5638800"/>
          <p14:tracePt t="42055" x="7588250" y="5638800"/>
          <p14:tracePt t="42072" x="7664450" y="5638800"/>
          <p14:tracePt t="42089" x="7696200" y="5638800"/>
          <p14:tracePt t="42105" x="7727950" y="5638800"/>
          <p14:tracePt t="42122" x="7753350" y="5638800"/>
          <p14:tracePt t="42139" x="7778750" y="5638800"/>
          <p14:tracePt t="42156" x="7829550" y="5638800"/>
          <p14:tracePt t="42172" x="7861300" y="5638800"/>
          <p14:tracePt t="42189" x="7905750" y="5638800"/>
          <p14:tracePt t="42206" x="7937500" y="5632450"/>
          <p14:tracePt t="42222" x="7962900" y="5626100"/>
          <p14:tracePt t="42240" x="7988300" y="5626100"/>
          <p14:tracePt t="42256" x="7994650" y="5626100"/>
          <p14:tracePt t="42306" x="8001000" y="5626100"/>
          <p14:tracePt t="42321" x="8013700" y="5626100"/>
          <p14:tracePt t="42330" x="8020050" y="5626100"/>
          <p14:tracePt t="42339" x="8026400" y="5626100"/>
          <p14:tracePt t="42356" x="8039100" y="5626100"/>
          <p14:tracePt t="42372" x="8058150" y="5626100"/>
          <p14:tracePt t="42390" x="8115300" y="5626100"/>
          <p14:tracePt t="42406" x="8153400" y="5626100"/>
          <p14:tracePt t="42422" x="8191500" y="5626100"/>
          <p14:tracePt t="42439" x="8216900" y="5626100"/>
          <p14:tracePt t="42456" x="8223250" y="5626100"/>
          <p14:tracePt t="42473" x="8235950" y="5626100"/>
          <p14:tracePt t="42489" x="8274050" y="5626100"/>
          <p14:tracePt t="42506" x="8343900" y="5626100"/>
          <p14:tracePt t="42523" x="8420100" y="5626100"/>
          <p14:tracePt t="42539" x="8477250" y="5632450"/>
          <p14:tracePt t="42613" x="8483600" y="5632450"/>
          <p14:tracePt t="42629" x="8489950" y="5632450"/>
          <p14:tracePt t="42637" x="8496300" y="5632450"/>
          <p14:tracePt t="42675" x="8502650" y="5632450"/>
          <p14:tracePt t="43531" x="8496300" y="5632450"/>
          <p14:tracePt t="43536" x="8483600" y="5638800"/>
          <p14:tracePt t="43551" x="8477250" y="5638800"/>
          <p14:tracePt t="43561" x="8470900" y="5638800"/>
          <p14:tracePt t="43578" x="8464550" y="5645150"/>
          <p14:tracePt t="43594" x="8464550" y="5638800"/>
          <p14:tracePt t="43610" x="8464550" y="5619750"/>
          <p14:tracePt t="43627" x="8464550" y="5607050"/>
          <p14:tracePt t="43644" x="8470900" y="56007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6" b="34571"/>
          <a:stretch/>
        </p:blipFill>
        <p:spPr>
          <a:xfrm>
            <a:off x="13239" y="1287365"/>
            <a:ext cx="9144000" cy="294160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552974" y="235127"/>
            <a:ext cx="341330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Beam Loss Monitor(BLM)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3552" y="2296622"/>
            <a:ext cx="512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1200" dirty="0" smtClean="0">
                <a:latin typeface="+mn-ea"/>
              </a:rPr>
              <a:t>Superconducting </a:t>
            </a:r>
            <a:r>
              <a:rPr lang="en-US" altLang="ko-KR" sz="1200" dirty="0" err="1" smtClean="0">
                <a:latin typeface="+mn-ea"/>
              </a:rPr>
              <a:t>Linac</a:t>
            </a:r>
            <a:r>
              <a:rPr lang="en-US" altLang="ko-KR" sz="1200" dirty="0" smtClean="0">
                <a:latin typeface="+mn-ea"/>
              </a:rPr>
              <a:t> : 1 BLM(BLC, PD)/Warm section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1200" dirty="0" smtClean="0">
                <a:latin typeface="+mn-ea"/>
              </a:rPr>
              <a:t>Bending Section(P2DT) : Plastic Scintillator, Ion Chamber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ko-KR" sz="1200" dirty="0" smtClean="0">
                <a:solidFill>
                  <a:srgbClr val="C00000"/>
                </a:solidFill>
                <a:latin typeface="+mn-ea"/>
              </a:rPr>
              <a:t>DBCM(ACCT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networks) </a:t>
            </a:r>
            <a:r>
              <a:rPr lang="en-US" altLang="ko-KR" sz="1200" dirty="0" smtClean="0">
                <a:solidFill>
                  <a:srgbClr val="C00000"/>
                </a:solidFill>
                <a:latin typeface="+mn-ea"/>
              </a:rPr>
              <a:t>for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Primary MPS </a:t>
            </a:r>
            <a:endParaRPr lang="en-US" altLang="ko-KR" sz="1200" dirty="0" smtClean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4987" y="2914038"/>
            <a:ext cx="1627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 smtClean="0">
                <a:latin typeface="+mn-ea"/>
                <a:ea typeface="+mn-ea"/>
              </a:rPr>
              <a:t>PC or IC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41968" y="3304078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35244" y="3275327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976122" y="3301206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724630" y="3223570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066156" y="3212070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230049" y="1762829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251282" y="1909494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105286" y="1866354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8236" y="3488110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88367" y="1849100"/>
            <a:ext cx="601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ACCT</a:t>
            </a: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54527"/>
              </p:ext>
            </p:extLst>
          </p:nvPr>
        </p:nvGraphicFramePr>
        <p:xfrm>
          <a:off x="1408782" y="4530127"/>
          <a:ext cx="6352914" cy="1864716"/>
        </p:xfrm>
        <a:graphic>
          <a:graphicData uri="http://schemas.openxmlformats.org/drawingml/2006/table">
            <a:tbl>
              <a:tblPr/>
              <a:tblGrid>
                <a:gridCol w="88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6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109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PC(IC)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PD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BLC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DBCM(ACCT)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198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QWR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-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-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877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HWR1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-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01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HWR2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-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ongoing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198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P2DT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634005"/>
                  </a:ext>
                </a:extLst>
              </a:tr>
              <a:tr h="232301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SSR1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01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SSR2</a:t>
                      </a:r>
                      <a:endParaRPr lang="en-US" sz="1100" b="1" kern="0" spc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ko-KR" alt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바탕"/>
                          <a:cs typeface="+mn-cs"/>
                        </a:rPr>
                        <a:t>X</a:t>
                      </a:r>
                      <a:endParaRPr lang="en-US" sz="1100" b="1" kern="0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바탕"/>
                        <a:cs typeface="+mn-cs"/>
                      </a:endParaRPr>
                    </a:p>
                  </a:txBody>
                  <a:tcPr marL="64770" marR="64770" marT="17907" marB="17907" anchor="ctr">
                    <a:lnL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79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40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2552974" y="235127"/>
            <a:ext cx="32692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latinLnBrk="1">
              <a:lnSpc>
                <a:spcPct val="90000"/>
              </a:lnSpc>
              <a:spcBef>
                <a:spcPct val="0"/>
              </a:spcBef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Diagnostics DAQ System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rdia New" panose="020B0304020202020204" pitchFamily="34" charset="-34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46123" y="1010884"/>
            <a:ext cx="8848410" cy="5304971"/>
            <a:chOff x="568152" y="1560240"/>
            <a:chExt cx="12046529" cy="7570800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52" y="1560240"/>
              <a:ext cx="7155320" cy="4248472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170" y="5232648"/>
              <a:ext cx="4800534" cy="360040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9170" y="1578297"/>
              <a:ext cx="4805511" cy="3604133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9660266" y="1637798"/>
              <a:ext cx="812906" cy="58564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altLang="ko-KR" sz="1600" dirty="0" smtClean="0">
                  <a:solidFill>
                    <a:srgbClr val="A50021"/>
                  </a:solidFill>
                </a:rPr>
                <a:t>AMC-pico8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0558872" y="1862688"/>
              <a:ext cx="1023803" cy="4202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altLang="ko-KR" sz="1600" dirty="0" smtClean="0">
                  <a:solidFill>
                    <a:srgbClr val="A50021"/>
                  </a:solidFill>
                </a:rPr>
                <a:t>Control board</a:t>
              </a:r>
            </a:p>
          </p:txBody>
        </p:sp>
        <p:cxnSp>
          <p:nvCxnSpPr>
            <p:cNvPr id="15" name="직선 연결선 14"/>
            <p:cNvCxnSpPr/>
            <p:nvPr/>
          </p:nvCxnSpPr>
          <p:spPr>
            <a:xfrm flipH="1">
              <a:off x="10865296" y="2282942"/>
              <a:ext cx="72008" cy="500995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/>
            <p:cNvSpPr/>
            <p:nvPr/>
          </p:nvSpPr>
          <p:spPr>
            <a:xfrm>
              <a:off x="8056984" y="7034449"/>
              <a:ext cx="1311835" cy="58564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altLang="ko-KR" sz="1600" dirty="0" smtClean="0">
                  <a:solidFill>
                    <a:srgbClr val="A50021"/>
                  </a:solidFill>
                </a:rPr>
                <a:t>BPM electronics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8345016" y="5598585"/>
              <a:ext cx="1023803" cy="4202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00"/>
                </a:lnSpc>
              </a:pPr>
              <a:r>
                <a:rPr lang="en-US" altLang="ko-KR" sz="1600" dirty="0" err="1" smtClean="0">
                  <a:solidFill>
                    <a:srgbClr val="A50021"/>
                  </a:solidFill>
                </a:rPr>
                <a:t>cRIO</a:t>
              </a:r>
              <a:r>
                <a:rPr lang="en-US" altLang="ko-KR" sz="1600" dirty="0" smtClean="0">
                  <a:solidFill>
                    <a:srgbClr val="A50021"/>
                  </a:solidFill>
                </a:rPr>
                <a:t> for ACCT</a:t>
              </a: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68152" y="5880720"/>
              <a:ext cx="6696743" cy="3250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16000">
                <a:buFont typeface="Wingdings" panose="05000000000000000000" pitchFamily="2" charset="2"/>
                <a:buChar char="§"/>
              </a:pPr>
              <a:r>
                <a:rPr lang="en-US" altLang="ko-KR" sz="1600" b="1" dirty="0" smtClean="0">
                  <a:solidFill>
                    <a:srgbClr val="000066"/>
                  </a:solidFill>
                </a:rPr>
                <a:t>BPM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 smtClean="0">
                  <a:solidFill>
                    <a:srgbClr val="000066"/>
                  </a:solidFill>
                </a:rPr>
                <a:t>153 modules fabricated; SCL3(60), P2DT(28), SCL2(65)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 smtClean="0">
                  <a:solidFill>
                    <a:srgbClr val="000066"/>
                  </a:solidFill>
                </a:rPr>
                <a:t>supports </a:t>
              </a:r>
              <a:r>
                <a:rPr lang="en-US" altLang="ko-KR" sz="1200" dirty="0">
                  <a:solidFill>
                    <a:srgbClr val="000066"/>
                  </a:solidFill>
                </a:rPr>
                <a:t>t</a:t>
              </a:r>
              <a:r>
                <a:rPr lang="en-US" altLang="ko-KR" sz="1200" dirty="0" smtClean="0">
                  <a:solidFill>
                    <a:srgbClr val="000066"/>
                  </a:solidFill>
                </a:rPr>
                <a:t>iming, trigger, interlock, postmortem, EPICS of RAON</a:t>
              </a:r>
            </a:p>
            <a:p>
              <a:pPr indent="2160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altLang="ko-KR" sz="1600" b="1" dirty="0" smtClean="0">
                  <a:solidFill>
                    <a:srgbClr val="000066"/>
                  </a:solidFill>
                </a:rPr>
                <a:t>Current (WS, FC, BLM, BLC) - </a:t>
              </a:r>
              <a:r>
                <a:rPr lang="el-GR" altLang="ko-KR" sz="1600" b="1" dirty="0" smtClean="0">
                  <a:solidFill>
                    <a:srgbClr val="000066"/>
                  </a:solidFill>
                </a:rPr>
                <a:t>μ</a:t>
              </a:r>
              <a:r>
                <a:rPr lang="en-US" altLang="ko-KR" sz="1600" b="1" dirty="0" smtClean="0">
                  <a:solidFill>
                    <a:srgbClr val="000066"/>
                  </a:solidFill>
                </a:rPr>
                <a:t>TCA system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 err="1" smtClean="0">
                  <a:solidFill>
                    <a:srgbClr val="000066"/>
                  </a:solidFill>
                </a:rPr>
                <a:t>CAENels</a:t>
              </a:r>
              <a:r>
                <a:rPr lang="en-US" altLang="ko-KR" sz="1200" dirty="0" smtClean="0">
                  <a:solidFill>
                    <a:srgbClr val="000066"/>
                  </a:solidFill>
                </a:rPr>
                <a:t> AMC-</a:t>
              </a:r>
              <a:r>
                <a:rPr lang="en-US" altLang="ko-KR" sz="1200" dirty="0" err="1" smtClean="0">
                  <a:solidFill>
                    <a:srgbClr val="000066"/>
                  </a:solidFill>
                </a:rPr>
                <a:t>pico</a:t>
              </a:r>
              <a:r>
                <a:rPr lang="en-US" altLang="ko-KR" sz="1200" dirty="0" smtClean="0">
                  <a:solidFill>
                    <a:srgbClr val="000066"/>
                  </a:solidFill>
                </a:rPr>
                <a:t>: 42 boards, 8 </a:t>
              </a:r>
              <a:r>
                <a:rPr lang="en-US" altLang="ko-KR" sz="1200" dirty="0" err="1" smtClean="0">
                  <a:solidFill>
                    <a:srgbClr val="000066"/>
                  </a:solidFill>
                </a:rPr>
                <a:t>ch</a:t>
              </a:r>
              <a:r>
                <a:rPr lang="en-US" altLang="ko-KR" sz="1200" dirty="0" smtClean="0">
                  <a:solidFill>
                    <a:srgbClr val="000066"/>
                  </a:solidFill>
                </a:rPr>
                <a:t>/20 bit/</a:t>
              </a:r>
              <a:r>
                <a:rPr lang="en-US" altLang="ko-KR" sz="1200" dirty="0" err="1" smtClean="0">
                  <a:solidFill>
                    <a:srgbClr val="000066"/>
                  </a:solidFill>
                </a:rPr>
                <a:t>pA</a:t>
              </a:r>
              <a:r>
                <a:rPr lang="en-US" altLang="ko-KR" sz="1200" dirty="0" smtClean="0">
                  <a:solidFill>
                    <a:srgbClr val="000066"/>
                  </a:solidFill>
                </a:rPr>
                <a:t> range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 smtClean="0">
                  <a:solidFill>
                    <a:srgbClr val="000066"/>
                  </a:solidFill>
                </a:rPr>
                <a:t>Modified firmware for RAON trigger, interlock and EPICS</a:t>
              </a:r>
            </a:p>
            <a:p>
              <a:pPr indent="21600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altLang="ko-KR" sz="1600" b="1" dirty="0">
                  <a:solidFill>
                    <a:srgbClr val="000066"/>
                  </a:solidFill>
                </a:rPr>
                <a:t>ACCT – Standalone 1u chassis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000066"/>
                  </a:solidFill>
                </a:rPr>
                <a:t>100 MS/sec, 14-bit 4 ADC channels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000066"/>
                  </a:solidFill>
                </a:rPr>
                <a:t>Upgrade from </a:t>
              </a:r>
              <a:r>
                <a:rPr lang="en-US" altLang="ko-KR" sz="1200" dirty="0" err="1">
                  <a:solidFill>
                    <a:srgbClr val="000066"/>
                  </a:solidFill>
                </a:rPr>
                <a:t>cRIO</a:t>
              </a:r>
              <a:r>
                <a:rPr lang="en-US" altLang="ko-KR" sz="1200" dirty="0">
                  <a:solidFill>
                    <a:srgbClr val="000066"/>
                  </a:solidFill>
                </a:rPr>
                <a:t> System(1MS/sec) </a:t>
              </a:r>
            </a:p>
            <a:p>
              <a:pPr marL="504000" indent="-25200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rgbClr val="000066"/>
                  </a:solidFill>
                </a:rPr>
                <a:t>supports timing, trigger, interlock, postmortem, EPICS of RAON</a:t>
              </a: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10073208" y="2282942"/>
              <a:ext cx="53034" cy="416303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직사각형 20"/>
          <p:cNvSpPr/>
          <p:nvPr/>
        </p:nvSpPr>
        <p:spPr>
          <a:xfrm>
            <a:off x="2651660" y="6358011"/>
            <a:ext cx="3958724" cy="348006"/>
          </a:xfrm>
          <a:prstGeom prst="rect">
            <a:avLst/>
          </a:prstGeom>
          <a:solidFill>
            <a:srgbClr val="FFFF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tx1"/>
                </a:solidFill>
              </a:rPr>
              <a:t>Electronics for SCL3 are fully tested/calibrated </a:t>
            </a:r>
            <a:endParaRPr lang="en-US" altLang="ko-K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5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659284" y="227858"/>
            <a:ext cx="1901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Physics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459" y="862226"/>
            <a:ext cx="457233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Start-to-end simulation: uranium (</a:t>
            </a:r>
            <a:r>
              <a:rPr lang="en-US" altLang="ko-KR" sz="1200" b="1" baseline="30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238</a:t>
            </a:r>
            <a:r>
              <a:rPr lang="en-US" altLang="ko-KR" sz="12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U</a:t>
            </a:r>
            <a:r>
              <a:rPr lang="en-US" altLang="ko-KR" sz="1200" b="1" baseline="30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33+,34+</a:t>
            </a:r>
            <a:r>
              <a:rPr lang="ko-KR" altLang="en-US" sz="1200" b="1" baseline="30000" dirty="0" smtClean="0">
                <a:solidFill>
                  <a:schemeClr val="tx2"/>
                </a:solidFill>
                <a:ea typeface="맑은 고딕" panose="020B0503020000020004" pitchFamily="50" charset="-127"/>
                <a:cs typeface="Times New Roman" panose="02020603050405020304" pitchFamily="18" charset="0"/>
              </a:rPr>
              <a:t>→</a:t>
            </a:r>
            <a:r>
              <a:rPr lang="en-US" altLang="ko-KR" sz="1200" b="1" baseline="30000" dirty="0" smtClean="0">
                <a:solidFill>
                  <a:schemeClr val="tx2"/>
                </a:solidFill>
                <a:ea typeface="맑은 고딕" panose="020B0503020000020004" pitchFamily="50" charset="-127"/>
                <a:cs typeface="Times New Roman" panose="02020603050405020304" pitchFamily="18" charset="0"/>
              </a:rPr>
              <a:t>77+,78+,79+,80+,81+</a:t>
            </a:r>
            <a:r>
              <a:rPr lang="en-US" altLang="ko-KR" sz="1200" b="1" dirty="0" smtClean="0">
                <a:solidFill>
                  <a:schemeClr val="tx2"/>
                </a:solidFill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endParaRPr lang="en-US" altLang="ko-KR" sz="1200" b="1" dirty="0" smtClean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4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2" y="1230628"/>
            <a:ext cx="431958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0" y="4137438"/>
            <a:ext cx="3369600" cy="1324440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7" y="5442134"/>
            <a:ext cx="3380400" cy="13493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931206" y="239965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</a:rPr>
              <a:t>SCL3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24889" y="239964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</a:rPr>
              <a:t>SCL2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29865" y="862226"/>
            <a:ext cx="324036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Physics application tools</a:t>
            </a: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4" y="4262525"/>
            <a:ext cx="2700000" cy="175991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632087" y="6022444"/>
            <a:ext cx="2643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cs typeface="Times New Roman" panose="02020603050405020304" pitchFamily="18" charset="0"/>
              </a:rPr>
              <a:t>BIPAM (Beam Input Parameter And Matching)</a:t>
            </a:r>
            <a:endParaRPr lang="ko-KR" altLang="en-US" sz="1200" dirty="0">
              <a:cs typeface="Times New Roman" panose="02020603050405020304" pitchFamily="18" charset="0"/>
            </a:endParaRPr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28" y="4214959"/>
            <a:ext cx="2700000" cy="185505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612532" y="6068648"/>
            <a:ext cx="2279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cs typeface="Times New Roman" panose="02020603050405020304" pitchFamily="18" charset="0"/>
              </a:rPr>
              <a:t>CAPS (Cavity Amplitude and Phase Scan)</a:t>
            </a:r>
            <a:endParaRPr lang="ko-KR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63692" y="2394857"/>
            <a:ext cx="1140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chemeClr val="accent1">
                    <a:lumMod val="75000"/>
                  </a:schemeClr>
                </a:solidFill>
              </a:rPr>
              <a:t>SCL2 extension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071" y="1252851"/>
            <a:ext cx="3600000" cy="249339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403260" y="3745566"/>
            <a:ext cx="14109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>
                <a:cs typeface="Times New Roman" panose="02020603050405020304" pitchFamily="18" charset="0"/>
              </a:rPr>
              <a:t>On-line orbit correction</a:t>
            </a:r>
            <a:endParaRPr lang="ko-KR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81444" y="2707958"/>
            <a:ext cx="129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>
                <a:cs typeface="Times New Roman" panose="02020603050405020304" pitchFamily="18" charset="0"/>
              </a:rPr>
              <a:t>Transverse beam size</a:t>
            </a:r>
            <a:endParaRPr lang="ko-KR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33354" y="3350028"/>
            <a:ext cx="1390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>
                <a:cs typeface="Times New Roman" panose="02020603050405020304" pitchFamily="18" charset="0"/>
              </a:rPr>
              <a:t>Longitudinal beam size</a:t>
            </a:r>
            <a:endParaRPr lang="ko-KR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>
                <a:latin typeface="+mn-lt"/>
              </a:rPr>
              <a:pPr/>
              <a:t>42</a:t>
            </a:fld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221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sz="half" idx="4294967295"/>
          </p:nvPr>
        </p:nvSpPr>
        <p:spPr>
          <a:xfrm>
            <a:off x="0" y="808382"/>
            <a:ext cx="8424863" cy="2809875"/>
          </a:xfrm>
        </p:spPr>
        <p:txBody>
          <a:bodyPr>
            <a:normAutofit/>
          </a:bodyPr>
          <a:lstStyle/>
          <a:p>
            <a:pPr marL="179388" indent="-179388"/>
            <a:r>
              <a:rPr lang="en-US" altLang="ko-KR" sz="2200" dirty="0"/>
              <a:t>B</a:t>
            </a:r>
            <a:r>
              <a:rPr lang="en-US" altLang="ko-KR" sz="2200" dirty="0" smtClean="0"/>
              <a:t>eam parameter measurements </a:t>
            </a:r>
            <a:r>
              <a:rPr lang="en-US" altLang="ko-KR" sz="2000" dirty="0" smtClean="0"/>
              <a:t>(Allison scanners, wirescanners)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/>
              <a:t>m</a:t>
            </a:r>
            <a:r>
              <a:rPr lang="en-US" altLang="ko-KR" sz="2000" dirty="0" smtClean="0"/>
              <a:t>easuring initial beam parameters (fitting beam sizes of wirescanners)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 smtClean="0"/>
              <a:t>controlling optics when needed</a:t>
            </a:r>
          </a:p>
          <a:p>
            <a:pPr marL="357188" indent="-177800">
              <a:buFontTx/>
              <a:buChar char="-"/>
            </a:pPr>
            <a:r>
              <a:rPr lang="en-US" altLang="ko-KR" sz="2000" dirty="0"/>
              <a:t>d</a:t>
            </a:r>
            <a:r>
              <a:rPr lang="en-US" altLang="ko-KR" sz="2000" dirty="0" smtClean="0"/>
              <a:t>o matching to RFQ</a:t>
            </a:r>
            <a:endParaRPr lang="en-US" altLang="ko-KR" dirty="0"/>
          </a:p>
          <a:p>
            <a:pPr marL="179388" indent="-179388"/>
            <a:r>
              <a:rPr lang="en-US" altLang="ko-KR" sz="2200" dirty="0" smtClean="0"/>
              <a:t>Emittance measurement </a:t>
            </a:r>
            <a:r>
              <a:rPr lang="en-US" altLang="ko-KR" sz="2000" dirty="0" smtClean="0"/>
              <a:t>(Allison scanner, quad scan)</a:t>
            </a:r>
          </a:p>
          <a:p>
            <a:pPr marL="179388" indent="-179388"/>
            <a:r>
              <a:rPr lang="en-US" altLang="ko-KR" sz="2200" dirty="0" smtClean="0"/>
              <a:t>Beams: </a:t>
            </a:r>
            <a:r>
              <a:rPr lang="en-US" altLang="ko-KR" sz="2000" dirty="0">
                <a:sym typeface="Symbol" panose="05050102010706020507" pitchFamily="18" charset="2"/>
              </a:rPr>
              <a:t>Ar9+ (~30A), Ar8+ (~47A</a:t>
            </a:r>
            <a:r>
              <a:rPr lang="en-US" altLang="ko-KR" sz="2000" dirty="0" smtClean="0">
                <a:sym typeface="Symbol" panose="05050102010706020507" pitchFamily="18" charset="2"/>
              </a:rPr>
              <a:t>)</a:t>
            </a:r>
            <a:endParaRPr lang="en-US" altLang="ko-KR" sz="2000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71083"/>
            <a:ext cx="4860032" cy="30391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3A744A3-CFC6-4AAB-BB9B-24D3DA0847A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198" y="1428330"/>
            <a:ext cx="2830632" cy="2772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085" y="3771083"/>
            <a:ext cx="231480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LEBT beam parameters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433907" y="1723199"/>
            <a:ext cx="168464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Beam emittance</a:t>
            </a:r>
          </a:p>
          <a:p>
            <a:r>
              <a:rPr lang="en-US" altLang="ko-KR" sz="1600" dirty="0" smtClean="0"/>
              <a:t>(Allison scanner)</a:t>
            </a:r>
            <a:endParaRPr lang="ko-KR" altLang="en-US" sz="16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62" y="3897052"/>
            <a:ext cx="2209675" cy="1767740"/>
          </a:xfrm>
          <a:prstGeom prst="rect">
            <a:avLst/>
          </a:prstGeom>
        </p:spPr>
      </p:pic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5171193" y="5898976"/>
          <a:ext cx="3505263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21">
                  <a:extLst>
                    <a:ext uri="{9D8B030D-6E8A-4147-A177-3AD203B41FA5}">
                      <a16:colId xmlns:a16="http://schemas.microsoft.com/office/drawing/2014/main" val="1721267767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92529380"/>
                    </a:ext>
                  </a:extLst>
                </a:gridCol>
                <a:gridCol w="1168421">
                  <a:extLst>
                    <a:ext uri="{9D8B030D-6E8A-4147-A177-3AD203B41FA5}">
                      <a16:colId xmlns:a16="http://schemas.microsoft.com/office/drawing/2014/main" val="1184649064"/>
                    </a:ext>
                  </a:extLst>
                </a:gridCol>
              </a:tblGrid>
              <a:tr h="284616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 X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Y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069434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Allison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0.048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0.067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321718"/>
                  </a:ext>
                </a:extLst>
              </a:tr>
              <a:tr h="2846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Quad Scan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0.041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/>
                        <a:t>0.038</a:t>
                      </a:r>
                      <a:endParaRPr lang="ko-KR" altLang="en-U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759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04148" y="5612607"/>
            <a:ext cx="225927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emittance comparison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23858" y="4149080"/>
            <a:ext cx="169469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Beam emittance</a:t>
            </a:r>
          </a:p>
          <a:p>
            <a:r>
              <a:rPr lang="en-US" altLang="ko-KR" sz="1600" dirty="0" smtClean="0"/>
              <a:t>(</a:t>
            </a:r>
            <a:r>
              <a:rPr lang="en-US" altLang="ko-KR" sz="1600" dirty="0"/>
              <a:t>q</a:t>
            </a:r>
            <a:r>
              <a:rPr lang="en-US" altLang="ko-KR" sz="1600" dirty="0" smtClean="0"/>
              <a:t>uad scan)</a:t>
            </a:r>
            <a:endParaRPr lang="ko-KR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755829" y="147869"/>
            <a:ext cx="3751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commissioning (LEBT)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79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13855" y="177145"/>
            <a:ext cx="3751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commissioning (LEBT)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" name="그림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X1KpYhMAAAAlAAAAEQAAAC0AAAAAkAAAAEgAAACQAAAASAAAAAAAAAAAAAAAAAAAAAEAAABQAAAAAAAAAAAA4D8AAAAAAADgPwAAAAAAAOA/AAAAAAAA4D8AAAAAAADgPwAAAAAAAOA/AAAAAAAA4D8AAAAAAADgPwAAAAAAAOA/AAAAAAAA4D8CAAAAjAAAAAAAAAAAAAAAGWazDP///wgAAAAAAAAAAAAAAAAAAAAAAAAAAAAAAAAAAAAAZAAAAAEAAABAAAAAAAAAAAAAAAAAAAAAAAAAAAAAAAAAAAAAAAAAAAAAAAAAAAAAAAAAAAAAAAAAAAAAAAAAAAAAAAAAAAAAAAAAAAAAAAAAAAAAAAAAAAAAAAAAAAAAFAAAADwAAAAAAAAAAAAAABE/cQkUAAAAAQAAABQAAAAUAAAAFAAAAAEAAAAAAAAAZAAAAGQAAAAAAAAAZAAAAGQAAAAVAAAAYAAAAAAAAAAAAAAADwAAACADAAAAAAAAAAAAAAEAAACgMgAAVgcAAKr4//8BAAAAf39/AAEAAABkAAAAAAAAABQAAABAHwAAAAAAACYAAAAAAAAAwOD//wAAAAAmAAAAZAAAABYAAABMAAAAAAAAAAAAAAAEAAAAAAAAAAEAAADB0dMKAAAAACgAAAAoAAAAZAAAAGQAAAAAAAAAzMzMAAAAAABQAAAAUAAAAGQAAABkAAAAAAAAAAcAAAA4AAAAAAAAAAAAAAAAAAAA////AAAAAAAAAAAAAAAAAAAAAAAAAAAAAAAAAAAAAABkAAAAZAAAAAAAAAAjAAAABAAAAGQAAAAXAAAAFAAAAAAAAAAAAAAA/38AAP9/AAAAAAAACQAAAAQAAAD/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lmswX///8BAAAAAAAAAAAAAAAAAAAAAAAAAAAAAAAAAAAAAAAAAAARP3ECf39/AMHR0wPMzMwAwMD/AH9/fwAAAAAAAAAAAAAAAAD///8AAAAAACEAAAAYAAAAFAAAAOQfAABTCwAA3jEAAAoo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211722" y="1805305"/>
            <a:ext cx="2922270" cy="46678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그림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X1KpYhMAAAAlAAAAEQAAAC0AAAAAkAAAAEgAAACQAAAASAAAAAAAAAAAAAAAAAAAAAEAAABQAAAAAAAAAAAA4D8AAAAAAADgPwAAAAAAAOA/AAAAAAAA4D8AAAAAAADgPwAAAAAAAOA/AAAAAAAA4D8AAAAAAADgPwAAAAAAAOA/AAAAAAAA4D8CAAAAjAAAAAAAAAAAAAAAGWazDP///wgAAAAAAAAAAAAAAAAAAAAAAAAAAAAAAAAAAAAAZAAAAAEAAABAAAAAAAAAAAAAAAAAAAAAAAAAAAAAAAAAAAAAAAAAAAAAAAAAAAAAAAAAAAAAAAAAAAAAAAAAAAAAAAAAAAAAAAAAAAAAAAAAAAAAAAAAAAAAAAAAAAAAFAAAADwAAAAAAAAAAAAAABE/cQkUAAAAAQAAABQAAAAUAAAAFAAAAAEAAAAAAAAAZAAAAGQAAAAAAAAAZAAAAGQAAAAVAAAAYAAAAAAAAAAAAAAADwAAACADAAAAAAAAAAAAAAEAAACgMgAAVgcAAKr4//8BAAAAf39/AAEAAABkAAAAAAAAABQAAABAHwAAAAAAACYAAAAAAAAAwOD//wAAAAAmAAAAZAAAABYAAABMAAAAAAAAAAAAAAAEAAAAAAAAAAEAAADB0dMKAAAAACgAAAAoAAAAZAAAAGQAAAAAAAAAzMzMAAAAAABQAAAAUAAAAGQAAABkAAAAAAAAAAcAAAA4AAAAAAAAAAAAAAAAAAAA////AAAAAAAAAAAAAAAAAAAAAAAAAAAAAAAAAAAAAABkAAAAZAAAAAAAAAAjAAAABAAAAGQAAAAXAAAAFAAAAAAAAAAAAAAA/38AAP9/AAAAAAAACQAAAAQAAABEAG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lmswX///8BAAAAAAAAAAAAAAAAAAAAAAAAAAAAAAAAAAAAAAAAAAARP3ECf39/AMHR0wPMzMwAwMD/AH9/fwAAAAAAAAAAAAAAAAD///8AAAAAACEAAAAYAAAAFAAAAGYMAABCCwAAih4AAO8n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55188" y="1811655"/>
            <a:ext cx="2948940" cy="46615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0" name="TextBox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X1KpYhMAAAAlAAAAZAAAAA0AAAAAkAAAAEgAAACQAAAASAAAAAAAAAAAAAAAAAAAAAEAAABQAAAAAAAAAAAA4D8AAAAAAADgPwAAAAAAAOA/AAAAAAAA4D8AAAAAAADgPwAAAAAAAOA/AAAAAAAA4D8AAAAAAADgPwAAAAAAAOA/AAAAAAAA4D8CAAAAjAAAAAAAAAAAAAAAGWazDP///wgAAAAAAAAAAAAAAAAAAAAAAAAAAAAAAAAAAAAAZAAAAAEAAABAAAAAAAAAAAAAAAAAAAAAAAAAAAAAAAAAAAAAAAAAAAAAAAAAAAAAAAAAAAAAAAAAAAAAAAAAAAAAAAAAAAAAAAAAAAAAAAAAAAAAAAAAAAAAAAAAAAAAFAAAADwAAAAAAAAAAAAAABE/cQkUAAAAAQAAABQAAAAUAAAAFAAAAAEAAAAAAAAAZAAAAGQAAAAAAAAAZAAAAGQAAAAVAAAAYAAAAAAAAAAAAAAADwAAACADAAAAAAAAAAAAAAEAAACgMgAAVgcAAKr4//8BAAAAf39/AAEAAABkAAAAAAAAABQAAABAHwAAAAAAACYAAAAAAAAAwOD//wAAAAAmAAAAZAAAABYAAABMAAAAAAAAAAAAAAAEAAAAAAAAAAEAAADB0dM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WazBf///wEAAAAAAAAAAAAAAAAAAAAAAAAAAAAAAAAAAAAAAAAAABE/cQJ/f38AwdHTA8zMzADAwP8Af39/AAAAAAAAAAAAAAAAAAAAAAAAAAAAIQAAABgAAAAUAAAARBMAAO8nAABZGAAA1CkAABAgAAAmAAAACAAAAP//////////"/>
              </a:ext>
            </a:extLst>
          </p:cNvSpPr>
          <p:nvPr/>
        </p:nvSpPr>
        <p:spPr>
          <a:xfrm>
            <a:off x="1849952" y="6479540"/>
            <a:ext cx="826135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en-US"/>
            </a:pPr>
            <a:r>
              <a:rPr lang="en-US" sz="1400" cap="none" dirty="0"/>
              <a:t>[ Ar8+ ]</a:t>
            </a:r>
            <a:endParaRPr lang="ko-KR" sz="1400" cap="none" dirty="0"/>
          </a:p>
        </p:txBody>
      </p:sp>
      <p:sp>
        <p:nvSpPr>
          <p:cNvPr id="21" name="TextBox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X1KpYhMAAAAlAAAAZAAAAA0AAAAAkAAAAEgAAACQAAAASAAAAAAAAAAAAAAAAAAAAAEAAABQAAAAAAAAAAAA4D8AAAAAAADgPwAAAAAAAOA/AAAAAAAA4D8AAAAAAADgPwAAAAAAAOA/AAAAAAAA4D8AAAAAAADgPwAAAAAAAOA/AAAAAAAA4D8CAAAAjAAAAAAAAAAAAAAAGWazDP///wgAAAAAAAAAAAAAAAAAAAAAAAAAAAAAAAAAAAAAZAAAAAEAAABAAAAAAAAAAAAAAAAAAAAAAAAAAAAAAAAAAAAAAAAAAAAAAAAAAAAAAAAAAAAAAAAAAAAAAAAAAAAAAAAAAAAAAAAAAAAAAAAAAAAAAAAAAAAAAAAAAAAAFAAAADwAAAAAAAAAAAAAABE/cQkUAAAAAQAAABQAAAAUAAAAFAAAAAEAAAAAAAAAZAAAAGQAAAAAAAAAZAAAAGQAAAAVAAAAYAAAAAAAAAAAAAAADwAAACADAAAAAAAAAAAAAAEAAACgMgAAVgcAAKr4//8BAAAAf39/AAEAAABkAAAAAAAAABQAAABAHwAAAAAAACYAAAAAAAAAwOD//wAAAAAmAAAAZAAAABYAAABMAAAAAAAAAAAAAAAEAAAAAAAAAAEAAADB0dM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WazBf///wEAAAAAAAAAAAAAAAAAAAAAAAAAAAAAAAAAAAAAAAAAABE/cQJ/f38AwdHTA8zMzADAwP8Af39/AAAAAAAAAAAAAAAAAAAAAAAAAAAAIQAAABgAAAAUAAAAMycAANwnAABILAAAwSkAABAgAAAmAAAACAAAAP//////////"/>
              </a:ext>
            </a:extLst>
          </p:cNvSpPr>
          <p:nvPr/>
        </p:nvSpPr>
        <p:spPr>
          <a:xfrm>
            <a:off x="6259789" y="6472822"/>
            <a:ext cx="826135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en-US"/>
            </a:pPr>
            <a:r>
              <a:rPr lang="en-US" sz="1400" cap="none" dirty="0"/>
              <a:t>[ Ar9+ ]</a:t>
            </a:r>
            <a:endParaRPr lang="ko-KR" sz="1400" cap="none" dirty="0"/>
          </a:p>
        </p:txBody>
      </p:sp>
      <p:sp>
        <p:nvSpPr>
          <p:cNvPr id="22" name="TextBox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X1KpYhMAAAAlAAAAZAAAAA0AAAAAkAAAAEgAAACQAAAASAAAAAAAAAAAAAAAAAAAAAEAAABQAAAAAAAAAAAA4D8AAAAAAADgPwAAAAAAAOA/AAAAAAAA4D8AAAAAAADgPwAAAAAAAOA/AAAAAAAA4D8AAAAAAADgPwAAAAAAAOA/AAAAAAAA4D8CAAAAjAAAAAAAAAAAAAAAGWazDP///wgAAAAAAAAAAAAAAAAAAAAAAAAAAAAAAAAAAAAAZAAAAAEAAABAAAAAAAAAAAAAAAAAAAAAAAAAAAAAAAAAAAAAAAAAAAAAAAAAAAAAAAAAAAAAAAAAAAAAAAAAAAAAAAAAAAAAAAAAAAAAAAAAAAAAAAAAAAAAAAAAAAAAFAAAADwAAAAAAAAAAAAAABE/cQkUAAAAAQAAABQAAAAUAAAAFAAAAAEAAAAAAAAAZAAAAGQAAAAAAAAAZAAAAGQAAAAVAAAAYAAAAAAAAAAAAAAADwAAACADAAAAAAAAAAAAAAEAAACgMgAAVgcAAKr4//8BAAAAf39/AAEAAABkAAAAAAAAABQAAABAHwAAAAAAACYAAAAAAAAAwOD//wAAAAAmAAAAZAAAABYAAABMAAAAAAAAAAAAAAAEAAAAAAAAAAEAAADB0dM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WazBf///wEAAAAAAAAAAAAAAAAAAAAAAAAAAAAAAAAAAAAAAAAAABE/cQJ/f38AwdHTA8zMzADAwP8Af39/AAAAAAAAAAAAAAAAAAAAAAAAAAAAIQAAABgAAAAUAAAAJAAAAKUFAABjNwAAUwsAABAAAAAmAAAACAAAAP//////////"/>
              </a:ext>
            </a:extLst>
          </p:cNvSpPr>
          <p:nvPr/>
        </p:nvSpPr>
        <p:spPr>
          <a:xfrm>
            <a:off x="22860" y="917575"/>
            <a:ext cx="898080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n-US"/>
            </a:pPr>
            <a:r>
              <a:rPr dirty="0"/>
              <a:t> - modelling of initial beam using wire scanner and Allison data</a:t>
            </a:r>
          </a:p>
          <a:p>
            <a:pPr>
              <a:defRPr lang="en-US"/>
            </a:pPr>
            <a:r>
              <a:rPr dirty="0"/>
              <a:t>  * Comparing WS data with TRACK simulation</a:t>
            </a:r>
          </a:p>
          <a:p>
            <a:pPr>
              <a:defRPr lang="en-US"/>
            </a:pPr>
            <a:r>
              <a:rPr dirty="0"/>
              <a:t>  * First wire scanner is located before Allison scanner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3690808" y="4056184"/>
            <a:ext cx="143122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1600" dirty="0"/>
              <a:t>TRACK </a:t>
            </a:r>
            <a:r>
              <a:rPr lang="en-US" altLang="ko-KR" sz="1600" dirty="0" smtClean="0"/>
              <a:t>(</a:t>
            </a:r>
            <a:r>
              <a:rPr lang="en-US" altLang="ko-KR" sz="1600" dirty="0"/>
              <a:t>blue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Measured(red)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1978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62" y="908720"/>
            <a:ext cx="8823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ym typeface="Symbol" panose="05050102010706020507" pitchFamily="18" charset="2"/>
              </a:rPr>
              <a:t> - orbit correction</a:t>
            </a:r>
          </a:p>
          <a:p>
            <a:r>
              <a:rPr lang="en-US" altLang="ko-KR" sz="2000" dirty="0" smtClean="0">
                <a:sym typeface="Symbol" panose="05050102010706020507" pitchFamily="18" charset="2"/>
              </a:rPr>
              <a:t> - beam tracking (TRACK, DYNAC codes)</a:t>
            </a:r>
            <a:endParaRPr lang="en-US" altLang="ko-KR" sz="2000" dirty="0" smtClean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21" y="1684994"/>
            <a:ext cx="3485153" cy="2788122"/>
          </a:xfrm>
          <a:prstGeom prst="rect">
            <a:avLst/>
          </a:prstGeom>
        </p:spPr>
      </p:pic>
      <p:pic>
        <p:nvPicPr>
          <p:cNvPr id="23" name="그림 15"/>
          <p:cNvPicPr/>
          <p:nvPr/>
        </p:nvPicPr>
        <p:blipFill>
          <a:blip r:embed="rId3"/>
          <a:stretch/>
        </p:blipFill>
        <p:spPr>
          <a:xfrm>
            <a:off x="276623" y="1677619"/>
            <a:ext cx="4032448" cy="2755503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3294050" y="1633672"/>
            <a:ext cx="212750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LEBT orbit correction</a:t>
            </a:r>
            <a:endParaRPr lang="ko-KR" altLang="en-US" sz="1600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15" y="4433122"/>
            <a:ext cx="3483469" cy="23794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31289" y="5975844"/>
            <a:ext cx="263309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TRACK (beam dynamics code)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36731" y="148952"/>
            <a:ext cx="292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LEBT Orbit Correction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218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54" y="441428"/>
            <a:ext cx="3093546" cy="2383176"/>
          </a:xfrm>
          <a:prstGeom prst="rect">
            <a:avLst/>
          </a:prstGeom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t>46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52" y="736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2" y="1063988"/>
            <a:ext cx="8980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en-US" altLang="ko-KR" dirty="0" smtClean="0"/>
              <a:t> </a:t>
            </a:r>
            <a:r>
              <a:rPr lang="en-US" altLang="ko-KR" sz="2000" dirty="0" smtClean="0"/>
              <a:t>RFQ RF set-point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(Ar9+, Ar8+): </a:t>
            </a:r>
          </a:p>
          <a:p>
            <a:pPr marL="452438" indent="-273050">
              <a:buFontTx/>
              <a:buChar char="-"/>
            </a:pPr>
            <a:r>
              <a:rPr lang="en-US" altLang="ko-KR" sz="2000" dirty="0" smtClean="0"/>
              <a:t>beam transmission measured using MEBT ACCT2</a:t>
            </a:r>
          </a:p>
          <a:p>
            <a:pPr marL="452438" indent="-273050">
              <a:buFontTx/>
              <a:buChar char="-"/>
            </a:pPr>
            <a:r>
              <a:rPr lang="en-US" altLang="ko-KR" sz="2000" dirty="0" smtClean="0"/>
              <a:t>Fitting against model</a:t>
            </a:r>
          </a:p>
          <a:p>
            <a:r>
              <a:rPr lang="en-US" altLang="ko-KR" sz="2000" dirty="0"/>
              <a:t>  </a:t>
            </a:r>
            <a:r>
              <a:rPr lang="en-US" altLang="ko-KR" sz="2000" dirty="0" smtClean="0"/>
              <a:t>* Measured transmission = 94 % (simulation = 98%)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Cavity RF power: 51.5 kW (Design ~39.1 kW (20% margin))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"/>
          <a:stretch/>
        </p:blipFill>
        <p:spPr>
          <a:xfrm>
            <a:off x="5274284" y="3107429"/>
            <a:ext cx="3834099" cy="29764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2220" y="2746132"/>
            <a:ext cx="16358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RFQ RF set-point </a:t>
            </a:r>
          </a:p>
          <a:p>
            <a:r>
              <a:rPr lang="en-US" altLang="ko-KR" sz="1400" dirty="0" smtClean="0"/>
              <a:t>(error bar: 3</a:t>
            </a:r>
            <a:r>
              <a:rPr lang="en-US" altLang="ko-KR" sz="1400" dirty="0" smtClean="0">
                <a:sym typeface="Symbol" panose="05050102010706020507" pitchFamily="18" charset="2"/>
              </a:rPr>
              <a:t></a:t>
            </a:r>
            <a:r>
              <a:rPr lang="en-US" altLang="ko-KR" sz="1400" dirty="0">
                <a:sym typeface="Symbol" panose="05050102010706020507" pitchFamily="18" charset="2"/>
              </a:rPr>
              <a:t>)</a:t>
            </a:r>
            <a:endParaRPr lang="ko-KR" altLang="en-US" sz="1400" dirty="0"/>
          </a:p>
        </p:txBody>
      </p:sp>
      <p:pic>
        <p:nvPicPr>
          <p:cNvPr id="9" name="그림 2"/>
          <p:cNvPicPr/>
          <p:nvPr/>
        </p:nvPicPr>
        <p:blipFill>
          <a:blip r:embed="rId5"/>
          <a:srcRect b="25119"/>
          <a:stretch/>
        </p:blipFill>
        <p:spPr>
          <a:xfrm>
            <a:off x="23052" y="3111607"/>
            <a:ext cx="5269028" cy="3053697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788974" y="5677507"/>
            <a:ext cx="53572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RFQ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4524" y="5677507"/>
            <a:ext cx="66691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M</a:t>
            </a:r>
            <a:r>
              <a:rPr lang="en-US" altLang="ko-KR" sz="1400" b="1" dirty="0" smtClean="0"/>
              <a:t>EBT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169" y="3464005"/>
            <a:ext cx="147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measurement</a:t>
            </a:r>
          </a:p>
          <a:p>
            <a:r>
              <a:rPr lang="en-US" altLang="ko-KR" sz="1600" dirty="0" smtClean="0"/>
              <a:t>model</a:t>
            </a:r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6453251" y="3879504"/>
            <a:ext cx="153912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7128284" y="3663480"/>
            <a:ext cx="955704" cy="61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07460" y="142112"/>
            <a:ext cx="323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RFQ Beam Transmission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394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pPr/>
              <a:t>47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1196752"/>
            <a:ext cx="4500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MEBT beam parameter measurements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using beam sizes from wirescanners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measure initial beam emittances &amp; parameters</a:t>
            </a:r>
          </a:p>
          <a:p>
            <a:pPr marL="179388" indent="-179388">
              <a:buFontTx/>
              <a:buChar char="-"/>
            </a:pPr>
            <a:r>
              <a:rPr lang="en-US" altLang="ko-KR" dirty="0"/>
              <a:t>c</a:t>
            </a:r>
            <a:r>
              <a:rPr lang="en-US" altLang="ko-KR" dirty="0" smtClean="0"/>
              <a:t>an do matching to SCL3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1" y="3999547"/>
            <a:ext cx="4500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MEBT buncher RF set-point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using phase scan technique</a:t>
            </a:r>
          </a:p>
          <a:p>
            <a:pPr marL="179388" indent="-179388">
              <a:buFontTx/>
              <a:buChar char="-"/>
            </a:pPr>
            <a:r>
              <a:rPr lang="en-US" altLang="ko-KR" dirty="0"/>
              <a:t>d</a:t>
            </a:r>
            <a:r>
              <a:rPr lang="en-US" altLang="ko-KR" dirty="0" smtClean="0"/>
              <a:t>etermines RF amplitude &amp; phase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RF set-points of 4 bunchers obtained</a:t>
            </a:r>
          </a:p>
          <a:p>
            <a:pPr marL="179388" indent="-179388">
              <a:buFontTx/>
              <a:buChar char="-"/>
            </a:pPr>
            <a:r>
              <a:rPr lang="en-US" altLang="ko-KR" dirty="0" smtClean="0"/>
              <a:t>Beam Energy is </a:t>
            </a:r>
            <a:r>
              <a:rPr lang="en-US" altLang="ko-KR" dirty="0"/>
              <a:t>507 </a:t>
            </a:r>
            <a:r>
              <a:rPr lang="en-US" altLang="ko-KR" dirty="0" smtClean="0"/>
              <a:t>keV/u </a:t>
            </a:r>
          </a:p>
          <a:p>
            <a:r>
              <a:rPr lang="en-US" altLang="ko-KR" dirty="0" smtClean="0"/>
              <a:t>   (</a:t>
            </a:r>
            <a:r>
              <a:rPr lang="en-US" altLang="ko-KR" dirty="0"/>
              <a:t>TOF, 1</a:t>
            </a:r>
            <a:r>
              <a:rPr lang="en-US" altLang="ko-KR" baseline="30000" dirty="0"/>
              <a:t>st</a:t>
            </a:r>
            <a:r>
              <a:rPr lang="en-US" altLang="ko-KR" dirty="0"/>
              <a:t> and 2</a:t>
            </a:r>
            <a:r>
              <a:rPr lang="en-US" altLang="ko-KR" baseline="30000" dirty="0"/>
              <a:t>nd</a:t>
            </a:r>
            <a:r>
              <a:rPr lang="en-US" altLang="ko-KR" dirty="0"/>
              <a:t> BPMs in MEBT)</a:t>
            </a:r>
          </a:p>
          <a:p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4" y="3717032"/>
            <a:ext cx="4511406" cy="31085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500500" cy="280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26860" y="2711532"/>
            <a:ext cx="108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Symbol" panose="05050102010706020507" pitchFamily="18" charset="2"/>
              </a:rPr>
              <a:t>e</a:t>
            </a:r>
            <a:r>
              <a:rPr lang="en-US" altLang="ko-KR" baseline="-25000" dirty="0" smtClean="0"/>
              <a:t>x</a:t>
            </a:r>
            <a:r>
              <a:rPr lang="en-US" altLang="ko-KR" dirty="0" smtClean="0"/>
              <a:t>=0.052</a:t>
            </a:r>
          </a:p>
          <a:p>
            <a:r>
              <a:rPr lang="en-US" altLang="ko-KR" dirty="0" err="1" smtClean="0">
                <a:latin typeface="Symbol" panose="05050102010706020507" pitchFamily="18" charset="2"/>
              </a:rPr>
              <a:t>e</a:t>
            </a:r>
            <a:r>
              <a:rPr lang="en-US" altLang="ko-KR" baseline="-25000" dirty="0" err="1" smtClean="0"/>
              <a:t>y</a:t>
            </a:r>
            <a:r>
              <a:rPr lang="en-US" altLang="ko-KR" dirty="0" smtClean="0"/>
              <a:t>=0.059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55829" y="147869"/>
            <a:ext cx="529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Medium Energy Beam Transport (MEBT)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992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28" y="804382"/>
            <a:ext cx="3291872" cy="3027364"/>
          </a:xfrm>
          <a:prstGeom prst="rect">
            <a:avLst/>
          </a:prstGeom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E3F3E-312A-4DBA-B1CF-08141468BDBF}" type="slidenum">
              <a:rPr lang="ko-KR" altLang="en-US" smtClean="0"/>
              <a:t>48</a:t>
            </a:fld>
            <a:endParaRPr lang="ko-KR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52" y="7362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4662" y="944724"/>
            <a:ext cx="8980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- 10% beam duty operation: 96</a:t>
            </a:r>
            <a:r>
              <a:rPr lang="ko-KR" altLang="en-US" dirty="0"/>
              <a:t> </a:t>
            </a:r>
            <a:r>
              <a:rPr lang="en-US" altLang="ko-KR" dirty="0" smtClean="0"/>
              <a:t>minutes, 10Hz, 10msec (2021.12.07.)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* Injector</a:t>
            </a:r>
            <a:r>
              <a:rPr lang="ko-KR" altLang="en-US" dirty="0" smtClean="0"/>
              <a:t> </a:t>
            </a:r>
            <a:r>
              <a:rPr lang="en-US" altLang="ko-KR" dirty="0" smtClean="0"/>
              <a:t>transmission &gt; 94%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- MEBT beam emittance measurement based on quad scan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05" y="1794126"/>
            <a:ext cx="3504265" cy="22736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85" y="3939782"/>
            <a:ext cx="3171927" cy="25685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4535" y="6159659"/>
            <a:ext cx="255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ym typeface="Symbol" panose="05050102010706020507" pitchFamily="18" charset="2"/>
              </a:rPr>
              <a:t></a:t>
            </a:r>
            <a:r>
              <a:rPr lang="en-US" altLang="ko-KR" baseline="-25000" dirty="0" smtClean="0">
                <a:sym typeface="Symbol" panose="05050102010706020507" pitchFamily="18" charset="2"/>
              </a:rPr>
              <a:t>x</a:t>
            </a:r>
            <a:r>
              <a:rPr lang="en-US" altLang="ko-KR" dirty="0" smtClean="0">
                <a:sym typeface="Symbol" panose="05050102010706020507" pitchFamily="18" charset="2"/>
              </a:rPr>
              <a:t> = 0.064 mm-</a:t>
            </a:r>
            <a:r>
              <a:rPr lang="en-US" altLang="ko-KR" dirty="0" err="1" smtClean="0">
                <a:sym typeface="Symbol" panose="05050102010706020507" pitchFamily="18" charset="2"/>
              </a:rPr>
              <a:t>mrad</a:t>
            </a:r>
            <a:endParaRPr lang="en-US" altLang="ko-KR" dirty="0" smtClean="0">
              <a:sym typeface="Symbol" panose="05050102010706020507" pitchFamily="18" charset="2"/>
            </a:endParaRPr>
          </a:p>
          <a:p>
            <a:r>
              <a:rPr lang="en-US" altLang="ko-KR" dirty="0" smtClean="0">
                <a:sym typeface="Symbol" panose="05050102010706020507" pitchFamily="18" charset="2"/>
              </a:rPr>
              <a:t></a:t>
            </a:r>
            <a:r>
              <a:rPr lang="en-US" altLang="ko-KR" baseline="-25000" dirty="0" smtClean="0">
                <a:sym typeface="Symbol" panose="05050102010706020507" pitchFamily="18" charset="2"/>
              </a:rPr>
              <a:t>y</a:t>
            </a:r>
            <a:r>
              <a:rPr lang="en-US" altLang="ko-KR" dirty="0" smtClean="0">
                <a:sym typeface="Symbol" panose="05050102010706020507" pitchFamily="18" charset="2"/>
              </a:rPr>
              <a:t> </a:t>
            </a:r>
            <a:r>
              <a:rPr lang="en-US" altLang="ko-KR" dirty="0">
                <a:sym typeface="Symbol" panose="05050102010706020507" pitchFamily="18" charset="2"/>
              </a:rPr>
              <a:t>= </a:t>
            </a:r>
            <a:r>
              <a:rPr lang="en-US" altLang="ko-KR" dirty="0" smtClean="0">
                <a:sym typeface="Symbol" panose="05050102010706020507" pitchFamily="18" charset="2"/>
              </a:rPr>
              <a:t>0.049 mm-</a:t>
            </a:r>
            <a:r>
              <a:rPr lang="en-US" altLang="ko-KR" dirty="0" err="1" smtClean="0">
                <a:sym typeface="Symbol" panose="05050102010706020507" pitchFamily="18" charset="2"/>
              </a:rPr>
              <a:t>mrad</a:t>
            </a:r>
            <a:endParaRPr lang="en-US" altLang="ko-KR" dirty="0">
              <a:sym typeface="Symbol" panose="05050102010706020507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492" y="6416660"/>
            <a:ext cx="30152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Injector beam transmission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63499" y="3693158"/>
            <a:ext cx="216020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MEBT quad scan</a:t>
            </a:r>
          </a:p>
          <a:p>
            <a:r>
              <a:rPr lang="en-US" altLang="ko-KR" sz="1400" dirty="0"/>
              <a:t>e</a:t>
            </a:r>
            <a:r>
              <a:rPr lang="en-US" altLang="ko-KR" sz="1400" dirty="0" smtClean="0"/>
              <a:t>mittance measurement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81682" y="122584"/>
            <a:ext cx="289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Injector Transmission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512" y="4255281"/>
            <a:ext cx="4895098" cy="1943372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4496064" y="2026185"/>
            <a:ext cx="143122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1600" dirty="0"/>
              <a:t>TRACK </a:t>
            </a:r>
            <a:r>
              <a:rPr lang="en-US" altLang="ko-KR" sz="1600" dirty="0" smtClean="0"/>
              <a:t>(</a:t>
            </a:r>
            <a:r>
              <a:rPr lang="en-US" altLang="ko-KR" sz="1600" dirty="0"/>
              <a:t>blue</a:t>
            </a:r>
            <a:r>
              <a:rPr lang="en-US" altLang="ko-KR" sz="1600" dirty="0" smtClean="0"/>
              <a:t>)</a:t>
            </a:r>
          </a:p>
          <a:p>
            <a:r>
              <a:rPr lang="en-US" altLang="ko-KR" sz="1600" dirty="0" smtClean="0"/>
              <a:t>Measured(red)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907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259831" y="1547189"/>
            <a:ext cx="2543146" cy="1570778"/>
            <a:chOff x="5441507" y="3786727"/>
            <a:chExt cx="3786597" cy="233879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7044672" y="4030651"/>
              <a:ext cx="2312864" cy="1825017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5008" y="3786727"/>
              <a:ext cx="1731042" cy="2312865"/>
            </a:xfrm>
            <a:prstGeom prst="rect">
              <a:avLst/>
            </a:prstGeom>
          </p:spPr>
        </p:pic>
        <p:cxnSp>
          <p:nvCxnSpPr>
            <p:cNvPr id="20" name="직선 화살표 연결선 19"/>
            <p:cNvCxnSpPr>
              <a:stCxn id="22" idx="0"/>
            </p:cNvCxnSpPr>
            <p:nvPr/>
          </p:nvCxnSpPr>
          <p:spPr>
            <a:xfrm flipV="1">
              <a:off x="5941291" y="4824773"/>
              <a:ext cx="312533" cy="85394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432829" y="3928151"/>
              <a:ext cx="795275" cy="44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50" dirty="0">
                  <a:solidFill>
                    <a:schemeClr val="bg1"/>
                  </a:solidFill>
                </a:rPr>
                <a:t>PEEK</a:t>
              </a:r>
              <a:endParaRPr lang="ko-KR" altLang="en-US" sz="135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직선 화살표 연결선 23"/>
            <p:cNvCxnSpPr/>
            <p:nvPr/>
          </p:nvCxnSpPr>
          <p:spPr>
            <a:xfrm flipH="1">
              <a:off x="8432829" y="4297483"/>
              <a:ext cx="358746" cy="52729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41507" y="5678720"/>
              <a:ext cx="1092190" cy="446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50" dirty="0">
                  <a:solidFill>
                    <a:schemeClr val="bg1"/>
                  </a:solidFill>
                </a:rPr>
                <a:t>Ta plate</a:t>
              </a:r>
              <a:endParaRPr lang="ko-KR" altLang="en-US" sz="13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59815" y="3626831"/>
            <a:ext cx="1272337" cy="238601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61885" y="5456006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Amplifier ( 43 dB Gain )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 300 kHz ~ 14 GHz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5203" y="3061703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component &lt;  3 GHz</a:t>
            </a:r>
          </a:p>
          <a:p>
            <a:pPr algn="ctr"/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0.13 ns bunch length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52" y="1332463"/>
            <a:ext cx="2579636" cy="17197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70522" y="2864051"/>
            <a:ext cx="216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Oscilloscope (4 GHz, 25 GSPS)</a:t>
            </a:r>
            <a:endParaRPr lang="ko-KR" alt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478107" y="1515825"/>
            <a:ext cx="3474119" cy="1262340"/>
            <a:chOff x="7732736" y="1922102"/>
            <a:chExt cx="4055473" cy="1473579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736" y="1922102"/>
              <a:ext cx="1964772" cy="1473579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3437" y="1922102"/>
              <a:ext cx="1964772" cy="1473579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201592" y="838373"/>
            <a:ext cx="51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Fabrication of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Stripline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type Fast Faraday Cup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84" y="3308427"/>
            <a:ext cx="2980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Semi-rigid SMA cable in vacuum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PEEK insulator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Ta plate in front of FFC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Bolting at irregular position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84377" y="3354593"/>
                <a:ext cx="356784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Ar 8+, 50 </a:t>
                </a:r>
                <a:r>
                  <a:rPr lang="en-US" altLang="ko-K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uA</a:t>
                </a: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, at the end of MEBT (4 </a:t>
                </a:r>
                <a:r>
                  <a:rPr lang="en-US" altLang="ko-K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bunchers</a:t>
                </a: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</a:rPr>
                      <m:t>100 </m:t>
                    </m:r>
                    <m:r>
                      <a:rPr lang="ko-KR" altLang="en-US" sz="14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macro pulse commissioning beam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en-US" altLang="ko-K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Expected peak amplitude was ~ 4 mV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RF amplifier and oscilloscope prepared, considering frequency component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377" y="3354593"/>
                <a:ext cx="3567849" cy="1815882"/>
              </a:xfrm>
              <a:prstGeom prst="rect">
                <a:avLst/>
              </a:prstGeom>
              <a:blipFill>
                <a:blip r:embed="rId8"/>
                <a:stretch>
                  <a:fillRect l="-171" t="-336" r="-341" b="-26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2726082" y="173073"/>
            <a:ext cx="484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Bunch Length Measurement, Fast-FC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49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943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22857" y="188640"/>
            <a:ext cx="212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Campus Layout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5" y="1105616"/>
            <a:ext cx="8913101" cy="5175956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4911089" y="1860993"/>
            <a:ext cx="90144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Assembly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911089" y="2114040"/>
            <a:ext cx="7849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SRF</a:t>
            </a:r>
            <a:r>
              <a:rPr lang="ko-KR" altLang="en-US" sz="900" dirty="0">
                <a:solidFill>
                  <a:prstClr val="white"/>
                </a:solidFill>
              </a:rPr>
              <a:t> </a:t>
            </a:r>
            <a:r>
              <a:rPr lang="en-US" altLang="ko-KR" sz="900" dirty="0">
                <a:solidFill>
                  <a:prstClr val="white"/>
                </a:solidFill>
              </a:rPr>
              <a:t>Test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697093" y="2326829"/>
            <a:ext cx="125561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High Energy 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697094" y="2660391"/>
            <a:ext cx="1255609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IF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r>
              <a:rPr lang="en-US" altLang="ko-KR" sz="900">
                <a:solidFill>
                  <a:prstClr val="white"/>
                </a:solidFill>
              </a:rPr>
              <a:t>Separator / High Energy A</a:t>
            </a:r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35" name="자유형 34"/>
          <p:cNvSpPr/>
          <p:nvPr/>
        </p:nvSpPr>
        <p:spPr>
          <a:xfrm>
            <a:off x="4113892" y="1953010"/>
            <a:ext cx="797197" cy="1058195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991683" y="3454037"/>
            <a:ext cx="73745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HQ Office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495405" y="4972318"/>
            <a:ext cx="88841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Guest House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614410" y="4448666"/>
            <a:ext cx="760265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Info.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324898" y="3149231"/>
            <a:ext cx="948996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Cryogenics Bd.</a:t>
            </a:r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4579946" y="2206057"/>
            <a:ext cx="331144" cy="75338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1" name="자유형 40"/>
          <p:cNvSpPr/>
          <p:nvPr/>
        </p:nvSpPr>
        <p:spPr>
          <a:xfrm flipV="1">
            <a:off x="1409553" y="3942876"/>
            <a:ext cx="85852" cy="11085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2" name="자유형 41"/>
          <p:cNvSpPr/>
          <p:nvPr/>
        </p:nvSpPr>
        <p:spPr>
          <a:xfrm flipV="1">
            <a:off x="2349189" y="4207121"/>
            <a:ext cx="265295" cy="333561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3" name="자유형 42"/>
          <p:cNvSpPr/>
          <p:nvPr/>
        </p:nvSpPr>
        <p:spPr>
          <a:xfrm>
            <a:off x="2690908" y="3546054"/>
            <a:ext cx="300774" cy="15527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5591773" y="2418846"/>
            <a:ext cx="1105321" cy="747638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5" name="자유형 44"/>
          <p:cNvSpPr/>
          <p:nvPr/>
        </p:nvSpPr>
        <p:spPr>
          <a:xfrm>
            <a:off x="6120683" y="2830047"/>
            <a:ext cx="576411" cy="5679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878846" y="3701333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ISOL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47" name="직선 연결선 46"/>
          <p:cNvCxnSpPr>
            <a:stCxn id="46" idx="3"/>
          </p:cNvCxnSpPr>
          <p:nvPr/>
        </p:nvCxnSpPr>
        <p:spPr>
          <a:xfrm>
            <a:off x="5542666" y="3793350"/>
            <a:ext cx="7696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자유형 47"/>
          <p:cNvSpPr/>
          <p:nvPr/>
        </p:nvSpPr>
        <p:spPr>
          <a:xfrm>
            <a:off x="6940120" y="3310261"/>
            <a:ext cx="382076" cy="684376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878846" y="4075152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SCL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50" name="직선 연결선 49"/>
          <p:cNvCxnSpPr>
            <a:stCxn id="49" idx="3"/>
          </p:cNvCxnSpPr>
          <p:nvPr/>
        </p:nvCxnSpPr>
        <p:spPr>
          <a:xfrm>
            <a:off x="5542666" y="4167169"/>
            <a:ext cx="106093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7322196" y="5540234"/>
            <a:ext cx="760819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Utility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322196" y="5873795"/>
            <a:ext cx="853921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Electricity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15710" y="5540234"/>
            <a:ext cx="894147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Control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4" name="자유형 53"/>
          <p:cNvSpPr/>
          <p:nvPr/>
        </p:nvSpPr>
        <p:spPr>
          <a:xfrm flipH="1" flipV="1">
            <a:off x="4809857" y="4878862"/>
            <a:ext cx="551955" cy="74045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5" name="자유형 54"/>
          <p:cNvSpPr/>
          <p:nvPr/>
        </p:nvSpPr>
        <p:spPr>
          <a:xfrm flipV="1">
            <a:off x="6646478" y="4993883"/>
            <a:ext cx="675718" cy="62543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6" name="자유형 55"/>
          <p:cNvSpPr/>
          <p:nvPr/>
        </p:nvSpPr>
        <p:spPr>
          <a:xfrm flipV="1">
            <a:off x="6215733" y="5098837"/>
            <a:ext cx="1106463" cy="85834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7" name="자유형 56"/>
          <p:cNvSpPr/>
          <p:nvPr/>
        </p:nvSpPr>
        <p:spPr>
          <a:xfrm flipV="1">
            <a:off x="7155507" y="4540987"/>
            <a:ext cx="357143" cy="547063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7478206" y="4993883"/>
            <a:ext cx="951354" cy="25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Low Energy A,B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64137" y="3232622"/>
            <a:ext cx="9110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Waste Strorage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0" name="자유형 59"/>
          <p:cNvSpPr/>
          <p:nvPr/>
        </p:nvSpPr>
        <p:spPr>
          <a:xfrm flipH="1">
            <a:off x="1175379" y="3317298"/>
            <a:ext cx="343965" cy="20128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61" name="이등변 삼각형 60"/>
          <p:cNvSpPr/>
          <p:nvPr/>
        </p:nvSpPr>
        <p:spPr>
          <a:xfrm>
            <a:off x="4232596" y="3630673"/>
            <a:ext cx="253627" cy="20557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Reservation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01182" y="1241063"/>
            <a:ext cx="563129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2014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~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2021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(8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years)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Cost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996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billion won (incl. 357 billion won for land)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Building Area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 err="1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Bds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spc="1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Total Bd. Area</a:t>
            </a:r>
            <a:r>
              <a:rPr lang="ko-KR" altLang="en-US" sz="1200" spc="1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116,252㎡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Constructor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POSCO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Consortium(11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companies)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0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33" x="4730750" y="3708400"/>
          <p14:tracePt t="442" x="4660900" y="3657600"/>
          <p14:tracePt t="454" x="4603750" y="3587750"/>
          <p14:tracePt t="471" x="4578350" y="3536950"/>
          <p14:tracePt t="487" x="4559300" y="3517900"/>
          <p14:tracePt t="504" x="4527550" y="3492500"/>
          <p14:tracePt t="521" x="4521200" y="3492500"/>
          <p14:tracePt t="567" x="4533900" y="3492500"/>
          <p14:tracePt t="575" x="4540250" y="3492500"/>
          <p14:tracePt t="587" x="4546600" y="3498850"/>
          <p14:tracePt t="618" x="4546600" y="3505200"/>
          <p14:tracePt t="677" x="4540250" y="3511550"/>
          <p14:tracePt t="685" x="4533900" y="3517900"/>
          <p14:tracePt t="693" x="4527550" y="3524250"/>
          <p14:tracePt t="701" x="4527550" y="3530600"/>
          <p14:tracePt t="718" x="4521200" y="3530600"/>
          <p14:tracePt t="1297" x="0" y="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886811" y="1622722"/>
            <a:ext cx="3087279" cy="2161584"/>
            <a:chOff x="3228323" y="1362075"/>
            <a:chExt cx="4715664" cy="330171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155" y="3091898"/>
              <a:ext cx="2357832" cy="1571887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155" y="1362075"/>
              <a:ext cx="2357832" cy="1571887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325" y="1362075"/>
              <a:ext cx="2357832" cy="1571887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323" y="3091898"/>
              <a:ext cx="2357832" cy="15718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08899" y="3268055"/>
              <a:ext cx="857468" cy="282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 err="1"/>
                <a:t>debunching</a:t>
              </a:r>
              <a:endParaRPr lang="ko-KR" altLang="en-US" sz="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08899" y="1545525"/>
              <a:ext cx="735042" cy="282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600" b="1" dirty="0"/>
                <a:t>bunching</a:t>
              </a:r>
              <a:endParaRPr lang="ko-KR" altLang="en-US" sz="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279251" y="1506123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</a:rPr>
              <a:t>Phase scan of </a:t>
            </a:r>
            <a:r>
              <a:rPr lang="en-US" altLang="ko-KR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r>
              <a:rPr lang="en-US" altLang="ko-KR" sz="1600" u="sng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ko-KR" alt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611" y="856999"/>
            <a:ext cx="4232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Measured bunch Length at MEBT</a:t>
            </a: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92" y="1833454"/>
            <a:ext cx="2926278" cy="1950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777828" y="4111637"/>
                <a:ext cx="597838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Measured single bunch length was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0.297 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l-GR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Gaussian fit</a:t>
                </a:r>
                <a:r>
                  <a:rPr lang="en-US" altLang="ko-K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ko-K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Shows good signal repeatability for measuring bunch trains.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Overlapped signal of 325 bunches in 4 us is shown</a:t>
                </a:r>
                <a:r>
                  <a:rPr lang="en-US" altLang="ko-K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ko-K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Bunching and </a:t>
                </a:r>
                <a:r>
                  <a:rPr lang="en-US" altLang="ko-K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debunching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was observed by </a:t>
                </a:r>
                <a:r>
                  <a:rPr lang="en-US" altLang="ko-K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rebuncher</a:t>
                </a:r>
                <a:r>
                  <a:rPr lang="en-US" altLang="ko-KR" dirty="0">
                    <a:latin typeface="Arial" panose="020B0604020202020204" pitchFamily="34" charset="0"/>
                    <a:cs typeface="Arial" panose="020B0604020202020204" pitchFamily="34" charset="0"/>
                  </a:rPr>
                  <a:t> in MEBT.</a:t>
                </a: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828" y="4111637"/>
                <a:ext cx="5978383" cy="2031325"/>
              </a:xfrm>
              <a:prstGeom prst="rect">
                <a:avLst/>
              </a:prstGeom>
              <a:blipFill>
                <a:blip r:embed="rId7"/>
                <a:stretch>
                  <a:fillRect l="-714" t="-1497" b="-359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그룹 14"/>
          <p:cNvGrpSpPr/>
          <p:nvPr/>
        </p:nvGrpSpPr>
        <p:grpSpPr>
          <a:xfrm>
            <a:off x="295117" y="1622722"/>
            <a:ext cx="2549117" cy="3237841"/>
            <a:chOff x="264005" y="1667277"/>
            <a:chExt cx="3261718" cy="4142973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592" y="1667277"/>
              <a:ext cx="2900148" cy="1968494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05" y="3635772"/>
              <a:ext cx="3261718" cy="217447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777828" y="164501"/>
            <a:ext cx="3787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Bunch Length Measurement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889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51</a:t>
            </a:fld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4294967295"/>
          </p:nvPr>
        </p:nvSpPr>
        <p:spPr>
          <a:xfrm>
            <a:off x="603115" y="877415"/>
            <a:ext cx="7344383" cy="5113337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en-US" altLang="ko-KR" sz="2200" b="1" dirty="0" smtClean="0"/>
              <a:t>Measurements to perform</a:t>
            </a:r>
            <a:endParaRPr lang="en-US" altLang="ko-KR" sz="2200" b="1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QWR/HWR </a:t>
            </a:r>
            <a:r>
              <a:rPr lang="en-US" altLang="ko-KR" sz="2000" dirty="0"/>
              <a:t>RF </a:t>
            </a:r>
            <a:r>
              <a:rPr lang="en-US" altLang="ko-KR" sz="2000" dirty="0" smtClean="0"/>
              <a:t>set-point (phase scan, BPM)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energy </a:t>
            </a:r>
            <a:r>
              <a:rPr lang="en-US" altLang="ko-KR" sz="2000" dirty="0" smtClean="0"/>
              <a:t>(phase </a:t>
            </a:r>
            <a:r>
              <a:rPr lang="en-US" altLang="ko-KR" sz="2000" dirty="0"/>
              <a:t>s</a:t>
            </a:r>
            <a:r>
              <a:rPr lang="en-US" altLang="ko-KR" sz="2000" dirty="0" smtClean="0"/>
              <a:t>can</a:t>
            </a:r>
            <a:r>
              <a:rPr lang="en-US" altLang="ko-KR" sz="2000" dirty="0"/>
              <a:t>, TOF with </a:t>
            </a:r>
            <a:r>
              <a:rPr lang="en-US" altLang="ko-KR" sz="2000" dirty="0" smtClean="0"/>
              <a:t>BPMs)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current, transmission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 (ACCT, FC)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Orbit </a:t>
            </a:r>
            <a:r>
              <a:rPr lang="en-US" altLang="ko-KR" sz="2000" dirty="0"/>
              <a:t>correction (BPM &amp;</a:t>
            </a:r>
            <a:r>
              <a:rPr lang="ko-KR" altLang="en-US" sz="2000" dirty="0" smtClean="0"/>
              <a:t> </a:t>
            </a:r>
            <a:r>
              <a:rPr lang="en-US" altLang="ko-KR" sz="2000" dirty="0"/>
              <a:t>dipole </a:t>
            </a:r>
            <a:r>
              <a:rPr lang="en-US" altLang="ko-KR" sz="2000" dirty="0" err="1" smtClean="0"/>
              <a:t>steerer</a:t>
            </a:r>
            <a:r>
              <a:rPr lang="en-US" altLang="ko-KR" sz="2000" dirty="0" smtClean="0"/>
              <a:t>)</a:t>
            </a:r>
            <a:endParaRPr lang="en-US" altLang="ko-KR" sz="2000" dirty="0"/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transverse profile (</a:t>
            </a:r>
            <a:r>
              <a:rPr lang="en-US" altLang="ko-KR" sz="2000" dirty="0" smtClean="0"/>
              <a:t>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Transverse </a:t>
            </a:r>
            <a:r>
              <a:rPr lang="en-US" altLang="ko-KR" sz="2000" dirty="0"/>
              <a:t>matching </a:t>
            </a:r>
            <a:r>
              <a:rPr lang="en-US" altLang="ko-KR" sz="2000" dirty="0" smtClean="0"/>
              <a:t>(wirescanner)</a:t>
            </a:r>
          </a:p>
          <a:p>
            <a:pPr marL="536575" lvl="0" indent="-263525" fontAlgn="base">
              <a:buFontTx/>
              <a:buChar char="-"/>
            </a:pPr>
            <a:r>
              <a:rPr lang="en-US" altLang="ko-KR" sz="2000" dirty="0" smtClean="0"/>
              <a:t>Beam </a:t>
            </a:r>
            <a:r>
              <a:rPr lang="en-US" altLang="ko-KR" sz="2000" dirty="0"/>
              <a:t>emittance (X and Y) </a:t>
            </a:r>
            <a:r>
              <a:rPr lang="en-US" altLang="ko-KR" sz="2000" dirty="0" smtClean="0"/>
              <a:t>: beam size fitting, quad scan</a:t>
            </a:r>
          </a:p>
          <a:p>
            <a:pPr marL="536575" lvl="0" indent="-263525" fontAlgn="base">
              <a:buFontTx/>
              <a:buChar char="-"/>
            </a:pPr>
            <a:endParaRPr lang="en-US" altLang="ko-KR" sz="2000" dirty="0"/>
          </a:p>
          <a:p>
            <a:r>
              <a:rPr lang="en-US" altLang="ko-KR" sz="2200" b="1" dirty="0"/>
              <a:t>Physics applications for commissioning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BIPAM (Beam Input Parameters And Matching)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CAPS (Cavity Amplitude and Phase Scan)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Orbit correction application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Emittance data analysis &amp; wirescanner data analysis </a:t>
            </a:r>
          </a:p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5829" y="147869"/>
            <a:ext cx="37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Linac(SCL3) Commissioning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1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2EB07B1E-CFC2-4D36-8BBE-67710D053AC6}"/>
              </a:ext>
            </a:extLst>
          </p:cNvPr>
          <p:cNvGrpSpPr/>
          <p:nvPr/>
        </p:nvGrpSpPr>
        <p:grpSpPr>
          <a:xfrm>
            <a:off x="623454" y="3962054"/>
            <a:ext cx="8096595" cy="2790934"/>
            <a:chOff x="-36292" y="1046747"/>
            <a:chExt cx="9193309" cy="4752473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292" y="1046747"/>
              <a:ext cx="9193309" cy="4752473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BB12EC2-6832-4F16-A654-B37C6777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325" y="5284870"/>
              <a:ext cx="5877540" cy="514350"/>
            </a:xfrm>
            <a:prstGeom prst="rect">
              <a:avLst/>
            </a:prstGeom>
          </p:spPr>
        </p:pic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52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-89657" y="3823174"/>
            <a:ext cx="7629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ko-KR" sz="2000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Ar</a:t>
            </a:r>
            <a:r>
              <a:rPr kumimoji="1" lang="en-US" altLang="ko-KR" sz="2000" b="1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9+</a:t>
            </a:r>
            <a:r>
              <a:rPr kumimoji="1" lang="en-US" altLang="ko-KR" sz="2000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beams accelerated by QWR</a:t>
            </a:r>
            <a:r>
              <a:rPr kumimoji="1" lang="ko-KR" altLang="en-US" sz="2000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</a:t>
            </a:r>
            <a:r>
              <a:rPr kumimoji="1" lang="en-US" altLang="ko-KR" sz="2000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#1~#5  on the 7</a:t>
            </a:r>
            <a:r>
              <a:rPr kumimoji="1" lang="en-US" altLang="ko-KR" sz="2000" b="1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th</a:t>
            </a:r>
            <a:r>
              <a:rPr kumimoji="1" lang="en-US" altLang="ko-KR" sz="2000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of Oct, 2022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923"/>
          <a:stretch/>
        </p:blipFill>
        <p:spPr>
          <a:xfrm>
            <a:off x="5179" y="929458"/>
            <a:ext cx="9144000" cy="2823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454" y="2038545"/>
            <a:ext cx="296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Beam Energy 0.701 MeV/u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853856" y="271201"/>
            <a:ext cx="7192864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The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1st SCL3 Beam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Commissioning (Oct. 7, 2022)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93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53</a:t>
            </a:fld>
            <a:endParaRPr lang="ko-KR" altLang="en-US" dirty="0"/>
          </a:p>
        </p:txBody>
      </p:sp>
      <p:pic>
        <p:nvPicPr>
          <p:cNvPr id="3073" name="_x308062200" descr="EMB000208402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95" y="850813"/>
            <a:ext cx="43910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8636" y="1977938"/>
            <a:ext cx="569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Phase scan with BPMs (Time of Flight measurement)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21471" y="202029"/>
            <a:ext cx="561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3050"/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rdia New" panose="020B0304020202020204" pitchFamily="34" charset="-34"/>
              </a:rPr>
              <a:t>CAPS (Cavity Amplitude and Phase Scan)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19" y="2347322"/>
            <a:ext cx="4153782" cy="332302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" y="2347322"/>
            <a:ext cx="4824162" cy="33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18" y="3947543"/>
            <a:ext cx="3563295" cy="285063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945504" y="203740"/>
            <a:ext cx="7034714" cy="50482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T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he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2nd SCL3 Beam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Commissioning (Dec. 16, 2022) </a:t>
            </a:r>
            <a:endParaRPr lang="ko-KR" altLang="en-US" sz="2600" dirty="0">
              <a:solidFill>
                <a:schemeClr val="tx2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" y="974726"/>
            <a:ext cx="8968293" cy="2706656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-89657" y="3763352"/>
            <a:ext cx="9233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Ar</a:t>
            </a:r>
            <a:r>
              <a:rPr kumimoji="1" lang="en-US" altLang="ko-KR" b="1" baseline="30000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9+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beams accelerated by QWR</a:t>
            </a:r>
            <a:r>
              <a:rPr kumimoji="1" lang="ko-KR" altLang="en-US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 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#1</a:t>
            </a:r>
            <a:r>
              <a:rPr kumimoji="1" lang="en-US" altLang="ko-KR" b="1" dirty="0" smtClean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~#22  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on the </a:t>
            </a:r>
            <a:r>
              <a:rPr kumimoji="1" lang="en-US" altLang="ko-KR" b="1" dirty="0" smtClean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16th 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of </a:t>
            </a:r>
            <a:r>
              <a:rPr kumimoji="1" lang="en-US" altLang="ko-KR" b="1" dirty="0" smtClean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Dec, </a:t>
            </a:r>
            <a:r>
              <a:rPr kumimoji="1" lang="en-US" altLang="ko-KR" b="1" dirty="0">
                <a:solidFill>
                  <a:srgbClr val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Times New Roman" panose="02020603050405020304" pitchFamily="18" charset="0"/>
              </a:rPr>
              <a:t>2022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7764" y="2684175"/>
            <a:ext cx="296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Beam Energy </a:t>
            </a:r>
            <a:r>
              <a:rPr lang="en-US" altLang="ko-KR" dirty="0" smtClean="0">
                <a:solidFill>
                  <a:srgbClr val="FF0000"/>
                </a:solidFill>
              </a:rPr>
              <a:t>2.472 </a:t>
            </a:r>
            <a:r>
              <a:rPr lang="en-US" altLang="ko-KR" dirty="0">
                <a:solidFill>
                  <a:srgbClr val="FF0000"/>
                </a:solidFill>
              </a:rPr>
              <a:t>MeV/u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" y="4160181"/>
            <a:ext cx="3104384" cy="263799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160451" y="4673136"/>
            <a:ext cx="2997424" cy="120032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dirty="0"/>
              <a:t>Final Results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/>
              <a:t>2.457 MeV/u (Measured)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/>
              <a:t>2.444 MeV/u (TRACK)</a:t>
            </a:r>
          </a:p>
          <a:p>
            <a:r>
              <a:rPr lang="en-US" altLang="ko-KR" dirty="0"/>
              <a:t>QWR#3, #20 excluded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6299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573469" y="116378"/>
            <a:ext cx="4267903" cy="549449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SCL3 Beam Commissioning Plan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6179" y="5517368"/>
            <a:ext cx="6388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>
                <a:solidFill>
                  <a:schemeClr val="tx1">
                    <a:lumMod val="75000"/>
                  </a:schemeClr>
                </a:solidFill>
              </a:rPr>
              <a:t>Finished </a:t>
            </a:r>
            <a:r>
              <a:rPr lang="en-US" altLang="ko-KR" dirty="0" smtClean="0">
                <a:solidFill>
                  <a:schemeClr val="tx1">
                    <a:lumMod val="75000"/>
                  </a:schemeClr>
                </a:solidFill>
              </a:rPr>
              <a:t>2 K cool-down </a:t>
            </a:r>
            <a:r>
              <a:rPr lang="en-US" altLang="ko-KR" dirty="0">
                <a:solidFill>
                  <a:schemeClr val="tx1">
                    <a:lumMod val="75000"/>
                  </a:schemeClr>
                </a:solidFill>
              </a:rPr>
              <a:t>of SCL3 on </a:t>
            </a:r>
            <a:r>
              <a:rPr lang="en-US" altLang="ko-KR" dirty="0" smtClean="0">
                <a:solidFill>
                  <a:schemeClr val="tx1">
                    <a:lumMod val="75000"/>
                  </a:schemeClr>
                </a:solidFill>
              </a:rPr>
              <a:t>Jan. 11, 2023.</a:t>
            </a:r>
            <a:endParaRPr lang="en-US" altLang="ko-KR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dirty="0">
                <a:solidFill>
                  <a:schemeClr val="tx1">
                    <a:lumMod val="75000"/>
                  </a:schemeClr>
                </a:solidFill>
              </a:rPr>
              <a:t>Commissioning of </a:t>
            </a:r>
            <a:r>
              <a:rPr lang="en-US" altLang="ko-KR" dirty="0" err="1">
                <a:solidFill>
                  <a:schemeClr val="tx1">
                    <a:lumMod val="75000"/>
                  </a:schemeClr>
                </a:solidFill>
              </a:rPr>
              <a:t>SCL3</a:t>
            </a:r>
            <a:r>
              <a:rPr lang="en-US" altLang="ko-KR" dirty="0">
                <a:solidFill>
                  <a:schemeClr val="tx1">
                    <a:lumMod val="75000"/>
                  </a:schemeClr>
                </a:solidFill>
              </a:rPr>
              <a:t> to be finished until March 2023</a:t>
            </a:r>
          </a:p>
          <a:p>
            <a:pPr marL="285750" indent="-285750">
              <a:buFontTx/>
              <a:buChar char="-"/>
            </a:pPr>
            <a:r>
              <a:rPr lang="en-US" altLang="ko-KR" dirty="0">
                <a:solidFill>
                  <a:schemeClr val="tx1">
                    <a:lumMod val="75000"/>
                  </a:schemeClr>
                </a:solidFill>
              </a:rPr>
              <a:t>From March 2023, beams on KoBRA spectrometer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" y="650237"/>
            <a:ext cx="9102795" cy="47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4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53669" y="3335212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HY견고딕" panose="02030600000101010101" pitchFamily="18" charset="-127"/>
              </a:rPr>
              <a:t>Summary &amp; Outlook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669" y="2361347"/>
            <a:ext cx="1854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Part 5</a:t>
            </a:r>
            <a:r>
              <a:rPr lang="en-US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Y견고딕" panose="02030600000101010101" pitchFamily="18" charset="-127"/>
              </a:rPr>
              <a:t>.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238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7820-8D4B-4C15-9B7C-DA3099B5919D}" type="slidenum">
              <a:rPr lang="ko-KR" altLang="en-US" smtClean="0"/>
              <a:t>57</a:t>
            </a:fld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4294967295"/>
          </p:nvPr>
        </p:nvSpPr>
        <p:spPr>
          <a:xfrm>
            <a:off x="430213" y="1052513"/>
            <a:ext cx="8713787" cy="5113337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sz="2900" b="1" dirty="0"/>
              <a:t>Injector beam commissioning was carried out, achieving machine setting and key measurements :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measured beam parameters (energy, emittance, Twiss parameters, beam sizes </a:t>
            </a:r>
            <a:r>
              <a:rPr lang="en-US" altLang="ko-KR" sz="2000" dirty="0" err="1"/>
              <a:t>etc</a:t>
            </a:r>
            <a:r>
              <a:rPr lang="en-US" altLang="ko-KR" sz="2000" dirty="0"/>
              <a:t>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capable of controlling  LEBT and MEBT beam optics freely as needed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achieved beam transmission of 95% max (routinely &gt; 90%)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/>
              <a:t>machine verification including diagnostics devices</a:t>
            </a:r>
          </a:p>
          <a:p>
            <a:endParaRPr lang="en-US" altLang="ko-KR" b="1" dirty="0" smtClean="0"/>
          </a:p>
          <a:p>
            <a:r>
              <a:rPr lang="en-US" altLang="ko-KR" b="1" dirty="0" smtClean="0"/>
              <a:t>RAON </a:t>
            </a:r>
            <a:r>
              <a:rPr lang="en-US" altLang="ko-KR" b="1" dirty="0"/>
              <a:t>is preparing </a:t>
            </a:r>
            <a:r>
              <a:rPr lang="en-US" altLang="ko-KR" b="1" dirty="0" smtClean="0"/>
              <a:t>for Linac(SCL3) </a:t>
            </a:r>
            <a:r>
              <a:rPr lang="en-US" altLang="ko-KR" b="1" dirty="0"/>
              <a:t>beam commissioning 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1</a:t>
            </a:r>
            <a:r>
              <a:rPr lang="en-US" altLang="ko-KR" sz="2000" baseline="30000" dirty="0" smtClean="0"/>
              <a:t>st</a:t>
            </a:r>
            <a:r>
              <a:rPr lang="en-US" altLang="ko-KR" sz="2000" dirty="0" smtClean="0"/>
              <a:t>/2nd </a:t>
            </a:r>
            <a:r>
              <a:rPr lang="en-US" altLang="ko-KR" sz="2000" dirty="0"/>
              <a:t>beam </a:t>
            </a:r>
            <a:r>
              <a:rPr lang="en-US" altLang="ko-KR" sz="2000" dirty="0" smtClean="0"/>
              <a:t>commissioning </a:t>
            </a:r>
            <a:r>
              <a:rPr lang="en-US" altLang="ko-KR" sz="2000" dirty="0"/>
              <a:t>using </a:t>
            </a:r>
            <a:r>
              <a:rPr lang="en-US" altLang="ko-KR" sz="2000" dirty="0" smtClean="0"/>
              <a:t>22 </a:t>
            </a:r>
            <a:r>
              <a:rPr lang="en-US" altLang="ko-KR" sz="2000" dirty="0"/>
              <a:t>QWR CMs in SCL3 </a:t>
            </a:r>
            <a:r>
              <a:rPr lang="en-US" altLang="ko-KR" sz="2000" dirty="0" smtClean="0"/>
              <a:t>were </a:t>
            </a:r>
            <a:r>
              <a:rPr lang="en-US" altLang="ko-KR" sz="2000" dirty="0"/>
              <a:t>successfully done.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ECR </a:t>
            </a:r>
            <a:r>
              <a:rPr lang="en-US" altLang="ko-KR" sz="2000" dirty="0"/>
              <a:t>→ SCL3 → </a:t>
            </a:r>
            <a:r>
              <a:rPr lang="en-US" altLang="ko-KR" sz="2000" dirty="0" err="1"/>
              <a:t>KoBRA</a:t>
            </a:r>
            <a:r>
              <a:rPr lang="en-US" altLang="ko-KR" sz="2000" dirty="0"/>
              <a:t> using </a:t>
            </a:r>
            <a:r>
              <a:rPr lang="en-US" altLang="ko-KR" sz="2000" dirty="0" smtClean="0"/>
              <a:t>Ar-40(9</a:t>
            </a:r>
            <a:r>
              <a:rPr lang="en-US" altLang="ko-KR" sz="2000" dirty="0"/>
              <a:t>+) </a:t>
            </a:r>
            <a:r>
              <a:rPr lang="en-US" altLang="ko-KR" sz="2000" dirty="0" smtClean="0"/>
              <a:t>in Q1/Q2 </a:t>
            </a:r>
            <a:r>
              <a:rPr lang="en-US" altLang="ko-KR" sz="2000" dirty="0"/>
              <a:t>of 2023</a:t>
            </a:r>
          </a:p>
          <a:p>
            <a:pPr marL="536575" indent="-263525">
              <a:buFontTx/>
              <a:buChar char="-"/>
            </a:pPr>
            <a:r>
              <a:rPr lang="en-US" altLang="ko-KR" sz="2000" dirty="0" smtClean="0"/>
              <a:t>Cyclotron </a:t>
            </a:r>
            <a:r>
              <a:rPr lang="en-US" altLang="ko-KR" sz="2000" dirty="0"/>
              <a:t>→ ISOL for RI beam extraction </a:t>
            </a:r>
            <a:r>
              <a:rPr lang="en-US" altLang="ko-KR" sz="2000" dirty="0" smtClean="0"/>
              <a:t>is expected in Q1 of 2023</a:t>
            </a:r>
            <a:endParaRPr lang="en-US" altLang="ko-KR" sz="2000" b="1" dirty="0"/>
          </a:p>
          <a:p>
            <a:pPr marL="536575" indent="-263525">
              <a:buFontTx/>
              <a:buChar char="-"/>
            </a:pPr>
            <a:endParaRPr lang="en-US" altLang="ko-KR" dirty="0"/>
          </a:p>
          <a:p>
            <a:pPr lvl="0">
              <a:buClr>
                <a:srgbClr val="113F71"/>
              </a:buClr>
            </a:pPr>
            <a:r>
              <a:rPr lang="en-US" altLang="ko-KR" b="1" dirty="0"/>
              <a:t>Plan for SIB/RIB experiments </a:t>
            </a:r>
          </a:p>
          <a:p>
            <a:pPr marL="536575" lvl="0" indent="-263525">
              <a:buClr>
                <a:srgbClr val="113F71"/>
              </a:buClr>
              <a:buFontTx/>
              <a:buChar char="-"/>
            </a:pPr>
            <a:r>
              <a:rPr lang="en-US" altLang="ko-KR" sz="2000" dirty="0"/>
              <a:t>RIBs from ISOL to be injected into SCL3 </a:t>
            </a:r>
            <a:r>
              <a:rPr lang="en-US" altLang="ko-KR" sz="2000" dirty="0" smtClean="0"/>
              <a:t>in Q4 of </a:t>
            </a:r>
            <a:r>
              <a:rPr lang="en-US" altLang="ko-KR" sz="2000" dirty="0"/>
              <a:t>2023</a:t>
            </a:r>
          </a:p>
          <a:p>
            <a:pPr marL="536575" lvl="0" indent="-263525">
              <a:buClr>
                <a:srgbClr val="113F71"/>
              </a:buClr>
              <a:buFontTx/>
              <a:buChar char="-"/>
            </a:pPr>
            <a:r>
              <a:rPr lang="en-US" altLang="ko-KR" sz="2000" dirty="0"/>
              <a:t>SIB experiments(ECR→SCL3 → </a:t>
            </a:r>
            <a:r>
              <a:rPr lang="en-US" altLang="ko-KR" sz="2000" dirty="0" err="1"/>
              <a:t>KoBRA</a:t>
            </a:r>
            <a:r>
              <a:rPr lang="en-US" altLang="ko-KR" sz="2000" dirty="0"/>
              <a:t>/NDPS) will be </a:t>
            </a:r>
            <a:r>
              <a:rPr lang="en-US" altLang="ko-KR" sz="2000" dirty="0" smtClean="0"/>
              <a:t> </a:t>
            </a:r>
            <a:r>
              <a:rPr lang="en-US" altLang="ko-KR" sz="2000" dirty="0"/>
              <a:t>carried out in Q4 of 2023</a:t>
            </a:r>
          </a:p>
          <a:p>
            <a:pPr marL="536575" lvl="0" indent="-263525">
              <a:buClr>
                <a:srgbClr val="113F71"/>
              </a:buClr>
              <a:buFontTx/>
              <a:buChar char="-"/>
            </a:pPr>
            <a:r>
              <a:rPr lang="en-US" altLang="ko-KR" sz="2000" dirty="0" smtClean="0"/>
              <a:t>RIB </a:t>
            </a:r>
            <a:r>
              <a:rPr lang="en-US" altLang="ko-KR" sz="2000" dirty="0"/>
              <a:t>experiments in ISOL beamline using Al isotope beams</a:t>
            </a:r>
          </a:p>
          <a:p>
            <a:pPr marL="0" lvl="0" indent="0">
              <a:buClr>
                <a:srgbClr val="113F71"/>
              </a:buClr>
              <a:buNone/>
            </a:pPr>
            <a:endParaRPr lang="en-US" altLang="ko-KR" sz="20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536575" indent="-263525">
              <a:buFontTx/>
              <a:buChar char="-"/>
            </a:pP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78998" y="188640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 &amp;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Outlook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983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55"/>
            <a:ext cx="9144000" cy="5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09713" y="2432998"/>
            <a:ext cx="46426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4180"/>
            <a:r>
              <a:rPr lang="ko-KR" alt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34" charset="-127"/>
              </a:rPr>
              <a:t>감사합니다</a:t>
            </a:r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34" charset="-127"/>
              </a:rPr>
              <a:t>.</a:t>
            </a:r>
          </a:p>
          <a:p>
            <a:pPr defTabSz="884180"/>
            <a:r>
              <a:rPr lang="en-US" altLang="ko-KR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34" charset="-127"/>
              </a:rPr>
              <a:t>Thank </a:t>
            </a:r>
            <a:r>
              <a:rPr lang="en-US" altLang="ko-K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anose="020B0503020000020004" pitchFamily="34" charset="-127"/>
              </a:rPr>
              <a:t>you</a:t>
            </a:r>
            <a:endParaRPr lang="ko-KR" alt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맑은 고딕" panose="020B0503020000020004" pitchFamily="34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58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883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392361" y="5882661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ko-KR" altLang="en-US" sz="1400" b="1" dirty="0" smtClean="0">
                <a:solidFill>
                  <a:schemeClr val="tx2"/>
                </a:solidFill>
                <a:cs typeface="Arial" pitchFamily="34" charset="0"/>
              </a:rPr>
              <a:t>●</a:t>
            </a:r>
            <a:r>
              <a:rPr lang="ko-KR" altLang="en-US" sz="16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altLang="en-US" sz="1800" b="1" dirty="0" smtClean="0">
                <a:solidFill>
                  <a:schemeClr val="tx2"/>
                </a:solidFill>
                <a:cs typeface="Arial" pitchFamily="34" charset="0"/>
              </a:rPr>
              <a:t>SCL1 </a:t>
            </a:r>
            <a:r>
              <a:rPr lang="en-US" altLang="en-US" sz="1800" b="1" dirty="0">
                <a:solidFill>
                  <a:schemeClr val="tx2"/>
                </a:solidFill>
                <a:cs typeface="Arial" pitchFamily="34" charset="0"/>
              </a:rPr>
              <a:t>has been decided to </a:t>
            </a:r>
            <a:r>
              <a:rPr lang="en-US" altLang="en-US" b="1" dirty="0" smtClean="0">
                <a:solidFill>
                  <a:schemeClr val="tx2"/>
                </a:solidFill>
                <a:cs typeface="Arial" pitchFamily="34" charset="0"/>
              </a:rPr>
              <a:t>postpon</a:t>
            </a:r>
            <a:r>
              <a:rPr lang="en-US" altLang="en-US" sz="1800" b="1" dirty="0" smtClean="0">
                <a:solidFill>
                  <a:schemeClr val="tx2"/>
                </a:solidFill>
                <a:cs typeface="Arial" pitchFamily="34" charset="0"/>
              </a:rPr>
              <a:t>e</a:t>
            </a:r>
            <a:endParaRPr lang="en-US" altLang="en-US" sz="18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918" y="6156367"/>
            <a:ext cx="617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cs typeface="Arial" pitchFamily="34" charset="0"/>
              </a:rPr>
              <a:t>: SCL3 is going to be taking a role of SCL1 in the early operation</a:t>
            </a:r>
          </a:p>
        </p:txBody>
      </p:sp>
      <p:sp>
        <p:nvSpPr>
          <p:cNvPr id="44" name="제목 1"/>
          <p:cNvSpPr>
            <a:spLocks noGrp="1"/>
          </p:cNvSpPr>
          <p:nvPr>
            <p:ph type="title" idx="4294967295"/>
          </p:nvPr>
        </p:nvSpPr>
        <p:spPr>
          <a:xfrm>
            <a:off x="3223009" y="165919"/>
            <a:ext cx="3084789" cy="504825"/>
          </a:xfrm>
        </p:spPr>
        <p:txBody>
          <a:bodyPr>
            <a:no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RAON Layout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1588" y="828825"/>
            <a:ext cx="9144000" cy="5059133"/>
            <a:chOff x="-1588" y="639900"/>
            <a:chExt cx="9144000" cy="505913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9" b="22990"/>
            <a:stretch/>
          </p:blipFill>
          <p:spPr>
            <a:xfrm>
              <a:off x="-1588" y="639900"/>
              <a:ext cx="9144000" cy="5059133"/>
            </a:xfrm>
            <a:prstGeom prst="rect">
              <a:avLst/>
            </a:prstGeom>
          </p:spPr>
        </p:pic>
        <p:sp>
          <p:nvSpPr>
            <p:cNvPr id="6" name="모서리가 둥근 직사각형 5"/>
            <p:cNvSpPr/>
            <p:nvPr/>
          </p:nvSpPr>
          <p:spPr>
            <a:xfrm>
              <a:off x="7070537" y="2620421"/>
              <a:ext cx="672224" cy="33162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IF System</a:t>
              </a:r>
              <a:endParaRPr lang="ko-KR" altLang="en-US" sz="1000" b="1" dirty="0"/>
            </a:p>
          </p:txBody>
        </p:sp>
        <p:cxnSp>
          <p:nvCxnSpPr>
            <p:cNvPr id="7" name="꺾인 연결선 6"/>
            <p:cNvCxnSpPr>
              <a:endCxn id="6" idx="1"/>
            </p:cNvCxnSpPr>
            <p:nvPr/>
          </p:nvCxnSpPr>
          <p:spPr>
            <a:xfrm rot="5400000" flipH="1" flipV="1">
              <a:off x="6633222" y="3069726"/>
              <a:ext cx="720804" cy="153825"/>
            </a:xfrm>
            <a:prstGeom prst="bentConnector2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모서리가 둥근 직사각형 7"/>
            <p:cNvSpPr/>
            <p:nvPr/>
          </p:nvSpPr>
          <p:spPr>
            <a:xfrm>
              <a:off x="7956376" y="2980579"/>
              <a:ext cx="478374" cy="285087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BIS</a:t>
              </a:r>
              <a:endParaRPr lang="ko-KR" altLang="en-US" sz="1000" b="1" dirty="0"/>
            </a:p>
          </p:txBody>
        </p:sp>
        <p:cxnSp>
          <p:nvCxnSpPr>
            <p:cNvPr id="9" name="꺾인 연결선 8"/>
            <p:cNvCxnSpPr>
              <a:endCxn id="8" idx="1"/>
            </p:cNvCxnSpPr>
            <p:nvPr/>
          </p:nvCxnSpPr>
          <p:spPr>
            <a:xfrm flipV="1">
              <a:off x="7599550" y="3123123"/>
              <a:ext cx="356826" cy="31499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모서리가 둥근 직사각형 9"/>
            <p:cNvSpPr/>
            <p:nvPr/>
          </p:nvSpPr>
          <p:spPr>
            <a:xfrm>
              <a:off x="8244408" y="3438121"/>
              <a:ext cx="462757" cy="269635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ko-KR" sz="1000" b="1" dirty="0"/>
                <a:t>μ</a:t>
              </a:r>
              <a:r>
                <a:rPr lang="en-US" altLang="ko-KR" sz="1000" b="1" dirty="0"/>
                <a:t>SR</a:t>
              </a:r>
              <a:endParaRPr lang="ko-KR" altLang="en-US" sz="1000" b="1" dirty="0"/>
            </a:p>
          </p:txBody>
        </p:sp>
        <p:cxnSp>
          <p:nvCxnSpPr>
            <p:cNvPr id="11" name="꺾인 연결선 10"/>
            <p:cNvCxnSpPr>
              <a:endCxn id="10" idx="1"/>
            </p:cNvCxnSpPr>
            <p:nvPr/>
          </p:nvCxnSpPr>
          <p:spPr>
            <a:xfrm flipV="1">
              <a:off x="7763617" y="3572939"/>
              <a:ext cx="480791" cy="25082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모서리가 둥근 직사각형 11"/>
            <p:cNvSpPr/>
            <p:nvPr/>
          </p:nvSpPr>
          <p:spPr>
            <a:xfrm>
              <a:off x="5100371" y="2530193"/>
              <a:ext cx="817118" cy="339056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HPMMS/</a:t>
              </a:r>
            </a:p>
            <a:p>
              <a:pPr algn="ctr"/>
              <a:r>
                <a:rPr lang="en-US" altLang="ko-KR" sz="1000" b="1" dirty="0"/>
                <a:t>CLS</a:t>
              </a:r>
              <a:endParaRPr lang="ko-KR" altLang="en-US" sz="1000" b="1" dirty="0"/>
            </a:p>
          </p:txBody>
        </p:sp>
        <p:cxnSp>
          <p:nvCxnSpPr>
            <p:cNvPr id="13" name="꺾인 연결선 12"/>
            <p:cNvCxnSpPr>
              <a:endCxn id="12" idx="1"/>
            </p:cNvCxnSpPr>
            <p:nvPr/>
          </p:nvCxnSpPr>
          <p:spPr>
            <a:xfrm rot="5400000" flipH="1" flipV="1">
              <a:off x="4666682" y="2942307"/>
              <a:ext cx="676275" cy="191104"/>
            </a:xfrm>
            <a:prstGeom prst="bentConnector2">
              <a:avLst/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모서리가 둥근 직사각형 13"/>
            <p:cNvSpPr/>
            <p:nvPr/>
          </p:nvSpPr>
          <p:spPr>
            <a:xfrm>
              <a:off x="3404935" y="2727623"/>
              <a:ext cx="518993" cy="245530"/>
            </a:xfrm>
            <a:prstGeom prst="roundRect">
              <a:avLst/>
            </a:prstGeom>
            <a:solidFill>
              <a:srgbClr val="78D2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SCL2</a:t>
              </a:r>
              <a:endParaRPr lang="ko-KR" altLang="en-US" sz="1000" b="1" dirty="0"/>
            </a:p>
          </p:txBody>
        </p:sp>
        <p:cxnSp>
          <p:nvCxnSpPr>
            <p:cNvPr id="15" name="꺾인 연결선 14"/>
            <p:cNvCxnSpPr>
              <a:endCxn id="14" idx="3"/>
            </p:cNvCxnSpPr>
            <p:nvPr/>
          </p:nvCxnSpPr>
          <p:spPr>
            <a:xfrm rot="16200000" flipV="1">
              <a:off x="3781208" y="2993108"/>
              <a:ext cx="415278" cy="129838"/>
            </a:xfrm>
            <a:prstGeom prst="bentConnector2">
              <a:avLst/>
            </a:prstGeom>
            <a:ln>
              <a:solidFill>
                <a:srgbClr val="92D05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모서리가 둥근 직사각형 15"/>
            <p:cNvSpPr/>
            <p:nvPr/>
          </p:nvSpPr>
          <p:spPr>
            <a:xfrm>
              <a:off x="4067944" y="2368092"/>
              <a:ext cx="772617" cy="33162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ISOL System</a:t>
              </a:r>
              <a:endParaRPr lang="ko-KR" altLang="en-US" sz="1000" b="1" dirty="0"/>
            </a:p>
          </p:txBody>
        </p:sp>
        <p:cxnSp>
          <p:nvCxnSpPr>
            <p:cNvPr id="17" name="꺾인 연결선 16"/>
            <p:cNvCxnSpPr>
              <a:endCxn id="16" idx="2"/>
            </p:cNvCxnSpPr>
            <p:nvPr/>
          </p:nvCxnSpPr>
          <p:spPr>
            <a:xfrm rot="16200000" flipV="1">
              <a:off x="4077907" y="3076068"/>
              <a:ext cx="847017" cy="9432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모서리가 둥근 직사각형 17"/>
            <p:cNvSpPr/>
            <p:nvPr/>
          </p:nvSpPr>
          <p:spPr>
            <a:xfrm>
              <a:off x="5148064" y="4873733"/>
              <a:ext cx="685567" cy="261255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LAMPS</a:t>
              </a:r>
              <a:endParaRPr lang="ko-KR" altLang="en-US" sz="1000" b="1" dirty="0"/>
            </a:p>
          </p:txBody>
        </p:sp>
        <p:cxnSp>
          <p:nvCxnSpPr>
            <p:cNvPr id="19" name="꺾인 연결선 18"/>
            <p:cNvCxnSpPr>
              <a:endCxn id="18" idx="3"/>
            </p:cNvCxnSpPr>
            <p:nvPr/>
          </p:nvCxnSpPr>
          <p:spPr>
            <a:xfrm rot="5400000">
              <a:off x="5653192" y="4576909"/>
              <a:ext cx="607891" cy="247012"/>
            </a:xfrm>
            <a:prstGeom prst="bentConnector2">
              <a:avLst/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모서리가 둥근 직사각형 19"/>
            <p:cNvSpPr/>
            <p:nvPr/>
          </p:nvSpPr>
          <p:spPr>
            <a:xfrm>
              <a:off x="3779912" y="4345598"/>
              <a:ext cx="821309" cy="263317"/>
            </a:xfrm>
            <a:prstGeom prst="roundRect">
              <a:avLst/>
            </a:prstGeom>
            <a:solidFill>
              <a:srgbClr val="78D2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Cyclotron</a:t>
              </a:r>
              <a:endParaRPr lang="ko-KR" altLang="en-US" sz="1000" b="1" dirty="0"/>
            </a:p>
          </p:txBody>
        </p:sp>
        <p:cxnSp>
          <p:nvCxnSpPr>
            <p:cNvPr id="21" name="꺾인 연결선 20"/>
            <p:cNvCxnSpPr>
              <a:endCxn id="20" idx="3"/>
            </p:cNvCxnSpPr>
            <p:nvPr/>
          </p:nvCxnSpPr>
          <p:spPr>
            <a:xfrm rot="5400000">
              <a:off x="4472922" y="4190832"/>
              <a:ext cx="414725" cy="158125"/>
            </a:xfrm>
            <a:prstGeom prst="bentConnector2">
              <a:avLst/>
            </a:prstGeom>
            <a:ln>
              <a:solidFill>
                <a:srgbClr val="92D05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모서리가 둥근 직사각형 21"/>
            <p:cNvSpPr/>
            <p:nvPr/>
          </p:nvSpPr>
          <p:spPr>
            <a:xfrm>
              <a:off x="2843808" y="2727623"/>
              <a:ext cx="519158" cy="252957"/>
            </a:xfrm>
            <a:prstGeom prst="roundRect">
              <a:avLst/>
            </a:prstGeom>
            <a:solidFill>
              <a:srgbClr val="78D2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SCL3</a:t>
              </a:r>
              <a:endParaRPr lang="ko-KR" altLang="en-US" sz="1000" b="1" dirty="0"/>
            </a:p>
          </p:txBody>
        </p:sp>
        <p:cxnSp>
          <p:nvCxnSpPr>
            <p:cNvPr id="23" name="꺾인 연결선 22"/>
            <p:cNvCxnSpPr>
              <a:endCxn id="22" idx="2"/>
            </p:cNvCxnSpPr>
            <p:nvPr/>
          </p:nvCxnSpPr>
          <p:spPr>
            <a:xfrm rot="16200000" flipV="1">
              <a:off x="2970368" y="3113599"/>
              <a:ext cx="457542" cy="19150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92D05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모서리가 둥근 직사각형 23"/>
            <p:cNvSpPr/>
            <p:nvPr/>
          </p:nvSpPr>
          <p:spPr>
            <a:xfrm>
              <a:off x="3131840" y="2335826"/>
              <a:ext cx="519518" cy="2450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SCL1</a:t>
              </a:r>
              <a:endParaRPr lang="ko-KR" altLang="en-US" sz="1000" b="1" dirty="0"/>
            </a:p>
          </p:txBody>
        </p:sp>
        <p:cxnSp>
          <p:nvCxnSpPr>
            <p:cNvPr id="25" name="꺾인 연결선 24"/>
            <p:cNvCxnSpPr>
              <a:endCxn id="24" idx="1"/>
            </p:cNvCxnSpPr>
            <p:nvPr/>
          </p:nvCxnSpPr>
          <p:spPr>
            <a:xfrm flipV="1">
              <a:off x="2775770" y="2458363"/>
              <a:ext cx="356070" cy="18316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92D05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모서리가 둥근 직사각형 25"/>
            <p:cNvSpPr/>
            <p:nvPr/>
          </p:nvSpPr>
          <p:spPr>
            <a:xfrm>
              <a:off x="4759347" y="3190826"/>
              <a:ext cx="641645" cy="237615"/>
            </a:xfrm>
            <a:prstGeom prst="roundRect">
              <a:avLst/>
            </a:prstGeom>
            <a:solidFill>
              <a:srgbClr val="78D2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ECR IS</a:t>
              </a:r>
              <a:endParaRPr lang="ko-KR" altLang="en-US" sz="1000" b="1" dirty="0"/>
            </a:p>
          </p:txBody>
        </p:sp>
        <p:cxnSp>
          <p:nvCxnSpPr>
            <p:cNvPr id="27" name="꺾인 연결선 26"/>
            <p:cNvCxnSpPr>
              <a:endCxn id="26" idx="1"/>
            </p:cNvCxnSpPr>
            <p:nvPr/>
          </p:nvCxnSpPr>
          <p:spPr>
            <a:xfrm flipV="1">
              <a:off x="4374728" y="3309634"/>
              <a:ext cx="384619" cy="16049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92D05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모서리가 둥근 직사각형 27"/>
            <p:cNvSpPr/>
            <p:nvPr/>
          </p:nvSpPr>
          <p:spPr>
            <a:xfrm>
              <a:off x="1043940" y="4302863"/>
              <a:ext cx="645581" cy="252740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KOBRA</a:t>
              </a:r>
              <a:endParaRPr lang="ko-KR" altLang="en-US" sz="1000" b="1" dirty="0"/>
            </a:p>
          </p:txBody>
        </p:sp>
        <p:cxnSp>
          <p:nvCxnSpPr>
            <p:cNvPr id="29" name="꺾인 연결선 28"/>
            <p:cNvCxnSpPr>
              <a:endCxn id="28" idx="3"/>
            </p:cNvCxnSpPr>
            <p:nvPr/>
          </p:nvCxnSpPr>
          <p:spPr>
            <a:xfrm rot="10800000" flipV="1">
              <a:off x="1689522" y="4062883"/>
              <a:ext cx="381915" cy="36635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모서리가 둥근 직사각형 29"/>
            <p:cNvSpPr/>
            <p:nvPr/>
          </p:nvSpPr>
          <p:spPr>
            <a:xfrm>
              <a:off x="791659" y="3968925"/>
              <a:ext cx="587046" cy="241863"/>
            </a:xfrm>
            <a:prstGeom prst="round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NDPS</a:t>
              </a:r>
              <a:endParaRPr lang="ko-KR" altLang="en-US" sz="1000" b="1" dirty="0"/>
            </a:p>
          </p:txBody>
        </p:sp>
        <p:cxnSp>
          <p:nvCxnSpPr>
            <p:cNvPr id="31" name="꺾인 연결선 30"/>
            <p:cNvCxnSpPr>
              <a:endCxn id="30" idx="3"/>
            </p:cNvCxnSpPr>
            <p:nvPr/>
          </p:nvCxnSpPr>
          <p:spPr>
            <a:xfrm rot="5400000">
              <a:off x="1164488" y="3527395"/>
              <a:ext cx="776679" cy="348244"/>
            </a:xfrm>
            <a:prstGeom prst="bentConnector2">
              <a:avLst/>
            </a:prstGeom>
            <a:ln>
              <a:solidFill>
                <a:srgbClr val="7030A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모서리가 둥근 직사각형 32"/>
            <p:cNvSpPr/>
            <p:nvPr/>
          </p:nvSpPr>
          <p:spPr>
            <a:xfrm>
              <a:off x="3200508" y="1314228"/>
              <a:ext cx="723420" cy="2979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Control</a:t>
              </a:r>
            </a:p>
            <a:p>
              <a:pPr algn="ctr"/>
              <a:r>
                <a:rPr lang="en-US" altLang="ko-KR" sz="1000" b="1" dirty="0"/>
                <a:t>Center</a:t>
              </a:r>
              <a:endParaRPr lang="ko-KR" altLang="en-US" sz="1000" b="1" dirty="0"/>
            </a:p>
          </p:txBody>
        </p:sp>
        <p:cxnSp>
          <p:nvCxnSpPr>
            <p:cNvPr id="34" name="꺾인 연결선 33"/>
            <p:cNvCxnSpPr/>
            <p:nvPr/>
          </p:nvCxnSpPr>
          <p:spPr>
            <a:xfrm flipV="1">
              <a:off x="2883590" y="1463196"/>
              <a:ext cx="316918" cy="26823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모서리가 둥근 직사각형 34"/>
            <p:cNvSpPr/>
            <p:nvPr/>
          </p:nvSpPr>
          <p:spPr>
            <a:xfrm>
              <a:off x="658437" y="2029590"/>
              <a:ext cx="653030" cy="2979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Utility</a:t>
              </a:r>
              <a:endParaRPr lang="ko-KR" altLang="en-US" sz="1000" b="1" dirty="0"/>
            </a:p>
          </p:txBody>
        </p:sp>
        <p:cxnSp>
          <p:nvCxnSpPr>
            <p:cNvPr id="36" name="꺾인 연결선 35"/>
            <p:cNvCxnSpPr>
              <a:endCxn id="35" idx="3"/>
            </p:cNvCxnSpPr>
            <p:nvPr/>
          </p:nvCxnSpPr>
          <p:spPr>
            <a:xfrm rot="16200000" flipV="1">
              <a:off x="1285000" y="2205026"/>
              <a:ext cx="364478" cy="311544"/>
            </a:xfrm>
            <a:prstGeom prst="bentConnector2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모서리가 둥근 직사각형 36"/>
            <p:cNvSpPr/>
            <p:nvPr/>
          </p:nvSpPr>
          <p:spPr>
            <a:xfrm>
              <a:off x="2240531" y="4559542"/>
              <a:ext cx="653030" cy="2979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/>
                <a:t>HRS</a:t>
              </a:r>
              <a:endParaRPr lang="ko-KR" altLang="en-US" sz="1000" b="1" dirty="0"/>
            </a:p>
          </p:txBody>
        </p:sp>
        <p:cxnSp>
          <p:nvCxnSpPr>
            <p:cNvPr id="38" name="꺾인 연결선 37"/>
            <p:cNvCxnSpPr>
              <a:endCxn id="37" idx="3"/>
            </p:cNvCxnSpPr>
            <p:nvPr/>
          </p:nvCxnSpPr>
          <p:spPr>
            <a:xfrm rot="5400000">
              <a:off x="2813987" y="4260742"/>
              <a:ext cx="527344" cy="368195"/>
            </a:xfrm>
            <a:prstGeom prst="bentConnector2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22217" r="6688" b="12114"/>
            <a:stretch/>
          </p:blipFill>
          <p:spPr>
            <a:xfrm>
              <a:off x="6640221" y="826871"/>
              <a:ext cx="2490969" cy="1396672"/>
            </a:xfrm>
            <a:prstGeom prst="rect">
              <a:avLst/>
            </a:prstGeom>
          </p:spPr>
        </p:pic>
      </p:grpSp>
      <p:sp>
        <p:nvSpPr>
          <p:cNvPr id="32" name="슬라이드 번호 개체 틀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782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0DF1B052-80D2-494B-9080-8F255A546CE4}"/>
              </a:ext>
            </a:extLst>
          </p:cNvPr>
          <p:cNvSpPr txBox="1"/>
          <p:nvPr/>
        </p:nvSpPr>
        <p:spPr>
          <a:xfrm>
            <a:off x="915148" y="6085432"/>
            <a:ext cx="7408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7" name="개체 36">
            <a:extLst>
              <a:ext uri="{FF2B5EF4-FFF2-40B4-BE49-F238E27FC236}">
                <a16:creationId xmlns:a16="http://schemas.microsoft.com/office/drawing/2014/main" id="{0E14EF38-1F57-48F6-86FC-9AB12E0867D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4446" y="448969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37" name="개체 36">
                        <a:extLst>
                          <a:ext uri="{FF2B5EF4-FFF2-40B4-BE49-F238E27FC236}">
                            <a16:creationId xmlns:a16="http://schemas.microsoft.com/office/drawing/2014/main" id="{0E14EF38-1F57-48F6-86FC-9AB12E086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46" y="448969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B785BE4-9D2D-4E24-B93C-B0BA29612B3A}"/>
              </a:ext>
            </a:extLst>
          </p:cNvPr>
          <p:cNvSpPr txBox="1"/>
          <p:nvPr/>
        </p:nvSpPr>
        <p:spPr>
          <a:xfrm>
            <a:off x="1259632" y="3868757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245114-A8CA-44E0-8311-CD624C4DAEE0}"/>
              </a:ext>
            </a:extLst>
          </p:cNvPr>
          <p:cNvSpPr txBox="1"/>
          <p:nvPr/>
        </p:nvSpPr>
        <p:spPr>
          <a:xfrm>
            <a:off x="7266987" y="212503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8BFE65-9C32-4FDE-B5A6-16CF6511269F}"/>
              </a:ext>
            </a:extLst>
          </p:cNvPr>
          <p:cNvSpPr txBox="1"/>
          <p:nvPr/>
        </p:nvSpPr>
        <p:spPr>
          <a:xfrm>
            <a:off x="2987824" y="264462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341874-D01B-4C09-B4EE-EF1C7C79DDF7}"/>
              </a:ext>
            </a:extLst>
          </p:cNvPr>
          <p:cNvSpPr txBox="1"/>
          <p:nvPr/>
        </p:nvSpPr>
        <p:spPr>
          <a:xfrm>
            <a:off x="4401973" y="4108113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A68DD023-CBCA-4707-9207-0F62C80D2EE7}"/>
              </a:ext>
            </a:extLst>
          </p:cNvPr>
          <p:cNvCxnSpPr>
            <a:stCxn id="40" idx="3"/>
          </p:cNvCxnSpPr>
          <p:nvPr/>
        </p:nvCxnSpPr>
        <p:spPr bwMode="auto">
          <a:xfrm flipV="1">
            <a:off x="3672627" y="2707245"/>
            <a:ext cx="1547445" cy="12204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1E5238E9-AAD3-41E2-8A7F-17BECDB0DAF0}"/>
              </a:ext>
            </a:extLst>
          </p:cNvPr>
          <p:cNvCxnSpPr>
            <a:stCxn id="40" idx="2"/>
          </p:cNvCxnSpPr>
          <p:nvPr/>
        </p:nvCxnSpPr>
        <p:spPr bwMode="auto">
          <a:xfrm>
            <a:off x="3330226" y="3013953"/>
            <a:ext cx="551650" cy="50216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D088B4E-92A1-4A01-9B35-297C409E4645}"/>
              </a:ext>
            </a:extLst>
          </p:cNvPr>
          <p:cNvCxnSpPr/>
          <p:nvPr/>
        </p:nvCxnSpPr>
        <p:spPr bwMode="auto">
          <a:xfrm>
            <a:off x="1835696" y="4208497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C81AF266-A876-4E10-BF19-5E906DADDF3F}"/>
              </a:ext>
            </a:extLst>
          </p:cNvPr>
          <p:cNvCxnSpPr/>
          <p:nvPr/>
        </p:nvCxnSpPr>
        <p:spPr bwMode="auto">
          <a:xfrm flipH="1" flipV="1">
            <a:off x="4571206" y="3757365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D63510FE-D485-4E3F-A4E6-42D35362D9D5}"/>
              </a:ext>
            </a:extLst>
          </p:cNvPr>
          <p:cNvCxnSpPr/>
          <p:nvPr/>
        </p:nvCxnSpPr>
        <p:spPr bwMode="auto">
          <a:xfrm flipH="1" flipV="1">
            <a:off x="6273482" y="1965191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타원 49">
            <a:extLst>
              <a:ext uri="{FF2B5EF4-FFF2-40B4-BE49-F238E27FC236}">
                <a16:creationId xmlns:a16="http://schemas.microsoft.com/office/drawing/2014/main" id="{983568C7-F1ED-45D6-958A-372E388CB811}"/>
              </a:ext>
            </a:extLst>
          </p:cNvPr>
          <p:cNvSpPr/>
          <p:nvPr/>
        </p:nvSpPr>
        <p:spPr bwMode="auto">
          <a:xfrm rot="19929969">
            <a:off x="2737804" y="3614321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552578" y="226594"/>
            <a:ext cx="1895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RIBs at RAON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714785" y="6217570"/>
            <a:ext cx="154502" cy="164510"/>
            <a:chOff x="1969226" y="3480514"/>
            <a:chExt cx="481373" cy="497205"/>
          </a:xfrm>
          <a:solidFill>
            <a:srgbClr val="0000FF"/>
          </a:solidFill>
        </p:grpSpPr>
        <p:sp>
          <p:nvSpPr>
            <p:cNvPr id="25" name="타원 24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6" name="타원 25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087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3" name="_x273334096" descr="EMB000079581b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95" y="5231616"/>
            <a:ext cx="2186623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_x273335936" descr="EMB000079581b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41" y="3917925"/>
            <a:ext cx="2194377" cy="124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276480272" descr="EMB000079581b1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67" y="3183808"/>
            <a:ext cx="2538569" cy="181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417499832" descr="EMB000053180e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95" y="5224204"/>
            <a:ext cx="2102852" cy="12017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_x417500792" descr="EMB000053180e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39" y="5228819"/>
            <a:ext cx="2081694" cy="1197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_x337339264" descr="EMB0000499008ec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8"/>
          <a:stretch>
            <a:fillRect/>
          </a:stretch>
        </p:blipFill>
        <p:spPr bwMode="auto">
          <a:xfrm>
            <a:off x="6754695" y="1199133"/>
            <a:ext cx="2186623" cy="1310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437225232" descr="EMB000075a429a3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19" y="3181196"/>
            <a:ext cx="252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184" y="195568"/>
            <a:ext cx="3481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View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Construction </a:t>
            </a:r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Site</a:t>
            </a:r>
            <a:r>
              <a:rPr lang="ko-KR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_x337343504" descr="EMB0000499008ef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6754695" y="2594011"/>
            <a:ext cx="2186623" cy="1188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23278" y="4939404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latin typeface="+mn-ea"/>
              </a:rPr>
              <a:t>&lt;`20.10&gt;</a:t>
            </a:r>
            <a:endParaRPr lang="ko-KR" altLang="en-US" sz="1000" b="1" dirty="0">
              <a:latin typeface="+mn-ea"/>
            </a:endParaRPr>
          </a:p>
        </p:txBody>
      </p:sp>
      <p:pic>
        <p:nvPicPr>
          <p:cNvPr id="14" name="_x363462296" descr="EMB00018868272d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9133"/>
            <a:ext cx="2520000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6289" y="297264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&lt;`17.01&gt;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9839" y="2966368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18.01&gt;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3697" y="4943527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19.01&gt;</a:t>
            </a:r>
            <a:endParaRPr lang="ko-KR" altLang="en-US" sz="1000" b="1" dirty="0">
              <a:latin typeface="+mn-ea"/>
            </a:endParaRPr>
          </a:p>
        </p:txBody>
      </p:sp>
      <p:pic>
        <p:nvPicPr>
          <p:cNvPr id="18" name="_x337342704" descr="EMB0000499008e9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163263" y="5231616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12027" y="2276492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&lt;Assembly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7178" y="3570774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&lt;SRF</a:t>
            </a:r>
            <a:r>
              <a:rPr lang="ko-KR" altLang="en-US" sz="1000" b="1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Test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02800" y="4931643"/>
            <a:ext cx="1504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&lt;High Energy </a:t>
            </a:r>
            <a:r>
              <a:rPr lang="en-US" altLang="ko-KR" sz="1000" b="1" dirty="0" err="1" smtClean="0">
                <a:solidFill>
                  <a:srgbClr val="FFFF00"/>
                </a:solidFill>
                <a:latin typeface="+mn-ea"/>
              </a:rPr>
              <a:t>Exps</a:t>
            </a:r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20724" y="6237312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&lt;ISOL&gt;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4100" y="6226658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&lt;SCL3&gt;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5918" y="62157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&lt;Low Energy </a:t>
            </a:r>
            <a:r>
              <a:rPr lang="en-US" altLang="ko-KR" sz="1000" b="1" dirty="0" err="1" smtClean="0">
                <a:solidFill>
                  <a:srgbClr val="FFFF00"/>
                </a:solidFill>
                <a:latin typeface="+mn-ea"/>
              </a:rPr>
              <a:t>Exps</a:t>
            </a:r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.&gt;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3263" y="62411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&lt;Control Center&gt;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234" y="781045"/>
            <a:ext cx="380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solidFill>
                  <a:prstClr val="black"/>
                </a:solidFill>
              </a:rPr>
              <a:t>● </a:t>
            </a:r>
            <a:r>
              <a:rPr lang="en-US" altLang="ko-KR" sz="2000" b="1" dirty="0" smtClean="0"/>
              <a:t>View of Construction Place</a:t>
            </a:r>
            <a:r>
              <a:rPr lang="ko-KR" altLang="en-US" sz="1800" b="1" dirty="0" smtClean="0"/>
              <a:t> </a:t>
            </a:r>
            <a:r>
              <a:rPr lang="en-US" altLang="ko-KR" sz="1000" b="1" smtClean="0">
                <a:latin typeface="+mn-ea"/>
              </a:rPr>
              <a:t>(`20.10)</a:t>
            </a:r>
            <a:endParaRPr lang="ko-KR" altLang="en-US" sz="1800" b="1" dirty="0"/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자유형 27"/>
          <p:cNvSpPr/>
          <p:nvPr/>
        </p:nvSpPr>
        <p:spPr>
          <a:xfrm>
            <a:off x="5099119" y="1976593"/>
            <a:ext cx="1567828" cy="1805417"/>
          </a:xfrm>
          <a:custGeom>
            <a:avLst/>
            <a:gdLst>
              <a:gd name="connsiteX0" fmla="*/ 0 w 1320800"/>
              <a:gd name="connsiteY0" fmla="*/ 1193800 h 1193800"/>
              <a:gd name="connsiteX1" fmla="*/ 1320800 w 1320800"/>
              <a:gd name="connsiteY1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0800" h="1193800">
                <a:moveTo>
                  <a:pt x="0" y="1193800"/>
                </a:moveTo>
                <a:lnTo>
                  <a:pt x="13208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자유형 28"/>
          <p:cNvSpPr/>
          <p:nvPr/>
        </p:nvSpPr>
        <p:spPr>
          <a:xfrm>
            <a:off x="5292079" y="3227683"/>
            <a:ext cx="1374867" cy="589312"/>
          </a:xfrm>
          <a:custGeom>
            <a:avLst/>
            <a:gdLst>
              <a:gd name="connsiteX0" fmla="*/ 0 w 1625600"/>
              <a:gd name="connsiteY0" fmla="*/ 584200 h 584200"/>
              <a:gd name="connsiteX1" fmla="*/ 1625600 w 1625600"/>
              <a:gd name="connsiteY1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584200">
                <a:moveTo>
                  <a:pt x="0" y="584200"/>
                </a:moveTo>
                <a:lnTo>
                  <a:pt x="16256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자유형 29"/>
          <p:cNvSpPr/>
          <p:nvPr/>
        </p:nvSpPr>
        <p:spPr>
          <a:xfrm>
            <a:off x="5223450" y="4120212"/>
            <a:ext cx="1573451" cy="379361"/>
          </a:xfrm>
          <a:custGeom>
            <a:avLst/>
            <a:gdLst>
              <a:gd name="connsiteX0" fmla="*/ 0 w 1625600"/>
              <a:gd name="connsiteY0" fmla="*/ 0 h 423334"/>
              <a:gd name="connsiteX1" fmla="*/ 1625600 w 1625600"/>
              <a:gd name="connsiteY1" fmla="*/ 423334 h 42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423334">
                <a:moveTo>
                  <a:pt x="0" y="0"/>
                </a:moveTo>
                <a:lnTo>
                  <a:pt x="1625600" y="42333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 30"/>
          <p:cNvSpPr/>
          <p:nvPr/>
        </p:nvSpPr>
        <p:spPr>
          <a:xfrm>
            <a:off x="5090186" y="4189844"/>
            <a:ext cx="1686489" cy="1042915"/>
          </a:xfrm>
          <a:custGeom>
            <a:avLst/>
            <a:gdLst>
              <a:gd name="connsiteX0" fmla="*/ 0 w 1193800"/>
              <a:gd name="connsiteY0" fmla="*/ 0 h 1600200"/>
              <a:gd name="connsiteX1" fmla="*/ 1193800 w 1193800"/>
              <a:gd name="connsiteY1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800" h="1600200">
                <a:moveTo>
                  <a:pt x="0" y="0"/>
                </a:moveTo>
                <a:lnTo>
                  <a:pt x="1193800" y="16002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 31"/>
          <p:cNvSpPr/>
          <p:nvPr/>
        </p:nvSpPr>
        <p:spPr>
          <a:xfrm rot="593054">
            <a:off x="3434923" y="4272812"/>
            <a:ext cx="989918" cy="987466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 32"/>
          <p:cNvSpPr/>
          <p:nvPr/>
        </p:nvSpPr>
        <p:spPr>
          <a:xfrm flipH="1">
            <a:off x="4788023" y="4215042"/>
            <a:ext cx="821531" cy="968441"/>
          </a:xfrm>
          <a:custGeom>
            <a:avLst/>
            <a:gdLst>
              <a:gd name="connsiteX0" fmla="*/ 2336800 w 2336800"/>
              <a:gd name="connsiteY0" fmla="*/ 0 h 1176866"/>
              <a:gd name="connsiteX1" fmla="*/ 0 w 2336800"/>
              <a:gd name="connsiteY1" fmla="*/ 1176866 h 11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6800" h="1176866">
                <a:moveTo>
                  <a:pt x="2336800" y="0"/>
                </a:moveTo>
                <a:lnTo>
                  <a:pt x="0" y="1176866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자유형 33"/>
          <p:cNvSpPr/>
          <p:nvPr/>
        </p:nvSpPr>
        <p:spPr>
          <a:xfrm rot="561448">
            <a:off x="2293650" y="3936274"/>
            <a:ext cx="1833381" cy="1420150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_x437216272" descr="EMB000075a429a0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36" y="1202337"/>
            <a:ext cx="252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Rectangle 10"/>
          <p:cNvSpPr>
            <a:spLocks noChangeArrowheads="1"/>
          </p:cNvSpPr>
          <p:nvPr/>
        </p:nvSpPr>
        <p:spPr bwMode="auto">
          <a:xfrm>
            <a:off x="83127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3150418" y="1710649"/>
            <a:ext cx="4085250" cy="10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87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61C2-492C-4B3D-8597-1CE962266C05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314850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Assembly </a:t>
            </a:r>
            <a:r>
              <a:rPr kumimoji="1" lang="en-US" altLang="ko-KR" b="1">
                <a:solidFill>
                  <a:schemeClr val="tx2"/>
                </a:solidFill>
              </a:rPr>
              <a:t>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18764" y="3148506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Control </a:t>
            </a:r>
            <a:r>
              <a:rPr kumimoji="1" lang="en-US" altLang="ko-KR" b="1" smtClean="0">
                <a:solidFill>
                  <a:schemeClr val="tx2"/>
                </a:solidFill>
              </a:rPr>
              <a:t>Center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5" name="_x337342704" descr="EMB0000499008e9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6131044" y="1188509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060235" y="3148506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SRF Test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565195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 smtClean="0">
                <a:solidFill>
                  <a:schemeClr val="tx2"/>
                </a:solidFill>
              </a:rPr>
              <a:t>Utility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76256" y="565195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Electricity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984060" y="565195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 smtClean="0">
                <a:solidFill>
                  <a:schemeClr val="tx2"/>
                </a:solidFill>
              </a:rPr>
              <a:t>HQ </a:t>
            </a:r>
            <a:r>
              <a:rPr kumimoji="1" lang="en-US" altLang="ko-KR" b="1" dirty="0">
                <a:solidFill>
                  <a:schemeClr val="tx2"/>
                </a:solidFill>
              </a:rPr>
              <a:t>Office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10" name="_x60101200" descr="EMB000021840f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88" y="3695287"/>
            <a:ext cx="2865438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60102480" descr="EMB000021840f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43" y="3691959"/>
            <a:ext cx="2841965" cy="19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7268" y="32614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7268" y="74900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" name="_x279109400" descr="EMB000079581b2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8" y="1206205"/>
            <a:ext cx="2865438" cy="192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279113000" descr="EMB000079581b2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88" y="1199820"/>
            <a:ext cx="2865438" cy="19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13938" y="32470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" name="_x279436632" descr="EMB000079581b3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8" y="3718622"/>
            <a:ext cx="2865438" cy="193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24888" y="176379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Conventional Facilities</a:t>
            </a:r>
            <a:endParaRPr lang="ko-KR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019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4337</TotalTime>
  <Words>3058</Words>
  <Application>Microsoft Office PowerPoint</Application>
  <PresentationFormat>화면 슬라이드 쇼(4:3)</PresentationFormat>
  <Paragraphs>661</Paragraphs>
  <Slides>58</Slides>
  <Notes>7</Notes>
  <HiddenSlides>0</HiddenSlides>
  <MMClips>0</MMClips>
  <ScaleCrop>false</ScaleCrop>
  <HeadingPairs>
    <vt:vector size="8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81" baseType="lpstr">
      <vt:lpstr>Arial Unicode MS</vt:lpstr>
      <vt:lpstr>Cordia New</vt:lpstr>
      <vt:lpstr>HY견고딕</vt:lpstr>
      <vt:lpstr>HY동녘B</vt:lpstr>
      <vt:lpstr>HY헤드라인M</vt:lpstr>
      <vt:lpstr>ＭＳ Ｐゴシック</vt:lpstr>
      <vt:lpstr>ＭＳ Ｐゴシック</vt:lpstr>
      <vt:lpstr>굴림</vt:lpstr>
      <vt:lpstr>나눔고딕</vt:lpstr>
      <vt:lpstr>나눔고딕 ExtraBold</vt:lpstr>
      <vt:lpstr>돋움</vt:lpstr>
      <vt:lpstr>맑은 고딕</vt:lpstr>
      <vt:lpstr>바탕</vt:lpstr>
      <vt:lpstr>Arial</vt:lpstr>
      <vt:lpstr>Calibri</vt:lpstr>
      <vt:lpstr>Cambria Math</vt:lpstr>
      <vt:lpstr>Helvetica</vt:lpstr>
      <vt:lpstr>Lucida Sans</vt:lpstr>
      <vt:lpstr>Symbol</vt:lpstr>
      <vt:lpstr>Times New Roman</vt:lpstr>
      <vt:lpstr>Wingdings</vt:lpstr>
      <vt:lpstr>Office 테마</vt:lpstr>
      <vt:lpstr>Graph</vt:lpstr>
      <vt:lpstr>PowerPoint 프레젠테이션</vt:lpstr>
      <vt:lpstr>PowerPoint 프레젠테이션</vt:lpstr>
      <vt:lpstr>PowerPoint 프레젠테이션</vt:lpstr>
      <vt:lpstr>Rare Isotope Science Project (RISP)</vt:lpstr>
      <vt:lpstr>PowerPoint 프레젠테이션</vt:lpstr>
      <vt:lpstr>RAON Layout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288</cp:revision>
  <cp:lastPrinted>2020-10-12T08:16:02Z</cp:lastPrinted>
  <dcterms:created xsi:type="dcterms:W3CDTF">2020-10-12T04:54:30Z</dcterms:created>
  <dcterms:modified xsi:type="dcterms:W3CDTF">2023-02-13T23:40:25Z</dcterms:modified>
</cp:coreProperties>
</file>