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7" r:id="rId2"/>
    <p:sldId id="271" r:id="rId3"/>
    <p:sldId id="347" r:id="rId4"/>
    <p:sldId id="365" r:id="rId5"/>
    <p:sldId id="366" r:id="rId6"/>
    <p:sldId id="367" r:id="rId7"/>
    <p:sldId id="318" r:id="rId8"/>
    <p:sldId id="319" r:id="rId9"/>
    <p:sldId id="352" r:id="rId10"/>
    <p:sldId id="328" r:id="rId11"/>
    <p:sldId id="322" r:id="rId12"/>
    <p:sldId id="323" r:id="rId13"/>
    <p:sldId id="326" r:id="rId14"/>
    <p:sldId id="327" r:id="rId15"/>
    <p:sldId id="330" r:id="rId16"/>
    <p:sldId id="353" r:id="rId17"/>
    <p:sldId id="331" r:id="rId18"/>
    <p:sldId id="332" r:id="rId19"/>
    <p:sldId id="345" r:id="rId20"/>
    <p:sldId id="357" r:id="rId21"/>
    <p:sldId id="358" r:id="rId22"/>
    <p:sldId id="360" r:id="rId23"/>
    <p:sldId id="361" r:id="rId24"/>
    <p:sldId id="364" r:id="rId25"/>
    <p:sldId id="281" r:id="rId26"/>
    <p:sldId id="282" r:id="rId27"/>
    <p:sldId id="362" r:id="rId28"/>
    <p:sldId id="363" r:id="rId29"/>
    <p:sldId id="320" r:id="rId30"/>
    <p:sldId id="417" r:id="rId31"/>
    <p:sldId id="346" r:id="rId32"/>
    <p:sldId id="354" r:id="rId33"/>
    <p:sldId id="416" r:id="rId34"/>
    <p:sldId id="418" r:id="rId35"/>
    <p:sldId id="334" r:id="rId36"/>
    <p:sldId id="339" r:id="rId37"/>
    <p:sldId id="336" r:id="rId38"/>
    <p:sldId id="337" r:id="rId39"/>
    <p:sldId id="340" r:id="rId40"/>
    <p:sldId id="341" r:id="rId41"/>
    <p:sldId id="342" r:id="rId42"/>
    <p:sldId id="343" r:id="rId43"/>
    <p:sldId id="344" r:id="rId44"/>
    <p:sldId id="348" r:id="rId45"/>
    <p:sldId id="415" r:id="rId46"/>
    <p:sldId id="414" r:id="rId47"/>
    <p:sldId id="468" r:id="rId48"/>
    <p:sldId id="475" r:id="rId49"/>
    <p:sldId id="469" r:id="rId50"/>
    <p:sldId id="470" r:id="rId51"/>
    <p:sldId id="473" r:id="rId52"/>
    <p:sldId id="474" r:id="rId53"/>
    <p:sldId id="476" r:id="rId54"/>
    <p:sldId id="467" r:id="rId55"/>
    <p:sldId id="333" r:id="rId56"/>
    <p:sldId id="477" r:id="rId57"/>
    <p:sldId id="350" r:id="rId58"/>
    <p:sldId id="349" r:id="rId59"/>
    <p:sldId id="283" r:id="rId60"/>
    <p:sldId id="307" r:id="rId61"/>
    <p:sldId id="284" r:id="rId62"/>
    <p:sldId id="285" r:id="rId63"/>
    <p:sldId id="288" r:id="rId64"/>
    <p:sldId id="289" r:id="rId65"/>
    <p:sldId id="291" r:id="rId66"/>
    <p:sldId id="292" r:id="rId67"/>
    <p:sldId id="293" r:id="rId68"/>
    <p:sldId id="294" r:id="rId69"/>
    <p:sldId id="296" r:id="rId70"/>
    <p:sldId id="309" r:id="rId71"/>
    <p:sldId id="295" r:id="rId72"/>
    <p:sldId id="305" r:id="rId73"/>
    <p:sldId id="306" r:id="rId74"/>
    <p:sldId id="298" r:id="rId75"/>
    <p:sldId id="299" r:id="rId76"/>
    <p:sldId id="301" r:id="rId77"/>
    <p:sldId id="300" r:id="rId78"/>
    <p:sldId id="303" r:id="rId79"/>
    <p:sldId id="308" r:id="rId80"/>
    <p:sldId id="262" r:id="rId81"/>
  </p:sldIdLst>
  <p:sldSz cx="12192000" cy="6858000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0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e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8639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837" y="2"/>
            <a:ext cx="3078639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C922A-9454-48D2-BE52-8798113EF4FB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090" y="4926015"/>
            <a:ext cx="5683886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852"/>
            <a:ext cx="3078639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837" y="9721852"/>
            <a:ext cx="3078639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D7C6C-9EEB-48B4-9D51-E9519BEC0A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686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29000"/>
          </a:xfrm>
          <a:ln/>
        </p:spPr>
      </p:sp>
      <p:sp>
        <p:nvSpPr>
          <p:cNvPr id="4608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5795" y="4343695"/>
            <a:ext cx="5027947" cy="41139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29000"/>
          </a:xfrm>
          <a:ln/>
        </p:spPr>
      </p:sp>
      <p:sp>
        <p:nvSpPr>
          <p:cNvPr id="4710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630" y="4343695"/>
            <a:ext cx="5488275" cy="41139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381AF-1950-44B5-9E29-569D44F13D54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388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9EF8-CA9F-4A08-9596-80EEEF497656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460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026EC-8AE5-4D7E-A17E-BD6E25569E46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874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18001" y="6367964"/>
            <a:ext cx="2743200" cy="365125"/>
          </a:xfrm>
        </p:spPr>
        <p:txBody>
          <a:bodyPr/>
          <a:lstStyle>
            <a:lvl1pPr algn="ctr">
              <a:defRPr sz="1920"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78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E647A-D924-47AF-B785-75202FE4A9B0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53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6934-953C-4FE1-A557-DFFF085C0B66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574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761A-AF34-4B11-BC31-36B114AD75CA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4017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44C5-B324-4EA4-8283-982D5E35604C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313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ABA8-B346-4315-AF42-8173D8959573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7271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52905-58FA-42BA-82D0-397FD9A73404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4125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0961-4392-4F5D-8729-0C7CF65F50F8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676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214E-F6F4-4BBB-B608-028814A48699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669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D80AA-F5AC-4BD2-AA84-127E46E85648}" type="datetime1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36B44-D3F0-4D57-90AF-0291904D5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060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5" Type="http://schemas.openxmlformats.org/officeDocument/2006/relationships/slide" Target="slide21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5.png"/><Relationship Id="rId7" Type="http://schemas.openxmlformats.org/officeDocument/2006/relationships/image" Target="../media/image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-sirius.lnls.br/mediawiki/index.php/Parameter:LI_error_maximum_pulse_to_pulse_jitter" TargetMode="External"/><Relationship Id="rId13" Type="http://schemas.openxmlformats.org/officeDocument/2006/relationships/image" Target="../media/image75.png"/><Relationship Id="rId3" Type="http://schemas.openxmlformats.org/officeDocument/2006/relationships/hyperlink" Target="https://wiki-sirius.lnls.br/mediawiki/index.php/Parameter:LI_beam_energy" TargetMode="External"/><Relationship Id="rId7" Type="http://schemas.openxmlformats.org/officeDocument/2006/relationships/hyperlink" Target="https://wiki-sirius.lnls.br/mediawiki/index.php/Parameter:LI_error_maximum_pulse_to_pulse_beam_position_variation" TargetMode="External"/><Relationship Id="rId12" Type="http://schemas.openxmlformats.org/officeDocument/2006/relationships/hyperlink" Target="https://wiki-sirius.lnls.br/mediawiki/index.php/Parameter:LI_repetition_rate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iki-sirius.lnls.br/mediawiki/index.php/Parameter:LI_error_maximum_pulse_to_pulse_energy_variation" TargetMode="External"/><Relationship Id="rId11" Type="http://schemas.openxmlformats.org/officeDocument/2006/relationships/hyperlink" Target="https://wiki-sirius.lnls.br/mediawiki/index.php/Parameter:LI_beam_single-bunch_maximum_pulse_duration" TargetMode="External"/><Relationship Id="rId5" Type="http://schemas.openxmlformats.org/officeDocument/2006/relationships/hyperlink" Target="https://wiki-sirius.lnls.br/mediawiki/index.php/Parameter:LI_optics_maximum_rms_energy_spread" TargetMode="External"/><Relationship Id="rId10" Type="http://schemas.openxmlformats.org/officeDocument/2006/relationships/hyperlink" Target="https://wiki-sirius.lnls.br/mediawiki/index.php/Parameter:LI_beam_multi-bunch_maximum_pulse_duration" TargetMode="External"/><Relationship Id="rId4" Type="http://schemas.openxmlformats.org/officeDocument/2006/relationships/hyperlink" Target="https://wiki-sirius.lnls.br/mediawiki/index.php/Parameter:LI_optics_maximum_normalized_emittance" TargetMode="External"/><Relationship Id="rId9" Type="http://schemas.openxmlformats.org/officeDocument/2006/relationships/hyperlink" Target="https://wiki-sirius.lnls.br/mediawiki/index.php/Parameter:LI_beam_multi-bunch_minimum_pulse_duration" TargetMode="External"/><Relationship Id="rId1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9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altLang="ko-KR" sz="4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SRF Cavity for Light Sources</a:t>
            </a:r>
            <a:endParaRPr lang="ko-KR" altLang="en-US" sz="4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491287"/>
            <a:ext cx="9144000" cy="1217332"/>
          </a:xfrm>
        </p:spPr>
        <p:txBody>
          <a:bodyPr/>
          <a:lstStyle/>
          <a:p>
            <a:pPr lvl="0"/>
            <a:r>
              <a:rPr lang="en-US" altLang="ko-K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Younguk Sohn</a:t>
            </a:r>
          </a:p>
          <a:p>
            <a:r>
              <a:rPr lang="en-US" altLang="ko-K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Pohang Accelerator Laboratory, POSTECH</a:t>
            </a:r>
          </a:p>
          <a:p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8139" y="5764280"/>
            <a:ext cx="10095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dirty="0">
                <a:latin typeface="Arial" panose="020B0604020202020204" pitchFamily="34" charset="0"/>
                <a:cs typeface="Arial" panose="020B0604020202020204" pitchFamily="34" charset="0"/>
              </a:rPr>
              <a:t>The 4th Asian School on Superconductivity and Cryogenics for Accelerators (ASSCA2022), </a:t>
            </a:r>
          </a:p>
          <a:p>
            <a:r>
              <a:rPr lang="en-US" altLang="ko-KR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13-19 February 2023, Korea University, Sejong, Korea</a:t>
            </a:r>
            <a:endParaRPr lang="ko-KR" altLang="en-US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106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RF Cavity – Choice of cavity material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172" y="1680472"/>
            <a:ext cx="9627476" cy="423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itchFamily="34" charset="0"/>
              </a:rPr>
              <a:t>The consideration to choose cavity material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itchFamily="34" charset="0"/>
              </a:rPr>
              <a:t>cavity performance, such as accel. E, required power, HOM impedance, …: </a:t>
            </a:r>
            <a:r>
              <a:rPr lang="en-US" altLang="ko-KR" sz="1600" dirty="0">
                <a:solidFill>
                  <a:srgbClr val="0033CC"/>
                </a:solidFill>
                <a:latin typeface="Arial" pitchFamily="34" charset="0"/>
              </a:rPr>
              <a:t>beam quality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itchFamily="34" charset="0"/>
              </a:rPr>
              <a:t>easiness of fabrication and integrating construction: </a:t>
            </a:r>
            <a:r>
              <a:rPr lang="en-US" altLang="ko-KR" sz="1600" dirty="0">
                <a:solidFill>
                  <a:srgbClr val="0033CC"/>
                </a:solidFill>
                <a:latin typeface="Arial" pitchFamily="34" charset="0"/>
              </a:rPr>
              <a:t>cost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itchFamily="34" charset="0"/>
              </a:rPr>
              <a:t>utility such as electricity and cooling station: </a:t>
            </a:r>
            <a:r>
              <a:rPr lang="en-US" altLang="ko-KR" sz="1600" dirty="0">
                <a:solidFill>
                  <a:srgbClr val="0033CC"/>
                </a:solidFill>
                <a:latin typeface="Arial" pitchFamily="34" charset="0"/>
              </a:rPr>
              <a:t>cost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itchFamily="34" charset="0"/>
              </a:rPr>
              <a:t>operation &amp; maintenance (failure probability, required man power and time): cost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itchFamily="34" charset="0"/>
              </a:rPr>
              <a:t>mean time between repairs (MTBF): </a:t>
            </a:r>
            <a:r>
              <a:rPr lang="en-US" altLang="ko-KR" sz="1600" dirty="0">
                <a:solidFill>
                  <a:srgbClr val="0033CC"/>
                </a:solidFill>
                <a:latin typeface="Arial" pitchFamily="34" charset="0"/>
              </a:rPr>
              <a:t>reliability</a:t>
            </a:r>
            <a:r>
              <a:rPr lang="en-US" altLang="ko-KR" sz="1600" dirty="0">
                <a:latin typeface="Arial" pitchFamily="34" charset="0"/>
              </a:rPr>
              <a:t>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itchFamily="34" charset="0"/>
              </a:rPr>
              <a:t>initial available budget for project: </a:t>
            </a:r>
            <a:r>
              <a:rPr lang="en-US" altLang="ko-KR" sz="1600" dirty="0">
                <a:solidFill>
                  <a:srgbClr val="0033CC"/>
                </a:solidFill>
                <a:latin typeface="Arial" pitchFamily="34" charset="0"/>
              </a:rPr>
              <a:t>policy</a:t>
            </a:r>
            <a:endParaRPr lang="en-US" altLang="ko-KR" dirty="0">
              <a:latin typeface="Arial" pitchFamily="34" charset="0"/>
            </a:endParaRP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dirty="0">
                <a:latin typeface="Arial" pitchFamily="34" charset="0"/>
              </a:rPr>
              <a:t>Target: require accelerator performance</a:t>
            </a:r>
          </a:p>
          <a:p>
            <a:pPr marL="6444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itchFamily="34" charset="0"/>
              </a:rPr>
              <a:t>technical constricts </a:t>
            </a:r>
          </a:p>
          <a:p>
            <a:pPr marL="6444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itchFamily="34" charset="0"/>
              </a:rPr>
              <a:t>available budget </a:t>
            </a:r>
          </a:p>
          <a:p>
            <a:pPr marL="6444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itchFamily="34" charset="0"/>
              </a:rPr>
              <a:t>capital efficiency </a:t>
            </a:r>
          </a:p>
          <a:p>
            <a:pPr marL="6444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itchFamily="34" charset="0"/>
              </a:rPr>
              <a:t>social</a:t>
            </a:r>
            <a:r>
              <a:rPr lang="ko-KR" altLang="en-US" dirty="0">
                <a:latin typeface="Arial" pitchFamily="34" charset="0"/>
              </a:rPr>
              <a:t> </a:t>
            </a:r>
            <a:r>
              <a:rPr lang="en-US" altLang="ko-KR" dirty="0">
                <a:latin typeface="Arial" pitchFamily="34" charset="0"/>
              </a:rPr>
              <a:t>consensus</a:t>
            </a:r>
          </a:p>
        </p:txBody>
      </p:sp>
    </p:spTree>
    <p:extLst>
      <p:ext uri="{BB962C8B-B14F-4D97-AF65-F5344CB8AC3E}">
        <p14:creationId xmlns:p14="http://schemas.microsoft.com/office/powerpoint/2010/main" val="749230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RF Cavity – Material characteristics: normal conducting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172" y="1869659"/>
            <a:ext cx="9306913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Copper and aluminum, but the former is dominant.</a:t>
            </a: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Mature</a:t>
            </a:r>
            <a:r>
              <a:rPr lang="ko-KR" altLang="en-US" sz="2000" dirty="0">
                <a:latin typeface="Arial" pitchFamily="34" charset="0"/>
              </a:rPr>
              <a:t> </a:t>
            </a:r>
            <a:r>
              <a:rPr lang="en-US" altLang="ko-KR" sz="2000" dirty="0">
                <a:latin typeface="Arial" pitchFamily="34" charset="0"/>
              </a:rPr>
              <a:t>technology and wide usage in LINACs and synchrotrons (PLS-II, PAL-XFEL, …)</a:t>
            </a:r>
            <a:endParaRPr lang="ko-KR" altLang="en-US" sz="2000" dirty="0">
              <a:latin typeface="Arial" pitchFamily="34" charset="0"/>
            </a:endParaRP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ko-KR" altLang="en-US" sz="2000" dirty="0">
                <a:latin typeface="Arial" pitchFamily="34" charset="0"/>
              </a:rPr>
              <a:t> </a:t>
            </a:r>
            <a:r>
              <a:rPr lang="en-US" altLang="ko-KR" sz="2000" dirty="0">
                <a:latin typeface="Arial" pitchFamily="34" charset="0"/>
              </a:rPr>
              <a:t>Easy fabrication and less initial cost for system construction, but similar or higher operation/maintenance cost, compared to a superconducting cavity</a:t>
            </a: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 More installation spaces for integrated RF system (with HPRF, LLRF, cooling system, and so on)</a:t>
            </a:r>
            <a:endParaRPr lang="ko-KR" alt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334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RF Cavity – Material characteristics: superconducting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172" y="1869659"/>
            <a:ext cx="962747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Niobium (</a:t>
            </a:r>
            <a:r>
              <a:rPr lang="en-US" altLang="ko-KR" sz="2000" dirty="0" err="1">
                <a:latin typeface="Arial" pitchFamily="34" charset="0"/>
              </a:rPr>
              <a:t>Nb</a:t>
            </a:r>
            <a:r>
              <a:rPr lang="en-US" altLang="ko-KR" sz="2000" dirty="0">
                <a:latin typeface="Arial" pitchFamily="34" charset="0"/>
              </a:rPr>
              <a:t>), </a:t>
            </a:r>
            <a:r>
              <a:rPr lang="en-US" altLang="ko-KR" sz="2000" dirty="0" err="1">
                <a:latin typeface="Arial" pitchFamily="34" charset="0"/>
              </a:rPr>
              <a:t>Nb</a:t>
            </a:r>
            <a:r>
              <a:rPr lang="en-US" altLang="ko-KR" sz="2000" dirty="0">
                <a:latin typeface="Arial" pitchFamily="34" charset="0"/>
              </a:rPr>
              <a:t> coated copper, thin film with HTC (high-temperature superconductor) material</a:t>
            </a: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Dominant for the large-scale accelerators (LHC, KEKB, XFEL, RAON, ESS, ILC &amp; FCC …)</a:t>
            </a: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Still under technology evolution</a:t>
            </a:r>
            <a:endParaRPr lang="ko-KR" altLang="en-US" sz="2000" dirty="0">
              <a:latin typeface="Arial" pitchFamily="34" charset="0"/>
            </a:endParaRP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ko-KR" altLang="en-US" sz="2000" dirty="0">
                <a:latin typeface="Arial" pitchFamily="34" charset="0"/>
              </a:rPr>
              <a:t> </a:t>
            </a:r>
            <a:r>
              <a:rPr lang="en-US" altLang="ko-KR" sz="2000" dirty="0">
                <a:latin typeface="Arial" pitchFamily="34" charset="0"/>
              </a:rPr>
              <a:t>Fastidious fabrication procedures and higher initial cost for system construction, but similar operation/maintenance cost. </a:t>
            </a:r>
            <a:r>
              <a:rPr lang="en-US" altLang="ko-KR" sz="2000" dirty="0">
                <a:solidFill>
                  <a:srgbClr val="0033CC"/>
                </a:solidFill>
                <a:latin typeface="Arial" pitchFamily="34" charset="0"/>
              </a:rPr>
              <a:t>Considering the initial cost of total electric power, the SRF cavity would be only solution for ultra large-scale accelerators such as ILC and FCC !!</a:t>
            </a: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 Expensive cryogenic system including He refrigerator</a:t>
            </a:r>
            <a:endParaRPr lang="ko-KR" alt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648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RF Cavity – SC Cavity’s advantages over NC cavity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172" y="1680472"/>
            <a:ext cx="9627476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CW operation at higher gradients (&lt;≈10 MV/m) → fewer cavities → save space</a:t>
            </a: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Higher power conversion efficiency, from electric power plant to beam: lower total capital cost</a:t>
            </a: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Higher RF power transfer rate to beam, resulted to simple cavity shape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larger beam aperture → low impedance for high bunch-charge beams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easier HOM damping  → higher bunched beam instability thresholds</a:t>
            </a: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dirty="0">
                <a:latin typeface="Arial" pitchFamily="34" charset="0"/>
              </a:rPr>
              <a:t>Superconducting HOM-absorbed, single-cell cavities are ideal for storage rings</a:t>
            </a:r>
          </a:p>
          <a:p>
            <a:pPr marL="180000" indent="-180000">
              <a:spcBef>
                <a:spcPts val="1800"/>
              </a:spcBef>
              <a:buClr>
                <a:srgbClr val="FF3300"/>
              </a:buClr>
              <a:buFont typeface="Wingdings" pitchFamily="2" charset="2"/>
              <a:buChar char="§"/>
            </a:pPr>
            <a:endParaRPr lang="ko-KR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43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RF Cavity – SC Cavity’s advantages over NC cavity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14</a:t>
            </a:fld>
            <a:endParaRPr lang="ko-KR" altLang="en-US" dirty="0"/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5E447D54-D86E-4434-A0E9-F196E16BB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9387" y="1193253"/>
            <a:ext cx="42132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 Box 4">
            <a:extLst>
              <a:ext uri="{FF2B5EF4-FFF2-40B4-BE49-F238E27FC236}">
                <a16:creationId xmlns:a16="http://schemas.microsoft.com/office/drawing/2014/main" id="{C9B058D2-9E24-464C-8E5D-2CBB7EF07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002" y="3160734"/>
            <a:ext cx="64459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100" i="1" dirty="0">
                <a:latin typeface="Arial" pitchFamily="34" charset="0"/>
              </a:rPr>
              <a:t>S. </a:t>
            </a:r>
            <a:r>
              <a:rPr lang="en-US" altLang="ko-KR" sz="1100" i="1" dirty="0" err="1">
                <a:latin typeface="Arial" pitchFamily="34" charset="0"/>
              </a:rPr>
              <a:t>Belomestnykh</a:t>
            </a:r>
            <a:r>
              <a:rPr lang="en-US" altLang="ko-KR" sz="1100" i="1" dirty="0">
                <a:latin typeface="Arial" pitchFamily="34" charset="0"/>
              </a:rPr>
              <a:t>, Cornell University, “ </a:t>
            </a:r>
            <a:r>
              <a:rPr lang="en-US" altLang="ko-KR" sz="1100" dirty="0">
                <a:latin typeface="Arial" pitchFamily="34" charset="0"/>
              </a:rPr>
              <a:t>Superconducting RF in Storage-Ring-Based Light Sources”, </a:t>
            </a:r>
          </a:p>
          <a:p>
            <a:r>
              <a:rPr lang="en-US" altLang="ko-KR" sz="1100" dirty="0">
                <a:latin typeface="Arial" pitchFamily="34" charset="0"/>
              </a:rPr>
              <a:t>13th International Workshop on RF Superconductivity, Peking University, October 15, 2007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D94606-933A-4332-AB32-2C3D23DC9118}"/>
                  </a:ext>
                </a:extLst>
              </p:cNvPr>
              <p:cNvSpPr txBox="1"/>
              <p:nvPr/>
            </p:nvSpPr>
            <p:spPr>
              <a:xfrm>
                <a:off x="1930565" y="3889647"/>
                <a:ext cx="2821926" cy="522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D94606-933A-4332-AB32-2C3D23DC9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565" y="3889647"/>
                <a:ext cx="2821926" cy="522707"/>
              </a:xfrm>
              <a:prstGeom prst="rect">
                <a:avLst/>
              </a:prstGeom>
              <a:blipFill>
                <a:blip r:embed="rId3"/>
                <a:stretch>
                  <a:fillRect t="-95349" r="-5184" b="-1558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9623CD-F9B3-45A2-B54F-2BED0B3B92F3}"/>
                  </a:ext>
                </a:extLst>
              </p:cNvPr>
              <p:cNvSpPr txBox="1"/>
              <p:nvPr/>
            </p:nvSpPr>
            <p:spPr>
              <a:xfrm>
                <a:off x="5076498" y="3888797"/>
                <a:ext cx="6040949" cy="1259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In point of accel. </a:t>
                </a:r>
                <a:r>
                  <a:rPr lang="en-US" altLang="ko-KR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voltage only</a:t>
                </a: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, a NC cavity</a:t>
                </a:r>
                <a:r>
                  <a:rPr lang="ko-KR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is better due to</a:t>
                </a:r>
              </a:p>
              <a:p>
                <a:pPr marL="540000" indent="-18000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e>
                    </m:d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a nose cone cavity (NC)</a:t>
                </a:r>
              </a:p>
              <a:p>
                <a:pPr marL="540000" indent="-18000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e>
                    </m:d>
                  </m:oMath>
                </a14:m>
                <a:r>
                  <a:rPr lang="ko-KR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a simple cavity (SC)</a:t>
                </a:r>
              </a:p>
              <a:p>
                <a:pPr marL="1004400" indent="-285750">
                  <a:spcBef>
                    <a:spcPts val="600"/>
                  </a:spcBef>
                  <a:buFont typeface="Symbol" panose="05050102010706020507" pitchFamily="18" charset="2"/>
                  <a:buChar char="®"/>
                </a:pPr>
                <a:r>
                  <a:rPr lang="en-US" altLang="ko-KR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Suitable for a LINAC</a:t>
                </a:r>
                <a:endParaRPr lang="ko-KR" alt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99623CD-F9B3-45A2-B54F-2BED0B3B9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498" y="3888797"/>
                <a:ext cx="6040949" cy="1259960"/>
              </a:xfrm>
              <a:prstGeom prst="rect">
                <a:avLst/>
              </a:prstGeom>
              <a:blipFill>
                <a:blip r:embed="rId4"/>
                <a:stretch>
                  <a:fillRect l="-908" t="-2899" b="-178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C20F31-4694-4997-A0FC-E55A363EF069}"/>
                  </a:ext>
                </a:extLst>
              </p:cNvPr>
              <p:cNvSpPr txBox="1"/>
              <p:nvPr/>
            </p:nvSpPr>
            <p:spPr>
              <a:xfrm>
                <a:off x="1935820" y="5398619"/>
                <a:ext cx="2171620" cy="859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C20F31-4694-4997-A0FC-E55A363EF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820" y="5398619"/>
                <a:ext cx="2171620" cy="8594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40E164-7EEE-4083-99CA-06D5C2BC2096}"/>
                  </a:ext>
                </a:extLst>
              </p:cNvPr>
              <p:cNvSpPr txBox="1"/>
              <p:nvPr/>
            </p:nvSpPr>
            <p:spPr>
              <a:xfrm>
                <a:off x="5076496" y="5414448"/>
                <a:ext cx="6348726" cy="1184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In point of </a:t>
                </a:r>
                <a:r>
                  <a:rPr lang="en-US" altLang="ko-KR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power loss only</a:t>
                </a: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, a SC cavity</a:t>
                </a:r>
                <a:r>
                  <a:rPr lang="ko-KR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is much better due to</a:t>
                </a:r>
              </a:p>
              <a:p>
                <a:pPr marL="540000" indent="-18000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Much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a SC cavity, order of 4~5.</a:t>
                </a:r>
              </a:p>
              <a:p>
                <a:pPr marL="1004400" lvl="0" indent="-285750">
                  <a:spcBef>
                    <a:spcPts val="600"/>
                  </a:spcBef>
                  <a:buFont typeface="Symbol" panose="05050102010706020507" pitchFamily="18" charset="2"/>
                  <a:buChar char="®"/>
                </a:pPr>
                <a:r>
                  <a:rPr lang="en-US" altLang="ko-KR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Suitable for a synchrotron accelerator</a:t>
                </a:r>
                <a:endParaRPr lang="ko-KR" alt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40000" indent="-18000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40E164-7EEE-4083-99CA-06D5C2BC2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496" y="5414448"/>
                <a:ext cx="6348726" cy="1184940"/>
              </a:xfrm>
              <a:prstGeom prst="rect">
                <a:avLst/>
              </a:prstGeom>
              <a:blipFill>
                <a:blip r:embed="rId6"/>
                <a:stretch>
                  <a:fillRect l="-865" t="-256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8196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RF Cavity – Cavity performance in synchrotron accel.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4" y="1339172"/>
            <a:ext cx="9627476" cy="43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High quality beam</a:t>
            </a:r>
            <a:r>
              <a:rPr lang="en-US" altLang="ko-KR" sz="2000" dirty="0">
                <a:solidFill>
                  <a:srgbClr val="0033CC"/>
                </a:solidFill>
                <a:latin typeface="Arial" pitchFamily="34" charset="0"/>
              </a:rPr>
              <a:t>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High beam current for synchrotron light sources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High luminosities for colliders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Small emittance (beam size)</a:t>
            </a:r>
          </a:p>
          <a:p>
            <a:pPr marL="360000">
              <a:spcBef>
                <a:spcPts val="600"/>
              </a:spcBef>
            </a:pPr>
            <a:r>
              <a:rPr lang="en-US" altLang="ko-KR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 </a:t>
            </a:r>
            <a:r>
              <a:rPr lang="en-US" altLang="ko-KR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high damping rate of higher order mode (HOM) from a cavity</a:t>
            </a: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Avoiding </a:t>
            </a:r>
            <a:r>
              <a:rPr lang="en-US" altLang="ko-KR" sz="2000" u="sng" dirty="0">
                <a:latin typeface="Arial" pitchFamily="34" charset="0"/>
              </a:rPr>
              <a:t>coupled multi-bunch </a:t>
            </a:r>
            <a:r>
              <a:rPr lang="en-US" altLang="ko-KR" sz="2000" dirty="0">
                <a:latin typeface="Arial" pitchFamily="34" charset="0"/>
              </a:rPr>
              <a:t>or beam break-up instabilities depending on the machine and beam parameters that will set the acceptable cavity impedance thresholds </a:t>
            </a:r>
          </a:p>
          <a:p>
            <a:pPr marL="64440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to be comprised by all beam-induced cavity Eigenmodes, </a:t>
            </a:r>
          </a:p>
          <a:p>
            <a:pPr marL="64440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to absorb </a:t>
            </a:r>
            <a:r>
              <a:rPr lang="en-US" altLang="ko-KR" dirty="0" err="1">
                <a:latin typeface="Arial" pitchFamily="34" charset="0"/>
              </a:rPr>
              <a:t>wakefields</a:t>
            </a:r>
            <a:r>
              <a:rPr lang="en-US" altLang="ko-KR" dirty="0">
                <a:latin typeface="Arial" pitchFamily="34" charset="0"/>
              </a:rPr>
              <a:t>, by cavity HOM dampers/absorbers </a:t>
            </a:r>
          </a:p>
          <a:p>
            <a:pPr marL="64440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to remove </a:t>
            </a:r>
            <a:r>
              <a:rPr lang="en-US" altLang="ko-KR" dirty="0" err="1">
                <a:latin typeface="Arial" pitchFamily="34" charset="0"/>
              </a:rPr>
              <a:t>upto</a:t>
            </a:r>
            <a:r>
              <a:rPr lang="en-US" altLang="ko-KR" dirty="0">
                <a:latin typeface="Arial" pitchFamily="34" charset="0"/>
              </a:rPr>
              <a:t> beam-dynamically safe levels </a:t>
            </a:r>
          </a:p>
          <a:p>
            <a:pPr marL="64440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to reduce the heat load at cryogenic temperature in SC and proper water temp. in NC.</a:t>
            </a:r>
          </a:p>
        </p:txBody>
      </p:sp>
    </p:spTree>
    <p:extLst>
      <p:ext uri="{BB962C8B-B14F-4D97-AF65-F5344CB8AC3E}">
        <p14:creationId xmlns:p14="http://schemas.microsoft.com/office/powerpoint/2010/main" val="1823645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RF Cavity – Cavity performance in synchrotron accel.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4" y="1271932"/>
            <a:ext cx="9627476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Strong HOM damping  </a:t>
            </a:r>
          </a:p>
          <a:p>
            <a:pPr marL="64440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based on coaxial and waveguide HOM couplers in cavity itself </a:t>
            </a:r>
          </a:p>
          <a:p>
            <a:pPr marL="64440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beam line absorbers  </a:t>
            </a:r>
          </a:p>
          <a:p>
            <a:pPr marL="64440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Combination of two</a:t>
            </a:r>
          </a:p>
        </p:txBody>
      </p:sp>
    </p:spTree>
    <p:extLst>
      <p:ext uri="{BB962C8B-B14F-4D97-AF65-F5344CB8AC3E}">
        <p14:creationId xmlns:p14="http://schemas.microsoft.com/office/powerpoint/2010/main" val="1282515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Coaxial and Waveguide Dampers (Couplers) in a Cavity 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825268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17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6E1AE38-6FD9-4455-9F95-8F30E4905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10" y="1098000"/>
            <a:ext cx="7030638" cy="57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A388F3-79EA-49B9-8696-B0DB54AE3494}"/>
              </a:ext>
            </a:extLst>
          </p:cNvPr>
          <p:cNvSpPr txBox="1"/>
          <p:nvPr/>
        </p:nvSpPr>
        <p:spPr>
          <a:xfrm>
            <a:off x="9493001" y="5483455"/>
            <a:ext cx="24856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Frank </a:t>
            </a:r>
            <a:r>
              <a:rPr lang="en-US" altLang="ko-K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Marhauser</a:t>
            </a:r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, Next generation HOM-damping,  2017 </a:t>
            </a:r>
            <a:r>
              <a:rPr lang="en-US" altLang="ko-K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Supercond</a:t>
            </a:r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. Sci. Technol. 30 063002</a:t>
            </a:r>
            <a:endParaRPr lang="ko-KR" alt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894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Beam Line / Tube Absorbers 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898838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A388F3-79EA-49B9-8696-B0DB54AE3494}"/>
              </a:ext>
            </a:extLst>
          </p:cNvPr>
          <p:cNvSpPr txBox="1"/>
          <p:nvPr/>
        </p:nvSpPr>
        <p:spPr>
          <a:xfrm>
            <a:off x="9493001" y="5483455"/>
            <a:ext cx="24856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Frank </a:t>
            </a:r>
            <a:r>
              <a:rPr lang="en-US" altLang="ko-K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Marhauser</a:t>
            </a:r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, Next generation HOM-damping,  2017 </a:t>
            </a:r>
            <a:r>
              <a:rPr lang="en-US" altLang="ko-K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Supercond</a:t>
            </a:r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. Sci. Technol. 30 063002</a:t>
            </a:r>
            <a:endParaRPr lang="ko-KR" alt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3371088-91A1-4C5C-9487-D0E21F01E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00" y="1714531"/>
            <a:ext cx="10080000" cy="32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4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63284B-7522-4264-A365-5B271207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3798"/>
            <a:ext cx="10515600" cy="2028443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Characteristics </a:t>
            </a:r>
            <a:b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Synchrotron Accelerators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88AFC3C-F399-4137-A669-A4776D49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82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997" y="1868362"/>
            <a:ext cx="10282334" cy="326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6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ko-K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Radio-Frequency Cavity for Light Sources</a:t>
            </a:r>
          </a:p>
          <a:p>
            <a:pPr marL="457200" lvl="0" indent="-457200">
              <a:lnSpc>
                <a:spcPct val="16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ko-K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Characteristics of Synchrotron Accelerators</a:t>
            </a:r>
          </a:p>
          <a:p>
            <a:pPr marL="457200" lvl="0" indent="-457200">
              <a:lnSpc>
                <a:spcPct val="16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ko-K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Coupled-bunch Instabilities</a:t>
            </a:r>
          </a:p>
          <a:p>
            <a:pPr marL="457200" lvl="0" indent="-457200">
              <a:lnSpc>
                <a:spcPct val="16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ko-K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4th Generation Synchrotron Radiation using</a:t>
            </a:r>
            <a:r>
              <a:rPr lang="ko-KR" alt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SRF Cavities</a:t>
            </a:r>
          </a:p>
          <a:p>
            <a:pPr marL="457200" lvl="0" indent="-457200">
              <a:lnSpc>
                <a:spcPct val="16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altLang="ko-K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Introduction of Multi-Purpose, Korean 4GSR</a:t>
            </a: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926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Comparison, between Linear and Circular Accelerators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4" y="1339167"/>
            <a:ext cx="962747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In linear accelerators (LINAC), the beam crosses the accelerating structures only once, from one end to the other</a:t>
            </a:r>
          </a:p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In circular accelerators (synchrotron), the beam repeatedly crosses the same accelerating structure</a:t>
            </a:r>
          </a:p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Linear accelerators are the only ones that can be used in the domain where the particle velocity is increasing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8F85EC4-E338-4429-A1BC-89B5CB1B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81" y="3680065"/>
            <a:ext cx="7200000" cy="292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5EA9FD-F12A-4215-8CFC-2759E8B4525D}"/>
              </a:ext>
            </a:extLst>
          </p:cNvPr>
          <p:cNvSpPr txBox="1"/>
          <p:nvPr/>
        </p:nvSpPr>
        <p:spPr>
          <a:xfrm>
            <a:off x="712777" y="4687836"/>
            <a:ext cx="2681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i="1" dirty="0">
                <a:latin typeface="Arial" pitchFamily="34" charset="0"/>
                <a:cs typeface="Arial" pitchFamily="34" charset="0"/>
              </a:rPr>
              <a:t>Different behaviors for electrons and protons in LINACs</a:t>
            </a:r>
            <a:endParaRPr lang="ko-KR" altLang="en-US" sz="1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620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Linear (LINAC) and Circular Accelerators (Synchrotron)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4" y="1339167"/>
            <a:ext cx="96274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Both LINAC and synchrotron use electromagnetic fields oscillating in resonant cavities to apply the accelerating force.</a:t>
            </a:r>
          </a:p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LINAC – particles follow straight path through series of cavities</a:t>
            </a:r>
          </a:p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Synchrotron – particles follow circular path in B-field and particles return to same accelerating cavity each time around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EE9A797-319C-4809-8657-3B7212228E15}"/>
              </a:ext>
            </a:extLst>
          </p:cNvPr>
          <p:cNvGrpSpPr/>
          <p:nvPr/>
        </p:nvGrpSpPr>
        <p:grpSpPr>
          <a:xfrm>
            <a:off x="3729690" y="3654800"/>
            <a:ext cx="4732620" cy="2438496"/>
            <a:chOff x="3729690" y="3654800"/>
            <a:chExt cx="4732620" cy="2438496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64E1B3D7-A3EF-455C-9AFE-5FE83971D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690" y="3654800"/>
              <a:ext cx="4732620" cy="2438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3A67A019-B2FD-4733-B5F9-BE9D3816C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1784" y="3779192"/>
              <a:ext cx="14287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CH" dirty="0">
                  <a:solidFill>
                    <a:srgbClr val="CC3300"/>
                  </a:solidFill>
                </a:rPr>
                <a:t>Synchrotron</a:t>
              </a:r>
              <a:endParaRPr lang="en-US" altLang="ko-KR" dirty="0">
                <a:solidFill>
                  <a:srgbClr val="CC3300"/>
                </a:solidFill>
                <a:ea typeface="굴림" pitchFamily="50" charset="-127"/>
              </a:endParaRP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91ACA890-B312-4CCB-83FD-9BA3240869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756" y="5291360"/>
              <a:ext cx="736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CH" dirty="0">
                  <a:solidFill>
                    <a:srgbClr val="CC3300"/>
                  </a:solidFill>
                </a:rPr>
                <a:t>Linac</a:t>
              </a:r>
              <a:endParaRPr lang="en-US" altLang="ko-KR" dirty="0">
                <a:solidFill>
                  <a:srgbClr val="CC3300"/>
                </a:solidFill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27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LINAC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046" y="5164863"/>
            <a:ext cx="850379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Particle gains energy at each gap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Lengths of drift tubes follow increasing velocity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Spacing becomes regular as v approaches c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FE24352-17BA-4CA3-A1A2-F8A701B7D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450923"/>
            <a:ext cx="6480000" cy="17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D9AA5C5E-1E01-4278-812B-CBAE55EC5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3422892"/>
            <a:ext cx="3169959" cy="160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54AE052B-B3CE-44E4-AF8B-A52C80F4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3866070"/>
            <a:ext cx="2736304" cy="77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077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LINAC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94BAB5B-F256-4427-8D79-BED3957FE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4" y="1339167"/>
            <a:ext cx="9627476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Low-Energy acceleration</a:t>
            </a:r>
          </a:p>
          <a:p>
            <a:pPr marL="644400" indent="-2844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  <a:cs typeface="Arial" pitchFamily="34" charset="0"/>
              </a:rPr>
              <a:t>Use for injectors to synchrotrons or stand-alone</a:t>
            </a:r>
          </a:p>
          <a:p>
            <a:pPr marL="644400" indent="-2844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  <a:cs typeface="Arial" pitchFamily="34" charset="0"/>
              </a:rPr>
              <a:t>For electron, protons and ions, </a:t>
            </a:r>
            <a:r>
              <a:rPr lang="en-US" altLang="ko-KR" dirty="0" err="1">
                <a:latin typeface="Arial" pitchFamily="34" charset="0"/>
                <a:cs typeface="Arial" pitchFamily="34" charset="0"/>
              </a:rPr>
              <a:t>linacs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 can be synchronous with the RF fields in the range where velocity increases with energy. </a:t>
            </a:r>
          </a:p>
          <a:p>
            <a:pPr marL="644400" indent="-2844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  <a:cs typeface="Arial" pitchFamily="34" charset="0"/>
              </a:rPr>
              <a:t>Protons</a:t>
            </a:r>
            <a:r>
              <a:rPr lang="da-DK" altLang="ko-KR" dirty="0">
                <a:latin typeface="Arial" pitchFamily="34" charset="0"/>
                <a:cs typeface="Arial" pitchFamily="34" charset="0"/>
              </a:rPr>
              <a:t>: </a:t>
            </a:r>
            <a:r>
              <a:rPr lang="el-GR" altLang="ko-KR" dirty="0">
                <a:latin typeface="Arial" pitchFamily="34" charset="0"/>
                <a:cs typeface="Arial" pitchFamily="34" charset="0"/>
              </a:rPr>
              <a:t>β</a:t>
            </a:r>
            <a:r>
              <a:rPr lang="da-DK" altLang="ko-KR" dirty="0">
                <a:latin typeface="Arial" pitchFamily="34" charset="0"/>
                <a:cs typeface="Arial" pitchFamily="34" charset="0"/>
              </a:rPr>
              <a:t> = v/c =0.51 at 150 MeV, 0.95 at 2 GeV.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A7F9C50D-B326-4373-8F3C-BD8845922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4" y="4833171"/>
            <a:ext cx="96274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High-Energy acceleration</a:t>
            </a:r>
          </a:p>
          <a:p>
            <a:pPr marL="644400" indent="-2844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  <a:cs typeface="Arial" pitchFamily="34" charset="0"/>
              </a:rPr>
              <a:t>Production of high-intensity proton beams</a:t>
            </a:r>
          </a:p>
          <a:p>
            <a:pPr marL="644400" indent="-2844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  <a:cs typeface="Arial" pitchFamily="34" charset="0"/>
              </a:rPr>
              <a:t>High energy linear colliders for leptons, where the main advantage is the absence of synchrotron radiation.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6D0D803A-6DA2-4F6D-AA05-542C6126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23" y="3154203"/>
            <a:ext cx="3169959" cy="160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08DDCC4-07FE-4955-A965-2237E021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71" y="3465513"/>
            <a:ext cx="2736304" cy="77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875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LINAC – Linear collider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24</a:t>
            </a:fld>
            <a:endParaRPr lang="ko-KR" alt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9DC547D-3406-4297-ACD4-A9F6BE5BC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189" y="1301184"/>
            <a:ext cx="7178562" cy="204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0000" indent="-180000" defTabSz="414726">
              <a:spcAft>
                <a:spcPts val="600"/>
              </a:spcAft>
              <a:buSzPct val="64000"/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  <a:cs typeface="Arial" pitchFamily="34" charset="0"/>
              </a:rPr>
              <a:t>International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Linear Collider </a:t>
            </a:r>
            <a:r>
              <a:rPr lang="en-US" altLang="ko-KR" sz="2000" dirty="0">
                <a:latin typeface="Arial" pitchFamily="34" charset="0"/>
                <a:cs typeface="Arial" pitchFamily="34" charset="0"/>
              </a:rPr>
              <a:t>(ILC)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644400" lvl="1" indent="-284400" defTabSz="414726">
              <a:spcBef>
                <a:spcPts val="6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- Superconducting cavities</a:t>
            </a:r>
          </a:p>
          <a:p>
            <a:pPr marL="644400" lvl="1" indent="-284400" defTabSz="414726">
              <a:spcBef>
                <a:spcPts val="6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- 31.5 MV/m gradient</a:t>
            </a:r>
          </a:p>
          <a:p>
            <a:pPr marL="644400" lvl="1" indent="-284400" defTabSz="414726">
              <a:spcBef>
                <a:spcPts val="6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- 500 GeV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, with </a:t>
            </a:r>
            <a:r>
              <a:rPr lang="en-US" altLang="ko-KR" dirty="0">
                <a:latin typeface="Arial" pitchFamily="34" charset="0"/>
              </a:rPr>
              <a:t>35 km total length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644400" lvl="1" indent="-284400" defTabSz="414726">
              <a:spcBef>
                <a:spcPts val="6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- Upgrade to 1000 GeV possible</a:t>
            </a:r>
          </a:p>
        </p:txBody>
      </p:sp>
      <p:pic>
        <p:nvPicPr>
          <p:cNvPr id="12" name="Picture 5" descr="layout">
            <a:extLst>
              <a:ext uri="{FF2B5EF4-FFF2-40B4-BE49-F238E27FC236}">
                <a16:creationId xmlns:a16="http://schemas.microsoft.com/office/drawing/2014/main" id="{D7B0A02C-67E9-4D07-9250-05481F39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3" b="9102"/>
          <a:stretch>
            <a:fillRect/>
          </a:stretch>
        </p:blipFill>
        <p:spPr bwMode="auto">
          <a:xfrm>
            <a:off x="1995028" y="3559882"/>
            <a:ext cx="8201943" cy="286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955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886345" y="1"/>
            <a:ext cx="4342968" cy="53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defTabSz="914414">
              <a:spcAft>
                <a:spcPct val="0"/>
              </a:spcAft>
            </a:pPr>
            <a:endParaRPr lang="en-US" altLang="ja-JP" sz="2800" b="1" i="1">
              <a:solidFill>
                <a:srgbClr val="FF3300"/>
              </a:solidFill>
              <a:ea typeface="MS PGothic" pitchFamily="34" charset="-128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033" y="1196752"/>
            <a:ext cx="5600484" cy="186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24" y="3524011"/>
            <a:ext cx="3582408" cy="25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88" y="3528329"/>
            <a:ext cx="3124344" cy="320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8270790" y="2688007"/>
            <a:ext cx="2332447" cy="38004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 defTabSz="914414">
              <a:spcAft>
                <a:spcPct val="0"/>
              </a:spcAft>
            </a:pPr>
            <a:r>
              <a:rPr kumimoji="1" lang="en-US" altLang="ko-KR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1.3 GHz 9-cell cavity </a:t>
            </a:r>
            <a:endParaRPr kumimoji="1" lang="en-US" altLang="ja-JP" dirty="0">
              <a:latin typeface="Arial" panose="020B0604020202020204" pitchFamily="34" charset="0"/>
              <a:ea typeface="Osaka" charset="-128"/>
              <a:cs typeface="Arial" panose="020B0604020202020204" pitchFamily="34" charset="0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720901" y="3271291"/>
            <a:ext cx="4469663" cy="30518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 defTabSz="914414">
              <a:spcAft>
                <a:spcPct val="0"/>
              </a:spcAft>
            </a:pPr>
            <a:r>
              <a:rPr kumimoji="1" lang="en-US" altLang="ja-JP" dirty="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1680 modules</a:t>
            </a:r>
            <a:r>
              <a:rPr kumimoji="1" lang="en-US" altLang="ko-KR" dirty="0"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, with 10 9-cell cavities each</a:t>
            </a:r>
            <a:endParaRPr kumimoji="1" lang="en-US" altLang="ja-JP" dirty="0">
              <a:latin typeface="Arial" panose="020B0604020202020204" pitchFamily="34" charset="0"/>
              <a:ea typeface="Osaka" charset="-128"/>
              <a:cs typeface="Arial" panose="020B0604020202020204" pitchFamily="34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711625" y="179940"/>
            <a:ext cx="6725389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defTabSz="1008063" eaLnBrk="0">
              <a:defRPr sz="26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1008063" eaLnBrk="0">
              <a:defRPr sz="26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defTabSz="1008063" eaLnBrk="0">
              <a:defRPr sz="26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defTabSz="1008063" eaLnBrk="0">
              <a:defRPr sz="26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defTabSz="1008063" eaLnBrk="0">
              <a:defRPr sz="26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68000"/>
              <a:buFont typeface="StarSymbol" charset="0"/>
              <a:buChar char="–"/>
              <a:defRPr sz="26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68000"/>
              <a:buFont typeface="StarSymbol" charset="0"/>
              <a:buChar char="–"/>
              <a:defRPr sz="26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68000"/>
              <a:buFont typeface="StarSymbol" charset="0"/>
              <a:buChar char="–"/>
              <a:defRPr sz="26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10080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68000"/>
              <a:buFont typeface="StarSymbol" charset="0"/>
              <a:buChar char="–"/>
              <a:defRPr sz="2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ILC Super-conducting Technology</a:t>
            </a:r>
            <a:r>
              <a:rPr lang="en-US" sz="3200" b="1" i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10" name="직선 연결선 9"/>
          <p:cNvCxnSpPr/>
          <p:nvPr/>
        </p:nvCxnSpPr>
        <p:spPr>
          <a:xfrm>
            <a:off x="1559496" y="836712"/>
            <a:ext cx="907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D18E-E218-4A82-B4A8-D584BD5AF6D1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0379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99656" y="188640"/>
            <a:ext cx="6191070" cy="499522"/>
          </a:xfrm>
        </p:spPr>
        <p:txBody>
          <a:bodyPr>
            <a:normAutofit fontScale="90000"/>
          </a:bodyPr>
          <a:lstStyle/>
          <a:p>
            <a:pPr eaLnBrk="1"/>
            <a:r>
              <a:rPr lang="en-US" altLang="ja-JP" sz="3600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ILC Main </a:t>
            </a:r>
            <a:r>
              <a:rPr lang="en-US" altLang="ja-JP" sz="3600" dirty="0" err="1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Linac</a:t>
            </a:r>
            <a:r>
              <a:rPr lang="en-US" altLang="ja-JP" sz="3600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RF Unit</a:t>
            </a:r>
          </a:p>
        </p:txBody>
      </p:sp>
      <p:pic>
        <p:nvPicPr>
          <p:cNvPr id="39939" name="Picture 3" descr="RFunit9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528" y="1786447"/>
            <a:ext cx="8914968" cy="317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직선 연결선 7"/>
          <p:cNvCxnSpPr/>
          <p:nvPr/>
        </p:nvCxnSpPr>
        <p:spPr>
          <a:xfrm>
            <a:off x="1559496" y="688162"/>
            <a:ext cx="907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D18E-E218-4A82-B4A8-D584BD5AF6D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129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Synchrotron (Circular Accelerators)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27</a:t>
            </a:fld>
            <a:endParaRPr lang="ko-KR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069396F-9322-43EA-BD16-3911B050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79" y="1295324"/>
            <a:ext cx="4098930" cy="333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40817555-C995-4AB7-B823-EA798A393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152" y="4821963"/>
            <a:ext cx="8503795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Use same accelerating structure many times over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Guide charged particles around closed path (“circle”) with magnetic fields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Provide magnetic focusing to keep beam small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itchFamily="34" charset="0"/>
              </a:rPr>
              <a:t>Schematic modern synchrotron or storage ring</a:t>
            </a:r>
          </a:p>
        </p:txBody>
      </p:sp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101B5628-425C-4D16-94C8-6D3CE7B49BBA}"/>
              </a:ext>
            </a:extLst>
          </p:cNvPr>
          <p:cNvCxnSpPr>
            <a:cxnSpLocks/>
          </p:cNvCxnSpPr>
          <p:nvPr/>
        </p:nvCxnSpPr>
        <p:spPr>
          <a:xfrm flipH="1" flipV="1">
            <a:off x="7405010" y="2988126"/>
            <a:ext cx="938895" cy="669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9A8A099-DE29-468A-8CC2-6A0E7BB9AD15}"/>
              </a:ext>
            </a:extLst>
          </p:cNvPr>
          <p:cNvSpPr txBox="1"/>
          <p:nvPr/>
        </p:nvSpPr>
        <p:spPr>
          <a:xfrm>
            <a:off x="8343905" y="3529992"/>
            <a:ext cx="209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Beam from a booster ring or</a:t>
            </a:r>
          </a:p>
          <a:p>
            <a:r>
              <a:rPr lang="en-US" altLang="ko-KR" sz="1200" i="1" dirty="0">
                <a:latin typeface="Arial" panose="020B0604020202020204" pitchFamily="34" charset="0"/>
                <a:cs typeface="Arial" panose="020B0604020202020204" pitchFamily="34" charset="0"/>
              </a:rPr>
              <a:t>a LINAC</a:t>
            </a:r>
            <a:endParaRPr lang="ko-KR" alt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00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Usual Synchrotron Radiation (Light Source)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19691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28</a:t>
            </a:fld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F5D66643-88E4-4DD6-8FD4-978C0512FA32}"/>
              </a:ext>
            </a:extLst>
          </p:cNvPr>
          <p:cNvGrpSpPr/>
          <p:nvPr/>
        </p:nvGrpSpPr>
        <p:grpSpPr>
          <a:xfrm>
            <a:off x="2225016" y="1606888"/>
            <a:ext cx="7756722" cy="4682331"/>
            <a:chOff x="2493964" y="1196752"/>
            <a:chExt cx="7756722" cy="4682331"/>
          </a:xfrm>
        </p:grpSpPr>
        <p:sp>
          <p:nvSpPr>
            <p:cNvPr id="9" name="Text Box 7">
              <a:hlinkClick r:id="rId2" action="ppaction://hlinksldjump"/>
              <a:extLst>
                <a:ext uri="{FF2B5EF4-FFF2-40B4-BE49-F238E27FC236}">
                  <a16:creationId xmlns:a16="http://schemas.microsoft.com/office/drawing/2014/main" id="{CC4D944F-A396-418E-A668-D9A6302708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6925" y="2997224"/>
              <a:ext cx="3531736" cy="36933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Full-energy </a:t>
              </a:r>
              <a:r>
                <a:rPr lang="en-US" altLang="ko-KR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ko-KR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or Booster ring</a:t>
              </a:r>
              <a:endParaRPr lang="ko-KR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31">
              <a:hlinkClick r:id="rId3" action="ppaction://hlinksldjump"/>
              <a:extLst>
                <a:ext uri="{FF2B5EF4-FFF2-40B4-BE49-F238E27FC236}">
                  <a16:creationId xmlns:a16="http://schemas.microsoft.com/office/drawing/2014/main" id="{1D1ECBFB-A51A-4674-9C32-835B71D54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8650" y="5444901"/>
              <a:ext cx="1146468" cy="36933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Beamline</a:t>
              </a:r>
              <a:endParaRPr lang="ko-KR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" name="Picture 37" descr="그림10">
              <a:extLst>
                <a:ext uri="{FF2B5EF4-FFF2-40B4-BE49-F238E27FC236}">
                  <a16:creationId xmlns:a16="http://schemas.microsoft.com/office/drawing/2014/main" id="{649A1383-345A-4DAD-A053-2831D0E9C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3964" y="1196753"/>
              <a:ext cx="3584575" cy="4054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9">
              <a:extLst>
                <a:ext uri="{FF2B5EF4-FFF2-40B4-BE49-F238E27FC236}">
                  <a16:creationId xmlns:a16="http://schemas.microsoft.com/office/drawing/2014/main" id="{BAB8CAA1-812D-478A-B856-8B167A7261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86698" y="1260376"/>
              <a:ext cx="3963988" cy="1520825"/>
              <a:chOff x="2778" y="845"/>
              <a:chExt cx="2497" cy="958"/>
            </a:xfrm>
          </p:grpSpPr>
          <p:sp>
            <p:nvSpPr>
              <p:cNvPr id="30" name="Text Box 10">
                <a:extLst>
                  <a:ext uri="{FF2B5EF4-FFF2-40B4-BE49-F238E27FC236}">
                    <a16:creationId xmlns:a16="http://schemas.microsoft.com/office/drawing/2014/main" id="{DFC05861-DFD7-4DEC-9BCF-0426B7A659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0" y="845"/>
                <a:ext cx="62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dirty="0">
                    <a:latin typeface="Arial" pitchFamily="34" charset="0"/>
                    <a:cs typeface="Arial" pitchFamily="34" charset="0"/>
                  </a:rPr>
                  <a:t>RF Gun</a:t>
                </a:r>
                <a:endParaRPr lang="ko-KR" alt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AutoShape 11">
                <a:extLst>
                  <a:ext uri="{FF2B5EF4-FFF2-40B4-BE49-F238E27FC236}">
                    <a16:creationId xmlns:a16="http://schemas.microsoft.com/office/drawing/2014/main" id="{752F7ED7-6C22-4F7D-8EF0-5655E7464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924" y="890"/>
                <a:ext cx="589" cy="136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 Box 12">
                <a:extLst>
                  <a:ext uri="{FF2B5EF4-FFF2-40B4-BE49-F238E27FC236}">
                    <a16:creationId xmlns:a16="http://schemas.microsoft.com/office/drawing/2014/main" id="{6A7C0ADD-A556-434D-8D31-C61953E686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8" y="845"/>
                <a:ext cx="1105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dirty="0">
                    <a:latin typeface="Arial" pitchFamily="34" charset="0"/>
                    <a:cs typeface="Arial" pitchFamily="34" charset="0"/>
                  </a:rPr>
                  <a:t>Accelerated </a:t>
                </a:r>
              </a:p>
              <a:p>
                <a:r>
                  <a:rPr lang="en-US" altLang="ko-KR" dirty="0">
                    <a:latin typeface="Arial" pitchFamily="34" charset="0"/>
                    <a:cs typeface="Arial" pitchFamily="34" charset="0"/>
                  </a:rPr>
                  <a:t>electron bunch</a:t>
                </a:r>
                <a:endParaRPr lang="ko-KR" altLang="en-US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3" name="Group 17">
                <a:extLst>
                  <a:ext uri="{FF2B5EF4-FFF2-40B4-BE49-F238E27FC236}">
                    <a16:creationId xmlns:a16="http://schemas.microsoft.com/office/drawing/2014/main" id="{5CBCC40A-0B5A-43AB-B64B-28BC0E71F5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4" y="1071"/>
                <a:ext cx="763" cy="732"/>
                <a:chOff x="2551" y="1207"/>
                <a:chExt cx="763" cy="732"/>
              </a:xfrm>
            </p:grpSpPr>
            <p:sp>
              <p:nvSpPr>
                <p:cNvPr id="35" name="Text Box 13">
                  <a:extLst>
                    <a:ext uri="{FF2B5EF4-FFF2-40B4-BE49-F238E27FC236}">
                      <a16:creationId xmlns:a16="http://schemas.microsoft.com/office/drawing/2014/main" id="{EF90BEE3-536C-42BB-8EE1-D532A50AF7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07" y="1339"/>
                  <a:ext cx="642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dirty="0">
                      <a:latin typeface="Arial" pitchFamily="34" charset="0"/>
                      <a:cs typeface="Arial" pitchFamily="34" charset="0"/>
                    </a:rPr>
                    <a:t>Klystron</a:t>
                  </a:r>
                </a:p>
              </p:txBody>
            </p:sp>
            <p:sp>
              <p:nvSpPr>
                <p:cNvPr id="36" name="Text Box 14">
                  <a:extLst>
                    <a:ext uri="{FF2B5EF4-FFF2-40B4-BE49-F238E27FC236}">
                      <a16:creationId xmlns:a16="http://schemas.microsoft.com/office/drawing/2014/main" id="{5D94CE04-18F3-402A-AF74-E493CDAC73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51" y="1706"/>
                  <a:ext cx="763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>
                      <a:latin typeface="Arial" pitchFamily="34" charset="0"/>
                      <a:cs typeface="Arial" pitchFamily="34" charset="0"/>
                    </a:rPr>
                    <a:t>Modulator</a:t>
                  </a:r>
                </a:p>
              </p:txBody>
            </p:sp>
            <p:sp>
              <p:nvSpPr>
                <p:cNvPr id="37" name="Line 15">
                  <a:extLst>
                    <a:ext uri="{FF2B5EF4-FFF2-40B4-BE49-F238E27FC236}">
                      <a16:creationId xmlns:a16="http://schemas.microsoft.com/office/drawing/2014/main" id="{D2D6575D-B8D2-4D8C-BC51-44BB217D2B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57" y="1570"/>
                  <a:ext cx="0" cy="1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Line 16">
                  <a:extLst>
                    <a:ext uri="{FF2B5EF4-FFF2-40B4-BE49-F238E27FC236}">
                      <a16:creationId xmlns:a16="http://schemas.microsoft.com/office/drawing/2014/main" id="{C6760C05-734D-42DA-9F03-08B66CA0C6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57" y="1207"/>
                  <a:ext cx="0" cy="13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4" name="Text Box 18">
                <a:extLst>
                  <a:ext uri="{FF2B5EF4-FFF2-40B4-BE49-F238E27FC236}">
                    <a16:creationId xmlns:a16="http://schemas.microsoft.com/office/drawing/2014/main" id="{809E3129-BCD9-4809-80DD-B8D31AB35A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3" y="1389"/>
                <a:ext cx="744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ko-KR" sz="1600">
                    <a:solidFill>
                      <a:srgbClr val="FF3300"/>
                    </a:solidFill>
                    <a:latin typeface="Arial" pitchFamily="34" charset="0"/>
                    <a:cs typeface="Arial" pitchFamily="34" charset="0"/>
                  </a:rPr>
                  <a:t>Microwave</a:t>
                </a:r>
              </a:p>
            </p:txBody>
          </p:sp>
        </p:grpSp>
        <p:sp>
          <p:nvSpPr>
            <p:cNvPr id="16" name="Text Box 21">
              <a:extLst>
                <a:ext uri="{FF2B5EF4-FFF2-40B4-BE49-F238E27FC236}">
                  <a16:creationId xmlns:a16="http://schemas.microsoft.com/office/drawing/2014/main" id="{180CB2F0-AC76-43FF-801B-3C6EA288B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6126" y="2925540"/>
              <a:ext cx="82586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dirty="0">
                  <a:latin typeface="Arial" pitchFamily="34" charset="0"/>
                  <a:cs typeface="Arial" pitchFamily="34" charset="0"/>
                </a:rPr>
                <a:t>RF cavity</a:t>
              </a:r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22">
              <a:extLst>
                <a:ext uri="{FF2B5EF4-FFF2-40B4-BE49-F238E27FC236}">
                  <a16:creationId xmlns:a16="http://schemas.microsoft.com/office/drawing/2014/main" id="{6CA32CB5-C5BA-40B9-A577-C1485C197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1905" y="4965567"/>
              <a:ext cx="129554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dirty="0">
                  <a:latin typeface="Arial" pitchFamily="34" charset="0"/>
                  <a:cs typeface="Arial" pitchFamily="34" charset="0"/>
                </a:rPr>
                <a:t>Insertion device</a:t>
              </a:r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23">
              <a:extLst>
                <a:ext uri="{FF2B5EF4-FFF2-40B4-BE49-F238E27FC236}">
                  <a16:creationId xmlns:a16="http://schemas.microsoft.com/office/drawing/2014/main" id="{64A9263A-7519-483E-9F10-7A92B9800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9150" y="3789140"/>
              <a:ext cx="139743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dirty="0">
                  <a:latin typeface="Arial" pitchFamily="34" charset="0"/>
                  <a:cs typeface="Arial" pitchFamily="34" charset="0"/>
                </a:rPr>
                <a:t>Vacuum chamber</a:t>
              </a:r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25">
              <a:extLst>
                <a:ext uri="{FF2B5EF4-FFF2-40B4-BE49-F238E27FC236}">
                  <a16:creationId xmlns:a16="http://schemas.microsoft.com/office/drawing/2014/main" id="{D445E0F5-A503-445C-A1F9-3593B245E9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1088" y="1671464"/>
              <a:ext cx="1258888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r>
                <a:rPr lang="en-US" altLang="ko-KR" sz="12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Synchrotron radiation</a:t>
              </a:r>
              <a:endParaRPr lang="ko-KR" altLang="en-US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26">
              <a:extLst>
                <a:ext uri="{FF2B5EF4-FFF2-40B4-BE49-F238E27FC236}">
                  <a16:creationId xmlns:a16="http://schemas.microsoft.com/office/drawing/2014/main" id="{37AED592-777A-4FA6-8C9C-6E72D0C8A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5050" y="2498503"/>
              <a:ext cx="134684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dirty="0">
                  <a:latin typeface="Arial" pitchFamily="34" charset="0"/>
                  <a:cs typeface="Arial" pitchFamily="34" charset="0"/>
                </a:rPr>
                <a:t>Bending magnet</a:t>
              </a:r>
              <a:endParaRPr lang="ko-KR" alt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AutoShape 30">
              <a:extLst>
                <a:ext uri="{FF2B5EF4-FFF2-40B4-BE49-F238E27FC236}">
                  <a16:creationId xmlns:a16="http://schemas.microsoft.com/office/drawing/2014/main" id="{E9D0A34D-460E-4204-ABDF-1CAAF4237D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971953">
              <a:off x="3375025" y="5176614"/>
              <a:ext cx="1189038" cy="2159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501A3AB7-B8D7-4371-88DB-7E6537AECA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59150" y="2493740"/>
              <a:ext cx="215900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Line 40">
              <a:extLst>
                <a:ext uri="{FF2B5EF4-FFF2-40B4-BE49-F238E27FC236}">
                  <a16:creationId xmlns:a16="http://schemas.microsoft.com/office/drawing/2014/main" id="{5BE33D40-3B01-4464-B1C6-9D27FF566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43251" y="2925539"/>
              <a:ext cx="142875" cy="71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Line 41">
              <a:extLst>
                <a:ext uri="{FF2B5EF4-FFF2-40B4-BE49-F238E27FC236}">
                  <a16:creationId xmlns:a16="http://schemas.microsoft.com/office/drawing/2014/main" id="{7863A1FF-A4C8-4845-AE7A-E80320A4E9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0226" y="3933602"/>
              <a:ext cx="288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Line 42">
              <a:extLst>
                <a:ext uri="{FF2B5EF4-FFF2-40B4-BE49-F238E27FC236}">
                  <a16:creationId xmlns:a16="http://schemas.microsoft.com/office/drawing/2014/main" id="{EA5B949F-0FB1-405B-84E3-34CF4E4D66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28008" y="4719801"/>
              <a:ext cx="505916" cy="384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958781B2-F09E-4A32-BC04-020EB4299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5720" y="3285901"/>
              <a:ext cx="1534074" cy="36933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Storage Ring</a:t>
              </a:r>
              <a:endParaRPr lang="ko-KR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2CD695D6-CB37-439B-80F3-D896E6C5ECA4}"/>
                </a:ext>
              </a:extLst>
            </p:cNvPr>
            <p:cNvSpPr/>
            <p:nvPr/>
          </p:nvSpPr>
          <p:spPr>
            <a:xfrm>
              <a:off x="6240016" y="1196752"/>
              <a:ext cx="3960440" cy="15763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A014F0F7-5E13-4D1A-804B-9435B3D4F178}"/>
                </a:ext>
              </a:extLst>
            </p:cNvPr>
            <p:cNvCxnSpPr/>
            <p:nvPr/>
          </p:nvCxnSpPr>
          <p:spPr>
            <a:xfrm flipH="1">
              <a:off x="4655840" y="1403188"/>
              <a:ext cx="1548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2169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Configuration of RF system for the Synchrotrons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29</a:t>
            </a:fld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117AE8A-0870-4455-A086-B804070B0187}"/>
              </a:ext>
            </a:extLst>
          </p:cNvPr>
          <p:cNvGrpSpPr/>
          <p:nvPr/>
        </p:nvGrpSpPr>
        <p:grpSpPr>
          <a:xfrm>
            <a:off x="2107253" y="1726084"/>
            <a:ext cx="7982675" cy="3168351"/>
            <a:chOff x="2701089" y="1846952"/>
            <a:chExt cx="7982675" cy="3168351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B927334-9F8A-4072-9903-ADADB25C2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59016" y="1846952"/>
              <a:ext cx="5294313" cy="240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A2784C14-3AC9-452B-B069-42E98C369F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27691" y="3358251"/>
              <a:ext cx="2016125" cy="71438"/>
              <a:chOff x="3334" y="2432"/>
              <a:chExt cx="1270" cy="45"/>
            </a:xfrm>
          </p:grpSpPr>
          <p:sp>
            <p:nvSpPr>
              <p:cNvPr id="13" name="Line 6">
                <a:extLst>
                  <a:ext uri="{FF2B5EF4-FFF2-40B4-BE49-F238E27FC236}">
                    <a16:creationId xmlns:a16="http://schemas.microsoft.com/office/drawing/2014/main" id="{88FF2C63-E5B3-46D2-A397-911AEC497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4" y="2457"/>
                <a:ext cx="1270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prstDash val="sysDot"/>
                <a:round/>
                <a:headEnd/>
                <a:tailEnd type="triangle" w="sm" len="lg"/>
              </a:ln>
              <a:effectLst/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4" name="Oval 7">
                <a:extLst>
                  <a:ext uri="{FF2B5EF4-FFF2-40B4-BE49-F238E27FC236}">
                    <a16:creationId xmlns:a16="http://schemas.microsoft.com/office/drawing/2014/main" id="{7E141733-2119-4217-B6F3-B32D7B89B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2432"/>
                <a:ext cx="136" cy="4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5" name="Oval 8">
                <a:extLst>
                  <a:ext uri="{FF2B5EF4-FFF2-40B4-BE49-F238E27FC236}">
                    <a16:creationId xmlns:a16="http://schemas.microsoft.com/office/drawing/2014/main" id="{2D4DD0C6-A7ED-4888-A12C-5AF75EF71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5" y="2432"/>
                <a:ext cx="136" cy="4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6" name="Oval 9">
                <a:extLst>
                  <a:ext uri="{FF2B5EF4-FFF2-40B4-BE49-F238E27FC236}">
                    <a16:creationId xmlns:a16="http://schemas.microsoft.com/office/drawing/2014/main" id="{7C6AFDF7-2D21-48B4-9238-02F10AFB8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432"/>
                <a:ext cx="136" cy="4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7" name="Oval 11">
                <a:extLst>
                  <a:ext uri="{FF2B5EF4-FFF2-40B4-BE49-F238E27FC236}">
                    <a16:creationId xmlns:a16="http://schemas.microsoft.com/office/drawing/2014/main" id="{6C6C84A3-687E-415A-9710-F750E296D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7" y="2432"/>
                <a:ext cx="136" cy="4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137ED097-ABE3-490D-B231-0840746385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51653" y="2637527"/>
              <a:ext cx="576262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71CFE0A3-F587-4027-9442-4F2ACE50C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1255" y="2092622"/>
              <a:ext cx="2692509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500" i="1" dirty="0">
                  <a:latin typeface="Arial" panose="020B0604020202020204" pitchFamily="34" charset="0"/>
                  <a:cs typeface="Arial" panose="020B0604020202020204" pitchFamily="34" charset="0"/>
                </a:rPr>
                <a:t>Charged particles and/or bunches</a:t>
              </a:r>
              <a:endParaRPr lang="ko-KR" altLang="en-US" sz="15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981601B5-3720-4E5C-AE28-21C0590785FB}"/>
                </a:ext>
              </a:extLst>
            </p:cNvPr>
            <p:cNvCxnSpPr/>
            <p:nvPr/>
          </p:nvCxnSpPr>
          <p:spPr>
            <a:xfrm>
              <a:off x="7391141" y="4151207"/>
              <a:ext cx="0" cy="57606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7804D96-6CBE-4CFF-A1C4-5DAA5747E56B}"/>
                </a:ext>
              </a:extLst>
            </p:cNvPr>
            <p:cNvCxnSpPr/>
            <p:nvPr/>
          </p:nvCxnSpPr>
          <p:spPr>
            <a:xfrm flipH="1" flipV="1">
              <a:off x="4792099" y="4733049"/>
              <a:ext cx="2592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FEA6C150-D5BB-4996-B7B3-DE4705AFCF12}"/>
                </a:ext>
              </a:extLst>
            </p:cNvPr>
            <p:cNvCxnSpPr/>
            <p:nvPr/>
          </p:nvCxnSpPr>
          <p:spPr>
            <a:xfrm>
              <a:off x="3646725" y="2948091"/>
              <a:ext cx="0" cy="151216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 Box 15">
              <a:extLst>
                <a:ext uri="{FF2B5EF4-FFF2-40B4-BE49-F238E27FC236}">
                  <a16:creationId xmlns:a16="http://schemas.microsoft.com/office/drawing/2014/main" id="{E078E2DE-BC66-4AAA-9B3A-5E1F6C13B1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1089" y="1993873"/>
              <a:ext cx="1499657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power RF </a:t>
              </a:r>
              <a:endParaRPr lang="ko-KR" alt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F9DC6B-2F4C-447E-880A-774815A9B3A9}"/>
                </a:ext>
              </a:extLst>
            </p:cNvPr>
            <p:cNvSpPr txBox="1"/>
            <p:nvPr/>
          </p:nvSpPr>
          <p:spPr>
            <a:xfrm>
              <a:off x="3295335" y="4461305"/>
              <a:ext cx="1549933" cy="55399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i="1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LLRF</a:t>
              </a:r>
            </a:p>
            <a:p>
              <a:pPr algn="ctr"/>
              <a:r>
                <a:rPr lang="en-US" altLang="ko-KR" sz="1500" b="1" i="1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(Control System)</a:t>
              </a:r>
              <a:endParaRPr lang="ko-KR" altLang="en-US" sz="15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19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63284B-7522-4264-A365-5B271207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3798"/>
            <a:ext cx="10515600" cy="2028443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RF Cavity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88AFC3C-F399-4137-A669-A4776D49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0588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Characteristics of Synchrotron Light Sources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30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4" y="1271932"/>
            <a:ext cx="962747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Characteristics of photon beams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high brilliance and flux,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wavelength tunability &amp; selection-ability,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beam size tunability &amp; selection-ability,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(partially) coherent radiation,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polarization,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time structure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Stability factor by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energy,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intensity,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position,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val="3906275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Evolution of Synchrotron Light Sources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31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148E6CBC-18E9-4BE0-966C-D9B4923922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6344" y="1473644"/>
                <a:ext cx="9627476" cy="4073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180000" indent="-180000">
                  <a:spcBef>
                    <a:spcPts val="1800"/>
                  </a:spcBef>
                  <a:buFont typeface="Wingdings" panose="05000000000000000000" pitchFamily="2" charset="2"/>
                  <a:buChar char="§"/>
                </a:pPr>
                <a:r>
                  <a:rPr lang="en-US" altLang="ko-KR" sz="2000" dirty="0">
                    <a:latin typeface="Arial" pitchFamily="34" charset="0"/>
                  </a:rPr>
                  <a:t>First generation of light sources (LS) in early 1970s made parasitic use of synchrotron radiation (SR) from dipole magnets in electron storage rings built for high energy physics experiments</a:t>
                </a:r>
              </a:p>
              <a:p>
                <a:pPr marL="180000" indent="-180000">
                  <a:spcBef>
                    <a:spcPts val="1800"/>
                  </a:spcBef>
                  <a:buFont typeface="Wingdings" panose="05000000000000000000" pitchFamily="2" charset="2"/>
                  <a:buChar char="§"/>
                </a:pPr>
                <a:r>
                  <a:rPr lang="en-US" altLang="ko-KR" sz="2000" dirty="0">
                    <a:latin typeface="Arial" pitchFamily="34" charset="0"/>
                  </a:rPr>
                  <a:t>Second generation LS , that were electron storage rings built as dedicated sources of synchrotron radiation, still using the light from bending magnets </a:t>
                </a:r>
              </a:p>
              <a:p>
                <a:pPr marL="180000" indent="-180000">
                  <a:spcBef>
                    <a:spcPts val="1800"/>
                  </a:spcBef>
                  <a:buFont typeface="Wingdings" panose="05000000000000000000" pitchFamily="2" charset="2"/>
                  <a:buChar char="§"/>
                </a:pPr>
                <a:r>
                  <a:rPr lang="en-US" altLang="ko-KR" sz="2000" dirty="0">
                    <a:latin typeface="Arial" pitchFamily="34" charset="0"/>
                  </a:rPr>
                  <a:t>Third generation machines, referred to as those using insertion devices (undulator, wigglers, wave length shifters) as the primary radiation sources. </a:t>
                </a:r>
              </a:p>
              <a:p>
                <a:pPr marL="645750" indent="-285750">
                  <a:spcBef>
                    <a:spcPts val="600"/>
                  </a:spcBef>
                  <a:buFontTx/>
                  <a:buChar char="-"/>
                </a:pP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Performance markedly improved in terms of the brilliance of synchrotron radiation, due to the number of magnetic structures to produce radiation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ko-KR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45750" indent="-285750">
                  <a:spcBef>
                    <a:spcPts val="600"/>
                  </a:spcBef>
                  <a:buFontTx/>
                  <a:buChar char="-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i="1">
                            <a:latin typeface="Cambria Math" panose="02040503050406030204" pitchFamily="18" charset="0"/>
                          </a:rPr>
                          <m:t>Bright</m:t>
                        </m:r>
                        <m:r>
                          <m:rPr>
                            <m:sty m:val="p"/>
                          </m:rPr>
                          <a:rPr lang="en-US" altLang="ko-KR" i="1" smtClean="0">
                            <a:latin typeface="Cambria Math" panose="02040503050406030204" pitchFamily="18" charset="0"/>
                          </a:rPr>
                          <m:t>ness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 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ko-KR" i="1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undulator</m:t>
                        </m:r>
                      </m:sub>
                    </m:sSub>
                  </m:oMath>
                </a14:m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14:m>
                  <m:oMath xmlns:m="http://schemas.openxmlformats.org/officeDocument/2006/math">
                    <m:r>
                      <a:rPr lang="en-US" altLang="ko-KR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ko-K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wiggler</m:t>
                        </m:r>
                      </m:sub>
                    </m:sSub>
                  </m:oMath>
                </a14:m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 for undulator and wiggler, respectively</a:t>
                </a:r>
              </a:p>
              <a:p>
                <a:pPr marL="360000">
                  <a:spcBef>
                    <a:spcPts val="600"/>
                  </a:spcBef>
                </a:pP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     (n : number of magnets)</a:t>
                </a:r>
              </a:p>
            </p:txBody>
          </p:sp>
        </mc:Choice>
        <mc:Fallback xmlns=""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148E6CBC-18E9-4BE0-966C-D9B492392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6344" y="1473644"/>
                <a:ext cx="9627476" cy="4073423"/>
              </a:xfrm>
              <a:prstGeom prst="rect">
                <a:avLst/>
              </a:prstGeom>
              <a:blipFill>
                <a:blip r:embed="rId2"/>
                <a:stretch>
                  <a:fillRect l="-570" t="-749" r="-1267" b="-149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4865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Evolution of Synchrotron Light Sources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32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4" y="1271932"/>
            <a:ext cx="9627476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Forth generation LS (4GSR), characterized as "ultra-low emittance” less than 100 pm</a:t>
            </a:r>
            <a:r>
              <a:rPr lang="en-US" altLang="ko-KR" sz="2000" dirty="0">
                <a:latin typeface="Arial" pitchFamily="34" charset="0"/>
                <a:sym typeface="Symbol" panose="05050102010706020507" pitchFamily="18" charset="2"/>
              </a:rPr>
              <a:t></a:t>
            </a:r>
            <a:r>
              <a:rPr lang="en-US" altLang="ko-KR" sz="2000" dirty="0">
                <a:solidFill>
                  <a:srgbClr val="0033CC"/>
                </a:solidFill>
                <a:latin typeface="Arial" pitchFamily="34" charset="0"/>
              </a:rPr>
              <a:t> </a:t>
            </a:r>
            <a:r>
              <a:rPr lang="en-US" altLang="ko-KR" sz="2000" dirty="0">
                <a:latin typeface="Arial" pitchFamily="34" charset="0"/>
              </a:rPr>
              <a:t>rad with state-of art insertion devices. Another prominent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brilliance</a:t>
            </a:r>
            <a:r>
              <a:rPr lang="en-US" altLang="ko-KR" sz="2000" dirty="0">
                <a:latin typeface="Arial" pitchFamily="34" charset="0"/>
              </a:rPr>
              <a:t> compared to 3</a:t>
            </a:r>
            <a:r>
              <a:rPr lang="en-US" altLang="ko-KR" sz="2000" baseline="30000" dirty="0">
                <a:latin typeface="Arial" pitchFamily="34" charset="0"/>
              </a:rPr>
              <a:t>rd</a:t>
            </a:r>
            <a:r>
              <a:rPr lang="en-US" altLang="ko-KR" sz="2000" dirty="0">
                <a:latin typeface="Arial" pitchFamily="34" charset="0"/>
              </a:rPr>
              <a:t> LS.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The brilliance, scales inversely proportional to two transverse emittances of electron beam and linearly proportional to electron beam intensity.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itchFamily="34" charset="0"/>
              </a:rPr>
              <a:t>Low emittance by magnetic lattice design with larger number of bending magnet, compared 3</a:t>
            </a:r>
            <a:r>
              <a:rPr lang="en-US" altLang="ko-KR" baseline="30000" dirty="0">
                <a:latin typeface="Arial" pitchFamily="34" charset="0"/>
              </a:rPr>
              <a:t>rd</a:t>
            </a:r>
            <a:r>
              <a:rPr lang="en-US" altLang="ko-KR" dirty="0">
                <a:latin typeface="Arial" pitchFamily="34" charset="0"/>
              </a:rPr>
              <a:t> LSs</a:t>
            </a:r>
          </a:p>
        </p:txBody>
      </p:sp>
    </p:spTree>
    <p:extLst>
      <p:ext uri="{BB962C8B-B14F-4D97-AF65-F5344CB8AC3E}">
        <p14:creationId xmlns:p14="http://schemas.microsoft.com/office/powerpoint/2010/main" val="3813167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7C2889A-E763-4F93-92FF-B970A8A3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242" name="Picture 2" descr="Fig. 1">
            <a:extLst>
              <a:ext uri="{FF2B5EF4-FFF2-40B4-BE49-F238E27FC236}">
                <a16:creationId xmlns:a16="http://schemas.microsoft.com/office/drawing/2014/main" id="{0932EAC7-3EE5-4427-AC82-9D8BFABE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00" y="1186555"/>
            <a:ext cx="8640000" cy="49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F11037C-1DCC-4AB6-AFFC-D3BD7A40D2F0}"/>
              </a:ext>
            </a:extLst>
          </p:cNvPr>
          <p:cNvSpPr/>
          <p:nvPr/>
        </p:nvSpPr>
        <p:spPr>
          <a:xfrm>
            <a:off x="501811" y="235273"/>
            <a:ext cx="10282729" cy="8888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41"/>
            <a:r>
              <a:rPr lang="en-US" altLang="ko-KR" sz="280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Development of Radiation Sources &amp; Brightness</a:t>
            </a:r>
            <a:endParaRPr lang="ko-KR" altLang="en-US" sz="2800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C4ED7-E830-4709-8C55-9DBF85E7684F}"/>
              </a:ext>
            </a:extLst>
          </p:cNvPr>
          <p:cNvSpPr txBox="1"/>
          <p:nvPr/>
        </p:nvSpPr>
        <p:spPr>
          <a:xfrm>
            <a:off x="2179367" y="6173059"/>
            <a:ext cx="73197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>
                <a:latin typeface="Arial" panose="020B0604020202020204" pitchFamily="34" charset="0"/>
                <a:cs typeface="Arial" panose="020B0604020202020204" pitchFamily="34" charset="0"/>
              </a:rPr>
              <a:t>Shin, S. New era of synchrotron radiation: fourth-generation storage ring. </a:t>
            </a:r>
            <a:r>
              <a:rPr lang="en-US" altLang="ko-KR" sz="1300" i="1" dirty="0">
                <a:latin typeface="Arial" panose="020B0604020202020204" pitchFamily="34" charset="0"/>
                <a:cs typeface="Arial" panose="020B0604020202020204" pitchFamily="34" charset="0"/>
              </a:rPr>
              <a:t>AAPPS Bull.</a:t>
            </a:r>
            <a:r>
              <a:rPr lang="en-US" altLang="ko-KR" sz="13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ko-KR" sz="13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US" altLang="ko-KR" sz="1300" dirty="0">
                <a:latin typeface="Arial" panose="020B0604020202020204" pitchFamily="34" charset="0"/>
                <a:cs typeface="Arial" panose="020B0604020202020204" pitchFamily="34" charset="0"/>
              </a:rPr>
              <a:t>, 21 (2021). https://doi.org/10.1007/s43673-021-00021-4</a:t>
            </a:r>
            <a:endParaRPr lang="ko-KR" alt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71570-3C74-437C-9394-A3C1ED59D85B}"/>
              </a:ext>
            </a:extLst>
          </p:cNvPr>
          <p:cNvSpPr txBox="1"/>
          <p:nvPr/>
        </p:nvSpPr>
        <p:spPr>
          <a:xfrm>
            <a:off x="2886259" y="1897086"/>
            <a:ext cx="26741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latin typeface="Arial" panose="020B0604020202020204" pitchFamily="34" charset="0"/>
                <a:cs typeface="Arial" panose="020B0604020202020204" pitchFamily="34" charset="0"/>
              </a:rPr>
              <a:t>X-ray free electron laser oscillator</a:t>
            </a:r>
            <a:endParaRPr lang="ko-KR" alt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41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63284B-7522-4264-A365-5B271207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3798"/>
            <a:ext cx="10515600" cy="202844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Coupled-bunch Instabilities </a:t>
            </a:r>
            <a:b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 </a:t>
            </a: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beam break-up instabilities)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88AFC3C-F399-4137-A669-A4776D49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34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C17EA-7F29-4341-AA76-FFF9A1C8A116}"/>
              </a:ext>
            </a:extLst>
          </p:cNvPr>
          <p:cNvSpPr txBox="1"/>
          <p:nvPr/>
        </p:nvSpPr>
        <p:spPr>
          <a:xfrm>
            <a:off x="605118" y="1102659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The key issue in a synchrotron accelerator is 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47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Coupled (multi)-bunch Instabilities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35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4" y="1271932"/>
            <a:ext cx="9627476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itchFamily="34" charset="0"/>
              </a:rPr>
              <a:t>High quality beam (high intensity, ultra-low emittance beam)</a:t>
            </a:r>
            <a:r>
              <a:rPr lang="en-US" altLang="ko-KR" sz="1600" dirty="0">
                <a:solidFill>
                  <a:srgbClr val="0033CC"/>
                </a:solidFill>
                <a:latin typeface="Arial" pitchFamily="34" charset="0"/>
              </a:rPr>
              <a:t>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High beam current for synchrotron light sources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High luminosities for colliders</a:t>
            </a:r>
          </a:p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itchFamily="34" charset="0"/>
              </a:rPr>
              <a:t>Performance degradation (collective effects)</a:t>
            </a:r>
            <a:endParaRPr lang="en-US" altLang="ko-KR" dirty="0">
              <a:solidFill>
                <a:srgbClr val="0033CC"/>
              </a:solidFill>
              <a:latin typeface="Arial" pitchFamily="34" charset="0"/>
            </a:endParaRP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Beam instabilities: coupled-bunch instabilities by HOM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Intensity-dependent effects : beam-induced machine heating,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Touschek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scattering, IBS (Intra Beam Scattering), tune shifts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beam intensity, where up above a certain current the beam becomes collectively unstable due to its self EM field, called a wake field, acting back on itself !!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lvl="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prstClr val="black"/>
                </a:solidFill>
                <a:latin typeface="Arial" pitchFamily="34" charset="0"/>
              </a:rPr>
              <a:t>Means to mitigate collective effects</a:t>
            </a:r>
            <a:endParaRPr lang="en-US" altLang="ko-KR" dirty="0">
              <a:solidFill>
                <a:srgbClr val="0033CC"/>
              </a:solidFill>
              <a:latin typeface="Arial" pitchFamily="34" charset="0"/>
            </a:endParaRPr>
          </a:p>
          <a:p>
            <a:pPr marL="64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lengthening with harmonic cavities </a:t>
            </a:r>
          </a:p>
          <a:p>
            <a:pPr marL="64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Bunch by bunch longitudinal/transverse feedback</a:t>
            </a:r>
          </a:p>
          <a:p>
            <a:pPr marL="64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altLang="ko-K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collective effects have significant impacts on the beam performances of synchrotron light sources and also colliders for high-energy experiments</a:t>
            </a:r>
            <a:endParaRPr lang="ko-KR" altLang="en-US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288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Coupled-bunch Instabilities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36000" y="1034619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36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62" y="1262334"/>
            <a:ext cx="9627476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itchFamily="34" charset="0"/>
              </a:rPr>
              <a:t>The effect of bunches perturbation by the </a:t>
            </a:r>
            <a:r>
              <a:rPr lang="en-US" altLang="ko-KR" u="sng" dirty="0" err="1">
                <a:latin typeface="Arial" pitchFamily="34" charset="0"/>
              </a:rPr>
              <a:t>wakefield</a:t>
            </a:r>
            <a:r>
              <a:rPr lang="en-US" altLang="ko-KR" u="sng" dirty="0">
                <a:latin typeface="Arial" pitchFamily="34" charset="0"/>
              </a:rPr>
              <a:t> of the preceding bunches </a:t>
            </a:r>
            <a:r>
              <a:rPr lang="en-US" altLang="ko-KR" dirty="0">
                <a:latin typeface="Arial" pitchFamily="34" charset="0"/>
              </a:rPr>
              <a:t>through the coupling impedances of rf cavities and/or beam chamber. For coupled bunch oscillation modes, if the bunches are equally spaced and equally charged. </a:t>
            </a:r>
          </a:p>
          <a:p>
            <a:pPr marL="64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itchFamily="34" charset="0"/>
              </a:rPr>
              <a:t>Same oscillation amplitudes of all the bunches  </a:t>
            </a:r>
          </a:p>
          <a:p>
            <a:pPr marL="64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itchFamily="34" charset="0"/>
              </a:rPr>
              <a:t>Phase difference of each successive bunch is </a:t>
            </a:r>
            <a:r>
              <a:rPr lang="en-US" altLang="ko-KR" sz="1600" dirty="0">
                <a:latin typeface="Symbol" panose="05050102010706020507" pitchFamily="18" charset="2"/>
                <a:sym typeface="Symbol" panose="05050102010706020507" pitchFamily="18" charset="2"/>
              </a:rPr>
              <a:t></a:t>
            </a:r>
            <a:r>
              <a:rPr lang="en-US" altLang="ko-KR" sz="1600" dirty="0">
                <a:latin typeface="Symbol" panose="05050102010706020507" pitchFamily="18" charset="2"/>
              </a:rPr>
              <a:t> = 2</a:t>
            </a:r>
            <a:r>
              <a:rPr lang="en-US" altLang="ko-KR" sz="1600" dirty="0">
                <a:latin typeface="Symbol" panose="05050102010706020507" pitchFamily="18" charset="2"/>
                <a:sym typeface="Symbol" panose="05050102010706020507" pitchFamily="18" charset="2"/>
              </a:rPr>
              <a:t> </a:t>
            </a:r>
            <a:r>
              <a:rPr lang="en-US" altLang="ko-KR" sz="1600" dirty="0">
                <a:latin typeface="Symbol" panose="05050102010706020507" pitchFamily="18" charset="2"/>
              </a:rPr>
              <a:t>/B </a:t>
            </a:r>
          </a:p>
          <a:p>
            <a:pPr marL="645750" lvl="0" indent="-285750">
              <a:spcBef>
                <a:spcPts val="600"/>
              </a:spcBef>
              <a:buFont typeface="Symbol" panose="05050102010706020507" pitchFamily="18" charset="2"/>
              <a:buChar char=" "/>
            </a:pPr>
            <a:r>
              <a:rPr lang="en-US" altLang="ko-KR" sz="1300" i="1" dirty="0">
                <a:latin typeface="Symbol" panose="05050102010706020507" pitchFamily="18" charset="2"/>
              </a:rPr>
              <a:t>(</a:t>
            </a:r>
            <a:r>
              <a:rPr lang="en-US" altLang="ko-KR" sz="1300" i="1" dirty="0">
                <a:latin typeface="Arial" pitchFamily="34" charset="0"/>
              </a:rPr>
              <a:t>B is the number of bunches and  </a:t>
            </a:r>
            <a:r>
              <a:rPr lang="en-US" altLang="ko-KR" sz="1300" i="1" dirty="0">
                <a:latin typeface="Arial" pitchFamily="34" charset="0"/>
                <a:sym typeface="Symbol" panose="05050102010706020507" pitchFamily="18" charset="2"/>
              </a:rPr>
              <a:t>, </a:t>
            </a:r>
            <a:r>
              <a:rPr lang="en-US" altLang="ko-KR" sz="1300" i="1" dirty="0">
                <a:latin typeface="Arial" pitchFamily="34" charset="0"/>
              </a:rPr>
              <a:t>coupled bunch mode number is ( 1 &lt; </a:t>
            </a:r>
            <a:r>
              <a:rPr lang="en-US" altLang="ko-KR" sz="1300" i="1" dirty="0">
                <a:latin typeface="Arial" pitchFamily="34" charset="0"/>
                <a:sym typeface="Symbol" panose="05050102010706020507" pitchFamily="18" charset="2"/>
              </a:rPr>
              <a:t></a:t>
            </a:r>
            <a:r>
              <a:rPr lang="en-US" altLang="ko-KR" sz="1300" i="1" dirty="0">
                <a:latin typeface="Arial" pitchFamily="34" charset="0"/>
              </a:rPr>
              <a:t> &lt; B-1 )</a:t>
            </a:r>
          </a:p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itchFamily="34" charset="0"/>
              </a:rPr>
              <a:t>Different several higher modes of oscillation as dipole mode, quadrupole mode, </a:t>
            </a:r>
            <a:r>
              <a:rPr lang="en-US" altLang="ko-KR" dirty="0" err="1">
                <a:latin typeface="Arial" pitchFamily="34" charset="0"/>
              </a:rPr>
              <a:t>sextupole</a:t>
            </a:r>
            <a:r>
              <a:rPr lang="en-US" altLang="ko-KR" dirty="0">
                <a:latin typeface="Arial" pitchFamily="34" charset="0"/>
              </a:rPr>
              <a:t> mode. Usually dipole mode (rigid bunch mode) has much influence on the beam,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EA0E05C-D089-4A5A-AFF8-3E218DFB5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94" y="4561475"/>
            <a:ext cx="470090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Coupled-bunch Instabilities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37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62" y="1534202"/>
            <a:ext cx="9627476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itchFamily="34" charset="0"/>
              </a:rPr>
              <a:t>The time-average (majority) experiments of synchrotron radiation researches request a high average photon flux, by a high average electron beam current: </a:t>
            </a:r>
            <a:r>
              <a:rPr lang="en-US" altLang="ko-KR" u="sng" dirty="0">
                <a:latin typeface="Arial" pitchFamily="34" charset="0"/>
              </a:rPr>
              <a:t>multi-bunch mode</a:t>
            </a:r>
            <a:r>
              <a:rPr lang="en-US" altLang="ko-KR" sz="1600" u="sng" dirty="0">
                <a:solidFill>
                  <a:srgbClr val="0033CC"/>
                </a:solidFill>
                <a:latin typeface="Arial" pitchFamily="34" charset="0"/>
              </a:rPr>
              <a:t> 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 high intensity multi bunch beam is subject to long-lasting wakes excited by the ensemble of bunches and induce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coupled-bunch instabilities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itchFamily="34" charset="0"/>
              </a:rPr>
              <a:t>The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time-resolved experiments utilize the strict timing of electron bunches circulating in a ring, by increasing the bunch charge intensity: </a:t>
            </a:r>
            <a:r>
              <a:rPr lang="en-US" altLang="ko-KR" u="sng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ko-KR" u="sng" dirty="0">
                <a:latin typeface="Arial" pitchFamily="34" charset="0"/>
              </a:rPr>
              <a:t>ingle bunch mode</a:t>
            </a:r>
            <a:endParaRPr lang="en-US" altLang="ko-KR" u="sng" dirty="0">
              <a:solidFill>
                <a:srgbClr val="0033CC"/>
              </a:solidFill>
              <a:latin typeface="Arial" pitchFamily="34" charset="0"/>
            </a:endParaRP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Sensitive to short-range wake fields that are excited by the bunch itself and drive , resulted to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single bunch instabilities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044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Coupled-bunch Instabilities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38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4" y="1516860"/>
            <a:ext cx="9627476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itchFamily="34" charset="0"/>
              </a:rPr>
              <a:t>The fundamental mode of a cavity is loaded by an external RF amplifier and has a high quality factor so it makes compensate the loss power of beam</a:t>
            </a:r>
          </a:p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itchFamily="34" charset="0"/>
              </a:rPr>
              <a:t>While the higher mode (HOM) of a cavity is loaded by the beam itself and has a some value of quality factor so that its fields have a significant effect on the beam. In this way, the HOM can produce a long- / short-ranges </a:t>
            </a:r>
            <a:r>
              <a:rPr lang="en-US" altLang="ko-KR" dirty="0" err="1">
                <a:latin typeface="Arial" pitchFamily="34" charset="0"/>
              </a:rPr>
              <a:t>wakefields</a:t>
            </a:r>
            <a:r>
              <a:rPr lang="en-US" altLang="ko-KR" dirty="0">
                <a:latin typeface="Arial" pitchFamily="34" charset="0"/>
              </a:rPr>
              <a:t> that has a significant static or dynamic effect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 depending on oscillation of the bunches within their rf buckets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The HOM spectrum cannot be fully suppressed, in principal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u="sng" dirty="0">
                <a:latin typeface="Arial" panose="020B0604020202020204" pitchFamily="34" charset="0"/>
                <a:cs typeface="Arial" panose="020B0604020202020204" pitchFamily="34" charset="0"/>
              </a:rPr>
              <a:t>Static loading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refers to cases where the centroid and form of the charged particle bunches are stationary relative to their rf bucket and the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is excited at an exact harmonic of the machine revolution frequency.</a:t>
            </a:r>
          </a:p>
          <a:p>
            <a:pPr marL="64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u="sng" dirty="0">
                <a:latin typeface="Arial" panose="020B0604020202020204" pitchFamily="34" charset="0"/>
                <a:cs typeface="Arial" panose="020B0604020202020204" pitchFamily="34" charset="0"/>
              </a:rPr>
              <a:t>Dynamic loading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is where there is oscillation of the bunches within their rf buckets and so the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is excited at a revolution harmonic plus or minus the oscillation frequency depending on the sign of the phase advance from one bunch to the next.</a:t>
            </a:r>
          </a:p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90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Growth Rate of  Longitudinal Coupled Bunch Instability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39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62" y="1286115"/>
            <a:ext cx="96274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ko-KR" dirty="0">
                <a:latin typeface="Arial" pitchFamily="34" charset="0"/>
              </a:rPr>
              <a:t>The growth/damping rate of the longitudinal coupled bunch oscillation for the dipole mode is given by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3953163-951C-4BCF-8313-95389407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000" y="1798337"/>
            <a:ext cx="5760000" cy="1209600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A880D5D6-499E-4973-B801-32BD102E0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87502"/>
            <a:ext cx="637776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600" i="1" dirty="0"/>
              <a:t> e: electron charge, </a:t>
            </a:r>
          </a:p>
          <a:p>
            <a:r>
              <a:rPr lang="en-US" altLang="ko-KR" sz="1600" i="1" dirty="0">
                <a:sym typeface="Symbol" panose="05050102010706020507" pitchFamily="18" charset="2"/>
              </a:rPr>
              <a:t>: </a:t>
            </a:r>
            <a:r>
              <a:rPr lang="en-US" altLang="ko-KR" sz="1600" i="1" dirty="0"/>
              <a:t>Momentum compaction factor, </a:t>
            </a:r>
          </a:p>
          <a:p>
            <a:r>
              <a:rPr lang="en-US" altLang="ko-KR" sz="1600" i="1" dirty="0"/>
              <a:t>I: average beam current, </a:t>
            </a:r>
          </a:p>
          <a:p>
            <a:r>
              <a:rPr lang="en-US" altLang="ko-KR" sz="1600" i="1" dirty="0"/>
              <a:t>E: beam energy, </a:t>
            </a:r>
          </a:p>
          <a:p>
            <a:r>
              <a:rPr lang="en-US" altLang="ko-KR" sz="1600" i="1" dirty="0" err="1"/>
              <a:t>f</a:t>
            </a:r>
            <a:r>
              <a:rPr lang="en-US" altLang="ko-KR" sz="1600" i="1" baseline="-25000" dirty="0" err="1"/>
              <a:t>r</a:t>
            </a:r>
            <a:r>
              <a:rPr lang="en-US" altLang="ko-KR" sz="1600" i="1" dirty="0"/>
              <a:t>: revolution frequency,</a:t>
            </a:r>
          </a:p>
          <a:p>
            <a:r>
              <a:rPr lang="en-US" altLang="ko-KR" sz="1600" i="1" dirty="0"/>
              <a:t>f</a:t>
            </a:r>
            <a:r>
              <a:rPr lang="en-US" altLang="ko-KR" sz="1600" i="1" baseline="-25000" dirty="0"/>
              <a:t>s</a:t>
            </a:r>
            <a:r>
              <a:rPr lang="en-US" altLang="ko-KR" sz="1600" i="1" dirty="0"/>
              <a:t>: synchrotron oscillation frequency, </a:t>
            </a:r>
          </a:p>
          <a:p>
            <a:r>
              <a:rPr lang="en-US" altLang="ko-KR" sz="1600" i="1" dirty="0"/>
              <a:t>B: number of bunches, </a:t>
            </a:r>
          </a:p>
          <a:p>
            <a:r>
              <a:rPr lang="en-US" altLang="ko-KR" sz="1600" i="1" dirty="0">
                <a:sym typeface="Symbol" panose="05050102010706020507" pitchFamily="18" charset="2"/>
              </a:rPr>
              <a:t>: </a:t>
            </a:r>
            <a:r>
              <a:rPr lang="en-US" altLang="ko-KR" sz="1600" i="1" dirty="0"/>
              <a:t>longitudinal coupling mode number ( </a:t>
            </a:r>
            <a:r>
              <a:rPr lang="en-US" altLang="ko-KR" sz="1600" i="1" dirty="0">
                <a:sym typeface="Symbol" panose="05050102010706020507" pitchFamily="18" charset="2"/>
              </a:rPr>
              <a:t></a:t>
            </a:r>
            <a:r>
              <a:rPr lang="en-US" altLang="ko-KR" sz="1600" i="1" dirty="0"/>
              <a:t> = 1, 2,,, , B-1 ), </a:t>
            </a:r>
          </a:p>
          <a:p>
            <a:r>
              <a:rPr lang="en-US" altLang="ko-KR" sz="1600" b="1" i="1" dirty="0">
                <a:sym typeface="Symbol" panose="05050102010706020507" pitchFamily="18" charset="2"/>
              </a:rPr>
              <a:t></a:t>
            </a:r>
            <a:r>
              <a:rPr lang="en-US" altLang="ko-KR" sz="1600" b="1" i="1" baseline="-25000" dirty="0"/>
              <a:t>s </a:t>
            </a:r>
            <a:r>
              <a:rPr lang="en-US" altLang="ko-KR" sz="1600" b="1" i="1" dirty="0"/>
              <a:t>: synchrotron oscillation tune (</a:t>
            </a:r>
            <a:r>
              <a:rPr lang="en-US" altLang="ko-KR" sz="1600" b="1" i="1" dirty="0">
                <a:sym typeface="Symbol" panose="05050102010706020507" pitchFamily="18" charset="2"/>
              </a:rPr>
              <a:t></a:t>
            </a:r>
            <a:r>
              <a:rPr lang="en-US" altLang="ko-KR" sz="1600" b="1" i="1" baseline="-25000" dirty="0"/>
              <a:t>s</a:t>
            </a:r>
            <a:r>
              <a:rPr lang="en-US" altLang="ko-KR" sz="1600" b="1" i="1" dirty="0"/>
              <a:t> = f</a:t>
            </a:r>
            <a:r>
              <a:rPr lang="en-US" altLang="ko-KR" sz="1600" b="1" i="1" baseline="-25000" dirty="0"/>
              <a:t>s</a:t>
            </a:r>
            <a:r>
              <a:rPr lang="en-US" altLang="ko-KR" sz="1600" b="1" i="1" dirty="0"/>
              <a:t> / </a:t>
            </a:r>
            <a:r>
              <a:rPr lang="en-US" altLang="ko-KR" sz="1600" b="1" i="1" dirty="0" err="1"/>
              <a:t>f</a:t>
            </a:r>
            <a:r>
              <a:rPr lang="en-US" altLang="ko-KR" sz="1600" b="1" i="1" baseline="-25000" dirty="0" err="1"/>
              <a:t>r</a:t>
            </a:r>
            <a:r>
              <a:rPr lang="en-US" altLang="ko-KR" sz="1600" b="1" i="1" dirty="0"/>
              <a:t>),</a:t>
            </a:r>
          </a:p>
          <a:p>
            <a:r>
              <a:rPr lang="en-US" altLang="ko-KR" sz="1600" b="1" i="1" dirty="0">
                <a:sym typeface="Symbol" panose="05050102010706020507" pitchFamily="18" charset="2"/>
              </a:rPr>
              <a:t></a:t>
            </a:r>
            <a:r>
              <a:rPr lang="en-US" altLang="ko-KR" sz="1600" b="1" i="1" baseline="-25000" dirty="0"/>
              <a:t>s </a:t>
            </a:r>
            <a:r>
              <a:rPr lang="en-US" altLang="ko-KR" sz="1600" b="1" i="1" dirty="0"/>
              <a:t>: bunch length in seconds</a:t>
            </a:r>
            <a:endParaRPr lang="en-US" altLang="ko-KR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8B16A-5DB0-490C-940F-F4ADA00D0587}"/>
              </a:ext>
            </a:extLst>
          </p:cNvPr>
          <p:cNvSpPr txBox="1"/>
          <p:nvPr/>
        </p:nvSpPr>
        <p:spPr>
          <a:xfrm>
            <a:off x="6505354" y="3784881"/>
            <a:ext cx="4040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i="1" dirty="0"/>
              <a:t>angular frequency is determined by bunch structure and equals to (</a:t>
            </a:r>
            <a:r>
              <a:rPr lang="en-US" altLang="ko-KR" sz="1500" i="1" dirty="0" err="1"/>
              <a:t>nB</a:t>
            </a:r>
            <a:r>
              <a:rPr lang="en-US" altLang="ko-KR" sz="1500" i="1" dirty="0"/>
              <a:t>+ </a:t>
            </a:r>
            <a:r>
              <a:rPr lang="en-US" altLang="ko-KR" sz="1500" i="1" dirty="0">
                <a:sym typeface="Symbol" panose="05050102010706020507" pitchFamily="18" charset="2"/>
              </a:rPr>
              <a:t></a:t>
            </a:r>
            <a:r>
              <a:rPr lang="en-US" altLang="ko-KR" sz="1500" i="1" dirty="0"/>
              <a:t> + </a:t>
            </a:r>
            <a:r>
              <a:rPr lang="en-US" altLang="ko-KR" sz="1500" i="1" dirty="0">
                <a:sym typeface="Symbol" panose="05050102010706020507" pitchFamily="18" charset="2"/>
              </a:rPr>
              <a:t></a:t>
            </a:r>
            <a:r>
              <a:rPr lang="en-US" altLang="ko-KR" sz="1500" i="1" baseline="-25000" dirty="0"/>
              <a:t>s</a:t>
            </a:r>
            <a:r>
              <a:rPr lang="en-US" altLang="ko-KR" sz="1500" i="1" dirty="0"/>
              <a:t> )</a:t>
            </a:r>
            <a:endParaRPr lang="ko-KR" altLang="en-US" sz="1500" i="1" dirty="0"/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F2DAB044-FD79-41D3-B0FA-D2D4528E52EA}"/>
              </a:ext>
            </a:extLst>
          </p:cNvPr>
          <p:cNvCxnSpPr>
            <a:cxnSpLocks/>
            <a:stCxn id="3" idx="1"/>
          </p:cNvCxnSpPr>
          <p:nvPr/>
        </p:nvCxnSpPr>
        <p:spPr>
          <a:xfrm flipV="1">
            <a:off x="6505354" y="2225752"/>
            <a:ext cx="1015409" cy="1836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2DFD8F-4607-4E89-A738-D8C5E2FE23A2}"/>
              </a:ext>
            </a:extLst>
          </p:cNvPr>
          <p:cNvSpPr txBox="1"/>
          <p:nvPr/>
        </p:nvSpPr>
        <p:spPr>
          <a:xfrm>
            <a:off x="7733414" y="3282923"/>
            <a:ext cx="40403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i="1" dirty="0"/>
              <a:t>form factor G(</a:t>
            </a:r>
            <a:r>
              <a:rPr lang="en-US" altLang="ko-KR" sz="1400" dirty="0">
                <a:latin typeface="Symbol" panose="05050102010706020507" pitchFamily="18" charset="2"/>
                <a:sym typeface="Symbol" panose="05050102010706020507" pitchFamily="18" charset="2"/>
              </a:rPr>
              <a:t></a:t>
            </a:r>
            <a:r>
              <a:rPr lang="en-US" altLang="ko-KR" sz="1500" i="1" dirty="0"/>
              <a:t>) </a:t>
            </a:r>
            <a:r>
              <a:rPr lang="en-US" altLang="ko-KR" sz="1500" i="1" dirty="0">
                <a:sym typeface="Symbol" panose="05050102010706020507" pitchFamily="18" charset="2"/>
              </a:rPr>
              <a:t></a:t>
            </a:r>
            <a:r>
              <a:rPr lang="en-US" altLang="ko-KR" sz="1500" i="1" dirty="0"/>
              <a:t> 1 for </a:t>
            </a:r>
            <a:r>
              <a:rPr lang="en-US" altLang="ko-KR" sz="1400" dirty="0">
                <a:latin typeface="Symbol" panose="05050102010706020507" pitchFamily="18" charset="2"/>
                <a:sym typeface="Symbol" panose="05050102010706020507" pitchFamily="18" charset="2"/>
              </a:rPr>
              <a:t> </a:t>
            </a:r>
            <a:r>
              <a:rPr lang="en-US" altLang="ko-KR" sz="1500" i="1" dirty="0"/>
              <a:t>&lt;&lt; 1,</a:t>
            </a:r>
            <a:endParaRPr lang="ko-KR" altLang="en-US" sz="1500" i="1" dirty="0"/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DA51868E-9207-477B-97E5-E08B07E15AEE}"/>
              </a:ext>
            </a:extLst>
          </p:cNvPr>
          <p:cNvCxnSpPr>
            <a:cxnSpLocks/>
            <a:stCxn id="11" idx="1"/>
          </p:cNvCxnSpPr>
          <p:nvPr/>
        </p:nvCxnSpPr>
        <p:spPr>
          <a:xfrm flipV="1">
            <a:off x="7733414" y="2299190"/>
            <a:ext cx="652130" cy="1145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76ACFF2-2217-4A7F-9226-C1E018888046}"/>
              </a:ext>
            </a:extLst>
          </p:cNvPr>
          <p:cNvSpPr txBox="1"/>
          <p:nvPr/>
        </p:nvSpPr>
        <p:spPr>
          <a:xfrm>
            <a:off x="1745789" y="5511291"/>
            <a:ext cx="9608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Re[Z</a:t>
            </a:r>
            <a:r>
              <a:rPr lang="en-US" altLang="ko-KR" baseline="-25000" dirty="0"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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)] is positive, so the first and the second terms of equation (1) contribute to </a:t>
            </a:r>
            <a:r>
              <a:rPr lang="en-US" altLang="ko-KR" u="sng" dirty="0">
                <a:latin typeface="Arial" panose="020B0604020202020204" pitchFamily="34" charset="0"/>
                <a:cs typeface="Arial" panose="020B0604020202020204" pitchFamily="34" charset="0"/>
              </a:rPr>
              <a:t>the growth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ko-KR" u="sng" dirty="0">
                <a:latin typeface="Arial" panose="020B0604020202020204" pitchFamily="34" charset="0"/>
                <a:cs typeface="Arial" panose="020B0604020202020204" pitchFamily="34" charset="0"/>
              </a:rPr>
              <a:t>the damping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, respectively.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6324EF4F-40F3-4D99-B030-96BA1FB4D2D2}"/>
              </a:ext>
            </a:extLst>
          </p:cNvPr>
          <p:cNvSpPr/>
          <p:nvPr/>
        </p:nvSpPr>
        <p:spPr>
          <a:xfrm>
            <a:off x="4968949" y="1892598"/>
            <a:ext cx="3884428" cy="49017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00F673B9-412C-4D89-97B0-B9B3850AB269}"/>
              </a:ext>
            </a:extLst>
          </p:cNvPr>
          <p:cNvSpPr/>
          <p:nvPr/>
        </p:nvSpPr>
        <p:spPr>
          <a:xfrm>
            <a:off x="4329224" y="2413085"/>
            <a:ext cx="3884428" cy="49017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0CDCB2D5-B836-41E0-88F7-98ABBC71B764}"/>
              </a:ext>
            </a:extLst>
          </p:cNvPr>
          <p:cNvCxnSpPr>
            <a:cxnSpLocks/>
          </p:cNvCxnSpPr>
          <p:nvPr/>
        </p:nvCxnSpPr>
        <p:spPr>
          <a:xfrm flipV="1">
            <a:off x="2620738" y="2007528"/>
            <a:ext cx="2299228" cy="38957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3E50B43F-9AE6-447C-8E96-00CCA19D2572}"/>
              </a:ext>
            </a:extLst>
          </p:cNvPr>
          <p:cNvCxnSpPr>
            <a:cxnSpLocks/>
          </p:cNvCxnSpPr>
          <p:nvPr/>
        </p:nvCxnSpPr>
        <p:spPr>
          <a:xfrm flipV="1">
            <a:off x="4394083" y="2929107"/>
            <a:ext cx="1701917" cy="29741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3B7706F-6CED-4128-A075-553333D4C567}"/>
              </a:ext>
            </a:extLst>
          </p:cNvPr>
          <p:cNvSpPr txBox="1"/>
          <p:nvPr/>
        </p:nvSpPr>
        <p:spPr>
          <a:xfrm>
            <a:off x="1723102" y="6101976"/>
            <a:ext cx="967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Radiation damping effect is always competing with this growth rate. If growth rate exceeds the damping rate for a given current, then the instability arise !!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5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76034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Equations of Accelerators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4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3">
                <a:extLst>
                  <a:ext uri="{FF2B5EF4-FFF2-40B4-BE49-F238E27FC236}">
                    <a16:creationId xmlns:a16="http://schemas.microsoft.com/office/drawing/2014/main" id="{BB80521C-B14C-4308-802A-447D2D2059FD}"/>
                  </a:ext>
                </a:extLst>
              </p:cNvPr>
              <p:cNvSpPr txBox="1"/>
              <p:nvPr/>
            </p:nvSpPr>
            <p:spPr bwMode="auto">
              <a:xfrm>
                <a:off x="4143749" y="1559993"/>
                <a:ext cx="1787525" cy="74136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ko-KR" altLang="en-US" sz="2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Object 3">
                <a:extLst>
                  <a:ext uri="{FF2B5EF4-FFF2-40B4-BE49-F238E27FC236}">
                    <a16:creationId xmlns:a16="http://schemas.microsoft.com/office/drawing/2014/main" id="{BB80521C-B14C-4308-802A-447D2D205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3749" y="1559993"/>
                <a:ext cx="1787525" cy="7413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5">
                <a:extLst>
                  <a:ext uri="{FF2B5EF4-FFF2-40B4-BE49-F238E27FC236}">
                    <a16:creationId xmlns:a16="http://schemas.microsoft.com/office/drawing/2014/main" id="{5972CEAA-EFD5-4259-87D4-A501A68ABC97}"/>
                  </a:ext>
                </a:extLst>
              </p:cNvPr>
              <p:cNvSpPr txBox="1"/>
              <p:nvPr/>
            </p:nvSpPr>
            <p:spPr bwMode="auto">
              <a:xfrm>
                <a:off x="4143749" y="2966702"/>
                <a:ext cx="3200400" cy="76041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ko-KR" alt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Object 5">
                <a:extLst>
                  <a:ext uri="{FF2B5EF4-FFF2-40B4-BE49-F238E27FC236}">
                    <a16:creationId xmlns:a16="http://schemas.microsoft.com/office/drawing/2014/main" id="{5972CEAA-EFD5-4259-87D4-A501A68AB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3749" y="2966702"/>
                <a:ext cx="3200400" cy="7604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4">
            <a:extLst>
              <a:ext uri="{FF2B5EF4-FFF2-40B4-BE49-F238E27FC236}">
                <a16:creationId xmlns:a16="http://schemas.microsoft.com/office/drawing/2014/main" id="{0A15169E-EED4-4CEE-93C3-38A9A3856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193612"/>
            <a:ext cx="34295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itchFamily="34" charset="0"/>
                <a:ea typeface="굴림" pitchFamily="50" charset="-127"/>
                <a:cs typeface="Arial" pitchFamily="34" charset="0"/>
              </a:rPr>
              <a:t>Newton’s Law’s of Motion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DEE9E6B-A4EE-4E13-B8C9-5396578E9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712" y="2224820"/>
            <a:ext cx="85267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altLang="ko-KR" sz="2000" dirty="0">
                <a:latin typeface="Arial" pitchFamily="34" charset="0"/>
                <a:ea typeface="굴림" pitchFamily="50" charset="-127"/>
                <a:cs typeface="Arial" pitchFamily="34" charset="0"/>
              </a:rPr>
              <a:t>Lorentz Force – Force on a charged particle traveling with velocity, </a:t>
            </a:r>
            <a:r>
              <a:rPr lang="en-US" altLang="ko-KR" sz="2000" i="1" dirty="0">
                <a:latin typeface="Arial" pitchFamily="34" charset="0"/>
                <a:ea typeface="굴림" pitchFamily="50" charset="-127"/>
                <a:cs typeface="Arial" pitchFamily="34" charset="0"/>
              </a:rPr>
              <a:t>v</a:t>
            </a:r>
            <a:r>
              <a:rPr lang="en-US" altLang="ko-KR" sz="2000" dirty="0">
                <a:latin typeface="Arial" pitchFamily="34" charset="0"/>
                <a:ea typeface="굴림" pitchFamily="50" charset="-127"/>
                <a:cs typeface="Arial" pitchFamily="34" charset="0"/>
              </a:rPr>
              <a:t>, in the presence of an electric, </a:t>
            </a:r>
            <a:r>
              <a:rPr lang="en-US" altLang="ko-KR" sz="2000" i="1" dirty="0">
                <a:latin typeface="Arial" pitchFamily="34" charset="0"/>
                <a:ea typeface="굴림" pitchFamily="50" charset="-127"/>
                <a:cs typeface="Arial" pitchFamily="34" charset="0"/>
              </a:rPr>
              <a:t>E</a:t>
            </a:r>
            <a:r>
              <a:rPr lang="en-US" altLang="ko-KR" sz="2000" dirty="0">
                <a:latin typeface="Arial" pitchFamily="34" charset="0"/>
                <a:ea typeface="굴림" pitchFamily="50" charset="-127"/>
                <a:cs typeface="Arial" pitchFamily="34" charset="0"/>
              </a:rPr>
              <a:t>, or magnetic, </a:t>
            </a:r>
            <a:r>
              <a:rPr lang="en-US" altLang="ko-KR" sz="2000" i="1" dirty="0">
                <a:latin typeface="Arial" pitchFamily="34" charset="0"/>
                <a:ea typeface="굴림" pitchFamily="50" charset="-127"/>
                <a:cs typeface="Arial" pitchFamily="34" charset="0"/>
              </a:rPr>
              <a:t>B</a:t>
            </a:r>
            <a:r>
              <a:rPr lang="en-US" altLang="ko-KR" sz="2000" dirty="0">
                <a:latin typeface="Arial" pitchFamily="34" charset="0"/>
                <a:ea typeface="굴림" pitchFamily="50" charset="-127"/>
                <a:cs typeface="Arial" pitchFamily="34" charset="0"/>
              </a:rPr>
              <a:t>, field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7B6CD972-9E84-4683-84F0-B97F4B4EF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702784"/>
            <a:ext cx="8515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altLang="ko-KR" sz="2000" dirty="0">
                <a:latin typeface="Arial" pitchFamily="34" charset="0"/>
                <a:ea typeface="굴림" pitchFamily="50" charset="-127"/>
                <a:cs typeface="Arial" pitchFamily="34" charset="0"/>
              </a:rPr>
              <a:t>Maxwell’s Equations: RF cavities - To determine the particle motion one needs to know the electric and magnetic fields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4077603-3F1D-471E-B386-23113ECC0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099" y="4459087"/>
            <a:ext cx="7582290" cy="23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81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Growth Rate of  Longitudinal Coupled Bunch Instability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40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62" y="1286115"/>
            <a:ext cx="9627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ko-KR" dirty="0">
                <a:latin typeface="Arial" pitchFamily="34" charset="0"/>
              </a:rPr>
              <a:t>The longitudinal coupling impedance of a cavity is generally given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A880D5D6-499E-4973-B801-32BD102E0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710191"/>
            <a:ext cx="530033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600" i="1" dirty="0" err="1"/>
              <a:t>R</a:t>
            </a:r>
            <a:r>
              <a:rPr lang="en-US" altLang="ko-KR" sz="1600" i="1" baseline="-25000" dirty="0" err="1"/>
              <a:t>sh</a:t>
            </a:r>
            <a:r>
              <a:rPr lang="en-US" altLang="ko-KR" sz="1600" i="1" dirty="0"/>
              <a:t> : shunt impedance, </a:t>
            </a:r>
          </a:p>
          <a:p>
            <a:r>
              <a:rPr lang="en-US" altLang="ko-KR" sz="1600" i="1" dirty="0"/>
              <a:t>Q</a:t>
            </a:r>
            <a:r>
              <a:rPr lang="en-US" altLang="ko-KR" sz="1600" i="1" baseline="-25000" dirty="0"/>
              <a:t>c</a:t>
            </a:r>
            <a:r>
              <a:rPr lang="en-US" altLang="ko-KR" sz="1600" i="1" dirty="0"/>
              <a:t> : unloaded Q-factor</a:t>
            </a:r>
          </a:p>
          <a:p>
            <a:r>
              <a:rPr lang="en-US" altLang="ko-KR" sz="1600" i="1" dirty="0"/>
              <a:t>Q</a:t>
            </a:r>
            <a:r>
              <a:rPr lang="en-US" altLang="ko-K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ko-KR" sz="1600" i="1" dirty="0"/>
              <a:t> : loaded Q-factor,</a:t>
            </a:r>
          </a:p>
          <a:p>
            <a:r>
              <a:rPr lang="en-US" altLang="ko-KR" sz="1600" i="1" dirty="0"/>
              <a:t> </a:t>
            </a:r>
            <a:r>
              <a:rPr lang="en-US" altLang="ko-KR" sz="1600" i="1" dirty="0" err="1"/>
              <a:t>R</a:t>
            </a:r>
            <a:r>
              <a:rPr lang="en-US" altLang="ko-KR" sz="1600" i="1" baseline="-25000" dirty="0" err="1"/>
              <a:t>sh</a:t>
            </a:r>
            <a:r>
              <a:rPr lang="en-US" altLang="ko-KR" sz="1600" i="1" dirty="0"/>
              <a:t> : shunt impedance, </a:t>
            </a:r>
          </a:p>
          <a:p>
            <a:r>
              <a:rPr lang="en-US" altLang="ko-KR" sz="1600" i="1" dirty="0">
                <a:sym typeface="Symbol" panose="05050102010706020507" pitchFamily="18" charset="2"/>
              </a:rPr>
              <a:t></a:t>
            </a:r>
            <a:r>
              <a:rPr lang="en-US" altLang="ko-KR" sz="1600" i="1" baseline="-25000" dirty="0"/>
              <a:t>a</a:t>
            </a:r>
            <a:r>
              <a:rPr lang="en-US" altLang="ko-KR" sz="1600" i="1" dirty="0"/>
              <a:t> : resonant angular frequency of the cavity</a:t>
            </a:r>
            <a:endParaRPr lang="en-US" altLang="ko-K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8B16A-5DB0-490C-940F-F4ADA00D0587}"/>
              </a:ext>
            </a:extLst>
          </p:cNvPr>
          <p:cNvSpPr txBox="1"/>
          <p:nvPr/>
        </p:nvSpPr>
        <p:spPr>
          <a:xfrm>
            <a:off x="1590830" y="4410718"/>
            <a:ext cx="911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altLang="ko-KR" dirty="0"/>
              <a:t> </a:t>
            </a:r>
            <a:r>
              <a:rPr lang="en-US" altLang="ko-KR" dirty="0">
                <a:sym typeface="Symbol" panose="05050102010706020507" pitchFamily="18" charset="2"/>
              </a:rPr>
              <a:t></a:t>
            </a:r>
            <a:r>
              <a:rPr lang="en-US" altLang="ko-KR" baseline="-25000" dirty="0"/>
              <a:t>a</a:t>
            </a:r>
            <a:r>
              <a:rPr lang="en-US" altLang="ko-KR" dirty="0"/>
              <a:t> = 2</a:t>
            </a:r>
            <a:r>
              <a:rPr lang="en-US" altLang="ko-KR" dirty="0">
                <a:sym typeface="Symbol" panose="05050102010706020507" pitchFamily="18" charset="2"/>
              </a:rPr>
              <a:t> </a:t>
            </a:r>
            <a:r>
              <a:rPr lang="en-US" altLang="ko-KR" dirty="0" err="1"/>
              <a:t>f</a:t>
            </a:r>
            <a:r>
              <a:rPr lang="en-US" altLang="ko-KR" baseline="-25000" dirty="0" err="1"/>
              <a:t>r</a:t>
            </a:r>
            <a:r>
              <a:rPr lang="en-US" altLang="ko-KR" dirty="0"/>
              <a:t> (</a:t>
            </a:r>
            <a:r>
              <a:rPr lang="en-US" altLang="ko-KR" dirty="0" err="1"/>
              <a:t>nB</a:t>
            </a:r>
            <a:r>
              <a:rPr lang="en-US" altLang="ko-KR" dirty="0"/>
              <a:t>+ </a:t>
            </a:r>
            <a:r>
              <a:rPr lang="en-US" altLang="ko-KR" dirty="0">
                <a:sym typeface="Symbol" panose="05050102010706020507" pitchFamily="18" charset="2"/>
              </a:rPr>
              <a:t></a:t>
            </a:r>
            <a:r>
              <a:rPr lang="en-US" altLang="ko-KR" dirty="0"/>
              <a:t> + </a:t>
            </a:r>
            <a:r>
              <a:rPr lang="en-US" altLang="ko-KR" dirty="0">
                <a:sym typeface="Symbol" panose="05050102010706020507" pitchFamily="18" charset="2"/>
              </a:rPr>
              <a:t></a:t>
            </a:r>
            <a:r>
              <a:rPr lang="en-US" altLang="ko-KR" baseline="-25000" dirty="0"/>
              <a:t>s</a:t>
            </a:r>
            <a:r>
              <a:rPr lang="en-US" altLang="ko-KR" dirty="0"/>
              <a:t> )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the growth rate reaches maximum, as expressed by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48B47B0-F4AC-44CD-ABF0-6ED47FC27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296" y="1855372"/>
            <a:ext cx="4127863" cy="82949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A403A7D-7C23-43CE-8A7C-4E9BF266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296" y="4895637"/>
            <a:ext cx="2560320" cy="8294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6A1AA37-2C76-49BF-9B24-B23E16BB6919}"/>
              </a:ext>
            </a:extLst>
          </p:cNvPr>
          <p:cNvSpPr txBox="1"/>
          <p:nvPr/>
        </p:nvSpPr>
        <p:spPr>
          <a:xfrm>
            <a:off x="1396562" y="2980721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ko-KR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∥</a:t>
            </a:r>
            <a:r>
              <a:rPr lang="en-US" altLang="ko-K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key factor for CBI !!</a:t>
            </a:r>
            <a:endParaRPr lang="ko-KR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157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Growth Rate of  Longitudinal Coupled Bunch Instability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41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62" y="1286115"/>
            <a:ext cx="96274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ko-KR" dirty="0">
                <a:latin typeface="Arial" pitchFamily="34" charset="0"/>
              </a:rPr>
              <a:t>The equilibrium of radiation damping and growth rate gives the </a:t>
            </a:r>
            <a:r>
              <a:rPr lang="en-US" altLang="ko-KR" b="1" dirty="0">
                <a:latin typeface="Arial" pitchFamily="34" charset="0"/>
              </a:rPr>
              <a:t>threshold current</a:t>
            </a:r>
            <a:r>
              <a:rPr lang="en-US" altLang="ko-KR" dirty="0">
                <a:latin typeface="Arial" pitchFamily="34" charset="0"/>
              </a:rPr>
              <a:t>, expressed by,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A880D5D6-499E-4973-B801-32BD102E0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515" y="2507561"/>
            <a:ext cx="4323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600" i="1" dirty="0">
                <a:sym typeface="Symbol" panose="05050102010706020507" pitchFamily="18" charset="2"/>
              </a:rPr>
              <a:t></a:t>
            </a:r>
            <a:r>
              <a:rPr lang="en-US" altLang="ko-KR" sz="1600" i="1" baseline="-25000" dirty="0">
                <a:sym typeface="Symbol" panose="05050102010706020507" pitchFamily="18" charset="2"/>
              </a:rPr>
              <a:t></a:t>
            </a:r>
            <a:r>
              <a:rPr lang="en-US" altLang="ko-KR" sz="1600" i="1" dirty="0"/>
              <a:t> : radiation damping rate, </a:t>
            </a:r>
          </a:p>
          <a:p>
            <a:r>
              <a:rPr lang="en-US" altLang="ko-KR" sz="1600" i="1" dirty="0"/>
              <a:t>U</a:t>
            </a:r>
            <a:r>
              <a:rPr lang="en-US" altLang="ko-KR" sz="1600" i="1" baseline="-25000" dirty="0"/>
              <a:t>0 </a:t>
            </a:r>
            <a:r>
              <a:rPr lang="en-US" altLang="ko-KR" sz="1600" i="1" dirty="0"/>
              <a:t>: radiation loss energy per turn,</a:t>
            </a:r>
          </a:p>
          <a:p>
            <a:r>
              <a:rPr lang="en-US" altLang="ko-KR" sz="1600" i="1" dirty="0"/>
              <a:t>T</a:t>
            </a:r>
            <a:r>
              <a:rPr lang="en-US" altLang="ko-KR" sz="1600" i="1" baseline="-25000" dirty="0"/>
              <a:t>r</a:t>
            </a:r>
            <a:r>
              <a:rPr lang="en-US" altLang="ko-KR" sz="1600" i="1" dirty="0"/>
              <a:t> : revolution time</a:t>
            </a:r>
            <a:endParaRPr lang="en-US" altLang="ko-K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A1C4746-A19D-4426-9DB7-503B7F8AB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846" y="1932446"/>
            <a:ext cx="3944821" cy="138685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00C9036-057B-431D-9525-56FF5DC4A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150" y="3747974"/>
            <a:ext cx="5093273" cy="2973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5D158-78B7-4AAC-B322-22919EDA5A3E}"/>
              </a:ext>
            </a:extLst>
          </p:cNvPr>
          <p:cNvSpPr txBox="1"/>
          <p:nvPr/>
        </p:nvSpPr>
        <p:spPr>
          <a:xfrm>
            <a:off x="1523999" y="4371556"/>
            <a:ext cx="3409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Example for PLS-II, 3 GeV and 400 mA (lines for calculation and symbols for cavities’ HOM impedances</a:t>
            </a:r>
          </a:p>
        </p:txBody>
      </p:sp>
    </p:spTree>
    <p:extLst>
      <p:ext uri="{BB962C8B-B14F-4D97-AF65-F5344CB8AC3E}">
        <p14:creationId xmlns:p14="http://schemas.microsoft.com/office/powerpoint/2010/main" val="131700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497142A-8529-42EC-B053-2E89447F2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035" y="1890201"/>
            <a:ext cx="7341326" cy="705394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Growth Rate of  Transverse Coupled Bunch Instability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42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62" y="1286115"/>
            <a:ext cx="9627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ko-KR" dirty="0">
                <a:latin typeface="Arial" pitchFamily="34" charset="0"/>
              </a:rPr>
              <a:t>The growth rate of the transverse coupled bunch oscillation for dipole mode is given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A880D5D6-499E-4973-B801-32BD102E0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19" y="3275432"/>
            <a:ext cx="637776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altLang="ko-KR" sz="1600" i="1" dirty="0"/>
              <a:t>δ νβ </a:t>
            </a:r>
            <a:r>
              <a:rPr lang="en-US" altLang="ko-KR" sz="1600" i="1" dirty="0"/>
              <a:t>: tractional part of </a:t>
            </a:r>
            <a:r>
              <a:rPr lang="en-US" altLang="ko-KR" sz="1600" b="1" i="1" dirty="0" err="1"/>
              <a:t>betatron</a:t>
            </a:r>
            <a:r>
              <a:rPr lang="en-US" altLang="ko-KR" sz="1600" b="1" i="1" dirty="0"/>
              <a:t> oscillation tune </a:t>
            </a:r>
            <a:r>
              <a:rPr lang="el-GR" altLang="ko-KR" sz="1600" b="1" i="1" dirty="0"/>
              <a:t>νβ</a:t>
            </a:r>
            <a:endParaRPr lang="en-US" altLang="ko-KR" sz="1600" b="1" i="1" dirty="0"/>
          </a:p>
          <a:p>
            <a:r>
              <a:rPr lang="en-US" altLang="ko-KR" sz="1600" b="1" i="1" dirty="0">
                <a:sym typeface="Symbol" panose="05050102010706020507" pitchFamily="18" charset="2"/>
              </a:rPr>
              <a:t></a:t>
            </a:r>
            <a:r>
              <a:rPr lang="en-US" altLang="ko-KR" sz="1600" b="1" i="1" baseline="-25000" dirty="0"/>
              <a:t> </a:t>
            </a:r>
            <a:r>
              <a:rPr lang="en-US" altLang="ko-KR" sz="1600" b="1" i="1" dirty="0"/>
              <a:t>: </a:t>
            </a:r>
            <a:r>
              <a:rPr lang="en-US" altLang="ko-KR" sz="1600" b="1" i="1" dirty="0" err="1"/>
              <a:t>betatron</a:t>
            </a:r>
            <a:r>
              <a:rPr lang="en-US" altLang="ko-KR" sz="1600" b="1" i="1" dirty="0"/>
              <a:t> function at cavity  </a:t>
            </a:r>
          </a:p>
          <a:p>
            <a:r>
              <a:rPr lang="en-US" altLang="ko-KR" sz="1600" i="1" dirty="0"/>
              <a:t>F: form factor defined by </a:t>
            </a:r>
            <a:r>
              <a:rPr lang="en-US" altLang="ko-KR" sz="1600" i="1" dirty="0" err="1"/>
              <a:t>Sacherer</a:t>
            </a:r>
            <a:r>
              <a:rPr lang="en-US" altLang="ko-KR" sz="1600" i="1" dirty="0"/>
              <a:t> [4]</a:t>
            </a:r>
          </a:p>
          <a:p>
            <a:r>
              <a:rPr lang="en-US" altLang="ko-KR" sz="1600" i="1" dirty="0"/>
              <a:t>e: electron charge, </a:t>
            </a:r>
          </a:p>
          <a:p>
            <a:r>
              <a:rPr lang="en-US" altLang="ko-KR" sz="1600" i="1" dirty="0"/>
              <a:t>I: average beam current, </a:t>
            </a:r>
          </a:p>
          <a:p>
            <a:r>
              <a:rPr lang="en-US" altLang="ko-KR" sz="1600" i="1" dirty="0"/>
              <a:t>E: beam energy, </a:t>
            </a:r>
          </a:p>
          <a:p>
            <a:r>
              <a:rPr lang="en-US" altLang="ko-KR" sz="1600" i="1" dirty="0" err="1"/>
              <a:t>f</a:t>
            </a:r>
            <a:r>
              <a:rPr lang="en-US" altLang="ko-KR" sz="1600" i="1" baseline="-25000" dirty="0" err="1"/>
              <a:t>r</a:t>
            </a:r>
            <a:r>
              <a:rPr lang="en-US" altLang="ko-KR" sz="1600" i="1" dirty="0"/>
              <a:t>: revolution frequency,</a:t>
            </a:r>
          </a:p>
          <a:p>
            <a:r>
              <a:rPr lang="en-US" altLang="ko-KR" sz="1600" i="1" dirty="0">
                <a:sym typeface="Symbol" panose="05050102010706020507" pitchFamily="18" charset="2"/>
              </a:rPr>
              <a:t> </a:t>
            </a:r>
            <a:endParaRPr lang="en-US" altLang="ko-K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14501B1-1D0F-40A9-ADCC-E2EBF0B56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26" y="2962660"/>
            <a:ext cx="474082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95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Growth Rate of  Transverse Coupled Bunch Instability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43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62" y="1286115"/>
            <a:ext cx="96274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ko-KR" dirty="0">
                <a:latin typeface="Arial" pitchFamily="34" charset="0"/>
              </a:rPr>
              <a:t>The growth competes with the radiation damping also. If the growth rate exceeds the damping rate, instability arise. The threshold current is given by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A880D5D6-499E-4973-B801-32BD102E0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515" y="2507561"/>
            <a:ext cx="4323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600" i="1" dirty="0">
                <a:sym typeface="Symbol" panose="05050102010706020507" pitchFamily="18" charset="2"/>
              </a:rPr>
              <a:t></a:t>
            </a:r>
            <a:r>
              <a:rPr lang="en-US" altLang="ko-KR" sz="1600" i="1" baseline="-25000" dirty="0">
                <a:sym typeface="Symbol" panose="05050102010706020507" pitchFamily="18" charset="2"/>
              </a:rPr>
              <a:t>⊥</a:t>
            </a:r>
            <a:r>
              <a:rPr lang="en-US" altLang="ko-KR" sz="1600" i="1" dirty="0"/>
              <a:t> : radiation damping rate, </a:t>
            </a:r>
          </a:p>
          <a:p>
            <a:r>
              <a:rPr lang="en-US" altLang="ko-KR" sz="1600" i="1" dirty="0"/>
              <a:t>U</a:t>
            </a:r>
            <a:r>
              <a:rPr lang="en-US" altLang="ko-KR" sz="1600" i="1" baseline="-25000" dirty="0"/>
              <a:t>0 </a:t>
            </a:r>
            <a:r>
              <a:rPr lang="en-US" altLang="ko-KR" sz="1600" i="1" dirty="0"/>
              <a:t>: radiation loss energy per turn,</a:t>
            </a:r>
          </a:p>
          <a:p>
            <a:r>
              <a:rPr lang="en-US" altLang="ko-KR" sz="1600" i="1" dirty="0"/>
              <a:t>T</a:t>
            </a:r>
            <a:r>
              <a:rPr lang="en-US" altLang="ko-KR" sz="1600" i="1" baseline="-25000" dirty="0"/>
              <a:t>r</a:t>
            </a:r>
            <a:r>
              <a:rPr lang="en-US" altLang="ko-KR" sz="1600" i="1" dirty="0"/>
              <a:t> : revolution time</a:t>
            </a:r>
            <a:endParaRPr lang="en-US" altLang="ko-K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5D158-78B7-4AAC-B322-22919EDA5A3E}"/>
              </a:ext>
            </a:extLst>
          </p:cNvPr>
          <p:cNvSpPr txBox="1"/>
          <p:nvPr/>
        </p:nvSpPr>
        <p:spPr>
          <a:xfrm>
            <a:off x="1523999" y="4371556"/>
            <a:ext cx="3409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Example for PLS-II, 3 GeV and 400 mA (lines for calculation and symbols for cavities’ HOM impedances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D4278D0-384E-4357-AD03-083A92F10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75" y="2177837"/>
            <a:ext cx="2978331" cy="142385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DCBCBB0-B8BB-4910-B528-394065D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492" y="2153620"/>
            <a:ext cx="2946708" cy="396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CBC2EBF-64AD-4BC1-9615-2CAC8346D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65" y="3473015"/>
            <a:ext cx="4756971" cy="31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82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63284B-7522-4264-A365-5B271207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3798"/>
            <a:ext cx="10515600" cy="202844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Generation Synchrotron Radiation</a:t>
            </a:r>
            <a:b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(4GSR)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88AFC3C-F399-4137-A669-A4776D49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111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Characteristics of 4GSR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45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344" y="1271932"/>
            <a:ext cx="962747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Higher brightness of photons, ~10</a:t>
            </a:r>
            <a:r>
              <a:rPr lang="en-US" altLang="ko-KR" sz="2000" baseline="30000" dirty="0">
                <a:latin typeface="Arial" pitchFamily="34" charset="0"/>
              </a:rPr>
              <a:t>2</a:t>
            </a:r>
            <a:r>
              <a:rPr lang="en-US" altLang="ko-KR" sz="2000" dirty="0">
                <a:latin typeface="Arial" pitchFamily="34" charset="0"/>
              </a:rPr>
              <a:t> order higher than 3GSR</a:t>
            </a:r>
          </a:p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Smaller beam emittance (especially transverse emittance), ~10</a:t>
            </a:r>
            <a:r>
              <a:rPr lang="en-US" altLang="ko-KR" sz="2000" baseline="30000" dirty="0">
                <a:latin typeface="Arial" pitchFamily="34" charset="0"/>
              </a:rPr>
              <a:t>-2</a:t>
            </a:r>
            <a:r>
              <a:rPr lang="en-US" altLang="ko-KR" sz="2000" dirty="0">
                <a:latin typeface="Arial" pitchFamily="34" charset="0"/>
              </a:rPr>
              <a:t> order smaller than 3GSR, by magnetic lattice design, with small and more number of magnets</a:t>
            </a:r>
          </a:p>
          <a:p>
            <a:pPr marL="180000" indent="-1800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High beam current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9EF89-97B9-42FD-85E9-025B970677E0}"/>
              </a:ext>
            </a:extLst>
          </p:cNvPr>
          <p:cNvSpPr txBox="1"/>
          <p:nvPr/>
        </p:nvSpPr>
        <p:spPr>
          <a:xfrm>
            <a:off x="5904417" y="5059733"/>
            <a:ext cx="5230919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ko-KR" sz="1500" i="1" dirty="0"/>
              <a:t>S</a:t>
            </a:r>
            <a:r>
              <a:rPr lang="en-US" altLang="ko-KR" sz="1500" i="1" baseline="-25000" dirty="0"/>
              <a:t>y</a:t>
            </a:r>
            <a:r>
              <a:rPr lang="en-US" altLang="ko-KR" sz="1500" i="1" dirty="0"/>
              <a:t> </a:t>
            </a:r>
            <a:r>
              <a:rPr lang="en-US" altLang="ko-KR" sz="1500" i="1" dirty="0">
                <a:latin typeface="Arial" panose="020B0604020202020204" pitchFamily="34" charset="0"/>
                <a:cs typeface="Arial" panose="020B0604020202020204" pitchFamily="34" charset="0"/>
              </a:rPr>
              <a:t>: transverse beam size </a:t>
            </a:r>
            <a:r>
              <a:rPr lang="en-US" altLang="ko-KR" sz="1500" i="1" dirty="0"/>
              <a:t>(~ </a:t>
            </a:r>
            <a:r>
              <a:rPr lang="en-US" altLang="ko-KR" sz="1500" i="1" dirty="0">
                <a:sym typeface="Symbol" panose="05050102010706020507" pitchFamily="18" charset="2"/>
              </a:rPr>
              <a:t></a:t>
            </a:r>
            <a:r>
              <a:rPr lang="en-US" altLang="ko-KR" sz="1500" i="1" baseline="-25000" dirty="0">
                <a:sym typeface="Symbol" panose="05050102010706020507" pitchFamily="18" charset="2"/>
              </a:rPr>
              <a:t>y</a:t>
            </a:r>
            <a:r>
              <a:rPr lang="en-US" altLang="ko-KR" sz="1500" i="1" dirty="0">
                <a:sym typeface="Symbol" panose="05050102010706020507" pitchFamily="18" charset="2"/>
              </a:rPr>
              <a:t> : </a:t>
            </a:r>
            <a:r>
              <a:rPr lang="en-US" altLang="ko-KR" sz="1500" i="1" dirty="0">
                <a:latin typeface="Arial" panose="020B0604020202020204" pitchFamily="34" charset="0"/>
                <a:cs typeface="Arial" panose="020B0604020202020204" pitchFamily="34" charset="0"/>
              </a:rPr>
              <a:t>beam emittance)</a:t>
            </a:r>
          </a:p>
          <a:p>
            <a:pPr>
              <a:spcBef>
                <a:spcPts val="300"/>
              </a:spcBef>
            </a:pPr>
            <a:r>
              <a:rPr lang="en-US" altLang="ko-KR" sz="1500" i="1" dirty="0">
                <a:latin typeface="Arial" panose="020B0604020202020204" pitchFamily="34" charset="0"/>
                <a:cs typeface="Arial" panose="020B0604020202020204" pitchFamily="34" charset="0"/>
              </a:rPr>
              <a:t>F : emitted flux, related to beam characteristics, F ~ F(</a:t>
            </a:r>
            <a:r>
              <a:rPr lang="en-US" altLang="ko-KR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5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altLang="ko-KR" sz="15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1C5A018-AC34-4BE9-8F79-4DC8AAD6CFDD}"/>
              </a:ext>
            </a:extLst>
          </p:cNvPr>
          <p:cNvGrpSpPr/>
          <p:nvPr/>
        </p:nvGrpSpPr>
        <p:grpSpPr>
          <a:xfrm>
            <a:off x="1498967" y="3288433"/>
            <a:ext cx="3833240" cy="2880000"/>
            <a:chOff x="1821697" y="3248693"/>
            <a:chExt cx="3833240" cy="288000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53E54B88-2726-4BD7-8FD0-95E9DB2AD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1697" y="3248693"/>
              <a:ext cx="3833240" cy="2880000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A5166F50-3A7F-45DF-B810-A678B177AF1B}"/>
                </a:ext>
              </a:extLst>
            </p:cNvPr>
            <p:cNvSpPr/>
            <p:nvPr/>
          </p:nvSpPr>
          <p:spPr>
            <a:xfrm>
              <a:off x="2191870" y="5499847"/>
              <a:ext cx="3173505" cy="5177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AF2655F-2D1D-4AF9-B011-12FD616748C8}"/>
              </a:ext>
            </a:extLst>
          </p:cNvPr>
          <p:cNvSpPr txBox="1"/>
          <p:nvPr/>
        </p:nvSpPr>
        <p:spPr>
          <a:xfrm>
            <a:off x="5627215" y="3655252"/>
            <a:ext cx="6127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latin typeface="Arial" panose="020B0604020202020204" pitchFamily="34" charset="0"/>
                <a:cs typeface="Arial" panose="020B0604020202020204" pitchFamily="34" charset="0"/>
              </a:rPr>
              <a:t>Brightness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 ~ number of photons per angular divergence, the cross-sectional area, and a bandwidth of 0.1% of photon beam </a:t>
            </a:r>
          </a:p>
          <a:p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as a figure of merit for storage ring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43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914441" eaLnBrk="1" hangingPunct="1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BB87E84-3AD0-4EDD-8350-1E142E58D967}"/>
              </a:ext>
            </a:extLst>
          </p:cNvPr>
          <p:cNvSpPr/>
          <p:nvPr/>
        </p:nvSpPr>
        <p:spPr>
          <a:xfrm>
            <a:off x="501813" y="188422"/>
            <a:ext cx="11002146" cy="974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41"/>
            <a:r>
              <a:rPr lang="en-US" altLang="ko-KR" sz="2800" dirty="0">
                <a:solidFill>
                  <a:srgbClr val="44546A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Worldwide Synchrotron Radiation Machines</a:t>
            </a:r>
          </a:p>
          <a:p>
            <a:pPr defTabSz="914441"/>
            <a:r>
              <a:rPr lang="en-US" altLang="ko-KR" sz="2800" dirty="0">
                <a:solidFill>
                  <a:srgbClr val="44546A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(Circumference and beam emittance)</a:t>
            </a:r>
            <a:endParaRPr lang="ko-KR" altLang="en-US" sz="2800" dirty="0">
              <a:solidFill>
                <a:srgbClr val="44546A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FA302A5-6197-4559-8504-6801F1C4C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1216952"/>
            <a:ext cx="7920000" cy="528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212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Cavity Selection by Synchrotron Facilities for 3GSR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47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F9BE4-7AE1-4C9A-ABF7-CD5577258156}"/>
              </a:ext>
            </a:extLst>
          </p:cNvPr>
          <p:cNvSpPr txBox="1"/>
          <p:nvPr/>
        </p:nvSpPr>
        <p:spPr>
          <a:xfrm>
            <a:off x="1416000" y="2004484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Emitance &gt; 1 nm*rad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7043A94-9D68-4D3A-A5E2-7D9C511B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00" y="2459777"/>
            <a:ext cx="9360000" cy="226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75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Family of SRF cavities for Synchrotron Radiation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48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80EB7BE-AA2B-45A8-9672-16431A193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1405218"/>
            <a:ext cx="7920000" cy="4765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E404ED-9E03-4DB6-9748-5E0F1248FCFE}"/>
              </a:ext>
            </a:extLst>
          </p:cNvPr>
          <p:cNvSpPr txBox="1"/>
          <p:nvPr/>
        </p:nvSpPr>
        <p:spPr>
          <a:xfrm>
            <a:off x="7241240" y="252804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352 MHz</a:t>
            </a:r>
            <a:endParaRPr lang="ko-KR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73558D-0435-494A-A0A9-B7302F3582A5}"/>
              </a:ext>
            </a:extLst>
          </p:cNvPr>
          <p:cNvSpPr txBox="1"/>
          <p:nvPr/>
        </p:nvSpPr>
        <p:spPr>
          <a:xfrm>
            <a:off x="7492253" y="377378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500 MHz</a:t>
            </a:r>
            <a:endParaRPr lang="ko-KR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A158F5-E5D7-47C5-BDB9-99D7BB3650B7}"/>
              </a:ext>
            </a:extLst>
          </p:cNvPr>
          <p:cNvSpPr txBox="1"/>
          <p:nvPr/>
        </p:nvSpPr>
        <p:spPr>
          <a:xfrm>
            <a:off x="7492253" y="53580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500 MHz</a:t>
            </a:r>
            <a:endParaRPr lang="ko-KR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1C5BE87-C676-4F67-8A6A-05CD8BFA1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30854" y="2162155"/>
            <a:ext cx="1309930" cy="67011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51846AE-83D9-497F-9187-D44BDBC96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05979" y="3748908"/>
            <a:ext cx="1309930" cy="670113"/>
          </a:xfrm>
          <a:prstGeom prst="rect">
            <a:avLst/>
          </a:prstGeom>
          <a:ln w="28575">
            <a:solidFill>
              <a:srgbClr val="0033CC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D3ED27-FC31-4DD9-9AEE-EFFF0787D46F}"/>
              </a:ext>
            </a:extLst>
          </p:cNvPr>
          <p:cNvSpPr txBox="1"/>
          <p:nvPr/>
        </p:nvSpPr>
        <p:spPr>
          <a:xfrm>
            <a:off x="7492253" y="3139488"/>
            <a:ext cx="867545" cy="584775"/>
          </a:xfrm>
          <a:prstGeom prst="rect">
            <a:avLst/>
          </a:prstGeom>
          <a:noFill/>
          <a:ln w="19050"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PLS-II</a:t>
            </a:r>
          </a:p>
          <a:p>
            <a:r>
              <a:rPr lang="en-US" altLang="ko-KR" sz="1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SIRIUS</a:t>
            </a:r>
            <a:endParaRPr lang="ko-KR" altLang="en-US" sz="1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41F0C7-31B2-43E4-8E8D-178DC24654EB}"/>
              </a:ext>
            </a:extLst>
          </p:cNvPr>
          <p:cNvSpPr txBox="1"/>
          <p:nvPr/>
        </p:nvSpPr>
        <p:spPr>
          <a:xfrm>
            <a:off x="8359798" y="4883523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i="1" dirty="0">
                <a:latin typeface="Arial" panose="020B0604020202020204" pitchFamily="34" charset="0"/>
                <a:cs typeface="Arial" panose="020B0604020202020204" pitchFamily="34" charset="0"/>
              </a:rPr>
              <a:t>Not realized</a:t>
            </a:r>
            <a:endParaRPr lang="ko-KR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8C306-EAAA-4DBC-9124-5806F04D9150}"/>
              </a:ext>
            </a:extLst>
          </p:cNvPr>
          <p:cNvSpPr txBox="1"/>
          <p:nvPr/>
        </p:nvSpPr>
        <p:spPr>
          <a:xfrm>
            <a:off x="792118" y="6434666"/>
            <a:ext cx="48287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altLang="ko-KR" sz="1300" i="1" dirty="0" err="1">
                <a:latin typeface="Arial" panose="020B0604020202020204" pitchFamily="34" charset="0"/>
                <a:cs typeface="Arial" panose="020B0604020202020204" pitchFamily="34" charset="0"/>
              </a:rPr>
              <a:t>Belomestnykh</a:t>
            </a:r>
            <a:r>
              <a:rPr lang="en-US" altLang="ko-KR" sz="1300" i="1" dirty="0">
                <a:latin typeface="Arial" panose="020B0604020202020204" pitchFamily="34" charset="0"/>
                <a:cs typeface="Arial" panose="020B0604020202020204" pitchFamily="34" charset="0"/>
              </a:rPr>
              <a:t>: SRF in SR Light Sources - SRF2007, Beijing</a:t>
            </a:r>
            <a:endParaRPr lang="ko-KR" altLang="en-US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570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SRF CESR-B cryomodule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49</a:t>
            </a:fld>
            <a:endParaRPr lang="ko-KR" alt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5875068-3CD3-470A-AF54-13B49EF95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58" y="2484903"/>
            <a:ext cx="3985990" cy="273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5">
            <a:extLst>
              <a:ext uri="{FF2B5EF4-FFF2-40B4-BE49-F238E27FC236}">
                <a16:creationId xmlns:a16="http://schemas.microsoft.com/office/drawing/2014/main" id="{7520A52F-4E46-4A7B-A56E-E2AD5C788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904760"/>
              </p:ext>
            </p:extLst>
          </p:nvPr>
        </p:nvGraphicFramePr>
        <p:xfrm>
          <a:off x="1605898" y="3079376"/>
          <a:ext cx="4490102" cy="3080142"/>
        </p:xfrm>
        <a:graphic>
          <a:graphicData uri="http://schemas.openxmlformats.org/drawingml/2006/table">
            <a:tbl>
              <a:tblPr/>
              <a:tblGrid>
                <a:gridCol w="3087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Resonant frequency [MHz]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499.765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R/Q per cavity [Ω]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</a:t>
                      </a:r>
                      <a:r>
                        <a:rPr kumimoji="1" lang="en-US" altLang="ko-KR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&gt; 7×10</a:t>
                      </a:r>
                      <a:r>
                        <a:rPr kumimoji="1" lang="en-US" altLang="ko-KR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</a:t>
                      </a:r>
                      <a:r>
                        <a:rPr kumimoji="1" lang="en-US" altLang="ko-KR" sz="1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shunt</a:t>
                      </a: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/cavity [MΩ]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Operating Temperature [K]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Accelerating Voltage /cavity [MV]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&gt;2.5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RF Power to Beam /cavity [kW]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&gt;300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Heat leak/cryomodule at 4.5K [W]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Surface preparation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BCP &amp; HPR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1805770"/>
                  </a:ext>
                </a:extLst>
              </a:tr>
            </a:tbl>
          </a:graphicData>
        </a:graphic>
      </p:graphicFrame>
      <p:sp>
        <p:nvSpPr>
          <p:cNvPr id="14" name="Text Box 4">
            <a:extLst>
              <a:ext uri="{FF2B5EF4-FFF2-40B4-BE49-F238E27FC236}">
                <a16:creationId xmlns:a16="http://schemas.microsoft.com/office/drawing/2014/main" id="{A006A9D2-2E86-4FBB-BF32-D1910A479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038" y="1265209"/>
            <a:ext cx="96274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CESR-B Cryomodule (Cornell Electron Storage Ring-B)</a:t>
            </a:r>
          </a:p>
          <a:p>
            <a:pPr marL="644400" lvl="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manufacture @ RI Instruments with technology transfer </a:t>
            </a:r>
          </a:p>
          <a:p>
            <a:pPr marL="644400" lvl="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at PLS-II (4), TLS (2), CLS (3), DIAMOND (4),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SSRF(3)</a:t>
            </a: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CESR-II (4), NLSL-II (3), SIRIUS (2)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A623E-A70F-4D18-9464-784BE5A4DFD7}"/>
              </a:ext>
            </a:extLst>
          </p:cNvPr>
          <p:cNvSpPr txBox="1"/>
          <p:nvPr/>
        </p:nvSpPr>
        <p:spPr>
          <a:xfrm>
            <a:off x="6475758" y="5288340"/>
            <a:ext cx="35839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Single-cell cavity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Waveguide type main power coupler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Ferrite HOM absorber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 err="1"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 volume: 550 liters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Static cryogenic heat loads: 30 W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Cryomodule length: ~2.86 m</a:t>
            </a:r>
          </a:p>
        </p:txBody>
      </p:sp>
    </p:spTree>
    <p:extLst>
      <p:ext uri="{BB962C8B-B14F-4D97-AF65-F5344CB8AC3E}">
        <p14:creationId xmlns:p14="http://schemas.microsoft.com/office/powerpoint/2010/main" val="2057267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76034" cy="836712"/>
          </a:xfrm>
        </p:spPr>
        <p:txBody>
          <a:bodyPr>
            <a:normAutofit/>
          </a:bodyPr>
          <a:lstStyle/>
          <a:p>
            <a:r>
              <a:rPr lang="en-US" altLang="ko-KR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Lortentz</a:t>
            </a:r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Force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5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A126FCEF-1BB5-4987-ACF2-20141B31D777}"/>
                  </a:ext>
                </a:extLst>
              </p:cNvPr>
              <p:cNvSpPr txBox="1"/>
              <p:nvPr/>
            </p:nvSpPr>
            <p:spPr bwMode="auto">
              <a:xfrm>
                <a:off x="4407576" y="1277019"/>
                <a:ext cx="3200400" cy="76041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ko-KR" alt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ko-KR" alt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A126FCEF-1BB5-4987-ACF2-20141B31D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7576" y="1277019"/>
                <a:ext cx="3200400" cy="7604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개체 16">
                <a:extLst>
                  <a:ext uri="{FF2B5EF4-FFF2-40B4-BE49-F238E27FC236}">
                    <a16:creationId xmlns:a16="http://schemas.microsoft.com/office/drawing/2014/main" id="{237489F6-B693-4BD7-A86C-7EB9AE1C184B}"/>
                  </a:ext>
                </a:extLst>
              </p:cNvPr>
              <p:cNvSpPr txBox="1"/>
              <p:nvPr/>
            </p:nvSpPr>
            <p:spPr bwMode="auto">
              <a:xfrm>
                <a:off x="1775520" y="3323474"/>
                <a:ext cx="2133693" cy="6762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ko-KR" alt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개체 16">
                <a:extLst>
                  <a:ext uri="{FF2B5EF4-FFF2-40B4-BE49-F238E27FC236}">
                    <a16:creationId xmlns:a16="http://schemas.microsoft.com/office/drawing/2014/main" id="{237489F6-B693-4BD7-A86C-7EB9AE1C1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5520" y="3323474"/>
                <a:ext cx="2133693" cy="6762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개체 17">
                <a:extLst>
                  <a:ext uri="{FF2B5EF4-FFF2-40B4-BE49-F238E27FC236}">
                    <a16:creationId xmlns:a16="http://schemas.microsoft.com/office/drawing/2014/main" id="{FCF5CE23-AAE8-43CA-A51F-871A26EB174D}"/>
                  </a:ext>
                </a:extLst>
              </p:cNvPr>
              <p:cNvSpPr txBox="1"/>
              <p:nvPr/>
            </p:nvSpPr>
            <p:spPr bwMode="auto">
              <a:xfrm>
                <a:off x="7143958" y="3446982"/>
                <a:ext cx="1641475" cy="72072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ko-KR" alt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개체 17">
                <a:extLst>
                  <a:ext uri="{FF2B5EF4-FFF2-40B4-BE49-F238E27FC236}">
                    <a16:creationId xmlns:a16="http://schemas.microsoft.com/office/drawing/2014/main" id="{FCF5CE23-AAE8-43CA-A51F-871A26EB1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3958" y="3446982"/>
                <a:ext cx="1641475" cy="7207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개체 18">
                <a:extLst>
                  <a:ext uri="{FF2B5EF4-FFF2-40B4-BE49-F238E27FC236}">
                    <a16:creationId xmlns:a16="http://schemas.microsoft.com/office/drawing/2014/main" id="{ED5A828B-037B-4616-88BD-FAA96AEF60F7}"/>
                  </a:ext>
                </a:extLst>
              </p:cNvPr>
              <p:cNvSpPr txBox="1"/>
              <p:nvPr/>
            </p:nvSpPr>
            <p:spPr bwMode="auto">
              <a:xfrm>
                <a:off x="1775520" y="2858252"/>
                <a:ext cx="973138" cy="5016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개체 18">
                <a:extLst>
                  <a:ext uri="{FF2B5EF4-FFF2-40B4-BE49-F238E27FC236}">
                    <a16:creationId xmlns:a16="http://schemas.microsoft.com/office/drawing/2014/main" id="{ED5A828B-037B-4616-88BD-FAA96AEF6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5520" y="2858252"/>
                <a:ext cx="973138" cy="5016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개체 19">
                <a:extLst>
                  <a:ext uri="{FF2B5EF4-FFF2-40B4-BE49-F238E27FC236}">
                    <a16:creationId xmlns:a16="http://schemas.microsoft.com/office/drawing/2014/main" id="{CB695048-6F4A-4954-A764-263C74E66AD3}"/>
                  </a:ext>
                </a:extLst>
              </p:cNvPr>
              <p:cNvSpPr txBox="1"/>
              <p:nvPr/>
            </p:nvSpPr>
            <p:spPr bwMode="auto">
              <a:xfrm>
                <a:off x="7143958" y="3032965"/>
                <a:ext cx="971550" cy="5000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개체 19">
                <a:extLst>
                  <a:ext uri="{FF2B5EF4-FFF2-40B4-BE49-F238E27FC236}">
                    <a16:creationId xmlns:a16="http://schemas.microsoft.com/office/drawing/2014/main" id="{CB695048-6F4A-4954-A764-263C74E66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3958" y="3032965"/>
                <a:ext cx="971550" cy="5000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2">
            <a:extLst>
              <a:ext uri="{FF2B5EF4-FFF2-40B4-BE49-F238E27FC236}">
                <a16:creationId xmlns:a16="http://schemas.microsoft.com/office/drawing/2014/main" id="{0766C2E7-C619-4D86-B5FB-75D702F8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08" y="4049939"/>
            <a:ext cx="39909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DF4C1FEE-F336-4BCD-8E0F-F5789FCE2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64" y="4272218"/>
            <a:ext cx="410527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2E3138-0321-472B-A8ED-96DE1A2D7CA1}"/>
              </a:ext>
            </a:extLst>
          </p:cNvPr>
          <p:cNvSpPr txBox="1"/>
          <p:nvPr/>
        </p:nvSpPr>
        <p:spPr>
          <a:xfrm>
            <a:off x="1253908" y="2088811"/>
            <a:ext cx="4088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ko-KR" sz="2200" dirty="0">
                <a:latin typeface="Arial" pitchFamily="34" charset="0"/>
                <a:cs typeface="Arial" pitchFamily="34" charset="0"/>
              </a:rPr>
              <a:t>Transverse beam dynamics  by magnets</a:t>
            </a:r>
            <a:endParaRPr lang="ko-KR" alt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4DFC2D-C32A-4B44-922A-F99FB9AD150C}"/>
              </a:ext>
            </a:extLst>
          </p:cNvPr>
          <p:cNvSpPr txBox="1"/>
          <p:nvPr/>
        </p:nvSpPr>
        <p:spPr>
          <a:xfrm>
            <a:off x="6486364" y="2088811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ko-KR" sz="2200" dirty="0">
                <a:latin typeface="Arial" pitchFamily="34" charset="0"/>
                <a:cs typeface="Arial" pitchFamily="34" charset="0"/>
              </a:rPr>
              <a:t>Longitudinal beam dynamics by RF cavities</a:t>
            </a:r>
            <a:endParaRPr lang="ko-KR" altLang="en-US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82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SRF CESR-B cryomodule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50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9E245D3-42C4-4222-B487-620041560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1377745"/>
            <a:ext cx="7920000" cy="49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98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SRF CESR-B cryomodule in PLS-II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51</a:t>
            </a:fld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5383DE7-C4D1-4909-865B-A38EB803B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636" y="1491694"/>
            <a:ext cx="7200000" cy="473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0CBC1F-EBB7-448B-B718-DA380EED3B3E}"/>
              </a:ext>
            </a:extLst>
          </p:cNvPr>
          <p:cNvSpPr txBox="1"/>
          <p:nvPr/>
        </p:nvSpPr>
        <p:spPr>
          <a:xfrm>
            <a:off x="5381445" y="4477245"/>
            <a:ext cx="14911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SRF module 2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F7E86-F67A-4317-9343-D37A8319DA20}"/>
              </a:ext>
            </a:extLst>
          </p:cNvPr>
          <p:cNvSpPr txBox="1"/>
          <p:nvPr/>
        </p:nvSpPr>
        <p:spPr>
          <a:xfrm>
            <a:off x="2248244" y="5797107"/>
            <a:ext cx="14911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SRF module 3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Group 43">
            <a:extLst>
              <a:ext uri="{FF2B5EF4-FFF2-40B4-BE49-F238E27FC236}">
                <a16:creationId xmlns:a16="http://schemas.microsoft.com/office/drawing/2014/main" id="{5DC63C0A-452D-48FC-B4ED-7A93F7574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167357"/>
              </p:ext>
            </p:extLst>
          </p:nvPr>
        </p:nvGraphicFramePr>
        <p:xfrm>
          <a:off x="7674555" y="1491702"/>
          <a:ext cx="4201365" cy="2026887"/>
        </p:xfrm>
        <a:graphic>
          <a:graphicData uri="http://schemas.openxmlformats.org/drawingml/2006/table">
            <a:tbl>
              <a:tblPr/>
              <a:tblGrid>
                <a:gridCol w="2789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927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  Parameters 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PLS-II </a:t>
                      </a:r>
                      <a:endParaRPr kumimoji="0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92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Current [</a:t>
                      </a:r>
                      <a:r>
                        <a:rPr kumimoji="0" lang="en-US" altLang="ko-K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mA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]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400</a:t>
                      </a: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92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RF frequency [MHz] </a:t>
                      </a:r>
                      <a:endParaRPr kumimoji="0" lang="en-US" altLang="ko-K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499.973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92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Beam loss power [kW]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cs typeface="Arial" pitchFamily="34" charset="0"/>
                        </a:rPr>
                        <a:t>498</a:t>
                      </a: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92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Accelerating Voltage [MV] 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3.3</a:t>
                      </a:r>
                      <a:endPara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92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cs typeface="Arial" pitchFamily="34" charset="0"/>
                        </a:rPr>
                        <a:t> Cavity number</a:t>
                      </a: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  <a:cs typeface="Arial" pitchFamily="34" charset="0"/>
                        </a:rPr>
                        <a:t>3</a:t>
                      </a:r>
                    </a:p>
                  </a:txBody>
                  <a:tcPr marL="8890" marR="8890" marT="889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244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5710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SRF KEK-B cryomodule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52</a:t>
            </a:fld>
            <a:endParaRPr lang="ko-KR" altLang="en-US" dirty="0"/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A006A9D2-2E86-4FBB-BF32-D1910A479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038" y="1265209"/>
            <a:ext cx="962747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Modified KEK-B Cryomodule</a:t>
            </a:r>
            <a:endParaRPr lang="en-US" altLang="ko-K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440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dirty="0">
                <a:latin typeface="Arial" pitchFamily="34" charset="0"/>
              </a:rPr>
              <a:t>Adopted cavity from 508 MHz in KEK-B to 500 MHz</a:t>
            </a:r>
          </a:p>
          <a:p>
            <a:pPr marL="64440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through collaboration with KEK</a:t>
            </a:r>
            <a:endParaRPr lang="en-US" altLang="ko-KR" dirty="0">
              <a:latin typeface="Arial" pitchFamily="34" charset="0"/>
            </a:endParaRPr>
          </a:p>
          <a:p>
            <a:pPr marL="644400" lvl="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at BEPC-II (2), TPS (3)</a:t>
            </a:r>
          </a:p>
          <a:p>
            <a:pPr marL="644400" lvl="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power capacity</a:t>
            </a:r>
            <a:endParaRPr lang="en-US" altLang="ko-KR" dirty="0">
              <a:latin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A623E-A70F-4D18-9464-784BE5A4DFD7}"/>
              </a:ext>
            </a:extLst>
          </p:cNvPr>
          <p:cNvSpPr txBox="1"/>
          <p:nvPr/>
        </p:nvSpPr>
        <p:spPr>
          <a:xfrm>
            <a:off x="6922424" y="5041194"/>
            <a:ext cx="327044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Single-cell cavity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Coaxial type main power coupler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Ferrite HOM absorber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Wide beam tube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Cryomodule length: ~3.2 m</a:t>
            </a:r>
          </a:p>
        </p:txBody>
      </p:sp>
      <p:graphicFrame>
        <p:nvGraphicFramePr>
          <p:cNvPr id="9" name="Group 3">
            <a:extLst>
              <a:ext uri="{FF2B5EF4-FFF2-40B4-BE49-F238E27FC236}">
                <a16:creationId xmlns:a16="http://schemas.microsoft.com/office/drawing/2014/main" id="{6AA09BE0-0511-4BBE-ACD5-515501A42C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331181"/>
              </p:ext>
            </p:extLst>
          </p:nvPr>
        </p:nvGraphicFramePr>
        <p:xfrm>
          <a:off x="1393441" y="3530377"/>
          <a:ext cx="4103688" cy="2589213"/>
        </p:xfrm>
        <a:graphic>
          <a:graphicData uri="http://schemas.openxmlformats.org/drawingml/2006/table">
            <a:tbl>
              <a:tblPr/>
              <a:tblGrid>
                <a:gridCol w="2855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Resonant frequency</a:t>
                      </a: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499.8 MHz</a:t>
                      </a:r>
                      <a:endParaRPr kumimoji="1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R/Q</a:t>
                      </a: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95.3 Ω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</a:t>
                      </a:r>
                      <a:r>
                        <a:rPr kumimoji="1" lang="en-US" altLang="ko-KR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endParaRPr kumimoji="1" lang="en-US" altLang="ko-KR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r>
                        <a:rPr kumimoji="1" lang="en-US" altLang="ko-KR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  <a:endParaRPr kumimoji="1" lang="en-US" altLang="ko-KR" sz="1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</a:t>
                      </a:r>
                      <a:r>
                        <a:rPr kumimoji="1" lang="en-US" altLang="ko-KR" sz="1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ext</a:t>
                      </a:r>
                      <a:endParaRPr kumimoji="1" lang="en-US" altLang="ko-KR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7x10</a:t>
                      </a:r>
                      <a:r>
                        <a:rPr kumimoji="1" lang="en-US" altLang="ko-KR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kumimoji="1" lang="en-US" altLang="ko-KR" sz="1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Operating Temperature</a:t>
                      </a:r>
                      <a:endParaRPr kumimoji="1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4.5 K</a:t>
                      </a: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Accelerating Voltage / Cavity</a:t>
                      </a:r>
                      <a:endParaRPr kumimoji="1" lang="en-US" altLang="ko-K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&gt;2 MV</a:t>
                      </a:r>
                      <a:endParaRPr kumimoji="1" lang="en-US" altLang="ko-K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RF Power to Beam / Cavity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&gt; 350 kW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HOM Removal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Absorber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5" name="Group 40">
            <a:extLst>
              <a:ext uri="{FF2B5EF4-FFF2-40B4-BE49-F238E27FC236}">
                <a16:creationId xmlns:a16="http://schemas.microsoft.com/office/drawing/2014/main" id="{63A1785B-A16B-4570-8531-1687D60AAAD3}"/>
              </a:ext>
            </a:extLst>
          </p:cNvPr>
          <p:cNvGrpSpPr>
            <a:grpSpLocks/>
          </p:cNvGrpSpPr>
          <p:nvPr/>
        </p:nvGrpSpPr>
        <p:grpSpPr bwMode="auto">
          <a:xfrm>
            <a:off x="6694873" y="2088220"/>
            <a:ext cx="3497998" cy="2884314"/>
            <a:chOff x="3334" y="845"/>
            <a:chExt cx="2041" cy="1723"/>
          </a:xfrm>
        </p:grpSpPr>
        <p:pic>
          <p:nvPicPr>
            <p:cNvPr id="16" name="Picture 32">
              <a:extLst>
                <a:ext uri="{FF2B5EF4-FFF2-40B4-BE49-F238E27FC236}">
                  <a16:creationId xmlns:a16="http://schemas.microsoft.com/office/drawing/2014/main" id="{D6B10604-587A-4891-88A8-12A5C7F10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845"/>
              <a:ext cx="2041" cy="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38">
              <a:extLst>
                <a:ext uri="{FF2B5EF4-FFF2-40B4-BE49-F238E27FC236}">
                  <a16:creationId xmlns:a16="http://schemas.microsoft.com/office/drawing/2014/main" id="{8144ED4E-3B9B-417F-A78F-3CFA04468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9" y="2356"/>
              <a:ext cx="10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kumimoji="0" lang="en-US" altLang="ko-KR" sz="1600">
                  <a:ea typeface="맑은 고딕" panose="020B0503020000020004" pitchFamily="50" charset="-127"/>
                </a:rPr>
                <a:t>BEPC-II Version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232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SRF SOLEIL cryomodule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53</a:t>
            </a:fld>
            <a:endParaRPr lang="ko-KR" altLang="en-US" dirty="0"/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A006A9D2-2E86-4FBB-BF32-D1910A479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038" y="1265209"/>
            <a:ext cx="962747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352 MHz, </a:t>
            </a:r>
            <a:r>
              <a:rPr lang="en-US" altLang="ko-KR" dirty="0">
                <a:latin typeface="Arial" pitchFamily="34" charset="0"/>
              </a:rPr>
              <a:t>2-cell HOM damped cavity per cryomodule</a:t>
            </a:r>
          </a:p>
          <a:p>
            <a:pPr marL="64440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/Cu single-cell HOM damped cavities </a:t>
            </a:r>
          </a:p>
          <a:p>
            <a:pPr marL="64440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at SOLEL (2 cryomodules)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A623E-A70F-4D18-9464-784BE5A4DFD7}"/>
              </a:ext>
            </a:extLst>
          </p:cNvPr>
          <p:cNvSpPr txBox="1"/>
          <p:nvPr/>
        </p:nvSpPr>
        <p:spPr>
          <a:xfrm>
            <a:off x="7470766" y="533458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 sputter copper cavity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Coaxial type main power coupler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 HOM coupler</a:t>
            </a:r>
          </a:p>
          <a:p>
            <a:pPr marL="285750" indent="-285750">
              <a:buFont typeface="Arial" panose="020B0604020202020204" pitchFamily="34" charset="0"/>
              <a:buChar char="-"/>
            </a:pP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Cryomodule length: &lt; 7 m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AB640B5-F3BA-413C-80BE-5A914BB09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17" y="3194450"/>
            <a:ext cx="6216970" cy="311166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4A69976-41E3-4848-A816-5438B581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277" y="1601317"/>
            <a:ext cx="2049269" cy="347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264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19790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Cavity Selection by Synchrotron Facilities for 4GSR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104072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54</a:t>
            </a:fld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1770AC1-A2ED-4338-9782-CDC7A1D32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59" y="1236257"/>
            <a:ext cx="10080000" cy="2473630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A800C13B-7530-4712-8110-0493977EF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59" y="4067471"/>
            <a:ext cx="100311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rgbClr val="FF0000"/>
                </a:solidFill>
                <a:latin typeface="Arial" pitchFamily="34" charset="0"/>
              </a:rPr>
              <a:t>Why a normal conducting RF cavity is dominant for 4GSR, even with disadvantage of HOM impedance ?</a:t>
            </a:r>
          </a:p>
          <a:p>
            <a:pPr marL="64440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b="1" dirty="0">
                <a:latin typeface="Arial" pitchFamily="34" charset="0"/>
              </a:rPr>
              <a:t>Lower availability of SRF cryomodule than a NC cavity (longer repair time against several critical failures)</a:t>
            </a:r>
          </a:p>
          <a:p>
            <a:pPr marL="64440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dirty="0">
                <a:latin typeface="Arial" pitchFamily="34" charset="0"/>
              </a:rPr>
              <a:t>Proper-low HOM impedance from design from a NC cavity</a:t>
            </a:r>
          </a:p>
          <a:p>
            <a:pPr marL="64440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design of HOM damper in a NC cavity</a:t>
            </a:r>
          </a:p>
          <a:p>
            <a:pPr marL="644400" indent="-284400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developed feedback system of beam orbit such as LFS and TFS</a:t>
            </a:r>
          </a:p>
        </p:txBody>
      </p:sp>
    </p:spTree>
    <p:extLst>
      <p:ext uri="{BB962C8B-B14F-4D97-AF65-F5344CB8AC3E}">
        <p14:creationId xmlns:p14="http://schemas.microsoft.com/office/powerpoint/2010/main" val="3555827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Impedances of Several Cavities’ HOMs: </a:t>
            </a:r>
            <a:r>
              <a:rPr lang="en-US" altLang="ko-KR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Longitudianl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55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F9C3B29-780E-478B-819F-4DEC8F7DA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984" y="1049574"/>
            <a:ext cx="7920000" cy="53446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7EA176-A162-41BE-9E28-E281F0A9ED22}"/>
              </a:ext>
            </a:extLst>
          </p:cNvPr>
          <p:cNvSpPr txBox="1"/>
          <p:nvPr/>
        </p:nvSpPr>
        <p:spPr>
          <a:xfrm>
            <a:off x="9788828" y="4689631"/>
            <a:ext cx="24856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Frank </a:t>
            </a:r>
            <a:r>
              <a:rPr lang="en-US" altLang="ko-K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Marhauser</a:t>
            </a:r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, Next generation HOM-damping,  2017 </a:t>
            </a:r>
            <a:r>
              <a:rPr lang="en-US" altLang="ko-K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Supercond</a:t>
            </a:r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. Sci. Technol. 30 063002</a:t>
            </a:r>
            <a:endParaRPr lang="ko-KR" alt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3860485C-F08C-4BCD-B505-0105CAA95F14}"/>
              </a:ext>
            </a:extLst>
          </p:cNvPr>
          <p:cNvSpPr/>
          <p:nvPr/>
        </p:nvSpPr>
        <p:spPr>
          <a:xfrm>
            <a:off x="6747641" y="1303282"/>
            <a:ext cx="1140373" cy="49924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67E6E9B5-4803-46DC-83B0-F03F67D63159}"/>
              </a:ext>
            </a:extLst>
          </p:cNvPr>
          <p:cNvCxnSpPr>
            <a:stCxn id="5" idx="6"/>
          </p:cNvCxnSpPr>
          <p:nvPr/>
        </p:nvCxnSpPr>
        <p:spPr>
          <a:xfrm>
            <a:off x="7888014" y="1552903"/>
            <a:ext cx="1397876" cy="1221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4D9C2F-F46F-445F-B7AA-B836DDB95E5A}"/>
              </a:ext>
            </a:extLst>
          </p:cNvPr>
          <p:cNvSpPr txBox="1"/>
          <p:nvPr/>
        </p:nvSpPr>
        <p:spPr>
          <a:xfrm>
            <a:off x="9285890" y="2602301"/>
            <a:ext cx="23455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SC synchrotron accel.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127FE734-92C9-4BE5-901D-85DFEFC2018A}"/>
              </a:ext>
            </a:extLst>
          </p:cNvPr>
          <p:cNvSpPr/>
          <p:nvPr/>
        </p:nvSpPr>
        <p:spPr>
          <a:xfrm>
            <a:off x="7793421" y="1303283"/>
            <a:ext cx="956441" cy="373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E29120E5-E64B-4086-A941-A393345A5866}"/>
              </a:ext>
            </a:extLst>
          </p:cNvPr>
          <p:cNvCxnSpPr>
            <a:cxnSpLocks/>
          </p:cNvCxnSpPr>
          <p:nvPr/>
        </p:nvCxnSpPr>
        <p:spPr>
          <a:xfrm>
            <a:off x="8756032" y="1477696"/>
            <a:ext cx="703278" cy="702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F767D9A-9F0F-4854-8604-3E763CC056F2}"/>
              </a:ext>
            </a:extLst>
          </p:cNvPr>
          <p:cNvSpPr txBox="1"/>
          <p:nvPr/>
        </p:nvSpPr>
        <p:spPr>
          <a:xfrm>
            <a:off x="9431217" y="2002234"/>
            <a:ext cx="23567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for NC synchrotron accel.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72F29-2FC7-450A-9E02-08ECD8547EEE}"/>
              </a:ext>
            </a:extLst>
          </p:cNvPr>
          <p:cNvSpPr txBox="1"/>
          <p:nvPr/>
        </p:nvSpPr>
        <p:spPr>
          <a:xfrm>
            <a:off x="391708" y="1736833"/>
            <a:ext cx="2645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To damp down HOMs in a SC cavity is much easier than NC, due to bigger beam tube aperture !!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2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B5C7A9C-EA60-46B4-AD68-1E5FB170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00" y="1489842"/>
            <a:ext cx="7920000" cy="4739565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Impedances of Several Cavities’ HOMs: transverse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56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7EA176-A162-41BE-9E28-E281F0A9ED22}"/>
              </a:ext>
            </a:extLst>
          </p:cNvPr>
          <p:cNvSpPr txBox="1"/>
          <p:nvPr/>
        </p:nvSpPr>
        <p:spPr>
          <a:xfrm>
            <a:off x="224414" y="6357510"/>
            <a:ext cx="7017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Frank </a:t>
            </a:r>
            <a:r>
              <a:rPr lang="en-US" altLang="ko-K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Marhauser</a:t>
            </a:r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, Next generation HOM-damping,  2017 </a:t>
            </a:r>
            <a:r>
              <a:rPr lang="en-US" altLang="ko-KR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Supercond</a:t>
            </a:r>
            <a:r>
              <a:rPr lang="en-US" altLang="ko-KR" sz="1100" i="1" dirty="0">
                <a:latin typeface="Arial" panose="020B0604020202020204" pitchFamily="34" charset="0"/>
                <a:cs typeface="Arial" panose="020B0604020202020204" pitchFamily="34" charset="0"/>
              </a:rPr>
              <a:t>. Sci. Technol. 30 063002</a:t>
            </a:r>
            <a:endParaRPr lang="ko-KR" alt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3860485C-F08C-4BCD-B505-0105CAA95F14}"/>
              </a:ext>
            </a:extLst>
          </p:cNvPr>
          <p:cNvSpPr/>
          <p:nvPr/>
        </p:nvSpPr>
        <p:spPr>
          <a:xfrm>
            <a:off x="6747641" y="1626020"/>
            <a:ext cx="1140373" cy="65998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67E6E9B5-4803-46DC-83B0-F03F67D63159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7888014" y="1956010"/>
            <a:ext cx="1397876" cy="1141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4D9C2F-F46F-445F-B7AA-B836DDB95E5A}"/>
              </a:ext>
            </a:extLst>
          </p:cNvPr>
          <p:cNvSpPr txBox="1"/>
          <p:nvPr/>
        </p:nvSpPr>
        <p:spPr>
          <a:xfrm>
            <a:off x="9285890" y="2925039"/>
            <a:ext cx="23455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SC synchrotron accel.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127FE734-92C9-4BE5-901D-85DFEFC2018A}"/>
              </a:ext>
            </a:extLst>
          </p:cNvPr>
          <p:cNvSpPr/>
          <p:nvPr/>
        </p:nvSpPr>
        <p:spPr>
          <a:xfrm>
            <a:off x="7793421" y="1626020"/>
            <a:ext cx="956441" cy="470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E29120E5-E64B-4086-A941-A393345A5866}"/>
              </a:ext>
            </a:extLst>
          </p:cNvPr>
          <p:cNvCxnSpPr>
            <a:cxnSpLocks/>
          </p:cNvCxnSpPr>
          <p:nvPr/>
        </p:nvCxnSpPr>
        <p:spPr>
          <a:xfrm>
            <a:off x="8756032" y="1800434"/>
            <a:ext cx="703278" cy="702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F767D9A-9F0F-4854-8604-3E763CC056F2}"/>
              </a:ext>
            </a:extLst>
          </p:cNvPr>
          <p:cNvSpPr txBox="1"/>
          <p:nvPr/>
        </p:nvSpPr>
        <p:spPr>
          <a:xfrm>
            <a:off x="9431217" y="2324972"/>
            <a:ext cx="23567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latin typeface="Arial" panose="020B0604020202020204" pitchFamily="34" charset="0"/>
                <a:cs typeface="Arial" panose="020B0604020202020204" pitchFamily="34" charset="0"/>
              </a:rPr>
              <a:t>for NC synchrotron accel.</a:t>
            </a:r>
            <a:endParaRPr lang="ko-KR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64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63284B-7522-4264-A365-5B271207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3798"/>
            <a:ext cx="10515600" cy="202844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b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Multi-Purpose,</a:t>
            </a:r>
            <a:b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Generation Synchrotron Radiation</a:t>
            </a:r>
            <a:b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(Korean 4GSR)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88AFC3C-F399-4137-A669-A4776D49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09204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61" y="2250913"/>
            <a:ext cx="308269" cy="317517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94" y="2258607"/>
            <a:ext cx="280526" cy="302104"/>
          </a:xfrm>
          <a:prstGeom prst="rect">
            <a:avLst/>
          </a:prstGeom>
        </p:spPr>
      </p:pic>
      <p:sp>
        <p:nvSpPr>
          <p:cNvPr id="54" name="Rectangle 35"/>
          <p:cNvSpPr>
            <a:spLocks noChangeArrowheads="1"/>
          </p:cNvSpPr>
          <p:nvPr/>
        </p:nvSpPr>
        <p:spPr bwMode="auto">
          <a:xfrm>
            <a:off x="8223644" y="1"/>
            <a:ext cx="3968215" cy="6691770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 sz="1440"/>
          </a:p>
        </p:txBody>
      </p:sp>
      <p:grpSp>
        <p:nvGrpSpPr>
          <p:cNvPr id="8" name="그룹 7"/>
          <p:cNvGrpSpPr/>
          <p:nvPr/>
        </p:nvGrpSpPr>
        <p:grpSpPr>
          <a:xfrm>
            <a:off x="479128" y="1168788"/>
            <a:ext cx="11308796" cy="1727271"/>
            <a:chOff x="598622" y="1460714"/>
            <a:chExt cx="10696469" cy="2158688"/>
          </a:xfrm>
        </p:grpSpPr>
        <p:sp>
          <p:nvSpPr>
            <p:cNvPr id="62" name="TextBox 61"/>
            <p:cNvSpPr txBox="1"/>
            <p:nvPr/>
          </p:nvSpPr>
          <p:spPr>
            <a:xfrm>
              <a:off x="598622" y="1460714"/>
              <a:ext cx="10533072" cy="128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04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Overview of 4GSR</a:t>
              </a:r>
              <a:br>
                <a:rPr lang="en-US" altLang="ko-KR" sz="304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altLang="ko-KR" sz="304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Multipurpose Synchrotron Radiation Construction Project</a:t>
              </a:r>
              <a:endParaRPr lang="ko-KR" altLang="en-US" sz="3040" b="1" dirty="0">
                <a:solidFill>
                  <a:srgbClr val="002060"/>
                </a:solidFill>
                <a:cs typeface="Verdana" panose="020B060403050404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6973" y="3119357"/>
              <a:ext cx="10668118" cy="500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2000" b="1" dirty="0">
                <a:cs typeface="Verdana" panose="020B060403050404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01813" y="5807867"/>
            <a:ext cx="404445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</a:rPr>
              <a:t>Oct. 13, 2022</a:t>
            </a:r>
            <a:endParaRPr lang="ko-KR" altLang="en-US" sz="168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98" y="6284147"/>
            <a:ext cx="2203508" cy="265383"/>
          </a:xfrm>
          <a:prstGeom prst="rect">
            <a:avLst/>
          </a:prstGeom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20" name="TextBox 19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pic>
        <p:nvPicPr>
          <p:cNvPr id="1026" name="Picture 2" descr="다목적방사광가속기 기반설계 당선작 조감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645" y="3090165"/>
            <a:ext cx="3968215" cy="280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6967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1779"/>
            <a:ext cx="2203508" cy="26538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61" y="2250913"/>
            <a:ext cx="308269" cy="31751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94" y="2258607"/>
            <a:ext cx="280526" cy="302104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01813" y="696683"/>
            <a:ext cx="5890141" cy="422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4GSR Outline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00083" y="1170624"/>
            <a:ext cx="5756497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29" indent="-228629" latinLnBrk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16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Multipurpose Synchrotron Radiation Construction Project</a:t>
            </a:r>
          </a:p>
          <a:p>
            <a:pPr lvl="0" latinLnBrk="0">
              <a:spcBef>
                <a:spcPts val="600"/>
              </a:spcBef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Period: 2021 July to 2027 June (6yrs)</a:t>
            </a:r>
          </a:p>
          <a:p>
            <a:pPr lvl="0" latinLnBrk="0">
              <a:spcBef>
                <a:spcPts val="600"/>
              </a:spcBef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Budget: 1.0454 Trillion KRW (</a:t>
            </a:r>
            <a:r>
              <a:rPr lang="ko-KR" altLang="en-US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≈ </a:t>
            </a: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USD 750M)</a:t>
            </a:r>
          </a:p>
          <a:p>
            <a:pPr lvl="0" latinLnBrk="0">
              <a:spcBef>
                <a:spcPts val="600"/>
              </a:spcBef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Land: 540,000 ㎡  / Building:  69,400 ㎡</a:t>
            </a:r>
          </a:p>
          <a:p>
            <a:pPr lvl="0" latinLnBrk="0">
              <a:spcBef>
                <a:spcPts val="600"/>
              </a:spcBef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Location: </a:t>
            </a:r>
            <a:r>
              <a:rPr lang="en-US" altLang="ko-KR" sz="1600" kern="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Ochang</a:t>
            </a: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ko-KR" sz="1600" kern="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Chungcheongbuk</a:t>
            </a: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-do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730054" y="3238321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Specifications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0082" y="3653916"/>
            <a:ext cx="5085383" cy="263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Beam Energy: 4 GeV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Beam Emittance: less than 100 </a:t>
            </a:r>
            <a:r>
              <a:rPr lang="en-US" altLang="ko-KR" sz="1600" kern="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pm·rad</a:t>
            </a: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(CDR: 58 </a:t>
            </a:r>
            <a:r>
              <a:rPr lang="en-US" altLang="ko-KR" sz="1600" kern="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pm·rad</a:t>
            </a: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Circumference: 800m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Beamlines : more than 40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Accelerator: Gun, Injector LINAC, 4 GeV Booster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Lattice: MBA-7 Bend </a:t>
            </a:r>
            <a:r>
              <a:rPr lang="en-US" altLang="ko-KR" sz="1600" kern="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Achromat</a:t>
            </a:r>
            <a:endParaRPr lang="en-US" altLang="ko-KR" sz="16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4" descr="소스 이미지 보기">
            <a:extLst>
              <a:ext uri="{FF2B5EF4-FFF2-40B4-BE49-F238E27FC236}">
                <a16:creationId xmlns:a16="http://schemas.microsoft.com/office/drawing/2014/main" id="{5C229160-BAE4-4C0B-B15F-9C3CD346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268" y="3091505"/>
            <a:ext cx="2350615" cy="319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타원 16">
            <a:extLst>
              <a:ext uri="{FF2B5EF4-FFF2-40B4-BE49-F238E27FC236}">
                <a16:creationId xmlns:a16="http://schemas.microsoft.com/office/drawing/2014/main" id="{432AD33F-B08D-4887-9B66-7CF9FD8828CE}"/>
              </a:ext>
            </a:extLst>
          </p:cNvPr>
          <p:cNvSpPr/>
          <p:nvPr/>
        </p:nvSpPr>
        <p:spPr>
          <a:xfrm>
            <a:off x="9644375" y="4194461"/>
            <a:ext cx="57611" cy="57611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0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811EE5CC-3DC3-450C-9E0A-F8502ECEDFD6}"/>
              </a:ext>
            </a:extLst>
          </p:cNvPr>
          <p:cNvSpPr/>
          <p:nvPr/>
        </p:nvSpPr>
        <p:spPr>
          <a:xfrm>
            <a:off x="10785242" y="4661410"/>
            <a:ext cx="57611" cy="57611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0"/>
          </a:p>
        </p:txBody>
      </p:sp>
      <p:pic>
        <p:nvPicPr>
          <p:cNvPr id="19" name="Picture 2" descr="Pohang Accelerator Laboratory, HD Png Download - kindpng">
            <a:extLst>
              <a:ext uri="{FF2B5EF4-FFF2-40B4-BE49-F238E27FC236}">
                <a16:creationId xmlns:a16="http://schemas.microsoft.com/office/drawing/2014/main" id="{D8ED34E0-E24D-4F4E-A4E6-8AD3EB6A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328" y="5225390"/>
            <a:ext cx="1310255" cy="77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8EDEE662-C059-4323-8905-BF93204A89FD}"/>
              </a:ext>
            </a:extLst>
          </p:cNvPr>
          <p:cNvCxnSpPr>
            <a:cxnSpLocks/>
            <a:stCxn id="18" idx="5"/>
            <a:endCxn id="19" idx="0"/>
          </p:cNvCxnSpPr>
          <p:nvPr/>
        </p:nvCxnSpPr>
        <p:spPr>
          <a:xfrm>
            <a:off x="10834416" y="4710584"/>
            <a:ext cx="263040" cy="51480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Picture 2" descr="다목적방사광가속기 기반설계 당선작 조감도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9" t="11668" r="6655" b="-434"/>
          <a:stretch/>
        </p:blipFill>
        <p:spPr bwMode="auto">
          <a:xfrm>
            <a:off x="5549616" y="4463968"/>
            <a:ext cx="2608979" cy="1824959"/>
          </a:xfrm>
          <a:prstGeom prst="ellipse">
            <a:avLst/>
          </a:prstGeom>
          <a:ln w="3175" cap="rnd">
            <a:solidFill>
              <a:srgbClr val="FFC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직선 연결선 21"/>
          <p:cNvCxnSpPr>
            <a:stCxn id="17" idx="4"/>
            <a:endCxn id="21" idx="6"/>
          </p:cNvCxnSpPr>
          <p:nvPr/>
        </p:nvCxnSpPr>
        <p:spPr>
          <a:xfrm flipH="1">
            <a:off x="8158596" y="4252072"/>
            <a:ext cx="1514584" cy="1124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표 27"/>
          <p:cNvGraphicFramePr>
            <a:graphicFrameLocks noGrp="1"/>
          </p:cNvGraphicFramePr>
          <p:nvPr>
            <p:extLst/>
          </p:nvPr>
        </p:nvGraphicFramePr>
        <p:xfrm>
          <a:off x="6526038" y="1617759"/>
          <a:ext cx="5257397" cy="13468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06581">
                  <a:extLst>
                    <a:ext uri="{9D8B030D-6E8A-4147-A177-3AD203B41FA5}">
                      <a16:colId xmlns:a16="http://schemas.microsoft.com/office/drawing/2014/main" val="875485648"/>
                    </a:ext>
                  </a:extLst>
                </a:gridCol>
                <a:gridCol w="543852">
                  <a:extLst>
                    <a:ext uri="{9D8B030D-6E8A-4147-A177-3AD203B41FA5}">
                      <a16:colId xmlns:a16="http://schemas.microsoft.com/office/drawing/2014/main" val="934925857"/>
                    </a:ext>
                  </a:extLst>
                </a:gridCol>
                <a:gridCol w="543852">
                  <a:extLst>
                    <a:ext uri="{9D8B030D-6E8A-4147-A177-3AD203B41FA5}">
                      <a16:colId xmlns:a16="http://schemas.microsoft.com/office/drawing/2014/main" val="943518516"/>
                    </a:ext>
                  </a:extLst>
                </a:gridCol>
                <a:gridCol w="543852">
                  <a:extLst>
                    <a:ext uri="{9D8B030D-6E8A-4147-A177-3AD203B41FA5}">
                      <a16:colId xmlns:a16="http://schemas.microsoft.com/office/drawing/2014/main" val="1310248860"/>
                    </a:ext>
                  </a:extLst>
                </a:gridCol>
                <a:gridCol w="543852">
                  <a:extLst>
                    <a:ext uri="{9D8B030D-6E8A-4147-A177-3AD203B41FA5}">
                      <a16:colId xmlns:a16="http://schemas.microsoft.com/office/drawing/2014/main" val="475783889"/>
                    </a:ext>
                  </a:extLst>
                </a:gridCol>
                <a:gridCol w="543852">
                  <a:extLst>
                    <a:ext uri="{9D8B030D-6E8A-4147-A177-3AD203B41FA5}">
                      <a16:colId xmlns:a16="http://schemas.microsoft.com/office/drawing/2014/main" val="3374055008"/>
                    </a:ext>
                  </a:extLst>
                </a:gridCol>
                <a:gridCol w="543852">
                  <a:extLst>
                    <a:ext uri="{9D8B030D-6E8A-4147-A177-3AD203B41FA5}">
                      <a16:colId xmlns:a16="http://schemas.microsoft.com/office/drawing/2014/main" val="3297228651"/>
                    </a:ext>
                  </a:extLst>
                </a:gridCol>
                <a:gridCol w="543852">
                  <a:extLst>
                    <a:ext uri="{9D8B030D-6E8A-4147-A177-3AD203B41FA5}">
                      <a16:colId xmlns:a16="http://schemas.microsoft.com/office/drawing/2014/main" val="2277856893"/>
                    </a:ext>
                  </a:extLst>
                </a:gridCol>
                <a:gridCol w="543852">
                  <a:extLst>
                    <a:ext uri="{9D8B030D-6E8A-4147-A177-3AD203B41FA5}">
                      <a16:colId xmlns:a16="http://schemas.microsoft.com/office/drawing/2014/main" val="2090678447"/>
                    </a:ext>
                  </a:extLst>
                </a:gridCol>
              </a:tblGrid>
              <a:tr h="3367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Years</a:t>
                      </a: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2022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2023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2024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2025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2026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2027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Sum</a:t>
                      </a: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707153"/>
                  </a:ext>
                </a:extLst>
              </a:tr>
              <a:tr h="3367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Machine</a:t>
                      </a: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8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44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77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172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180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97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28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606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649863"/>
                  </a:ext>
                </a:extLst>
              </a:tr>
              <a:tr h="3367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Site</a:t>
                      </a: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72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72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144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220716"/>
                  </a:ext>
                </a:extLst>
              </a:tr>
              <a:tr h="3367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Sum</a:t>
                      </a:r>
                    </a:p>
                  </a:txBody>
                  <a:tcPr marL="3666" marR="3666" marT="3666" marB="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80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116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77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172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180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97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28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b="1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750</a:t>
                      </a:r>
                    </a:p>
                  </a:txBody>
                  <a:tcPr marL="3666" marR="3666" marT="366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70467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0089066" y="1297612"/>
            <a:ext cx="1762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(Million USD)</a:t>
            </a:r>
            <a:endParaRPr lang="ko-KR" altLang="en-US" sz="16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26039" y="1272042"/>
            <a:ext cx="339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&lt;4GSR Project Budget Plan&gt;</a:t>
            </a:r>
            <a:endParaRPr lang="ko-KR" altLang="en-US" sz="16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70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76034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 for Accelerators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36F8814-3A6C-4208-B327-3BD0571675C3}"/>
              </a:ext>
            </a:extLst>
          </p:cNvPr>
          <p:cNvSpPr txBox="1">
            <a:spLocks noChangeArrowheads="1"/>
          </p:cNvSpPr>
          <p:nvPr/>
        </p:nvSpPr>
        <p:spPr>
          <a:xfrm>
            <a:off x="1815852" y="1143002"/>
            <a:ext cx="8456613" cy="1133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306513"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itchFamily="34" charset="0"/>
                <a:ea typeface="굴림" pitchFamily="50" charset="-127"/>
                <a:cs typeface="Arial" pitchFamily="34" charset="0"/>
              </a:rPr>
              <a:t>The optics are the </a:t>
            </a:r>
            <a:r>
              <a:rPr lang="en-US" altLang="ko-KR" sz="2000" dirty="0">
                <a:solidFill>
                  <a:srgbClr val="C0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distribution of elements </a:t>
            </a:r>
            <a:r>
              <a:rPr lang="en-US" altLang="ko-KR" sz="2000" dirty="0">
                <a:latin typeface="Arial" pitchFamily="34" charset="0"/>
                <a:ea typeface="굴림" pitchFamily="50" charset="-127"/>
                <a:cs typeface="Arial" pitchFamily="34" charset="0"/>
              </a:rPr>
              <a:t>(typically magnetic) that guide and focus the beam - sometimes referred to as the </a:t>
            </a:r>
            <a:r>
              <a:rPr lang="en-US" altLang="ko-KR" sz="2000" b="1" dirty="0">
                <a:latin typeface="Arial" pitchFamily="34" charset="0"/>
                <a:ea typeface="굴림" pitchFamily="50" charset="-127"/>
                <a:cs typeface="Arial" pitchFamily="34" charset="0"/>
              </a:rPr>
              <a:t>lattice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D4664FF-F08B-4736-B78C-63C6C32614A8}"/>
              </a:ext>
            </a:extLst>
          </p:cNvPr>
          <p:cNvGrpSpPr/>
          <p:nvPr/>
        </p:nvGrpSpPr>
        <p:grpSpPr>
          <a:xfrm>
            <a:off x="2695798" y="2362307"/>
            <a:ext cx="5520443" cy="2390974"/>
            <a:chOff x="2570038" y="2611760"/>
            <a:chExt cx="5520443" cy="2390974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C32ACA35-C058-4E56-B5DC-92D43D913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038" y="3097734"/>
              <a:ext cx="3290888" cy="1905000"/>
            </a:xfrm>
            <a:custGeom>
              <a:avLst/>
              <a:gdLst>
                <a:gd name="T0" fmla="*/ 0 w 2073"/>
                <a:gd name="T1" fmla="*/ 7 h 1200"/>
                <a:gd name="T2" fmla="*/ 1248 w 2073"/>
                <a:gd name="T3" fmla="*/ 7 h 1200"/>
                <a:gd name="T4" fmla="*/ 1395 w 2073"/>
                <a:gd name="T5" fmla="*/ 16 h 1200"/>
                <a:gd name="T6" fmla="*/ 1488 w 2073"/>
                <a:gd name="T7" fmla="*/ 103 h 1200"/>
                <a:gd name="T8" fmla="*/ 1572 w 2073"/>
                <a:gd name="T9" fmla="*/ 254 h 1200"/>
                <a:gd name="T10" fmla="*/ 2073 w 2073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3" h="1200">
                  <a:moveTo>
                    <a:pt x="0" y="7"/>
                  </a:moveTo>
                  <a:cubicBezTo>
                    <a:pt x="504" y="3"/>
                    <a:pt x="1016" y="6"/>
                    <a:pt x="1248" y="7"/>
                  </a:cubicBezTo>
                  <a:cubicBezTo>
                    <a:pt x="1480" y="8"/>
                    <a:pt x="1355" y="0"/>
                    <a:pt x="1395" y="16"/>
                  </a:cubicBezTo>
                  <a:cubicBezTo>
                    <a:pt x="1435" y="32"/>
                    <a:pt x="1458" y="63"/>
                    <a:pt x="1488" y="103"/>
                  </a:cubicBezTo>
                  <a:cubicBezTo>
                    <a:pt x="1518" y="143"/>
                    <a:pt x="1475" y="71"/>
                    <a:pt x="1572" y="254"/>
                  </a:cubicBezTo>
                  <a:cubicBezTo>
                    <a:pt x="1669" y="437"/>
                    <a:pt x="1969" y="1003"/>
                    <a:pt x="2073" y="120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3CD2320-21FB-42B1-B697-93C66B61D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163" y="2873896"/>
              <a:ext cx="650875" cy="669925"/>
            </a:xfrm>
            <a:custGeom>
              <a:avLst/>
              <a:gdLst>
                <a:gd name="T0" fmla="*/ 0 w 410"/>
                <a:gd name="T1" fmla="*/ 356 h 422"/>
                <a:gd name="T2" fmla="*/ 26 w 410"/>
                <a:gd name="T3" fmla="*/ 0 h 422"/>
                <a:gd name="T4" fmla="*/ 170 w 410"/>
                <a:gd name="T5" fmla="*/ 0 h 422"/>
                <a:gd name="T6" fmla="*/ 278 w 410"/>
                <a:gd name="T7" fmla="*/ 45 h 422"/>
                <a:gd name="T8" fmla="*/ 357 w 410"/>
                <a:gd name="T9" fmla="*/ 111 h 422"/>
                <a:gd name="T10" fmla="*/ 410 w 410"/>
                <a:gd name="T11" fmla="*/ 240 h 422"/>
                <a:gd name="T12" fmla="*/ 139 w 410"/>
                <a:gd name="T13" fmla="*/ 422 h 422"/>
                <a:gd name="T14" fmla="*/ 0 w 410"/>
                <a:gd name="T15" fmla="*/ 356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0" h="422">
                  <a:moveTo>
                    <a:pt x="0" y="356"/>
                  </a:moveTo>
                  <a:lnTo>
                    <a:pt x="26" y="0"/>
                  </a:lnTo>
                  <a:lnTo>
                    <a:pt x="170" y="0"/>
                  </a:lnTo>
                  <a:lnTo>
                    <a:pt x="278" y="45"/>
                  </a:lnTo>
                  <a:lnTo>
                    <a:pt x="357" y="111"/>
                  </a:lnTo>
                  <a:lnTo>
                    <a:pt x="410" y="240"/>
                  </a:lnTo>
                  <a:lnTo>
                    <a:pt x="139" y="422"/>
                  </a:lnTo>
                  <a:lnTo>
                    <a:pt x="0" y="356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Oval 6">
              <a:extLst>
                <a:ext uri="{FF2B5EF4-FFF2-40B4-BE49-F238E27FC236}">
                  <a16:creationId xmlns:a16="http://schemas.microsoft.com/office/drawing/2014/main" id="{59DF1FD6-0973-41B5-A3B1-F3F87A3B3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063" y="2678634"/>
              <a:ext cx="152400" cy="8382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7" name="Oval 7">
              <a:extLst>
                <a:ext uri="{FF2B5EF4-FFF2-40B4-BE49-F238E27FC236}">
                  <a16:creationId xmlns:a16="http://schemas.microsoft.com/office/drawing/2014/main" id="{931A3DA8-2A65-4E22-A1A8-A7673B175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3226" y="2678634"/>
              <a:ext cx="152400" cy="8382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" name="Oval 8">
              <a:extLst>
                <a:ext uri="{FF2B5EF4-FFF2-40B4-BE49-F238E27FC236}">
                  <a16:creationId xmlns:a16="http://schemas.microsoft.com/office/drawing/2014/main" id="{0B0B1068-0E60-4853-A186-FFD97D2C9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00619">
              <a:off x="5198938" y="3407296"/>
              <a:ext cx="152400" cy="8382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" name="Oval 9">
              <a:extLst>
                <a:ext uri="{FF2B5EF4-FFF2-40B4-BE49-F238E27FC236}">
                  <a16:creationId xmlns:a16="http://schemas.microsoft.com/office/drawing/2014/main" id="{F4EF157E-ABB8-4D34-A15E-28CB8C128A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00619">
              <a:off x="5503738" y="4054996"/>
              <a:ext cx="152400" cy="8382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0" name="Text Box 10">
              <a:extLst>
                <a:ext uri="{FF2B5EF4-FFF2-40B4-BE49-F238E27FC236}">
                  <a16:creationId xmlns:a16="http://schemas.microsoft.com/office/drawing/2014/main" id="{B2F9C787-45D4-4F2E-B22A-82E6C8C860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128" y="2611760"/>
              <a:ext cx="236635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ko-KR" sz="2000" dirty="0">
                  <a:solidFill>
                    <a:srgbClr val="003399"/>
                  </a:solidFill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Focusing Elements</a:t>
              </a:r>
            </a:p>
          </p:txBody>
        </p:sp>
        <p:sp>
          <p:nvSpPr>
            <p:cNvPr id="31" name="Line 11">
              <a:extLst>
                <a:ext uri="{FF2B5EF4-FFF2-40B4-BE49-F238E27FC236}">
                  <a16:creationId xmlns:a16="http://schemas.microsoft.com/office/drawing/2014/main" id="{37587777-C0FC-4282-94AA-CF7B2BCBB2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33963" y="3026296"/>
              <a:ext cx="1143000" cy="1066800"/>
            </a:xfrm>
            <a:prstGeom prst="line">
              <a:avLst/>
            </a:prstGeom>
            <a:noFill/>
            <a:ln w="12700">
              <a:solidFill>
                <a:srgbClr val="003399"/>
              </a:solidFill>
              <a:round/>
              <a:headEnd type="none" w="sm" len="sm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298B7518-56AA-4DEE-929E-73A63D971E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29163" y="3026296"/>
              <a:ext cx="1447800" cy="533400"/>
            </a:xfrm>
            <a:prstGeom prst="line">
              <a:avLst/>
            </a:prstGeom>
            <a:noFill/>
            <a:ln w="12700">
              <a:solidFill>
                <a:srgbClr val="003399"/>
              </a:solidFill>
              <a:round/>
              <a:headEnd type="none" w="sm" len="sm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Text Box 13">
              <a:extLst>
                <a:ext uri="{FF2B5EF4-FFF2-40B4-BE49-F238E27FC236}">
                  <a16:creationId xmlns:a16="http://schemas.microsoft.com/office/drawing/2014/main" id="{8C9FCE64-15E5-48AE-992F-807EF6912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9769" y="4321696"/>
              <a:ext cx="163378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ko-KR" dirty="0">
                  <a:solidFill>
                    <a:srgbClr val="003399"/>
                  </a:solidFill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Bend Element</a:t>
              </a:r>
            </a:p>
          </p:txBody>
        </p:sp>
        <p:sp>
          <p:nvSpPr>
            <p:cNvPr id="34" name="Line 14">
              <a:extLst>
                <a:ext uri="{FF2B5EF4-FFF2-40B4-BE49-F238E27FC236}">
                  <a16:creationId xmlns:a16="http://schemas.microsoft.com/office/drawing/2014/main" id="{FBD15BA9-A240-451A-8140-9CC7E6CB26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3163" y="3559696"/>
              <a:ext cx="1143000" cy="838200"/>
            </a:xfrm>
            <a:prstGeom prst="line">
              <a:avLst/>
            </a:prstGeom>
            <a:noFill/>
            <a:ln w="12700">
              <a:solidFill>
                <a:srgbClr val="003399"/>
              </a:solidFill>
              <a:round/>
              <a:headEnd type="none" w="sm" len="sm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4A2A86A8-69CC-43FC-90B9-F76E4338D22A}"/>
              </a:ext>
            </a:extLst>
          </p:cNvPr>
          <p:cNvGrpSpPr/>
          <p:nvPr/>
        </p:nvGrpSpPr>
        <p:grpSpPr>
          <a:xfrm>
            <a:off x="6674483" y="4039762"/>
            <a:ext cx="4783927" cy="2310483"/>
            <a:chOff x="1043608" y="4453039"/>
            <a:chExt cx="4783927" cy="2310483"/>
          </a:xfrm>
        </p:grpSpPr>
        <p:sp>
          <p:nvSpPr>
            <p:cNvPr id="36" name="Line 4">
              <a:extLst>
                <a:ext uri="{FF2B5EF4-FFF2-40B4-BE49-F238E27FC236}">
                  <a16:creationId xmlns:a16="http://schemas.microsoft.com/office/drawing/2014/main" id="{1DF35E20-9878-4FE4-A84E-02660F1235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3608" y="5881466"/>
              <a:ext cx="1492529" cy="8820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DE68E059-754F-4126-B4FD-867F0C899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137" y="5660952"/>
              <a:ext cx="1256867" cy="220514"/>
            </a:xfrm>
            <a:custGeom>
              <a:avLst/>
              <a:gdLst>
                <a:gd name="T0" fmla="*/ 0 w 768"/>
                <a:gd name="T1" fmla="*/ 96 h 96"/>
                <a:gd name="T2" fmla="*/ 384 w 768"/>
                <a:gd name="T3" fmla="*/ 0 h 96"/>
                <a:gd name="T4" fmla="*/ 768 w 768"/>
                <a:gd name="T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8" h="96">
                  <a:moveTo>
                    <a:pt x="0" y="96"/>
                  </a:moveTo>
                  <a:cubicBezTo>
                    <a:pt x="128" y="48"/>
                    <a:pt x="256" y="0"/>
                    <a:pt x="384" y="0"/>
                  </a:cubicBezTo>
                  <a:cubicBezTo>
                    <a:pt x="512" y="0"/>
                    <a:pt x="640" y="48"/>
                    <a:pt x="768" y="9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0A2465C6-5A07-4192-9BFF-FCE9C4DE50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3125" y="4889153"/>
              <a:ext cx="0" cy="7717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C85596B9-389A-4E03-8105-43AD8A436B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2131" y="4453039"/>
              <a:ext cx="106311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ko-KR" sz="1600" dirty="0"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y (B-field)</a:t>
              </a: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267B5D46-7F6C-4FB4-B188-8DD229D49F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7013" y="5652268"/>
              <a:ext cx="314217" cy="4410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 Box 9">
              <a:extLst>
                <a:ext uri="{FF2B5EF4-FFF2-40B4-BE49-F238E27FC236}">
                  <a16:creationId xmlns:a16="http://schemas.microsoft.com/office/drawing/2014/main" id="{A25D5E25-616F-40A1-ADED-BE0E8EF02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2002" y="6165304"/>
              <a:ext cx="104067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ko-KR" sz="1600" dirty="0"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X (Force)</a:t>
              </a:r>
            </a:p>
          </p:txBody>
        </p:sp>
        <p:sp>
          <p:nvSpPr>
            <p:cNvPr id="42" name="Text Box 10">
              <a:extLst>
                <a:ext uri="{FF2B5EF4-FFF2-40B4-BE49-F238E27FC236}">
                  <a16:creationId xmlns:a16="http://schemas.microsoft.com/office/drawing/2014/main" id="{9B19FD92-D4AA-4341-8162-15BED58EA4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3004" y="5693186"/>
              <a:ext cx="203453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ko-KR" sz="1600" dirty="0"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s (particle motion, 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4071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1779"/>
            <a:ext cx="2203508" cy="26538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501813" y="696683"/>
            <a:ext cx="5890141" cy="422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Project Timeline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aphicFrame>
        <p:nvGraphicFramePr>
          <p:cNvPr id="25" name="표 24"/>
          <p:cNvGraphicFramePr>
            <a:graphicFrameLocks noGrp="1"/>
          </p:cNvGraphicFramePr>
          <p:nvPr>
            <p:extLst/>
          </p:nvPr>
        </p:nvGraphicFramePr>
        <p:xfrm>
          <a:off x="501812" y="1618853"/>
          <a:ext cx="10676400" cy="48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4550">
                  <a:extLst>
                    <a:ext uri="{9D8B030D-6E8A-4147-A177-3AD203B41FA5}">
                      <a16:colId xmlns:a16="http://schemas.microsoft.com/office/drawing/2014/main" val="515396428"/>
                    </a:ext>
                  </a:extLst>
                </a:gridCol>
                <a:gridCol w="1334550">
                  <a:extLst>
                    <a:ext uri="{9D8B030D-6E8A-4147-A177-3AD203B41FA5}">
                      <a16:colId xmlns:a16="http://schemas.microsoft.com/office/drawing/2014/main" val="187232632"/>
                    </a:ext>
                  </a:extLst>
                </a:gridCol>
                <a:gridCol w="1334550">
                  <a:extLst>
                    <a:ext uri="{9D8B030D-6E8A-4147-A177-3AD203B41FA5}">
                      <a16:colId xmlns:a16="http://schemas.microsoft.com/office/drawing/2014/main" val="893502280"/>
                    </a:ext>
                  </a:extLst>
                </a:gridCol>
                <a:gridCol w="1334550">
                  <a:extLst>
                    <a:ext uri="{9D8B030D-6E8A-4147-A177-3AD203B41FA5}">
                      <a16:colId xmlns:a16="http://schemas.microsoft.com/office/drawing/2014/main" val="1446872345"/>
                    </a:ext>
                  </a:extLst>
                </a:gridCol>
                <a:gridCol w="1334550">
                  <a:extLst>
                    <a:ext uri="{9D8B030D-6E8A-4147-A177-3AD203B41FA5}">
                      <a16:colId xmlns:a16="http://schemas.microsoft.com/office/drawing/2014/main" val="3827666592"/>
                    </a:ext>
                  </a:extLst>
                </a:gridCol>
                <a:gridCol w="1334550">
                  <a:extLst>
                    <a:ext uri="{9D8B030D-6E8A-4147-A177-3AD203B41FA5}">
                      <a16:colId xmlns:a16="http://schemas.microsoft.com/office/drawing/2014/main" val="1342813132"/>
                    </a:ext>
                  </a:extLst>
                </a:gridCol>
                <a:gridCol w="1334550">
                  <a:extLst>
                    <a:ext uri="{9D8B030D-6E8A-4147-A177-3AD203B41FA5}">
                      <a16:colId xmlns:a16="http://schemas.microsoft.com/office/drawing/2014/main" val="4193989453"/>
                    </a:ext>
                  </a:extLst>
                </a:gridCol>
                <a:gridCol w="1334550">
                  <a:extLst>
                    <a:ext uri="{9D8B030D-6E8A-4147-A177-3AD203B41FA5}">
                      <a16:colId xmlns:a16="http://schemas.microsoft.com/office/drawing/2014/main" val="2035707912"/>
                    </a:ext>
                  </a:extLst>
                </a:gridCol>
              </a:tblGrid>
              <a:tr h="4873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73166" marR="73166" marT="36583" marB="36583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73166" marR="73166" marT="36583" marB="36583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73166" marR="73166" marT="36583" marB="36583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73166" marR="73166" marT="36583" marB="36583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73166" marR="73166" marT="36583" marB="36583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73166" marR="73166" marT="36583" marB="36583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2027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73166" marR="73166" marT="36583" marB="36583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2028</a:t>
                      </a:r>
                      <a:endParaRPr lang="ko-KR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73166" marR="73166" marT="36583" marB="36583" anchor="ctr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074580"/>
                  </a:ext>
                </a:extLst>
              </a:tr>
            </a:tbl>
          </a:graphicData>
        </a:graphic>
      </p:graphicFrame>
      <p:sp>
        <p:nvSpPr>
          <p:cNvPr id="30" name="오각형 29"/>
          <p:cNvSpPr/>
          <p:nvPr/>
        </p:nvSpPr>
        <p:spPr>
          <a:xfrm>
            <a:off x="1168759" y="3076558"/>
            <a:ext cx="3343258" cy="518496"/>
          </a:xfrm>
          <a:prstGeom prst="homePlate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ysClr val="windowText" lastClr="000000"/>
                </a:solidFill>
              </a:rPr>
              <a:t>TDR</a:t>
            </a:r>
            <a:endParaRPr lang="ko-KR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32" name="오각형 31"/>
          <p:cNvSpPr/>
          <p:nvPr/>
        </p:nvSpPr>
        <p:spPr>
          <a:xfrm>
            <a:off x="1173054" y="3841328"/>
            <a:ext cx="3326312" cy="518496"/>
          </a:xfrm>
          <a:prstGeom prst="homePlate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ysClr val="windowText" lastClr="000000"/>
                </a:solidFill>
              </a:rPr>
              <a:t>Site Construction</a:t>
            </a:r>
            <a:endParaRPr lang="ko-KR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34" name="오각형 33"/>
          <p:cNvSpPr/>
          <p:nvPr/>
        </p:nvSpPr>
        <p:spPr>
          <a:xfrm>
            <a:off x="4499367" y="3080853"/>
            <a:ext cx="4689604" cy="518496"/>
          </a:xfrm>
          <a:prstGeom prst="homePlate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ysClr val="windowText" lastClr="000000"/>
                </a:solidFill>
              </a:rPr>
              <a:t>Accelerator &amp; Beamlines</a:t>
            </a:r>
            <a:endParaRPr lang="ko-KR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36" name="오각형 35"/>
          <p:cNvSpPr/>
          <p:nvPr/>
        </p:nvSpPr>
        <p:spPr>
          <a:xfrm>
            <a:off x="9201621" y="4515904"/>
            <a:ext cx="750643" cy="518496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Test Run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33" name="오각형 32"/>
          <p:cNvSpPr/>
          <p:nvPr/>
        </p:nvSpPr>
        <p:spPr>
          <a:xfrm>
            <a:off x="4499368" y="3841328"/>
            <a:ext cx="4392421" cy="518496"/>
          </a:xfrm>
          <a:prstGeom prst="homePlate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ysClr val="windowText" lastClr="000000"/>
                </a:solidFill>
              </a:rPr>
              <a:t>Building &amp; Facility Construction</a:t>
            </a:r>
            <a:endParaRPr lang="ko-KR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51" name="오각형 50"/>
          <p:cNvSpPr/>
          <p:nvPr/>
        </p:nvSpPr>
        <p:spPr>
          <a:xfrm>
            <a:off x="1168759" y="2314362"/>
            <a:ext cx="8007563" cy="518496"/>
          </a:xfrm>
          <a:prstGeom prst="homePlate">
            <a:avLst/>
          </a:prstGeom>
          <a:solidFill>
            <a:srgbClr val="E8A6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ysClr val="windowText" lastClr="000000"/>
                </a:solidFill>
              </a:rPr>
              <a:t>Multipurpose Synchrotron Radiation Construction Project</a:t>
            </a:r>
            <a:endParaRPr lang="ko-KR" alt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78" name="오각형 77"/>
          <p:cNvSpPr/>
          <p:nvPr/>
        </p:nvSpPr>
        <p:spPr>
          <a:xfrm>
            <a:off x="9988601" y="4512377"/>
            <a:ext cx="1295750" cy="518496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Operation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82" name="그룹 81"/>
          <p:cNvGrpSpPr/>
          <p:nvPr/>
        </p:nvGrpSpPr>
        <p:grpSpPr>
          <a:xfrm>
            <a:off x="505624" y="3077760"/>
            <a:ext cx="654781" cy="518256"/>
            <a:chOff x="631736" y="3846487"/>
            <a:chExt cx="818325" cy="647700"/>
          </a:xfrm>
        </p:grpSpPr>
        <p:sp>
          <p:nvSpPr>
            <p:cNvPr id="19" name="직사각형 18"/>
            <p:cNvSpPr/>
            <p:nvPr/>
          </p:nvSpPr>
          <p:spPr>
            <a:xfrm>
              <a:off x="643477" y="3846487"/>
              <a:ext cx="806584" cy="647700"/>
            </a:xfrm>
            <a:prstGeom prst="rect">
              <a:avLst/>
            </a:prstGeom>
            <a:solidFill>
              <a:srgbClr val="CCE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CDR</a:t>
              </a:r>
              <a:endParaRPr lang="ko-KR" altLang="en-US" sz="16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모서리가 둥근 직사각형 80"/>
            <p:cNvSpPr/>
            <p:nvPr/>
          </p:nvSpPr>
          <p:spPr>
            <a:xfrm>
              <a:off x="631736" y="3857626"/>
              <a:ext cx="127883" cy="628216"/>
            </a:xfrm>
            <a:prstGeom prst="roundRect">
              <a:avLst>
                <a:gd name="adj" fmla="val 0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40"/>
            </a:p>
          </p:txBody>
        </p:sp>
      </p:grpSp>
      <p:sp>
        <p:nvSpPr>
          <p:cNvPr id="83" name="모서리가 둥근 직사각형 82"/>
          <p:cNvSpPr/>
          <p:nvPr/>
        </p:nvSpPr>
        <p:spPr>
          <a:xfrm>
            <a:off x="420112" y="3084473"/>
            <a:ext cx="56606" cy="502666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0"/>
          </a:p>
        </p:txBody>
      </p:sp>
      <p:sp>
        <p:nvSpPr>
          <p:cNvPr id="84" name="모서리가 둥근 직사각형 83"/>
          <p:cNvSpPr/>
          <p:nvPr/>
        </p:nvSpPr>
        <p:spPr>
          <a:xfrm>
            <a:off x="365903" y="3084473"/>
            <a:ext cx="36582" cy="502666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0"/>
          </a:p>
        </p:txBody>
      </p:sp>
      <p:sp>
        <p:nvSpPr>
          <p:cNvPr id="85" name="모서리가 둥근 직사각형 84"/>
          <p:cNvSpPr/>
          <p:nvPr/>
        </p:nvSpPr>
        <p:spPr>
          <a:xfrm>
            <a:off x="335115" y="3084473"/>
            <a:ext cx="14403" cy="502666"/>
          </a:xfrm>
          <a:prstGeom prst="roundRect">
            <a:avLst>
              <a:gd name="adj" fmla="val 0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0"/>
          </a:p>
        </p:txBody>
      </p:sp>
      <p:cxnSp>
        <p:nvCxnSpPr>
          <p:cNvPr id="87" name="직선 연결선 86"/>
          <p:cNvCxnSpPr>
            <a:cxnSpLocks/>
            <a:endCxn id="36" idx="1"/>
          </p:cNvCxnSpPr>
          <p:nvPr/>
        </p:nvCxnSpPr>
        <p:spPr>
          <a:xfrm>
            <a:off x="9163673" y="2106164"/>
            <a:ext cx="37948" cy="2668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4326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6711072" y="2041555"/>
            <a:ext cx="5292953" cy="3888490"/>
          </a:xfrm>
          <a:prstGeom prst="roundRect">
            <a:avLst>
              <a:gd name="adj" fmla="val 8483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1779"/>
            <a:ext cx="2203508" cy="26538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501813" y="696683"/>
            <a:ext cx="5890141" cy="422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Project Governance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351457" y="1901855"/>
            <a:ext cx="6190850" cy="3810246"/>
            <a:chOff x="6941693" y="1851044"/>
            <a:chExt cx="7737129" cy="4761926"/>
          </a:xfrm>
        </p:grpSpPr>
        <p:sp>
          <p:nvSpPr>
            <p:cNvPr id="25" name="직사각형 24"/>
            <p:cNvSpPr/>
            <p:nvPr/>
          </p:nvSpPr>
          <p:spPr>
            <a:xfrm>
              <a:off x="9254880" y="1851045"/>
              <a:ext cx="3265358" cy="7200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Ministry of Science and ICT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9370889" y="2810416"/>
              <a:ext cx="3045125" cy="7200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Project Council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9370889" y="3769789"/>
              <a:ext cx="3045125" cy="7200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Korea Basic Science Institute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2842822" y="1851044"/>
              <a:ext cx="1836000" cy="7200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ko-KR" sz="1280" dirty="0" err="1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Chungchengbuk</a:t>
              </a:r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-do/</a:t>
              </a:r>
              <a:r>
                <a:rPr lang="en-US" altLang="ko-KR" sz="1280" dirty="0" err="1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Cheongju-si</a:t>
              </a:r>
              <a:endParaRPr lang="en-US" altLang="ko-KR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cxnSp>
          <p:nvCxnSpPr>
            <p:cNvPr id="29" name="직선 연결선 28"/>
            <p:cNvCxnSpPr>
              <a:stCxn id="25" idx="3"/>
              <a:endCxn id="28" idx="1"/>
            </p:cNvCxnSpPr>
            <p:nvPr/>
          </p:nvCxnSpPr>
          <p:spPr>
            <a:xfrm flipV="1">
              <a:off x="12520238" y="2211044"/>
              <a:ext cx="322584" cy="1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직사각형 29"/>
            <p:cNvSpPr/>
            <p:nvPr/>
          </p:nvSpPr>
          <p:spPr>
            <a:xfrm>
              <a:off x="9595176" y="4641716"/>
              <a:ext cx="2596551" cy="7200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Multipurpose Synchrotron Radiation Construction Project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941693" y="5933368"/>
              <a:ext cx="1836000" cy="6796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Accelerator</a:t>
              </a:r>
            </a:p>
            <a:p>
              <a:pPr algn="ctr"/>
              <a:r>
                <a:rPr lang="en-US" altLang="ko-KR" sz="96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(PAL)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8908736" y="5933370"/>
              <a:ext cx="1836000" cy="6796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Beamlines</a:t>
              </a:r>
              <a:endParaRPr lang="en-US" altLang="ko-KR" sz="16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  <a:p>
              <a:pPr algn="ctr"/>
              <a:r>
                <a:rPr lang="en-US" altLang="ko-KR" sz="96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(PAL)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10875779" y="5933368"/>
              <a:ext cx="1836000" cy="6796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Facility Construction</a:t>
              </a:r>
            </a:p>
            <a:p>
              <a:pPr algn="ctr"/>
              <a:r>
                <a:rPr lang="en-US" altLang="ko-KR" sz="96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(KBSI)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12842821" y="5933368"/>
              <a:ext cx="1836000" cy="6796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Site Construction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cxnSp>
          <p:nvCxnSpPr>
            <p:cNvPr id="35" name="꺾인 연결선 34"/>
            <p:cNvCxnSpPr>
              <a:stCxn id="30" idx="2"/>
              <a:endCxn id="31" idx="0"/>
            </p:cNvCxnSpPr>
            <p:nvPr/>
          </p:nvCxnSpPr>
          <p:spPr>
            <a:xfrm rot="5400000">
              <a:off x="9090747" y="4130663"/>
              <a:ext cx="571652" cy="3033759"/>
            </a:xfrm>
            <a:prstGeom prst="bentConnector3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꺾인 연결선 35"/>
            <p:cNvCxnSpPr>
              <a:stCxn id="30" idx="2"/>
              <a:endCxn id="32" idx="0"/>
            </p:cNvCxnSpPr>
            <p:nvPr/>
          </p:nvCxnSpPr>
          <p:spPr>
            <a:xfrm rot="5400000">
              <a:off x="10074267" y="5114185"/>
              <a:ext cx="571654" cy="106671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꺾인 연결선 36"/>
            <p:cNvCxnSpPr>
              <a:stCxn id="30" idx="2"/>
              <a:endCxn id="33" idx="0"/>
            </p:cNvCxnSpPr>
            <p:nvPr/>
          </p:nvCxnSpPr>
          <p:spPr>
            <a:xfrm rot="16200000" flipH="1">
              <a:off x="11057789" y="5197378"/>
              <a:ext cx="571652" cy="90032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꺾인 연결선 37"/>
            <p:cNvCxnSpPr>
              <a:stCxn id="30" idx="2"/>
              <a:endCxn id="34" idx="0"/>
            </p:cNvCxnSpPr>
            <p:nvPr/>
          </p:nvCxnSpPr>
          <p:spPr>
            <a:xfrm rot="16200000" flipH="1">
              <a:off x="12041310" y="4213857"/>
              <a:ext cx="571652" cy="286736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>
              <a:stCxn id="27" idx="2"/>
              <a:endCxn id="30" idx="0"/>
            </p:cNvCxnSpPr>
            <p:nvPr/>
          </p:nvCxnSpPr>
          <p:spPr>
            <a:xfrm>
              <a:off x="10893452" y="4489789"/>
              <a:ext cx="0" cy="151927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>
              <a:stCxn id="25" idx="2"/>
              <a:endCxn id="26" idx="0"/>
            </p:cNvCxnSpPr>
            <p:nvPr/>
          </p:nvCxnSpPr>
          <p:spPr>
            <a:xfrm>
              <a:off x="10887559" y="2571045"/>
              <a:ext cx="5893" cy="239371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>
              <a:stCxn id="26" idx="2"/>
              <a:endCxn id="27" idx="0"/>
            </p:cNvCxnSpPr>
            <p:nvPr/>
          </p:nvCxnSpPr>
          <p:spPr>
            <a:xfrm>
              <a:off x="10893452" y="3530416"/>
              <a:ext cx="0" cy="239373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직사각형 41"/>
            <p:cNvSpPr/>
            <p:nvPr/>
          </p:nvSpPr>
          <p:spPr>
            <a:xfrm>
              <a:off x="6941693" y="3287012"/>
              <a:ext cx="1836000" cy="72000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Project Evaluation Council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cxnSp>
          <p:nvCxnSpPr>
            <p:cNvPr id="43" name="꺾인 연결선 42"/>
            <p:cNvCxnSpPr>
              <a:stCxn id="26" idx="2"/>
              <a:endCxn id="42" idx="3"/>
            </p:cNvCxnSpPr>
            <p:nvPr/>
          </p:nvCxnSpPr>
          <p:spPr>
            <a:xfrm rot="5400000">
              <a:off x="9777275" y="2530835"/>
              <a:ext cx="116596" cy="2115759"/>
            </a:xfrm>
            <a:prstGeom prst="bentConnector2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>
              <a:stCxn id="34" idx="0"/>
              <a:endCxn id="28" idx="2"/>
            </p:cNvCxnSpPr>
            <p:nvPr/>
          </p:nvCxnSpPr>
          <p:spPr>
            <a:xfrm flipV="1">
              <a:off x="13760821" y="2571044"/>
              <a:ext cx="1" cy="3362324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그룹 44"/>
          <p:cNvGrpSpPr/>
          <p:nvPr/>
        </p:nvGrpSpPr>
        <p:grpSpPr>
          <a:xfrm>
            <a:off x="6956255" y="2629903"/>
            <a:ext cx="4802590" cy="3082193"/>
            <a:chOff x="8369128" y="2297299"/>
            <a:chExt cx="6002126" cy="4827332"/>
          </a:xfrm>
        </p:grpSpPr>
        <p:sp>
          <p:nvSpPr>
            <p:cNvPr id="46" name="직사각형 45"/>
            <p:cNvSpPr/>
            <p:nvPr/>
          </p:nvSpPr>
          <p:spPr>
            <a:xfrm>
              <a:off x="9673561" y="2297299"/>
              <a:ext cx="3265358" cy="72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Director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1719988" y="4627485"/>
              <a:ext cx="1494090" cy="72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Deputy Director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8369128" y="5887548"/>
              <a:ext cx="1836000" cy="12370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Accelerator Systems Division</a:t>
              </a:r>
              <a:endParaRPr lang="en-US" altLang="ko-KR" sz="160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10452190" y="5887549"/>
              <a:ext cx="1836000" cy="12370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Infrastructure &amp; Facility Construction Division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12535253" y="5887548"/>
              <a:ext cx="1836000" cy="12370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Project Management Division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cxnSp>
          <p:nvCxnSpPr>
            <p:cNvPr id="51" name="꺾인 연결선 50"/>
            <p:cNvCxnSpPr>
              <a:stCxn id="46" idx="2"/>
              <a:endCxn id="48" idx="0"/>
            </p:cNvCxnSpPr>
            <p:nvPr/>
          </p:nvCxnSpPr>
          <p:spPr>
            <a:xfrm rot="5400000">
              <a:off x="8861559" y="3442868"/>
              <a:ext cx="2870249" cy="2019112"/>
            </a:xfrm>
            <a:prstGeom prst="bentConnector3">
              <a:avLst>
                <a:gd name="adj1" fmla="val 45564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꺾인 연결선 51"/>
            <p:cNvCxnSpPr>
              <a:stCxn id="46" idx="2"/>
              <a:endCxn id="47" idx="0"/>
            </p:cNvCxnSpPr>
            <p:nvPr/>
          </p:nvCxnSpPr>
          <p:spPr>
            <a:xfrm rot="16200000" flipH="1">
              <a:off x="11081544" y="3241994"/>
              <a:ext cx="1610185" cy="1160793"/>
            </a:xfrm>
            <a:prstGeom prst="bentConnector3">
              <a:avLst>
                <a:gd name="adj1" fmla="val 8163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직사각형 52"/>
            <p:cNvSpPr/>
            <p:nvPr/>
          </p:nvSpPr>
          <p:spPr>
            <a:xfrm>
              <a:off x="8369128" y="3341179"/>
              <a:ext cx="2286553" cy="72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Construction Advisory Committee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11860546" y="3341137"/>
              <a:ext cx="2510708" cy="72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80" dirty="0">
                  <a:solidFill>
                    <a:schemeClr val="tx1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International Advisory Committee</a:t>
              </a:r>
              <a:endParaRPr lang="ko-KR" altLang="en-US" sz="1280" dirty="0">
                <a:solidFill>
                  <a:schemeClr val="tx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cxnSp>
          <p:nvCxnSpPr>
            <p:cNvPr id="55" name="꺾인 연결선 54"/>
            <p:cNvCxnSpPr>
              <a:stCxn id="46" idx="2"/>
              <a:endCxn id="53" idx="3"/>
            </p:cNvCxnSpPr>
            <p:nvPr/>
          </p:nvCxnSpPr>
          <p:spPr>
            <a:xfrm rot="5400000">
              <a:off x="10639021" y="3033960"/>
              <a:ext cx="683881" cy="650559"/>
            </a:xfrm>
            <a:prstGeom prst="bentConnector2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꺾인 연결선 55"/>
            <p:cNvCxnSpPr>
              <a:stCxn id="46" idx="2"/>
              <a:endCxn id="54" idx="1"/>
            </p:cNvCxnSpPr>
            <p:nvPr/>
          </p:nvCxnSpPr>
          <p:spPr>
            <a:xfrm rot="16200000" flipH="1">
              <a:off x="11241474" y="3082065"/>
              <a:ext cx="683838" cy="554306"/>
            </a:xfrm>
            <a:prstGeom prst="bentConnector2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꺾인 연결선 56"/>
            <p:cNvCxnSpPr>
              <a:stCxn id="47" idx="2"/>
              <a:endCxn id="49" idx="0"/>
            </p:cNvCxnSpPr>
            <p:nvPr/>
          </p:nvCxnSpPr>
          <p:spPr>
            <a:xfrm rot="5400000">
              <a:off x="11648580" y="5069096"/>
              <a:ext cx="540063" cy="109684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꺾인 연결선 57"/>
            <p:cNvCxnSpPr>
              <a:stCxn id="47" idx="2"/>
              <a:endCxn id="50" idx="0"/>
            </p:cNvCxnSpPr>
            <p:nvPr/>
          </p:nvCxnSpPr>
          <p:spPr>
            <a:xfrm rot="16200000" flipH="1">
              <a:off x="12690111" y="5124407"/>
              <a:ext cx="540063" cy="98622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직사각형 58"/>
          <p:cNvSpPr/>
          <p:nvPr/>
        </p:nvSpPr>
        <p:spPr>
          <a:xfrm>
            <a:off x="7977541" y="1804833"/>
            <a:ext cx="2612770" cy="422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Project Structure 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74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1779"/>
            <a:ext cx="2203508" cy="26538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60" name="직사각형 59"/>
          <p:cNvSpPr/>
          <p:nvPr/>
        </p:nvSpPr>
        <p:spPr>
          <a:xfrm>
            <a:off x="501813" y="696683"/>
            <a:ext cx="5890141" cy="422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Manpower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121988"/>
              </p:ext>
            </p:extLst>
          </p:nvPr>
        </p:nvGraphicFramePr>
        <p:xfrm>
          <a:off x="501812" y="1309213"/>
          <a:ext cx="10708340" cy="45490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24106">
                  <a:extLst>
                    <a:ext uri="{9D8B030D-6E8A-4147-A177-3AD203B41FA5}">
                      <a16:colId xmlns:a16="http://schemas.microsoft.com/office/drawing/2014/main" val="3332330315"/>
                    </a:ext>
                  </a:extLst>
                </a:gridCol>
                <a:gridCol w="2337818">
                  <a:extLst>
                    <a:ext uri="{9D8B030D-6E8A-4147-A177-3AD203B41FA5}">
                      <a16:colId xmlns:a16="http://schemas.microsoft.com/office/drawing/2014/main" val="940216720"/>
                    </a:ext>
                  </a:extLst>
                </a:gridCol>
                <a:gridCol w="1151164">
                  <a:extLst>
                    <a:ext uri="{9D8B030D-6E8A-4147-A177-3AD203B41FA5}">
                      <a16:colId xmlns:a16="http://schemas.microsoft.com/office/drawing/2014/main" val="2980745088"/>
                    </a:ext>
                  </a:extLst>
                </a:gridCol>
                <a:gridCol w="1174264">
                  <a:extLst>
                    <a:ext uri="{9D8B030D-6E8A-4147-A177-3AD203B41FA5}">
                      <a16:colId xmlns:a16="http://schemas.microsoft.com/office/drawing/2014/main" val="3204160701"/>
                    </a:ext>
                  </a:extLst>
                </a:gridCol>
                <a:gridCol w="1280247">
                  <a:extLst>
                    <a:ext uri="{9D8B030D-6E8A-4147-A177-3AD203B41FA5}">
                      <a16:colId xmlns:a16="http://schemas.microsoft.com/office/drawing/2014/main" val="3987301652"/>
                    </a:ext>
                  </a:extLst>
                </a:gridCol>
                <a:gridCol w="1280247">
                  <a:extLst>
                    <a:ext uri="{9D8B030D-6E8A-4147-A177-3AD203B41FA5}">
                      <a16:colId xmlns:a16="http://schemas.microsoft.com/office/drawing/2014/main" val="1232075103"/>
                    </a:ext>
                  </a:extLst>
                </a:gridCol>
                <a:gridCol w="1280247">
                  <a:extLst>
                    <a:ext uri="{9D8B030D-6E8A-4147-A177-3AD203B41FA5}">
                      <a16:colId xmlns:a16="http://schemas.microsoft.com/office/drawing/2014/main" val="4131891839"/>
                    </a:ext>
                  </a:extLst>
                </a:gridCol>
                <a:gridCol w="1280247">
                  <a:extLst>
                    <a:ext uri="{9D8B030D-6E8A-4147-A177-3AD203B41FA5}">
                      <a16:colId xmlns:a16="http://schemas.microsoft.com/office/drawing/2014/main" val="3621933664"/>
                    </a:ext>
                  </a:extLst>
                </a:gridCol>
              </a:tblGrid>
              <a:tr h="36887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>
                          <a:effectLst/>
                          <a:latin typeface="+mn-lt"/>
                        </a:rPr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2022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2023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2024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2025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2026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2027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886895"/>
                  </a:ext>
                </a:extLst>
              </a:tr>
              <a:tr h="3688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Director</a:t>
                      </a:r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390265"/>
                  </a:ext>
                </a:extLst>
              </a:tr>
              <a:tr h="36887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KBSI</a:t>
                      </a:r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Vice Director</a:t>
                      </a:r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8641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extLst>
                  <a:ext uri="{0D108BD9-81ED-4DB2-BD59-A6C34878D82A}">
                    <a16:rowId xmlns:a16="http://schemas.microsoft.com/office/drawing/2014/main" val="2053069020"/>
                  </a:ext>
                </a:extLst>
              </a:tr>
              <a:tr h="3688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Accelerator System</a:t>
                      </a:r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8641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6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14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26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37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extLst>
                  <a:ext uri="{0D108BD9-81ED-4DB2-BD59-A6C34878D82A}">
                    <a16:rowId xmlns:a16="http://schemas.microsoft.com/office/drawing/2014/main" val="3676214159"/>
                  </a:ext>
                </a:extLst>
              </a:tr>
              <a:tr h="4914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Infrastructure</a:t>
                      </a:r>
                      <a:r>
                        <a:rPr lang="en-US" sz="1600" u="none" strike="noStrike" baseline="0" dirty="0">
                          <a:effectLst/>
                          <a:latin typeface="+mn-lt"/>
                        </a:rPr>
                        <a:t> &amp; 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Facility</a:t>
                      </a:r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8641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15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15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15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15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extLst>
                  <a:ext uri="{0D108BD9-81ED-4DB2-BD59-A6C34878D82A}">
                    <a16:rowId xmlns:a16="http://schemas.microsoft.com/office/drawing/2014/main" val="1769976492"/>
                  </a:ext>
                </a:extLst>
              </a:tr>
              <a:tr h="3688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Project Management</a:t>
                      </a:r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8641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10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18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19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19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extLst>
                  <a:ext uri="{0D108BD9-81ED-4DB2-BD59-A6C34878D82A}">
                    <a16:rowId xmlns:a16="http://schemas.microsoft.com/office/drawing/2014/main" val="613646725"/>
                  </a:ext>
                </a:extLst>
              </a:tr>
              <a:tr h="368871">
                <a:tc gridSpan="2"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24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40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46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49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61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72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29551"/>
                  </a:ext>
                </a:extLst>
              </a:tr>
              <a:tr h="36887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PAL</a:t>
                      </a:r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Accelerator</a:t>
                      </a:r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8641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85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92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105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109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117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117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extLst>
                  <a:ext uri="{0D108BD9-81ED-4DB2-BD59-A6C34878D82A}">
                    <a16:rowId xmlns:a16="http://schemas.microsoft.com/office/drawing/2014/main" val="510970030"/>
                  </a:ext>
                </a:extLst>
              </a:tr>
              <a:tr h="3688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Beamlines</a:t>
                      </a:r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8641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67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72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79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85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87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87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extLst>
                  <a:ext uri="{0D108BD9-81ED-4DB2-BD59-A6C34878D82A}">
                    <a16:rowId xmlns:a16="http://schemas.microsoft.com/office/drawing/2014/main" val="2140103224"/>
                  </a:ext>
                </a:extLst>
              </a:tr>
              <a:tr h="3688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Project Management</a:t>
                      </a:r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8641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23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25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26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26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25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>
                          <a:effectLst/>
                          <a:latin typeface="+mn-lt"/>
                        </a:rPr>
                        <a:t>23</a:t>
                      </a:r>
                      <a:endParaRPr lang="en-US" altLang="ko-KR" sz="1600" b="0" i="0" u="none" strike="noStrike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/>
                </a:tc>
                <a:extLst>
                  <a:ext uri="{0D108BD9-81ED-4DB2-BD59-A6C34878D82A}">
                    <a16:rowId xmlns:a16="http://schemas.microsoft.com/office/drawing/2014/main" val="594435063"/>
                  </a:ext>
                </a:extLst>
              </a:tr>
              <a:tr h="368871">
                <a:tc gridSpan="2"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86416" marR="3666" marT="3666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175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189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210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220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229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227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18184"/>
                  </a:ext>
                </a:extLst>
              </a:tr>
              <a:tr h="3688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44546A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Total</a:t>
                      </a: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230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257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270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291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600" u="none" strike="noStrike" dirty="0">
                          <a:effectLst/>
                          <a:latin typeface="+mn-lt"/>
                        </a:rPr>
                        <a:t>300</a:t>
                      </a:r>
                      <a:endParaRPr lang="en-US" altLang="ko-KR" sz="1600" b="0" i="0" u="none" strike="noStrike" dirty="0">
                        <a:solidFill>
                          <a:srgbClr val="44546A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3666" marR="3666" marT="3666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290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0216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1779"/>
            <a:ext cx="2203508" cy="26538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Main Parameter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D8D580C-B5A7-4F16-8731-5779379B5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4" y="1291737"/>
            <a:ext cx="4943765" cy="4919619"/>
          </a:xfrm>
          <a:prstGeom prst="rect">
            <a:avLst/>
          </a:prstGeom>
        </p:spPr>
      </p:pic>
      <p:pic>
        <p:nvPicPr>
          <p:cNvPr id="16" name="_x227743688" descr="EMB0000448848a7">
            <a:extLst>
              <a:ext uri="{FF2B5EF4-FFF2-40B4-BE49-F238E27FC236}">
                <a16:creationId xmlns:a16="http://schemas.microsoft.com/office/drawing/2014/main" id="{36634A3B-31B3-4816-80CB-11C78131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60" y="2660047"/>
            <a:ext cx="3477542" cy="21829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elle 6">
            <a:extLst>
              <a:ext uri="{FF2B5EF4-FFF2-40B4-BE49-F238E27FC236}">
                <a16:creationId xmlns:a16="http://schemas.microsoft.com/office/drawing/2014/main" id="{F3E7A3D7-BFEF-4D99-A79C-C2FBDF750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638491"/>
              </p:ext>
            </p:extLst>
          </p:nvPr>
        </p:nvGraphicFramePr>
        <p:xfrm>
          <a:off x="5709787" y="727168"/>
          <a:ext cx="6067976" cy="5349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3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985">
                <a:tc>
                  <a:txBody>
                    <a:bodyPr/>
                    <a:lstStyle/>
                    <a:p>
                      <a:r>
                        <a:rPr lang="de-DE" sz="1300" dirty="0">
                          <a:latin typeface="+mn-lt"/>
                        </a:rPr>
                        <a:t>General Parameter</a:t>
                      </a:r>
                      <a:endParaRPr lang="en-US" sz="1300" dirty="0">
                        <a:latin typeface="+mn-lt"/>
                      </a:endParaRPr>
                    </a:p>
                  </a:txBody>
                  <a:tcPr marL="144027" marR="73166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n-lt"/>
                      </a:endParaRPr>
                    </a:p>
                  </a:txBody>
                  <a:tcPr marL="144027" marR="73166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Energy</a:t>
                      </a:r>
                      <a:r>
                        <a:rPr lang="de-DE" sz="1300" b="0" dirty="0">
                          <a:solidFill>
                            <a:srgbClr val="FF0000"/>
                          </a:solidFill>
                          <a:latin typeface="+mn-lt"/>
                        </a:rPr>
                        <a:t> / </a:t>
                      </a:r>
                      <a:r>
                        <a:rPr lang="de-DE" sz="13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GeV</a:t>
                      </a:r>
                      <a:endParaRPr lang="en-US" sz="13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dirty="0">
                          <a:solidFill>
                            <a:srgbClr val="FF0000"/>
                          </a:solidFill>
                          <a:latin typeface="+mn-lt"/>
                        </a:rPr>
                        <a:t>4.0</a:t>
                      </a:r>
                      <a:endParaRPr lang="en-US" sz="13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dirty="0" err="1">
                          <a:latin typeface="+mn-lt"/>
                        </a:rPr>
                        <a:t>Symmetry</a:t>
                      </a:r>
                      <a:r>
                        <a:rPr lang="de-DE" sz="1300" b="0" dirty="0">
                          <a:latin typeface="+mn-lt"/>
                        </a:rPr>
                        <a:t> / Sub-</a:t>
                      </a:r>
                      <a:r>
                        <a:rPr lang="de-DE" sz="1300" b="0" dirty="0" err="1">
                          <a:latin typeface="+mn-lt"/>
                        </a:rPr>
                        <a:t>Symmetry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n-lt"/>
                        </a:rPr>
                        <a:t>28</a:t>
                      </a: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dirty="0">
                          <a:latin typeface="+mn-lt"/>
                        </a:rPr>
                        <a:t>Straight</a:t>
                      </a:r>
                      <a:r>
                        <a:rPr lang="de-DE" sz="1300" b="0" baseline="0" dirty="0">
                          <a:latin typeface="+mn-lt"/>
                        </a:rPr>
                        <a:t> </a:t>
                      </a:r>
                      <a:r>
                        <a:rPr lang="de-DE" sz="1300" b="0" baseline="0" dirty="0" err="1">
                          <a:latin typeface="+mn-lt"/>
                        </a:rPr>
                        <a:t>Sections</a:t>
                      </a:r>
                      <a:r>
                        <a:rPr lang="de-DE" sz="1300" b="0" baseline="0" dirty="0">
                          <a:latin typeface="+mn-lt"/>
                        </a:rPr>
                        <a:t>: </a:t>
                      </a:r>
                      <a:r>
                        <a:rPr lang="de-DE" sz="1300" b="0" baseline="0" dirty="0" err="1">
                          <a:latin typeface="+mn-lt"/>
                        </a:rPr>
                        <a:t>No</a:t>
                      </a:r>
                      <a:r>
                        <a:rPr lang="de-DE" sz="1300" b="0" baseline="0" dirty="0">
                          <a:latin typeface="+mn-lt"/>
                        </a:rPr>
                        <a:t> &amp; </a:t>
                      </a:r>
                      <a:r>
                        <a:rPr lang="de-DE" sz="1300" b="0" baseline="0" dirty="0" err="1">
                          <a:latin typeface="+mn-lt"/>
                        </a:rPr>
                        <a:t>Length</a:t>
                      </a:r>
                      <a:r>
                        <a:rPr lang="de-DE" sz="1300" b="0" baseline="0" dirty="0">
                          <a:latin typeface="+mn-lt"/>
                        </a:rPr>
                        <a:t> / m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baseline="0" dirty="0">
                          <a:latin typeface="+mn-lt"/>
                        </a:rPr>
                        <a:t>28 / 6.5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dirty="0">
                          <a:solidFill>
                            <a:srgbClr val="FF0000"/>
                          </a:solidFill>
                          <a:latin typeface="+mn-lt"/>
                        </a:rPr>
                        <a:t>Ring </a:t>
                      </a:r>
                      <a:r>
                        <a:rPr lang="de-DE" sz="13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Circumference</a:t>
                      </a:r>
                      <a:r>
                        <a:rPr lang="de-DE" sz="1300" b="0" dirty="0">
                          <a:solidFill>
                            <a:srgbClr val="FF0000"/>
                          </a:solidFill>
                          <a:latin typeface="+mn-lt"/>
                        </a:rPr>
                        <a:t> / m</a:t>
                      </a:r>
                      <a:endParaRPr lang="en-US" sz="13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dirty="0">
                          <a:solidFill>
                            <a:srgbClr val="FF0000"/>
                          </a:solidFill>
                          <a:latin typeface="+mn-lt"/>
                        </a:rPr>
                        <a:t>798.8</a:t>
                      </a:r>
                      <a:endParaRPr lang="en-US" sz="13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dirty="0">
                          <a:latin typeface="+mn-lt"/>
                        </a:rPr>
                        <a:t># Dipole Magnets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dirty="0">
                          <a:latin typeface="+mn-lt"/>
                        </a:rPr>
                        <a:t>28 * 7 = 196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dirty="0">
                          <a:solidFill>
                            <a:srgbClr val="FF0000"/>
                          </a:solidFill>
                          <a:latin typeface="+mn-lt"/>
                        </a:rPr>
                        <a:t>Nat. </a:t>
                      </a:r>
                      <a:r>
                        <a:rPr lang="de-DE" sz="1300" b="0" dirty="0" err="1">
                          <a:solidFill>
                            <a:srgbClr val="FF0000"/>
                          </a:solidFill>
                          <a:latin typeface="+mn-lt"/>
                        </a:rPr>
                        <a:t>Emittance</a:t>
                      </a:r>
                      <a:r>
                        <a:rPr lang="de-DE" sz="1300" b="0" dirty="0">
                          <a:solidFill>
                            <a:srgbClr val="FF0000"/>
                          </a:solidFill>
                          <a:latin typeface="+mn-lt"/>
                        </a:rPr>
                        <a:t> /</a:t>
                      </a:r>
                      <a:r>
                        <a:rPr lang="de-DE" sz="13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300" b="0" baseline="0" dirty="0" err="1">
                          <a:solidFill>
                            <a:srgbClr val="FF0000"/>
                          </a:solidFill>
                          <a:latin typeface="+mn-lt"/>
                        </a:rPr>
                        <a:t>prad</a:t>
                      </a:r>
                      <a:r>
                        <a:rPr lang="de-DE" sz="13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 m</a:t>
                      </a:r>
                      <a:endParaRPr lang="de-DE" sz="13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dirty="0">
                          <a:solidFill>
                            <a:srgbClr val="FF0000"/>
                          </a:solidFill>
                          <a:latin typeface="+mn-lt"/>
                        </a:rPr>
                        <a:t>58</a:t>
                      </a:r>
                      <a:endParaRPr lang="en-US" sz="1300" b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regular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@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coupling</a:t>
                      </a:r>
                      <a:endParaRPr kumimoji="0" lang="de-DE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4027" marR="7316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 6 @ 10 %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4027" marR="73166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Diffraction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limited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source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44027" marR="7316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 &gt; 1.7 / 0.365 nm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4027" marR="73166" marT="0" marB="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dirty="0" err="1">
                          <a:latin typeface="+mn-lt"/>
                        </a:rPr>
                        <a:t>Energy</a:t>
                      </a:r>
                      <a:r>
                        <a:rPr lang="de-DE" sz="1300" b="0" dirty="0">
                          <a:latin typeface="+mn-lt"/>
                        </a:rPr>
                        <a:t> </a:t>
                      </a:r>
                      <a:r>
                        <a:rPr lang="de-DE" sz="1300" b="0" dirty="0" err="1">
                          <a:latin typeface="+mn-lt"/>
                        </a:rPr>
                        <a:t>spread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dirty="0">
                          <a:latin typeface="+mn-lt"/>
                        </a:rPr>
                        <a:t>1.20E-3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dirty="0" err="1">
                          <a:latin typeface="+mn-lt"/>
                        </a:rPr>
                        <a:t>Bunch</a:t>
                      </a:r>
                      <a:r>
                        <a:rPr lang="de-DE" sz="1300" b="0" baseline="0" dirty="0">
                          <a:latin typeface="+mn-lt"/>
                        </a:rPr>
                        <a:t> </a:t>
                      </a:r>
                      <a:r>
                        <a:rPr lang="de-DE" sz="1300" b="0" baseline="0" dirty="0" err="1">
                          <a:latin typeface="+mn-lt"/>
                        </a:rPr>
                        <a:t>Length</a:t>
                      </a:r>
                      <a:r>
                        <a:rPr lang="de-DE" sz="1300" b="0" baseline="0" dirty="0">
                          <a:latin typeface="+mn-lt"/>
                        </a:rPr>
                        <a:t> </a:t>
                      </a:r>
                      <a:r>
                        <a:rPr lang="de-DE" sz="1300" b="0" baseline="0" dirty="0" err="1">
                          <a:latin typeface="+mn-lt"/>
                        </a:rPr>
                        <a:t>s</a:t>
                      </a:r>
                      <a:r>
                        <a:rPr lang="de-DE" sz="1300" b="0" baseline="-25000" dirty="0" err="1">
                          <a:latin typeface="+mn-lt"/>
                        </a:rPr>
                        <a:t>t</a:t>
                      </a:r>
                      <a:r>
                        <a:rPr lang="de-DE" sz="1300" b="0" baseline="-25000" dirty="0">
                          <a:latin typeface="+mn-lt"/>
                        </a:rPr>
                        <a:t> </a:t>
                      </a:r>
                      <a:r>
                        <a:rPr lang="de-DE" sz="1300" b="0" baseline="0" dirty="0">
                          <a:latin typeface="+mn-lt"/>
                        </a:rPr>
                        <a:t>/ </a:t>
                      </a:r>
                      <a:r>
                        <a:rPr lang="de-DE" sz="1300" b="0" baseline="0" dirty="0" err="1">
                          <a:latin typeface="+mn-lt"/>
                        </a:rPr>
                        <a:t>ps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10.68 (without HC) / 53.40  (with HC) </a:t>
                      </a:r>
                      <a:endParaRPr lang="en-US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RF Parameter &amp; Others</a:t>
                      </a:r>
                      <a:endParaRPr lang="en-US" sz="13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44027" marR="73166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44027" marR="73166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RF </a:t>
                      </a:r>
                      <a:r>
                        <a:rPr lang="de-DE" sz="1300" b="0" baseline="0" dirty="0" err="1">
                          <a:solidFill>
                            <a:srgbClr val="FF0000"/>
                          </a:solidFill>
                          <a:latin typeface="+mn-lt"/>
                        </a:rPr>
                        <a:t>frequency</a:t>
                      </a:r>
                      <a:r>
                        <a:rPr lang="de-DE" sz="13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 / MHz</a:t>
                      </a:r>
                      <a:endParaRPr lang="en-US" sz="1300" b="0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499.877</a:t>
                      </a:r>
                      <a:endParaRPr lang="en-US" sz="1300" b="0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baseline="0" dirty="0">
                          <a:latin typeface="+mn-lt"/>
                        </a:rPr>
                        <a:t># </a:t>
                      </a:r>
                      <a:r>
                        <a:rPr lang="de-DE" sz="1300" b="0" baseline="0" dirty="0" err="1">
                          <a:latin typeface="+mn-lt"/>
                        </a:rPr>
                        <a:t>cavities</a:t>
                      </a:r>
                      <a:r>
                        <a:rPr lang="de-DE" sz="1300" b="0" baseline="0" dirty="0">
                          <a:latin typeface="+mn-lt"/>
                        </a:rPr>
                        <a:t> / total </a:t>
                      </a:r>
                      <a:r>
                        <a:rPr lang="de-DE" sz="1300" b="0" baseline="0" dirty="0" err="1">
                          <a:latin typeface="+mn-lt"/>
                        </a:rPr>
                        <a:t>Voltage</a:t>
                      </a:r>
                      <a:endParaRPr lang="en-US" sz="1300" b="0" baseline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10 x nc / 3.5 MV </a:t>
                      </a:r>
                      <a:endParaRPr lang="en-US" sz="1300" b="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baseline="0" dirty="0">
                          <a:latin typeface="+mn-lt"/>
                        </a:rPr>
                        <a:t># </a:t>
                      </a:r>
                      <a:r>
                        <a:rPr lang="de-DE" sz="1300" b="0" baseline="0" dirty="0" err="1">
                          <a:latin typeface="+mn-lt"/>
                        </a:rPr>
                        <a:t>buckets</a:t>
                      </a:r>
                      <a:r>
                        <a:rPr lang="de-DE" sz="1300" b="0" baseline="0" dirty="0">
                          <a:latin typeface="+mn-lt"/>
                        </a:rPr>
                        <a:t>: total / </a:t>
                      </a:r>
                      <a:r>
                        <a:rPr lang="de-DE" sz="1300" b="0" baseline="0" dirty="0" err="1">
                          <a:latin typeface="+mn-lt"/>
                        </a:rPr>
                        <a:t>gap</a:t>
                      </a:r>
                      <a:endParaRPr lang="en-US" sz="1300" b="0" baseline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1332 / 267</a:t>
                      </a:r>
                      <a:endParaRPr lang="en-US" sz="1300" b="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baseline="0" dirty="0" err="1">
                          <a:latin typeface="+mn-lt"/>
                        </a:rPr>
                        <a:t>Harmonic</a:t>
                      </a:r>
                      <a:r>
                        <a:rPr lang="de-DE" sz="1300" b="0" baseline="0" dirty="0">
                          <a:latin typeface="+mn-lt"/>
                        </a:rPr>
                        <a:t> RF </a:t>
                      </a:r>
                      <a:r>
                        <a:rPr lang="de-DE" sz="1300" b="0" baseline="0" dirty="0" err="1">
                          <a:latin typeface="+mn-lt"/>
                        </a:rPr>
                        <a:t>system</a:t>
                      </a:r>
                      <a:endParaRPr lang="en-US" sz="1300" b="0" baseline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altLang="ko-KR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de-DE" altLang="ko-KR" sz="1300" b="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rd</a:t>
                      </a:r>
                      <a:r>
                        <a:rPr lang="de-DE" altLang="ko-KR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, active,NC, 800 kV</a:t>
                      </a:r>
                      <a:endParaRPr lang="en-US" altLang="ko-KR" sz="1300" b="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Average </a:t>
                      </a:r>
                      <a:r>
                        <a:rPr lang="de-DE" sz="1300" b="0" baseline="0" dirty="0" err="1">
                          <a:solidFill>
                            <a:srgbClr val="FF0000"/>
                          </a:solidFill>
                          <a:latin typeface="+mn-lt"/>
                        </a:rPr>
                        <a:t>current</a:t>
                      </a:r>
                      <a:r>
                        <a:rPr lang="de-DE" sz="13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 / mA</a:t>
                      </a:r>
                      <a:endParaRPr lang="en-US" sz="1300" b="0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400</a:t>
                      </a:r>
                      <a:endParaRPr lang="en-US" sz="1300" b="0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baseline="0" dirty="0">
                          <a:latin typeface="+mn-lt"/>
                        </a:rPr>
                        <a:t>Lifetime / h</a:t>
                      </a:r>
                      <a:endParaRPr lang="en-US" sz="1300" b="0" baseline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baseline="0" dirty="0">
                          <a:latin typeface="+mn-lt"/>
                        </a:rPr>
                        <a:t>4.</a:t>
                      </a:r>
                      <a:r>
                        <a:rPr lang="en-US" altLang="ko-KR" sz="1300" b="0" baseline="0" dirty="0">
                          <a:latin typeface="+mn-lt"/>
                        </a:rPr>
                        <a:t>54</a:t>
                      </a:r>
                      <a:r>
                        <a:rPr lang="de-DE" sz="13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(flat) / </a:t>
                      </a:r>
                      <a:r>
                        <a:rPr lang="en-US" altLang="ko-KR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8.81</a:t>
                      </a:r>
                      <a:r>
                        <a:rPr lang="de-DE" sz="1300" b="0" baseline="0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(round)</a:t>
                      </a:r>
                      <a:endParaRPr lang="en-US" sz="1300" b="0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baseline="0" dirty="0">
                          <a:latin typeface="+mn-lt"/>
                        </a:rPr>
                        <a:t>Top </a:t>
                      </a:r>
                      <a:r>
                        <a:rPr lang="de-DE" sz="1300" b="0" baseline="0" dirty="0" err="1">
                          <a:latin typeface="+mn-lt"/>
                        </a:rPr>
                        <a:t>up</a:t>
                      </a:r>
                      <a:r>
                        <a:rPr lang="de-DE" sz="1300" b="0" baseline="0" dirty="0">
                          <a:latin typeface="+mn-lt"/>
                        </a:rPr>
                        <a:t> </a:t>
                      </a:r>
                      <a:r>
                        <a:rPr lang="de-DE" sz="1300" b="0" baseline="0" dirty="0" err="1">
                          <a:latin typeface="+mn-lt"/>
                        </a:rPr>
                        <a:t>operation</a:t>
                      </a:r>
                      <a:endParaRPr lang="en-US" sz="1300" b="0" baseline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baseline="0" dirty="0" err="1">
                          <a:latin typeface="+mn-lt"/>
                        </a:rPr>
                        <a:t>yes</a:t>
                      </a:r>
                      <a:endParaRPr lang="en-US" sz="1300" b="0" baseline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baseline="0" dirty="0" err="1">
                          <a:latin typeface="+mn-lt"/>
                        </a:rPr>
                        <a:t>Injection</a:t>
                      </a:r>
                      <a:r>
                        <a:rPr lang="de-DE" sz="1300" b="0" baseline="0" dirty="0">
                          <a:latin typeface="+mn-lt"/>
                        </a:rPr>
                        <a:t> </a:t>
                      </a:r>
                      <a:r>
                        <a:rPr lang="de-DE" sz="1300" b="0" baseline="0" dirty="0" err="1">
                          <a:latin typeface="+mn-lt"/>
                        </a:rPr>
                        <a:t>scheme</a:t>
                      </a:r>
                      <a:endParaRPr lang="en-US" sz="1300" b="0" baseline="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baseline="0" dirty="0">
                          <a:latin typeface="+mn-lt"/>
                        </a:rPr>
                        <a:t>4 Kicker bump</a:t>
                      </a: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r>
                        <a:rPr lang="de-DE" sz="1300" b="0" baseline="0" dirty="0">
                          <a:latin typeface="+mn-lt"/>
                        </a:rPr>
                        <a:t>Beam </a:t>
                      </a:r>
                      <a:r>
                        <a:rPr lang="de-DE" sz="1300" b="0" baseline="0" dirty="0" err="1">
                          <a:latin typeface="+mn-lt"/>
                        </a:rPr>
                        <a:t>pipe</a:t>
                      </a:r>
                      <a:r>
                        <a:rPr lang="de-DE" sz="1300" b="0" baseline="0" dirty="0">
                          <a:latin typeface="+mn-lt"/>
                        </a:rPr>
                        <a:t> (in </a:t>
                      </a:r>
                      <a:r>
                        <a:rPr lang="de-DE" sz="1300" b="0" baseline="0" dirty="0" err="1">
                          <a:latin typeface="+mn-lt"/>
                        </a:rPr>
                        <a:t>achrom</a:t>
                      </a:r>
                      <a:r>
                        <a:rPr lang="de-DE" sz="1300" b="0" baseline="0" dirty="0">
                          <a:latin typeface="+mn-lt"/>
                        </a:rPr>
                        <a:t>.) / mm</a:t>
                      </a:r>
                      <a:r>
                        <a:rPr lang="de-DE" sz="1300" b="0" baseline="30000" dirty="0">
                          <a:latin typeface="+mn-lt"/>
                        </a:rPr>
                        <a:t>2</a:t>
                      </a:r>
                      <a:endParaRPr lang="en-US" sz="1300" b="0" baseline="30000" dirty="0">
                        <a:latin typeface="+mn-lt"/>
                      </a:endParaRPr>
                    </a:p>
                  </a:txBody>
                  <a:tcPr marL="144027" marR="7316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D: 24(H)*20(V) @ Straight Section</a:t>
                      </a:r>
                    </a:p>
                  </a:txBody>
                  <a:tcPr marL="144027" marR="73166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Magnets:</a:t>
                      </a:r>
                    </a:p>
                  </a:txBody>
                  <a:tcPr marL="144027" marR="7316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4027" marR="73166" marT="0" marB="0" horzOverflow="overflow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398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max.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bending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magnet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field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 T</a:t>
                      </a:r>
                    </a:p>
                  </a:txBody>
                  <a:tcPr marL="144027" marR="73166" marT="0" marB="0" horzOverflow="overflow"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 </a:t>
                      </a:r>
                    </a:p>
                  </a:txBody>
                  <a:tcPr marL="144027" marR="73166" marT="0" marB="0" horzOverflow="overflow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max.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quadrupole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grad. T/m</a:t>
                      </a:r>
                    </a:p>
                  </a:txBody>
                  <a:tcPr marL="144027" marR="7316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144027" marR="73166" marT="0" marB="0" horzOverflow="overflow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3985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max.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sextupole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strength</a:t>
                      </a:r>
                      <a:r>
                        <a:rPr kumimoji="0" lang="de-DE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T/m</a:t>
                      </a:r>
                      <a:r>
                        <a:rPr kumimoji="0" lang="de-DE" sz="13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44027" marR="7316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1844 </a:t>
                      </a:r>
                      <a:endParaRPr kumimoji="0" lang="de-DE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44027" marR="73166" marT="0" marB="0" horzOverflow="overflow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3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1779"/>
            <a:ext cx="2203508" cy="26538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Hybrid multi-bend </a:t>
            </a:r>
            <a:r>
              <a:rPr lang="en-US" altLang="ko-KR" sz="1680" b="1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achromat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5055FBF5-3A6E-496F-A9B7-95920092E0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38" y="1174830"/>
            <a:ext cx="6580880" cy="32603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BB6FD0-1367-4D70-8C56-3DC171652E2E}"/>
              </a:ext>
            </a:extLst>
          </p:cNvPr>
          <p:cNvSpPr txBox="1"/>
          <p:nvPr/>
        </p:nvSpPr>
        <p:spPr>
          <a:xfrm>
            <a:off x="450287" y="1339383"/>
            <a:ext cx="2153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644"/>
            <a:r>
              <a:rPr lang="en-US" altLang="ko-KR" sz="1600" b="1" dirty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  “Linear lattice design”</a:t>
            </a:r>
            <a:endParaRPr lang="ko-KR" altLang="en-US" sz="1600" b="1" dirty="0">
              <a:solidFill>
                <a:srgbClr val="0070C0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915DAC74-7F5B-465C-B1BF-1E2142CB4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54" y="4482911"/>
            <a:ext cx="9755181" cy="921836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3CB01CFE-94EB-4293-B398-003F3C323322}"/>
              </a:ext>
            </a:extLst>
          </p:cNvPr>
          <p:cNvSpPr/>
          <p:nvPr/>
        </p:nvSpPr>
        <p:spPr>
          <a:xfrm>
            <a:off x="4569192" y="4274846"/>
            <a:ext cx="308979" cy="191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644"/>
            <a:endParaRPr lang="ko-KR" altLang="en-US" sz="1440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B084D1D-D260-4974-A5D6-3BC6ECAFE71B}"/>
              </a:ext>
            </a:extLst>
          </p:cNvPr>
          <p:cNvGrpSpPr/>
          <p:nvPr/>
        </p:nvGrpSpPr>
        <p:grpSpPr>
          <a:xfrm>
            <a:off x="2507214" y="4991265"/>
            <a:ext cx="7355737" cy="1366278"/>
            <a:chOff x="1941875" y="6409906"/>
            <a:chExt cx="11489082" cy="21340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335187E-2359-47FC-BA50-A0071D2DC79F}"/>
                </a:ext>
              </a:extLst>
            </p:cNvPr>
            <p:cNvSpPr txBox="1"/>
            <p:nvPr/>
          </p:nvSpPr>
          <p:spPr>
            <a:xfrm>
              <a:off x="10577021" y="7527080"/>
              <a:ext cx="2332761" cy="836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31644"/>
              <a:r>
                <a:rPr lang="en-US" altLang="ko-KR" sz="1440" b="1" dirty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Reverse Bends (RB)</a:t>
              </a:r>
              <a:endParaRPr lang="ko-KR" altLang="en-US" sz="1440" b="1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25" name="직선 화살표 연결선 24">
              <a:extLst>
                <a:ext uri="{FF2B5EF4-FFF2-40B4-BE49-F238E27FC236}">
                  <a16:creationId xmlns:a16="http://schemas.microsoft.com/office/drawing/2014/main" id="{C0783E1B-8250-40D3-8F44-D23829795B84}"/>
                </a:ext>
              </a:extLst>
            </p:cNvPr>
            <p:cNvCxnSpPr>
              <a:stCxn id="35" idx="0"/>
            </p:cNvCxnSpPr>
            <p:nvPr/>
          </p:nvCxnSpPr>
          <p:spPr>
            <a:xfrm flipH="1" flipV="1">
              <a:off x="3054845" y="6760573"/>
              <a:ext cx="527580" cy="9468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화살표 연결선 25">
              <a:extLst>
                <a:ext uri="{FF2B5EF4-FFF2-40B4-BE49-F238E27FC236}">
                  <a16:creationId xmlns:a16="http://schemas.microsoft.com/office/drawing/2014/main" id="{44CDD6D7-65C2-4D21-89FD-109D289C9158}"/>
                </a:ext>
              </a:extLst>
            </p:cNvPr>
            <p:cNvCxnSpPr>
              <a:stCxn id="35" idx="0"/>
            </p:cNvCxnSpPr>
            <p:nvPr/>
          </p:nvCxnSpPr>
          <p:spPr>
            <a:xfrm flipH="1" flipV="1">
              <a:off x="3492018" y="6697834"/>
              <a:ext cx="90407" cy="10096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9C653462-674A-4AC9-8C95-EE533060AC4F}"/>
                </a:ext>
              </a:extLst>
            </p:cNvPr>
            <p:cNvCxnSpPr>
              <a:stCxn id="35" idx="0"/>
            </p:cNvCxnSpPr>
            <p:nvPr/>
          </p:nvCxnSpPr>
          <p:spPr>
            <a:xfrm flipV="1">
              <a:off x="3582425" y="6488636"/>
              <a:ext cx="3271204" cy="12188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07F314-FD4A-4947-B49A-73511D537D2C}"/>
                </a:ext>
              </a:extLst>
            </p:cNvPr>
            <p:cNvSpPr txBox="1"/>
            <p:nvPr/>
          </p:nvSpPr>
          <p:spPr>
            <a:xfrm>
              <a:off x="5706340" y="7603358"/>
              <a:ext cx="2888342" cy="836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31644"/>
              <a:r>
                <a:rPr lang="en-US" altLang="ko-KR" sz="1440" b="1" dirty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Longitudinal Gradient</a:t>
              </a:r>
            </a:p>
            <a:p>
              <a:pPr algn="ctr" defTabSz="731644"/>
              <a:r>
                <a:rPr lang="en-US" altLang="ko-KR" sz="1440" b="1" dirty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Bends (LGB1/LGB2)</a:t>
              </a:r>
              <a:endParaRPr lang="ko-KR" altLang="en-US" sz="1440" b="1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0321396F-A657-4D0F-8E72-59023A465AF7}"/>
                </a:ext>
              </a:extLst>
            </p:cNvPr>
            <p:cNvCxnSpPr/>
            <p:nvPr/>
          </p:nvCxnSpPr>
          <p:spPr>
            <a:xfrm flipH="1" flipV="1">
              <a:off x="1941875" y="6760570"/>
              <a:ext cx="5204823" cy="8487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9">
              <a:extLst>
                <a:ext uri="{FF2B5EF4-FFF2-40B4-BE49-F238E27FC236}">
                  <a16:creationId xmlns:a16="http://schemas.microsoft.com/office/drawing/2014/main" id="{B4F1568F-48CD-45ED-8D6C-1EAAC8EAB279}"/>
                </a:ext>
              </a:extLst>
            </p:cNvPr>
            <p:cNvCxnSpPr>
              <a:stCxn id="28" idx="0"/>
            </p:cNvCxnSpPr>
            <p:nvPr/>
          </p:nvCxnSpPr>
          <p:spPr>
            <a:xfrm flipH="1" flipV="1">
              <a:off x="5010279" y="6535267"/>
              <a:ext cx="2140232" cy="10680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화살표 연결선 30">
              <a:extLst>
                <a:ext uri="{FF2B5EF4-FFF2-40B4-BE49-F238E27FC236}">
                  <a16:creationId xmlns:a16="http://schemas.microsoft.com/office/drawing/2014/main" id="{746292F3-1083-45C4-A045-0E9C5CF8E8C5}"/>
                </a:ext>
              </a:extLst>
            </p:cNvPr>
            <p:cNvCxnSpPr>
              <a:stCxn id="28" idx="0"/>
            </p:cNvCxnSpPr>
            <p:nvPr/>
          </p:nvCxnSpPr>
          <p:spPr>
            <a:xfrm flipV="1">
              <a:off x="7150511" y="6482042"/>
              <a:ext cx="3194320" cy="1121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31">
              <a:extLst>
                <a:ext uri="{FF2B5EF4-FFF2-40B4-BE49-F238E27FC236}">
                  <a16:creationId xmlns:a16="http://schemas.microsoft.com/office/drawing/2014/main" id="{3EF70E54-D523-4587-A557-0BE84D585486}"/>
                </a:ext>
              </a:extLst>
            </p:cNvPr>
            <p:cNvCxnSpPr>
              <a:stCxn id="28" idx="0"/>
            </p:cNvCxnSpPr>
            <p:nvPr/>
          </p:nvCxnSpPr>
          <p:spPr>
            <a:xfrm flipV="1">
              <a:off x="7150511" y="6760573"/>
              <a:ext cx="6280446" cy="8427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EDCA2C0-1CAB-421F-BADA-1B03F32EE010}"/>
                </a:ext>
              </a:extLst>
            </p:cNvPr>
            <p:cNvSpPr txBox="1"/>
            <p:nvPr/>
          </p:nvSpPr>
          <p:spPr>
            <a:xfrm>
              <a:off x="6271480" y="6736623"/>
              <a:ext cx="2733411" cy="490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31644"/>
              <a:r>
                <a:rPr lang="en-US" altLang="ko-KR" sz="1440" b="1" dirty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Center Bend (1.96 T)</a:t>
              </a:r>
              <a:endParaRPr lang="ko-KR" altLang="en-US" sz="1440" b="1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34" name="직선 화살표 연결선 33">
              <a:extLst>
                <a:ext uri="{FF2B5EF4-FFF2-40B4-BE49-F238E27FC236}">
                  <a16:creationId xmlns:a16="http://schemas.microsoft.com/office/drawing/2014/main" id="{88925C86-D3F8-4FE1-BD32-A9692D8564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18413" y="6409906"/>
              <a:ext cx="8894" cy="2984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1AEFA31-7EFE-42B4-883C-86651826C060}"/>
                </a:ext>
              </a:extLst>
            </p:cNvPr>
            <p:cNvSpPr txBox="1"/>
            <p:nvPr/>
          </p:nvSpPr>
          <p:spPr>
            <a:xfrm>
              <a:off x="2414720" y="7707468"/>
              <a:ext cx="2335410" cy="836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31644"/>
              <a:r>
                <a:rPr lang="en-US" altLang="ko-KR" sz="1440" b="1" dirty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Reverse Bends (RB)</a:t>
              </a:r>
              <a:endParaRPr lang="ko-KR" altLang="en-US" sz="1440" b="1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36" name="직선 화살표 연결선 35">
              <a:extLst>
                <a:ext uri="{FF2B5EF4-FFF2-40B4-BE49-F238E27FC236}">
                  <a16:creationId xmlns:a16="http://schemas.microsoft.com/office/drawing/2014/main" id="{CA384425-C75F-4142-8020-8845F72E8B17}"/>
                </a:ext>
              </a:extLst>
            </p:cNvPr>
            <p:cNvCxnSpPr>
              <a:stCxn id="24" idx="0"/>
            </p:cNvCxnSpPr>
            <p:nvPr/>
          </p:nvCxnSpPr>
          <p:spPr>
            <a:xfrm flipV="1">
              <a:off x="11743401" y="6708317"/>
              <a:ext cx="53319" cy="8187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화살표 연결선 36">
              <a:extLst>
                <a:ext uri="{FF2B5EF4-FFF2-40B4-BE49-F238E27FC236}">
                  <a16:creationId xmlns:a16="http://schemas.microsoft.com/office/drawing/2014/main" id="{CA23AE79-0C11-41FB-ABF6-8B6C682536D2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V="1">
              <a:off x="11743401" y="6676043"/>
              <a:ext cx="461962" cy="8510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화살표 연결선 37">
              <a:extLst>
                <a:ext uri="{FF2B5EF4-FFF2-40B4-BE49-F238E27FC236}">
                  <a16:creationId xmlns:a16="http://schemas.microsoft.com/office/drawing/2014/main" id="{BA78F007-AA92-4E9C-A3C2-F84AA1D16DDC}"/>
                </a:ext>
              </a:extLst>
            </p:cNvPr>
            <p:cNvCxnSpPr>
              <a:stCxn id="24" idx="0"/>
            </p:cNvCxnSpPr>
            <p:nvPr/>
          </p:nvCxnSpPr>
          <p:spPr>
            <a:xfrm flipH="1" flipV="1">
              <a:off x="8336481" y="6535272"/>
              <a:ext cx="3406920" cy="9918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54483E7-364B-44DF-8554-59DBA0951743}"/>
              </a:ext>
            </a:extLst>
          </p:cNvPr>
          <p:cNvSpPr txBox="1"/>
          <p:nvPr/>
        </p:nvSpPr>
        <p:spPr>
          <a:xfrm>
            <a:off x="450288" y="4378091"/>
            <a:ext cx="2472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644"/>
            <a:r>
              <a:rPr lang="en-US" altLang="ko-KR" sz="1600" b="1" dirty="0">
                <a:solidFill>
                  <a:srgbClr val="0070C0"/>
                </a:solidFill>
                <a:latin typeface="Calibri" panose="020F0502020204030204"/>
                <a:ea typeface="맑은 고딕" panose="020B0503020000020004" pitchFamily="50" charset="-127"/>
              </a:rPr>
              <a:t>  “Layout of an arc section”</a:t>
            </a:r>
            <a:endParaRPr lang="ko-KR" altLang="en-US" sz="1600" b="1" dirty="0">
              <a:solidFill>
                <a:srgbClr val="0070C0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618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Injector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01812" y="1444139"/>
            <a:ext cx="6486817" cy="94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950" tIns="29475" rIns="58950" bIns="29475">
            <a:spAutoFit/>
          </a:bodyPr>
          <a:lstStyle/>
          <a:p>
            <a:pPr marL="329266" indent="-329266" defTabSz="585362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Same tunnel with SR.</a:t>
            </a:r>
          </a:p>
          <a:p>
            <a:pPr marL="329266" indent="-329266" defTabSz="585362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Enough dynamic aperture: (Ax: -27 ~ 27 mm, Ay: ~  14 mm). </a:t>
            </a:r>
          </a:p>
          <a:p>
            <a:pPr marL="329266" indent="-329266" defTabSz="585362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Two normal cavities in one straight section.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6178" y="2575556"/>
            <a:ext cx="5439647" cy="126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8950" tIns="29475" rIns="58950" bIns="29475">
            <a:spAutoFit/>
          </a:bodyPr>
          <a:lstStyle/>
          <a:p>
            <a:pPr marL="329266" indent="-329266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1600" dirty="0"/>
              <a:t>Thermionic DC gun (Y-845)</a:t>
            </a:r>
            <a:r>
              <a:rPr lang="en-US" altLang="ko-KR" sz="1600" dirty="0">
                <a:cs typeface="Times New Roman" pitchFamily="18" charset="0"/>
              </a:rPr>
              <a:t>. </a:t>
            </a:r>
          </a:p>
          <a:p>
            <a:pPr marL="329266" indent="-329266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1600" dirty="0">
                <a:cs typeface="Times New Roman" pitchFamily="18" charset="0"/>
              </a:rPr>
              <a:t>500 MHz sub-harmonic pre-</a:t>
            </a:r>
            <a:r>
              <a:rPr lang="en-US" altLang="ko-KR" sz="1600" dirty="0" err="1">
                <a:cs typeface="Times New Roman" pitchFamily="18" charset="0"/>
              </a:rPr>
              <a:t>buncher</a:t>
            </a:r>
            <a:r>
              <a:rPr lang="en-US" altLang="ko-KR" sz="1600" dirty="0">
                <a:cs typeface="Times New Roman" pitchFamily="18" charset="0"/>
              </a:rPr>
              <a:t> for multi-bunch.</a:t>
            </a:r>
          </a:p>
          <a:p>
            <a:pPr marL="329266" indent="-329266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1600" dirty="0">
                <a:cs typeface="Times New Roman" pitchFamily="18" charset="0"/>
              </a:rPr>
              <a:t>2.997 GHz (Pre) </a:t>
            </a:r>
            <a:r>
              <a:rPr lang="en-US" altLang="ko-KR" sz="1600" dirty="0" err="1">
                <a:cs typeface="Times New Roman" pitchFamily="18" charset="0"/>
              </a:rPr>
              <a:t>buncher</a:t>
            </a:r>
            <a:r>
              <a:rPr lang="en-US" altLang="ko-KR" sz="1600" dirty="0">
                <a:cs typeface="Times New Roman" pitchFamily="18" charset="0"/>
              </a:rPr>
              <a:t> and 6 accelerator tanks  </a:t>
            </a:r>
          </a:p>
          <a:p>
            <a:pPr>
              <a:spcBef>
                <a:spcPct val="30000"/>
              </a:spcBef>
              <a:defRPr/>
            </a:pPr>
            <a:r>
              <a:rPr lang="en-US" altLang="ko-KR" sz="1600" dirty="0">
                <a:latin typeface="+mn-ea"/>
                <a:cs typeface="Times New Roman" pitchFamily="18" charset="0"/>
              </a:rPr>
              <a:t>  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517876" y="1236376"/>
            <a:ext cx="10061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Booster </a:t>
            </a:r>
            <a:endParaRPr lang="ko-KR" altLang="en-US" sz="1600" b="1" dirty="0"/>
          </a:p>
        </p:txBody>
      </p:sp>
      <p:sp>
        <p:nvSpPr>
          <p:cNvPr id="12" name="직사각형 11"/>
          <p:cNvSpPr/>
          <p:nvPr/>
        </p:nvSpPr>
        <p:spPr>
          <a:xfrm>
            <a:off x="517876" y="2336082"/>
            <a:ext cx="755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Linac</a:t>
            </a:r>
            <a:r>
              <a:rPr lang="en-US" altLang="ko-KR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ko-KR" altLang="en-US" sz="1600" b="1" dirty="0"/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/>
          </p:nvPr>
        </p:nvGraphicFramePr>
        <p:xfrm>
          <a:off x="5965824" y="3836723"/>
          <a:ext cx="5725267" cy="2347271"/>
        </p:xfrm>
        <a:graphic>
          <a:graphicData uri="http://schemas.openxmlformats.org/drawingml/2006/table">
            <a:tbl>
              <a:tblPr/>
              <a:tblGrid>
                <a:gridCol w="985045">
                  <a:extLst>
                    <a:ext uri="{9D8B030D-6E8A-4147-A177-3AD203B41FA5}">
                      <a16:colId xmlns:a16="http://schemas.microsoft.com/office/drawing/2014/main" val="589774562"/>
                    </a:ext>
                  </a:extLst>
                </a:gridCol>
                <a:gridCol w="2602711">
                  <a:extLst>
                    <a:ext uri="{9D8B030D-6E8A-4147-A177-3AD203B41FA5}">
                      <a16:colId xmlns:a16="http://schemas.microsoft.com/office/drawing/2014/main" val="3799720811"/>
                    </a:ext>
                  </a:extLst>
                </a:gridCol>
                <a:gridCol w="938130">
                  <a:extLst>
                    <a:ext uri="{9D8B030D-6E8A-4147-A177-3AD203B41FA5}">
                      <a16:colId xmlns:a16="http://schemas.microsoft.com/office/drawing/2014/main" val="236995883"/>
                    </a:ext>
                  </a:extLst>
                </a:gridCol>
                <a:gridCol w="1199381">
                  <a:extLst>
                    <a:ext uri="{9D8B030D-6E8A-4147-A177-3AD203B41FA5}">
                      <a16:colId xmlns:a16="http://schemas.microsoft.com/office/drawing/2014/main" val="431777205"/>
                    </a:ext>
                  </a:extLst>
                </a:gridCol>
              </a:tblGrid>
              <a:tr h="2104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4GSR Booster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Value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Unit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949003"/>
                  </a:ext>
                </a:extLst>
              </a:tr>
              <a:tr h="21047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Design </a:t>
                      </a:r>
                    </a:p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Parameters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Cell Number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50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98916"/>
                  </a:ext>
                </a:extLst>
              </a:tr>
              <a:tr h="210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Length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756.86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[m]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070873"/>
                  </a:ext>
                </a:extLst>
              </a:tr>
              <a:tr h="210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Electron Energy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0.2 - 4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[GeV]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192248"/>
                  </a:ext>
                </a:extLst>
              </a:tr>
              <a:tr h="210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Natural Emittance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6906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[pm rad]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071329"/>
                  </a:ext>
                </a:extLst>
              </a:tr>
              <a:tr h="21047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Tune and </a:t>
                      </a:r>
                    </a:p>
                    <a:p>
                      <a:pPr algn="ctr" fontAlgn="ctr"/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Chromaticiy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Horizontal Tune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19.208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269874"/>
                  </a:ext>
                </a:extLst>
              </a:tr>
              <a:tr h="210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Vertical Tune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9.268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464641"/>
                  </a:ext>
                </a:extLst>
              </a:tr>
              <a:tr h="210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Natural Horizontal Chromaticity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-35.146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998757"/>
                  </a:ext>
                </a:extLst>
              </a:tr>
              <a:tr h="2425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Natural Vertical Chromaticity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-14.617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832289"/>
                  </a:ext>
                </a:extLst>
              </a:tr>
              <a:tr h="210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Horizontal Chromaticity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-2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(target)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004387"/>
                  </a:ext>
                </a:extLst>
              </a:tr>
              <a:tr h="210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Vertical Chromaticity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-2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(target)</a:t>
                      </a:r>
                    </a:p>
                  </a:txBody>
                  <a:tcPr marL="4066" marR="4066" marT="40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681904"/>
                  </a:ext>
                </a:extLst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303979"/>
              </p:ext>
            </p:extLst>
          </p:nvPr>
        </p:nvGraphicFramePr>
        <p:xfrm>
          <a:off x="326571" y="3728400"/>
          <a:ext cx="5639254" cy="2953728"/>
        </p:xfrm>
        <a:graphic>
          <a:graphicData uri="http://schemas.openxmlformats.org/drawingml/2006/table">
            <a:tbl>
              <a:tblPr/>
              <a:tblGrid>
                <a:gridCol w="2414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9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0216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ko-KR" sz="1300" b="1" dirty="0">
                          <a:solidFill>
                            <a:srgbClr val="FF0000"/>
                          </a:solidFill>
                          <a:latin typeface="+mn-lt"/>
                          <a:ea typeface="+mj-ea"/>
                        </a:rPr>
                        <a:t>4GSR </a:t>
                      </a:r>
                      <a:r>
                        <a:rPr lang="en-US" altLang="ko-KR" sz="1300" b="1" dirty="0" err="1">
                          <a:solidFill>
                            <a:srgbClr val="FF0000"/>
                          </a:solidFill>
                          <a:latin typeface="+mn-lt"/>
                          <a:ea typeface="+mj-ea"/>
                        </a:rPr>
                        <a:t>Linac</a:t>
                      </a:r>
                      <a:endParaRPr lang="ko-KR" altLang="en-US" sz="1300" b="1" dirty="0">
                        <a:solidFill>
                          <a:srgbClr val="FF0000"/>
                        </a:solidFill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Multi-bunch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Single-bunch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latinLnBrk="1"/>
                      <a:endParaRPr lang="ko-KR" altLang="en-US" sz="1300">
                        <a:latin typeface="+mn-lt"/>
                        <a:ea typeface="+mj-ea"/>
                      </a:endParaRPr>
                    </a:p>
                  </a:txBody>
                  <a:tcPr marL="36583" marR="36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108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Energy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3" tooltip="Parameter:LI beam energy"/>
                        </a:rPr>
                        <a:t>200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3" tooltip="Parameter:LI beam energy"/>
                        </a:rPr>
                        <a:t>200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MeV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108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Frequency (e-gun and SHB)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</a:rPr>
                        <a:t>499.546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</a:rPr>
                        <a:t>499.546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>
                          <a:effectLst/>
                          <a:latin typeface="+mn-lt"/>
                          <a:ea typeface="+mj-ea"/>
                        </a:rPr>
                        <a:t>MHz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108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Frequency (Accelerator)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</a:rPr>
                        <a:t>2997.28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</a:rPr>
                        <a:t>2997.28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MHz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108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baseline="0" dirty="0">
                          <a:effectLst/>
                          <a:latin typeface="+mn-lt"/>
                          <a:ea typeface="+mj-ea"/>
                        </a:rPr>
                        <a:t>E</a:t>
                      </a:r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mittance (at 200 MeV)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 dirty="0">
                          <a:effectLst/>
                          <a:latin typeface="+mn-lt"/>
                          <a:ea typeface="+mj-ea"/>
                        </a:rPr>
                        <a:t>≤ </a:t>
                      </a:r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4" tooltip="Parameter:LI optics maximum normalized emittance"/>
                        </a:rPr>
                        <a:t>200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 dirty="0">
                          <a:effectLst/>
                          <a:latin typeface="+mn-lt"/>
                          <a:ea typeface="+mj-ea"/>
                        </a:rPr>
                        <a:t>≤ </a:t>
                      </a:r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4" tooltip="Parameter:LI optics maximum normalized emittance"/>
                        </a:rPr>
                        <a:t>200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nm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108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Relative energy spread (</a:t>
                      </a:r>
                      <a:r>
                        <a:rPr lang="en-US" sz="1300" dirty="0" err="1">
                          <a:effectLst/>
                          <a:latin typeface="+mn-lt"/>
                          <a:ea typeface="+mj-ea"/>
                        </a:rPr>
                        <a:t>rms</a:t>
                      </a:r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)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 dirty="0">
                          <a:effectLst/>
                          <a:latin typeface="+mn-lt"/>
                          <a:ea typeface="+mj-ea"/>
                        </a:rPr>
                        <a:t>≤ </a:t>
                      </a:r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</a:rPr>
                        <a:t>1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 dirty="0">
                          <a:effectLst/>
                          <a:latin typeface="+mn-lt"/>
                          <a:ea typeface="+mj-ea"/>
                        </a:rPr>
                        <a:t>≤ </a:t>
                      </a:r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5" tooltip="Parameter:LI optics maximum rms energy spread"/>
                        </a:rPr>
                        <a:t>0.5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 dirty="0">
                          <a:effectLst/>
                          <a:latin typeface="+mn-lt"/>
                          <a:ea typeface="+mj-ea"/>
                        </a:rPr>
                        <a:t> </a:t>
                      </a:r>
                      <a:r>
                        <a:rPr lang="en-US" altLang="ko-KR" sz="1300" dirty="0">
                          <a:effectLst/>
                          <a:latin typeface="+mn-lt"/>
                          <a:ea typeface="+mj-ea"/>
                        </a:rPr>
                        <a:t>%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216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Pulse to pulse energy variation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 dirty="0">
                          <a:effectLst/>
                          <a:latin typeface="+mn-lt"/>
                          <a:ea typeface="+mj-ea"/>
                        </a:rPr>
                        <a:t>≤ </a:t>
                      </a:r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6" tooltip="Parameter:LI error maximum pulse to pulse energy variation"/>
                        </a:rPr>
                        <a:t>0.25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>
                          <a:effectLst/>
                          <a:latin typeface="+mn-lt"/>
                          <a:ea typeface="+mj-ea"/>
                        </a:rPr>
                        <a:t>≤ </a:t>
                      </a:r>
                      <a:r>
                        <a:rPr lang="en-US" altLang="ko-KR" sz="1300" u="none" strike="noStrike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6" tooltip="Parameter:LI error maximum pulse to pulse energy variation"/>
                        </a:rPr>
                        <a:t>0.25</a:t>
                      </a:r>
                      <a:endParaRPr lang="ko-KR" altLang="en-US" sz="130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>
                          <a:effectLst/>
                          <a:latin typeface="+mn-lt"/>
                          <a:ea typeface="+mj-ea"/>
                        </a:rPr>
                        <a:t> </a:t>
                      </a:r>
                      <a:r>
                        <a:rPr lang="en-US" altLang="ko-KR" sz="1300">
                          <a:effectLst/>
                          <a:latin typeface="+mn-lt"/>
                          <a:ea typeface="+mj-ea"/>
                        </a:rPr>
                        <a:t>%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216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Pulse to pulse beam position 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 dirty="0">
                          <a:effectLst/>
                          <a:latin typeface="+mn-lt"/>
                          <a:ea typeface="+mj-ea"/>
                        </a:rPr>
                        <a:t>≤ </a:t>
                      </a:r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7" tooltip="Parameter:LI error maximum pulse to pulse beam position variation"/>
                        </a:rPr>
                        <a:t>0.20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 dirty="0">
                          <a:effectLst/>
                          <a:latin typeface="+mn-lt"/>
                          <a:ea typeface="+mj-ea"/>
                        </a:rPr>
                        <a:t>≤ </a:t>
                      </a:r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7" tooltip="Parameter:LI error maximum pulse to pulse beam position variation"/>
                        </a:rPr>
                        <a:t>0.20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>
                          <a:effectLst/>
                          <a:latin typeface="+mn-lt"/>
                          <a:ea typeface="+mj-ea"/>
                        </a:rPr>
                        <a:t>mm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108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>
                          <a:effectLst/>
                          <a:latin typeface="+mn-lt"/>
                          <a:ea typeface="+mj-ea"/>
                        </a:rPr>
                        <a:t>Pulse to pulse jitter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 dirty="0">
                          <a:effectLst/>
                          <a:latin typeface="+mn-lt"/>
                          <a:ea typeface="+mj-ea"/>
                        </a:rPr>
                        <a:t>≤ </a:t>
                      </a:r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8" tooltip="Parameter:LI error maximum pulse to pulse jitter"/>
                        </a:rPr>
                        <a:t>100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 dirty="0">
                          <a:effectLst/>
                          <a:latin typeface="+mn-lt"/>
                          <a:ea typeface="+mj-ea"/>
                        </a:rPr>
                        <a:t>≤ </a:t>
                      </a:r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8" tooltip="Parameter:LI error maximum pulse to pulse jitter"/>
                        </a:rPr>
                        <a:t>100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>
                          <a:effectLst/>
                          <a:latin typeface="+mn-lt"/>
                          <a:ea typeface="+mj-ea"/>
                        </a:rPr>
                        <a:t>ps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108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>
                          <a:effectLst/>
                          <a:latin typeface="+mn-lt"/>
                          <a:ea typeface="+mj-ea"/>
                        </a:rPr>
                        <a:t>Pulse charge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ko-KR" sz="1300" dirty="0">
                          <a:effectLst/>
                          <a:latin typeface="+mn-lt"/>
                          <a:ea typeface="+mj-ea"/>
                        </a:rPr>
                        <a:t>3 to 10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ko-KR" sz="1300" dirty="0">
                          <a:effectLst/>
                          <a:latin typeface="+mn-lt"/>
                          <a:ea typeface="+mj-ea"/>
                        </a:rPr>
                        <a:t>0.01 to 2.5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>
                          <a:effectLst/>
                          <a:latin typeface="+mn-lt"/>
                          <a:ea typeface="+mj-ea"/>
                        </a:rPr>
                        <a:t>nC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108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>
                          <a:effectLst/>
                          <a:latin typeface="+mn-lt"/>
                          <a:ea typeface="+mj-ea"/>
                        </a:rPr>
                        <a:t>Pulse duration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9" tooltip="Parameter:LI beam multi-bunch minimum pulse duration"/>
                        </a:rPr>
                        <a:t>100</a:t>
                      </a:r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 to </a:t>
                      </a:r>
                      <a:r>
                        <a:rPr lang="en-US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10" tooltip="Parameter:LI beam multi-bunch maximum pulse duration"/>
                        </a:rPr>
                        <a:t>400</a:t>
                      </a:r>
                      <a:endParaRPr 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ko-KR" altLang="en-US" sz="1300" dirty="0">
                          <a:effectLst/>
                          <a:latin typeface="+mn-lt"/>
                          <a:ea typeface="+mj-ea"/>
                        </a:rPr>
                        <a:t>≤ </a:t>
                      </a:r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11" tooltip="Parameter:LI beam single-bunch maximum pulse duration"/>
                        </a:rPr>
                        <a:t>1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>
                          <a:effectLst/>
                          <a:latin typeface="+mn-lt"/>
                          <a:ea typeface="+mj-ea"/>
                        </a:rPr>
                        <a:t>ns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108"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Repetition rate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12" tooltip="Parameter:LI repetition rate"/>
                        </a:rPr>
                        <a:t>2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altLang="ko-KR" sz="1300" u="none" strike="noStrike" dirty="0">
                          <a:solidFill>
                            <a:srgbClr val="0B0080"/>
                          </a:solidFill>
                          <a:effectLst/>
                          <a:latin typeface="+mn-lt"/>
                          <a:ea typeface="+mj-ea"/>
                          <a:hlinkClick r:id="rId12" tooltip="Parameter:LI repetition rate"/>
                        </a:rPr>
                        <a:t>2</a:t>
                      </a:r>
                      <a:endParaRPr lang="ko-KR" altLang="en-US" sz="1300" dirty="0">
                        <a:effectLst/>
                        <a:latin typeface="+mn-lt"/>
                        <a:ea typeface="+mj-ea"/>
                      </a:endParaRP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136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2726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14089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85451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56814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28177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999540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70903" algn="l" defTabSz="1142726" rtl="0" eaLnBrk="1" latinLnBrk="1" hangingPunct="1">
                        <a:defRPr sz="2249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300" dirty="0">
                          <a:effectLst/>
                          <a:latin typeface="+mn-lt"/>
                          <a:ea typeface="+mj-ea"/>
                        </a:rPr>
                        <a:t>Hz</a:t>
                      </a:r>
                    </a:p>
                  </a:txBody>
                  <a:tcPr marL="36583" marR="36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5" name="그림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6287" y="704698"/>
            <a:ext cx="5063900" cy="291823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667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Beam Injection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01812" y="1309941"/>
            <a:ext cx="6046799" cy="119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950" tIns="29475" rIns="58950" bIns="29475">
            <a:spAutoFit/>
          </a:bodyPr>
          <a:lstStyle/>
          <a:p>
            <a:pPr marL="329266" indent="-329266" defTabSz="585362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Well demonstrated scheme will be used.</a:t>
            </a:r>
          </a:p>
          <a:p>
            <a:pPr marL="329266" indent="-329266" defTabSz="585362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Baseline: conventional four kickers injection.</a:t>
            </a:r>
            <a:br>
              <a:rPr lang="en-US" altLang="ko-KR" sz="1600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en-US" altLang="ko-K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- Dynamic aperture: (Ax: -10 ~ 10 mm). </a:t>
            </a:r>
          </a:p>
          <a:p>
            <a:pPr marL="329266" indent="-329266" defTabSz="585362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Including advanced scheme: NLK.</a:t>
            </a:r>
          </a:p>
        </p:txBody>
      </p:sp>
      <p:pic>
        <p:nvPicPr>
          <p:cNvPr id="10" name="_x224627352" descr="EMB000030384f4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11" y="1277080"/>
            <a:ext cx="6898139" cy="17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225034624" descr="EMB000030384f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91" y="2989541"/>
            <a:ext cx="4188038" cy="266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_x225192312" descr="EMB000030384f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35" y="2962842"/>
            <a:ext cx="3412302" cy="199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_x225191912" descr="EMB000030384f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20" y="4898773"/>
            <a:ext cx="4494967" cy="133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BC6D324-3EC1-4012-9187-BBCE336DE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5293" y="2814408"/>
            <a:ext cx="2078357" cy="2771143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9102784" y="5652722"/>
            <a:ext cx="2867114" cy="26134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85362" latinLnBrk="0">
              <a:defRPr/>
            </a:pPr>
            <a:r>
              <a:rPr lang="en-US" altLang="ko-KR" sz="1600" kern="0" dirty="0">
                <a:solidFill>
                  <a:prstClr val="black"/>
                </a:solidFill>
                <a:ea typeface="맑은 고딕" panose="020B0503020000020004" pitchFamily="50" charset="-127"/>
              </a:rPr>
              <a:t>Solid-state switch test in PLS-II</a:t>
            </a:r>
            <a:endParaRPr lang="ko-KR" altLang="en-US" sz="1600" kern="0" dirty="0">
              <a:solidFill>
                <a:prstClr val="black"/>
              </a:solidFill>
              <a:ea typeface="맑은 고딕" panose="020B0503020000020004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50264" y="5585550"/>
            <a:ext cx="3951875" cy="3004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85362" latinLnBrk="0">
              <a:defRPr/>
            </a:pPr>
            <a:r>
              <a:rPr lang="en-US" altLang="ko-KR" sz="1600" kern="0" dirty="0">
                <a:solidFill>
                  <a:prstClr val="black"/>
                </a:solidFill>
                <a:ea typeface="맑은 고딕" panose="020B0503020000020004" pitchFamily="50" charset="-127"/>
              </a:rPr>
              <a:t>No beam loss in injection simulation with RF</a:t>
            </a:r>
            <a:endParaRPr lang="ko-KR" altLang="en-US" sz="1600" kern="0" dirty="0">
              <a:solidFill>
                <a:prstClr val="black"/>
              </a:solidFill>
              <a:ea typeface="맑은 고딕" panose="020B0503020000020004" pitchFamily="50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610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– 2022 Oct 13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Magnet System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aphicFrame>
        <p:nvGraphicFramePr>
          <p:cNvPr id="8" name="Group 88"/>
          <p:cNvGraphicFramePr>
            <a:graphicFrameLocks noGrp="1"/>
          </p:cNvGraphicFramePr>
          <p:nvPr>
            <p:extLst/>
          </p:nvPr>
        </p:nvGraphicFramePr>
        <p:xfrm>
          <a:off x="5883228" y="1239893"/>
          <a:ext cx="5474994" cy="2985670"/>
        </p:xfrm>
        <a:graphic>
          <a:graphicData uri="http://schemas.openxmlformats.org/drawingml/2006/table">
            <a:tbl>
              <a:tblPr/>
              <a:tblGrid>
                <a:gridCol w="1223747">
                  <a:extLst>
                    <a:ext uri="{9D8B030D-6E8A-4147-A177-3AD203B41FA5}">
                      <a16:colId xmlns:a16="http://schemas.microsoft.com/office/drawing/2014/main" val="3953702585"/>
                    </a:ext>
                  </a:extLst>
                </a:gridCol>
                <a:gridCol w="1051658">
                  <a:extLst>
                    <a:ext uri="{9D8B030D-6E8A-4147-A177-3AD203B41FA5}">
                      <a16:colId xmlns:a16="http://schemas.microsoft.com/office/drawing/2014/main" val="844887821"/>
                    </a:ext>
                  </a:extLst>
                </a:gridCol>
                <a:gridCol w="3199589">
                  <a:extLst>
                    <a:ext uri="{9D8B030D-6E8A-4147-A177-3AD203B41FA5}">
                      <a16:colId xmlns:a16="http://schemas.microsoft.com/office/drawing/2014/main" val="49174862"/>
                    </a:ext>
                  </a:extLst>
                </a:gridCol>
              </a:tblGrid>
              <a:tr h="4487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Magnet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Required Number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Remark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779198"/>
                  </a:ext>
                </a:extLst>
              </a:tr>
              <a:tr h="2588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Central BM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28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1*28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830710"/>
                  </a:ext>
                </a:extLst>
              </a:tr>
              <a:tr h="2588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Long. BM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112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4*28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715736"/>
                  </a:ext>
                </a:extLst>
              </a:tr>
              <a:tr h="25976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Reverse Bend</a:t>
                      </a:r>
                    </a:p>
                  </a:txBody>
                  <a:tcPr marL="58553" marR="58553" marT="29277" marB="2927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336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2*3*28 (should have 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B, B’)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365780"/>
                  </a:ext>
                </a:extLst>
              </a:tr>
              <a:tr h="2588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Quad Bend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56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2*28 (should have B, B’)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051250"/>
                  </a:ext>
                </a:extLst>
              </a:tr>
              <a:tr h="25976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Quadrupoles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336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6*2*28</a:t>
                      </a:r>
                      <a:endParaRPr kumimoji="1" lang="en-US" altLang="ko-KR" sz="13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762940"/>
                  </a:ext>
                </a:extLst>
              </a:tr>
              <a:tr h="4487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Sextupoles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168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6*28 (should have B”, H/V </a:t>
                      </a:r>
                      <a:r>
                        <a:rPr kumimoji="1" lang="en-US" altLang="ko-KR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Corr</a:t>
                      </a: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, Skew Quad)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682102"/>
                  </a:ext>
                </a:extLst>
              </a:tr>
              <a:tr h="2604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Fast Corr.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돋움" panose="020B0600000101010101" pitchFamily="50" charset="-127"/>
                        </a:rPr>
                        <a:t>112</a:t>
                      </a:r>
                      <a:endParaRPr kumimoji="1" lang="en-US" altLang="ko-KR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굴림" panose="020B0600000101010101" pitchFamily="50" charset="-127"/>
                      </a:endParaRP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4*28 (H/V combined corrector)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603489"/>
                  </a:ext>
                </a:extLst>
              </a:tr>
              <a:tr h="2604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Magnets/Sec</a:t>
                      </a:r>
                    </a:p>
                  </a:txBody>
                  <a:tcPr marL="58553" marR="58553" marT="29277" marB="2927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35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31+4 (fast Corr.)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6146721"/>
                  </a:ext>
                </a:extLst>
              </a:tr>
              <a:tr h="2588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Total</a:t>
                      </a:r>
                    </a:p>
                  </a:txBody>
                  <a:tcPr marL="58553" marR="58553" marT="29277" marB="2927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980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굴림" panose="020B0600000101010101" pitchFamily="50" charset="-127"/>
                        </a:rPr>
                        <a:t>Total number of magnets</a:t>
                      </a:r>
                    </a:p>
                  </a:txBody>
                  <a:tcPr marL="58553" marR="58553" marT="29277" marB="29277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5735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15673" y="1252928"/>
            <a:ext cx="482428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1.  Korea-4GSR needs 980 demanding magnets.</a:t>
            </a:r>
          </a:p>
          <a:p>
            <a:r>
              <a:rPr lang="en-US" altLang="ko-KR" sz="1600" dirty="0"/>
              <a:t>2.  Center bend features 2T field, and </a:t>
            </a:r>
            <a:r>
              <a:rPr lang="en-US" altLang="ko-KR" sz="1600" dirty="0" err="1"/>
              <a:t>Permendur</a:t>
            </a:r>
            <a:r>
              <a:rPr lang="en-US" altLang="ko-KR" sz="1600" dirty="0"/>
              <a:t> is </a:t>
            </a:r>
            <a:br>
              <a:rPr lang="en-US" altLang="ko-KR" sz="1600" dirty="0"/>
            </a:br>
            <a:r>
              <a:rPr lang="en-US" altLang="ko-KR" sz="1600" dirty="0"/>
              <a:t>     adopted for the pole.</a:t>
            </a:r>
          </a:p>
          <a:p>
            <a:r>
              <a:rPr lang="en-US" altLang="ko-KR" sz="1600" dirty="0"/>
              <a:t>3.  Longitudinal Dipole used staggered independent coils, </a:t>
            </a:r>
            <a:br>
              <a:rPr lang="en-US" altLang="ko-KR" sz="1600" dirty="0"/>
            </a:br>
            <a:r>
              <a:rPr lang="en-US" altLang="ko-KR" sz="1600" dirty="0"/>
              <a:t>     and reluctance gap in the return yoke to follow the </a:t>
            </a:r>
            <a:br>
              <a:rPr lang="en-US" altLang="ko-KR" sz="1600" dirty="0"/>
            </a:br>
            <a:r>
              <a:rPr lang="en-US" altLang="ko-KR" sz="1600" dirty="0"/>
              <a:t>     design field.</a:t>
            </a:r>
          </a:p>
          <a:p>
            <a:r>
              <a:rPr lang="en-US" altLang="ko-KR" sz="1600" dirty="0"/>
              <a:t>4.  Quadrupole, Dipole Quad magnet achieved 60 T/m </a:t>
            </a:r>
            <a:br>
              <a:rPr lang="en-US" altLang="ko-KR" sz="1600" dirty="0"/>
            </a:br>
            <a:r>
              <a:rPr lang="en-US" altLang="ko-KR" sz="1600" dirty="0"/>
              <a:t>     gradient using tapered pole, without using expensive </a:t>
            </a:r>
            <a:br>
              <a:rPr lang="en-US" altLang="ko-KR" sz="1600" dirty="0"/>
            </a:br>
            <a:r>
              <a:rPr lang="en-US" altLang="ko-KR" sz="1600" dirty="0"/>
              <a:t>     </a:t>
            </a:r>
            <a:r>
              <a:rPr lang="en-US" altLang="ko-KR" sz="1600" dirty="0" err="1"/>
              <a:t>Permendur</a:t>
            </a:r>
            <a:r>
              <a:rPr lang="en-US" altLang="ko-KR" sz="1600" dirty="0"/>
              <a:t>.</a:t>
            </a:r>
          </a:p>
          <a:p>
            <a:r>
              <a:rPr lang="en-US" altLang="ko-KR" sz="1600" dirty="0"/>
              <a:t>5.  </a:t>
            </a:r>
            <a:r>
              <a:rPr lang="en-US" altLang="ko-KR" sz="1600" dirty="0" err="1"/>
              <a:t>Sextupole</a:t>
            </a:r>
            <a:r>
              <a:rPr lang="en-US" altLang="ko-KR" sz="1600" dirty="0"/>
              <a:t> is not so demanding but requires non-</a:t>
            </a:r>
            <a:br>
              <a:rPr lang="en-US" altLang="ko-KR" sz="1600" dirty="0"/>
            </a:br>
            <a:r>
              <a:rPr lang="en-US" altLang="ko-KR" sz="1600" dirty="0"/>
              <a:t>     interfering H/V/SQ windings.</a:t>
            </a:r>
            <a:endParaRPr lang="ko-KR" altLang="en-US" sz="1600" dirty="0"/>
          </a:p>
        </p:txBody>
      </p:sp>
      <p:pic>
        <p:nvPicPr>
          <p:cNvPr id="11" name="_x166813120" descr="EMB00008ef016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3" y="3986237"/>
            <a:ext cx="2751336" cy="214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_x166813520" descr="EMB00008ef0165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650" y="4095781"/>
            <a:ext cx="2788544" cy="203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_x113831160" descr="EMB00008ef016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28" y="4108669"/>
            <a:ext cx="2176737" cy="201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3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760" y="4357017"/>
            <a:ext cx="2826291" cy="150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156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Magnet Power Supply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21" name="_x472364632">
            <a:extLst>
              <a:ext uri="{FF2B5EF4-FFF2-40B4-BE49-F238E27FC236}">
                <a16:creationId xmlns:a16="http://schemas.microsoft.com/office/drawing/2014/main" id="{1575CB3E-9B44-411A-A553-DB14A13D0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1"/>
          <a:stretch>
            <a:fillRect/>
          </a:stretch>
        </p:blipFill>
        <p:spPr bwMode="auto">
          <a:xfrm>
            <a:off x="7601229" y="39582"/>
            <a:ext cx="4142621" cy="18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102334A8-9742-42A5-9B3D-24E0219F2D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4804" y="2187451"/>
          <a:ext cx="3247460" cy="4154090"/>
        </p:xfrm>
        <a:graphic>
          <a:graphicData uri="http://schemas.openxmlformats.org/drawingml/2006/table">
            <a:tbl>
              <a:tblPr/>
              <a:tblGrid>
                <a:gridCol w="1827578">
                  <a:extLst>
                    <a:ext uri="{9D8B030D-6E8A-4147-A177-3AD203B41FA5}">
                      <a16:colId xmlns:a16="http://schemas.microsoft.com/office/drawing/2014/main" val="2171147171"/>
                    </a:ext>
                  </a:extLst>
                </a:gridCol>
                <a:gridCol w="1419882">
                  <a:extLst>
                    <a:ext uri="{9D8B030D-6E8A-4147-A177-3AD203B41FA5}">
                      <a16:colId xmlns:a16="http://schemas.microsoft.com/office/drawing/2014/main" val="2693388508"/>
                    </a:ext>
                  </a:extLst>
                </a:gridCol>
              </a:tblGrid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1,228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110955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MPS Type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Unipolar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88568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Input Voltage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380VAC 3phase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996994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Max. Current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 A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257392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Max. Voltage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V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011352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Max. Power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 kW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966307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387730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Repeatability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179891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Reproducibility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194120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Ripple and Noise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25927"/>
                  </a:ext>
                </a:extLst>
              </a:tr>
              <a:tr h="413145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Long-term Stability (8h)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231391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Stability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5ppm / K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209629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 Regulation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657452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Load Regulation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054049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Setting Resolution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&gt;18 bit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154834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Readback Resolution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&gt;18 bit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611296"/>
                  </a:ext>
                </a:extLst>
              </a:tr>
              <a:tr h="413145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Parallel Operation up to</a:t>
                      </a:r>
                      <a:endParaRPr lang="en-US" sz="13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3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761952"/>
                  </a:ext>
                </a:extLst>
              </a:tr>
            </a:tbl>
          </a:graphicData>
        </a:graphic>
      </p:graphicFrame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A2D862E6-6F7A-4761-A49C-52902D75C5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66638" y="2187452"/>
          <a:ext cx="3064117" cy="4101894"/>
        </p:xfrm>
        <a:graphic>
          <a:graphicData uri="http://schemas.openxmlformats.org/drawingml/2006/table">
            <a:tbl>
              <a:tblPr/>
              <a:tblGrid>
                <a:gridCol w="1818287">
                  <a:extLst>
                    <a:ext uri="{9D8B030D-6E8A-4147-A177-3AD203B41FA5}">
                      <a16:colId xmlns:a16="http://schemas.microsoft.com/office/drawing/2014/main" val="1294248510"/>
                    </a:ext>
                  </a:extLst>
                </a:gridCol>
                <a:gridCol w="1245830">
                  <a:extLst>
                    <a:ext uri="{9D8B030D-6E8A-4147-A177-3AD203B41FA5}">
                      <a16:colId xmlns:a16="http://schemas.microsoft.com/office/drawing/2014/main" val="3264605891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840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044798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MPS Type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Bipolar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41332"/>
                  </a:ext>
                </a:extLst>
              </a:tr>
              <a:tr h="413145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Input Voltage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220VAC 1phase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484855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Max. Current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A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516795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Max. Voltage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V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743814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Max. Power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 W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3380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569736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Repeatability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272714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Reproducibility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68765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Ripple and Noise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132110"/>
                  </a:ext>
                </a:extLst>
              </a:tr>
              <a:tr h="413145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Long-term Stability (8h)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048751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Stability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5ppm / K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811302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 Regulation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776864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Load Regulation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678382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Setting Resolution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bit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744405"/>
                  </a:ext>
                </a:extLst>
              </a:tr>
              <a:tr h="233111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Readback Resolution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bit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428845"/>
                  </a:ext>
                </a:extLst>
              </a:tr>
            </a:tbl>
          </a:graphicData>
        </a:graphic>
      </p:graphicFrame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943251EA-4100-440C-800B-852960ACDB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01230" y="2179505"/>
          <a:ext cx="3655940" cy="3757850"/>
        </p:xfrm>
        <a:graphic>
          <a:graphicData uri="http://schemas.openxmlformats.org/drawingml/2006/table">
            <a:tbl>
              <a:tblPr/>
              <a:tblGrid>
                <a:gridCol w="2310102">
                  <a:extLst>
                    <a:ext uri="{9D8B030D-6E8A-4147-A177-3AD203B41FA5}">
                      <a16:colId xmlns:a16="http://schemas.microsoft.com/office/drawing/2014/main" val="230622998"/>
                    </a:ext>
                  </a:extLst>
                </a:gridCol>
                <a:gridCol w="1345838">
                  <a:extLst>
                    <a:ext uri="{9D8B030D-6E8A-4147-A177-3AD203B41FA5}">
                      <a16:colId xmlns:a16="http://schemas.microsoft.com/office/drawing/2014/main" val="2397138162"/>
                    </a:ext>
                  </a:extLst>
                </a:gridCol>
              </a:tblGrid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18822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MPS Type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Bipolar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017616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Input Voltage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220VAC 1phase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27350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Max. Current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A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374053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Max. Voltage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V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215237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Max. Power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W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766730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309111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Repeatability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939558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Reproducibility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914166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Ripple and Noise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568287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Short-term Stability (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</a:t>
                      </a: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284000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Stability</a:t>
                      </a:r>
                      <a:endParaRPr lang="en-US" sz="1300" kern="0" spc="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5ppm / K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092386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 Regulation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3442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Load Regulation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±10 ppm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066247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Setting Resolution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bit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246142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Readback Resolution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bit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076025"/>
                  </a:ext>
                </a:extLst>
              </a:tr>
              <a:tr h="2180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 Signal Bandwidth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kHz</a:t>
                      </a:r>
                    </a:p>
                  </a:txBody>
                  <a:tcPr marL="41468" marR="41468" marT="11465" marB="1146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808418"/>
                  </a:ext>
                </a:extLst>
              </a:tr>
            </a:tbl>
          </a:graphicData>
        </a:graphic>
      </p:graphicFrame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394803" y="1272765"/>
            <a:ext cx="7206426" cy="111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950" tIns="29475" rIns="58950" bIns="29475">
            <a:spAutoFit/>
          </a:bodyPr>
          <a:lstStyle/>
          <a:p>
            <a:pPr marL="329266" indent="-329266" defTabSz="585362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PS configuration with modular structure for easy and fast recovery from fault.</a:t>
            </a:r>
          </a:p>
          <a:p>
            <a:pPr marL="329266" indent="-329266" defTabSz="585362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1600" dirty="0">
                <a:solidFill>
                  <a:prstClr val="black"/>
                </a:solidFill>
                <a:cs typeface="Times New Roman" panose="02020603050405020304" pitchFamily="18" charset="0"/>
              </a:rPr>
              <a:t>PS connection option: Individual or grouping (series) for high power unipolar PS.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71276" y="5909812"/>
            <a:ext cx="4100324" cy="3390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85362" latinLnBrk="0">
              <a:defRPr/>
            </a:pPr>
            <a:r>
              <a:rPr lang="en-US" altLang="ko-KR" sz="1440" kern="0" dirty="0">
                <a:solidFill>
                  <a:prstClr val="black"/>
                </a:solidFill>
                <a:ea typeface="맑은 고딕" panose="020B0503020000020004" pitchFamily="50" charset="-127"/>
              </a:rPr>
              <a:t>Specification of Power Module for High Power MPS</a:t>
            </a:r>
            <a:endParaRPr lang="ko-KR" altLang="en-US" sz="1440" kern="0" dirty="0">
              <a:solidFill>
                <a:prstClr val="black"/>
              </a:solidFill>
              <a:ea typeface="맑은 고딕" panose="020B0503020000020004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241925" y="5920890"/>
            <a:ext cx="2553458" cy="3390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85362" latinLnBrk="0">
              <a:defRPr/>
            </a:pPr>
            <a:r>
              <a:rPr lang="en-US" altLang="ko-KR" sz="1440" kern="0" dirty="0">
                <a:solidFill>
                  <a:prstClr val="black"/>
                </a:solidFill>
                <a:ea typeface="맑은 고딕" panose="020B0503020000020004" pitchFamily="50" charset="-127"/>
              </a:rPr>
              <a:t>Specification of Slow MPS</a:t>
            </a:r>
            <a:endParaRPr lang="ko-KR" altLang="en-US" sz="1440" kern="0" dirty="0">
              <a:solidFill>
                <a:prstClr val="black"/>
              </a:solidFill>
              <a:ea typeface="맑은 고딕" panose="020B0503020000020004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8298201" y="5894083"/>
            <a:ext cx="2553458" cy="3390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85362" latinLnBrk="0">
              <a:defRPr/>
            </a:pPr>
            <a:r>
              <a:rPr lang="en-US" altLang="ko-KR" sz="1440" kern="0" dirty="0">
                <a:solidFill>
                  <a:prstClr val="black"/>
                </a:solidFill>
                <a:ea typeface="맑은 고딕" panose="020B0503020000020004" pitchFamily="50" charset="-127"/>
              </a:rPr>
              <a:t>Specification of Fast MPS</a:t>
            </a:r>
            <a:endParaRPr lang="ko-KR" altLang="en-US" sz="1440" kern="0" dirty="0">
              <a:solidFill>
                <a:prstClr val="black"/>
              </a:solidFill>
              <a:ea typeface="맑은 고딕" panose="020B0503020000020004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8584470" y="1759931"/>
            <a:ext cx="1980919" cy="3390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85362" latinLnBrk="0">
              <a:defRPr/>
            </a:pPr>
            <a:r>
              <a:rPr lang="en-US" altLang="ko-KR" sz="1440" kern="0" dirty="0">
                <a:solidFill>
                  <a:prstClr val="black"/>
                </a:solidFill>
                <a:ea typeface="맑은 고딕" panose="020B0503020000020004" pitchFamily="50" charset="-127"/>
              </a:rPr>
              <a:t>Modular structure</a:t>
            </a:r>
            <a:endParaRPr lang="ko-KR" altLang="en-US" sz="1440" kern="0" dirty="0">
              <a:solidFill>
                <a:prstClr val="black"/>
              </a:solidFill>
              <a:ea typeface="맑은 고딕" panose="020B0503020000020004" pitchFamily="50" charset="-127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426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SR Vacuum Chamber</a:t>
            </a:r>
            <a:endParaRPr lang="ko-KR" altLang="en-US" sz="1680" b="1" dirty="0">
              <a:solidFill>
                <a:schemeClr val="tx1"/>
              </a:solidFill>
              <a:cs typeface="Verdana" panose="020B0604030504040204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EABCAAAE-D88B-433A-8D4E-8C79A2597E11}"/>
              </a:ext>
            </a:extLst>
          </p:cNvPr>
          <p:cNvGrpSpPr/>
          <p:nvPr/>
        </p:nvGrpSpPr>
        <p:grpSpPr>
          <a:xfrm>
            <a:off x="6416256" y="3368514"/>
            <a:ext cx="4791106" cy="2850976"/>
            <a:chOff x="8649995" y="4218067"/>
            <a:chExt cx="6528957" cy="3830501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FC8997E6-9A4C-4317-ADC2-8DFE8C78F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3684" y="4631492"/>
              <a:ext cx="4097595" cy="34170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F495DB-EC60-456E-AAC6-3329A5C986C2}"/>
                </a:ext>
              </a:extLst>
            </p:cNvPr>
            <p:cNvSpPr txBox="1"/>
            <p:nvPr/>
          </p:nvSpPr>
          <p:spPr>
            <a:xfrm>
              <a:off x="9697989" y="4218067"/>
              <a:ext cx="5480963" cy="454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926" indent="-182926">
                <a:buFont typeface="Wingdings" panose="05000000000000000000" pitchFamily="2" charset="2"/>
                <a:buChar char="ü"/>
              </a:pPr>
              <a:r>
                <a:rPr lang="en-US" altLang="ko-KR" sz="1600" b="1" dirty="0"/>
                <a:t>  Vacuum chambers of an arc-section</a:t>
              </a:r>
              <a:endParaRPr lang="ko-KR" altLang="en-US" sz="16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66F761-4EB5-4AD3-B5FD-26F740210A68}"/>
                </a:ext>
              </a:extLst>
            </p:cNvPr>
            <p:cNvSpPr txBox="1"/>
            <p:nvPr/>
          </p:nvSpPr>
          <p:spPr>
            <a:xfrm>
              <a:off x="8649995" y="5364938"/>
              <a:ext cx="1628291" cy="38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80" dirty="0"/>
                <a:t>ID beam port</a:t>
              </a:r>
              <a:endParaRPr lang="ko-KR" altLang="en-US" sz="128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3A42B9-72F5-462D-B7D2-2E5914362C00}"/>
                </a:ext>
              </a:extLst>
            </p:cNvPr>
            <p:cNvSpPr txBox="1"/>
            <p:nvPr/>
          </p:nvSpPr>
          <p:spPr>
            <a:xfrm>
              <a:off x="9784779" y="6809599"/>
              <a:ext cx="1401291" cy="918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80" dirty="0"/>
                <a:t>Bending magnet beam port</a:t>
              </a:r>
              <a:endParaRPr lang="ko-KR" altLang="en-US" sz="1280" dirty="0"/>
            </a:p>
          </p:txBody>
        </p: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4A0425CC-6EE5-4D50-B68B-34A9686E8E7D}"/>
                </a:ext>
              </a:extLst>
            </p:cNvPr>
            <p:cNvCxnSpPr/>
            <p:nvPr/>
          </p:nvCxnSpPr>
          <p:spPr>
            <a:xfrm flipH="1">
              <a:off x="9737766" y="5873203"/>
              <a:ext cx="182316" cy="14758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화살표 연결선 14">
              <a:extLst>
                <a:ext uri="{FF2B5EF4-FFF2-40B4-BE49-F238E27FC236}">
                  <a16:creationId xmlns:a16="http://schemas.microsoft.com/office/drawing/2014/main" id="{2537B8BB-7EB7-4269-971D-C44CCABCD7FB}"/>
                </a:ext>
              </a:extLst>
            </p:cNvPr>
            <p:cNvCxnSpPr/>
            <p:nvPr/>
          </p:nvCxnSpPr>
          <p:spPr>
            <a:xfrm>
              <a:off x="10627790" y="6678557"/>
              <a:ext cx="153368" cy="1752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18314" y="1187006"/>
            <a:ext cx="10814728" cy="190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950" tIns="29475" rIns="58950" bIns="29475">
            <a:spAutoFit/>
          </a:bodyPr>
          <a:lstStyle/>
          <a:p>
            <a:pPr marL="585333" lvl="1" indent="-219511" defTabSz="585362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Beam chamber cross section is octagon shape (24 mm (H) x 18 mm (V)) except for center bend. </a:t>
            </a:r>
          </a:p>
          <a:p>
            <a:pPr marL="585333" lvl="1" indent="-219511" defTabSz="585362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Vertical aperture of the center bend chamber is 10 mm.</a:t>
            </a:r>
          </a:p>
          <a:p>
            <a:pPr marL="585333" lvl="1" indent="-219511" defTabSz="585362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Eight RF-bellows are used for installation and to reduce stress.</a:t>
            </a:r>
          </a:p>
          <a:p>
            <a:pPr marL="585333" lvl="1" indent="-219511" defTabSz="585362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Two gate valves are located at the end of the arc section.</a:t>
            </a:r>
          </a:p>
          <a:p>
            <a:pPr marL="585333" lvl="1" indent="-219511" defTabSz="585362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Seven sputter ion pumps are installed for noble gas pumping.</a:t>
            </a:r>
          </a:p>
          <a:p>
            <a:pPr marL="585333" lvl="1" indent="-219511" defTabSz="585362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clearance between the vacuum chamber and the magnets is larger than 0.6 mm.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DC10D63-CA77-4FCA-8845-B25EFFF0166D}"/>
              </a:ext>
            </a:extLst>
          </p:cNvPr>
          <p:cNvGrpSpPr/>
          <p:nvPr/>
        </p:nvGrpSpPr>
        <p:grpSpPr>
          <a:xfrm>
            <a:off x="741391" y="3244313"/>
            <a:ext cx="4360015" cy="2812169"/>
            <a:chOff x="1439778" y="4638134"/>
            <a:chExt cx="4645875" cy="30255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4EF8A1-F4A3-4D1D-8BE8-C4149B5DEF0C}"/>
                </a:ext>
              </a:extLst>
            </p:cNvPr>
            <p:cNvSpPr txBox="1"/>
            <p:nvPr/>
          </p:nvSpPr>
          <p:spPr>
            <a:xfrm>
              <a:off x="1439778" y="4638134"/>
              <a:ext cx="3695704" cy="364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926" indent="-182926">
                <a:buFont typeface="Wingdings" panose="05000000000000000000" pitchFamily="2" charset="2"/>
                <a:buChar char="ü"/>
              </a:pPr>
              <a:r>
                <a:rPr lang="en-US" altLang="ko-KR" sz="1600" b="1" dirty="0"/>
                <a:t>Clearance</a:t>
              </a:r>
              <a:endParaRPr lang="ko-KR" altLang="en-US" sz="1440" b="1" dirty="0"/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A13B9696-F042-4CA8-A000-9968A8A27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9778" y="5027778"/>
              <a:ext cx="4645875" cy="2635882"/>
            </a:xfrm>
            <a:prstGeom prst="rect">
              <a:avLst/>
            </a:prstGeom>
          </p:spPr>
        </p:pic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54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76034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RF Cavity - Interaction between RF fields and beam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7</a:t>
            </a:fld>
            <a:endParaRPr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Object 8">
                <a:extLst>
                  <a:ext uri="{FF2B5EF4-FFF2-40B4-BE49-F238E27FC236}">
                    <a16:creationId xmlns:a16="http://schemas.microsoft.com/office/drawing/2014/main" id="{8B29142C-4D7E-4D95-BBE3-832BBB5370D1}"/>
                  </a:ext>
                </a:extLst>
              </p:cNvPr>
              <p:cNvSpPr txBox="1"/>
              <p:nvPr/>
            </p:nvSpPr>
            <p:spPr bwMode="auto">
              <a:xfrm>
                <a:off x="1930400" y="2446338"/>
                <a:ext cx="6184900" cy="46872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fName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</m:e>
                      </m:func>
                      <m:func>
                        <m:funcPr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fName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−</m:t>
                      </m:r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fName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</m:e>
                      </m:func>
                      <m:func>
                        <m:funcPr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fName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fun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fName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</m:e>
                      </m:func>
                      <m:func>
                        <m:funcPr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fName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fName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r>
                        <a:rPr lang="ko-KR" alt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fName>
                        <m: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</m:e>
                      </m:func>
                      <m:func>
                        <m:funcPr>
                          <m:ctrlP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ko-KR" alt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fName>
                        <m:e/>
                      </m:func>
                    </m:oMath>
                  </m:oMathPara>
                </a14:m>
                <a:endParaRPr lang="ko-KR" altLang="en-US" sz="2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Object 8">
                <a:extLst>
                  <a:ext uri="{FF2B5EF4-FFF2-40B4-BE49-F238E27FC236}">
                    <a16:creationId xmlns:a16="http://schemas.microsoft.com/office/drawing/2014/main" id="{8B29142C-4D7E-4D95-BBE3-832BBB537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0400" y="2446338"/>
                <a:ext cx="6184900" cy="468728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4">
            <a:extLst>
              <a:ext uri="{FF2B5EF4-FFF2-40B4-BE49-F238E27FC236}">
                <a16:creationId xmlns:a16="http://schemas.microsoft.com/office/drawing/2014/main" id="{71560ECA-F451-4E8B-A04D-13B52154E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176" y="1878620"/>
            <a:ext cx="9306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itchFamily="34" charset="0"/>
              </a:rPr>
              <a:t>Power by electromagnetism</a:t>
            </a:r>
            <a:endParaRPr lang="ko-KR" altLang="en-US" sz="2000" dirty="0">
              <a:latin typeface="Arial" pitchFamily="34" charset="0"/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224C5F33-D4C6-46B8-B635-5B402600EA27}"/>
              </a:ext>
            </a:extLst>
          </p:cNvPr>
          <p:cNvCxnSpPr/>
          <p:nvPr/>
        </p:nvCxnSpPr>
        <p:spPr>
          <a:xfrm flipV="1">
            <a:off x="4830344" y="2263425"/>
            <a:ext cx="430924" cy="6516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4BB09E6-BD26-4C54-A323-DF234EC8BC8A}"/>
              </a:ext>
            </a:extLst>
          </p:cNvPr>
          <p:cNvSpPr txBox="1"/>
          <p:nvPr/>
        </p:nvSpPr>
        <p:spPr>
          <a:xfrm>
            <a:off x="5235649" y="2148171"/>
            <a:ext cx="185820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“0” by vector operation</a:t>
            </a:r>
            <a:endParaRPr lang="ko-KR" altLang="en-US" sz="13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6C402-2C28-4027-8155-B6C69444DFE1}"/>
              </a:ext>
            </a:extLst>
          </p:cNvPr>
          <p:cNvSpPr txBox="1"/>
          <p:nvPr/>
        </p:nvSpPr>
        <p:spPr>
          <a:xfrm>
            <a:off x="1583154" y="3196656"/>
            <a:ext cx="9306913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5750" lvl="0" indent="-285750">
              <a:spcBef>
                <a:spcPts val="800"/>
              </a:spcBef>
              <a:buFont typeface="Symbol" panose="05050102010706020507" pitchFamily="18" charset="2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 RF cavity should provide electromagnetic power, as much as </a:t>
            </a:r>
            <a:r>
              <a:rPr lang="en-US" altLang="ko-K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to increase beam energy, only by electric field, (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i.e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, RF cavity, not by magnets) can provide accelerator energy !!</a:t>
            </a:r>
          </a:p>
          <a:p>
            <a:pPr marL="645750" lvl="0" indent="-285750">
              <a:spcBef>
                <a:spcPts val="800"/>
              </a:spcBef>
              <a:buFont typeface="Symbol" panose="05050102010706020507" pitchFamily="18" charset="2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Energy ramping by increase magnetic field in a synchrotron accelerator consumes RF power through RF cavities !!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8647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Two Major Changes from CDR</a:t>
            </a:r>
            <a:endParaRPr lang="ko-KR" altLang="en-US" sz="1680" b="1" dirty="0">
              <a:solidFill>
                <a:schemeClr val="tx1"/>
              </a:solidFill>
              <a:cs typeface="Verdana" panose="020B060403050404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73CF649-905A-4E7E-8F65-BF29FA1264B4}"/>
              </a:ext>
            </a:extLst>
          </p:cNvPr>
          <p:cNvSpPr/>
          <p:nvPr/>
        </p:nvSpPr>
        <p:spPr>
          <a:xfrm>
            <a:off x="7359073" y="1997980"/>
            <a:ext cx="2581082" cy="226914"/>
          </a:xfrm>
          <a:prstGeom prst="rect">
            <a:avLst/>
          </a:prstGeom>
          <a:noFill/>
          <a:ln>
            <a:noFill/>
          </a:ln>
        </p:spPr>
        <p:txBody>
          <a:bodyPr wrap="square" lIns="0" tIns="86416" rIns="0" anchor="ctr" anchorCtr="0">
            <a:spAutoFit/>
          </a:bodyPr>
          <a:lstStyle/>
          <a:p>
            <a:pPr eaLnBrk="0" hangingPunct="0">
              <a:lnSpc>
                <a:spcPts val="640"/>
              </a:lnSpc>
              <a:spcBef>
                <a:spcPct val="50000"/>
              </a:spcBef>
            </a:pPr>
            <a:r>
              <a:rPr kumimoji="1" lang="en-US" altLang="ko-KR" sz="1280" b="1" spc="-72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KoPub돋움체 Medium" panose="00000600000000000000" pitchFamily="2" charset="-127"/>
                <a:ea typeface="KoPub돋움체 Medium" panose="00000600000000000000" pitchFamily="2" charset="-127"/>
                <a:cs typeface="Arial" pitchFamily="34" charset="0"/>
              </a:rPr>
              <a:t>Photocathode RF gun (PAL-XFEL)</a:t>
            </a:r>
          </a:p>
        </p:txBody>
      </p: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8069D213-7F3A-4398-B194-0DE1FA0023D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1343" y="1881835"/>
          <a:ext cx="3446473" cy="1215185"/>
        </p:xfrm>
        <a:graphic>
          <a:graphicData uri="http://schemas.openxmlformats.org/drawingml/2006/table">
            <a:tbl>
              <a:tblPr/>
              <a:tblGrid>
                <a:gridCol w="1009088">
                  <a:extLst>
                    <a:ext uri="{9D8B030D-6E8A-4147-A177-3AD203B41FA5}">
                      <a16:colId xmlns:a16="http://schemas.microsoft.com/office/drawing/2014/main" val="1373556565"/>
                    </a:ext>
                  </a:extLst>
                </a:gridCol>
                <a:gridCol w="1248636">
                  <a:extLst>
                    <a:ext uri="{9D8B030D-6E8A-4147-A177-3AD203B41FA5}">
                      <a16:colId xmlns:a16="http://schemas.microsoft.com/office/drawing/2014/main" val="1024169261"/>
                    </a:ext>
                  </a:extLst>
                </a:gridCol>
                <a:gridCol w="1188749">
                  <a:extLst>
                    <a:ext uri="{9D8B030D-6E8A-4147-A177-3AD203B41FA5}">
                      <a16:colId xmlns:a16="http://schemas.microsoft.com/office/drawing/2014/main" val="38276906"/>
                    </a:ext>
                  </a:extLst>
                </a:gridCol>
              </a:tblGrid>
              <a:tr h="26261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-1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Subject</a:t>
                      </a:r>
                      <a:endParaRPr lang="ko-KR" altLang="en-US" sz="1000" b="1" kern="0" spc="-1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-1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Single bunch mode</a:t>
                      </a: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-1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Multi-bunch mode</a:t>
                      </a: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768440"/>
                  </a:ext>
                </a:extLst>
              </a:tr>
              <a:tr h="2298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Beam energy 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 kV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 kV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388236"/>
                  </a:ext>
                </a:extLst>
              </a:tr>
              <a:tr h="2298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Charge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0.01∼2.5 nC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3∼5 nC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693491"/>
                  </a:ext>
                </a:extLst>
              </a:tr>
              <a:tr h="2298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Pulse length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≤1 ns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100∼400 ns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161939"/>
                  </a:ext>
                </a:extLst>
              </a:tr>
              <a:tr h="22981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Repetition rate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 Hz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 Hz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214427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1B236A09-C0F5-437C-AA22-6E40C7B3F7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82183" y="2004114"/>
          <a:ext cx="3426979" cy="1181857"/>
        </p:xfrm>
        <a:graphic>
          <a:graphicData uri="http://schemas.openxmlformats.org/drawingml/2006/table">
            <a:tbl>
              <a:tblPr/>
              <a:tblGrid>
                <a:gridCol w="1003380">
                  <a:extLst>
                    <a:ext uri="{9D8B030D-6E8A-4147-A177-3AD203B41FA5}">
                      <a16:colId xmlns:a16="http://schemas.microsoft.com/office/drawing/2014/main" val="2486692998"/>
                    </a:ext>
                  </a:extLst>
                </a:gridCol>
                <a:gridCol w="1241574">
                  <a:extLst>
                    <a:ext uri="{9D8B030D-6E8A-4147-A177-3AD203B41FA5}">
                      <a16:colId xmlns:a16="http://schemas.microsoft.com/office/drawing/2014/main" val="445701778"/>
                    </a:ext>
                  </a:extLst>
                </a:gridCol>
                <a:gridCol w="1182025">
                  <a:extLst>
                    <a:ext uri="{9D8B030D-6E8A-4147-A177-3AD203B41FA5}">
                      <a16:colId xmlns:a16="http://schemas.microsoft.com/office/drawing/2014/main" val="2089070033"/>
                    </a:ext>
                  </a:extLst>
                </a:gridCol>
              </a:tblGrid>
              <a:tr h="28224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-1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Subject</a:t>
                      </a:r>
                      <a:endParaRPr lang="ko-KR" altLang="en-US" sz="1000" b="1" kern="0" spc="-10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-1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Single bunch mode</a:t>
                      </a: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-1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Multi-bunch mode</a:t>
                      </a: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25410"/>
                  </a:ext>
                </a:extLst>
              </a:tr>
              <a:tr h="22903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Beam energy 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 MeV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 MeV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1170"/>
                  </a:ext>
                </a:extLst>
              </a:tr>
              <a:tr h="22903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Charge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0.01∼1 </a:t>
                      </a:r>
                      <a:r>
                        <a:rPr 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nC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1∼3 nC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527865"/>
                  </a:ext>
                </a:extLst>
              </a:tr>
              <a:tr h="22903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Pulse length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&lt;20 </a:t>
                      </a:r>
                      <a:r>
                        <a:rPr 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ps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10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 ns (100 pulses)</a:t>
                      </a:r>
                      <a:endParaRPr lang="en-US" sz="8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126746"/>
                  </a:ext>
                </a:extLst>
              </a:tr>
              <a:tr h="2124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Repetition rate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 Hz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 Hz</a:t>
                      </a:r>
                      <a:endParaRPr lang="en-US" sz="8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51826" marR="51826" marT="14328" marB="14328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964284"/>
                  </a:ext>
                </a:extLst>
              </a:tr>
            </a:tbl>
          </a:graphicData>
        </a:graphic>
      </p:graphicFrame>
      <p:grpSp>
        <p:nvGrpSpPr>
          <p:cNvPr id="17" name="그룹 16">
            <a:extLst>
              <a:ext uri="{FF2B5EF4-FFF2-40B4-BE49-F238E27FC236}">
                <a16:creationId xmlns:a16="http://schemas.microsoft.com/office/drawing/2014/main" id="{EAD9E3D6-8D9A-47A9-95D9-E35CF5449D8C}"/>
              </a:ext>
            </a:extLst>
          </p:cNvPr>
          <p:cNvGrpSpPr/>
          <p:nvPr/>
        </p:nvGrpSpPr>
        <p:grpSpPr>
          <a:xfrm>
            <a:off x="1438797" y="1708186"/>
            <a:ext cx="1777159" cy="164665"/>
            <a:chOff x="255584" y="1488219"/>
            <a:chExt cx="2869491" cy="428774"/>
          </a:xfrm>
        </p:grpSpPr>
        <p:sp>
          <p:nvSpPr>
            <p:cNvPr id="18" name="한쪽 모서리가 둥근 사각형 10">
              <a:extLst>
                <a:ext uri="{FF2B5EF4-FFF2-40B4-BE49-F238E27FC236}">
                  <a16:creationId xmlns:a16="http://schemas.microsoft.com/office/drawing/2014/main" id="{B2B56045-FF19-4C66-900A-FDC7C916E55C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255584" y="1488219"/>
              <a:ext cx="2869491" cy="428774"/>
            </a:xfrm>
            <a:prstGeom prst="round1Rect">
              <a:avLst>
                <a:gd name="adj" fmla="val 50000"/>
              </a:avLst>
            </a:prstGeom>
            <a:solidFill>
              <a:srgbClr val="0070C0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1" tIns="2881" rIns="2881" bIns="28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840" spc="-4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B3026F92-1E43-4D49-97D9-E46400715C68}"/>
                </a:ext>
              </a:extLst>
            </p:cNvPr>
            <p:cNvGrpSpPr/>
            <p:nvPr/>
          </p:nvGrpSpPr>
          <p:grpSpPr>
            <a:xfrm>
              <a:off x="489298" y="1537288"/>
              <a:ext cx="2491761" cy="330636"/>
              <a:chOff x="422180" y="1925667"/>
              <a:chExt cx="2491761" cy="33063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29EC60-C885-4498-A987-6B75024D7992}"/>
                  </a:ext>
                </a:extLst>
              </p:cNvPr>
              <p:cNvSpPr txBox="1"/>
              <p:nvPr/>
            </p:nvSpPr>
            <p:spPr>
              <a:xfrm>
                <a:off x="697096" y="1925667"/>
                <a:ext cx="2216845" cy="33063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ko-KR" sz="960" spc="-24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Thermionic DC Gun</a:t>
                </a:r>
                <a:endParaRPr lang="ko-KR" altLang="en-US" sz="960" spc="-24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D3D3CF66-E09A-47B6-A97E-12EAB200E3BC}"/>
                  </a:ext>
                </a:extLst>
              </p:cNvPr>
              <p:cNvGrpSpPr/>
              <p:nvPr/>
            </p:nvGrpSpPr>
            <p:grpSpPr>
              <a:xfrm>
                <a:off x="422180" y="2006999"/>
                <a:ext cx="190156" cy="167972"/>
                <a:chOff x="2355849" y="3546475"/>
                <a:chExt cx="350999" cy="310051"/>
              </a:xfrm>
            </p:grpSpPr>
            <p:sp>
              <p:nvSpPr>
                <p:cNvPr id="22" name="자유형 16">
                  <a:extLst>
                    <a:ext uri="{FF2B5EF4-FFF2-40B4-BE49-F238E27FC236}">
                      <a16:creationId xmlns:a16="http://schemas.microsoft.com/office/drawing/2014/main" id="{7FB12BE8-1866-4B84-9E4B-4F37D65F9427}"/>
                    </a:ext>
                  </a:extLst>
                </p:cNvPr>
                <p:cNvSpPr/>
                <p:nvPr/>
              </p:nvSpPr>
              <p:spPr>
                <a:xfrm rot="5400000">
                  <a:off x="2452524" y="3602200"/>
                  <a:ext cx="310050" cy="198599"/>
                </a:xfrm>
                <a:custGeom>
                  <a:avLst/>
                  <a:gdLst>
                    <a:gd name="connsiteX0" fmla="*/ 0 w 310050"/>
                    <a:gd name="connsiteY0" fmla="*/ 246224 h 246224"/>
                    <a:gd name="connsiteX1" fmla="*/ 155025 w 310050"/>
                    <a:gd name="connsiteY1" fmla="*/ 0 h 246224"/>
                    <a:gd name="connsiteX2" fmla="*/ 310050 w 310050"/>
                    <a:gd name="connsiteY2" fmla="*/ 246224 h 246224"/>
                    <a:gd name="connsiteX3" fmla="*/ 224975 w 310050"/>
                    <a:gd name="connsiteY3" fmla="*/ 246224 h 246224"/>
                    <a:gd name="connsiteX4" fmla="*/ 155025 w 310050"/>
                    <a:gd name="connsiteY4" fmla="*/ 135123 h 246224"/>
                    <a:gd name="connsiteX5" fmla="*/ 85075 w 310050"/>
                    <a:gd name="connsiteY5" fmla="*/ 246224 h 246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0050" h="246224">
                      <a:moveTo>
                        <a:pt x="0" y="246224"/>
                      </a:moveTo>
                      <a:lnTo>
                        <a:pt x="155025" y="0"/>
                      </a:lnTo>
                      <a:lnTo>
                        <a:pt x="310050" y="246224"/>
                      </a:lnTo>
                      <a:lnTo>
                        <a:pt x="224975" y="246224"/>
                      </a:lnTo>
                      <a:lnTo>
                        <a:pt x="155025" y="135123"/>
                      </a:lnTo>
                      <a:lnTo>
                        <a:pt x="85075" y="2462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960" dirty="0"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23" name="자유형 17">
                  <a:extLst>
                    <a:ext uri="{FF2B5EF4-FFF2-40B4-BE49-F238E27FC236}">
                      <a16:creationId xmlns:a16="http://schemas.microsoft.com/office/drawing/2014/main" id="{C329EB4D-5464-41E6-81F7-19B92856A1FD}"/>
                    </a:ext>
                  </a:extLst>
                </p:cNvPr>
                <p:cNvSpPr/>
                <p:nvPr/>
              </p:nvSpPr>
              <p:spPr>
                <a:xfrm rot="5400000">
                  <a:off x="2300124" y="3602201"/>
                  <a:ext cx="310050" cy="198599"/>
                </a:xfrm>
                <a:custGeom>
                  <a:avLst/>
                  <a:gdLst>
                    <a:gd name="connsiteX0" fmla="*/ 0 w 310050"/>
                    <a:gd name="connsiteY0" fmla="*/ 246224 h 246224"/>
                    <a:gd name="connsiteX1" fmla="*/ 155025 w 310050"/>
                    <a:gd name="connsiteY1" fmla="*/ 0 h 246224"/>
                    <a:gd name="connsiteX2" fmla="*/ 310050 w 310050"/>
                    <a:gd name="connsiteY2" fmla="*/ 246224 h 246224"/>
                    <a:gd name="connsiteX3" fmla="*/ 224975 w 310050"/>
                    <a:gd name="connsiteY3" fmla="*/ 246224 h 246224"/>
                    <a:gd name="connsiteX4" fmla="*/ 155025 w 310050"/>
                    <a:gd name="connsiteY4" fmla="*/ 135123 h 246224"/>
                    <a:gd name="connsiteX5" fmla="*/ 85075 w 310050"/>
                    <a:gd name="connsiteY5" fmla="*/ 246224 h 246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0050" h="246224">
                      <a:moveTo>
                        <a:pt x="0" y="246224"/>
                      </a:moveTo>
                      <a:lnTo>
                        <a:pt x="155025" y="0"/>
                      </a:lnTo>
                      <a:lnTo>
                        <a:pt x="310050" y="246224"/>
                      </a:lnTo>
                      <a:lnTo>
                        <a:pt x="224975" y="246224"/>
                      </a:lnTo>
                      <a:lnTo>
                        <a:pt x="155025" y="135123"/>
                      </a:lnTo>
                      <a:lnTo>
                        <a:pt x="85075" y="246224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960" dirty="0">
                    <a:ea typeface="KoPub돋움체 Medium" panose="02020603020101020101" pitchFamily="18" charset="-127"/>
                  </a:endParaRPr>
                </a:p>
              </p:txBody>
            </p:sp>
          </p:grp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7448A1A6-38CF-49CE-AF93-DBB2111BA592}"/>
              </a:ext>
            </a:extLst>
          </p:cNvPr>
          <p:cNvGrpSpPr/>
          <p:nvPr/>
        </p:nvGrpSpPr>
        <p:grpSpPr>
          <a:xfrm>
            <a:off x="6181148" y="1829665"/>
            <a:ext cx="1777159" cy="171541"/>
            <a:chOff x="255584" y="1488219"/>
            <a:chExt cx="2869491" cy="428774"/>
          </a:xfrm>
        </p:grpSpPr>
        <p:sp>
          <p:nvSpPr>
            <p:cNvPr id="25" name="한쪽 모서리가 둥근 사각형 94">
              <a:extLst>
                <a:ext uri="{FF2B5EF4-FFF2-40B4-BE49-F238E27FC236}">
                  <a16:creationId xmlns:a16="http://schemas.microsoft.com/office/drawing/2014/main" id="{199772AC-73F3-491F-A47E-A8BE079EBC5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255584" y="1488219"/>
              <a:ext cx="2869491" cy="428774"/>
            </a:xfrm>
            <a:prstGeom prst="round1Rect">
              <a:avLst>
                <a:gd name="adj" fmla="val 50000"/>
              </a:avLst>
            </a:prstGeom>
            <a:solidFill>
              <a:srgbClr val="FF0000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1" tIns="2881" rIns="2881" bIns="28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840" spc="-4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9161E5E3-ED23-48D4-AABF-257C6F19D8C6}"/>
                </a:ext>
              </a:extLst>
            </p:cNvPr>
            <p:cNvGrpSpPr/>
            <p:nvPr/>
          </p:nvGrpSpPr>
          <p:grpSpPr>
            <a:xfrm>
              <a:off x="489298" y="1537288"/>
              <a:ext cx="2491761" cy="330636"/>
              <a:chOff x="422180" y="1925667"/>
              <a:chExt cx="2491761" cy="33063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0652F7D-B83F-4DCB-B56B-97C3C10C3CD1}"/>
                  </a:ext>
                </a:extLst>
              </p:cNvPr>
              <p:cNvSpPr txBox="1"/>
              <p:nvPr/>
            </p:nvSpPr>
            <p:spPr>
              <a:xfrm>
                <a:off x="697096" y="1925667"/>
                <a:ext cx="2216845" cy="33063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ko-KR" sz="960" spc="-24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Photocathode RF</a:t>
                </a:r>
                <a:r>
                  <a:rPr lang="ko-KR" altLang="en-US" sz="960" spc="-24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 </a:t>
                </a:r>
                <a:r>
                  <a:rPr lang="en-US" altLang="ko-KR" sz="960" spc="-24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Gun</a:t>
                </a:r>
                <a:endParaRPr lang="ko-KR" altLang="en-US" sz="960" spc="-24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719D20E5-2C91-4DC8-90A4-A343B0851F6D}"/>
                  </a:ext>
                </a:extLst>
              </p:cNvPr>
              <p:cNvGrpSpPr/>
              <p:nvPr/>
            </p:nvGrpSpPr>
            <p:grpSpPr>
              <a:xfrm>
                <a:off x="422180" y="2006999"/>
                <a:ext cx="190156" cy="167972"/>
                <a:chOff x="2355849" y="3546475"/>
                <a:chExt cx="350999" cy="310051"/>
              </a:xfrm>
            </p:grpSpPr>
            <p:sp>
              <p:nvSpPr>
                <p:cNvPr id="29" name="자유형 98">
                  <a:extLst>
                    <a:ext uri="{FF2B5EF4-FFF2-40B4-BE49-F238E27FC236}">
                      <a16:creationId xmlns:a16="http://schemas.microsoft.com/office/drawing/2014/main" id="{40066CD6-7BF6-48FC-9B00-B11FBB9493EC}"/>
                    </a:ext>
                  </a:extLst>
                </p:cNvPr>
                <p:cNvSpPr/>
                <p:nvPr/>
              </p:nvSpPr>
              <p:spPr>
                <a:xfrm rot="5400000">
                  <a:off x="2452524" y="3602200"/>
                  <a:ext cx="310050" cy="198599"/>
                </a:xfrm>
                <a:custGeom>
                  <a:avLst/>
                  <a:gdLst>
                    <a:gd name="connsiteX0" fmla="*/ 0 w 310050"/>
                    <a:gd name="connsiteY0" fmla="*/ 246224 h 246224"/>
                    <a:gd name="connsiteX1" fmla="*/ 155025 w 310050"/>
                    <a:gd name="connsiteY1" fmla="*/ 0 h 246224"/>
                    <a:gd name="connsiteX2" fmla="*/ 310050 w 310050"/>
                    <a:gd name="connsiteY2" fmla="*/ 246224 h 246224"/>
                    <a:gd name="connsiteX3" fmla="*/ 224975 w 310050"/>
                    <a:gd name="connsiteY3" fmla="*/ 246224 h 246224"/>
                    <a:gd name="connsiteX4" fmla="*/ 155025 w 310050"/>
                    <a:gd name="connsiteY4" fmla="*/ 135123 h 246224"/>
                    <a:gd name="connsiteX5" fmla="*/ 85075 w 310050"/>
                    <a:gd name="connsiteY5" fmla="*/ 246224 h 246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0050" h="246224">
                      <a:moveTo>
                        <a:pt x="0" y="246224"/>
                      </a:moveTo>
                      <a:lnTo>
                        <a:pt x="155025" y="0"/>
                      </a:lnTo>
                      <a:lnTo>
                        <a:pt x="310050" y="246224"/>
                      </a:lnTo>
                      <a:lnTo>
                        <a:pt x="224975" y="246224"/>
                      </a:lnTo>
                      <a:lnTo>
                        <a:pt x="155025" y="135123"/>
                      </a:lnTo>
                      <a:lnTo>
                        <a:pt x="85075" y="2462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960" dirty="0"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30" name="자유형 99">
                  <a:extLst>
                    <a:ext uri="{FF2B5EF4-FFF2-40B4-BE49-F238E27FC236}">
                      <a16:creationId xmlns:a16="http://schemas.microsoft.com/office/drawing/2014/main" id="{5ECFE0BD-BFAD-4070-9CC2-3FCD2BC55ED7}"/>
                    </a:ext>
                  </a:extLst>
                </p:cNvPr>
                <p:cNvSpPr/>
                <p:nvPr/>
              </p:nvSpPr>
              <p:spPr>
                <a:xfrm rot="5400000">
                  <a:off x="2300124" y="3602201"/>
                  <a:ext cx="310050" cy="198599"/>
                </a:xfrm>
                <a:custGeom>
                  <a:avLst/>
                  <a:gdLst>
                    <a:gd name="connsiteX0" fmla="*/ 0 w 310050"/>
                    <a:gd name="connsiteY0" fmla="*/ 246224 h 246224"/>
                    <a:gd name="connsiteX1" fmla="*/ 155025 w 310050"/>
                    <a:gd name="connsiteY1" fmla="*/ 0 h 246224"/>
                    <a:gd name="connsiteX2" fmla="*/ 310050 w 310050"/>
                    <a:gd name="connsiteY2" fmla="*/ 246224 h 246224"/>
                    <a:gd name="connsiteX3" fmla="*/ 224975 w 310050"/>
                    <a:gd name="connsiteY3" fmla="*/ 246224 h 246224"/>
                    <a:gd name="connsiteX4" fmla="*/ 155025 w 310050"/>
                    <a:gd name="connsiteY4" fmla="*/ 135123 h 246224"/>
                    <a:gd name="connsiteX5" fmla="*/ 85075 w 310050"/>
                    <a:gd name="connsiteY5" fmla="*/ 246224 h 246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0050" h="246224">
                      <a:moveTo>
                        <a:pt x="0" y="246224"/>
                      </a:moveTo>
                      <a:lnTo>
                        <a:pt x="155025" y="0"/>
                      </a:lnTo>
                      <a:lnTo>
                        <a:pt x="310050" y="246224"/>
                      </a:lnTo>
                      <a:lnTo>
                        <a:pt x="224975" y="246224"/>
                      </a:lnTo>
                      <a:lnTo>
                        <a:pt x="155025" y="135123"/>
                      </a:lnTo>
                      <a:lnTo>
                        <a:pt x="85075" y="246224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960" dirty="0">
                    <a:ea typeface="KoPub돋움체 Medium" panose="02020603020101020101" pitchFamily="18" charset="-127"/>
                  </a:endParaRPr>
                </a:p>
              </p:txBody>
            </p:sp>
          </p:grpSp>
        </p:grpSp>
      </p:grpSp>
      <p:sp>
        <p:nvSpPr>
          <p:cNvPr id="5" name="오른쪽 화살표 4"/>
          <p:cNvSpPr/>
          <p:nvPr/>
        </p:nvSpPr>
        <p:spPr>
          <a:xfrm>
            <a:off x="5295884" y="2367190"/>
            <a:ext cx="590521" cy="456553"/>
          </a:xfrm>
          <a:prstGeom prst="rightArrow">
            <a:avLst/>
          </a:prstGeom>
          <a:solidFill>
            <a:srgbClr val="305D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0"/>
          </a:p>
        </p:txBody>
      </p:sp>
      <p:sp>
        <p:nvSpPr>
          <p:cNvPr id="33" name="직사각형 32"/>
          <p:cNvSpPr/>
          <p:nvPr/>
        </p:nvSpPr>
        <p:spPr>
          <a:xfrm>
            <a:off x="600083" y="1170624"/>
            <a:ext cx="5756497" cy="414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29" indent="-228629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16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Electron Gun at </a:t>
            </a:r>
            <a:r>
              <a:rPr lang="en-US" altLang="ko-KR" sz="1600" b="1" kern="0" dirty="0" err="1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Linac</a:t>
            </a:r>
            <a:endParaRPr lang="en-US" altLang="ko-KR" sz="16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6096001" y="3173658"/>
            <a:ext cx="4486636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5362" latinLnBrk="0">
              <a:defRPr/>
            </a:pPr>
            <a:r>
              <a:rPr lang="en-US" altLang="ko-KR" sz="1280" kern="0" dirty="0">
                <a:solidFill>
                  <a:prstClr val="black"/>
                </a:solidFill>
              </a:rPr>
              <a:t> * PAL-XFEL has sufficient experience with Photocathode RF Gun </a:t>
            </a:r>
            <a:endParaRPr lang="ko-KR" altLang="en-US" sz="1280" kern="0" dirty="0">
              <a:solidFill>
                <a:prstClr val="black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00082" y="3496722"/>
            <a:ext cx="5756497" cy="414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29" indent="-228629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16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RF System for SR</a:t>
            </a:r>
            <a:endParaRPr lang="en-US" altLang="ko-KR" sz="16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6" name="_x480405976" descr="EMB0000207414e3">
            <a:extLst>
              <a:ext uri="{FF2B5EF4-FFF2-40B4-BE49-F238E27FC236}">
                <a16:creationId xmlns:a16="http://schemas.microsoft.com/office/drawing/2014/main" id="{9ECE9B23-0269-4B85-A9D2-CF2FEB162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5"/>
          <a:stretch>
            <a:fillRect/>
          </a:stretch>
        </p:blipFill>
        <p:spPr bwMode="auto">
          <a:xfrm>
            <a:off x="1498843" y="4100614"/>
            <a:ext cx="3348725" cy="193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42915006-AC6A-49C6-A468-13CED80690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48" y="4122824"/>
            <a:ext cx="2624368" cy="1968276"/>
          </a:xfrm>
          <a:prstGeom prst="rect">
            <a:avLst/>
          </a:prstGeom>
        </p:spPr>
      </p:pic>
      <p:grpSp>
        <p:nvGrpSpPr>
          <p:cNvPr id="40" name="그룹 39">
            <a:extLst>
              <a:ext uri="{FF2B5EF4-FFF2-40B4-BE49-F238E27FC236}">
                <a16:creationId xmlns:a16="http://schemas.microsoft.com/office/drawing/2014/main" id="{7448A1A6-38CF-49CE-AF93-DBB2111BA592}"/>
              </a:ext>
            </a:extLst>
          </p:cNvPr>
          <p:cNvGrpSpPr/>
          <p:nvPr/>
        </p:nvGrpSpPr>
        <p:grpSpPr>
          <a:xfrm>
            <a:off x="6181148" y="3935805"/>
            <a:ext cx="1777159" cy="171541"/>
            <a:chOff x="255584" y="1488219"/>
            <a:chExt cx="2869491" cy="428774"/>
          </a:xfrm>
        </p:grpSpPr>
        <p:sp>
          <p:nvSpPr>
            <p:cNvPr id="41" name="한쪽 모서리가 둥근 사각형 94">
              <a:extLst>
                <a:ext uri="{FF2B5EF4-FFF2-40B4-BE49-F238E27FC236}">
                  <a16:creationId xmlns:a16="http://schemas.microsoft.com/office/drawing/2014/main" id="{199772AC-73F3-491F-A47E-A8BE079EBC5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255584" y="1488219"/>
              <a:ext cx="2869491" cy="428774"/>
            </a:xfrm>
            <a:prstGeom prst="round1Rect">
              <a:avLst>
                <a:gd name="adj" fmla="val 50000"/>
              </a:avLst>
            </a:prstGeom>
            <a:solidFill>
              <a:srgbClr val="FF0000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1" tIns="2881" rIns="2881" bIns="28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840" spc="-4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9161E5E3-ED23-48D4-AABF-257C6F19D8C6}"/>
                </a:ext>
              </a:extLst>
            </p:cNvPr>
            <p:cNvGrpSpPr/>
            <p:nvPr/>
          </p:nvGrpSpPr>
          <p:grpSpPr>
            <a:xfrm>
              <a:off x="489298" y="1537288"/>
              <a:ext cx="2491761" cy="330636"/>
              <a:chOff x="422180" y="1925667"/>
              <a:chExt cx="2491761" cy="330636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0652F7D-B83F-4DCB-B56B-97C3C10C3CD1}"/>
                  </a:ext>
                </a:extLst>
              </p:cNvPr>
              <p:cNvSpPr txBox="1"/>
              <p:nvPr/>
            </p:nvSpPr>
            <p:spPr>
              <a:xfrm>
                <a:off x="697096" y="1925667"/>
                <a:ext cx="2216845" cy="33063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ko-KR" sz="960" spc="-24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NRF Cavity from RI</a:t>
                </a:r>
                <a:endParaRPr lang="ko-KR" altLang="en-US" sz="960" spc="-24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719D20E5-2C91-4DC8-90A4-A343B0851F6D}"/>
                  </a:ext>
                </a:extLst>
              </p:cNvPr>
              <p:cNvGrpSpPr/>
              <p:nvPr/>
            </p:nvGrpSpPr>
            <p:grpSpPr>
              <a:xfrm>
                <a:off x="422180" y="2006999"/>
                <a:ext cx="190156" cy="167972"/>
                <a:chOff x="2355849" y="3546475"/>
                <a:chExt cx="350999" cy="310051"/>
              </a:xfrm>
            </p:grpSpPr>
            <p:sp>
              <p:nvSpPr>
                <p:cNvPr id="45" name="자유형 98">
                  <a:extLst>
                    <a:ext uri="{FF2B5EF4-FFF2-40B4-BE49-F238E27FC236}">
                      <a16:creationId xmlns:a16="http://schemas.microsoft.com/office/drawing/2014/main" id="{40066CD6-7BF6-48FC-9B00-B11FBB9493EC}"/>
                    </a:ext>
                  </a:extLst>
                </p:cNvPr>
                <p:cNvSpPr/>
                <p:nvPr/>
              </p:nvSpPr>
              <p:spPr>
                <a:xfrm rot="5400000">
                  <a:off x="2452524" y="3602200"/>
                  <a:ext cx="310050" cy="198599"/>
                </a:xfrm>
                <a:custGeom>
                  <a:avLst/>
                  <a:gdLst>
                    <a:gd name="connsiteX0" fmla="*/ 0 w 310050"/>
                    <a:gd name="connsiteY0" fmla="*/ 246224 h 246224"/>
                    <a:gd name="connsiteX1" fmla="*/ 155025 w 310050"/>
                    <a:gd name="connsiteY1" fmla="*/ 0 h 246224"/>
                    <a:gd name="connsiteX2" fmla="*/ 310050 w 310050"/>
                    <a:gd name="connsiteY2" fmla="*/ 246224 h 246224"/>
                    <a:gd name="connsiteX3" fmla="*/ 224975 w 310050"/>
                    <a:gd name="connsiteY3" fmla="*/ 246224 h 246224"/>
                    <a:gd name="connsiteX4" fmla="*/ 155025 w 310050"/>
                    <a:gd name="connsiteY4" fmla="*/ 135123 h 246224"/>
                    <a:gd name="connsiteX5" fmla="*/ 85075 w 310050"/>
                    <a:gd name="connsiteY5" fmla="*/ 246224 h 246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0050" h="246224">
                      <a:moveTo>
                        <a:pt x="0" y="246224"/>
                      </a:moveTo>
                      <a:lnTo>
                        <a:pt x="155025" y="0"/>
                      </a:lnTo>
                      <a:lnTo>
                        <a:pt x="310050" y="246224"/>
                      </a:lnTo>
                      <a:lnTo>
                        <a:pt x="224975" y="246224"/>
                      </a:lnTo>
                      <a:lnTo>
                        <a:pt x="155025" y="135123"/>
                      </a:lnTo>
                      <a:lnTo>
                        <a:pt x="85075" y="2462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960" dirty="0"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46" name="자유형 99">
                  <a:extLst>
                    <a:ext uri="{FF2B5EF4-FFF2-40B4-BE49-F238E27FC236}">
                      <a16:creationId xmlns:a16="http://schemas.microsoft.com/office/drawing/2014/main" id="{5ECFE0BD-BFAD-4070-9CC2-3FCD2BC55ED7}"/>
                    </a:ext>
                  </a:extLst>
                </p:cNvPr>
                <p:cNvSpPr/>
                <p:nvPr/>
              </p:nvSpPr>
              <p:spPr>
                <a:xfrm rot="5400000">
                  <a:off x="2300124" y="3602201"/>
                  <a:ext cx="310050" cy="198599"/>
                </a:xfrm>
                <a:custGeom>
                  <a:avLst/>
                  <a:gdLst>
                    <a:gd name="connsiteX0" fmla="*/ 0 w 310050"/>
                    <a:gd name="connsiteY0" fmla="*/ 246224 h 246224"/>
                    <a:gd name="connsiteX1" fmla="*/ 155025 w 310050"/>
                    <a:gd name="connsiteY1" fmla="*/ 0 h 246224"/>
                    <a:gd name="connsiteX2" fmla="*/ 310050 w 310050"/>
                    <a:gd name="connsiteY2" fmla="*/ 246224 h 246224"/>
                    <a:gd name="connsiteX3" fmla="*/ 224975 w 310050"/>
                    <a:gd name="connsiteY3" fmla="*/ 246224 h 246224"/>
                    <a:gd name="connsiteX4" fmla="*/ 155025 w 310050"/>
                    <a:gd name="connsiteY4" fmla="*/ 135123 h 246224"/>
                    <a:gd name="connsiteX5" fmla="*/ 85075 w 310050"/>
                    <a:gd name="connsiteY5" fmla="*/ 246224 h 246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0050" h="246224">
                      <a:moveTo>
                        <a:pt x="0" y="246224"/>
                      </a:moveTo>
                      <a:lnTo>
                        <a:pt x="155025" y="0"/>
                      </a:lnTo>
                      <a:lnTo>
                        <a:pt x="310050" y="246224"/>
                      </a:lnTo>
                      <a:lnTo>
                        <a:pt x="224975" y="246224"/>
                      </a:lnTo>
                      <a:lnTo>
                        <a:pt x="155025" y="135123"/>
                      </a:lnTo>
                      <a:lnTo>
                        <a:pt x="85075" y="246224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960" dirty="0">
                    <a:ea typeface="KoPub돋움체 Medium" panose="02020603020101020101" pitchFamily="18" charset="-127"/>
                  </a:endParaRPr>
                </a:p>
              </p:txBody>
            </p:sp>
          </p:grpSp>
        </p:grp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EAD9E3D6-8D9A-47A9-95D9-E35CF5449D8C}"/>
              </a:ext>
            </a:extLst>
          </p:cNvPr>
          <p:cNvGrpSpPr/>
          <p:nvPr/>
        </p:nvGrpSpPr>
        <p:grpSpPr>
          <a:xfrm>
            <a:off x="1498843" y="3929807"/>
            <a:ext cx="1777159" cy="164665"/>
            <a:chOff x="255584" y="1488219"/>
            <a:chExt cx="2869491" cy="428774"/>
          </a:xfrm>
        </p:grpSpPr>
        <p:sp>
          <p:nvSpPr>
            <p:cNvPr id="48" name="한쪽 모서리가 둥근 사각형 10">
              <a:extLst>
                <a:ext uri="{FF2B5EF4-FFF2-40B4-BE49-F238E27FC236}">
                  <a16:creationId xmlns:a16="http://schemas.microsoft.com/office/drawing/2014/main" id="{B2B56045-FF19-4C66-900A-FDC7C916E55C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255584" y="1488219"/>
              <a:ext cx="2869491" cy="428774"/>
            </a:xfrm>
            <a:prstGeom prst="round1Rect">
              <a:avLst>
                <a:gd name="adj" fmla="val 50000"/>
              </a:avLst>
            </a:prstGeom>
            <a:solidFill>
              <a:srgbClr val="0070C0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1" tIns="2881" rIns="2881" bIns="28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840" spc="-40" dirty="0">
                <a:solidFill>
                  <a:schemeClr val="bg1"/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3026F92-1E43-4D49-97D9-E46400715C68}"/>
                </a:ext>
              </a:extLst>
            </p:cNvPr>
            <p:cNvGrpSpPr/>
            <p:nvPr/>
          </p:nvGrpSpPr>
          <p:grpSpPr>
            <a:xfrm>
              <a:off x="489298" y="1537288"/>
              <a:ext cx="2491761" cy="330636"/>
              <a:chOff x="422180" y="1925667"/>
              <a:chExt cx="2491761" cy="330636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D29EC60-C885-4498-A987-6B75024D7992}"/>
                  </a:ext>
                </a:extLst>
              </p:cNvPr>
              <p:cNvSpPr txBox="1"/>
              <p:nvPr/>
            </p:nvSpPr>
            <p:spPr>
              <a:xfrm>
                <a:off x="697096" y="1925667"/>
                <a:ext cx="2216845" cy="33063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ko-KR" sz="960" spc="-24" dirty="0">
                    <a:solidFill>
                      <a:schemeClr val="bg1"/>
                    </a:solidFill>
                    <a:latin typeface="KoPub돋움체 Bold" panose="02020603020101020101" pitchFamily="18" charset="-127"/>
                    <a:ea typeface="KoPub돋움체 Bold" panose="02020603020101020101" pitchFamily="18" charset="-127"/>
                  </a:rPr>
                  <a:t>SRF Cavity</a:t>
                </a:r>
                <a:endParaRPr lang="ko-KR" altLang="en-US" sz="960" spc="-24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endParaRPr>
              </a:p>
            </p:txBody>
          </p:sp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D3D3CF66-E09A-47B6-A97E-12EAB200E3BC}"/>
                  </a:ext>
                </a:extLst>
              </p:cNvPr>
              <p:cNvGrpSpPr/>
              <p:nvPr/>
            </p:nvGrpSpPr>
            <p:grpSpPr>
              <a:xfrm>
                <a:off x="422180" y="2006999"/>
                <a:ext cx="190156" cy="167972"/>
                <a:chOff x="2355849" y="3546475"/>
                <a:chExt cx="350999" cy="310051"/>
              </a:xfrm>
            </p:grpSpPr>
            <p:sp>
              <p:nvSpPr>
                <p:cNvPr id="52" name="자유형 16">
                  <a:extLst>
                    <a:ext uri="{FF2B5EF4-FFF2-40B4-BE49-F238E27FC236}">
                      <a16:creationId xmlns:a16="http://schemas.microsoft.com/office/drawing/2014/main" id="{7FB12BE8-1866-4B84-9E4B-4F37D65F9427}"/>
                    </a:ext>
                  </a:extLst>
                </p:cNvPr>
                <p:cNvSpPr/>
                <p:nvPr/>
              </p:nvSpPr>
              <p:spPr>
                <a:xfrm rot="5400000">
                  <a:off x="2452524" y="3602200"/>
                  <a:ext cx="310050" cy="198599"/>
                </a:xfrm>
                <a:custGeom>
                  <a:avLst/>
                  <a:gdLst>
                    <a:gd name="connsiteX0" fmla="*/ 0 w 310050"/>
                    <a:gd name="connsiteY0" fmla="*/ 246224 h 246224"/>
                    <a:gd name="connsiteX1" fmla="*/ 155025 w 310050"/>
                    <a:gd name="connsiteY1" fmla="*/ 0 h 246224"/>
                    <a:gd name="connsiteX2" fmla="*/ 310050 w 310050"/>
                    <a:gd name="connsiteY2" fmla="*/ 246224 h 246224"/>
                    <a:gd name="connsiteX3" fmla="*/ 224975 w 310050"/>
                    <a:gd name="connsiteY3" fmla="*/ 246224 h 246224"/>
                    <a:gd name="connsiteX4" fmla="*/ 155025 w 310050"/>
                    <a:gd name="connsiteY4" fmla="*/ 135123 h 246224"/>
                    <a:gd name="connsiteX5" fmla="*/ 85075 w 310050"/>
                    <a:gd name="connsiteY5" fmla="*/ 246224 h 246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0050" h="246224">
                      <a:moveTo>
                        <a:pt x="0" y="246224"/>
                      </a:moveTo>
                      <a:lnTo>
                        <a:pt x="155025" y="0"/>
                      </a:lnTo>
                      <a:lnTo>
                        <a:pt x="310050" y="246224"/>
                      </a:lnTo>
                      <a:lnTo>
                        <a:pt x="224975" y="246224"/>
                      </a:lnTo>
                      <a:lnTo>
                        <a:pt x="155025" y="135123"/>
                      </a:lnTo>
                      <a:lnTo>
                        <a:pt x="85075" y="2462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960" dirty="0">
                    <a:ea typeface="KoPub돋움체 Medium" panose="02020603020101020101" pitchFamily="18" charset="-127"/>
                  </a:endParaRPr>
                </a:p>
              </p:txBody>
            </p:sp>
            <p:sp>
              <p:nvSpPr>
                <p:cNvPr id="53" name="자유형 17">
                  <a:extLst>
                    <a:ext uri="{FF2B5EF4-FFF2-40B4-BE49-F238E27FC236}">
                      <a16:creationId xmlns:a16="http://schemas.microsoft.com/office/drawing/2014/main" id="{C329EB4D-5464-41E6-81F7-19B92856A1FD}"/>
                    </a:ext>
                  </a:extLst>
                </p:cNvPr>
                <p:cNvSpPr/>
                <p:nvPr/>
              </p:nvSpPr>
              <p:spPr>
                <a:xfrm rot="5400000">
                  <a:off x="2300124" y="3602201"/>
                  <a:ext cx="310050" cy="198599"/>
                </a:xfrm>
                <a:custGeom>
                  <a:avLst/>
                  <a:gdLst>
                    <a:gd name="connsiteX0" fmla="*/ 0 w 310050"/>
                    <a:gd name="connsiteY0" fmla="*/ 246224 h 246224"/>
                    <a:gd name="connsiteX1" fmla="*/ 155025 w 310050"/>
                    <a:gd name="connsiteY1" fmla="*/ 0 h 246224"/>
                    <a:gd name="connsiteX2" fmla="*/ 310050 w 310050"/>
                    <a:gd name="connsiteY2" fmla="*/ 246224 h 246224"/>
                    <a:gd name="connsiteX3" fmla="*/ 224975 w 310050"/>
                    <a:gd name="connsiteY3" fmla="*/ 246224 h 246224"/>
                    <a:gd name="connsiteX4" fmla="*/ 155025 w 310050"/>
                    <a:gd name="connsiteY4" fmla="*/ 135123 h 246224"/>
                    <a:gd name="connsiteX5" fmla="*/ 85075 w 310050"/>
                    <a:gd name="connsiteY5" fmla="*/ 246224 h 246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0050" h="246224">
                      <a:moveTo>
                        <a:pt x="0" y="246224"/>
                      </a:moveTo>
                      <a:lnTo>
                        <a:pt x="155025" y="0"/>
                      </a:lnTo>
                      <a:lnTo>
                        <a:pt x="310050" y="246224"/>
                      </a:lnTo>
                      <a:lnTo>
                        <a:pt x="224975" y="246224"/>
                      </a:lnTo>
                      <a:lnTo>
                        <a:pt x="155025" y="135123"/>
                      </a:lnTo>
                      <a:lnTo>
                        <a:pt x="85075" y="246224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960" dirty="0">
                    <a:ea typeface="KoPub돋움체 Medium" panose="02020603020101020101" pitchFamily="18" charset="-127"/>
                  </a:endParaRPr>
                </a:p>
              </p:txBody>
            </p:sp>
          </p:grpSp>
        </p:grpSp>
      </p:grpSp>
      <p:sp>
        <p:nvSpPr>
          <p:cNvPr id="54" name="오른쪽 화살표 53"/>
          <p:cNvSpPr/>
          <p:nvPr/>
        </p:nvSpPr>
        <p:spPr>
          <a:xfrm>
            <a:off x="5295884" y="4829764"/>
            <a:ext cx="590521" cy="456553"/>
          </a:xfrm>
          <a:prstGeom prst="rightArrow">
            <a:avLst/>
          </a:prstGeom>
          <a:solidFill>
            <a:srgbClr val="305D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0"/>
          </a:p>
        </p:txBody>
      </p:sp>
    </p:spTree>
    <p:extLst>
      <p:ext uri="{BB962C8B-B14F-4D97-AF65-F5344CB8AC3E}">
        <p14:creationId xmlns:p14="http://schemas.microsoft.com/office/powerpoint/2010/main" val="11086378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Two Major Changes from CDR</a:t>
            </a:r>
            <a:endParaRPr lang="ko-KR" altLang="en-US" sz="1680" b="1" dirty="0">
              <a:solidFill>
                <a:schemeClr val="tx1"/>
              </a:solidFill>
              <a:cs typeface="Verdana" panose="020B0604030504040204" pitchFamily="34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D176F1CC-B270-423F-9DA2-E50781E550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22013" y="1662782"/>
          <a:ext cx="9857526" cy="4073172"/>
        </p:xfrm>
        <a:graphic>
          <a:graphicData uri="http://schemas.openxmlformats.org/drawingml/2006/table">
            <a:tbl>
              <a:tblPr/>
              <a:tblGrid>
                <a:gridCol w="3627569">
                  <a:extLst>
                    <a:ext uri="{9D8B030D-6E8A-4147-A177-3AD203B41FA5}">
                      <a16:colId xmlns:a16="http://schemas.microsoft.com/office/drawing/2014/main" val="1899842928"/>
                    </a:ext>
                  </a:extLst>
                </a:gridCol>
                <a:gridCol w="1380054">
                  <a:extLst>
                    <a:ext uri="{9D8B030D-6E8A-4147-A177-3AD203B41FA5}">
                      <a16:colId xmlns:a16="http://schemas.microsoft.com/office/drawing/2014/main" val="1840862355"/>
                    </a:ext>
                  </a:extLst>
                </a:gridCol>
                <a:gridCol w="1419484">
                  <a:extLst>
                    <a:ext uri="{9D8B030D-6E8A-4147-A177-3AD203B41FA5}">
                      <a16:colId xmlns:a16="http://schemas.microsoft.com/office/drawing/2014/main" val="494427664"/>
                    </a:ext>
                  </a:extLst>
                </a:gridCol>
                <a:gridCol w="3430419">
                  <a:extLst>
                    <a:ext uri="{9D8B030D-6E8A-4147-A177-3AD203B41FA5}">
                      <a16:colId xmlns:a16="http://schemas.microsoft.com/office/drawing/2014/main" val="812651807"/>
                    </a:ext>
                  </a:extLst>
                </a:gridCol>
              </a:tblGrid>
              <a:tr h="416240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Cavity Type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chemeClr val="bg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SRF</a:t>
                      </a:r>
                      <a:br>
                        <a:rPr lang="ko-KR" altLang="en-US" sz="1300" kern="0" spc="0" dirty="0">
                          <a:solidFill>
                            <a:schemeClr val="bg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</a:br>
                      <a:r>
                        <a:rPr lang="en-US" altLang="ko-KR" sz="1300" kern="0" spc="0" dirty="0">
                          <a:solidFill>
                            <a:schemeClr val="bg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(</a:t>
                      </a:r>
                      <a:r>
                        <a:rPr lang="en-US" sz="1300" kern="0" spc="0" dirty="0">
                          <a:solidFill>
                            <a:schemeClr val="bg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CDR</a:t>
                      </a:r>
                      <a:r>
                        <a:rPr lang="en-US" altLang="ko-KR" sz="1300" kern="0" spc="0" dirty="0">
                          <a:solidFill>
                            <a:schemeClr val="bg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)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baseline="0" dirty="0">
                          <a:solidFill>
                            <a:schemeClr val="bg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Normal</a:t>
                      </a:r>
                      <a:r>
                        <a:rPr lang="ko-KR" altLang="en-US" sz="1300" kern="0" spc="0" baseline="0" dirty="0">
                          <a:solidFill>
                            <a:schemeClr val="bg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 </a:t>
                      </a:r>
                      <a:r>
                        <a:rPr lang="en-US" altLang="ko-KR" sz="1300" kern="0" spc="0" baseline="0" dirty="0">
                          <a:solidFill>
                            <a:schemeClr val="bg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RF</a:t>
                      </a:r>
                      <a:r>
                        <a:rPr lang="en-US" altLang="ko-KR" sz="1300" kern="0" spc="0" baseline="30000" dirty="0">
                          <a:solidFill>
                            <a:schemeClr val="bg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*</a:t>
                      </a:r>
                      <a:endParaRPr lang="ko-KR" altLang="en-US" sz="1300" kern="0" spc="0" dirty="0">
                        <a:solidFill>
                          <a:schemeClr val="bg1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chemeClr val="bg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(</a:t>
                      </a:r>
                      <a:r>
                        <a:rPr lang="en-US" sz="1300" kern="0" spc="0" dirty="0">
                          <a:solidFill>
                            <a:schemeClr val="bg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Euro Design)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Remarks</a:t>
                      </a:r>
                      <a:endParaRPr lang="ko-KR" altLang="en-US" sz="1300" kern="0" spc="0" dirty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864523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Required RF voltage [MV]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3.5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3.5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851458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Required beam power [kW]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720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720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323232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Shunt impedance [M-</a:t>
                      </a:r>
                      <a:r>
                        <a:rPr lang="el-GR" sz="13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Ω]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89,000.0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3.4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913458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Required power / coupler[kW]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240.0 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90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925436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Wall loss power / cavity [kW]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0.008 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18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950096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Beam Loading Power / cavity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240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72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398520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Required gap voltage/cavity [kV]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1,166.7 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350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kern="0" spc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869030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# of cavity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3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chemeClr val="tx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10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0" spc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007017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# of Klystron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3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chemeClr val="tx1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10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0" spc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7960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Total klystron output power [kW]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864.0 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1,080.2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Applied 20% operational margin</a:t>
                      </a:r>
                      <a:endParaRPr lang="ko-KR" altLang="en-US" sz="1300" b="0" kern="0" spc="0" dirty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331053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AC power for klystron [kW]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1,885.2 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2,700.4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RF </a:t>
                      </a: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conversion rate:</a:t>
                      </a:r>
                      <a:r>
                        <a:rPr lang="ko-KR" alt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 </a:t>
                      </a: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40%</a:t>
                      </a:r>
                      <a:endParaRPr lang="ko-KR" altLang="en-US" sz="1300" b="0" kern="0" spc="0" dirty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413339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Unit Klystron power (kW)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288.0 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108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0" spc="0" dirty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790022"/>
                  </a:ext>
                </a:extLst>
              </a:tr>
              <a:tr h="240677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Total cavity cooling load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700 W @4.5K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180 kW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SRF: He Refrigerator</a:t>
                      </a:r>
                      <a:r>
                        <a:rPr lang="ko-KR" alt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 </a:t>
                      </a:r>
                      <a:r>
                        <a:rPr lang="en-US" altLang="ko-KR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/ NRF: LCW</a:t>
                      </a:r>
                      <a:endParaRPr lang="ko-KR" altLang="en-US" sz="1300" b="0" kern="0" spc="0" dirty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913039"/>
                  </a:ext>
                </a:extLst>
              </a:tr>
              <a:tr h="240677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Compressor cooling load, SC [kW]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300.0 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-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b="0" kern="0" spc="0" dirty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412750"/>
                  </a:ext>
                </a:extLst>
              </a:tr>
              <a:tr h="240643">
                <a:tc>
                  <a:txBody>
                    <a:bodyPr/>
                    <a:lstStyle/>
                    <a:p>
                      <a:pPr marL="0" marR="0" indent="0" algn="l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HPRF cooling power [kW] </a:t>
                      </a:r>
                    </a:p>
                  </a:txBody>
                  <a:tcPr marL="60168" marR="60168" marT="30084" marB="30084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754.1 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3,240.5 </a:t>
                      </a: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0" spc="0" dirty="0">
                          <a:solidFill>
                            <a:srgbClr val="000000"/>
                          </a:solidFill>
                          <a:effectLst/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</a:rPr>
                        <a:t>Total loss + 20% operational margin</a:t>
                      </a:r>
                      <a:endParaRPr lang="ko-KR" altLang="en-US" sz="1300" b="0" kern="0" spc="0" dirty="0">
                        <a:solidFill>
                          <a:srgbClr val="000000"/>
                        </a:solidFill>
                        <a:effectLst/>
                        <a:latin typeface="KoPub돋움체 Light" panose="00000300000000000000" pitchFamily="2" charset="-127"/>
                        <a:ea typeface="KoPub돋움체 Light" panose="00000300000000000000" pitchFamily="2" charset="-127"/>
                      </a:endParaRPr>
                    </a:p>
                  </a:txBody>
                  <a:tcPr marL="60168" marR="60168" marT="30084" marB="30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416770"/>
                  </a:ext>
                </a:extLst>
              </a:tr>
            </a:tbl>
          </a:graphicData>
        </a:graphic>
      </p:graphicFrame>
      <p:sp>
        <p:nvSpPr>
          <p:cNvPr id="14" name="직사각형 13"/>
          <p:cNvSpPr/>
          <p:nvPr/>
        </p:nvSpPr>
        <p:spPr>
          <a:xfrm>
            <a:off x="600083" y="1170624"/>
            <a:ext cx="5756497" cy="414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29" indent="-228629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16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Comparison</a:t>
            </a:r>
            <a:endParaRPr lang="en-US" altLang="ko-KR" sz="16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578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Beamlines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43959" y="1919915"/>
          <a:ext cx="2260183" cy="976575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226018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97657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【 </a:t>
                      </a:r>
                      <a:r>
                        <a:rPr lang="en-US" altLang="ko-KR" sz="1600" b="1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Industry</a:t>
                      </a:r>
                      <a:r>
                        <a:rPr lang="ko-KR" altLang="en-US" sz="1600" b="1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600" b="1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oriented </a:t>
                      </a:r>
                      <a:r>
                        <a:rPr lang="en-US" altLang="ko-KR" sz="1600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】</a:t>
                      </a:r>
                      <a:endParaRPr lang="en-US" altLang="ko-KR" sz="1600" kern="0" spc="-150" dirty="0">
                        <a:ln>
                          <a:solidFill>
                            <a:schemeClr val="accent1"/>
                          </a:solidFill>
                          <a:prstDash val="sysDot"/>
                        </a:ln>
                        <a:effectLst/>
                        <a:latin typeface="+mn-lt"/>
                        <a:ea typeface="+mn-ea"/>
                      </a:endParaRP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0304" y="1924520"/>
          <a:ext cx="4534993" cy="272542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53499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27254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①  </a:t>
                      </a:r>
                      <a:r>
                        <a:rPr lang="en-US" altLang="ko-KR" sz="1600" kern="0" spc="0" baseline="0" dirty="0" err="1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BioPharma</a:t>
                      </a:r>
                      <a:r>
                        <a:rPr lang="en-US" altLang="ko-KR" sz="1600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ko-KR" sz="1600" kern="0" spc="0" baseline="0" dirty="0" err="1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BioSAXS</a:t>
                      </a:r>
                      <a:endParaRPr lang="en-US" altLang="ko-KR" sz="1600" kern="0" spc="0" dirty="0">
                        <a:ln>
                          <a:solidFill>
                            <a:schemeClr val="accent1"/>
                          </a:solidFill>
                          <a:prstDash val="sysDot"/>
                        </a:ln>
                        <a:effectLst/>
                        <a:latin typeface="+mn-lt"/>
                        <a:ea typeface="+mn-ea"/>
                      </a:endParaRP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0304" y="2275078"/>
          <a:ext cx="4534993" cy="272542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53499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27254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② </a:t>
                      </a:r>
                      <a:r>
                        <a:rPr lang="en-US" altLang="ko-KR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Material Structure Analysis</a:t>
                      </a: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0304" y="2625636"/>
          <a:ext cx="4534993" cy="272542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53499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27254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③ </a:t>
                      </a:r>
                      <a:r>
                        <a:rPr lang="en-US" altLang="ko-KR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Soft X-ray Nano probe</a:t>
                      </a: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43959" y="2956527"/>
          <a:ext cx="2260183" cy="2385200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226018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23852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【 </a:t>
                      </a:r>
                      <a:r>
                        <a:rPr lang="en-US" altLang="ko-KR" sz="1600" b="1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Research oriented</a:t>
                      </a:r>
                      <a:r>
                        <a:rPr lang="ko-KR" altLang="en-US" sz="1600" b="1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ko-KR" sz="1600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】</a:t>
                      </a:r>
                      <a:endParaRPr lang="en-US" altLang="ko-KR" sz="1600" kern="0" spc="-150" dirty="0">
                        <a:ln>
                          <a:solidFill>
                            <a:schemeClr val="accent1"/>
                          </a:solidFill>
                          <a:prstDash val="sysDot"/>
                        </a:ln>
                        <a:effectLst/>
                        <a:latin typeface="+mn-lt"/>
                        <a:ea typeface="+mn-ea"/>
                      </a:endParaRP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0304" y="2960543"/>
          <a:ext cx="4534993" cy="272542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53499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27254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④ </a:t>
                      </a:r>
                      <a:r>
                        <a:rPr lang="en-US" altLang="ko-KR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Nanoscale Angle resolved Photoemission</a:t>
                      </a: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0304" y="3311100"/>
          <a:ext cx="4534993" cy="272542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53499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27254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⑤ </a:t>
                      </a:r>
                      <a:r>
                        <a:rPr lang="en-US" altLang="ko-KR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Coherent X ray Diffraction</a:t>
                      </a: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0304" y="3661658"/>
          <a:ext cx="4534993" cy="272542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53499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27254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⑥ </a:t>
                      </a:r>
                      <a:r>
                        <a:rPr lang="en-US" altLang="ko-KR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Coherent Small angle X ray Scattering</a:t>
                      </a: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0304" y="4012216"/>
          <a:ext cx="4534993" cy="272542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53499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27254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⑦ </a:t>
                      </a:r>
                      <a:r>
                        <a:rPr lang="en-US" altLang="ko-KR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Real time X ray Absorption Fine Structure</a:t>
                      </a: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0304" y="4362774"/>
          <a:ext cx="4534993" cy="272542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53499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27254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⑧ </a:t>
                      </a:r>
                      <a:r>
                        <a:rPr lang="en-US" altLang="ko-KR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Bio Nano crystallography</a:t>
                      </a: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0304" y="4713331"/>
          <a:ext cx="4534993" cy="272542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53499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27254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⑨ </a:t>
                      </a:r>
                      <a:r>
                        <a:rPr lang="en-US" altLang="ko-KR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High Energy Microscopy</a:t>
                      </a: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F7957E92-5ED8-4D3B-B725-81FB75E0C5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0304" y="5063890"/>
          <a:ext cx="4534993" cy="272542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4534993">
                  <a:extLst>
                    <a:ext uri="{9D8B030D-6E8A-4147-A177-3AD203B41FA5}">
                      <a16:colId xmlns:a16="http://schemas.microsoft.com/office/drawing/2014/main" val="612946379"/>
                    </a:ext>
                  </a:extLst>
                </a:gridCol>
              </a:tblGrid>
              <a:tr h="27254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600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⑩</a:t>
                      </a:r>
                      <a:r>
                        <a:rPr lang="en-US" altLang="ko-KR" sz="1600" kern="0" spc="0" baseline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ko-KR" sz="1600" kern="0" spc="0" dirty="0">
                          <a:ln>
                            <a:solidFill>
                              <a:schemeClr val="accent1"/>
                            </a:solidFill>
                            <a:prstDash val="sysDot"/>
                          </a:ln>
                          <a:effectLst/>
                          <a:latin typeface="+mn-lt"/>
                          <a:ea typeface="+mn-ea"/>
                        </a:rPr>
                        <a:t>Nano-probe</a:t>
                      </a:r>
                    </a:p>
                  </a:txBody>
                  <a:tcPr marL="51826" marR="51826" marT="14328" marB="14328" anchor="ctr"/>
                </a:tc>
                <a:extLst>
                  <a:ext uri="{0D108BD9-81ED-4DB2-BD59-A6C34878D82A}">
                    <a16:rowId xmlns:a16="http://schemas.microsoft.com/office/drawing/2014/main" val="2804393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5471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Beamlines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ABFD5B4B-795C-4EC4-B47F-CF669B9BD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65" y="1316308"/>
            <a:ext cx="11234049" cy="122416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2" y="2540471"/>
            <a:ext cx="11146863" cy="37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82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Construction Site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CDBCFEB-D4F7-4762-B85C-012E15196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2" y="1340329"/>
            <a:ext cx="5942516" cy="4360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그림 10" descr="산, 자연, 계곡, 바위이(가) 표시된 사진&#10;&#10;자동 생성된 설명">
            <a:extLst>
              <a:ext uri="{FF2B5EF4-FFF2-40B4-BE49-F238E27FC236}">
                <a16:creationId xmlns:a16="http://schemas.microsoft.com/office/drawing/2014/main" id="{F2EBF80C-0D9B-24EA-4AC1-25591FE0C17D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40330"/>
            <a:ext cx="5867967" cy="4333619"/>
          </a:xfrm>
          <a:prstGeom prst="rect">
            <a:avLst/>
          </a:prstGeom>
        </p:spPr>
      </p:pic>
      <p:sp>
        <p:nvSpPr>
          <p:cNvPr id="15" name="_x160041376">
            <a:extLst>
              <a:ext uri="{FF2B5EF4-FFF2-40B4-BE49-F238E27FC236}">
                <a16:creationId xmlns:a16="http://schemas.microsoft.com/office/drawing/2014/main" id="{3E4C4E49-9756-4E4B-832F-D896FDB65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055" y="3439467"/>
            <a:ext cx="876954" cy="845943"/>
          </a:xfrm>
          <a:prstGeom prst="ellipse">
            <a:avLst/>
          </a:prstGeom>
          <a:solidFill>
            <a:srgbClr val="E8A6FE"/>
          </a:solidFill>
          <a:ln w="4191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73166" tIns="36583" rIns="73166" bIns="36583" numCol="1" anchor="ctr" anchorCtr="0" compatLnSpc="1">
            <a:prstTxWarp prst="textNoShape">
              <a:avLst/>
            </a:prstTxWarp>
          </a:bodyPr>
          <a:lstStyle/>
          <a:p>
            <a:pPr algn="ctr" defTabSz="73161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ko-KR" altLang="ko-KR" sz="800" b="1" dirty="0" err="1">
                <a:solidFill>
                  <a:srgbClr val="000000"/>
                </a:solidFill>
                <a:latin typeface="함초롬바탕" panose="02030604000101010101" pitchFamily="18" charset="-127"/>
                <a:ea typeface="휴먼엑스포" panose="02030504000101010101" pitchFamily="18" charset="-127"/>
              </a:rPr>
              <a:t>방사광</a:t>
            </a:r>
            <a:br>
              <a:rPr lang="en-US" altLang="ko-KR" sz="800" b="1" dirty="0">
                <a:solidFill>
                  <a:srgbClr val="000000"/>
                </a:solidFill>
                <a:latin typeface="함초롬바탕" panose="02030604000101010101" pitchFamily="18" charset="-127"/>
                <a:ea typeface="휴먼엑스포" panose="02030504000101010101" pitchFamily="18" charset="-127"/>
              </a:rPr>
            </a:br>
            <a:r>
              <a:rPr lang="ko-KR" altLang="ko-KR" sz="800" b="1" dirty="0">
                <a:solidFill>
                  <a:srgbClr val="000000"/>
                </a:solidFill>
                <a:latin typeface="함초롬바탕" panose="02030604000101010101" pitchFamily="18" charset="-127"/>
                <a:ea typeface="휴먼엑스포" panose="02030504000101010101" pitchFamily="18" charset="-127"/>
              </a:rPr>
              <a:t>가속기</a:t>
            </a:r>
            <a:br>
              <a:rPr lang="en-US" altLang="ko-KR" sz="800" b="1" dirty="0">
                <a:solidFill>
                  <a:srgbClr val="000000"/>
                </a:solidFill>
                <a:latin typeface="함초롬바탕" panose="02030604000101010101" pitchFamily="18" charset="-127"/>
                <a:ea typeface="휴먼엑스포" panose="02030504000101010101" pitchFamily="18" charset="-127"/>
              </a:rPr>
            </a:br>
            <a:r>
              <a:rPr lang="ko-KR" altLang="ko-KR" sz="800" b="1" dirty="0">
                <a:solidFill>
                  <a:srgbClr val="000000"/>
                </a:solidFill>
                <a:latin typeface="함초롬바탕" panose="02030604000101010101" pitchFamily="18" charset="-127"/>
                <a:ea typeface="휴먼엑스포" panose="02030504000101010101" pitchFamily="18" charset="-127"/>
              </a:rPr>
              <a:t>부지</a:t>
            </a:r>
            <a:endParaRPr lang="ko-KR" altLang="ko-KR" sz="1440" dirty="0">
              <a:latin typeface="Arial" panose="020B0604020202020204" pitchFamily="34" charset="0"/>
            </a:endParaRPr>
          </a:p>
        </p:txBody>
      </p:sp>
      <p:cxnSp>
        <p:nvCxnSpPr>
          <p:cNvPr id="16" name="직선 화살표 연결선 62">
            <a:extLst>
              <a:ext uri="{FF2B5EF4-FFF2-40B4-BE49-F238E27FC236}">
                <a16:creationId xmlns:a16="http://schemas.microsoft.com/office/drawing/2014/main" id="{DA205CC2-BF95-4166-8DAF-489B393A2D6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71950" y="3112440"/>
            <a:ext cx="4500651" cy="59906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타원 16">
            <a:extLst>
              <a:ext uri="{FF2B5EF4-FFF2-40B4-BE49-F238E27FC236}">
                <a16:creationId xmlns:a16="http://schemas.microsoft.com/office/drawing/2014/main" id="{F941808A-C1CD-B776-BA48-1AB5425EC8E8}"/>
              </a:ext>
            </a:extLst>
          </p:cNvPr>
          <p:cNvSpPr/>
          <p:nvPr/>
        </p:nvSpPr>
        <p:spPr>
          <a:xfrm>
            <a:off x="8372601" y="2335846"/>
            <a:ext cx="1532684" cy="1375661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40" dirty="0">
              <a:solidFill>
                <a:srgbClr val="FF0000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499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4GSR Design – Building Design Company (</a:t>
            </a:r>
            <a:r>
              <a:rPr lang="en-US" altLang="ko-KR" sz="1680" b="1" dirty="0" err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Haenglim</a:t>
            </a:r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*) 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10251" t="12434" r="20193" b="18769"/>
          <a:stretch/>
        </p:blipFill>
        <p:spPr>
          <a:xfrm>
            <a:off x="1477353" y="1184203"/>
            <a:ext cx="9110485" cy="492784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27497" y="834038"/>
            <a:ext cx="2136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* Designed PAL-XFEL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918238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4GSR Design – Building Cross-session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10047" t="40707" r="38820" b="-1"/>
          <a:stretch/>
        </p:blipFill>
        <p:spPr>
          <a:xfrm>
            <a:off x="756206" y="1255762"/>
            <a:ext cx="7996199" cy="507082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rcRect l="61723" t="21839" r="22904" b="4557"/>
          <a:stretch/>
        </p:blipFill>
        <p:spPr>
          <a:xfrm>
            <a:off x="9104558" y="228398"/>
            <a:ext cx="2344201" cy="613795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509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4GSR Design – Special Facilities &amp; Utilities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9996" t="21599" r="38916" b="29033"/>
          <a:stretch/>
        </p:blipFill>
        <p:spPr>
          <a:xfrm>
            <a:off x="1056651" y="1194069"/>
            <a:ext cx="9735408" cy="514475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877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4GSR Design – Floor Plan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11015" t="19684" r="37662" b="4244"/>
          <a:stretch/>
        </p:blipFill>
        <p:spPr>
          <a:xfrm>
            <a:off x="501812" y="1186248"/>
            <a:ext cx="6265892" cy="507900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rcRect l="64414" t="22049" r="23030" b="59821"/>
          <a:stretch/>
        </p:blipFill>
        <p:spPr>
          <a:xfrm>
            <a:off x="6773801" y="1640419"/>
            <a:ext cx="2597377" cy="205088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/>
          <a:srcRect l="64414" t="40378" r="23030" b="41253"/>
          <a:stretch/>
        </p:blipFill>
        <p:spPr>
          <a:xfrm>
            <a:off x="9346891" y="1640419"/>
            <a:ext cx="2603474" cy="208278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/>
          <a:srcRect l="64443" t="58715" r="23001" b="22916"/>
          <a:stretch/>
        </p:blipFill>
        <p:spPr>
          <a:xfrm>
            <a:off x="6767704" y="3725748"/>
            <a:ext cx="2603474" cy="208278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rcRect l="64414" t="77213" r="23030" b="4418"/>
          <a:stretch/>
        </p:blipFill>
        <p:spPr>
          <a:xfrm>
            <a:off x="9346891" y="3760196"/>
            <a:ext cx="2603474" cy="20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682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4" name="TextBox 3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73259"/>
            <a:ext cx="2740151" cy="27713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01813" y="696683"/>
            <a:ext cx="4825438" cy="427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68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Summary</a:t>
            </a:r>
            <a:endParaRPr lang="ko-KR" altLang="en-US" sz="168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600082" y="1170624"/>
            <a:ext cx="9009282" cy="15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29" indent="-228629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16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Multipurpose Synchrotron Radiation Project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The project aims to build 4 GeV storage ring with an emittance less than 100 pm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Its circumference will be 800m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It can host more than 40 beamlines. Initially, 10 beamlines will be ready.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600082" y="3858593"/>
            <a:ext cx="9149824" cy="15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29" indent="-228629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16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Construction will be completed by 2027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Building design began in September, 2022 and will be completed by 2023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TDR will be finished by 2023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Construction will be started in spring, 2024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600083" y="2676512"/>
            <a:ext cx="7768310" cy="115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29" indent="-228629" latinLnBrk="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/>
            </a:pPr>
            <a:r>
              <a:rPr lang="en-US" altLang="ko-KR" sz="1600" b="1" kern="0" dirty="0">
                <a:solidFill>
                  <a:srgbClr val="0033C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 Institutions working together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33C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KBSI: Leading institution in charge of Building and Facility</a:t>
            </a:r>
          </a:p>
          <a:p>
            <a:pPr lvl="0" latinLnBrk="0">
              <a:lnSpc>
                <a:spcPct val="150000"/>
              </a:lnSpc>
              <a:defRPr lang="ko-KR" altLang="en-US"/>
            </a:pPr>
            <a:r>
              <a:rPr lang="en-US" altLang="ko-KR" sz="1600" kern="0" dirty="0">
                <a:solidFill>
                  <a:srgbClr val="0033C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- PAL: Partner institution in charge of Accelerator and Beamlines</a:t>
            </a:r>
          </a:p>
        </p:txBody>
      </p:sp>
    </p:spTree>
    <p:extLst>
      <p:ext uri="{BB962C8B-B14F-4D97-AF65-F5344CB8AC3E}">
        <p14:creationId xmlns:p14="http://schemas.microsoft.com/office/powerpoint/2010/main" val="93716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RF Cavity - Functions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48E6CBC-18E9-4BE0-966C-D9B49239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1" y="1869659"/>
            <a:ext cx="10159254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To transfer RF power (~energy) to the charged particles(bunches) </a:t>
            </a: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In LINACs,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to ramp up particles energy, resulted to speed up of bunches in longitudinal direction</a:t>
            </a:r>
          </a:p>
          <a:p>
            <a:pPr marL="180000" indent="-180000">
              <a:spcBef>
                <a:spcPts val="1800"/>
              </a:spcBef>
              <a:buFont typeface="Wingdings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In synchrotron accelerators, to compensate loss power of particles to produce radiation in circular orbit and narrow band heating in vacuum chambers/beam tubes</a:t>
            </a:r>
          </a:p>
          <a:p>
            <a:pPr marL="64575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to maintain bunches motion steadily even with producing synchrotron radiation</a:t>
            </a:r>
          </a:p>
          <a:p>
            <a:pPr marL="64575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to confirm orbit stability through synchronous motion</a:t>
            </a:r>
          </a:p>
          <a:p>
            <a:pPr marL="64575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to support beam lifetime  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035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그림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61" y="2250913"/>
            <a:ext cx="308269" cy="317517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94" y="2258607"/>
            <a:ext cx="280526" cy="302104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06" y="6366351"/>
            <a:ext cx="2203508" cy="26538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6" y="6366351"/>
            <a:ext cx="2740151" cy="277138"/>
          </a:xfrm>
          <a:prstGeom prst="rect">
            <a:avLst/>
          </a:prstGeom>
        </p:spPr>
      </p:pic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23" name="TextBox 22"/>
          <p:cNvSpPr txBox="1"/>
          <p:nvPr/>
        </p:nvSpPr>
        <p:spPr>
          <a:xfrm>
            <a:off x="1365573" y="141664"/>
            <a:ext cx="5402131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1</a:t>
            </a:r>
            <a:r>
              <a:rPr lang="en-US" altLang="ko-KR" sz="128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st</a:t>
            </a:r>
            <a:r>
              <a:rPr lang="en-US" altLang="ko-KR" sz="128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4GSR International Advisory Committee Meeting (Oct. 13, 2022)</a:t>
            </a:r>
            <a:endParaRPr lang="ko-KR" altLang="en-US" sz="128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rcRect l="15805" t="28053" r="22330" b="29877"/>
          <a:stretch/>
        </p:blipFill>
        <p:spPr>
          <a:xfrm>
            <a:off x="142" y="1101411"/>
            <a:ext cx="12203925" cy="4538434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2409530" y="4922965"/>
            <a:ext cx="7385148" cy="746898"/>
            <a:chOff x="2742290" y="6608008"/>
            <a:chExt cx="9229726" cy="933450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A759930-C06F-468C-8F13-5F78621DA20A}"/>
                </a:ext>
              </a:extLst>
            </p:cNvPr>
            <p:cNvSpPr/>
            <p:nvPr/>
          </p:nvSpPr>
          <p:spPr>
            <a:xfrm>
              <a:off x="2742290" y="6608008"/>
              <a:ext cx="9229726" cy="933450"/>
            </a:xfrm>
            <a:prstGeom prst="rect">
              <a:avLst/>
            </a:prstGeom>
            <a:gradFill>
              <a:gsLst>
                <a:gs pos="0">
                  <a:schemeClr val="accent6">
                    <a:lumMod val="50000"/>
                    <a:alpha val="0"/>
                  </a:schemeClr>
                </a:gs>
                <a:gs pos="50000">
                  <a:srgbClr val="233616"/>
                </a:gs>
                <a:gs pos="100000">
                  <a:schemeClr val="accent6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40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EB0BB749-57FD-4907-96EB-1654587FB2C0}"/>
                </a:ext>
              </a:extLst>
            </p:cNvPr>
            <p:cNvSpPr/>
            <p:nvPr/>
          </p:nvSpPr>
          <p:spPr>
            <a:xfrm>
              <a:off x="5904718" y="6830985"/>
              <a:ext cx="2904870" cy="512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3200" dirty="0">
                  <a:solidFill>
                    <a:schemeClr val="bg1"/>
                  </a:solidFill>
                  <a:effectLst>
                    <a:reflection blurRad="12700" stA="40000" endPos="40000" dir="5400000" sy="-100000" algn="bl" rotWithShape="0"/>
                  </a:effectLst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Thank You</a:t>
              </a:r>
              <a:endParaRPr lang="ko-KR" altLang="en-US" sz="3200" dirty="0">
                <a:solidFill>
                  <a:schemeClr val="bg1"/>
                </a:solidFill>
                <a:effectLst>
                  <a:reflection blurRad="12700" stA="40000" endPos="40000" dir="5400000" sy="-100000" algn="bl" rotWithShape="0"/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28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836712"/>
          </a:xfrm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RF Cavity - Functions</a:t>
            </a:r>
            <a:endParaRPr lang="ko-KR" alt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4244" y="925113"/>
            <a:ext cx="115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36B44-D3F0-4D57-90AF-0291904D5DD2}" type="slidenum">
              <a:rPr lang="ko-KR" altLang="en-US" smtClean="0"/>
              <a:t>9</a:t>
            </a:fld>
            <a:endParaRPr lang="ko-KR" altLang="en-US"/>
          </a:p>
        </p:txBody>
      </p:sp>
      <p:graphicFrame>
        <p:nvGraphicFramePr>
          <p:cNvPr id="6" name="Object 71">
            <a:extLst>
              <a:ext uri="{FF2B5EF4-FFF2-40B4-BE49-F238E27FC236}">
                <a16:creationId xmlns:a16="http://schemas.microsoft.com/office/drawing/2014/main" id="{21F67752-4AEA-4F06-9099-3AE50401DF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99356"/>
              </p:ext>
            </p:extLst>
          </p:nvPr>
        </p:nvGraphicFramePr>
        <p:xfrm>
          <a:off x="2103607" y="1652014"/>
          <a:ext cx="2667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" name="Equation" r:id="rId3" imgW="1777680" imgH="558720" progId="Equation.3">
                  <p:embed/>
                </p:oleObj>
              </mc:Choice>
              <mc:Fallback>
                <p:oleObj name="Equation" r:id="rId3" imgW="1777680" imgH="558720" progId="Equation.3">
                  <p:embed/>
                  <p:pic>
                    <p:nvPicPr>
                      <p:cNvPr id="35911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3607" y="1652014"/>
                        <a:ext cx="2667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70">
            <a:extLst>
              <a:ext uri="{FF2B5EF4-FFF2-40B4-BE49-F238E27FC236}">
                <a16:creationId xmlns:a16="http://schemas.microsoft.com/office/drawing/2014/main" id="{4F5433B7-C39F-4FE4-B163-237BF7168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435" y="1206305"/>
            <a:ext cx="66143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ko-KR" sz="2000" dirty="0">
                <a:latin typeface="Arial" pitchFamily="34" charset="0"/>
                <a:ea typeface="HY각헤드라인M" pitchFamily="18" charset="-127"/>
                <a:cs typeface="Arial" pitchFamily="34" charset="0"/>
              </a:rPr>
              <a:t>Required voltage in cavity in synchrotron accelerators</a:t>
            </a:r>
          </a:p>
        </p:txBody>
      </p:sp>
      <p:sp>
        <p:nvSpPr>
          <p:cNvPr id="47" name="Text Box 75">
            <a:extLst>
              <a:ext uri="{FF2B5EF4-FFF2-40B4-BE49-F238E27FC236}">
                <a16:creationId xmlns:a16="http://schemas.microsoft.com/office/drawing/2014/main" id="{B166AFD0-0773-4722-B2D7-BB7E0807C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435" y="2868578"/>
            <a:ext cx="29965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ko-KR" sz="2000" dirty="0">
                <a:latin typeface="Arial" pitchFamily="34" charset="0"/>
                <a:ea typeface="HY각헤드라인M" pitchFamily="18" charset="-127"/>
                <a:cs typeface="Arial" pitchFamily="34" charset="0"/>
              </a:rPr>
              <a:t>Voltage seen in beam</a:t>
            </a:r>
          </a:p>
        </p:txBody>
      </p:sp>
      <p:graphicFrame>
        <p:nvGraphicFramePr>
          <p:cNvPr id="48" name="Object 76">
            <a:extLst>
              <a:ext uri="{FF2B5EF4-FFF2-40B4-BE49-F238E27FC236}">
                <a16:creationId xmlns:a16="http://schemas.microsoft.com/office/drawing/2014/main" id="{6189CA66-AE07-47E5-BFEA-04461CD51C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638671"/>
              </p:ext>
            </p:extLst>
          </p:nvPr>
        </p:nvGraphicFramePr>
        <p:xfrm>
          <a:off x="2103333" y="3372975"/>
          <a:ext cx="2376264" cy="406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9" name="Equation" r:id="rId5" imgW="1333440" imgH="228600" progId="Equation.3">
                  <p:embed/>
                </p:oleObj>
              </mc:Choice>
              <mc:Fallback>
                <p:oleObj name="Equation" r:id="rId5" imgW="1333440" imgH="228600" progId="Equation.3">
                  <p:embed/>
                  <p:pic>
                    <p:nvPicPr>
                      <p:cNvPr id="35916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3333" y="3372975"/>
                        <a:ext cx="2376264" cy="4067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C6332C1-3A07-476E-AD93-B1A4E138339B}"/>
              </a:ext>
            </a:extLst>
          </p:cNvPr>
          <p:cNvSpPr txBox="1"/>
          <p:nvPr/>
        </p:nvSpPr>
        <p:spPr>
          <a:xfrm>
            <a:off x="5840502" y="1811557"/>
            <a:ext cx="3286412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i="1" dirty="0"/>
              <a:t>P</a:t>
            </a:r>
            <a:r>
              <a:rPr lang="en-US" altLang="ko-KR" sz="1500" i="1" baseline="-25000" dirty="0"/>
              <a:t>b</a:t>
            </a:r>
            <a:r>
              <a:rPr lang="en-US" altLang="ko-KR" sz="1500" i="1" dirty="0"/>
              <a:t> : beam power</a:t>
            </a:r>
          </a:p>
          <a:p>
            <a:r>
              <a:rPr lang="en-US" altLang="ko-KR" sz="1500" i="1" dirty="0" err="1"/>
              <a:t>I</a:t>
            </a:r>
            <a:r>
              <a:rPr lang="en-US" altLang="ko-KR" sz="1500" i="1" baseline="-25000" dirty="0" err="1"/>
              <a:t>b</a:t>
            </a:r>
            <a:r>
              <a:rPr lang="en-US" altLang="ko-KR" sz="1500" i="1" dirty="0"/>
              <a:t> : beam DC current</a:t>
            </a:r>
          </a:p>
          <a:p>
            <a:r>
              <a:rPr lang="en-US" altLang="ko-KR" sz="1500" i="1" dirty="0">
                <a:sym typeface="Symbol" panose="05050102010706020507" pitchFamily="18" charset="2"/>
              </a:rPr>
              <a:t></a:t>
            </a:r>
            <a:r>
              <a:rPr lang="en-US" altLang="ko-KR" sz="1500" i="1" baseline="-25000" dirty="0">
                <a:sym typeface="Symbol" panose="05050102010706020507" pitchFamily="18" charset="2"/>
              </a:rPr>
              <a:t>c</a:t>
            </a:r>
            <a:r>
              <a:rPr lang="en-US" altLang="ko-KR" sz="1500" i="1" dirty="0">
                <a:sym typeface="Symbol" panose="05050102010706020507" pitchFamily="18" charset="2"/>
              </a:rPr>
              <a:t> </a:t>
            </a:r>
            <a:r>
              <a:rPr lang="en-US" altLang="ko-KR" sz="1500" i="1" dirty="0"/>
              <a:t>: momentum compaction factor</a:t>
            </a:r>
          </a:p>
          <a:p>
            <a:r>
              <a:rPr lang="en-US" altLang="ko-KR" sz="1500" i="1" dirty="0"/>
              <a:t>h : harmonic number</a:t>
            </a:r>
          </a:p>
          <a:p>
            <a:r>
              <a:rPr lang="en-US" altLang="ko-KR" sz="1500" i="1" dirty="0">
                <a:sym typeface="Symbol" panose="05050102010706020507" pitchFamily="18" charset="2"/>
              </a:rPr>
              <a:t></a:t>
            </a:r>
            <a:r>
              <a:rPr lang="en-US" altLang="ko-KR" sz="1500" i="1" baseline="-25000" dirty="0">
                <a:sym typeface="Symbol" panose="05050102010706020507" pitchFamily="18" charset="2"/>
              </a:rPr>
              <a:t>E</a:t>
            </a:r>
            <a:r>
              <a:rPr lang="en-US" altLang="ko-KR" sz="1500" i="1" dirty="0"/>
              <a:t> : energy spread</a:t>
            </a:r>
          </a:p>
          <a:p>
            <a:r>
              <a:rPr lang="en-US" altLang="ko-KR" sz="1500" i="1" dirty="0"/>
              <a:t>e: electric charge of electron</a:t>
            </a:r>
          </a:p>
          <a:p>
            <a:r>
              <a:rPr lang="en-US" altLang="ko-KR" sz="1500" i="1" dirty="0"/>
              <a:t>E</a:t>
            </a:r>
            <a:r>
              <a:rPr lang="en-US" altLang="ko-KR" sz="1500" i="1" baseline="-25000" dirty="0"/>
              <a:t>0</a:t>
            </a:r>
            <a:r>
              <a:rPr lang="en-US" altLang="ko-KR" sz="1500" i="1" dirty="0"/>
              <a:t> : beam energy</a:t>
            </a:r>
          </a:p>
          <a:p>
            <a:r>
              <a:rPr lang="en-US" altLang="ko-KR" sz="1500" i="1" dirty="0">
                <a:sym typeface="Symbol" panose="05050102010706020507" pitchFamily="18" charset="2"/>
              </a:rPr>
              <a:t></a:t>
            </a:r>
            <a:r>
              <a:rPr lang="en-US" altLang="ko-KR" sz="1500" i="1" baseline="-25000" dirty="0">
                <a:sym typeface="Symbol" panose="05050102010706020507" pitchFamily="18" charset="2"/>
              </a:rPr>
              <a:t>RF</a:t>
            </a:r>
            <a:r>
              <a:rPr lang="en-US" altLang="ko-KR" sz="1500" i="1" dirty="0"/>
              <a:t> : angular frequency</a:t>
            </a:r>
            <a:r>
              <a:rPr lang="ko-KR" altLang="en-US" sz="1500" i="1" dirty="0"/>
              <a:t> </a:t>
            </a:r>
            <a:r>
              <a:rPr lang="en-US" altLang="ko-KR" sz="1500" i="1" dirty="0"/>
              <a:t>of</a:t>
            </a:r>
            <a:r>
              <a:rPr lang="ko-KR" altLang="en-US" sz="1500" i="1" dirty="0"/>
              <a:t> </a:t>
            </a:r>
            <a:r>
              <a:rPr lang="en-US" altLang="ko-KR" sz="1500" i="1" dirty="0"/>
              <a:t>RF cavity</a:t>
            </a:r>
          </a:p>
          <a:p>
            <a:r>
              <a:rPr lang="en-US" altLang="ko-KR" sz="1500" i="1" dirty="0">
                <a:sym typeface="Symbol" panose="05050102010706020507" pitchFamily="18" charset="2"/>
              </a:rPr>
              <a:t></a:t>
            </a:r>
            <a:r>
              <a:rPr lang="en-US" altLang="ko-KR" sz="1500" i="1" baseline="-25000" dirty="0">
                <a:sym typeface="Symbol" panose="05050102010706020507" pitchFamily="18" charset="2"/>
              </a:rPr>
              <a:t>l</a:t>
            </a:r>
            <a:r>
              <a:rPr lang="en-US" altLang="ko-KR" sz="1500" i="1" dirty="0"/>
              <a:t> : bunch length</a:t>
            </a:r>
            <a:r>
              <a:rPr lang="ko-KR" altLang="en-US" sz="1500" i="1" dirty="0"/>
              <a:t> </a:t>
            </a:r>
            <a:endParaRPr lang="en-US" altLang="ko-KR" sz="1500" i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2EAD66-AD91-4490-AC5D-37F24A6BE0FA}"/>
              </a:ext>
            </a:extLst>
          </p:cNvPr>
          <p:cNvSpPr txBox="1"/>
          <p:nvPr/>
        </p:nvSpPr>
        <p:spPr>
          <a:xfrm>
            <a:off x="9522947" y="1811557"/>
            <a:ext cx="225465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i="1" dirty="0" err="1"/>
              <a:t>V</a:t>
            </a:r>
            <a:r>
              <a:rPr lang="en-US" altLang="ko-KR" sz="1500" i="1" baseline="-25000" dirty="0" err="1"/>
              <a:t>b</a:t>
            </a:r>
            <a:r>
              <a:rPr lang="en-US" altLang="ko-KR" sz="1500" i="1" dirty="0"/>
              <a:t> : beam voltage</a:t>
            </a:r>
          </a:p>
          <a:p>
            <a:r>
              <a:rPr lang="en-US" altLang="ko-KR" sz="1500" i="1" dirty="0" err="1"/>
              <a:t>V</a:t>
            </a:r>
            <a:r>
              <a:rPr lang="en-US" altLang="ko-KR" sz="1500" i="1" baseline="-25000" dirty="0" err="1"/>
              <a:t>c</a:t>
            </a:r>
            <a:r>
              <a:rPr lang="en-US" altLang="ko-KR" sz="1500" i="1" dirty="0"/>
              <a:t> :  cavity voltage</a:t>
            </a:r>
          </a:p>
          <a:p>
            <a:r>
              <a:rPr lang="en-US" altLang="ko-KR" sz="1500" i="1" dirty="0">
                <a:sym typeface="Symbol" panose="05050102010706020507" pitchFamily="18" charset="2"/>
              </a:rPr>
              <a:t></a:t>
            </a:r>
            <a:r>
              <a:rPr lang="en-US" altLang="ko-KR" sz="1500" i="1" baseline="-25000" dirty="0">
                <a:sym typeface="Symbol" panose="05050102010706020507" pitchFamily="18" charset="2"/>
              </a:rPr>
              <a:t>s</a:t>
            </a:r>
            <a:r>
              <a:rPr lang="en-US" altLang="ko-KR" sz="1500" i="1" dirty="0">
                <a:sym typeface="Symbol" panose="05050102010706020507" pitchFamily="18" charset="2"/>
              </a:rPr>
              <a:t> </a:t>
            </a:r>
            <a:r>
              <a:rPr lang="en-US" altLang="ko-KR" sz="1500" i="1" dirty="0"/>
              <a:t>: synchronous phase</a:t>
            </a:r>
            <a:endParaRPr lang="ko-KR" altLang="en-US" sz="1500" i="1" dirty="0"/>
          </a:p>
        </p:txBody>
      </p:sp>
      <p:grpSp>
        <p:nvGrpSpPr>
          <p:cNvPr id="50" name="Group 74">
            <a:extLst>
              <a:ext uri="{FF2B5EF4-FFF2-40B4-BE49-F238E27FC236}">
                <a16:creationId xmlns:a16="http://schemas.microsoft.com/office/drawing/2014/main" id="{D0D824EF-5CEB-4472-B84C-C6B268C7A493}"/>
              </a:ext>
            </a:extLst>
          </p:cNvPr>
          <p:cNvGrpSpPr>
            <a:grpSpLocks/>
          </p:cNvGrpSpPr>
          <p:nvPr/>
        </p:nvGrpSpPr>
        <p:grpSpPr bwMode="auto">
          <a:xfrm>
            <a:off x="5230331" y="4094922"/>
            <a:ext cx="2449513" cy="2193925"/>
            <a:chOff x="2562" y="2205"/>
            <a:chExt cx="1543" cy="1382"/>
          </a:xfrm>
        </p:grpSpPr>
        <p:graphicFrame>
          <p:nvGraphicFramePr>
            <p:cNvPr id="51" name="Object 45">
              <a:extLst>
                <a:ext uri="{FF2B5EF4-FFF2-40B4-BE49-F238E27FC236}">
                  <a16:creationId xmlns:a16="http://schemas.microsoft.com/office/drawing/2014/main" id="{52FDEA73-83DA-44C5-9BFE-0FB51F8CB3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62" y="2659"/>
            <a:ext cx="440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0" name="Equation" r:id="rId7" imgW="698400" imgH="177480" progId="Equation.3">
                    <p:embed/>
                  </p:oleObj>
                </mc:Choice>
                <mc:Fallback>
                  <p:oleObj name="Equation" r:id="rId7" imgW="698400" imgH="177480" progId="Equation.3">
                    <p:embed/>
                    <p:pic>
                      <p:nvPicPr>
                        <p:cNvPr id="11" name="Object 45">
                          <a:extLst>
                            <a:ext uri="{FF2B5EF4-FFF2-40B4-BE49-F238E27FC236}">
                              <a16:creationId xmlns:a16="http://schemas.microsoft.com/office/drawing/2014/main" id="{CFB4BF5D-FBE9-4565-B4C3-E9CA4DAAC96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2" y="2659"/>
                          <a:ext cx="440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2" name="Group 44">
              <a:extLst>
                <a:ext uri="{FF2B5EF4-FFF2-40B4-BE49-F238E27FC236}">
                  <a16:creationId xmlns:a16="http://schemas.microsoft.com/office/drawing/2014/main" id="{DB41EFD3-E5E5-4A32-9A46-5A4158304F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1" y="2205"/>
              <a:ext cx="982" cy="1115"/>
              <a:chOff x="3787" y="2614"/>
              <a:chExt cx="982" cy="1115"/>
            </a:xfrm>
          </p:grpSpPr>
          <p:sp>
            <p:nvSpPr>
              <p:cNvPr id="58" name="Oval 17">
                <a:extLst>
                  <a:ext uri="{FF2B5EF4-FFF2-40B4-BE49-F238E27FC236}">
                    <a16:creationId xmlns:a16="http://schemas.microsoft.com/office/drawing/2014/main" id="{6E3D7D3F-1C61-4CDF-BD34-32352927C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7" y="2750"/>
                <a:ext cx="982" cy="97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9" name="Oval 18">
                <a:extLst>
                  <a:ext uri="{FF2B5EF4-FFF2-40B4-BE49-F238E27FC236}">
                    <a16:creationId xmlns:a16="http://schemas.microsoft.com/office/drawing/2014/main" id="{93711711-55E0-4D32-B951-EA812B22F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2750"/>
                <a:ext cx="817" cy="816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60" name="Oval 19">
                <a:extLst>
                  <a:ext uri="{FF2B5EF4-FFF2-40B4-BE49-F238E27FC236}">
                    <a16:creationId xmlns:a16="http://schemas.microsoft.com/office/drawing/2014/main" id="{8B1B4134-151F-4F95-9E14-7EF6EF850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4" y="2757"/>
                <a:ext cx="630" cy="6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grpSp>
            <p:nvGrpSpPr>
              <p:cNvPr id="61" name="Group 32">
                <a:extLst>
                  <a:ext uri="{FF2B5EF4-FFF2-40B4-BE49-F238E27FC236}">
                    <a16:creationId xmlns:a16="http://schemas.microsoft.com/office/drawing/2014/main" id="{2F365C38-08C7-4231-9C0E-CB7FA7BC05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6" y="2614"/>
                <a:ext cx="363" cy="122"/>
                <a:chOff x="4468" y="1570"/>
                <a:chExt cx="363" cy="122"/>
              </a:xfrm>
            </p:grpSpPr>
            <p:sp>
              <p:nvSpPr>
                <p:cNvPr id="71" name="Line 20">
                  <a:extLst>
                    <a:ext uri="{FF2B5EF4-FFF2-40B4-BE49-F238E27FC236}">
                      <a16:creationId xmlns:a16="http://schemas.microsoft.com/office/drawing/2014/main" id="{A81E256F-FC82-4609-9021-F2D0130F0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68" y="169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72" name="Line 21">
                  <a:extLst>
                    <a:ext uri="{FF2B5EF4-FFF2-40B4-BE49-F238E27FC236}">
                      <a16:creationId xmlns:a16="http://schemas.microsoft.com/office/drawing/2014/main" id="{FA81417A-C4BB-4F42-9E2F-3D77968B0C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59" y="1570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73" name="Line 22">
                  <a:extLst>
                    <a:ext uri="{FF2B5EF4-FFF2-40B4-BE49-F238E27FC236}">
                      <a16:creationId xmlns:a16="http://schemas.microsoft.com/office/drawing/2014/main" id="{71124C0C-F7C9-4F64-9EFD-3901184624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59" y="1570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74" name="Line 23">
                  <a:extLst>
                    <a:ext uri="{FF2B5EF4-FFF2-40B4-BE49-F238E27FC236}">
                      <a16:creationId xmlns:a16="http://schemas.microsoft.com/office/drawing/2014/main" id="{C7C6F10F-91FE-4B68-92A4-159F0DF94B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40" y="1570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75" name="Line 24">
                  <a:extLst>
                    <a:ext uri="{FF2B5EF4-FFF2-40B4-BE49-F238E27FC236}">
                      <a16:creationId xmlns:a16="http://schemas.microsoft.com/office/drawing/2014/main" id="{B9EE1350-68B6-4A85-A07E-ED31628054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0" y="169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62" name="Group 33">
                <a:extLst>
                  <a:ext uri="{FF2B5EF4-FFF2-40B4-BE49-F238E27FC236}">
                    <a16:creationId xmlns:a16="http://schemas.microsoft.com/office/drawing/2014/main" id="{2E3587BE-CF88-4F7C-922A-17F65A03D8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4105" y="2796"/>
                <a:ext cx="363" cy="122"/>
                <a:chOff x="4468" y="1570"/>
                <a:chExt cx="363" cy="122"/>
              </a:xfrm>
            </p:grpSpPr>
            <p:sp>
              <p:nvSpPr>
                <p:cNvPr id="66" name="Line 34">
                  <a:extLst>
                    <a:ext uri="{FF2B5EF4-FFF2-40B4-BE49-F238E27FC236}">
                      <a16:creationId xmlns:a16="http://schemas.microsoft.com/office/drawing/2014/main" id="{5CE5DDEB-FF1F-4811-9A27-F744E33239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68" y="169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67" name="Line 35">
                  <a:extLst>
                    <a:ext uri="{FF2B5EF4-FFF2-40B4-BE49-F238E27FC236}">
                      <a16:creationId xmlns:a16="http://schemas.microsoft.com/office/drawing/2014/main" id="{70345AC4-06E2-42D3-A9FF-BB8511A644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59" y="1570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68" name="Line 36">
                  <a:extLst>
                    <a:ext uri="{FF2B5EF4-FFF2-40B4-BE49-F238E27FC236}">
                      <a16:creationId xmlns:a16="http://schemas.microsoft.com/office/drawing/2014/main" id="{79553AC4-B4A6-47CF-89CF-8BA461BBB8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59" y="1570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69" name="Line 37">
                  <a:extLst>
                    <a:ext uri="{FF2B5EF4-FFF2-40B4-BE49-F238E27FC236}">
                      <a16:creationId xmlns:a16="http://schemas.microsoft.com/office/drawing/2014/main" id="{B3009193-D27C-485A-94DC-587C3357F9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40" y="1570"/>
                  <a:ext cx="0" cy="1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70" name="Line 38">
                  <a:extLst>
                    <a:ext uri="{FF2B5EF4-FFF2-40B4-BE49-F238E27FC236}">
                      <a16:creationId xmlns:a16="http://schemas.microsoft.com/office/drawing/2014/main" id="{41AB47AF-F8C5-4E5A-B3AF-EFE9EF5952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0" y="169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63" name="Line 39">
                <a:extLst>
                  <a:ext uri="{FF2B5EF4-FFF2-40B4-BE49-F238E27FC236}">
                    <a16:creationId xmlns:a16="http://schemas.microsoft.com/office/drawing/2014/main" id="{4E1DA758-2DAF-401C-B58B-D96DC0859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2" y="2660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4" name="Line 40">
                <a:extLst>
                  <a:ext uri="{FF2B5EF4-FFF2-40B4-BE49-F238E27FC236}">
                    <a16:creationId xmlns:a16="http://schemas.microsoft.com/office/drawing/2014/main" id="{95CD2BEC-F244-4F79-8B12-2BF9E62818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2" y="2750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69E80996-C902-49CF-9E6C-23149AA26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2" y="2841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aphicFrame>
          <p:nvGraphicFramePr>
            <p:cNvPr id="53" name="Object 49">
              <a:extLst>
                <a:ext uri="{FF2B5EF4-FFF2-40B4-BE49-F238E27FC236}">
                  <a16:creationId xmlns:a16="http://schemas.microsoft.com/office/drawing/2014/main" id="{97692514-92AF-4B4D-8B4C-FA9D5C4792A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66" y="3385"/>
            <a:ext cx="440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1" name="Equation" r:id="rId9" imgW="698400" imgH="177480" progId="Equation.3">
                    <p:embed/>
                  </p:oleObj>
                </mc:Choice>
                <mc:Fallback>
                  <p:oleObj name="Equation" r:id="rId9" imgW="698400" imgH="177480" progId="Equation.3">
                    <p:embed/>
                    <p:pic>
                      <p:nvPicPr>
                        <p:cNvPr id="13" name="Object 49">
                          <a:extLst>
                            <a:ext uri="{FF2B5EF4-FFF2-40B4-BE49-F238E27FC236}">
                              <a16:creationId xmlns:a16="http://schemas.microsoft.com/office/drawing/2014/main" id="{2D030C6A-53F7-4988-AA4F-91A47E8102A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6" y="3385"/>
                          <a:ext cx="440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51">
              <a:extLst>
                <a:ext uri="{FF2B5EF4-FFF2-40B4-BE49-F238E27FC236}">
                  <a16:creationId xmlns:a16="http://schemas.microsoft.com/office/drawing/2014/main" id="{F54A0096-F36C-4E21-907F-8778CC29E49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65" y="3475"/>
            <a:ext cx="440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2" name="Equation" r:id="rId11" imgW="698400" imgH="177480" progId="Equation.3">
                    <p:embed/>
                  </p:oleObj>
                </mc:Choice>
                <mc:Fallback>
                  <p:oleObj name="Equation" r:id="rId11" imgW="698400" imgH="177480" progId="Equation.3">
                    <p:embed/>
                    <p:pic>
                      <p:nvPicPr>
                        <p:cNvPr id="14" name="Object 51">
                          <a:extLst>
                            <a:ext uri="{FF2B5EF4-FFF2-40B4-BE49-F238E27FC236}">
                              <a16:creationId xmlns:a16="http://schemas.microsoft.com/office/drawing/2014/main" id="{C35F4D9D-735B-4EA4-BE84-197C8A477C2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5" y="3475"/>
                          <a:ext cx="440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Line 52">
              <a:extLst>
                <a:ext uri="{FF2B5EF4-FFF2-40B4-BE49-F238E27FC236}">
                  <a16:creationId xmlns:a16="http://schemas.microsoft.com/office/drawing/2014/main" id="{F0C05D3E-4B2E-464A-AF66-474002FAF5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2704"/>
              <a:ext cx="27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6" name="Line 53">
              <a:extLst>
                <a:ext uri="{FF2B5EF4-FFF2-40B4-BE49-F238E27FC236}">
                  <a16:creationId xmlns:a16="http://schemas.microsoft.com/office/drawing/2014/main" id="{3C9B8FF3-0964-4246-A9AE-28348AFE4A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3" y="3158"/>
              <a:ext cx="182" cy="22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7" name="Line 54">
              <a:extLst>
                <a:ext uri="{FF2B5EF4-FFF2-40B4-BE49-F238E27FC236}">
                  <a16:creationId xmlns:a16="http://schemas.microsoft.com/office/drawing/2014/main" id="{42D21779-58B0-45D7-9FCB-16E79EDDB9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7" y="3249"/>
              <a:ext cx="0" cy="18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76" name="Group 67">
            <a:extLst>
              <a:ext uri="{FF2B5EF4-FFF2-40B4-BE49-F238E27FC236}">
                <a16:creationId xmlns:a16="http://schemas.microsoft.com/office/drawing/2014/main" id="{C14AF97E-94DC-4E99-8467-7964B847420A}"/>
              </a:ext>
            </a:extLst>
          </p:cNvPr>
          <p:cNvGrpSpPr>
            <a:grpSpLocks/>
          </p:cNvGrpSpPr>
          <p:nvPr/>
        </p:nvGrpSpPr>
        <p:grpSpPr bwMode="auto">
          <a:xfrm>
            <a:off x="2031672" y="4071903"/>
            <a:ext cx="2447925" cy="1939925"/>
            <a:chOff x="4105" y="2568"/>
            <a:chExt cx="1542" cy="1222"/>
          </a:xfrm>
        </p:grpSpPr>
        <p:graphicFrame>
          <p:nvGraphicFramePr>
            <p:cNvPr id="77" name="Object 55">
              <a:extLst>
                <a:ext uri="{FF2B5EF4-FFF2-40B4-BE49-F238E27FC236}">
                  <a16:creationId xmlns:a16="http://schemas.microsoft.com/office/drawing/2014/main" id="{FAFB2157-A069-4052-AC6D-14EEAC9CAE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41" y="2795"/>
            <a:ext cx="1406" cy="9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3" name="차트" r:id="rId13" imgW="4857682" imgH="3438360" progId="Excel.Chart.8">
                    <p:embed/>
                  </p:oleObj>
                </mc:Choice>
                <mc:Fallback>
                  <p:oleObj name="차트" r:id="rId13" imgW="4857682" imgH="3438360" progId="Excel.Chart.8">
                    <p:embed/>
                    <p:pic>
                      <p:nvPicPr>
                        <p:cNvPr id="37" name="Object 55">
                          <a:extLst>
                            <a:ext uri="{FF2B5EF4-FFF2-40B4-BE49-F238E27FC236}">
                              <a16:creationId xmlns:a16="http://schemas.microsoft.com/office/drawing/2014/main" id="{D6142BD2-A6F3-42FA-92B3-6CB32763D1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1" y="2795"/>
                          <a:ext cx="1406" cy="9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8" name="Text Box 57">
              <a:extLst>
                <a:ext uri="{FF2B5EF4-FFF2-40B4-BE49-F238E27FC236}">
                  <a16:creationId xmlns:a16="http://schemas.microsoft.com/office/drawing/2014/main" id="{8FC1CAF6-4CB6-4873-9D70-390A74CE60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894" y="3187"/>
              <a:ext cx="5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>
                  <a:latin typeface="Arial" pitchFamily="34" charset="0"/>
                </a:rPr>
                <a:t>RF Voltage</a:t>
              </a:r>
            </a:p>
          </p:txBody>
        </p:sp>
        <p:sp>
          <p:nvSpPr>
            <p:cNvPr id="79" name="Text Box 59">
              <a:extLst>
                <a:ext uri="{FF2B5EF4-FFF2-40B4-BE49-F238E27FC236}">
                  <a16:creationId xmlns:a16="http://schemas.microsoft.com/office/drawing/2014/main" id="{FD1183BB-C7AB-4FC0-995C-000ACB2D6F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3" y="3339"/>
              <a:ext cx="5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>
                  <a:latin typeface="Arial" pitchFamily="34" charset="0"/>
                </a:rPr>
                <a:t>RF Phase</a:t>
              </a:r>
            </a:p>
          </p:txBody>
        </p:sp>
        <p:sp>
          <p:nvSpPr>
            <p:cNvPr id="80" name="Oval 60">
              <a:extLst>
                <a:ext uri="{FF2B5EF4-FFF2-40B4-BE49-F238E27FC236}">
                  <a16:creationId xmlns:a16="http://schemas.microsoft.com/office/drawing/2014/main" id="{5F506247-BF78-4CFA-9334-088528DC8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" y="3010"/>
              <a:ext cx="46" cy="4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81" name="Line 61">
              <a:extLst>
                <a:ext uri="{FF2B5EF4-FFF2-40B4-BE49-F238E27FC236}">
                  <a16:creationId xmlns:a16="http://schemas.microsoft.com/office/drawing/2014/main" id="{131812F7-E21F-45E3-8280-D10C5D602E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6" y="3022"/>
              <a:ext cx="272" cy="0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2" name="Line 62">
              <a:extLst>
                <a:ext uri="{FF2B5EF4-FFF2-40B4-BE49-F238E27FC236}">
                  <a16:creationId xmlns:a16="http://schemas.microsoft.com/office/drawing/2014/main" id="{F8BD769C-1B7D-452C-8D84-2B84CAEF0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6" y="3022"/>
              <a:ext cx="0" cy="272"/>
            </a:xfrm>
            <a:prstGeom prst="line">
              <a:avLst/>
            </a:prstGeom>
            <a:noFill/>
            <a:ln w="3175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graphicFrame>
          <p:nvGraphicFramePr>
            <p:cNvPr id="83" name="Object 63">
              <a:extLst>
                <a:ext uri="{FF2B5EF4-FFF2-40B4-BE49-F238E27FC236}">
                  <a16:creationId xmlns:a16="http://schemas.microsoft.com/office/drawing/2014/main" id="{4CE75A83-FB17-47D2-8060-928440EF02D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13" y="3294"/>
            <a:ext cx="134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4" name="Equation" r:id="rId15" imgW="177480" imgH="228600" progId="Equation.3">
                    <p:embed/>
                  </p:oleObj>
                </mc:Choice>
                <mc:Fallback>
                  <p:oleObj name="Equation" r:id="rId15" imgW="177480" imgH="228600" progId="Equation.3">
                    <p:embed/>
                    <p:pic>
                      <p:nvPicPr>
                        <p:cNvPr id="43" name="Object 63">
                          <a:extLst>
                            <a:ext uri="{FF2B5EF4-FFF2-40B4-BE49-F238E27FC236}">
                              <a16:creationId xmlns:a16="http://schemas.microsoft.com/office/drawing/2014/main" id="{3C117DFF-67AD-41B6-A96B-DA91A9CC6E3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3" y="3294"/>
                          <a:ext cx="134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4" name="Text Box 65">
              <a:extLst>
                <a:ext uri="{FF2B5EF4-FFF2-40B4-BE49-F238E27FC236}">
                  <a16:creationId xmlns:a16="http://schemas.microsoft.com/office/drawing/2014/main" id="{12761FDF-7D4E-4A44-821C-412134EB47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2568"/>
              <a:ext cx="110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400">
                  <a:latin typeface="Arial" pitchFamily="34" charset="0"/>
                </a:rPr>
                <a:t>Synchrotron particle</a:t>
              </a:r>
            </a:p>
          </p:txBody>
        </p:sp>
        <p:sp>
          <p:nvSpPr>
            <p:cNvPr id="85" name="Line 66">
              <a:extLst>
                <a:ext uri="{FF2B5EF4-FFF2-40B4-BE49-F238E27FC236}">
                  <a16:creationId xmlns:a16="http://schemas.microsoft.com/office/drawing/2014/main" id="{BD667E6F-EF21-4B92-BB89-8ABDB61A24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4" y="2750"/>
              <a:ext cx="181" cy="27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0A92B4-97DC-459C-AEBF-C444870C785B}"/>
              </a:ext>
            </a:extLst>
          </p:cNvPr>
          <p:cNvSpPr txBox="1"/>
          <p:nvPr/>
        </p:nvSpPr>
        <p:spPr>
          <a:xfrm>
            <a:off x="7971836" y="4740837"/>
            <a:ext cx="3201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confirming orbit stability through synchronous motion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0966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9933</TotalTime>
  <Words>5832</Words>
  <Application>Microsoft Office PowerPoint</Application>
  <PresentationFormat>와이드스크린</PresentationFormat>
  <Paragraphs>1130</Paragraphs>
  <Slides>80</Slides>
  <Notes>2</Notes>
  <HiddenSlides>0</HiddenSlides>
  <MMClips>0</MMClips>
  <ScaleCrop>false</ScaleCrop>
  <HeadingPairs>
    <vt:vector size="8" baseType="variant">
      <vt:variant>
        <vt:lpstr>사용한 글꼴</vt:lpstr>
      </vt:variant>
      <vt:variant>
        <vt:i4>22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80</vt:i4>
      </vt:variant>
    </vt:vector>
  </HeadingPairs>
  <TitlesOfParts>
    <vt:vector size="105" baseType="lpstr">
      <vt:lpstr>HY각헤드라인M</vt:lpstr>
      <vt:lpstr>KoPub돋움체 Bold</vt:lpstr>
      <vt:lpstr>KoPub돋움체 Light</vt:lpstr>
      <vt:lpstr>KoPub돋움체 Medium</vt:lpstr>
      <vt:lpstr>MS PGothic</vt:lpstr>
      <vt:lpstr>Osaka</vt:lpstr>
      <vt:lpstr>SimSun</vt:lpstr>
      <vt:lpstr>굴림</vt:lpstr>
      <vt:lpstr>돋움</vt:lpstr>
      <vt:lpstr>맑은 고딕</vt:lpstr>
      <vt:lpstr>바탕</vt:lpstr>
      <vt:lpstr>함초롬바탕</vt:lpstr>
      <vt:lpstr>휴먼엑스포</vt:lpstr>
      <vt:lpstr>Arial</vt:lpstr>
      <vt:lpstr>Calibri</vt:lpstr>
      <vt:lpstr>Cambria Math</vt:lpstr>
      <vt:lpstr>Ebrima</vt:lpstr>
      <vt:lpstr>Symbol</vt:lpstr>
      <vt:lpstr>Tahoma</vt:lpstr>
      <vt:lpstr>Times New Roman</vt:lpstr>
      <vt:lpstr>Verdana</vt:lpstr>
      <vt:lpstr>Wingdings</vt:lpstr>
      <vt:lpstr>Office 테마</vt:lpstr>
      <vt:lpstr>Equation</vt:lpstr>
      <vt:lpstr>차트</vt:lpstr>
      <vt:lpstr>A SRF Cavity for Light Sources</vt:lpstr>
      <vt:lpstr>Topics</vt:lpstr>
      <vt:lpstr>A RF Cavity</vt:lpstr>
      <vt:lpstr>Basic Equations of Accelerators</vt:lpstr>
      <vt:lpstr>Lortentz Force</vt:lpstr>
      <vt:lpstr>Optics for Accelerators</vt:lpstr>
      <vt:lpstr>A RF Cavity - Interaction between RF fields and beam</vt:lpstr>
      <vt:lpstr>A RF Cavity - Functions</vt:lpstr>
      <vt:lpstr>A RF Cavity - Functions</vt:lpstr>
      <vt:lpstr>A RF Cavity – Choice of cavity material</vt:lpstr>
      <vt:lpstr>A RF Cavity – Material characteristics: normal conducting</vt:lpstr>
      <vt:lpstr>A RF Cavity – Material characteristics: superconducting</vt:lpstr>
      <vt:lpstr>A RF Cavity – SC Cavity’s advantages over NC cavity</vt:lpstr>
      <vt:lpstr>A RF Cavity – SC Cavity’s advantages over NC cavity</vt:lpstr>
      <vt:lpstr>A RF Cavity – Cavity performance in synchrotron accel.</vt:lpstr>
      <vt:lpstr>A RF Cavity – Cavity performance in synchrotron accel.</vt:lpstr>
      <vt:lpstr>Coaxial and Waveguide Dampers (Couplers) in a Cavity </vt:lpstr>
      <vt:lpstr>Beam Line / Tube Absorbers </vt:lpstr>
      <vt:lpstr>Characteristics  of  Synchrotron Accelerators</vt:lpstr>
      <vt:lpstr>Comparison, between Linear and Circular Accelerators</vt:lpstr>
      <vt:lpstr>Linear (LINAC) and Circular Accelerators (Synchrotron)</vt:lpstr>
      <vt:lpstr>A LINAC</vt:lpstr>
      <vt:lpstr>A LINAC</vt:lpstr>
      <vt:lpstr>A LINAC – Linear collider</vt:lpstr>
      <vt:lpstr>PowerPoint 프레젠테이션</vt:lpstr>
      <vt:lpstr>ILC Main Linac RF Unit</vt:lpstr>
      <vt:lpstr>A Synchrotron (Circular Accelerators)</vt:lpstr>
      <vt:lpstr>A Usual Synchrotron Radiation (Light Source)</vt:lpstr>
      <vt:lpstr>Configuration of RF system for the Synchrotrons</vt:lpstr>
      <vt:lpstr>Characteristics of Synchrotron Light Sources</vt:lpstr>
      <vt:lpstr>Evolution of Synchrotron Light Sources</vt:lpstr>
      <vt:lpstr>Evolution of Synchrotron Light Sources</vt:lpstr>
      <vt:lpstr>PowerPoint 프레젠테이션</vt:lpstr>
      <vt:lpstr>Coupled-bunch Instabilities  ( beam break-up instabilities)</vt:lpstr>
      <vt:lpstr>Coupled (multi)-bunch Instabilities</vt:lpstr>
      <vt:lpstr>Coupled-bunch Instabilities</vt:lpstr>
      <vt:lpstr>Coupled-bunch Instabilities</vt:lpstr>
      <vt:lpstr>Coupled-bunch Instabilities</vt:lpstr>
      <vt:lpstr>Growth Rate of  Longitudinal Coupled Bunch Instability</vt:lpstr>
      <vt:lpstr>Growth Rate of  Longitudinal Coupled Bunch Instability</vt:lpstr>
      <vt:lpstr>Growth Rate of  Longitudinal Coupled Bunch Instability</vt:lpstr>
      <vt:lpstr>Growth Rate of  Transverse Coupled Bunch Instability</vt:lpstr>
      <vt:lpstr>Growth Rate of  Transverse Coupled Bunch Instability</vt:lpstr>
      <vt:lpstr>4th Generation Synchrotron Radiation (4GSR)</vt:lpstr>
      <vt:lpstr>Characteristics of 4GSR</vt:lpstr>
      <vt:lpstr>PowerPoint 프레젠테이션</vt:lpstr>
      <vt:lpstr>Cavity Selection by Synchrotron Facilities for 3GSR</vt:lpstr>
      <vt:lpstr>Family of SRF cavities for Synchrotron Radiation</vt:lpstr>
      <vt:lpstr>SRF CESR-B cryomodule</vt:lpstr>
      <vt:lpstr>SRF CESR-B cryomodule</vt:lpstr>
      <vt:lpstr>SRF CESR-B cryomodule in PLS-II</vt:lpstr>
      <vt:lpstr>SRF KEK-B cryomodule</vt:lpstr>
      <vt:lpstr>SRF SOLEIL cryomodule</vt:lpstr>
      <vt:lpstr>Cavity Selection by Synchrotron Facilities for 4GSR</vt:lpstr>
      <vt:lpstr>Impedances of Several Cavities’ HOMs: Longitudianl</vt:lpstr>
      <vt:lpstr>Impedances of Several Cavities’ HOMs: transverse</vt:lpstr>
      <vt:lpstr>Introduction of Multi-Purpose, 4th Generation Synchrotron Radiation (Korean 4GSR)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He Refrigerator for Particle Accelerators</dc:title>
  <dc:creator>Sohn Younguk</dc:creator>
  <cp:lastModifiedBy>master</cp:lastModifiedBy>
  <cp:revision>220</cp:revision>
  <cp:lastPrinted>2023-02-14T10:39:12Z</cp:lastPrinted>
  <dcterms:created xsi:type="dcterms:W3CDTF">2020-09-19T13:39:24Z</dcterms:created>
  <dcterms:modified xsi:type="dcterms:W3CDTF">2023-02-16T02:13:39Z</dcterms:modified>
</cp:coreProperties>
</file>