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104"/>
  </p:notesMasterIdLst>
  <p:handoutMasterIdLst>
    <p:handoutMasterId r:id="rId105"/>
  </p:handoutMasterIdLst>
  <p:sldIdLst>
    <p:sldId id="430" r:id="rId2"/>
    <p:sldId id="814" r:id="rId3"/>
    <p:sldId id="694" r:id="rId4"/>
    <p:sldId id="695" r:id="rId5"/>
    <p:sldId id="745" r:id="rId6"/>
    <p:sldId id="684" r:id="rId7"/>
    <p:sldId id="813" r:id="rId8"/>
    <p:sldId id="716" r:id="rId9"/>
    <p:sldId id="785" r:id="rId10"/>
    <p:sldId id="775" r:id="rId11"/>
    <p:sldId id="776" r:id="rId12"/>
    <p:sldId id="778" r:id="rId13"/>
    <p:sldId id="812" r:id="rId14"/>
    <p:sldId id="715" r:id="rId15"/>
    <p:sldId id="707" r:id="rId16"/>
    <p:sldId id="709" r:id="rId17"/>
    <p:sldId id="711" r:id="rId18"/>
    <p:sldId id="712" r:id="rId19"/>
    <p:sldId id="710" r:id="rId20"/>
    <p:sldId id="708" r:id="rId21"/>
    <p:sldId id="713" r:id="rId22"/>
    <p:sldId id="704" r:id="rId23"/>
    <p:sldId id="705" r:id="rId24"/>
    <p:sldId id="701" r:id="rId25"/>
    <p:sldId id="703" r:id="rId26"/>
    <p:sldId id="702" r:id="rId27"/>
    <p:sldId id="706" r:id="rId28"/>
    <p:sldId id="818" r:id="rId29"/>
    <p:sldId id="714" r:id="rId30"/>
    <p:sldId id="766" r:id="rId31"/>
    <p:sldId id="767" r:id="rId32"/>
    <p:sldId id="768" r:id="rId33"/>
    <p:sldId id="787" r:id="rId34"/>
    <p:sldId id="789" r:id="rId35"/>
    <p:sldId id="790" r:id="rId36"/>
    <p:sldId id="772" r:id="rId37"/>
    <p:sldId id="791" r:id="rId38"/>
    <p:sldId id="792" r:id="rId39"/>
    <p:sldId id="793" r:id="rId40"/>
    <p:sldId id="794" r:id="rId41"/>
    <p:sldId id="795" r:id="rId42"/>
    <p:sldId id="796" r:id="rId43"/>
    <p:sldId id="811" r:id="rId44"/>
    <p:sldId id="746" r:id="rId45"/>
    <p:sldId id="747" r:id="rId46"/>
    <p:sldId id="748" r:id="rId47"/>
    <p:sldId id="749" r:id="rId48"/>
    <p:sldId id="750" r:id="rId49"/>
    <p:sldId id="751" r:id="rId50"/>
    <p:sldId id="754" r:id="rId51"/>
    <p:sldId id="755" r:id="rId52"/>
    <p:sldId id="753" r:id="rId53"/>
    <p:sldId id="756" r:id="rId54"/>
    <p:sldId id="760" r:id="rId55"/>
    <p:sldId id="758" r:id="rId56"/>
    <p:sldId id="759" r:id="rId57"/>
    <p:sldId id="761" r:id="rId58"/>
    <p:sldId id="762" r:id="rId59"/>
    <p:sldId id="763" r:id="rId60"/>
    <p:sldId id="815" r:id="rId61"/>
    <p:sldId id="816" r:id="rId62"/>
    <p:sldId id="765" r:id="rId63"/>
    <p:sldId id="764" r:id="rId64"/>
    <p:sldId id="817" r:id="rId65"/>
    <p:sldId id="717" r:id="rId66"/>
    <p:sldId id="721" r:id="rId67"/>
    <p:sldId id="722" r:id="rId68"/>
    <p:sldId id="723" r:id="rId69"/>
    <p:sldId id="724" r:id="rId70"/>
    <p:sldId id="725" r:id="rId71"/>
    <p:sldId id="726" r:id="rId72"/>
    <p:sldId id="727" r:id="rId73"/>
    <p:sldId id="729" r:id="rId74"/>
    <p:sldId id="720" r:id="rId75"/>
    <p:sldId id="718" r:id="rId76"/>
    <p:sldId id="719" r:id="rId77"/>
    <p:sldId id="728" r:id="rId78"/>
    <p:sldId id="731" r:id="rId79"/>
    <p:sldId id="732" r:id="rId80"/>
    <p:sldId id="733" r:id="rId81"/>
    <p:sldId id="735" r:id="rId82"/>
    <p:sldId id="736" r:id="rId83"/>
    <p:sldId id="783" r:id="rId84"/>
    <p:sldId id="737" r:id="rId85"/>
    <p:sldId id="784" r:id="rId86"/>
    <p:sldId id="780" r:id="rId87"/>
    <p:sldId id="786" r:id="rId88"/>
    <p:sldId id="781" r:id="rId89"/>
    <p:sldId id="782" r:id="rId90"/>
    <p:sldId id="738" r:id="rId91"/>
    <p:sldId id="739" r:id="rId92"/>
    <p:sldId id="740" r:id="rId93"/>
    <p:sldId id="741" r:id="rId94"/>
    <p:sldId id="742" r:id="rId95"/>
    <p:sldId id="808" r:id="rId96"/>
    <p:sldId id="799" r:id="rId97"/>
    <p:sldId id="801" r:id="rId98"/>
    <p:sldId id="802" r:id="rId99"/>
    <p:sldId id="805" r:id="rId100"/>
    <p:sldId id="810" r:id="rId101"/>
    <p:sldId id="819" r:id="rId102"/>
    <p:sldId id="820" r:id="rId103"/>
  </p:sldIdLst>
  <p:sldSz cx="9144000" cy="6858000" type="screen4x3"/>
  <p:notesSz cx="9872663" cy="6797675"/>
  <p:defaultTextStyle>
    <a:defPPr>
      <a:defRPr lang="ko-KR"/>
    </a:defPPr>
    <a:lvl1pPr algn="l" rtl="0" fontAlgn="base" latinLnBrk="1">
      <a:spcBef>
        <a:spcPct val="5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1pPr>
    <a:lvl2pPr marL="457200" algn="l" rtl="0" fontAlgn="base" latinLnBrk="1">
      <a:spcBef>
        <a:spcPct val="5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2pPr>
    <a:lvl3pPr marL="914400" algn="l" rtl="0" fontAlgn="base" latinLnBrk="1">
      <a:spcBef>
        <a:spcPct val="5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3pPr>
    <a:lvl4pPr marL="1371600" algn="l" rtl="0" fontAlgn="base" latinLnBrk="1">
      <a:spcBef>
        <a:spcPct val="5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4pPr>
    <a:lvl5pPr marL="1828800" algn="l" rtl="0" fontAlgn="base" latinLnBrk="1">
      <a:spcBef>
        <a:spcPct val="5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5pPr>
    <a:lvl6pPr marL="2286000" algn="l" defTabSz="914400" rtl="0" eaLnBrk="1" latinLnBrk="1" hangingPunct="1"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6pPr>
    <a:lvl7pPr marL="2743200" algn="l" defTabSz="914400" rtl="0" eaLnBrk="1" latinLnBrk="1" hangingPunct="1"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7pPr>
    <a:lvl8pPr marL="3200400" algn="l" defTabSz="914400" rtl="0" eaLnBrk="1" latinLnBrk="1" hangingPunct="1"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8pPr>
    <a:lvl9pPr marL="3657600" algn="l" defTabSz="914400" rtl="0" eaLnBrk="1" latinLnBrk="1" hangingPunct="1">
      <a:defRPr kumimoji="1" sz="1200" kern="1200">
        <a:solidFill>
          <a:schemeClr val="tx1"/>
        </a:solidFill>
        <a:latin typeface="Arial" charset="0"/>
        <a:ea typeface="맑은 고딕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4376"/>
    <a:srgbClr val="D0D8E8"/>
    <a:srgbClr val="032550"/>
    <a:srgbClr val="022049"/>
    <a:srgbClr val="FF00FF"/>
    <a:srgbClr val="FFFF99"/>
    <a:srgbClr val="006600"/>
    <a:srgbClr val="FFFF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4" autoAdjust="0"/>
    <p:restoredTop sz="93388" autoAdjust="0"/>
  </p:normalViewPr>
  <p:slideViewPr>
    <p:cSldViewPr>
      <p:cViewPr varScale="1">
        <p:scale>
          <a:sx n="83" d="100"/>
          <a:sy n="83" d="100"/>
        </p:scale>
        <p:origin x="151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12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6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%20works\001_&#44277;&#49885;&#47928;&#49436;\&#49884;&#54744;&#48372;&#44256;&#49436;\Vertical%20test\0_&#51333;&#54633;_QWR%20HWR%20VT%20&#48516;&#49437;&#51088;&#47308;_6_1_190517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cavity%20frequency%20control_1001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Sheet1!$J$4:$J$21</c:f>
              <c:numCache>
                <c:formatCode>General</c:formatCode>
                <c:ptCount val="18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  <c:pt idx="7">
                  <c:v>0.45</c:v>
                </c:pt>
                <c:pt idx="8">
                  <c:v>0.5</c:v>
                </c:pt>
                <c:pt idx="9">
                  <c:v>0.55000000000000004</c:v>
                </c:pt>
                <c:pt idx="10">
                  <c:v>0.6</c:v>
                </c:pt>
                <c:pt idx="11">
                  <c:v>0.65</c:v>
                </c:pt>
                <c:pt idx="12">
                  <c:v>0.7</c:v>
                </c:pt>
                <c:pt idx="13">
                  <c:v>0.75</c:v>
                </c:pt>
                <c:pt idx="14">
                  <c:v>0.8</c:v>
                </c:pt>
                <c:pt idx="15">
                  <c:v>0.85</c:v>
                </c:pt>
                <c:pt idx="16">
                  <c:v>0.9</c:v>
                </c:pt>
                <c:pt idx="17">
                  <c:v>0.95</c:v>
                </c:pt>
              </c:numCache>
            </c:numRef>
          </c:cat>
          <c:val>
            <c:numRef>
              <c:f>Sheet1!$K$4:$K$21</c:f>
              <c:numCache>
                <c:formatCode>General</c:formatCode>
                <c:ptCount val="18"/>
                <c:pt idx="0">
                  <c:v>1.1548444444444443</c:v>
                </c:pt>
                <c:pt idx="1">
                  <c:v>0.89963921568627447</c:v>
                </c:pt>
                <c:pt idx="2">
                  <c:v>0.78420000000000001</c:v>
                </c:pt>
                <c:pt idx="3">
                  <c:v>0.72661333333333333</c:v>
                </c:pt>
                <c:pt idx="4">
                  <c:v>0.70003809523809535</c:v>
                </c:pt>
                <c:pt idx="5">
                  <c:v>0.69352087912087912</c:v>
                </c:pt>
                <c:pt idx="6">
                  <c:v>0.70226666666666671</c:v>
                </c:pt>
                <c:pt idx="7">
                  <c:v>0.7244929292929293</c:v>
                </c:pt>
                <c:pt idx="8">
                  <c:v>0.76032000000000011</c:v>
                </c:pt>
                <c:pt idx="9">
                  <c:v>0.81150707070707084</c:v>
                </c:pt>
                <c:pt idx="10">
                  <c:v>0.88173333333333337</c:v>
                </c:pt>
                <c:pt idx="11">
                  <c:v>0.97751208791208799</c:v>
                </c:pt>
                <c:pt idx="12">
                  <c:v>1.1102476190476189</c:v>
                </c:pt>
                <c:pt idx="13">
                  <c:v>1.3009066666666667</c:v>
                </c:pt>
                <c:pt idx="14">
                  <c:v>1.5918000000000003</c:v>
                </c:pt>
                <c:pt idx="15">
                  <c:v>2.0820078431372546</c:v>
                </c:pt>
                <c:pt idx="16">
                  <c:v>3.0691555555555561</c:v>
                </c:pt>
                <c:pt idx="17">
                  <c:v>6.0419368421052582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C56-409F-BC55-DCF44B400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68915808"/>
        <c:axId val="-868916352"/>
      </c:lineChart>
      <c:catAx>
        <c:axId val="-86891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x</a:t>
                </a:r>
                <a:endParaRPr lang="ko-KR" alt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868916352"/>
        <c:crosses val="autoZero"/>
        <c:auto val="1"/>
        <c:lblAlgn val="ctr"/>
        <c:lblOffset val="100"/>
        <c:tickMarkSkip val="1"/>
        <c:noMultiLvlLbl val="0"/>
      </c:catAx>
      <c:valAx>
        <c:axId val="-86891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Q</a:t>
                </a:r>
                <a:r>
                  <a:rPr lang="en-US" altLang="ko-KR" baseline="-25000"/>
                  <a:t>eq</a:t>
                </a:r>
                <a:endParaRPr lang="ko-KR" altLang="en-US" baseline="-250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86891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2"/>
          <c:order val="0"/>
          <c:tx>
            <c:v>Limit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5"/>
            <c:spPr>
              <a:solidFill>
                <a:srgbClr val="FF0000"/>
              </a:solidFill>
              <a:ln w="127000">
                <a:solidFill>
                  <a:srgbClr val="FF0000"/>
                </a:solidFill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 w="88900">
                  <a:solidFill>
                    <a:srgbClr val="FF0000"/>
                  </a:solidFill>
                </a:ln>
              </c:spPr>
            </c:marker>
            <c:bubble3D val="0"/>
            <c:extLst xmlns:c15="http://schemas.microsoft.com/office/drawing/2012/chart" xmlns:c16r2="http://schemas.microsoft.com/office/drawing/2015/06/chart">
              <c:ext xmlns:c16="http://schemas.microsoft.com/office/drawing/2014/chart" uri="{C3380CC4-5D6E-409C-BE32-E72D297353CC}">
                <c16:uniqueId val="{00000000-02EC-4863-A9E1-2B9E8DE3EFAA}"/>
              </c:ext>
            </c:extLst>
          </c:dPt>
          <c:xVal>
            <c:numRef>
              <c:f>'HWR#3-1-VZ-J(180529)'!$B$77</c:f>
              <c:numCache>
                <c:formatCode>General</c:formatCode>
                <c:ptCount val="1"/>
                <c:pt idx="0">
                  <c:v>6.6</c:v>
                </c:pt>
              </c:numCache>
              <c:extLst xmlns:c15="http://schemas.microsoft.com/office/drawing/2012/chart" xmlns:c16r2="http://schemas.microsoft.com/office/drawing/2015/06/chart"/>
            </c:numRef>
          </c:xVal>
          <c:yVal>
            <c:numRef>
              <c:f>'HWR#3-1-VZ-J(180529)'!$C$77</c:f>
              <c:numCache>
                <c:formatCode>0.00E+00</c:formatCode>
                <c:ptCount val="1"/>
                <c:pt idx="0">
                  <c:v>1450000000</c:v>
                </c:pt>
              </c:numCache>
              <c:extLst xmlns:c15="http://schemas.microsoft.com/office/drawing/2012/chart" xmlns:c16r2="http://schemas.microsoft.com/office/drawing/2015/06/chart"/>
            </c:numRef>
          </c:yVal>
          <c:smooth val="0"/>
          <c:extLst xmlns:c15="http://schemas.microsoft.com/office/drawing/2012/chart" xmlns:c16r2="http://schemas.microsoft.com/office/drawing/2015/06/chart">
            <c:ext xmlns:c16="http://schemas.microsoft.com/office/drawing/2014/chart" uri="{C3380CC4-5D6E-409C-BE32-E72D297353CC}">
              <c16:uniqueId val="{00000001-02EC-4863-A9E1-2B9E8DE3EFAA}"/>
            </c:ext>
          </c:extLst>
        </c:ser>
        <c:ser>
          <c:idx val="2"/>
          <c:order val="1"/>
          <c:tx>
            <c:v>HWR#1-RI-Jacket(Round type) @2K</c:v>
          </c:tx>
          <c:spPr>
            <a:ln w="19050">
              <a:noFill/>
            </a:ln>
          </c:spPr>
          <c:xVal>
            <c:numRef>
              <c:f>'HWR#1-RI-J(180703)'!$B$5:$B$29</c:f>
              <c:numCache>
                <c:formatCode>General</c:formatCode>
                <c:ptCount val="25"/>
                <c:pt idx="0">
                  <c:v>8.4056999999999995</c:v>
                </c:pt>
                <c:pt idx="1">
                  <c:v>8.8469999999999995</c:v>
                </c:pt>
                <c:pt idx="2">
                  <c:v>8.4878</c:v>
                </c:pt>
                <c:pt idx="3">
                  <c:v>8.1450999999999993</c:v>
                </c:pt>
                <c:pt idx="4">
                  <c:v>7.8216000000000001</c:v>
                </c:pt>
                <c:pt idx="5">
                  <c:v>7.2911000000000001</c:v>
                </c:pt>
                <c:pt idx="6">
                  <c:v>6.8982999999999999</c:v>
                </c:pt>
                <c:pt idx="7">
                  <c:v>6.6502999999999997</c:v>
                </c:pt>
                <c:pt idx="8">
                  <c:v>6.0945999999999998</c:v>
                </c:pt>
                <c:pt idx="9">
                  <c:v>5.3672000000000004</c:v>
                </c:pt>
                <c:pt idx="10">
                  <c:v>4.4314</c:v>
                </c:pt>
                <c:pt idx="11">
                  <c:v>3.6461999999999999</c:v>
                </c:pt>
                <c:pt idx="12">
                  <c:v>2.9740000000000002</c:v>
                </c:pt>
                <c:pt idx="13">
                  <c:v>2.3858999999999999</c:v>
                </c:pt>
                <c:pt idx="14">
                  <c:v>1.9211</c:v>
                </c:pt>
                <c:pt idx="15">
                  <c:v>1.4703999999999999</c:v>
                </c:pt>
                <c:pt idx="16">
                  <c:v>1.1782999999999999</c:v>
                </c:pt>
                <c:pt idx="17">
                  <c:v>0.88470000000000004</c:v>
                </c:pt>
                <c:pt idx="18">
                  <c:v>8.1844999999999999</c:v>
                </c:pt>
                <c:pt idx="19">
                  <c:v>8.6287000000000003</c:v>
                </c:pt>
                <c:pt idx="20">
                  <c:v>8.7881</c:v>
                </c:pt>
                <c:pt idx="21">
                  <c:v>9.0259999999999998</c:v>
                </c:pt>
                <c:pt idx="22">
                  <c:v>9.0352999999999994</c:v>
                </c:pt>
                <c:pt idx="23">
                  <c:v>9.3809000000000005</c:v>
                </c:pt>
                <c:pt idx="24">
                  <c:v>9.4047000000000001</c:v>
                </c:pt>
              </c:numCache>
              <c:extLst xmlns:c15="http://schemas.microsoft.com/office/drawing/2012/chart" xmlns:c16r2="http://schemas.microsoft.com/office/drawing/2015/06/chart"/>
            </c:numRef>
          </c:xVal>
          <c:yVal>
            <c:numRef>
              <c:f>'HWR#1-RI-J(180703)'!$C$5:$C$29</c:f>
              <c:numCache>
                <c:formatCode>0.00E+00</c:formatCode>
                <c:ptCount val="25"/>
                <c:pt idx="0">
                  <c:v>119000000</c:v>
                </c:pt>
                <c:pt idx="1">
                  <c:v>283000000</c:v>
                </c:pt>
                <c:pt idx="2">
                  <c:v>426000000</c:v>
                </c:pt>
                <c:pt idx="3">
                  <c:v>654000000</c:v>
                </c:pt>
                <c:pt idx="4">
                  <c:v>1030000000</c:v>
                </c:pt>
                <c:pt idx="5">
                  <c:v>1970000000</c:v>
                </c:pt>
                <c:pt idx="6">
                  <c:v>2980000000</c:v>
                </c:pt>
                <c:pt idx="7">
                  <c:v>3700000000</c:v>
                </c:pt>
                <c:pt idx="8">
                  <c:v>5190000000</c:v>
                </c:pt>
                <c:pt idx="9">
                  <c:v>6520000000</c:v>
                </c:pt>
                <c:pt idx="10">
                  <c:v>7190000000</c:v>
                </c:pt>
                <c:pt idx="11">
                  <c:v>7900000000</c:v>
                </c:pt>
                <c:pt idx="12">
                  <c:v>8340000000</c:v>
                </c:pt>
                <c:pt idx="13">
                  <c:v>8670000000</c:v>
                </c:pt>
                <c:pt idx="14">
                  <c:v>8970000000</c:v>
                </c:pt>
                <c:pt idx="15">
                  <c:v>8170000000</c:v>
                </c:pt>
                <c:pt idx="16">
                  <c:v>8450000000</c:v>
                </c:pt>
                <c:pt idx="17">
                  <c:v>8480000000</c:v>
                </c:pt>
                <c:pt idx="18">
                  <c:v>692000000</c:v>
                </c:pt>
                <c:pt idx="19">
                  <c:v>421000000</c:v>
                </c:pt>
                <c:pt idx="20">
                  <c:v>348000000</c:v>
                </c:pt>
                <c:pt idx="21">
                  <c:v>267000000</c:v>
                </c:pt>
                <c:pt idx="22">
                  <c:v>215000000</c:v>
                </c:pt>
                <c:pt idx="23">
                  <c:v>152000000</c:v>
                </c:pt>
                <c:pt idx="24">
                  <c:v>148000000</c:v>
                </c:pt>
              </c:numCache>
              <c:extLst xmlns:c15="http://schemas.microsoft.com/office/drawing/2012/chart" xmlns:c16r2="http://schemas.microsoft.com/office/drawing/2015/06/chart"/>
            </c:numRef>
          </c:yVal>
          <c:smooth val="0"/>
          <c:extLst xmlns:c15="http://schemas.microsoft.com/office/drawing/2012/chart" xmlns:c16r2="http://schemas.microsoft.com/office/drawing/2015/06/chart">
            <c:ext xmlns:c16="http://schemas.microsoft.com/office/drawing/2014/chart" uri="{C3380CC4-5D6E-409C-BE32-E72D297353CC}">
              <c16:uniqueId val="{00000002-02EC-4863-A9E1-2B9E8DE3EFAA}"/>
            </c:ext>
          </c:extLst>
        </c:ser>
        <c:ser>
          <c:idx val="11"/>
          <c:order val="2"/>
          <c:tx>
            <c:v>HWR#3-1-VZ-Jacket @2K</c:v>
          </c:tx>
          <c:spPr>
            <a:ln w="19050">
              <a:noFill/>
            </a:ln>
          </c:spPr>
          <c:xVal>
            <c:numRef>
              <c:f>'HWR#3-1-VZ-J(180529)'!$N$5:$N$45</c:f>
              <c:numCache>
                <c:formatCode>General</c:formatCode>
                <c:ptCount val="41"/>
                <c:pt idx="0">
                  <c:v>1.0044</c:v>
                </c:pt>
                <c:pt idx="1">
                  <c:v>1.2788999999999999</c:v>
                </c:pt>
                <c:pt idx="2">
                  <c:v>1.6049</c:v>
                </c:pt>
                <c:pt idx="3">
                  <c:v>1.6967000000000001</c:v>
                </c:pt>
                <c:pt idx="4">
                  <c:v>1.8995</c:v>
                </c:pt>
                <c:pt idx="5">
                  <c:v>2.1286</c:v>
                </c:pt>
                <c:pt idx="6">
                  <c:v>2.3820000000000001</c:v>
                </c:pt>
                <c:pt idx="7">
                  <c:v>2.6638000000000002</c:v>
                </c:pt>
                <c:pt idx="8">
                  <c:v>3.1465999999999998</c:v>
                </c:pt>
                <c:pt idx="9">
                  <c:v>3.5133999999999999</c:v>
                </c:pt>
                <c:pt idx="10">
                  <c:v>3.9190999999999998</c:v>
                </c:pt>
                <c:pt idx="11">
                  <c:v>4.3536999999999999</c:v>
                </c:pt>
                <c:pt idx="12">
                  <c:v>4.8518999999999997</c:v>
                </c:pt>
                <c:pt idx="13">
                  <c:v>5.1086</c:v>
                </c:pt>
                <c:pt idx="14">
                  <c:v>5.3631000000000002</c:v>
                </c:pt>
                <c:pt idx="15">
                  <c:v>5.61</c:v>
                </c:pt>
                <c:pt idx="16">
                  <c:v>5.8410000000000002</c:v>
                </c:pt>
                <c:pt idx="17">
                  <c:v>6.0452000000000004</c:v>
                </c:pt>
                <c:pt idx="18">
                  <c:v>6.3794000000000004</c:v>
                </c:pt>
                <c:pt idx="19">
                  <c:v>6.5236999999999998</c:v>
                </c:pt>
                <c:pt idx="20">
                  <c:v>6.6093000000000002</c:v>
                </c:pt>
                <c:pt idx="21">
                  <c:v>6.7380000000000004</c:v>
                </c:pt>
                <c:pt idx="22">
                  <c:v>7.0766</c:v>
                </c:pt>
                <c:pt idx="23">
                  <c:v>7.2880000000000003</c:v>
                </c:pt>
                <c:pt idx="24">
                  <c:v>7.6112000000000002</c:v>
                </c:pt>
                <c:pt idx="25">
                  <c:v>7.8110999999999997</c:v>
                </c:pt>
                <c:pt idx="26">
                  <c:v>8.0157000000000007</c:v>
                </c:pt>
                <c:pt idx="27">
                  <c:v>8.2202999999999999</c:v>
                </c:pt>
                <c:pt idx="28">
                  <c:v>8.4200999999999997</c:v>
                </c:pt>
                <c:pt idx="29">
                  <c:v>8.7246000000000006</c:v>
                </c:pt>
                <c:pt idx="30">
                  <c:v>8.9669000000000008</c:v>
                </c:pt>
                <c:pt idx="31">
                  <c:v>9.0338999999999992</c:v>
                </c:pt>
                <c:pt idx="32">
                  <c:v>9.1851000000000003</c:v>
                </c:pt>
                <c:pt idx="33">
                  <c:v>9.3780000000000001</c:v>
                </c:pt>
                <c:pt idx="34">
                  <c:v>9.5406999999999993</c:v>
                </c:pt>
                <c:pt idx="35">
                  <c:v>9.7094000000000005</c:v>
                </c:pt>
                <c:pt idx="36">
                  <c:v>9.9689999999999994</c:v>
                </c:pt>
                <c:pt idx="37">
                  <c:v>10.0318</c:v>
                </c:pt>
                <c:pt idx="38">
                  <c:v>7.4200000000000002E-2</c:v>
                </c:pt>
                <c:pt idx="39">
                  <c:v>10.3917</c:v>
                </c:pt>
                <c:pt idx="40">
                  <c:v>10.453900000000001</c:v>
                </c:pt>
              </c:numCache>
            </c:numRef>
          </c:xVal>
          <c:yVal>
            <c:numRef>
              <c:f>'HWR#3-1-VZ-J(180529)'!$O$5:$O$45</c:f>
              <c:numCache>
                <c:formatCode>0.00E+00</c:formatCode>
                <c:ptCount val="41"/>
                <c:pt idx="0">
                  <c:v>6700000000</c:v>
                </c:pt>
                <c:pt idx="1">
                  <c:v>6670000000</c:v>
                </c:pt>
                <c:pt idx="2">
                  <c:v>6590000000</c:v>
                </c:pt>
                <c:pt idx="3">
                  <c:v>6570000000</c:v>
                </c:pt>
                <c:pt idx="4">
                  <c:v>6540000000</c:v>
                </c:pt>
                <c:pt idx="5">
                  <c:v>6530000000</c:v>
                </c:pt>
                <c:pt idx="6">
                  <c:v>6490000000</c:v>
                </c:pt>
                <c:pt idx="7">
                  <c:v>6450000000</c:v>
                </c:pt>
                <c:pt idx="8">
                  <c:v>6350000000</c:v>
                </c:pt>
                <c:pt idx="9">
                  <c:v>6200000000</c:v>
                </c:pt>
                <c:pt idx="10">
                  <c:v>6150000000</c:v>
                </c:pt>
                <c:pt idx="11">
                  <c:v>6030000000</c:v>
                </c:pt>
                <c:pt idx="12">
                  <c:v>5940000000</c:v>
                </c:pt>
                <c:pt idx="13">
                  <c:v>5860000000</c:v>
                </c:pt>
                <c:pt idx="14">
                  <c:v>5740000000</c:v>
                </c:pt>
                <c:pt idx="15">
                  <c:v>5560000000</c:v>
                </c:pt>
                <c:pt idx="16">
                  <c:v>5330000000</c:v>
                </c:pt>
                <c:pt idx="17">
                  <c:v>5040000000</c:v>
                </c:pt>
                <c:pt idx="18">
                  <c:v>4350000000</c:v>
                </c:pt>
                <c:pt idx="19">
                  <c:v>3990000000</c:v>
                </c:pt>
                <c:pt idx="20">
                  <c:v>3790000000</c:v>
                </c:pt>
                <c:pt idx="21">
                  <c:v>3460000000</c:v>
                </c:pt>
                <c:pt idx="22">
                  <c:v>2600000000</c:v>
                </c:pt>
                <c:pt idx="23">
                  <c:v>2110000000</c:v>
                </c:pt>
                <c:pt idx="24">
                  <c:v>1520000000</c:v>
                </c:pt>
                <c:pt idx="25">
                  <c:v>1230000000</c:v>
                </c:pt>
                <c:pt idx="26">
                  <c:v>986000000</c:v>
                </c:pt>
                <c:pt idx="27">
                  <c:v>795000000</c:v>
                </c:pt>
                <c:pt idx="28">
                  <c:v>637000000</c:v>
                </c:pt>
                <c:pt idx="29">
                  <c:v>457000000</c:v>
                </c:pt>
                <c:pt idx="30">
                  <c:v>368000000</c:v>
                </c:pt>
                <c:pt idx="31">
                  <c:v>290000000</c:v>
                </c:pt>
                <c:pt idx="32">
                  <c:v>236000000</c:v>
                </c:pt>
                <c:pt idx="33">
                  <c:v>195000000</c:v>
                </c:pt>
                <c:pt idx="34">
                  <c:v>163000000</c:v>
                </c:pt>
                <c:pt idx="35">
                  <c:v>139000000</c:v>
                </c:pt>
                <c:pt idx="36">
                  <c:v>122000000</c:v>
                </c:pt>
                <c:pt idx="37">
                  <c:v>123000000</c:v>
                </c:pt>
                <c:pt idx="38">
                  <c:v>37900</c:v>
                </c:pt>
                <c:pt idx="39">
                  <c:v>112000000</c:v>
                </c:pt>
                <c:pt idx="40">
                  <c:v>113000000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2EC-4863-A9E1-2B9E8DE3EFAA}"/>
            </c:ext>
          </c:extLst>
        </c:ser>
        <c:ser>
          <c:idx val="20"/>
          <c:order val="3"/>
          <c:tx>
            <c:v>HWR#3-RT1 @2K</c:v>
          </c:tx>
          <c:spPr>
            <a:ln w="19050">
              <a:noFill/>
            </a:ln>
          </c:spPr>
          <c:xVal>
            <c:numRef>
              <c:f>'HWR#3-RT1(171208)'!$B$6:$B$37</c:f>
              <c:numCache>
                <c:formatCode>General</c:formatCode>
                <c:ptCount val="32"/>
                <c:pt idx="0">
                  <c:v>0.97750000000000004</c:v>
                </c:pt>
                <c:pt idx="1">
                  <c:v>1.0903</c:v>
                </c:pt>
                <c:pt idx="2">
                  <c:v>1.2185999999999999</c:v>
                </c:pt>
                <c:pt idx="3">
                  <c:v>1.3647</c:v>
                </c:pt>
                <c:pt idx="4">
                  <c:v>1.5265</c:v>
                </c:pt>
                <c:pt idx="5">
                  <c:v>1.7075</c:v>
                </c:pt>
                <c:pt idx="6">
                  <c:v>2.1236999999999999</c:v>
                </c:pt>
                <c:pt idx="7">
                  <c:v>2.6640000000000001</c:v>
                </c:pt>
                <c:pt idx="8">
                  <c:v>2.9744999999999999</c:v>
                </c:pt>
                <c:pt idx="9">
                  <c:v>3.3325</c:v>
                </c:pt>
                <c:pt idx="10">
                  <c:v>3.7151999999999998</c:v>
                </c:pt>
                <c:pt idx="11">
                  <c:v>4.1502999999999997</c:v>
                </c:pt>
                <c:pt idx="12">
                  <c:v>4.6155999999999997</c:v>
                </c:pt>
                <c:pt idx="13">
                  <c:v>5.1261999999999999</c:v>
                </c:pt>
                <c:pt idx="14">
                  <c:v>5.6707999999999998</c:v>
                </c:pt>
                <c:pt idx="15">
                  <c:v>6.2195999999999998</c:v>
                </c:pt>
                <c:pt idx="16">
                  <c:v>6.694</c:v>
                </c:pt>
                <c:pt idx="17">
                  <c:v>7.0979999999999999</c:v>
                </c:pt>
                <c:pt idx="18">
                  <c:v>7.4303999999999997</c:v>
                </c:pt>
                <c:pt idx="19">
                  <c:v>7.7202999999999999</c:v>
                </c:pt>
                <c:pt idx="20">
                  <c:v>7.9798</c:v>
                </c:pt>
                <c:pt idx="21">
                  <c:v>8.2301000000000002</c:v>
                </c:pt>
                <c:pt idx="22">
                  <c:v>8.4913000000000007</c:v>
                </c:pt>
                <c:pt idx="23">
                  <c:v>8.7266999999999992</c:v>
                </c:pt>
                <c:pt idx="24">
                  <c:v>8.9019999999999992</c:v>
                </c:pt>
                <c:pt idx="25">
                  <c:v>9.1623000000000001</c:v>
                </c:pt>
                <c:pt idx="26">
                  <c:v>9.3559999999999999</c:v>
                </c:pt>
                <c:pt idx="27">
                  <c:v>9.6110000000000007</c:v>
                </c:pt>
                <c:pt idx="28">
                  <c:v>9.8922000000000008</c:v>
                </c:pt>
                <c:pt idx="29">
                  <c:v>10.157</c:v>
                </c:pt>
                <c:pt idx="30">
                  <c:v>10.357900000000001</c:v>
                </c:pt>
                <c:pt idx="31">
                  <c:v>10.823499999999999</c:v>
                </c:pt>
              </c:numCache>
              <c:extLst xmlns:c15="http://schemas.microsoft.com/office/drawing/2012/chart" xmlns:c16r2="http://schemas.microsoft.com/office/drawing/2015/06/chart"/>
            </c:numRef>
          </c:xVal>
          <c:yVal>
            <c:numRef>
              <c:f>'HWR#3-RT1(171208)'!$C$6:$C$37</c:f>
              <c:numCache>
                <c:formatCode>0.00E+00</c:formatCode>
                <c:ptCount val="32"/>
                <c:pt idx="0">
                  <c:v>11800000000</c:v>
                </c:pt>
                <c:pt idx="1">
                  <c:v>11800000000</c:v>
                </c:pt>
                <c:pt idx="2">
                  <c:v>11800000000</c:v>
                </c:pt>
                <c:pt idx="3">
                  <c:v>11900000000</c:v>
                </c:pt>
                <c:pt idx="4">
                  <c:v>11800000000</c:v>
                </c:pt>
                <c:pt idx="5">
                  <c:v>11800000000</c:v>
                </c:pt>
                <c:pt idx="6">
                  <c:v>11600000000</c:v>
                </c:pt>
                <c:pt idx="7">
                  <c:v>11500000000</c:v>
                </c:pt>
                <c:pt idx="8">
                  <c:v>11400000000</c:v>
                </c:pt>
                <c:pt idx="9">
                  <c:v>11300000000</c:v>
                </c:pt>
                <c:pt idx="10">
                  <c:v>11100000000</c:v>
                </c:pt>
                <c:pt idx="11">
                  <c:v>11300000000</c:v>
                </c:pt>
                <c:pt idx="12">
                  <c:v>11000000000</c:v>
                </c:pt>
                <c:pt idx="13">
                  <c:v>10600000000</c:v>
                </c:pt>
                <c:pt idx="14">
                  <c:v>10200000000</c:v>
                </c:pt>
                <c:pt idx="15">
                  <c:v>9570000000</c:v>
                </c:pt>
                <c:pt idx="16">
                  <c:v>8580000000</c:v>
                </c:pt>
                <c:pt idx="17">
                  <c:v>7390000000</c:v>
                </c:pt>
                <c:pt idx="18">
                  <c:v>6210000000</c:v>
                </c:pt>
                <c:pt idx="19">
                  <c:v>5160000000</c:v>
                </c:pt>
                <c:pt idx="20">
                  <c:v>4200000000</c:v>
                </c:pt>
                <c:pt idx="21">
                  <c:v>3410000000</c:v>
                </c:pt>
                <c:pt idx="22">
                  <c:v>2780000000</c:v>
                </c:pt>
                <c:pt idx="23">
                  <c:v>2280000000</c:v>
                </c:pt>
                <c:pt idx="24">
                  <c:v>1790000000</c:v>
                </c:pt>
                <c:pt idx="25">
                  <c:v>1430000000</c:v>
                </c:pt>
                <c:pt idx="26">
                  <c:v>1140000000</c:v>
                </c:pt>
                <c:pt idx="27">
                  <c:v>914000000</c:v>
                </c:pt>
                <c:pt idx="28">
                  <c:v>735000000</c:v>
                </c:pt>
                <c:pt idx="29">
                  <c:v>577000000</c:v>
                </c:pt>
                <c:pt idx="30">
                  <c:v>462000000</c:v>
                </c:pt>
                <c:pt idx="31">
                  <c:v>308000000</c:v>
                </c:pt>
              </c:numCache>
              <c:extLst xmlns:c15="http://schemas.microsoft.com/office/drawing/2012/chart" xmlns:c16r2="http://schemas.microsoft.com/office/drawing/2015/06/chart"/>
            </c:numRef>
          </c:yVal>
          <c:smooth val="0"/>
          <c:extLst xmlns:c15="http://schemas.microsoft.com/office/drawing/2012/chart" xmlns:c16r2="http://schemas.microsoft.com/office/drawing/2015/06/chart">
            <c:ext xmlns:c16="http://schemas.microsoft.com/office/drawing/2014/chart" uri="{C3380CC4-5D6E-409C-BE32-E72D297353CC}">
              <c16:uniqueId val="{00000004-02EC-4863-A9E1-2B9E8DE3EFAA}"/>
            </c:ext>
          </c:extLst>
        </c:ser>
        <c:ser>
          <c:idx val="22"/>
          <c:order val="4"/>
          <c:tx>
            <c:v>HWR#3-RT2 @2K</c:v>
          </c:tx>
          <c:spPr>
            <a:ln w="19050">
              <a:noFill/>
            </a:ln>
          </c:spPr>
          <c:marker>
            <c:spPr>
              <a:ln w="31750"/>
            </c:spPr>
          </c:marker>
          <c:xVal>
            <c:numRef>
              <c:f>'HWR#3-RT2(171208)'!$B$7:$B$30</c:f>
              <c:numCache>
                <c:formatCode>General</c:formatCode>
                <c:ptCount val="24"/>
                <c:pt idx="0">
                  <c:v>1.0065</c:v>
                </c:pt>
                <c:pt idx="1">
                  <c:v>1.2532000000000001</c:v>
                </c:pt>
                <c:pt idx="2">
                  <c:v>1.5867</c:v>
                </c:pt>
                <c:pt idx="3">
                  <c:v>1.9855</c:v>
                </c:pt>
                <c:pt idx="4">
                  <c:v>2.5219</c:v>
                </c:pt>
                <c:pt idx="5">
                  <c:v>3.2092000000000001</c:v>
                </c:pt>
                <c:pt idx="6">
                  <c:v>4.0945999999999998</c:v>
                </c:pt>
                <c:pt idx="7">
                  <c:v>4.6196999999999999</c:v>
                </c:pt>
                <c:pt idx="8">
                  <c:v>5.2051999999999996</c:v>
                </c:pt>
                <c:pt idx="9">
                  <c:v>5.7552000000000003</c:v>
                </c:pt>
                <c:pt idx="10">
                  <c:v>6.1951999999999998</c:v>
                </c:pt>
                <c:pt idx="11">
                  <c:v>6.5419</c:v>
                </c:pt>
                <c:pt idx="12">
                  <c:v>6.8323999999999998</c:v>
                </c:pt>
                <c:pt idx="13">
                  <c:v>7.0903</c:v>
                </c:pt>
                <c:pt idx="14">
                  <c:v>7.3273999999999999</c:v>
                </c:pt>
                <c:pt idx="15">
                  <c:v>7.5617000000000001</c:v>
                </c:pt>
                <c:pt idx="16">
                  <c:v>7.7888000000000002</c:v>
                </c:pt>
                <c:pt idx="17">
                  <c:v>7.9504999999999999</c:v>
                </c:pt>
                <c:pt idx="18">
                  <c:v>8.1715999999999998</c:v>
                </c:pt>
                <c:pt idx="19">
                  <c:v>8.3765000000000001</c:v>
                </c:pt>
                <c:pt idx="20">
                  <c:v>8.5874000000000006</c:v>
                </c:pt>
                <c:pt idx="21">
                  <c:v>8.7822999999999993</c:v>
                </c:pt>
                <c:pt idx="22">
                  <c:v>9.1440999999999999</c:v>
                </c:pt>
                <c:pt idx="23">
                  <c:v>8.9738000000000007</c:v>
                </c:pt>
              </c:numCache>
              <c:extLst xmlns:c15="http://schemas.microsoft.com/office/drawing/2012/chart" xmlns:c16r2="http://schemas.microsoft.com/office/drawing/2015/06/chart"/>
            </c:numRef>
          </c:xVal>
          <c:yVal>
            <c:numRef>
              <c:f>'HWR#3-RT2(171208)'!$C$7:$C$30</c:f>
              <c:numCache>
                <c:formatCode>0.00E+00</c:formatCode>
                <c:ptCount val="24"/>
                <c:pt idx="0">
                  <c:v>13700000000</c:v>
                </c:pt>
                <c:pt idx="1">
                  <c:v>13600000000</c:v>
                </c:pt>
                <c:pt idx="2">
                  <c:v>13800000000</c:v>
                </c:pt>
                <c:pt idx="3">
                  <c:v>13600000000</c:v>
                </c:pt>
                <c:pt idx="4">
                  <c:v>13700000000</c:v>
                </c:pt>
                <c:pt idx="5">
                  <c:v>13500000000</c:v>
                </c:pt>
                <c:pt idx="6">
                  <c:v>13300000000</c:v>
                </c:pt>
                <c:pt idx="7">
                  <c:v>13300000000</c:v>
                </c:pt>
                <c:pt idx="8">
                  <c:v>12700000000</c:v>
                </c:pt>
                <c:pt idx="9">
                  <c:v>11600000000</c:v>
                </c:pt>
                <c:pt idx="10">
                  <c:v>9820000000</c:v>
                </c:pt>
                <c:pt idx="11">
                  <c:v>7920000000</c:v>
                </c:pt>
                <c:pt idx="12">
                  <c:v>6240000000</c:v>
                </c:pt>
                <c:pt idx="13">
                  <c:v>4870000000</c:v>
                </c:pt>
                <c:pt idx="14">
                  <c:v>3740000000</c:v>
                </c:pt>
                <c:pt idx="15">
                  <c:v>2880000000</c:v>
                </c:pt>
                <c:pt idx="16">
                  <c:v>2250000000</c:v>
                </c:pt>
                <c:pt idx="17">
                  <c:v>1750000000</c:v>
                </c:pt>
                <c:pt idx="18">
                  <c:v>1360000000</c:v>
                </c:pt>
                <c:pt idx="19">
                  <c:v>1050000000</c:v>
                </c:pt>
                <c:pt idx="20">
                  <c:v>833000000</c:v>
                </c:pt>
                <c:pt idx="21">
                  <c:v>654000000</c:v>
                </c:pt>
                <c:pt idx="22">
                  <c:v>410000000</c:v>
                </c:pt>
                <c:pt idx="23">
                  <c:v>512000000</c:v>
                </c:pt>
              </c:numCache>
              <c:extLst xmlns:c15="http://schemas.microsoft.com/office/drawing/2012/chart" xmlns:c16r2="http://schemas.microsoft.com/office/drawing/2015/06/chart"/>
            </c:numRef>
          </c:yVal>
          <c:smooth val="0"/>
          <c:extLst xmlns:c15="http://schemas.microsoft.com/office/drawing/2012/chart" xmlns:c16r2="http://schemas.microsoft.com/office/drawing/2015/06/chart">
            <c:ext xmlns:c16="http://schemas.microsoft.com/office/drawing/2014/chart" uri="{C3380CC4-5D6E-409C-BE32-E72D297353CC}">
              <c16:uniqueId val="{00000005-02EC-4863-A9E1-2B9E8DE3E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68907104"/>
        <c:axId val="-868904384"/>
        <c:extLst xmlns:c16r2="http://schemas.microsoft.com/office/drawing/2015/06/chart"/>
      </c:scatterChart>
      <c:valAx>
        <c:axId val="-868907104"/>
        <c:scaling>
          <c:orientation val="minMax"/>
          <c:max val="10"/>
        </c:scaling>
        <c:delete val="0"/>
        <c:axPos val="b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Eacc [MV/m]</a:t>
                </a:r>
                <a:endParaRPr lang="ko-KR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ko-KR"/>
          </a:p>
        </c:txPr>
        <c:crossAx val="-868904384"/>
        <c:crosses val="autoZero"/>
        <c:crossBetween val="midCat"/>
      </c:valAx>
      <c:valAx>
        <c:axId val="-868904384"/>
        <c:scaling>
          <c:logBase val="10"/>
          <c:orientation val="minMax"/>
          <c:max val="50000000000"/>
          <c:min val="1000000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Qo</a:t>
                </a:r>
                <a:endParaRPr lang="ko-KR"/>
              </a:p>
            </c:rich>
          </c:tx>
          <c:overlay val="0"/>
        </c:title>
        <c:numFmt formatCode="0.0E+00" sourceLinked="0"/>
        <c:majorTickMark val="cross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ko-KR"/>
          </a:p>
        </c:txPr>
        <c:crossAx val="-8689071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35616834449703E-2"/>
          <c:y val="7.0470748000695277E-2"/>
          <c:w val="0.90445186245355758"/>
          <c:h val="0.72435256501457401"/>
        </c:manualLayout>
      </c:layout>
      <c:lineChart>
        <c:grouping val="standard"/>
        <c:varyColors val="0"/>
        <c:ser>
          <c:idx val="6"/>
          <c:order val="6"/>
          <c:tx>
            <c:strRef>
              <c:f>Sheet1!$H$2</c:f>
              <c:strCache>
                <c:ptCount val="1"/>
                <c:pt idx="0">
                  <c:v>Planned(5,6)</c:v>
                </c:pt>
              </c:strCache>
            </c:strRef>
          </c:tx>
          <c:spPr>
            <a:ln w="127000" cap="rnd" cmpd="sng">
              <a:solidFill>
                <a:schemeClr val="accent1">
                  <a:alpha val="2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marker>
          <c:cat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cat>
          <c:val>
            <c:numRef>
              <c:f>Sheet1!$H$3:$H$13</c:f>
              <c:numCache>
                <c:formatCode>0.000_);[Red]\(0.000\)</c:formatCode>
                <c:ptCount val="11"/>
                <c:pt idx="0">
                  <c:v>80.951999999999998</c:v>
                </c:pt>
                <c:pt idx="1">
                  <c:v>81.007999999999996</c:v>
                </c:pt>
                <c:pt idx="2">
                  <c:v>81.007999999999996</c:v>
                </c:pt>
                <c:pt idx="3">
                  <c:v>81.037999999999997</c:v>
                </c:pt>
                <c:pt idx="4">
                  <c:v>81.067999999999998</c:v>
                </c:pt>
                <c:pt idx="5">
                  <c:v>81.097999999999999</c:v>
                </c:pt>
                <c:pt idx="6">
                  <c:v>81.125</c:v>
                </c:pt>
                <c:pt idx="7">
                  <c:v>81.25</c:v>
                </c:pt>
                <c:pt idx="8">
                  <c:v>81.125</c:v>
                </c:pt>
                <c:pt idx="9">
                  <c:v>81.14</c:v>
                </c:pt>
                <c:pt idx="10">
                  <c:v>81.265000000000001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983-4E94-8A57-423F2A283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68912000"/>
        <c:axId val="-86891526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9"/>
                <c:order val="9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Sheet1!$K$2</c15:sqref>
                        </c15:formulaRef>
                      </c:ext>
                    </c:extLst>
                    <c:strCache>
                      <c:ptCount val="1"/>
                      <c:pt idx="0">
                        <c:v>planned(7,8)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4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</c:marker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strCache>
                      <c:ptCount val="11"/>
                      <c:pt idx="0">
                        <c:v>clamp-up</c:v>
                      </c:pt>
                      <c:pt idx="1">
                        <c:v>weld cavity</c:v>
                      </c:pt>
                      <c:pt idx="2">
                        <c:v>initial tuning</c:v>
                      </c:pt>
                      <c:pt idx="3">
                        <c:v>BCP 1</c:v>
                      </c:pt>
                      <c:pt idx="4">
                        <c:v>BCP 2</c:v>
                      </c:pt>
                      <c:pt idx="5">
                        <c:v>BCP 3</c:v>
                      </c:pt>
                      <c:pt idx="6">
                        <c:v>BCP 4 (final)</c:v>
                      </c:pt>
                      <c:pt idx="7">
                        <c:v>cold test (bared) @4.2K</c:v>
                      </c:pt>
                      <c:pt idx="8">
                        <c:v>weld jacket</c:v>
                      </c:pt>
                      <c:pt idx="9">
                        <c:v>light BCP</c:v>
                      </c:pt>
                      <c:pt idx="10">
                        <c:v>cold test (jacketed) @4.2K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Sheet1!$K$3:$K$13</c15:sqref>
                        </c15:formulaRef>
                      </c:ext>
                    </c:extLst>
                    <c:numCache>
                      <c:formatCode>0.000_);[Red]\(0.000\)</c:formatCode>
                      <c:ptCount val="11"/>
                      <c:pt idx="0">
                        <c:v>80.912000000000006</c:v>
                      </c:pt>
                      <c:pt idx="1">
                        <c:v>80.966999999999999</c:v>
                      </c:pt>
                      <c:pt idx="2">
                        <c:v>80.966999999999999</c:v>
                      </c:pt>
                      <c:pt idx="6">
                        <c:v>81.084000000000003</c:v>
                      </c:pt>
                      <c:pt idx="7">
                        <c:v>81.25</c:v>
                      </c:pt>
                      <c:pt idx="8">
                        <c:v>81.084000000000003</c:v>
                      </c:pt>
                      <c:pt idx="9">
                        <c:v>81.099999999999994</c:v>
                      </c:pt>
                      <c:pt idx="10">
                        <c:v>81.27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13-D983-4E94-8A57-423F2A283734}"/>
                  </c:ext>
                </c:extLst>
              </c15:ser>
            </c15:filteredLineSeries>
          </c:ext>
        </c:extLst>
      </c:lineChart>
      <c:scatterChart>
        <c:scatterStyle val="lineMarker"/>
        <c:varyColors val="0"/>
        <c:ser>
          <c:idx val="1"/>
          <c:order val="1"/>
          <c:tx>
            <c:strRef>
              <c:f>Sheet1!$C$2</c:f>
              <c:strCache>
                <c:ptCount val="1"/>
                <c:pt idx="0">
                  <c:v>QWR#1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6"/>
            <c:spPr>
              <a:noFill/>
              <a:ln>
                <a:solidFill>
                  <a:srgbClr val="00B050"/>
                </a:solidFill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Sheet1!$C$3:$C$13</c:f>
              <c:numCache>
                <c:formatCode>0.000_);[Red]\(0.000\)</c:formatCode>
                <c:ptCount val="11"/>
                <c:pt idx="1">
                  <c:v>81.045000000000002</c:v>
                </c:pt>
                <c:pt idx="6">
                  <c:v>81.111999999999995</c:v>
                </c:pt>
                <c:pt idx="8">
                  <c:v>81.126300000000001</c:v>
                </c:pt>
                <c:pt idx="9">
                  <c:v>81.139700000000005</c:v>
                </c:pt>
                <c:pt idx="10">
                  <c:v>81.263599999999997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983-4E94-8A57-423F2A283734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QWR#2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>
                <a:solidFill>
                  <a:schemeClr val="accent1">
                    <a:shade val="50000"/>
                  </a:schemeClr>
                </a:solidFill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Sheet1!$D$3:$D$13</c:f>
              <c:numCache>
                <c:formatCode>0.000_);[Red]\(0.000\)</c:formatCode>
                <c:ptCount val="11"/>
                <c:pt idx="1">
                  <c:v>81.100999999999999</c:v>
                </c:pt>
                <c:pt idx="6">
                  <c:v>81.119</c:v>
                </c:pt>
                <c:pt idx="9">
                  <c:v>81.160600000000002</c:v>
                </c:pt>
                <c:pt idx="10">
                  <c:v>81.263599999999997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983-4E94-8A57-423F2A283734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QWR#3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Sheet1!$F$3:$F$13</c:f>
              <c:numCache>
                <c:formatCode>0.000_);[Red]\(0.000\)</c:formatCode>
                <c:ptCount val="11"/>
                <c:pt idx="0">
                  <c:v>80.923000000000002</c:v>
                </c:pt>
                <c:pt idx="1">
                  <c:v>80.98</c:v>
                </c:pt>
                <c:pt idx="6">
                  <c:v>81.125</c:v>
                </c:pt>
                <c:pt idx="8">
                  <c:v>81.068349999999995</c:v>
                </c:pt>
                <c:pt idx="9">
                  <c:v>81.140799999999999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983-4E94-8A57-423F2A283734}"/>
            </c:ext>
          </c:extLst>
        </c:ser>
        <c:ser>
          <c:idx val="5"/>
          <c:order val="5"/>
          <c:tx>
            <c:strRef>
              <c:f>Sheet1!$G$2</c:f>
              <c:strCache>
                <c:ptCount val="1"/>
                <c:pt idx="0">
                  <c:v>QWR#4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Sheet1!$G$3:$G$13</c:f>
              <c:numCache>
                <c:formatCode>0.000_);[Red]\(0.000\)</c:formatCode>
                <c:ptCount val="11"/>
                <c:pt idx="0">
                  <c:v>80.924000000000007</c:v>
                </c:pt>
                <c:pt idx="1">
                  <c:v>80.992999999999995</c:v>
                </c:pt>
                <c:pt idx="6">
                  <c:v>81.128</c:v>
                </c:pt>
                <c:pt idx="8">
                  <c:v>81.1327</c:v>
                </c:pt>
                <c:pt idx="9">
                  <c:v>81.139700000000005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983-4E94-8A57-423F2A283734}"/>
            </c:ext>
          </c:extLst>
        </c:ser>
        <c:ser>
          <c:idx val="7"/>
          <c:order val="7"/>
          <c:tx>
            <c:strRef>
              <c:f>Sheet1!$I$2</c:f>
              <c:strCache>
                <c:ptCount val="1"/>
                <c:pt idx="0">
                  <c:v>QWR#5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Sheet1!$I$3:$I$13</c:f>
              <c:numCache>
                <c:formatCode>0.000_);[Red]\(0.000\)</c:formatCode>
                <c:ptCount val="11"/>
                <c:pt idx="0">
                  <c:v>80.9465</c:v>
                </c:pt>
                <c:pt idx="1">
                  <c:v>81.054000000000002</c:v>
                </c:pt>
                <c:pt idx="2">
                  <c:v>80.992599999999996</c:v>
                </c:pt>
                <c:pt idx="3">
                  <c:v>81.037999999999997</c:v>
                </c:pt>
                <c:pt idx="4">
                  <c:v>81.069500000000005</c:v>
                </c:pt>
                <c:pt idx="5">
                  <c:v>81.120400000000004</c:v>
                </c:pt>
                <c:pt idx="6">
                  <c:v>81.120400000000004</c:v>
                </c:pt>
                <c:pt idx="7">
                  <c:v>81.241</c:v>
                </c:pt>
                <c:pt idx="8">
                  <c:v>81.128399999999999</c:v>
                </c:pt>
                <c:pt idx="9">
                  <c:v>81.148200000000003</c:v>
                </c:pt>
                <c:pt idx="10">
                  <c:v>81.2791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D983-4E94-8A57-423F2A283734}"/>
            </c:ext>
          </c:extLst>
        </c:ser>
        <c:ser>
          <c:idx val="8"/>
          <c:order val="8"/>
          <c:tx>
            <c:strRef>
              <c:f>Sheet1!$J$2</c:f>
              <c:strCache>
                <c:ptCount val="1"/>
                <c:pt idx="0">
                  <c:v>QWR#6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Sheet1!$J$3:$J$13</c:f>
              <c:numCache>
                <c:formatCode>0.000_);[Red]\(0.000\)</c:formatCode>
                <c:ptCount val="11"/>
                <c:pt idx="0">
                  <c:v>80.924000000000007</c:v>
                </c:pt>
                <c:pt idx="1">
                  <c:v>80.989000000000004</c:v>
                </c:pt>
                <c:pt idx="3">
                  <c:v>81.053799999999995</c:v>
                </c:pt>
                <c:pt idx="4">
                  <c:v>81.086399999999998</c:v>
                </c:pt>
                <c:pt idx="5">
                  <c:v>81.122799999999998</c:v>
                </c:pt>
                <c:pt idx="6">
                  <c:v>81.122799999999998</c:v>
                </c:pt>
                <c:pt idx="7">
                  <c:v>81.238399999999999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D983-4E94-8A57-423F2A283734}"/>
            </c:ext>
          </c:extLst>
        </c:ser>
        <c:ser>
          <c:idx val="10"/>
          <c:order val="10"/>
          <c:tx>
            <c:strRef>
              <c:f>Sheet1!$L$2</c:f>
              <c:strCache>
                <c:ptCount val="1"/>
                <c:pt idx="0">
                  <c:v>QWR#7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Sheet1!$L$3:$L$13</c:f>
              <c:numCache>
                <c:formatCode>0.000_);[Red]\(0.000\)</c:formatCode>
                <c:ptCount val="11"/>
                <c:pt idx="0">
                  <c:v>80.951999999999998</c:v>
                </c:pt>
                <c:pt idx="1">
                  <c:v>81.049499999999995</c:v>
                </c:pt>
                <c:pt idx="2">
                  <c:v>81.006</c:v>
                </c:pt>
                <c:pt idx="3">
                  <c:v>81.031000000000006</c:v>
                </c:pt>
                <c:pt idx="4">
                  <c:v>81.061949999999996</c:v>
                </c:pt>
                <c:pt idx="5">
                  <c:v>81.095500000000001</c:v>
                </c:pt>
                <c:pt idx="6">
                  <c:v>81.138249999999999</c:v>
                </c:pt>
                <c:pt idx="7">
                  <c:v>81.265000000000001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D983-4E94-8A57-423F2A283734}"/>
            </c:ext>
          </c:extLst>
        </c:ser>
        <c:ser>
          <c:idx val="11"/>
          <c:order val="11"/>
          <c:tx>
            <c:strRef>
              <c:f>Sheet1!$M$2</c:f>
              <c:strCache>
                <c:ptCount val="1"/>
                <c:pt idx="0">
                  <c:v>QWR#8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Sheet1!$M$3:$M$13</c:f>
              <c:numCache>
                <c:formatCode>0.000_);[Red]\(0.000\)</c:formatCode>
                <c:ptCount val="11"/>
                <c:pt idx="0">
                  <c:v>80.962000000000003</c:v>
                </c:pt>
                <c:pt idx="1">
                  <c:v>81.051900000000003</c:v>
                </c:pt>
                <c:pt idx="2">
                  <c:v>81.009299999999996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D983-4E94-8A57-423F2A283734}"/>
            </c:ext>
          </c:extLst>
        </c:ser>
        <c:ser>
          <c:idx val="12"/>
          <c:order val="12"/>
          <c:tx>
            <c:strRef>
              <c:f>Sheet1!$O$2</c:f>
              <c:strCache>
                <c:ptCount val="1"/>
                <c:pt idx="0">
                  <c:v>QWR#9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7030A0"/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Sheet1!$O$3:$O$13</c:f>
              <c:numCache>
                <c:formatCode>General</c:formatCode>
                <c:ptCount val="11"/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D983-4E94-8A57-423F2A283734}"/>
            </c:ext>
          </c:extLst>
        </c:ser>
        <c:ser>
          <c:idx val="13"/>
          <c:order val="13"/>
          <c:tx>
            <c:strRef>
              <c:f>Sheet1!$P$2</c:f>
              <c:strCache>
                <c:ptCount val="1"/>
                <c:pt idx="0">
                  <c:v>QWR#10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Sheet1!$P$3:$P$13</c:f>
              <c:numCache>
                <c:formatCode>0.000_);[Red]\(0.000\)</c:formatCode>
                <c:ptCount val="11"/>
                <c:pt idx="0">
                  <c:v>80.906000000000006</c:v>
                </c:pt>
                <c:pt idx="1">
                  <c:v>80.988299999999995</c:v>
                </c:pt>
                <c:pt idx="3">
                  <c:v>81.013400000000004</c:v>
                </c:pt>
                <c:pt idx="4">
                  <c:v>81.052099999999996</c:v>
                </c:pt>
                <c:pt idx="5">
                  <c:v>81.097899999999996</c:v>
                </c:pt>
                <c:pt idx="6">
                  <c:v>81.128</c:v>
                </c:pt>
                <c:pt idx="8">
                  <c:v>81.13</c:v>
                </c:pt>
                <c:pt idx="9">
                  <c:v>81.142300000000006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D983-4E94-8A57-423F2A283734}"/>
            </c:ext>
          </c:extLst>
        </c:ser>
        <c:ser>
          <c:idx val="14"/>
          <c:order val="14"/>
          <c:tx>
            <c:strRef>
              <c:f>Sheet1!$Q$2</c:f>
              <c:strCache>
                <c:ptCount val="1"/>
                <c:pt idx="0">
                  <c:v>QWR#11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Sheet1!$Q$3:$Q$13</c:f>
              <c:numCache>
                <c:formatCode>0.000_);[Red]\(0.000\)</c:formatCode>
                <c:ptCount val="11"/>
                <c:pt idx="0">
                  <c:v>80.930000000000007</c:v>
                </c:pt>
                <c:pt idx="1">
                  <c:v>81.007599999999996</c:v>
                </c:pt>
                <c:pt idx="3">
                  <c:v>81.031899999999993</c:v>
                </c:pt>
                <c:pt idx="4">
                  <c:v>81.064300000000003</c:v>
                </c:pt>
                <c:pt idx="5">
                  <c:v>81.091099999999997</c:v>
                </c:pt>
                <c:pt idx="6">
                  <c:v>81.123900000000006</c:v>
                </c:pt>
                <c:pt idx="7">
                  <c:v>81.248999999999995</c:v>
                </c:pt>
                <c:pt idx="8">
                  <c:v>81.126000000000005</c:v>
                </c:pt>
                <c:pt idx="9">
                  <c:v>81.14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D983-4E94-8A57-423F2A283734}"/>
            </c:ext>
          </c:extLst>
        </c:ser>
        <c:ser>
          <c:idx val="15"/>
          <c:order val="15"/>
          <c:tx>
            <c:strRef>
              <c:f>Sheet1!$R$2</c:f>
              <c:strCache>
                <c:ptCount val="1"/>
                <c:pt idx="0">
                  <c:v>QWR#12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Sheet1!$R$3:$R$13</c:f>
              <c:numCache>
                <c:formatCode>0.000_);[Red]\(0.000\)</c:formatCode>
                <c:ptCount val="11"/>
                <c:pt idx="0">
                  <c:v>80.905000000000001</c:v>
                </c:pt>
                <c:pt idx="1">
                  <c:v>81.011399999999995</c:v>
                </c:pt>
                <c:pt idx="3">
                  <c:v>81.025499999999994</c:v>
                </c:pt>
                <c:pt idx="4">
                  <c:v>81.070899999999995</c:v>
                </c:pt>
                <c:pt idx="5">
                  <c:v>81.1036</c:v>
                </c:pt>
                <c:pt idx="6">
                  <c:v>81.137299999999996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D983-4E94-8A57-423F2A283734}"/>
            </c:ext>
          </c:extLst>
        </c:ser>
        <c:ser>
          <c:idx val="16"/>
          <c:order val="16"/>
          <c:tx>
            <c:strRef>
              <c:f>Sheet1!$S$2</c:f>
              <c:strCache>
                <c:ptCount val="1"/>
                <c:pt idx="0">
                  <c:v>QWR#13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B050"/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Sheet1!$S$3:$S$13</c:f>
              <c:numCache>
                <c:formatCode>0.000_);[Red]\(0.000\)</c:formatCode>
                <c:ptCount val="11"/>
                <c:pt idx="0">
                  <c:v>80.936999999999998</c:v>
                </c:pt>
                <c:pt idx="1">
                  <c:v>81.014499999999998</c:v>
                </c:pt>
                <c:pt idx="3" formatCode="General">
                  <c:v>81.049499999999995</c:v>
                </c:pt>
                <c:pt idx="4" formatCode="General">
                  <c:v>81.080200000000005</c:v>
                </c:pt>
                <c:pt idx="5" formatCode="General">
                  <c:v>81.096100000000007</c:v>
                </c:pt>
                <c:pt idx="6" formatCode="General">
                  <c:v>81.126099999999994</c:v>
                </c:pt>
                <c:pt idx="8">
                  <c:v>81.132999999999996</c:v>
                </c:pt>
                <c:pt idx="9">
                  <c:v>81.142300000000006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D983-4E94-8A57-423F2A283734}"/>
            </c:ext>
          </c:extLst>
        </c:ser>
        <c:ser>
          <c:idx val="19"/>
          <c:order val="19"/>
          <c:tx>
            <c:strRef>
              <c:f>Sheet1!$V$2</c:f>
              <c:strCache>
                <c:ptCount val="1"/>
                <c:pt idx="0">
                  <c:v>min</c:v>
                </c:pt>
              </c:strCache>
            </c:strRef>
          </c:tx>
          <c:spPr>
            <a:ln w="28575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none"/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Sheet1!$V$3:$V$13</c:f>
              <c:numCache>
                <c:formatCode>0.000_);[Red]\(0.000\)</c:formatCode>
                <c:ptCount val="11"/>
                <c:pt idx="0">
                  <c:v>80.921999999999997</c:v>
                </c:pt>
                <c:pt idx="1">
                  <c:v>80.988</c:v>
                </c:pt>
                <c:pt idx="2">
                  <c:v>80.99799999999999</c:v>
                </c:pt>
                <c:pt idx="3">
                  <c:v>81.018000000000001</c:v>
                </c:pt>
                <c:pt idx="4">
                  <c:v>81.048000000000002</c:v>
                </c:pt>
                <c:pt idx="5">
                  <c:v>81.078000000000003</c:v>
                </c:pt>
                <c:pt idx="6">
                  <c:v>81.11</c:v>
                </c:pt>
                <c:pt idx="7">
                  <c:v>81.25</c:v>
                </c:pt>
                <c:pt idx="8">
                  <c:v>81.114999999999995</c:v>
                </c:pt>
                <c:pt idx="9">
                  <c:v>81.13</c:v>
                </c:pt>
                <c:pt idx="10">
                  <c:v>81.265000000000001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D983-4E94-8A57-423F2A283734}"/>
            </c:ext>
          </c:extLst>
        </c:ser>
        <c:ser>
          <c:idx val="20"/>
          <c:order val="20"/>
          <c:tx>
            <c:strRef>
              <c:f>Sheet1!$W$2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none"/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Sheet1!$W$3:$W$13</c:f>
              <c:numCache>
                <c:formatCode>0.000_);[Red]\(0.000\)</c:formatCode>
                <c:ptCount val="11"/>
                <c:pt idx="0">
                  <c:v>80.981999999999999</c:v>
                </c:pt>
                <c:pt idx="1">
                  <c:v>81.027999999999992</c:v>
                </c:pt>
                <c:pt idx="2">
                  <c:v>81.018000000000001</c:v>
                </c:pt>
                <c:pt idx="3">
                  <c:v>81.067999999999998</c:v>
                </c:pt>
                <c:pt idx="4">
                  <c:v>81.097999999999999</c:v>
                </c:pt>
                <c:pt idx="5">
                  <c:v>81.128</c:v>
                </c:pt>
                <c:pt idx="6">
                  <c:v>81.14</c:v>
                </c:pt>
                <c:pt idx="7">
                  <c:v>81.27</c:v>
                </c:pt>
                <c:pt idx="8">
                  <c:v>81.135000000000005</c:v>
                </c:pt>
                <c:pt idx="9">
                  <c:v>81.150000000000006</c:v>
                </c:pt>
                <c:pt idx="10">
                  <c:v>81.284999999999997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D983-4E94-8A57-423F2A283734}"/>
            </c:ext>
          </c:extLst>
        </c:ser>
        <c:ser>
          <c:idx val="21"/>
          <c:order val="21"/>
          <c:tx>
            <c:strRef>
              <c:f>Sheet1!$N$2</c:f>
              <c:strCache>
                <c:ptCount val="1"/>
                <c:pt idx="0">
                  <c:v>planned(#9 이후)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</c:marker>
          <c:xVal>
            <c:strRef>
              <c:f>Sheet1!$A$3:$A$13</c:f>
              <c:strCache>
                <c:ptCount val="11"/>
                <c:pt idx="0">
                  <c:v>clamp-up</c:v>
                </c:pt>
                <c:pt idx="1">
                  <c:v>weld cavity</c:v>
                </c:pt>
                <c:pt idx="2">
                  <c:v>initial tuning</c:v>
                </c:pt>
                <c:pt idx="3">
                  <c:v>BCP 1</c:v>
                </c:pt>
                <c:pt idx="4">
                  <c:v>BCP 2</c:v>
                </c:pt>
                <c:pt idx="5">
                  <c:v>BCP 3</c:v>
                </c:pt>
                <c:pt idx="6">
                  <c:v>BCP 4 (final)</c:v>
                </c:pt>
                <c:pt idx="7">
                  <c:v>cold test (bared) @4.2K</c:v>
                </c:pt>
                <c:pt idx="8">
                  <c:v>weld jacket</c:v>
                </c:pt>
                <c:pt idx="9">
                  <c:v>light BCP</c:v>
                </c:pt>
                <c:pt idx="10">
                  <c:v>cold test (jacketed) @4.2K</c:v>
                </c:pt>
              </c:strCache>
            </c:strRef>
          </c:xVal>
          <c:yVal>
            <c:numRef>
              <c:f>Sheet1!$N$3:$N$13</c:f>
              <c:numCache>
                <c:formatCode>General</c:formatCode>
                <c:ptCount val="11"/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D983-4E94-8A57-423F2A283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68912000"/>
        <c:axId val="-868915264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Sheet1!$B$2</c15:sqref>
                        </c15:formulaRef>
                      </c:ext>
                    </c:extLst>
                    <c:strCache>
                      <c:ptCount val="1"/>
                      <c:pt idx="0">
                        <c:v>Planned(1,2)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1"/>
                    </a:solidFill>
                    <a:ln>
                      <a:noFill/>
                    </a:ln>
                    <a:effectLst/>
                  </c:spPr>
                </c:marker>
                <c:xVal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strCache>
                      <c:ptCount val="11"/>
                      <c:pt idx="0">
                        <c:v>clamp-up</c:v>
                      </c:pt>
                      <c:pt idx="1">
                        <c:v>weld cavity</c:v>
                      </c:pt>
                      <c:pt idx="2">
                        <c:v>initial tuning</c:v>
                      </c:pt>
                      <c:pt idx="3">
                        <c:v>BCP 1</c:v>
                      </c:pt>
                      <c:pt idx="4">
                        <c:v>BCP 2</c:v>
                      </c:pt>
                      <c:pt idx="5">
                        <c:v>BCP 3</c:v>
                      </c:pt>
                      <c:pt idx="6">
                        <c:v>BCP 4 (final)</c:v>
                      </c:pt>
                      <c:pt idx="7">
                        <c:v>cold test (bared) @4.2K</c:v>
                      </c:pt>
                      <c:pt idx="8">
                        <c:v>weld jacket</c:v>
                      </c:pt>
                      <c:pt idx="9">
                        <c:v>light BCP</c:v>
                      </c:pt>
                      <c:pt idx="10">
                        <c:v>cold test (jacketed) @4.2K</c:v>
                      </c:pt>
                    </c:strCache>
                  </c:strRef>
                </c:xVal>
                <c:y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Sheet1!$B$3:$B$13</c15:sqref>
                        </c15:formulaRef>
                      </c:ext>
                    </c:extLst>
                    <c:numCache>
                      <c:formatCode>0.000_);[Red]\(0.000\)</c:formatCode>
                      <c:ptCount val="11"/>
                      <c:pt idx="0">
                        <c:v>80.927999999999997</c:v>
                      </c:pt>
                      <c:pt idx="1">
                        <c:v>80.986999999999995</c:v>
                      </c:pt>
                      <c:pt idx="5">
                        <c:v>81.119</c:v>
                      </c:pt>
                      <c:pt idx="7">
                        <c:v>81.290000000000006</c:v>
                      </c:pt>
                    </c:numCache>
                  </c:numRef>
                </c:y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11-D983-4E94-8A57-423F2A283734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Sheet1!$E$2</c15:sqref>
                        </c15:formulaRef>
                      </c:ext>
                    </c:extLst>
                    <c:strCache>
                      <c:ptCount val="1"/>
                      <c:pt idx="0">
                        <c:v>Planned(3,4)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4"/>
                    </a:solidFill>
                    <a:ln>
                      <a:noFill/>
                    </a:ln>
                    <a:effectLst/>
                  </c:spPr>
                </c:marker>
                <c:xVal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strCache>
                      <c:ptCount val="11"/>
                      <c:pt idx="0">
                        <c:v>clamp-up</c:v>
                      </c:pt>
                      <c:pt idx="1">
                        <c:v>weld cavity</c:v>
                      </c:pt>
                      <c:pt idx="2">
                        <c:v>initial tuning</c:v>
                      </c:pt>
                      <c:pt idx="3">
                        <c:v>BCP 1</c:v>
                      </c:pt>
                      <c:pt idx="4">
                        <c:v>BCP 2</c:v>
                      </c:pt>
                      <c:pt idx="5">
                        <c:v>BCP 3</c:v>
                      </c:pt>
                      <c:pt idx="6">
                        <c:v>BCP 4 (final)</c:v>
                      </c:pt>
                      <c:pt idx="7">
                        <c:v>cold test (bared) @4.2K</c:v>
                      </c:pt>
                      <c:pt idx="8">
                        <c:v>weld jacket</c:v>
                      </c:pt>
                      <c:pt idx="9">
                        <c:v>light BCP</c:v>
                      </c:pt>
                      <c:pt idx="10">
                        <c:v>cold test (jacketed) @4.2K</c:v>
                      </c:pt>
                    </c:strCache>
                  </c:strRef>
                </c:xVal>
                <c:y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Sheet1!$E$3:$E$13</c15:sqref>
                        </c15:formulaRef>
                      </c:ext>
                    </c:extLst>
                    <c:numCache>
                      <c:formatCode>0.000_);[Red]\(0.000\)</c:formatCode>
                      <c:ptCount val="11"/>
                      <c:pt idx="0">
                        <c:v>80.927999999999997</c:v>
                      </c:pt>
                      <c:pt idx="1">
                        <c:v>80.98</c:v>
                      </c:pt>
                      <c:pt idx="6">
                        <c:v>81.119</c:v>
                      </c:pt>
                    </c:numCache>
                  </c:numRef>
                </c:yVal>
                <c:smooth val="0"/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2-D983-4E94-8A57-423F2A283734}"/>
                  </c:ext>
                </c:extLst>
              </c15:ser>
            </c15:filteredScatterSeries>
            <c15:filteredScatterSeries>
              <c15:ser>
                <c:idx val="17"/>
                <c:order val="17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Sheet1!$T$2</c15:sqref>
                        </c15:formulaRef>
                      </c:ext>
                    </c:extLst>
                    <c:strCache>
                      <c:ptCount val="1"/>
                      <c:pt idx="0">
                        <c:v>QWR#14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</c:marker>
                <c:xVal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strCache>
                      <c:ptCount val="11"/>
                      <c:pt idx="0">
                        <c:v>clamp-up</c:v>
                      </c:pt>
                      <c:pt idx="1">
                        <c:v>weld cavity</c:v>
                      </c:pt>
                      <c:pt idx="2">
                        <c:v>initial tuning</c:v>
                      </c:pt>
                      <c:pt idx="3">
                        <c:v>BCP 1</c:v>
                      </c:pt>
                      <c:pt idx="4">
                        <c:v>BCP 2</c:v>
                      </c:pt>
                      <c:pt idx="5">
                        <c:v>BCP 3</c:v>
                      </c:pt>
                      <c:pt idx="6">
                        <c:v>BCP 4 (final)</c:v>
                      </c:pt>
                      <c:pt idx="7">
                        <c:v>cold test (bared) @4.2K</c:v>
                      </c:pt>
                      <c:pt idx="8">
                        <c:v>weld jacket</c:v>
                      </c:pt>
                      <c:pt idx="9">
                        <c:v>light BCP</c:v>
                      </c:pt>
                      <c:pt idx="10">
                        <c:v>cold test (jacketed) @4.2K</c:v>
                      </c:pt>
                    </c:strCache>
                  </c:strRef>
                </c:xVal>
                <c:y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Sheet1!$T$3:$T$13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yVal>
                <c:smooth val="0"/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4-D983-4E94-8A57-423F2A283734}"/>
                  </c:ext>
                </c:extLst>
              </c15:ser>
            </c15:filteredScatterSeries>
            <c15:filteredScatterSeries>
              <c15:ser>
                <c:idx val="18"/>
                <c:order val="18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Sheet1!$U$2</c15:sqref>
                        </c15:formulaRef>
                      </c:ext>
                    </c:extLst>
                    <c:strCache>
                      <c:ptCount val="1"/>
                      <c:pt idx="0">
                        <c:v>QWR#15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1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</c:marker>
                <c:xVal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strCache>
                      <c:ptCount val="11"/>
                      <c:pt idx="0">
                        <c:v>clamp-up</c:v>
                      </c:pt>
                      <c:pt idx="1">
                        <c:v>weld cavity</c:v>
                      </c:pt>
                      <c:pt idx="2">
                        <c:v>initial tuning</c:v>
                      </c:pt>
                      <c:pt idx="3">
                        <c:v>BCP 1</c:v>
                      </c:pt>
                      <c:pt idx="4">
                        <c:v>BCP 2</c:v>
                      </c:pt>
                      <c:pt idx="5">
                        <c:v>BCP 3</c:v>
                      </c:pt>
                      <c:pt idx="6">
                        <c:v>BCP 4 (final)</c:v>
                      </c:pt>
                      <c:pt idx="7">
                        <c:v>cold test (bared) @4.2K</c:v>
                      </c:pt>
                      <c:pt idx="8">
                        <c:v>weld jacket</c:v>
                      </c:pt>
                      <c:pt idx="9">
                        <c:v>light BCP</c:v>
                      </c:pt>
                      <c:pt idx="10">
                        <c:v>cold test (jacketed) @4.2K</c:v>
                      </c:pt>
                    </c:strCache>
                  </c:strRef>
                </c:xVal>
                <c:y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Sheet1!$U$3:$U$13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yVal>
                <c:smooth val="0"/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5-D983-4E94-8A57-423F2A283734}"/>
                  </c:ext>
                </c:extLst>
              </c15:ser>
            </c15:filteredScatterSeries>
          </c:ext>
        </c:extLst>
      </c:scatterChart>
      <c:valAx>
        <c:axId val="-868915264"/>
        <c:scaling>
          <c:orientation val="minMax"/>
          <c:max val="81.3"/>
          <c:min val="80.86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Frequency(MHz)</a:t>
                </a:r>
                <a:endParaRPr lang="ko-KR" altLang="en-US"/>
              </a:p>
            </c:rich>
          </c:tx>
          <c:layout>
            <c:manualLayout>
              <c:xMode val="edge"/>
              <c:yMode val="edge"/>
              <c:x val="0"/>
              <c:y val="0.36208286201322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0.000_);[Red]\(0.0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868912000"/>
        <c:crosses val="autoZero"/>
        <c:crossBetween val="between"/>
        <c:majorUnit val="5.000000000000001E-2"/>
      </c:valAx>
      <c:catAx>
        <c:axId val="-868912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Process Step</a:t>
                </a:r>
                <a:endParaRPr lang="ko-KR" altLang="en-US"/>
              </a:p>
            </c:rich>
          </c:tx>
          <c:layout>
            <c:manualLayout>
              <c:xMode val="edge"/>
              <c:yMode val="edge"/>
              <c:x val="0.51834796362751034"/>
              <c:y val="0.857768349097877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868915264"/>
        <c:crosses val="autoZero"/>
        <c:auto val="0"/>
        <c:lblAlgn val="ctr"/>
        <c:lblOffset val="100"/>
        <c:tickMarkSkip val="1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3.1011452310213742E-2"/>
          <c:y val="0.90272944137584954"/>
          <c:w val="0.9514964437756428"/>
          <c:h val="9.72705586241504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0.24216</cdr:x>
      <cdr:y>0.289</cdr:y>
    </cdr:from>
    <cdr:to>
      <cdr:x>0.5</cdr:x>
      <cdr:y>0.35039</cdr:y>
    </cdr:to>
    <cdr:sp macro="" textlink="">
      <cdr:nvSpPr>
        <cdr:cNvPr id="2" name="사각형 설명선 1"/>
        <cdr:cNvSpPr/>
      </cdr:nvSpPr>
      <cdr:spPr>
        <a:xfrm xmlns:a="http://schemas.openxmlformats.org/drawingml/2006/main">
          <a:off x="2102266" y="1584176"/>
          <a:ext cx="2238424" cy="336517"/>
        </a:xfrm>
        <a:prstGeom xmlns:a="http://schemas.openxmlformats.org/drawingml/2006/main" prst="wedgeRectCallout">
          <a:avLst>
            <a:gd name="adj1" fmla="val -59444"/>
            <a:gd name="adj2" fmla="val 238183"/>
          </a:avLst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900" dirty="0">
              <a:solidFill>
                <a:schemeClr val="tx1">
                  <a:lumMod val="50000"/>
                  <a:lumOff val="50000"/>
                </a:schemeClr>
              </a:solidFill>
            </a:rPr>
            <a:t>QWR#5, 6 - pick</a:t>
          </a:r>
          <a:r>
            <a:rPr lang="en-US" altLang="ko-KR" sz="900" baseline="0" dirty="0">
              <a:solidFill>
                <a:schemeClr val="tx1">
                  <a:lumMod val="50000"/>
                  <a:lumOff val="50000"/>
                </a:schemeClr>
              </a:solidFill>
            </a:rPr>
            <a:t> up antenna error</a:t>
          </a:r>
        </a:p>
        <a:p xmlns:a="http://schemas.openxmlformats.org/drawingml/2006/main">
          <a:r>
            <a:rPr lang="en-US" altLang="ko-KR" sz="900" baseline="0" dirty="0">
              <a:solidFill>
                <a:schemeClr val="tx1">
                  <a:lumMod val="50000"/>
                  <a:lumOff val="50000"/>
                </a:schemeClr>
              </a:solidFill>
            </a:rPr>
            <a:t>QWR#7, 8 - EBW error</a:t>
          </a:r>
          <a:endParaRPr lang="ko-KR" sz="900" dirty="0">
            <a:solidFill>
              <a:schemeClr val="tx1">
                <a:lumMod val="50000"/>
                <a:lumOff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0.16607</cdr:x>
      <cdr:y>0.69059</cdr:y>
    </cdr:from>
    <cdr:to>
      <cdr:x>0.40643</cdr:x>
      <cdr:y>0.73563</cdr:y>
    </cdr:to>
    <cdr:sp macro="" textlink="">
      <cdr:nvSpPr>
        <cdr:cNvPr id="3" name="사각형 설명선 2"/>
        <cdr:cNvSpPr/>
      </cdr:nvSpPr>
      <cdr:spPr>
        <a:xfrm xmlns:a="http://schemas.openxmlformats.org/drawingml/2006/main">
          <a:off x="1441716" y="3785551"/>
          <a:ext cx="2086675" cy="246897"/>
        </a:xfrm>
        <a:prstGeom xmlns:a="http://schemas.openxmlformats.org/drawingml/2006/main" prst="wedgeRectCallout">
          <a:avLst>
            <a:gd name="adj1" fmla="val -62377"/>
            <a:gd name="adj2" fmla="val 12084"/>
          </a:avLst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900" baseline="0" dirty="0">
              <a:solidFill>
                <a:schemeClr val="tx1">
                  <a:lumMod val="50000"/>
                  <a:lumOff val="50000"/>
                </a:schemeClr>
              </a:solidFill>
            </a:rPr>
            <a:t>QWR#9~ - welding </a:t>
          </a:r>
          <a:r>
            <a:rPr lang="en-US" altLang="ko-KR" sz="900" baseline="0" dirty="0" smtClean="0">
              <a:solidFill>
                <a:schemeClr val="tx1">
                  <a:lumMod val="50000"/>
                  <a:lumOff val="50000"/>
                </a:schemeClr>
              </a:solidFill>
            </a:rPr>
            <a:t>shrinkage</a:t>
          </a:r>
          <a:endParaRPr lang="ko-KR" sz="900" dirty="0">
            <a:solidFill>
              <a:schemeClr val="tx1">
                <a:lumMod val="50000"/>
                <a:lumOff val="5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87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t" anchorCtr="0" compatLnSpc="1">
            <a:prstTxWarp prst="textNoShape">
              <a:avLst/>
            </a:prstTxWarp>
          </a:bodyPr>
          <a:lstStyle>
            <a:lvl1pPr defTabSz="877888">
              <a:spcBef>
                <a:spcPct val="0"/>
              </a:spcBef>
              <a:defRPr sz="11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3931" y="1"/>
            <a:ext cx="427715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t" anchorCtr="0" compatLnSpc="1">
            <a:prstTxWarp prst="textNoShape">
              <a:avLst/>
            </a:prstTxWarp>
          </a:bodyPr>
          <a:lstStyle>
            <a:lvl1pPr algn="r" defTabSz="877888">
              <a:spcBef>
                <a:spcPct val="0"/>
              </a:spcBef>
              <a:defRPr sz="11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4"/>
            <a:ext cx="42787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b" anchorCtr="0" compatLnSpc="1">
            <a:prstTxWarp prst="textNoShape">
              <a:avLst/>
            </a:prstTxWarp>
          </a:bodyPr>
          <a:lstStyle>
            <a:lvl1pPr defTabSz="877888">
              <a:spcBef>
                <a:spcPct val="0"/>
              </a:spcBef>
              <a:defRPr sz="11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3931" y="6456364"/>
            <a:ext cx="427715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b" anchorCtr="0" compatLnSpc="1">
            <a:prstTxWarp prst="textNoShape">
              <a:avLst/>
            </a:prstTxWarp>
          </a:bodyPr>
          <a:lstStyle>
            <a:lvl1pPr algn="r" defTabSz="877888">
              <a:spcBef>
                <a:spcPct val="0"/>
              </a:spcBef>
              <a:defRPr sz="1100">
                <a:latin typeface="굴림" pitchFamily="50" charset="-127"/>
                <a:ea typeface="굴림" pitchFamily="50" charset="-127"/>
              </a:defRPr>
            </a:lvl1pPr>
          </a:lstStyle>
          <a:p>
            <a:fld id="{ABC9C189-6428-485E-88C2-D2AD2146F7C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2880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87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t" anchorCtr="0" compatLnSpc="1">
            <a:prstTxWarp prst="textNoShape">
              <a:avLst/>
            </a:prstTxWarp>
          </a:bodyPr>
          <a:lstStyle>
            <a:lvl1pPr defTabSz="877888">
              <a:spcBef>
                <a:spcPct val="0"/>
              </a:spcBef>
              <a:defRPr sz="11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931" y="1"/>
            <a:ext cx="427715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t" anchorCtr="0" compatLnSpc="1">
            <a:prstTxWarp prst="textNoShape">
              <a:avLst/>
            </a:prstTxWarp>
          </a:bodyPr>
          <a:lstStyle>
            <a:lvl1pPr algn="r" defTabSz="877888">
              <a:spcBef>
                <a:spcPct val="0"/>
              </a:spcBef>
              <a:defRPr sz="11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0088" y="509588"/>
            <a:ext cx="3398837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8372" y="3228976"/>
            <a:ext cx="789592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4"/>
            <a:ext cx="42787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b" anchorCtr="0" compatLnSpc="1">
            <a:prstTxWarp prst="textNoShape">
              <a:avLst/>
            </a:prstTxWarp>
          </a:bodyPr>
          <a:lstStyle>
            <a:lvl1pPr defTabSz="877888">
              <a:spcBef>
                <a:spcPct val="0"/>
              </a:spcBef>
              <a:defRPr sz="11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931" y="6456364"/>
            <a:ext cx="427715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827" tIns="43912" rIns="87827" bIns="43912" numCol="1" anchor="b" anchorCtr="0" compatLnSpc="1">
            <a:prstTxWarp prst="textNoShape">
              <a:avLst/>
            </a:prstTxWarp>
          </a:bodyPr>
          <a:lstStyle>
            <a:lvl1pPr algn="r" defTabSz="877888">
              <a:spcBef>
                <a:spcPct val="0"/>
              </a:spcBef>
              <a:defRPr sz="1100">
                <a:latin typeface="굴림" pitchFamily="50" charset="-127"/>
                <a:ea typeface="굴림" pitchFamily="50" charset="-127"/>
              </a:defRPr>
            </a:lvl1pPr>
          </a:lstStyle>
          <a:p>
            <a:fld id="{41D42164-A10B-4852-A740-BCFBF837EB1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01615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390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65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225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66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915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73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084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75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336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2164-A10B-4852-A740-BCFBF837EB1B}" type="slidenum">
              <a:rPr lang="en-US" altLang="ko-KR" smtClean="0"/>
              <a:pPr/>
              <a:t>76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9933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26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6700" indent="-266700">
              <a:defRPr sz="2400" b="1">
                <a:solidFill>
                  <a:srgbClr val="004376"/>
                </a:solidFill>
              </a:defRPr>
            </a:lvl1pPr>
            <a:lvl2pPr marL="447675" indent="-180975">
              <a:buFont typeface="Wingdings" pitchFamily="2" charset="2"/>
              <a:buChar char="§"/>
              <a:defRPr sz="2000">
                <a:solidFill>
                  <a:srgbClr val="004376"/>
                </a:solidFill>
              </a:defRPr>
            </a:lvl2pPr>
            <a:lvl3pPr marL="714375" indent="-171450">
              <a:defRPr sz="1800">
                <a:solidFill>
                  <a:srgbClr val="004376"/>
                </a:solidFill>
              </a:defRPr>
            </a:lvl3pPr>
            <a:lvl4pPr marL="895350" indent="-180975">
              <a:tabLst>
                <a:tab pos="1524000" algn="l"/>
              </a:tabLst>
              <a:defRPr sz="1600">
                <a:solidFill>
                  <a:srgbClr val="004376"/>
                </a:solidFill>
              </a:defRPr>
            </a:lvl4pPr>
            <a:lvl5pPr marL="1076325" indent="-180975">
              <a:defRPr sz="1600">
                <a:solidFill>
                  <a:srgbClr val="004376"/>
                </a:solidFill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4C30-D46D-4D83-83E7-9BEEA56F6A5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>
                    <a:tint val="75000"/>
                  </a:prstClr>
                </a:solidFill>
              </a:rPr>
              <a:t>/104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4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4C30-D46D-4D83-83E7-9BEEA56F6A5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7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4C30-D46D-4D83-83E7-9BEEA56F6A5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15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54C30-D46D-4D83-83E7-9BEEA56F6A5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6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7920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449727368" descr="EMB000032d0117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11" y="6466411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228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6460955"/>
            <a:ext cx="9144000" cy="397045"/>
          </a:xfrm>
          <a:prstGeom prst="rect">
            <a:avLst/>
          </a:prstGeom>
          <a:solidFill>
            <a:srgbClr val="DBE4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05200" y="64681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254C30-D46D-4D83-83E7-9BEEA56F6A57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kumimoji="0" lang="en-US" altLang="ko-KR" dirty="0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/104</a:t>
            </a:r>
            <a:endParaRPr kumimoji="0" lang="ko-KR" altLang="en-US" dirty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46700">
                <a:srgbClr val="275B99"/>
              </a:gs>
              <a:gs pos="0">
                <a:srgbClr val="275B99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0" y="-1"/>
            <a:ext cx="8172400" cy="552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490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1" r:id="rId2"/>
    <p:sldLayoutId id="2147483684" r:id="rId3"/>
    <p:sldLayoutId id="2147483685" r:id="rId4"/>
    <p:sldLayoutId id="2147483686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rbe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03.png"/><Relationship Id="rId5" Type="http://schemas.openxmlformats.org/officeDocument/2006/relationships/image" Target="../media/image202.jpeg"/><Relationship Id="rId4" Type="http://schemas.openxmlformats.org/officeDocument/2006/relationships/notesSlide" Target="../notesSlides/notesSlide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40.png"/><Relationship Id="rId9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unson.us/wp-content/uploads/2013/03/795-51.jpg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hyperlink" Target="http://www.brunson.us/wp-content/uploads/2013/03/795-51.jpg" TargetMode="Externa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g"/><Relationship Id="rId4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1.png"/><Relationship Id="rId5" Type="http://schemas.openxmlformats.org/officeDocument/2006/relationships/image" Target="../media/image150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0.png"/><Relationship Id="rId5" Type="http://schemas.openxmlformats.org/officeDocument/2006/relationships/image" Target="../media/image1200.png"/><Relationship Id="rId4" Type="http://schemas.openxmlformats.org/officeDocument/2006/relationships/image" Target="../media/image11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0.png"/><Relationship Id="rId5" Type="http://schemas.openxmlformats.org/officeDocument/2006/relationships/image" Target="../media/image1740.png"/><Relationship Id="rId4" Type="http://schemas.openxmlformats.org/officeDocument/2006/relationships/image" Target="../media/image17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0" y="0"/>
            <a:ext cx="4499992" cy="6858000"/>
          </a:xfrm>
          <a:prstGeom prst="rect">
            <a:avLst/>
          </a:prstGeom>
          <a:solidFill>
            <a:srgbClr val="004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7308304" y="381761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ea typeface="08서울남산체 EB" pitchFamily="18" charset="-127"/>
              </a:rPr>
              <a:t>2023. </a:t>
            </a:r>
            <a:r>
              <a:rPr kumimoji="0" lang="en-US" altLang="ko-KR" sz="1800" b="1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  <a:ea typeface="08서울남산체 EB" pitchFamily="18" charset="-127"/>
              </a:rPr>
              <a:t>2</a:t>
            </a:r>
            <a:r>
              <a:rPr kumimoji="0" lang="en-US" altLang="ko-KR" sz="1800" b="1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  <a:ea typeface="08서울남산체 EB" pitchFamily="18" charset="-127"/>
              </a:rPr>
              <a:t>. 16</a:t>
            </a:r>
            <a:endParaRPr kumimoji="0" lang="ko-KR" altLang="en-US" sz="1800" b="1" dirty="0">
              <a:solidFill>
                <a:schemeClr val="bg1">
                  <a:lumMod val="50000"/>
                </a:schemeClr>
              </a:solidFill>
              <a:latin typeface="Corbel" pitchFamily="34" charset="0"/>
              <a:ea typeface="08서울남산체 EB" pitchFamily="18" charset="-127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 flipH="1">
            <a:off x="4499992" y="4135190"/>
            <a:ext cx="4644008" cy="134620"/>
          </a:xfrm>
          <a:prstGeom prst="rect">
            <a:avLst/>
          </a:prstGeom>
          <a:gradFill flip="none" rotWithShape="1">
            <a:gsLst>
              <a:gs pos="46700">
                <a:srgbClr val="275B99"/>
              </a:gs>
              <a:gs pos="0">
                <a:srgbClr val="275B99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571" y="1271662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QWR and HWR </a:t>
            </a:r>
            <a:r>
              <a:rPr kumimoji="0" lang="en-US" altLang="ko-KR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Cryomodules</a:t>
            </a:r>
            <a:r>
              <a:rPr kumimoji="0" lang="en-US" altLang="ko-KR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for Heavy Ion Accelerator in RAON/RISP</a:t>
            </a:r>
            <a:endParaRPr kumimoji="0" lang="ko-KR" altLang="en-US" sz="32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39598" y="2986617"/>
            <a:ext cx="6920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latin typeface="맑은 고딕" panose="020B0503020000020004" pitchFamily="50" charset="-127"/>
              </a:rPr>
              <a:t>Heavy-Ion Accelerator Research Institute, IBS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err="1" smtClean="0">
                <a:latin typeface="맑은 고딕" panose="020B0503020000020004" pitchFamily="50" charset="-127"/>
              </a:rPr>
              <a:t>Youngkwon</a:t>
            </a:r>
            <a:r>
              <a:rPr kumimoji="0" lang="en-US" altLang="ko-KR" sz="2400" b="1" dirty="0" smtClean="0">
                <a:latin typeface="맑은 고딕" panose="020B0503020000020004" pitchFamily="50" charset="-127"/>
              </a:rPr>
              <a:t> Kim</a:t>
            </a:r>
            <a:endParaRPr kumimoji="0" lang="ko-KR" altLang="en-US" sz="2400" b="1" dirty="0">
              <a:latin typeface="맑은 고딕" panose="020B0503020000020004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4269811"/>
            <a:ext cx="4499992" cy="2588189"/>
          </a:xfrm>
          <a:prstGeom prst="rect">
            <a:avLst/>
          </a:prstGeom>
          <a:solidFill>
            <a:srgbClr val="02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1640" r="45068" b="83071"/>
          <a:stretch/>
        </p:blipFill>
        <p:spPr bwMode="auto">
          <a:xfrm>
            <a:off x="7094572" y="-1"/>
            <a:ext cx="2049428" cy="5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69810"/>
            <a:ext cx="4644008" cy="25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Configuration of RAON SCL3 </a:t>
            </a:r>
            <a:r>
              <a:rPr lang="en-US" altLang="ko-KR" dirty="0" err="1" smtClean="0"/>
              <a:t>Cryomodule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268760"/>
            <a:ext cx="2920365" cy="39404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1" y="1268760"/>
            <a:ext cx="3700462" cy="420719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41" y="1268760"/>
            <a:ext cx="2907030" cy="3947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1003" y="5563130"/>
            <a:ext cx="18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/>
              <a:t>Cryomodule</a:t>
            </a:r>
            <a:r>
              <a:rPr lang="en-US" altLang="ko-KR" b="1" dirty="0" smtClean="0"/>
              <a:t> assembly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86956" y="4854181"/>
            <a:ext cx="1340432" cy="473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Magnetic shield</a:t>
            </a:r>
          </a:p>
          <a:p>
            <a:pPr>
              <a:lnSpc>
                <a:spcPct val="50000"/>
              </a:lnSpc>
            </a:pPr>
            <a:r>
              <a:rPr lang="en-US" altLang="ko-KR" b="1" dirty="0" smtClean="0"/>
              <a:t>(mu-metal)</a:t>
            </a:r>
            <a:endParaRPr lang="ko-KR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52320" y="5085184"/>
            <a:ext cx="1585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Thermal shield</a:t>
            </a:r>
          </a:p>
          <a:p>
            <a:r>
              <a:rPr lang="en-US" altLang="ko-KR" b="1" dirty="0" smtClean="0"/>
              <a:t>(Al plate + Cu pipe)</a:t>
            </a:r>
            <a:endParaRPr lang="ko-KR" altLang="en-US" b="1" dirty="0"/>
          </a:p>
        </p:txBody>
      </p:sp>
      <p:cxnSp>
        <p:nvCxnSpPr>
          <p:cNvPr id="15" name="직선 화살표 연결선 14"/>
          <p:cNvCxnSpPr>
            <a:stCxn id="12" idx="0"/>
          </p:cNvCxnSpPr>
          <p:nvPr/>
        </p:nvCxnSpPr>
        <p:spPr>
          <a:xfrm flipH="1" flipV="1">
            <a:off x="5652120" y="4316567"/>
            <a:ext cx="105052" cy="5376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>
            <a:stCxn id="13" idx="0"/>
          </p:cNvCxnSpPr>
          <p:nvPr/>
        </p:nvCxnSpPr>
        <p:spPr>
          <a:xfrm flipH="1" flipV="1">
            <a:off x="8145797" y="4361519"/>
            <a:ext cx="99368" cy="723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5708" y="3812509"/>
            <a:ext cx="504057" cy="688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View port for open target</a:t>
            </a:r>
            <a:endParaRPr lang="ko-KR" altLang="en-US" sz="1000" dirty="0"/>
          </a:p>
        </p:txBody>
      </p:sp>
      <p:cxnSp>
        <p:nvCxnSpPr>
          <p:cNvPr id="20" name="직선 화살표 연결선 19"/>
          <p:cNvCxnSpPr>
            <a:stCxn id="19" idx="3"/>
          </p:cNvCxnSpPr>
          <p:nvPr/>
        </p:nvCxnSpPr>
        <p:spPr>
          <a:xfrm flipV="1">
            <a:off x="629765" y="4155711"/>
            <a:ext cx="384352" cy="9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8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55"/>
            <a:ext cx="9144000" cy="528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94238" y="2743549"/>
            <a:ext cx="38255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4180"/>
            <a:r>
              <a:rPr lang="en-US" altLang="ko-K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anose="020B0503020000020004" pitchFamily="34" charset="-127"/>
              </a:rPr>
              <a:t>Thank you</a:t>
            </a:r>
            <a:endParaRPr lang="ko-KR" alt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 panose="020B0503020000020004" pitchFamily="34" charset="-127"/>
            </a:endParaRPr>
          </a:p>
        </p:txBody>
      </p:sp>
      <p:pic>
        <p:nvPicPr>
          <p:cNvPr id="3" name="오디오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"/>
    </mc:Choice>
    <mc:Fallback xmlns="">
      <p:transition spd="slow" advTm="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Sizing for </a:t>
            </a:r>
            <a:r>
              <a:rPr lang="en-US" altLang="ko-KR" dirty="0" err="1"/>
              <a:t>HeII</a:t>
            </a:r>
            <a:r>
              <a:rPr lang="en-US" altLang="ko-KR" dirty="0"/>
              <a:t> heat transfer</a:t>
            </a:r>
            <a:endParaRPr lang="ko-KR" altLang="en-US" dirty="0"/>
          </a:p>
        </p:txBody>
      </p:sp>
      <p:pic>
        <p:nvPicPr>
          <p:cNvPr id="4" name="_x482608888" descr="EMB00005e0c06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6" y="1628800"/>
            <a:ext cx="8280920" cy="34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011" y="1521361"/>
            <a:ext cx="2332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Increase of JT valve opening </a:t>
            </a:r>
            <a:endParaRPr lang="ko-KR" altLang="en-US" b="1" dirty="0"/>
          </a:p>
        </p:txBody>
      </p:sp>
      <p:sp>
        <p:nvSpPr>
          <p:cNvPr id="6" name="양쪽 모서리가 둥근 사각형 5"/>
          <p:cNvSpPr/>
          <p:nvPr/>
        </p:nvSpPr>
        <p:spPr>
          <a:xfrm rot="5400000">
            <a:off x="3906200" y="-3213504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6085" y="703419"/>
            <a:ext cx="7892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Abnormal pressure fluctuation: other reason??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4860" y="1524728"/>
            <a:ext cx="2047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Sudden stop of pumping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118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Pulse conditioning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51520" y="1150329"/>
            <a:ext cx="6012000" cy="2759361"/>
            <a:chOff x="623392" y="1150329"/>
            <a:chExt cx="4891595" cy="2759361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392" y="1150329"/>
              <a:ext cx="4891595" cy="275936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27648" y="1340768"/>
              <a:ext cx="59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0000CC"/>
                  </a:solidFill>
                </a:rPr>
                <a:t>X-ray</a:t>
              </a:r>
              <a:endParaRPr lang="ko-KR" altLang="en-US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251520" y="4007323"/>
            <a:ext cx="5760000" cy="2419842"/>
            <a:chOff x="5087888" y="4178090"/>
            <a:chExt cx="3062500" cy="2419842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7888" y="4178090"/>
              <a:ext cx="3062500" cy="241984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759871" y="4641091"/>
              <a:ext cx="2072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ko-KR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ko-KR" altLang="en-US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58269" y="5232681"/>
              <a:ext cx="2115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ko-KR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ko-KR" altLang="en-US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58269" y="5879013"/>
              <a:ext cx="2055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ko-KR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ko-KR" altLang="en-US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6456040" y="4437112"/>
              <a:ext cx="267883" cy="18002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23923" y="4508360"/>
              <a:ext cx="5285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Quench</a:t>
              </a:r>
              <a:endParaRPr lang="ko-KR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263520" y="4014427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without quench</a:t>
            </a: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     (Max. P</a:t>
            </a:r>
            <a:r>
              <a:rPr lang="en-US" altLang="ko-K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of SSPA = 4 kW)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Monitoring X-ray value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signal in oscilloscope</a:t>
            </a:r>
          </a:p>
          <a:p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40" y="1513950"/>
            <a:ext cx="3480435" cy="4580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153" y="5150357"/>
            <a:ext cx="936104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Beamline gate valve</a:t>
            </a:r>
            <a:endParaRPr lang="ko-KR" altLang="en-US" sz="1000" dirty="0"/>
          </a:p>
        </p:txBody>
      </p:sp>
      <p:cxnSp>
        <p:nvCxnSpPr>
          <p:cNvPr id="10" name="직선 화살표 연결선 9"/>
          <p:cNvCxnSpPr>
            <a:stCxn id="8" idx="3"/>
          </p:cNvCxnSpPr>
          <p:nvPr/>
        </p:nvCxnSpPr>
        <p:spPr>
          <a:xfrm flipV="1">
            <a:off x="1193257" y="4586671"/>
            <a:ext cx="209019" cy="7539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484784"/>
            <a:ext cx="2546985" cy="44005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46224" y="2230395"/>
            <a:ext cx="748674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Cryogenic valve</a:t>
            </a:r>
            <a:endParaRPr lang="ko-KR" altLang="en-US" sz="1000" dirty="0"/>
          </a:p>
        </p:txBody>
      </p:sp>
      <p:cxnSp>
        <p:nvCxnSpPr>
          <p:cNvPr id="37" name="직선 화살표 연결선 36"/>
          <p:cNvCxnSpPr>
            <a:stCxn id="36" idx="3"/>
          </p:cNvCxnSpPr>
          <p:nvPr/>
        </p:nvCxnSpPr>
        <p:spPr>
          <a:xfrm>
            <a:off x="5394898" y="2420635"/>
            <a:ext cx="377567" cy="902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749353" y="2085287"/>
            <a:ext cx="1281647" cy="765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Pressure safety system</a:t>
            </a:r>
          </a:p>
          <a:p>
            <a:r>
              <a:rPr lang="en-US" altLang="ko-KR" sz="1000" dirty="0" smtClean="0"/>
              <a:t>(rupture disk, relief valve, solenoid valve)</a:t>
            </a:r>
            <a:endParaRPr lang="ko-KR" altLang="en-US" sz="1000" dirty="0"/>
          </a:p>
        </p:txBody>
      </p:sp>
      <p:cxnSp>
        <p:nvCxnSpPr>
          <p:cNvPr id="41" name="직선 화살표 연결선 40"/>
          <p:cNvCxnSpPr>
            <a:stCxn id="40" idx="1"/>
          </p:cNvCxnSpPr>
          <p:nvPr/>
        </p:nvCxnSpPr>
        <p:spPr>
          <a:xfrm flipH="1" flipV="1">
            <a:off x="7256305" y="2465768"/>
            <a:ext cx="493048" cy="21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40" idx="1"/>
          </p:cNvCxnSpPr>
          <p:nvPr/>
        </p:nvCxnSpPr>
        <p:spPr>
          <a:xfrm flipH="1">
            <a:off x="7411123" y="2467887"/>
            <a:ext cx="338230" cy="142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>
            <a:stCxn id="36" idx="3"/>
          </p:cNvCxnSpPr>
          <p:nvPr/>
        </p:nvCxnSpPr>
        <p:spPr>
          <a:xfrm>
            <a:off x="5394898" y="2420635"/>
            <a:ext cx="792088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stCxn id="36" idx="3"/>
          </p:cNvCxnSpPr>
          <p:nvPr/>
        </p:nvCxnSpPr>
        <p:spPr>
          <a:xfrm>
            <a:off x="5394898" y="2420635"/>
            <a:ext cx="1152128" cy="666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07075" y="5530837"/>
            <a:ext cx="504056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Tuner</a:t>
            </a:r>
            <a:endParaRPr lang="ko-KR" altLang="en-US" sz="1000" dirty="0"/>
          </a:p>
        </p:txBody>
      </p:sp>
      <p:cxnSp>
        <p:nvCxnSpPr>
          <p:cNvPr id="23" name="직선 화살표 연결선 22"/>
          <p:cNvCxnSpPr>
            <a:stCxn id="22" idx="0"/>
          </p:cNvCxnSpPr>
          <p:nvPr/>
        </p:nvCxnSpPr>
        <p:spPr>
          <a:xfrm flipH="1" flipV="1">
            <a:off x="6955741" y="4710335"/>
            <a:ext cx="103362" cy="8205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53182" y="5096227"/>
            <a:ext cx="504057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Power coupler</a:t>
            </a:r>
            <a:endParaRPr lang="ko-KR" altLang="en-US" sz="1000" dirty="0"/>
          </a:p>
        </p:txBody>
      </p:sp>
      <p:sp>
        <p:nvSpPr>
          <p:cNvPr id="64" name="TextBox 63"/>
          <p:cNvSpPr txBox="1"/>
          <p:nvPr/>
        </p:nvSpPr>
        <p:spPr>
          <a:xfrm>
            <a:off x="7855756" y="3505655"/>
            <a:ext cx="930933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4 K reservoir</a:t>
            </a:r>
            <a:endParaRPr lang="ko-KR" altLang="en-US" sz="1000" dirty="0"/>
          </a:p>
        </p:txBody>
      </p:sp>
      <p:cxnSp>
        <p:nvCxnSpPr>
          <p:cNvPr id="65" name="직선 화살표 연결선 64"/>
          <p:cNvCxnSpPr>
            <a:stCxn id="64" idx="1"/>
          </p:cNvCxnSpPr>
          <p:nvPr/>
        </p:nvCxnSpPr>
        <p:spPr>
          <a:xfrm flipH="1" flipV="1">
            <a:off x="7633872" y="3618950"/>
            <a:ext cx="22188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864915" y="3919158"/>
            <a:ext cx="930933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2 K reservoir</a:t>
            </a:r>
            <a:endParaRPr lang="ko-KR" altLang="en-US" sz="1000" dirty="0"/>
          </a:p>
        </p:txBody>
      </p:sp>
      <p:cxnSp>
        <p:nvCxnSpPr>
          <p:cNvPr id="69" name="직선 화살표 연결선 68"/>
          <p:cNvCxnSpPr>
            <a:stCxn id="68" idx="1"/>
          </p:cNvCxnSpPr>
          <p:nvPr/>
        </p:nvCxnSpPr>
        <p:spPr>
          <a:xfrm flipH="1" flipV="1">
            <a:off x="7256304" y="3934772"/>
            <a:ext cx="608611" cy="97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20" idx="0"/>
          </p:cNvCxnSpPr>
          <p:nvPr/>
        </p:nvCxnSpPr>
        <p:spPr>
          <a:xfrm flipH="1" flipV="1">
            <a:off x="3327692" y="4452070"/>
            <a:ext cx="377519" cy="6441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5117" y="4838240"/>
            <a:ext cx="928483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Cavity vacuum manifold</a:t>
            </a:r>
            <a:endParaRPr lang="ko-KR" altLang="en-US" sz="1000" dirty="0"/>
          </a:p>
        </p:txBody>
      </p:sp>
      <p:cxnSp>
        <p:nvCxnSpPr>
          <p:cNvPr id="15" name="직선 화살표 연결선 14"/>
          <p:cNvCxnSpPr>
            <a:stCxn id="13" idx="3"/>
          </p:cNvCxnSpPr>
          <p:nvPr/>
        </p:nvCxnSpPr>
        <p:spPr>
          <a:xfrm flipV="1">
            <a:off x="5573600" y="4838240"/>
            <a:ext cx="613386" cy="190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00990" y="1441942"/>
            <a:ext cx="1249583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Helium guard for 2 K pressure safety</a:t>
            </a:r>
            <a:endParaRPr lang="ko-KR" altLang="en-US" sz="1000" dirty="0"/>
          </a:p>
        </p:txBody>
      </p:sp>
      <p:cxnSp>
        <p:nvCxnSpPr>
          <p:cNvPr id="78" name="직선 화살표 연결선 77"/>
          <p:cNvCxnSpPr>
            <a:stCxn id="77" idx="3"/>
          </p:cNvCxnSpPr>
          <p:nvPr/>
        </p:nvCxnSpPr>
        <p:spPr>
          <a:xfrm>
            <a:off x="1750573" y="1632182"/>
            <a:ext cx="397776" cy="833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076832" y="1115446"/>
            <a:ext cx="1200130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Rupture disk for helium guard</a:t>
            </a:r>
            <a:endParaRPr lang="ko-KR" altLang="en-US" sz="1000" dirty="0"/>
          </a:p>
        </p:txBody>
      </p:sp>
      <p:cxnSp>
        <p:nvCxnSpPr>
          <p:cNvPr id="81" name="직선 화살표 연결선 80"/>
          <p:cNvCxnSpPr>
            <a:stCxn id="80" idx="1"/>
          </p:cNvCxnSpPr>
          <p:nvPr/>
        </p:nvCxnSpPr>
        <p:spPr>
          <a:xfrm flipH="1">
            <a:off x="2243622" y="1305686"/>
            <a:ext cx="833210" cy="824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423524" y="1682992"/>
            <a:ext cx="1200130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Cryogenic pipe lines to valve box</a:t>
            </a:r>
            <a:endParaRPr lang="ko-KR" altLang="en-US" sz="1000" dirty="0"/>
          </a:p>
        </p:txBody>
      </p:sp>
      <p:cxnSp>
        <p:nvCxnSpPr>
          <p:cNvPr id="86" name="직선 화살표 연결선 85"/>
          <p:cNvCxnSpPr>
            <a:stCxn id="85" idx="1"/>
          </p:cNvCxnSpPr>
          <p:nvPr/>
        </p:nvCxnSpPr>
        <p:spPr>
          <a:xfrm flipH="1">
            <a:off x="2867488" y="1873232"/>
            <a:ext cx="556036" cy="509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88209" y="5914085"/>
            <a:ext cx="1045828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All-metal angle valves</a:t>
            </a:r>
            <a:endParaRPr lang="ko-KR" altLang="en-US" sz="1000" dirty="0"/>
          </a:p>
        </p:txBody>
      </p:sp>
      <p:cxnSp>
        <p:nvCxnSpPr>
          <p:cNvPr id="31" name="직선 화살표 연결선 30"/>
          <p:cNvCxnSpPr>
            <a:stCxn id="30" idx="1"/>
          </p:cNvCxnSpPr>
          <p:nvPr/>
        </p:nvCxnSpPr>
        <p:spPr>
          <a:xfrm flipH="1" flipV="1">
            <a:off x="6606028" y="5421463"/>
            <a:ext cx="282181" cy="682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>
            <a:stCxn id="30" idx="1"/>
          </p:cNvCxnSpPr>
          <p:nvPr/>
        </p:nvCxnSpPr>
        <p:spPr>
          <a:xfrm flipH="1" flipV="1">
            <a:off x="6524894" y="5653399"/>
            <a:ext cx="363315" cy="4509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208071" y="3839260"/>
            <a:ext cx="928483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Strong-back</a:t>
            </a:r>
            <a:endParaRPr lang="ko-KR" altLang="en-US" sz="1000" dirty="0"/>
          </a:p>
        </p:txBody>
      </p:sp>
      <p:cxnSp>
        <p:nvCxnSpPr>
          <p:cNvPr id="35" name="직선 화살표 연결선 34"/>
          <p:cNvCxnSpPr>
            <a:stCxn id="34" idx="3"/>
          </p:cNvCxnSpPr>
          <p:nvPr/>
        </p:nvCxnSpPr>
        <p:spPr>
          <a:xfrm flipV="1">
            <a:off x="5136554" y="3839260"/>
            <a:ext cx="613386" cy="1132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899810"/>
            <a:ext cx="3528392" cy="33448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36712"/>
            <a:ext cx="4729163" cy="2238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451" y="910551"/>
            <a:ext cx="1148439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000" dirty="0" smtClean="0"/>
              <a:t>Inner conductor</a:t>
            </a:r>
            <a:endParaRPr lang="ko-KR" altLang="en-US" sz="1000" dirty="0"/>
          </a:p>
        </p:txBody>
      </p:sp>
      <p:cxnSp>
        <p:nvCxnSpPr>
          <p:cNvPr id="8" name="직선 화살표 연결선 7"/>
          <p:cNvCxnSpPr>
            <a:stCxn id="7" idx="2"/>
          </p:cNvCxnSpPr>
          <p:nvPr/>
        </p:nvCxnSpPr>
        <p:spPr>
          <a:xfrm flipH="1">
            <a:off x="478885" y="1137142"/>
            <a:ext cx="316786" cy="8187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8885" y="2922335"/>
            <a:ext cx="1148439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000" dirty="0" smtClean="0"/>
              <a:t>Thermal intercept</a:t>
            </a:r>
            <a:endParaRPr lang="ko-KR" altLang="en-US" sz="1000" dirty="0"/>
          </a:p>
        </p:txBody>
      </p:sp>
      <p:cxnSp>
        <p:nvCxnSpPr>
          <p:cNvPr id="13" name="직선 화살표 연결선 12"/>
          <p:cNvCxnSpPr>
            <a:stCxn id="11" idx="0"/>
          </p:cNvCxnSpPr>
          <p:nvPr/>
        </p:nvCxnSpPr>
        <p:spPr>
          <a:xfrm flipH="1" flipV="1">
            <a:off x="971600" y="2492896"/>
            <a:ext cx="81505" cy="4294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>
            <a:stCxn id="11" idx="0"/>
          </p:cNvCxnSpPr>
          <p:nvPr/>
        </p:nvCxnSpPr>
        <p:spPr>
          <a:xfrm flipV="1">
            <a:off x="1053105" y="2492896"/>
            <a:ext cx="251661" cy="4294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3288" y="910551"/>
            <a:ext cx="1148439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000" dirty="0" smtClean="0"/>
              <a:t>Outer conductor</a:t>
            </a:r>
            <a:endParaRPr lang="ko-KR" altLang="en-US" sz="1000" dirty="0"/>
          </a:p>
        </p:txBody>
      </p:sp>
      <p:cxnSp>
        <p:nvCxnSpPr>
          <p:cNvPr id="20" name="직선 화살표 연결선 19"/>
          <p:cNvCxnSpPr>
            <a:stCxn id="19" idx="2"/>
          </p:cNvCxnSpPr>
          <p:nvPr/>
        </p:nvCxnSpPr>
        <p:spPr>
          <a:xfrm flipH="1">
            <a:off x="1494586" y="1137142"/>
            <a:ext cx="602922" cy="7304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31840" y="5751951"/>
            <a:ext cx="1148439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000" dirty="0" smtClean="0"/>
              <a:t>Cryogenic motor</a:t>
            </a:r>
            <a:endParaRPr lang="ko-KR" altLang="en-US" sz="1000" dirty="0"/>
          </a:p>
        </p:txBody>
      </p:sp>
      <p:cxnSp>
        <p:nvCxnSpPr>
          <p:cNvPr id="24" name="직선 화살표 연결선 23"/>
          <p:cNvCxnSpPr>
            <a:stCxn id="23" idx="3"/>
          </p:cNvCxnSpPr>
          <p:nvPr/>
        </p:nvCxnSpPr>
        <p:spPr>
          <a:xfrm flipV="1">
            <a:off x="4280279" y="5689717"/>
            <a:ext cx="579753" cy="1755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타원 27"/>
          <p:cNvSpPr/>
          <p:nvPr/>
        </p:nvSpPr>
        <p:spPr>
          <a:xfrm>
            <a:off x="6732240" y="4869160"/>
            <a:ext cx="504056" cy="820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7598180" y="4642569"/>
            <a:ext cx="1148439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000" dirty="0" smtClean="0"/>
              <a:t>Contact with cavity beam port flange</a:t>
            </a:r>
            <a:endParaRPr lang="ko-KR" altLang="en-US" sz="1000" dirty="0"/>
          </a:p>
        </p:txBody>
      </p:sp>
      <p:cxnSp>
        <p:nvCxnSpPr>
          <p:cNvPr id="30" name="직선 화살표 연결선 29"/>
          <p:cNvCxnSpPr>
            <a:stCxn id="29" idx="1"/>
          </p:cNvCxnSpPr>
          <p:nvPr/>
        </p:nvCxnSpPr>
        <p:spPr>
          <a:xfrm flipH="1">
            <a:off x="7236296" y="4832809"/>
            <a:ext cx="361884" cy="396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08440" y="3212976"/>
            <a:ext cx="124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Power coupler</a:t>
            </a:r>
            <a:endParaRPr lang="ko-KR" alt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567458" y="6106173"/>
            <a:ext cx="601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Tuner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739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0" y="3770"/>
            <a:ext cx="9144000" cy="6854230"/>
          </a:xfrm>
          <a:prstGeom prst="rect">
            <a:avLst/>
          </a:prstGeom>
          <a:gradFill flip="none" rotWithShape="1">
            <a:gsLst>
              <a:gs pos="46700">
                <a:srgbClr val="275B99"/>
              </a:gs>
              <a:gs pos="0">
                <a:srgbClr val="275B99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546"/>
            <a:ext cx="572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08서울남산체 EB" pitchFamily="18" charset="-127"/>
              </a:rPr>
              <a:t>Contents</a:t>
            </a:r>
            <a:endParaRPr kumimoji="0" lang="ko-KR" alt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08서울남산체 EB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573509" y="1268760"/>
            <a:ext cx="4572000" cy="558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867990" y="1536344"/>
            <a:ext cx="3952482" cy="432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Introduction on </a:t>
            </a:r>
            <a:r>
              <a:rPr lang="en-US" altLang="ko-KR" sz="2000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cryomodule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Design issue of </a:t>
            </a:r>
            <a:r>
              <a:rPr lang="en-US" altLang="ko-KR" sz="2000" b="1" dirty="0" err="1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cryomdoule</a:t>
            </a:r>
            <a:endParaRPr lang="en-US" altLang="ko-KR" sz="20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Thermal design</a:t>
            </a: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Sizing for </a:t>
            </a:r>
            <a:r>
              <a:rPr lang="en-US" altLang="ko-KR" sz="1400" b="1" dirty="0" err="1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HeII</a:t>
            </a: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 heat </a:t>
            </a:r>
            <a:r>
              <a:rPr lang="en-US" altLang="ko-KR" sz="14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transfer</a:t>
            </a: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Alignment </a:t>
            </a: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of cavity</a:t>
            </a: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Mass production of SCL3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cryomodules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Installation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and commissioning</a:t>
            </a: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endParaRPr lang="en-US" altLang="ko-KR" sz="20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endParaRPr lang="ko-KR" altLang="en-US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96064" y="1615909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96064" y="2074623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2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96064" y="2533337"/>
            <a:ext cx="252000" cy="252000"/>
          </a:xfrm>
          <a:prstGeom prst="rect">
            <a:avLst/>
          </a:prstGeom>
          <a:solidFill>
            <a:srgbClr val="004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3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894681" y="3798327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" y="1269051"/>
            <a:ext cx="4573509" cy="2529846"/>
          </a:xfrm>
          <a:prstGeom prst="rect">
            <a:avLst/>
          </a:prstGeom>
          <a:effectLst>
            <a:reflection blurRad="6350" stA="50000" endPos="55000" dir="5400000" sy="-100000" algn="bl" rotWithShape="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1640" r="45068" b="83071"/>
          <a:stretch/>
        </p:blipFill>
        <p:spPr bwMode="auto">
          <a:xfrm>
            <a:off x="7094572" y="6299553"/>
            <a:ext cx="2049428" cy="5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4894681" y="4463755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5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Thermal design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Minimizing heat ingress from the ambient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 of thermal load at each temperature level (2 K, 4.5 K, 40 K , etc.)</a:t>
            </a:r>
          </a:p>
          <a:p>
            <a:pPr marL="0" indent="0">
              <a:buNone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Determine the size of cryogenic system</a:t>
            </a:r>
            <a:endParaRPr lang="en-US" altLang="ko-K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convection in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vacuum pumping below 10</a:t>
            </a:r>
            <a:r>
              <a:rPr lang="en-US" altLang="ko-KR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mbar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cross-sectional area and increasing heat transfer path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intercepts connected with intermediate temperature (40 K and 4.5 K)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shield cooled by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(tunnel) or LN2 (test facility)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Multilayer insulation (MLI)</a:t>
            </a:r>
          </a:p>
        </p:txBody>
      </p:sp>
    </p:spTree>
    <p:extLst>
      <p:ext uri="{BB962C8B-B14F-4D97-AF65-F5344CB8AC3E}">
        <p14:creationId xmlns:p14="http://schemas.microsoft.com/office/powerpoint/2010/main" val="234824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Radiation heat load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23728" y="1268760"/>
                <a:ext cx="4886915" cy="639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4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4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altLang="ko-KR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4000" i="1" smtClean="0">
                          <a:latin typeface="Cambria Math" panose="02040503050406030204" pitchFamily="18" charset="0"/>
                        </a:rPr>
                        <m:t>𝜀𝜎</m:t>
                      </m:r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268760"/>
                <a:ext cx="4886915" cy="6395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51520" y="2498022"/>
            <a:ext cx="4934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Using material with shine surface(small </a:t>
            </a:r>
            <a:r>
              <a:rPr lang="el-GR" altLang="ko-KR" dirty="0" smtClean="0"/>
              <a:t>ε</a:t>
            </a:r>
            <a:r>
              <a:rPr lang="en-US" altLang="ko-KR" dirty="0" smtClean="0"/>
              <a:t>) or MLI(multilayer insulation)</a:t>
            </a:r>
            <a:endParaRPr lang="ko-KR" altLang="en-US" dirty="0"/>
          </a:p>
        </p:txBody>
      </p:sp>
      <p:sp>
        <p:nvSpPr>
          <p:cNvPr id="9" name="자유형 8"/>
          <p:cNvSpPr/>
          <p:nvPr/>
        </p:nvSpPr>
        <p:spPr>
          <a:xfrm>
            <a:off x="2267744" y="1844824"/>
            <a:ext cx="1661298" cy="653199"/>
          </a:xfrm>
          <a:custGeom>
            <a:avLst/>
            <a:gdLst>
              <a:gd name="connsiteX0" fmla="*/ 969818 w 969818"/>
              <a:gd name="connsiteY0" fmla="*/ 0 h 1025236"/>
              <a:gd name="connsiteX1" fmla="*/ 350982 w 969818"/>
              <a:gd name="connsiteY1" fmla="*/ 378691 h 1025236"/>
              <a:gd name="connsiteX2" fmla="*/ 0 w 969818"/>
              <a:gd name="connsiteY2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9818" h="1025236">
                <a:moveTo>
                  <a:pt x="969818" y="0"/>
                </a:moveTo>
                <a:cubicBezTo>
                  <a:pt x="741218" y="103909"/>
                  <a:pt x="512618" y="207818"/>
                  <a:pt x="350982" y="378691"/>
                </a:cubicBezTo>
                <a:cubicBezTo>
                  <a:pt x="189346" y="549564"/>
                  <a:pt x="80049" y="894387"/>
                  <a:pt x="0" y="1025236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5436096" y="2008364"/>
            <a:ext cx="655782" cy="628548"/>
          </a:xfrm>
          <a:custGeom>
            <a:avLst/>
            <a:gdLst>
              <a:gd name="connsiteX0" fmla="*/ 0 w 655782"/>
              <a:gd name="connsiteY0" fmla="*/ 0 h 1173018"/>
              <a:gd name="connsiteX1" fmla="*/ 341746 w 655782"/>
              <a:gd name="connsiteY1" fmla="*/ 932873 h 1173018"/>
              <a:gd name="connsiteX2" fmla="*/ 655782 w 655782"/>
              <a:gd name="connsiteY2" fmla="*/ 1173018 h 11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782" h="1173018">
                <a:moveTo>
                  <a:pt x="0" y="0"/>
                </a:moveTo>
                <a:cubicBezTo>
                  <a:pt x="116224" y="368685"/>
                  <a:pt x="232449" y="737370"/>
                  <a:pt x="341746" y="932873"/>
                </a:cubicBezTo>
                <a:cubicBezTo>
                  <a:pt x="451043" y="1128376"/>
                  <a:pt x="578812" y="1117600"/>
                  <a:pt x="655782" y="1173018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091878" y="2498023"/>
            <a:ext cx="241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Reducing temperature difference</a:t>
            </a:r>
            <a:endParaRPr lang="ko-KR" altLang="en-US" dirty="0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482469"/>
            <a:ext cx="6686550" cy="2628900"/>
          </a:xfrm>
          <a:prstGeom prst="rect">
            <a:avLst/>
          </a:prstGeom>
        </p:spPr>
      </p:pic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2801214" y="2888017"/>
            <a:ext cx="3240360" cy="69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3600" tIns="46800" rIns="93600" bIns="46800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>
              <a:spcBef>
                <a:spcPts val="240"/>
              </a:spcBef>
            </a:pPr>
            <a:r>
              <a:rPr lang="en-US" sz="1200" dirty="0" smtClean="0">
                <a:latin typeface="Arial" charset="0"/>
                <a:ea typeface="맑은 고딕" pitchFamily="50" charset="-127"/>
                <a:sym typeface="Symbol"/>
              </a:rPr>
              <a:t> </a:t>
            </a:r>
            <a:r>
              <a:rPr lang="en-US" sz="1200" dirty="0" smtClean="0">
                <a:latin typeface="Arial" charset="0"/>
                <a:ea typeface="맑은 고딕" pitchFamily="50" charset="-127"/>
              </a:rPr>
              <a:t>  </a:t>
            </a:r>
            <a:r>
              <a:rPr lang="en-US" sz="1200" dirty="0">
                <a:latin typeface="Arial" charset="0"/>
                <a:ea typeface="맑은 고딕" pitchFamily="50" charset="-127"/>
              </a:rPr>
              <a:t>– Boltzmann </a:t>
            </a:r>
            <a:r>
              <a:rPr lang="en-US" sz="1200" dirty="0" smtClean="0">
                <a:latin typeface="Arial" charset="0"/>
                <a:ea typeface="맑은 고딕" pitchFamily="50" charset="-127"/>
              </a:rPr>
              <a:t>constant = 5.67 </a:t>
            </a:r>
            <a:r>
              <a:rPr lang="en-US" sz="1200" dirty="0">
                <a:latin typeface="Arial" charset="0"/>
                <a:ea typeface="맑은 고딕" pitchFamily="50" charset="-127"/>
              </a:rPr>
              <a:t>*10</a:t>
            </a:r>
            <a:r>
              <a:rPr lang="en-US" sz="1200" baseline="30000" dirty="0">
                <a:latin typeface="Arial" charset="0"/>
                <a:ea typeface="맑은 고딕" pitchFamily="50" charset="-127"/>
              </a:rPr>
              <a:t>-8</a:t>
            </a:r>
            <a:r>
              <a:rPr lang="en-US" sz="1200" dirty="0">
                <a:latin typeface="Arial" charset="0"/>
                <a:ea typeface="맑은 고딕" pitchFamily="50" charset="-127"/>
              </a:rPr>
              <a:t> W/m</a:t>
            </a:r>
            <a:r>
              <a:rPr lang="en-US" sz="1200" baseline="30000" dirty="0">
                <a:latin typeface="Arial" charset="0"/>
                <a:ea typeface="맑은 고딕" pitchFamily="50" charset="-127"/>
              </a:rPr>
              <a:t>2</a:t>
            </a:r>
          </a:p>
          <a:p>
            <a:pPr>
              <a:spcBef>
                <a:spcPts val="240"/>
              </a:spcBef>
            </a:pPr>
            <a:r>
              <a:rPr lang="en-US" sz="1200" dirty="0" smtClean="0">
                <a:latin typeface="Arial" charset="0"/>
                <a:ea typeface="맑은 고딕" pitchFamily="50" charset="-127"/>
              </a:rPr>
              <a:t> A </a:t>
            </a:r>
            <a:r>
              <a:rPr lang="en-US" sz="1200" dirty="0">
                <a:latin typeface="Arial" charset="0"/>
                <a:ea typeface="맑은 고딕" pitchFamily="50" charset="-127"/>
              </a:rPr>
              <a:t>– emitter area</a:t>
            </a:r>
          </a:p>
          <a:p>
            <a:pPr marL="577850" indent="-520700">
              <a:spcBef>
                <a:spcPts val="240"/>
              </a:spcBef>
            </a:pPr>
            <a:r>
              <a:rPr lang="en-US" sz="1200" dirty="0" smtClean="0">
                <a:latin typeface="Arial" charset="0"/>
                <a:ea typeface="맑은 고딕" pitchFamily="50" charset="-127"/>
              </a:rPr>
              <a:t>ε </a:t>
            </a:r>
            <a:r>
              <a:rPr lang="en-US" sz="1200" dirty="0">
                <a:latin typeface="Arial" charset="0"/>
                <a:ea typeface="맑은 고딕" pitchFamily="50" charset="-127"/>
              </a:rPr>
              <a:t>– </a:t>
            </a:r>
            <a:r>
              <a:rPr lang="en-US" sz="1200" dirty="0" smtClean="0">
                <a:latin typeface="Arial" charset="0"/>
                <a:ea typeface="맑은 고딕" pitchFamily="50" charset="-127"/>
              </a:rPr>
              <a:t>emissivity</a:t>
            </a:r>
            <a:endParaRPr lang="en-US" sz="1200" dirty="0">
              <a:latin typeface="Arial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937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Thermal shield: reducing the temperature difference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23728" y="1268760"/>
                <a:ext cx="4886915" cy="639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4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4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altLang="ko-KR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4000" i="1" smtClean="0">
                          <a:latin typeface="Cambria Math" panose="02040503050406030204" pitchFamily="18" charset="0"/>
                        </a:rPr>
                        <m:t>𝜀𝜎</m:t>
                      </m:r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268760"/>
                <a:ext cx="4886915" cy="6395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51520" y="2498022"/>
            <a:ext cx="4934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Using material with shine surface(small </a:t>
            </a:r>
            <a:r>
              <a:rPr lang="el-GR" altLang="ko-KR" dirty="0" smtClean="0"/>
              <a:t>ε</a:t>
            </a:r>
            <a:r>
              <a:rPr lang="en-US" altLang="ko-KR" dirty="0" smtClean="0"/>
              <a:t>) or MLI(multilayer insulation)</a:t>
            </a:r>
            <a:endParaRPr lang="ko-KR" altLang="en-US" dirty="0"/>
          </a:p>
        </p:txBody>
      </p:sp>
      <p:sp>
        <p:nvSpPr>
          <p:cNvPr id="9" name="자유형 8"/>
          <p:cNvSpPr/>
          <p:nvPr/>
        </p:nvSpPr>
        <p:spPr>
          <a:xfrm>
            <a:off x="2267744" y="1844824"/>
            <a:ext cx="1661298" cy="653199"/>
          </a:xfrm>
          <a:custGeom>
            <a:avLst/>
            <a:gdLst>
              <a:gd name="connsiteX0" fmla="*/ 969818 w 969818"/>
              <a:gd name="connsiteY0" fmla="*/ 0 h 1025236"/>
              <a:gd name="connsiteX1" fmla="*/ 350982 w 969818"/>
              <a:gd name="connsiteY1" fmla="*/ 378691 h 1025236"/>
              <a:gd name="connsiteX2" fmla="*/ 0 w 969818"/>
              <a:gd name="connsiteY2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9818" h="1025236">
                <a:moveTo>
                  <a:pt x="969818" y="0"/>
                </a:moveTo>
                <a:cubicBezTo>
                  <a:pt x="741218" y="103909"/>
                  <a:pt x="512618" y="207818"/>
                  <a:pt x="350982" y="378691"/>
                </a:cubicBezTo>
                <a:cubicBezTo>
                  <a:pt x="189346" y="549564"/>
                  <a:pt x="80049" y="894387"/>
                  <a:pt x="0" y="1025236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5436096" y="2008364"/>
            <a:ext cx="288032" cy="628548"/>
          </a:xfrm>
          <a:custGeom>
            <a:avLst/>
            <a:gdLst>
              <a:gd name="connsiteX0" fmla="*/ 0 w 655782"/>
              <a:gd name="connsiteY0" fmla="*/ 0 h 1173018"/>
              <a:gd name="connsiteX1" fmla="*/ 341746 w 655782"/>
              <a:gd name="connsiteY1" fmla="*/ 932873 h 1173018"/>
              <a:gd name="connsiteX2" fmla="*/ 655782 w 655782"/>
              <a:gd name="connsiteY2" fmla="*/ 1173018 h 11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782" h="1173018">
                <a:moveTo>
                  <a:pt x="0" y="0"/>
                </a:moveTo>
                <a:cubicBezTo>
                  <a:pt x="116224" y="368685"/>
                  <a:pt x="232449" y="737370"/>
                  <a:pt x="341746" y="932873"/>
                </a:cubicBezTo>
                <a:cubicBezTo>
                  <a:pt x="451043" y="1128376"/>
                  <a:pt x="578812" y="1117600"/>
                  <a:pt x="655782" y="1173018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724128" y="2498023"/>
            <a:ext cx="3400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Reducing temperature difference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2836515"/>
            <a:ext cx="7029450" cy="2752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55776" y="5675102"/>
                <a:ext cx="38098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</m:e>
                        <m:sup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)/(</m:t>
                      </m:r>
                      <m:sSup>
                        <m:sSup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e>
                        <m:sup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ko-KR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3164.1</m:t>
                      </m:r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5675102"/>
                <a:ext cx="3809826" cy="307777"/>
              </a:xfrm>
              <a:prstGeom prst="rect">
                <a:avLst/>
              </a:prstGeom>
              <a:blipFill>
                <a:blip r:embed="rId4"/>
                <a:stretch>
                  <a:fillRect l="-1760" r="-960" b="-4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1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MLI: reducing effective emissivity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23728" y="1268760"/>
                <a:ext cx="4886915" cy="639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4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4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altLang="ko-KR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4000" i="1" smtClean="0">
                          <a:latin typeface="Cambria Math" panose="02040503050406030204" pitchFamily="18" charset="0"/>
                        </a:rPr>
                        <m:t>𝜀𝜎</m:t>
                      </m:r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ko-KR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268760"/>
                <a:ext cx="4886915" cy="6395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51520" y="2498022"/>
            <a:ext cx="5509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Using material with shine surface(small </a:t>
            </a:r>
            <a:r>
              <a:rPr lang="el-GR" altLang="ko-KR" dirty="0" smtClean="0"/>
              <a:t>ε</a:t>
            </a:r>
            <a:r>
              <a:rPr lang="en-US" altLang="ko-KR" dirty="0" smtClean="0"/>
              <a:t>) or </a:t>
            </a:r>
            <a:r>
              <a:rPr lang="en-US" altLang="ko-KR" sz="1600" dirty="0" smtClean="0">
                <a:solidFill>
                  <a:srgbClr val="FF0000"/>
                </a:solidFill>
              </a:rPr>
              <a:t>MLI(multilayer insulation)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자유형 8"/>
          <p:cNvSpPr/>
          <p:nvPr/>
        </p:nvSpPr>
        <p:spPr>
          <a:xfrm>
            <a:off x="2267744" y="1844824"/>
            <a:ext cx="1661298" cy="653199"/>
          </a:xfrm>
          <a:custGeom>
            <a:avLst/>
            <a:gdLst>
              <a:gd name="connsiteX0" fmla="*/ 969818 w 969818"/>
              <a:gd name="connsiteY0" fmla="*/ 0 h 1025236"/>
              <a:gd name="connsiteX1" fmla="*/ 350982 w 969818"/>
              <a:gd name="connsiteY1" fmla="*/ 378691 h 1025236"/>
              <a:gd name="connsiteX2" fmla="*/ 0 w 969818"/>
              <a:gd name="connsiteY2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9818" h="1025236">
                <a:moveTo>
                  <a:pt x="969818" y="0"/>
                </a:moveTo>
                <a:cubicBezTo>
                  <a:pt x="741218" y="103909"/>
                  <a:pt x="512618" y="207818"/>
                  <a:pt x="350982" y="378691"/>
                </a:cubicBezTo>
                <a:cubicBezTo>
                  <a:pt x="189346" y="549564"/>
                  <a:pt x="80049" y="894387"/>
                  <a:pt x="0" y="1025236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5436096" y="2008364"/>
            <a:ext cx="655782" cy="628548"/>
          </a:xfrm>
          <a:custGeom>
            <a:avLst/>
            <a:gdLst>
              <a:gd name="connsiteX0" fmla="*/ 0 w 655782"/>
              <a:gd name="connsiteY0" fmla="*/ 0 h 1173018"/>
              <a:gd name="connsiteX1" fmla="*/ 341746 w 655782"/>
              <a:gd name="connsiteY1" fmla="*/ 932873 h 1173018"/>
              <a:gd name="connsiteX2" fmla="*/ 655782 w 655782"/>
              <a:gd name="connsiteY2" fmla="*/ 1173018 h 11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782" h="1173018">
                <a:moveTo>
                  <a:pt x="0" y="0"/>
                </a:moveTo>
                <a:cubicBezTo>
                  <a:pt x="116224" y="368685"/>
                  <a:pt x="232449" y="737370"/>
                  <a:pt x="341746" y="932873"/>
                </a:cubicBezTo>
                <a:cubicBezTo>
                  <a:pt x="451043" y="1128376"/>
                  <a:pt x="578812" y="1117600"/>
                  <a:pt x="655782" y="1173018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091878" y="2498023"/>
            <a:ext cx="2414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Reducing temperature difference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842790"/>
            <a:ext cx="6648450" cy="24574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921" y="5325245"/>
            <a:ext cx="3305426" cy="101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pic>
        <p:nvPicPr>
          <p:cNvPr id="10" name="Picture 2" descr="C:\Documents and Settings\mjwhite\Desktop\Today's Pics\Nov 2\PB02002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85573" y="1759444"/>
            <a:ext cx="2160944" cy="218768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22486" y="3462888"/>
            <a:ext cx="33733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LHe</a:t>
            </a:r>
            <a:endParaRPr lang="en-US" sz="1400" baseline="-25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156" y="2853288"/>
            <a:ext cx="33733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LN</a:t>
            </a:r>
            <a:r>
              <a:rPr lang="en-US" sz="14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1391817"/>
            <a:ext cx="153457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Vacuum Jacket</a:t>
            </a:r>
            <a:endParaRPr lang="en-US" sz="1600" baseline="-25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51"/>
          <p:cNvCxnSpPr/>
          <p:nvPr/>
        </p:nvCxnSpPr>
        <p:spPr>
          <a:xfrm>
            <a:off x="5588090" y="1620417"/>
            <a:ext cx="1219200" cy="45720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61"/>
          <p:cNvCxnSpPr/>
          <p:nvPr/>
        </p:nvCxnSpPr>
        <p:spPr>
          <a:xfrm>
            <a:off x="5838801" y="2153817"/>
            <a:ext cx="892289" cy="53340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62"/>
          <p:cNvSpPr/>
          <p:nvPr/>
        </p:nvSpPr>
        <p:spPr>
          <a:xfrm>
            <a:off x="5381601" y="1925217"/>
            <a:ext cx="6326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MLI</a:t>
            </a:r>
          </a:p>
        </p:txBody>
      </p:sp>
      <p:sp>
        <p:nvSpPr>
          <p:cNvPr id="18" name="양쪽 모서리가 둥근 사각형 17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MLI: reducing effective emissivity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" name="그림 19"/>
          <p:cNvPicPr/>
          <p:nvPr/>
        </p:nvPicPr>
        <p:blipFill>
          <a:blip r:embed="rId4"/>
          <a:stretch>
            <a:fillRect/>
          </a:stretch>
        </p:blipFill>
        <p:spPr>
          <a:xfrm>
            <a:off x="61091" y="1825537"/>
            <a:ext cx="4812465" cy="4051735"/>
          </a:xfrm>
          <a:prstGeom prst="rect">
            <a:avLst/>
          </a:prstGeom>
        </p:spPr>
      </p:pic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817014"/>
              </p:ext>
            </p:extLst>
          </p:nvPr>
        </p:nvGraphicFramePr>
        <p:xfrm>
          <a:off x="981004" y="3858974"/>
          <a:ext cx="1833562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9" name="수식" r:id="rId5" imgW="965160" imgH="469800" progId="Equation.3">
                  <p:embed/>
                </p:oleObj>
              </mc:Choice>
              <mc:Fallback>
                <p:oleObj name="수식" r:id="rId5" imgW="965160" imgH="469800" progId="Equation.3">
                  <p:embed/>
                  <p:pic>
                    <p:nvPicPr>
                      <p:cNvPr id="10" name="개체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004" y="3858974"/>
                        <a:ext cx="1833562" cy="890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그림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545" y="2283492"/>
            <a:ext cx="4340630" cy="13383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82316" y="4357147"/>
            <a:ext cx="604851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 Analytical calculation!!!</a:t>
            </a:r>
          </a:p>
          <a:p>
            <a:r>
              <a:rPr lang="en-US" altLang="ko-KR" sz="1800" dirty="0">
                <a:solidFill>
                  <a:srgbClr val="FF0000"/>
                </a:solidFill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How many layers? Actual heat ingress through MLI??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Actual heat flux with THS and MLI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solidFill>
                  <a:schemeClr val="tx1"/>
                </a:solidFill>
              </a:rPr>
              <a:t>Worst case scenario 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calculation [1]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tx1"/>
                </a:solidFill>
              </a:rPr>
              <a:t>10</a:t>
            </a:r>
            <a:r>
              <a:rPr lang="en-US" altLang="ko-KR" sz="1400" baseline="30000" dirty="0" smtClean="0">
                <a:solidFill>
                  <a:schemeClr val="tx1"/>
                </a:solidFill>
              </a:rPr>
              <a:t>-4</a:t>
            </a:r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400" dirty="0" err="1" smtClean="0">
                <a:solidFill>
                  <a:schemeClr val="tx1"/>
                </a:solidFill>
              </a:rPr>
              <a:t>Torr</a:t>
            </a:r>
            <a:r>
              <a:rPr lang="en-US" altLang="ko-KR" sz="1400" dirty="0" smtClean="0">
                <a:solidFill>
                  <a:schemeClr val="tx1"/>
                </a:solidFill>
              </a:rPr>
              <a:t>, e=0.2, </a:t>
            </a:r>
            <a:r>
              <a:rPr lang="en-US" altLang="ko-KR" sz="1400" dirty="0" err="1" smtClean="0">
                <a:solidFill>
                  <a:schemeClr val="tx1"/>
                </a:solidFill>
              </a:rPr>
              <a:t>keff</a:t>
            </a:r>
            <a:r>
              <a:rPr lang="en-US" altLang="ko-KR" sz="1400" dirty="0" smtClean="0">
                <a:solidFill>
                  <a:schemeClr val="tx1"/>
                </a:solidFill>
              </a:rPr>
              <a:t>=0.15 W/m-K: </a:t>
            </a:r>
            <a:r>
              <a:rPr lang="en-US" altLang="ko-KR" sz="1400" u="sng" dirty="0" smtClean="0">
                <a:solidFill>
                  <a:srgbClr val="FF0000"/>
                </a:solidFill>
              </a:rPr>
              <a:t>2.5 W/m</a:t>
            </a:r>
            <a:r>
              <a:rPr lang="en-US" altLang="ko-KR" sz="1400" u="sng" baseline="30000" dirty="0" smtClean="0">
                <a:solidFill>
                  <a:srgbClr val="FF0000"/>
                </a:solidFill>
              </a:rPr>
              <a:t>2</a:t>
            </a:r>
            <a:r>
              <a:rPr lang="en-US" altLang="ko-KR" sz="1400" u="sng" baseline="30000" dirty="0" smtClean="0">
                <a:solidFill>
                  <a:schemeClr val="tx1"/>
                </a:solidFill>
              </a:rPr>
              <a:t> </a:t>
            </a:r>
            <a:r>
              <a:rPr lang="en-US" altLang="ko-KR" sz="1400" dirty="0" smtClean="0">
                <a:solidFill>
                  <a:schemeClr val="tx1"/>
                </a:solidFill>
              </a:rPr>
              <a:t>at 50 K (four 15 layers MLI)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/>
                </a:solidFill>
              </a:rPr>
              <a:t>10</a:t>
            </a:r>
            <a:r>
              <a:rPr lang="en-US" altLang="ko-KR" sz="1400" baseline="30000" dirty="0">
                <a:solidFill>
                  <a:schemeClr val="tx1"/>
                </a:solidFill>
              </a:rPr>
              <a:t>-4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en-US" altLang="ko-KR" sz="1400" dirty="0" err="1">
                <a:solidFill>
                  <a:schemeClr val="tx1"/>
                </a:solidFill>
              </a:rPr>
              <a:t>Torr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en-US" altLang="ko-KR" sz="1400" dirty="0" smtClean="0">
                <a:solidFill>
                  <a:schemeClr val="tx1"/>
                </a:solidFill>
              </a:rPr>
              <a:t>e=0.06, </a:t>
            </a:r>
            <a:r>
              <a:rPr lang="en-US" altLang="ko-KR" sz="1400" dirty="0" err="1">
                <a:solidFill>
                  <a:schemeClr val="tx1"/>
                </a:solidFill>
              </a:rPr>
              <a:t>keff</a:t>
            </a:r>
            <a:r>
              <a:rPr lang="en-US" altLang="ko-KR" sz="1400" dirty="0">
                <a:solidFill>
                  <a:schemeClr val="tx1"/>
                </a:solidFill>
              </a:rPr>
              <a:t>=0.15 W/m-K</a:t>
            </a:r>
            <a:r>
              <a:rPr lang="en-US" altLang="ko-KR" sz="1400" dirty="0" smtClean="0">
                <a:solidFill>
                  <a:schemeClr val="tx1"/>
                </a:solidFill>
              </a:rPr>
              <a:t>: </a:t>
            </a:r>
            <a:r>
              <a:rPr lang="en-US" altLang="ko-KR" sz="1400" u="sng" dirty="0" smtClean="0">
                <a:solidFill>
                  <a:srgbClr val="FF0000"/>
                </a:solidFill>
              </a:rPr>
              <a:t>0.094 W/m</a:t>
            </a:r>
            <a:r>
              <a:rPr lang="en-US" altLang="ko-KR" sz="1400" u="sng" baseline="30000" dirty="0" smtClean="0">
                <a:solidFill>
                  <a:srgbClr val="FF0000"/>
                </a:solidFill>
              </a:rPr>
              <a:t>2</a:t>
            </a:r>
            <a:r>
              <a:rPr lang="en-US" altLang="ko-KR" sz="1400" baseline="30000" dirty="0" smtClean="0">
                <a:solidFill>
                  <a:srgbClr val="FF0000"/>
                </a:solidFill>
              </a:rPr>
              <a:t> </a:t>
            </a:r>
            <a:r>
              <a:rPr lang="en-US" altLang="ko-KR" sz="1400" dirty="0" smtClean="0">
                <a:solidFill>
                  <a:schemeClr val="tx1"/>
                </a:solidFill>
              </a:rPr>
              <a:t>(two 12 layers MLI)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solidFill>
                  <a:schemeClr val="tx1"/>
                </a:solidFill>
              </a:rPr>
              <a:t>Experiment with LHC magnet [2]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400" u="sng" dirty="0" smtClean="0">
                <a:solidFill>
                  <a:srgbClr val="FF0000"/>
                </a:solidFill>
              </a:rPr>
              <a:t>0.8 </a:t>
            </a:r>
            <a:r>
              <a:rPr lang="en-US" altLang="ko-KR" sz="1400" u="sng" dirty="0">
                <a:solidFill>
                  <a:srgbClr val="FF0000"/>
                </a:solidFill>
              </a:rPr>
              <a:t>W/m</a:t>
            </a:r>
            <a:r>
              <a:rPr lang="en-US" altLang="ko-KR" sz="1400" u="sng" baseline="30000" dirty="0">
                <a:solidFill>
                  <a:srgbClr val="FF0000"/>
                </a:solidFill>
              </a:rPr>
              <a:t>2</a:t>
            </a:r>
            <a:r>
              <a:rPr lang="en-US" altLang="ko-KR" sz="1400" u="sng" baseline="30000" dirty="0">
                <a:solidFill>
                  <a:schemeClr val="tx1"/>
                </a:solidFill>
              </a:rPr>
              <a:t> </a:t>
            </a:r>
            <a:r>
              <a:rPr lang="en-US" altLang="ko-KR" sz="1400" dirty="0">
                <a:solidFill>
                  <a:schemeClr val="tx1"/>
                </a:solidFill>
              </a:rPr>
              <a:t>at 50 K </a:t>
            </a:r>
            <a:r>
              <a:rPr lang="en-US" altLang="ko-KR" sz="1400" dirty="0" smtClean="0">
                <a:solidFill>
                  <a:schemeClr val="tx1"/>
                </a:solidFill>
              </a:rPr>
              <a:t>(30 </a:t>
            </a:r>
            <a:r>
              <a:rPr lang="en-US" altLang="ko-KR" sz="1400" dirty="0">
                <a:solidFill>
                  <a:schemeClr val="tx1"/>
                </a:solidFill>
              </a:rPr>
              <a:t>layers MLI)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400" u="sng" dirty="0" smtClean="0">
                <a:solidFill>
                  <a:srgbClr val="FF0000"/>
                </a:solidFill>
              </a:rPr>
              <a:t>0.05 </a:t>
            </a:r>
            <a:r>
              <a:rPr lang="en-US" altLang="ko-KR" sz="1400" u="sng" dirty="0">
                <a:solidFill>
                  <a:srgbClr val="FF0000"/>
                </a:solidFill>
              </a:rPr>
              <a:t>W/m</a:t>
            </a:r>
            <a:r>
              <a:rPr lang="en-US" altLang="ko-KR" sz="1400" u="sng" baseline="30000" dirty="0">
                <a:solidFill>
                  <a:srgbClr val="FF0000"/>
                </a:solidFill>
              </a:rPr>
              <a:t>2</a:t>
            </a:r>
            <a:r>
              <a:rPr lang="en-US" altLang="ko-KR" sz="1400" baseline="30000" dirty="0">
                <a:solidFill>
                  <a:srgbClr val="FF0000"/>
                </a:solidFill>
              </a:rPr>
              <a:t> </a:t>
            </a:r>
            <a:r>
              <a:rPr lang="en-US" altLang="ko-KR" sz="1400" dirty="0" smtClean="0">
                <a:solidFill>
                  <a:schemeClr val="tx1"/>
                </a:solidFill>
              </a:rPr>
              <a:t>at 1.9K (10 </a:t>
            </a:r>
            <a:r>
              <a:rPr lang="en-US" altLang="ko-KR" sz="1400" dirty="0">
                <a:solidFill>
                  <a:schemeClr val="tx1"/>
                </a:solidFill>
              </a:rPr>
              <a:t>layers MLI)</a:t>
            </a:r>
            <a:endParaRPr lang="en-US" altLang="ko-KR" sz="1400" dirty="0" smtClean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79512" y="5661248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[1] E.F</a:t>
            </a:r>
            <a:r>
              <a:rPr lang="en-US" altLang="ko-KR" dirty="0"/>
              <a:t>. Daly et al., Spallation neutron source </a:t>
            </a:r>
            <a:r>
              <a:rPr lang="en-US" altLang="ko-KR" dirty="0" err="1"/>
              <a:t>cryomodule</a:t>
            </a:r>
            <a:r>
              <a:rPr lang="en-US" altLang="ko-KR" dirty="0"/>
              <a:t> heat loads and thermal design, </a:t>
            </a:r>
            <a:r>
              <a:rPr lang="en-US" altLang="ko-KR" dirty="0" smtClean="0"/>
              <a:t>Adv</a:t>
            </a:r>
            <a:r>
              <a:rPr lang="en-US" altLang="ko-KR" dirty="0"/>
              <a:t>. </a:t>
            </a:r>
            <a:r>
              <a:rPr lang="en-US" altLang="ko-KR" dirty="0" err="1"/>
              <a:t>Cryog</a:t>
            </a:r>
            <a:r>
              <a:rPr lang="en-US" altLang="ko-KR" dirty="0"/>
              <a:t>. </a:t>
            </a:r>
            <a:r>
              <a:rPr lang="en-US" altLang="ko-KR" dirty="0" err="1"/>
              <a:t>Eng</a:t>
            </a:r>
            <a:r>
              <a:rPr lang="en-US" altLang="ko-KR" dirty="0"/>
              <a:t>, vol. 47A, </a:t>
            </a:r>
            <a:r>
              <a:rPr lang="en-US" altLang="ko-KR" dirty="0" smtClean="0"/>
              <a:t>p531-539</a:t>
            </a:r>
          </a:p>
          <a:p>
            <a:r>
              <a:rPr lang="en-US" altLang="ko-KR" dirty="0" smtClean="0"/>
              <a:t>[2] L</a:t>
            </a:r>
            <a:r>
              <a:rPr lang="en-US" altLang="ko-KR" dirty="0"/>
              <a:t>. Dufay et al., A large-scale test facility for heat load measurements down to 1.9 K, CEC/ICMC2001, </a:t>
            </a:r>
            <a:r>
              <a:rPr lang="en-US" altLang="ko-KR" dirty="0" smtClean="0"/>
              <a:t>p16-20</a:t>
            </a:r>
            <a:r>
              <a:rPr lang="en-US" altLang="ko-KR" dirty="0"/>
              <a:t>, July 2011, Madison, Wisconsin, USA</a:t>
            </a:r>
            <a:endParaRPr lang="ko-KR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6" y="2906377"/>
            <a:ext cx="3240360" cy="239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00" y="2462233"/>
            <a:ext cx="4646266" cy="284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6444208" y="3501008"/>
            <a:ext cx="504056" cy="18020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8172400" y="3501007"/>
            <a:ext cx="504056" cy="18020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11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0" y="3770"/>
            <a:ext cx="9144000" cy="6854230"/>
          </a:xfrm>
          <a:prstGeom prst="rect">
            <a:avLst/>
          </a:prstGeom>
          <a:gradFill flip="none" rotWithShape="1">
            <a:gsLst>
              <a:gs pos="46700">
                <a:srgbClr val="275B99"/>
              </a:gs>
              <a:gs pos="0">
                <a:srgbClr val="275B99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546"/>
            <a:ext cx="572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08서울남산체 EB" pitchFamily="18" charset="-127"/>
              </a:rPr>
              <a:t>Contents</a:t>
            </a:r>
            <a:endParaRPr kumimoji="0" lang="ko-KR" alt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08서울남산체 EB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573509" y="1268760"/>
            <a:ext cx="4572000" cy="558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867990" y="1536344"/>
            <a:ext cx="395248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Overview</a:t>
            </a:r>
            <a:endParaRPr lang="en-US" altLang="ko-KR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RAON layout</a:t>
            </a: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Project milestone</a:t>
            </a: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Introduction of SCL3</a:t>
            </a: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Introduction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on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cryomodule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Design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issue of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cryomdoule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Mass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production of SCL3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cryomodules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Installation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and commissioning</a:t>
            </a: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endParaRPr lang="en-US" altLang="ko-KR" sz="20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endParaRPr lang="ko-KR" altLang="en-US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96064" y="1615909"/>
            <a:ext cx="252000" cy="252000"/>
          </a:xfrm>
          <a:prstGeom prst="rect">
            <a:avLst/>
          </a:prstGeom>
          <a:solidFill>
            <a:srgbClr val="004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96064" y="3104992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2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96064" y="3572252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3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896064" y="4041828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" y="1269051"/>
            <a:ext cx="4573509" cy="2529846"/>
          </a:xfrm>
          <a:prstGeom prst="rect">
            <a:avLst/>
          </a:prstGeom>
          <a:effectLst>
            <a:reflection blurRad="6350" stA="50000" endPos="55000" dir="5400000" sy="-100000" algn="bl" rotWithShape="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1640" r="45068" b="83071"/>
          <a:stretch/>
        </p:blipFill>
        <p:spPr bwMode="auto">
          <a:xfrm>
            <a:off x="7094572" y="6299553"/>
            <a:ext cx="2049428" cy="5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4896064" y="4689168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5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FFFF00"/>
                </a:solidFill>
                <a:latin typeface="Corbel" pitchFamily="34" charset="0"/>
              </a:rPr>
              <a:t>Actual heat flux with THS and MLI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solidFill>
                  <a:schemeClr val="tx1"/>
                </a:solidFill>
              </a:rPr>
              <a:t>Empirical formula [3]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4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solidFill>
                  <a:schemeClr val="tx1"/>
                </a:solidFill>
              </a:rPr>
              <a:t>Experiment with ILC </a:t>
            </a:r>
            <a:r>
              <a:rPr lang="en-US" altLang="ko-KR" sz="1400" dirty="0" err="1" smtClean="0">
                <a:solidFill>
                  <a:schemeClr val="tx1"/>
                </a:solidFill>
              </a:rPr>
              <a:t>cryomodule</a:t>
            </a:r>
            <a:r>
              <a:rPr lang="en-US" altLang="ko-KR" sz="1400" dirty="0" smtClean="0">
                <a:solidFill>
                  <a:schemeClr val="tx1"/>
                </a:solidFill>
              </a:rPr>
              <a:t> in KEK [4]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400" u="sng" dirty="0" smtClean="0">
                <a:solidFill>
                  <a:srgbClr val="FF0000"/>
                </a:solidFill>
              </a:rPr>
              <a:t>1.51 </a:t>
            </a:r>
            <a:r>
              <a:rPr lang="en-US" altLang="ko-KR" sz="1400" u="sng" dirty="0">
                <a:solidFill>
                  <a:srgbClr val="FF0000"/>
                </a:solidFill>
              </a:rPr>
              <a:t>W/m</a:t>
            </a:r>
            <a:r>
              <a:rPr lang="en-US" altLang="ko-KR" sz="1400" u="sng" baseline="30000" dirty="0">
                <a:solidFill>
                  <a:srgbClr val="FF0000"/>
                </a:solidFill>
              </a:rPr>
              <a:t>2</a:t>
            </a:r>
            <a:r>
              <a:rPr lang="en-US" altLang="ko-KR" sz="1400" u="sng" baseline="30000" dirty="0">
                <a:solidFill>
                  <a:schemeClr val="tx1"/>
                </a:solidFill>
              </a:rPr>
              <a:t> </a:t>
            </a:r>
            <a:r>
              <a:rPr lang="en-US" altLang="ko-KR" sz="1400" dirty="0">
                <a:solidFill>
                  <a:schemeClr val="tx1"/>
                </a:solidFill>
              </a:rPr>
              <a:t>at </a:t>
            </a:r>
            <a:r>
              <a:rPr lang="en-US" altLang="ko-KR" sz="1400" dirty="0" smtClean="0">
                <a:solidFill>
                  <a:schemeClr val="tx1"/>
                </a:solidFill>
              </a:rPr>
              <a:t>80 </a:t>
            </a:r>
            <a:r>
              <a:rPr lang="en-US" altLang="ko-KR" sz="1400" dirty="0">
                <a:solidFill>
                  <a:schemeClr val="tx1"/>
                </a:solidFill>
              </a:rPr>
              <a:t>K (30 layers MLI)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400" u="sng" dirty="0" smtClean="0">
                <a:solidFill>
                  <a:srgbClr val="FF0000"/>
                </a:solidFill>
              </a:rPr>
              <a:t>0.041 </a:t>
            </a:r>
            <a:r>
              <a:rPr lang="en-US" altLang="ko-KR" sz="1400" u="sng" dirty="0">
                <a:solidFill>
                  <a:srgbClr val="FF0000"/>
                </a:solidFill>
              </a:rPr>
              <a:t>W/m</a:t>
            </a:r>
            <a:r>
              <a:rPr lang="en-US" altLang="ko-KR" sz="1400" u="sng" baseline="30000" dirty="0">
                <a:solidFill>
                  <a:srgbClr val="FF0000"/>
                </a:solidFill>
              </a:rPr>
              <a:t>2</a:t>
            </a:r>
            <a:r>
              <a:rPr lang="en-US" altLang="ko-KR" sz="1400" baseline="30000" dirty="0">
                <a:solidFill>
                  <a:srgbClr val="FF0000"/>
                </a:solidFill>
              </a:rPr>
              <a:t> </a:t>
            </a:r>
            <a:r>
              <a:rPr lang="en-US" altLang="ko-KR" sz="1400" dirty="0">
                <a:solidFill>
                  <a:schemeClr val="tx1"/>
                </a:solidFill>
              </a:rPr>
              <a:t>at </a:t>
            </a:r>
            <a:r>
              <a:rPr lang="en-US" altLang="ko-KR" sz="1400" dirty="0" smtClean="0">
                <a:solidFill>
                  <a:schemeClr val="tx1"/>
                </a:solidFill>
              </a:rPr>
              <a:t>5K </a:t>
            </a:r>
            <a:r>
              <a:rPr lang="en-US" altLang="ko-KR" sz="1400" dirty="0">
                <a:solidFill>
                  <a:schemeClr val="tx1"/>
                </a:solidFill>
              </a:rPr>
              <a:t>(10 layers MLI)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5184576" cy="150495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79512" y="5877272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[3] T.C. Nast </a:t>
            </a:r>
            <a:r>
              <a:rPr lang="en-US" altLang="ko-KR" dirty="0"/>
              <a:t>et al., </a:t>
            </a:r>
            <a:r>
              <a:rPr lang="en-US" altLang="ko-KR" dirty="0" smtClean="0"/>
              <a:t>Multilayer insulation considerations for large propellant tanks, Cryogenics, 64, p105-111, 2014</a:t>
            </a:r>
          </a:p>
          <a:p>
            <a:r>
              <a:rPr lang="en-US" altLang="ko-KR" dirty="0" smtClean="0"/>
              <a:t>[4] N. Ohuchi et al., Study of thermal radiation shields for ILC </a:t>
            </a:r>
            <a:r>
              <a:rPr lang="en-US" altLang="ko-KR" dirty="0" err="1" smtClean="0"/>
              <a:t>cryomdule</a:t>
            </a:r>
            <a:r>
              <a:rPr lang="en-US" altLang="ko-KR" dirty="0" smtClean="0"/>
              <a:t>, Adv. </a:t>
            </a:r>
            <a:r>
              <a:rPr lang="en-US" altLang="ko-KR" dirty="0" err="1" smtClean="0"/>
              <a:t>Cryog</a:t>
            </a:r>
            <a:r>
              <a:rPr lang="en-US" altLang="ko-KR" dirty="0" smtClean="0"/>
              <a:t>. Eng., p929-936, 2012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212195"/>
            <a:ext cx="6418953" cy="13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FFFF00"/>
                </a:solidFill>
                <a:latin typeface="Corbel" pitchFamily="34" charset="0"/>
              </a:rPr>
              <a:t>Actual heat flux with THS and MLI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load through MLI for RAON </a:t>
            </a:r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load estimation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K to 40 K with 30 layers of MLI: </a:t>
            </a:r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W/m</a:t>
            </a:r>
            <a:r>
              <a:rPr lang="en-US" altLang="ko-KR" sz="14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K to 2 K with 10 layers of MLI: </a:t>
            </a:r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 W/m</a:t>
            </a:r>
            <a:r>
              <a:rPr lang="en-US" altLang="ko-KR" sz="14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02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Conduction heat load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088147"/>
              </p:ext>
            </p:extLst>
          </p:nvPr>
        </p:nvGraphicFramePr>
        <p:xfrm>
          <a:off x="1187624" y="1484784"/>
          <a:ext cx="4148107" cy="1691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2" name="수식" r:id="rId3" imgW="965160" imgH="393480" progId="Equation.3">
                  <p:embed/>
                </p:oleObj>
              </mc:Choice>
              <mc:Fallback>
                <p:oleObj name="수식" r:id="rId3" imgW="965160" imgH="393480" progId="Equation.3">
                  <p:embed/>
                  <p:pic>
                    <p:nvPicPr>
                      <p:cNvPr id="14" name="개체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484784"/>
                        <a:ext cx="4148107" cy="1691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4508" y="3627267"/>
            <a:ext cx="4103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Using low conductivity materials such as GFRP, STS, etc.</a:t>
            </a:r>
            <a:endParaRPr lang="ko-KR" altLang="en-US" dirty="0"/>
          </a:p>
        </p:txBody>
      </p:sp>
      <p:sp>
        <p:nvSpPr>
          <p:cNvPr id="10" name="자유형 9"/>
          <p:cNvSpPr/>
          <p:nvPr/>
        </p:nvSpPr>
        <p:spPr>
          <a:xfrm>
            <a:off x="2051720" y="2567708"/>
            <a:ext cx="1661298" cy="1077477"/>
          </a:xfrm>
          <a:custGeom>
            <a:avLst/>
            <a:gdLst>
              <a:gd name="connsiteX0" fmla="*/ 969818 w 969818"/>
              <a:gd name="connsiteY0" fmla="*/ 0 h 1025236"/>
              <a:gd name="connsiteX1" fmla="*/ 350982 w 969818"/>
              <a:gd name="connsiteY1" fmla="*/ 378691 h 1025236"/>
              <a:gd name="connsiteX2" fmla="*/ 0 w 969818"/>
              <a:gd name="connsiteY2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9818" h="1025236">
                <a:moveTo>
                  <a:pt x="969818" y="0"/>
                </a:moveTo>
                <a:cubicBezTo>
                  <a:pt x="741218" y="103909"/>
                  <a:pt x="512618" y="207818"/>
                  <a:pt x="350982" y="378691"/>
                </a:cubicBezTo>
                <a:cubicBezTo>
                  <a:pt x="189346" y="549564"/>
                  <a:pt x="80049" y="894387"/>
                  <a:pt x="0" y="1025236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27" y="3915137"/>
            <a:ext cx="3918857" cy="2208912"/>
          </a:xfrm>
          <a:prstGeom prst="rect">
            <a:avLst/>
          </a:prstGeom>
        </p:spPr>
      </p:pic>
      <p:sp>
        <p:nvSpPr>
          <p:cNvPr id="13" name="자유형 12"/>
          <p:cNvSpPr/>
          <p:nvPr/>
        </p:nvSpPr>
        <p:spPr>
          <a:xfrm>
            <a:off x="4045527" y="2586182"/>
            <a:ext cx="655782" cy="1173018"/>
          </a:xfrm>
          <a:custGeom>
            <a:avLst/>
            <a:gdLst>
              <a:gd name="connsiteX0" fmla="*/ 0 w 655782"/>
              <a:gd name="connsiteY0" fmla="*/ 0 h 1173018"/>
              <a:gd name="connsiteX1" fmla="*/ 341746 w 655782"/>
              <a:gd name="connsiteY1" fmla="*/ 932873 h 1173018"/>
              <a:gd name="connsiteX2" fmla="*/ 655782 w 655782"/>
              <a:gd name="connsiteY2" fmla="*/ 1173018 h 11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782" h="1173018">
                <a:moveTo>
                  <a:pt x="0" y="0"/>
                </a:moveTo>
                <a:cubicBezTo>
                  <a:pt x="116224" y="368685"/>
                  <a:pt x="232449" y="737370"/>
                  <a:pt x="341746" y="932873"/>
                </a:cubicBezTo>
                <a:cubicBezTo>
                  <a:pt x="451043" y="1128376"/>
                  <a:pt x="578812" y="1117600"/>
                  <a:pt x="655782" y="1173018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716016" y="3656057"/>
            <a:ext cx="2246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Reducing cross-sectional area</a:t>
            </a:r>
            <a:endParaRPr lang="ko-KR" altLang="en-US" dirty="0"/>
          </a:p>
        </p:txBody>
      </p:sp>
      <p:sp>
        <p:nvSpPr>
          <p:cNvPr id="15" name="자유형 14"/>
          <p:cNvSpPr/>
          <p:nvPr/>
        </p:nvSpPr>
        <p:spPr>
          <a:xfrm>
            <a:off x="4924330" y="3052718"/>
            <a:ext cx="655782" cy="478194"/>
          </a:xfrm>
          <a:custGeom>
            <a:avLst/>
            <a:gdLst>
              <a:gd name="connsiteX0" fmla="*/ 0 w 655782"/>
              <a:gd name="connsiteY0" fmla="*/ 0 h 1173018"/>
              <a:gd name="connsiteX1" fmla="*/ 341746 w 655782"/>
              <a:gd name="connsiteY1" fmla="*/ 932873 h 1173018"/>
              <a:gd name="connsiteX2" fmla="*/ 655782 w 655782"/>
              <a:gd name="connsiteY2" fmla="*/ 1173018 h 11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782" h="1173018">
                <a:moveTo>
                  <a:pt x="0" y="0"/>
                </a:moveTo>
                <a:cubicBezTo>
                  <a:pt x="116224" y="368685"/>
                  <a:pt x="232449" y="737370"/>
                  <a:pt x="341746" y="932873"/>
                </a:cubicBezTo>
                <a:cubicBezTo>
                  <a:pt x="451043" y="1128376"/>
                  <a:pt x="578812" y="1117600"/>
                  <a:pt x="655782" y="1173018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641578" y="3392412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Increasing heat transfer path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3563888" y="5733256"/>
            <a:ext cx="4139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ko-KR" dirty="0" smtClean="0"/>
              <a:t>P. </a:t>
            </a:r>
            <a:r>
              <a:rPr lang="en-US" altLang="ko-KR" dirty="0" err="1" smtClean="0"/>
              <a:t>Duthil</a:t>
            </a:r>
            <a:r>
              <a:rPr lang="en-US" altLang="ko-KR" dirty="0" smtClean="0"/>
              <a:t>, Material properties at low temperature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81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72374"/>
            <a:ext cx="2180235" cy="2180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2" y="3803097"/>
            <a:ext cx="4262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Bellows: reducing area and increasing length</a:t>
            </a:r>
            <a:endParaRPr lang="ko-KR" altLang="en-US" sz="1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91600"/>
            <a:ext cx="6172037" cy="1944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052736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Support post </a:t>
            </a:r>
            <a:endParaRPr lang="ko-KR" altLang="en-US" sz="1600" dirty="0"/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4211960" y="2132856"/>
            <a:ext cx="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4046515" y="2204864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H="1">
            <a:off x="3995936" y="2115058"/>
            <a:ext cx="224409" cy="122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3904754" y="1556792"/>
            <a:ext cx="19174" cy="11079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H="1">
            <a:off x="3879539" y="2683247"/>
            <a:ext cx="224409" cy="122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251520" y="3373943"/>
            <a:ext cx="4139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ko-KR" dirty="0" smtClean="0"/>
              <a:t>T</a:t>
            </a:r>
            <a:r>
              <a:rPr lang="en-US" altLang="ko-KR" dirty="0"/>
              <a:t>. Nicol, “Design and analysis of the SSC dipole magnet suspension system.”,  1989, IISC</a:t>
            </a:r>
            <a:endParaRPr lang="ko-KR" altLang="en-US" dirty="0"/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566321"/>
              </p:ext>
            </p:extLst>
          </p:nvPr>
        </p:nvGraphicFramePr>
        <p:xfrm>
          <a:off x="1079612" y="4277207"/>
          <a:ext cx="4104456" cy="166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2" r:id="rId5" imgW="5699760" imgH="2303903" progId="Visio.Drawing.11">
                  <p:embed/>
                </p:oleObj>
              </mc:Choice>
              <mc:Fallback>
                <p:oleObj r:id="rId5" imgW="5699760" imgH="2303903" progId="Visio.Drawing.11">
                  <p:embed/>
                  <p:pic>
                    <p:nvPicPr>
                      <p:cNvPr id="5" name="개체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612" y="4277207"/>
                        <a:ext cx="4104456" cy="16628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659280" y="5929535"/>
            <a:ext cx="2912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Warm-to-cold transition beam pipe</a:t>
            </a:r>
            <a:endParaRPr lang="ko-KR" altLang="en-US" sz="1400" dirty="0"/>
          </a:p>
        </p:txBody>
      </p:sp>
      <p:sp>
        <p:nvSpPr>
          <p:cNvPr id="23" name="양쪽 모서리가 둥근 사각형 22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Conduction heat load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Thermal design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Thermal intercepts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403648" y="2209412"/>
            <a:ext cx="583264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1997" y="185349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 K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24854" y="228693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300 K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74322" y="1484784"/>
            <a:ext cx="1872208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dirty="0"/>
              <a:t>Cross-sectional area: </a:t>
            </a:r>
            <a:r>
              <a:rPr lang="en-US" altLang="ko-KR" dirty="0" smtClean="0"/>
              <a:t>A</a:t>
            </a:r>
          </a:p>
          <a:p>
            <a:pPr>
              <a:lnSpc>
                <a:spcPct val="80000"/>
              </a:lnSpc>
            </a:pPr>
            <a:r>
              <a:rPr lang="en-US" altLang="ko-KR" dirty="0" smtClean="0"/>
              <a:t>Thermal conductivity: k</a:t>
            </a:r>
          </a:p>
          <a:p>
            <a:pPr>
              <a:lnSpc>
                <a:spcPct val="80000"/>
              </a:lnSpc>
            </a:pPr>
            <a:r>
              <a:rPr lang="en-US" altLang="ko-KR" dirty="0" smtClean="0"/>
              <a:t>Length: L</a:t>
            </a:r>
            <a:endParaRPr lang="ko-KR" altLang="en-US" dirty="0"/>
          </a:p>
        </p:txBody>
      </p:sp>
      <p:cxnSp>
        <p:nvCxnSpPr>
          <p:cNvPr id="11" name="직선 화살표 연결선 10"/>
          <p:cNvCxnSpPr/>
          <p:nvPr/>
        </p:nvCxnSpPr>
        <p:spPr>
          <a:xfrm flipV="1">
            <a:off x="1389746" y="2920200"/>
            <a:ext cx="0" cy="23042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1389746" y="5224456"/>
            <a:ext cx="612068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V="1">
            <a:off x="1404986" y="2857484"/>
            <a:ext cx="5831310" cy="222295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자유형 18"/>
          <p:cNvSpPr/>
          <p:nvPr/>
        </p:nvSpPr>
        <p:spPr>
          <a:xfrm>
            <a:off x="5580112" y="1832162"/>
            <a:ext cx="1052946" cy="350982"/>
          </a:xfrm>
          <a:custGeom>
            <a:avLst/>
            <a:gdLst>
              <a:gd name="connsiteX0" fmla="*/ 0 w 1052946"/>
              <a:gd name="connsiteY0" fmla="*/ 350982 h 350982"/>
              <a:gd name="connsiteX1" fmla="*/ 212437 w 1052946"/>
              <a:gd name="connsiteY1" fmla="*/ 64655 h 350982"/>
              <a:gd name="connsiteX2" fmla="*/ 775855 w 1052946"/>
              <a:gd name="connsiteY2" fmla="*/ 193964 h 350982"/>
              <a:gd name="connsiteX3" fmla="*/ 1052946 w 1052946"/>
              <a:gd name="connsiteY3" fmla="*/ 0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946" h="350982">
                <a:moveTo>
                  <a:pt x="0" y="350982"/>
                </a:moveTo>
                <a:cubicBezTo>
                  <a:pt x="41564" y="220903"/>
                  <a:pt x="83128" y="90825"/>
                  <a:pt x="212437" y="64655"/>
                </a:cubicBezTo>
                <a:cubicBezTo>
                  <a:pt x="341746" y="38485"/>
                  <a:pt x="635770" y="204740"/>
                  <a:pt x="775855" y="193964"/>
                </a:cubicBezTo>
                <a:cubicBezTo>
                  <a:pt x="915940" y="183188"/>
                  <a:pt x="969819" y="27709"/>
                  <a:pt x="1052946" y="0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53"/>
          <p:cNvSpPr txBox="1"/>
          <p:nvPr/>
        </p:nvSpPr>
        <p:spPr>
          <a:xfrm>
            <a:off x="7510426" y="50084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ko-KR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54"/>
          <p:cNvSpPr txBox="1"/>
          <p:nvPr/>
        </p:nvSpPr>
        <p:spPr>
          <a:xfrm>
            <a:off x="705114" y="2641460"/>
            <a:ext cx="69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T (K)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아래쪽 화살표 26"/>
          <p:cNvSpPr/>
          <p:nvPr/>
        </p:nvSpPr>
        <p:spPr>
          <a:xfrm rot="5400000">
            <a:off x="1025369" y="2274839"/>
            <a:ext cx="313253" cy="255847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39711" y="2164065"/>
                <a:ext cx="748661" cy="3195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11" y="2164065"/>
                <a:ext cx="748661" cy="319511"/>
              </a:xfrm>
              <a:prstGeom prst="rect">
                <a:avLst/>
              </a:prstGeom>
              <a:blipFill>
                <a:blip r:embed="rId2"/>
                <a:stretch>
                  <a:fillRect t="-13462" b="-288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953240" y="2924879"/>
                <a:ext cx="2499033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acc>
                      <m:r>
                        <a:rPr lang="en-US" altLang="ko-KR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𝑘𝐴</m:t>
                      </m:r>
                      <m:f>
                        <m:f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240" y="2924879"/>
                <a:ext cx="2499033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직선 화살표 연결선 30"/>
          <p:cNvCxnSpPr>
            <a:stCxn id="7" idx="1"/>
          </p:cNvCxnSpPr>
          <p:nvPr/>
        </p:nvCxnSpPr>
        <p:spPr>
          <a:xfrm flipV="1">
            <a:off x="1403648" y="2420888"/>
            <a:ext cx="5812154" cy="454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67944" y="219562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</a:t>
            </a:r>
            <a:endParaRPr lang="ko-KR" altLang="en-US" dirty="0"/>
          </a:p>
        </p:txBody>
      </p:sp>
      <p:sp>
        <p:nvSpPr>
          <p:cNvPr id="34" name="아래쪽 화살표 33"/>
          <p:cNvSpPr/>
          <p:nvPr/>
        </p:nvSpPr>
        <p:spPr>
          <a:xfrm rot="5400000">
            <a:off x="4360427" y="3284501"/>
            <a:ext cx="179317" cy="12193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78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Thermal intercepts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403648" y="2204864"/>
            <a:ext cx="583264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1997" y="1848944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 K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24854" y="2282388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300 K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74322" y="1480236"/>
            <a:ext cx="1872208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dirty="0"/>
              <a:t>Cross-sectional area: </a:t>
            </a:r>
            <a:r>
              <a:rPr lang="en-US" altLang="ko-KR" dirty="0" smtClean="0"/>
              <a:t>A</a:t>
            </a:r>
          </a:p>
          <a:p>
            <a:pPr>
              <a:lnSpc>
                <a:spcPct val="80000"/>
              </a:lnSpc>
            </a:pPr>
            <a:r>
              <a:rPr lang="en-US" altLang="ko-KR" dirty="0" smtClean="0"/>
              <a:t>Thermal conductivity: k</a:t>
            </a:r>
          </a:p>
          <a:p>
            <a:pPr>
              <a:lnSpc>
                <a:spcPct val="80000"/>
              </a:lnSpc>
            </a:pPr>
            <a:r>
              <a:rPr lang="en-US" altLang="ko-KR" dirty="0" smtClean="0"/>
              <a:t>Length: L</a:t>
            </a:r>
            <a:endParaRPr lang="ko-KR" altLang="en-US" dirty="0"/>
          </a:p>
        </p:txBody>
      </p:sp>
      <p:cxnSp>
        <p:nvCxnSpPr>
          <p:cNvPr id="11" name="직선 화살표 연결선 10"/>
          <p:cNvCxnSpPr/>
          <p:nvPr/>
        </p:nvCxnSpPr>
        <p:spPr>
          <a:xfrm flipV="1">
            <a:off x="1389746" y="2915652"/>
            <a:ext cx="0" cy="23042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1389746" y="5219908"/>
            <a:ext cx="612068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V="1">
            <a:off x="1404986" y="2852936"/>
            <a:ext cx="5831310" cy="222295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자유형 18"/>
          <p:cNvSpPr/>
          <p:nvPr/>
        </p:nvSpPr>
        <p:spPr>
          <a:xfrm>
            <a:off x="5580112" y="1827614"/>
            <a:ext cx="1052946" cy="350982"/>
          </a:xfrm>
          <a:custGeom>
            <a:avLst/>
            <a:gdLst>
              <a:gd name="connsiteX0" fmla="*/ 0 w 1052946"/>
              <a:gd name="connsiteY0" fmla="*/ 350982 h 350982"/>
              <a:gd name="connsiteX1" fmla="*/ 212437 w 1052946"/>
              <a:gd name="connsiteY1" fmla="*/ 64655 h 350982"/>
              <a:gd name="connsiteX2" fmla="*/ 775855 w 1052946"/>
              <a:gd name="connsiteY2" fmla="*/ 193964 h 350982"/>
              <a:gd name="connsiteX3" fmla="*/ 1052946 w 1052946"/>
              <a:gd name="connsiteY3" fmla="*/ 0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946" h="350982">
                <a:moveTo>
                  <a:pt x="0" y="350982"/>
                </a:moveTo>
                <a:cubicBezTo>
                  <a:pt x="41564" y="220903"/>
                  <a:pt x="83128" y="90825"/>
                  <a:pt x="212437" y="64655"/>
                </a:cubicBezTo>
                <a:cubicBezTo>
                  <a:pt x="341746" y="38485"/>
                  <a:pt x="635770" y="204740"/>
                  <a:pt x="775855" y="193964"/>
                </a:cubicBezTo>
                <a:cubicBezTo>
                  <a:pt x="915940" y="183188"/>
                  <a:pt x="969819" y="27709"/>
                  <a:pt x="1052946" y="0"/>
                </a:cubicBezTo>
              </a:path>
            </a:pathLst>
          </a:custGeom>
          <a:noFill/>
          <a:ln w="95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53"/>
          <p:cNvSpPr txBox="1"/>
          <p:nvPr/>
        </p:nvSpPr>
        <p:spPr>
          <a:xfrm>
            <a:off x="7510426" y="50038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ko-KR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54"/>
          <p:cNvSpPr txBox="1"/>
          <p:nvPr/>
        </p:nvSpPr>
        <p:spPr>
          <a:xfrm>
            <a:off x="705114" y="2636912"/>
            <a:ext cx="69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T (K)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아래쪽 화살표 25"/>
          <p:cNvSpPr/>
          <p:nvPr/>
        </p:nvSpPr>
        <p:spPr>
          <a:xfrm rot="5400000">
            <a:off x="1025369" y="2274839"/>
            <a:ext cx="313253" cy="255847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/>
          <p:cNvCxnSpPr/>
          <p:nvPr/>
        </p:nvCxnSpPr>
        <p:spPr>
          <a:xfrm>
            <a:off x="3873805" y="2208026"/>
            <a:ext cx="0" cy="42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3873805" y="2636912"/>
            <a:ext cx="0" cy="25516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 flipV="1">
            <a:off x="1403648" y="4725144"/>
            <a:ext cx="2470157" cy="350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 flipV="1">
            <a:off x="3873805" y="2852937"/>
            <a:ext cx="3362491" cy="1872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아래쪽 화살표 29"/>
          <p:cNvSpPr/>
          <p:nvPr/>
        </p:nvSpPr>
        <p:spPr>
          <a:xfrm>
            <a:off x="3717177" y="2739300"/>
            <a:ext cx="313253" cy="25584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39711" y="2164065"/>
                <a:ext cx="748661" cy="3195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11" y="2164065"/>
                <a:ext cx="748661" cy="319511"/>
              </a:xfrm>
              <a:prstGeom prst="rect">
                <a:avLst/>
              </a:prstGeom>
              <a:blipFill>
                <a:blip r:embed="rId2"/>
                <a:stretch>
                  <a:fillRect t="-13462" b="-288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48138" y="2812293"/>
                <a:ext cx="748661" cy="3195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138" y="2812293"/>
                <a:ext cx="748661" cy="319511"/>
              </a:xfrm>
              <a:prstGeom prst="rect">
                <a:avLst/>
              </a:prstGeom>
              <a:blipFill>
                <a:blip r:embed="rId3"/>
                <a:stretch>
                  <a:fillRect t="-11321" b="-264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53"/>
          <p:cNvSpPr txBox="1"/>
          <p:nvPr/>
        </p:nvSpPr>
        <p:spPr>
          <a:xfrm>
            <a:off x="3942571" y="482234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ko-KR" alt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직선 화살표 연결선 36"/>
          <p:cNvCxnSpPr/>
          <p:nvPr/>
        </p:nvCxnSpPr>
        <p:spPr>
          <a:xfrm>
            <a:off x="3873805" y="2420888"/>
            <a:ext cx="3341997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436096" y="2180833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L-L</a:t>
            </a:r>
            <a:r>
              <a:rPr lang="en-US" altLang="ko-KR" baseline="-25000" dirty="0" smtClean="0"/>
              <a:t>1</a:t>
            </a:r>
            <a:endParaRPr lang="ko-KR" altLang="en-US" baseline="-25000" dirty="0"/>
          </a:p>
        </p:txBody>
      </p:sp>
      <p:cxnSp>
        <p:nvCxnSpPr>
          <p:cNvPr id="40" name="직선 화살표 연결선 39"/>
          <p:cNvCxnSpPr/>
          <p:nvPr/>
        </p:nvCxnSpPr>
        <p:spPr>
          <a:xfrm>
            <a:off x="1403648" y="2420888"/>
            <a:ext cx="2470157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39752" y="2177156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</a:t>
            </a:r>
            <a:r>
              <a:rPr lang="en-US" altLang="ko-KR" baseline="-25000" dirty="0" smtClean="0"/>
              <a:t>1</a:t>
            </a:r>
            <a:endParaRPr lang="ko-KR" alt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471305" y="4133087"/>
                <a:ext cx="2499033" cy="6285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acc>
                      <m:r>
                        <a:rPr lang="en-US" altLang="ko-KR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𝑘𝐴</m:t>
                      </m:r>
                      <m:f>
                        <m:f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305" y="4133087"/>
                <a:ext cx="2499033" cy="628505"/>
              </a:xfrm>
              <a:prstGeom prst="rect">
                <a:avLst/>
              </a:prstGeom>
              <a:blipFill>
                <a:blip r:embed="rId4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아래쪽 화살표 43"/>
          <p:cNvSpPr/>
          <p:nvPr/>
        </p:nvSpPr>
        <p:spPr>
          <a:xfrm rot="5400000">
            <a:off x="2824514" y="4269722"/>
            <a:ext cx="179317" cy="121939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아래쪽 화살표 44"/>
          <p:cNvSpPr/>
          <p:nvPr/>
        </p:nvSpPr>
        <p:spPr>
          <a:xfrm rot="5400000">
            <a:off x="5346437" y="3280426"/>
            <a:ext cx="179317" cy="1219392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599704" y="3685656"/>
                <a:ext cx="2499033" cy="6285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acc>
                      <m:r>
                        <a:rPr lang="en-US" altLang="ko-KR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𝑘𝐴</m:t>
                      </m:r>
                      <m:f>
                        <m:f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704" y="3685656"/>
                <a:ext cx="2499033" cy="6285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4579676" y="2930974"/>
            <a:ext cx="191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ko-KR" dirty="0" smtClean="0"/>
              <a:t>Thermally connected with </a:t>
            </a:r>
          </a:p>
          <a:p>
            <a:pPr>
              <a:lnSpc>
                <a:spcPct val="50000"/>
              </a:lnSpc>
            </a:pPr>
            <a:r>
              <a:rPr lang="en-US" altLang="ko-KR" dirty="0" smtClean="0"/>
              <a:t>thermal shield</a:t>
            </a:r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379348" y="5452482"/>
            <a:ext cx="603242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Reduced 4 K thermal load but NEW 40 K thermal load !!!!</a:t>
            </a:r>
          </a:p>
          <a:p>
            <a:r>
              <a:rPr lang="en-US" altLang="ko-KR" sz="1800" dirty="0" smtClean="0">
                <a:sym typeface="Wingdings" panose="05000000000000000000" pitchFamily="2" charset="2"/>
              </a:rPr>
              <a:t> How to determine the intercept position??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667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양쪽 모서리가 둥근 사각형 5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Thermal intercepts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767" y="1196752"/>
            <a:ext cx="819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How to determine the intercept position? or How to optimize the thermal load ?</a:t>
            </a:r>
            <a:endParaRPr lang="ko-KR" alt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1853576"/>
            <a:ext cx="2086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Coefficient of Performance: 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376314" y="1788877"/>
                <a:ext cx="827534" cy="404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𝐶𝑂𝑃</m:t>
                      </m:r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14" y="1788877"/>
                <a:ext cx="827534" cy="404470"/>
              </a:xfrm>
              <a:prstGeom prst="rect">
                <a:avLst/>
              </a:prstGeom>
              <a:blipFill>
                <a:blip r:embed="rId2"/>
                <a:stretch>
                  <a:fillRect l="-3676" t="-1493" r="-1471" b="-1194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11322" y="1772816"/>
                <a:ext cx="1004890" cy="438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𝐶𝑂𝑃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322" y="1772816"/>
                <a:ext cx="1004890" cy="438518"/>
              </a:xfrm>
              <a:prstGeom prst="rect">
                <a:avLst/>
              </a:prstGeom>
              <a:blipFill>
                <a:blip r:embed="rId3"/>
                <a:stretch>
                  <a:fillRect l="-3030" r="-1212"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908375" y="1853575"/>
            <a:ext cx="3912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: Work required for 1 W cooling at low temperature (T</a:t>
            </a:r>
            <a:r>
              <a:rPr lang="en-US" altLang="ko-KR" baseline="-25000" dirty="0" smtClean="0"/>
              <a:t>L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328055"/>
              </p:ext>
            </p:extLst>
          </p:nvPr>
        </p:nvGraphicFramePr>
        <p:xfrm>
          <a:off x="2292424" y="2346599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="" xmlns:a16="http://schemas.microsoft.com/office/drawing/2014/main" val="401096715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592451773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1083221955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706360500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512762671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322118950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Ref. 1</a:t>
                      </a:r>
                      <a:endParaRPr lang="ko-KR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Ref.</a:t>
                      </a:r>
                      <a:r>
                        <a:rPr lang="en-US" altLang="ko-KR" sz="1200" baseline="0" dirty="0" smtClean="0"/>
                        <a:t> 2</a:t>
                      </a:r>
                      <a:endParaRPr lang="ko-KR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Ref. 3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3073601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COP</a:t>
                      </a:r>
                      <a:r>
                        <a:rPr lang="en-US" altLang="ko-KR" sz="1200" baseline="30000" dirty="0" smtClean="0"/>
                        <a:t>-1</a:t>
                      </a:r>
                      <a:endParaRPr lang="ko-KR" altLang="en-US" sz="12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COP ratio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COP</a:t>
                      </a:r>
                      <a:r>
                        <a:rPr lang="en-US" altLang="ko-KR" sz="1200" baseline="30000" dirty="0" smtClean="0"/>
                        <a:t>-1</a:t>
                      </a:r>
                      <a:endParaRPr lang="ko-KR" altLang="en-US" sz="12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COP ratio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COP ratio</a:t>
                      </a:r>
                      <a:endParaRPr lang="ko-KR" altLang="en-US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1492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 K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800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3.2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714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3.66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87400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4.5 K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250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200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89660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40 K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25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0.1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0.1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4039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77 K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14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0.056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16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0.08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6203065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4552" y="5002028"/>
                <a:ext cx="3424720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altLang="ko-KR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4.5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52" y="5002028"/>
                <a:ext cx="3424720" cy="331437"/>
              </a:xfrm>
              <a:prstGeom prst="rect">
                <a:avLst/>
              </a:prstGeom>
              <a:blipFill>
                <a:blip r:embed="rId4"/>
                <a:stretch>
                  <a:fillRect l="-1779" b="-22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36085" y="5589651"/>
            <a:ext cx="6643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R"/>
            </a:pPr>
            <a:r>
              <a:rPr lang="en-US" altLang="ko-KR" dirty="0" smtClean="0"/>
              <a:t>C. </a:t>
            </a:r>
            <a:r>
              <a:rPr lang="en-US" altLang="ko-KR" dirty="0" err="1" smtClean="0"/>
              <a:t>Pagani</a:t>
            </a:r>
            <a:r>
              <a:rPr lang="en-US" altLang="ko-KR" dirty="0" smtClean="0"/>
              <a:t> et al., </a:t>
            </a:r>
            <a:r>
              <a:rPr lang="en-US" altLang="ko-KR" dirty="0" err="1" smtClean="0"/>
              <a:t>Cryomodule</a:t>
            </a:r>
            <a:r>
              <a:rPr lang="en-US" altLang="ko-KR" dirty="0" smtClean="0"/>
              <a:t> design, assembly and alignment, SRF 2003</a:t>
            </a:r>
          </a:p>
          <a:p>
            <a:pPr marL="228600" indent="-228600">
              <a:buAutoNum type="arabicParenR"/>
            </a:pPr>
            <a:r>
              <a:rPr lang="en-US" altLang="ko-KR" dirty="0" smtClean="0"/>
              <a:t>E. </a:t>
            </a:r>
            <a:r>
              <a:rPr lang="en-US" altLang="ko-KR" dirty="0" err="1" smtClean="0"/>
              <a:t>Chojnacki</a:t>
            </a:r>
            <a:r>
              <a:rPr lang="en-US" altLang="ko-KR" dirty="0" smtClean="0"/>
              <a:t> et al., Cryogenic heat load of the Cornel ERL main </a:t>
            </a:r>
            <a:r>
              <a:rPr lang="en-US" altLang="ko-KR" dirty="0" err="1" smtClean="0"/>
              <a:t>cryomodules</a:t>
            </a:r>
            <a:r>
              <a:rPr lang="en-US" altLang="ko-KR" dirty="0" smtClean="0"/>
              <a:t>, SRF 2009</a:t>
            </a:r>
          </a:p>
          <a:p>
            <a:pPr marL="228600" indent="-228600">
              <a:buAutoNum type="arabicParenR"/>
            </a:pPr>
            <a:r>
              <a:rPr lang="en-US" altLang="ko-KR" dirty="0" smtClean="0"/>
              <a:t>F. </a:t>
            </a:r>
            <a:r>
              <a:rPr lang="en-US" altLang="ko-KR" dirty="0" err="1" smtClean="0"/>
              <a:t>Casagrande</a:t>
            </a:r>
            <a:r>
              <a:rPr lang="en-US" altLang="ko-KR" dirty="0" smtClean="0"/>
              <a:t> et al., Integrated thermal analysis of the FRIB </a:t>
            </a:r>
            <a:r>
              <a:rPr lang="en-US" altLang="ko-KR" dirty="0" err="1" smtClean="0"/>
              <a:t>cryomodule</a:t>
            </a:r>
            <a:r>
              <a:rPr lang="en-US" altLang="ko-KR" dirty="0" smtClean="0"/>
              <a:t> design, IPAC2012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97052" y="4591414"/>
            <a:ext cx="2606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COP ratio = (COP</a:t>
            </a:r>
            <a:r>
              <a:rPr lang="en-US" altLang="ko-KR" baseline="30000" dirty="0" smtClean="0"/>
              <a:t>-1</a:t>
            </a:r>
            <a:r>
              <a:rPr lang="en-US" altLang="ko-KR" baseline="-25000" dirty="0" smtClean="0"/>
              <a:t>at T</a:t>
            </a:r>
            <a:r>
              <a:rPr lang="en-US" altLang="ko-KR" dirty="0" smtClean="0"/>
              <a:t>) / (COP</a:t>
            </a:r>
            <a:r>
              <a:rPr lang="en-US" altLang="ko-KR" baseline="30000" dirty="0" smtClean="0"/>
              <a:t>-1</a:t>
            </a:r>
            <a:r>
              <a:rPr lang="en-US" altLang="ko-KR" baseline="-25000" dirty="0" smtClean="0"/>
              <a:t>4.5K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8" name="오른쪽 화살표 17"/>
          <p:cNvSpPr/>
          <p:nvPr/>
        </p:nvSpPr>
        <p:spPr>
          <a:xfrm>
            <a:off x="3717665" y="5080538"/>
            <a:ext cx="360040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097069" y="5003884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 smtClean="0"/>
              <a:t>Position minimizing equivalent thermal load!</a:t>
            </a:r>
            <a:endParaRPr lang="ko-KR" altLang="en-US" sz="1800" b="1" dirty="0"/>
          </a:p>
        </p:txBody>
      </p:sp>
      <p:sp>
        <p:nvSpPr>
          <p:cNvPr id="21" name="타원 20"/>
          <p:cNvSpPr/>
          <p:nvPr/>
        </p:nvSpPr>
        <p:spPr>
          <a:xfrm>
            <a:off x="676124" y="3133212"/>
            <a:ext cx="720080" cy="64807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Ref.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569052" y="2464387"/>
            <a:ext cx="936104" cy="2903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</a:t>
            </a:r>
            <a:r>
              <a:rPr lang="en-US" altLang="ko-KR" baseline="-25000" dirty="0" smtClean="0"/>
              <a:t>H</a:t>
            </a:r>
            <a:endParaRPr lang="ko-KR" altLang="en-US" baseline="-25000" dirty="0"/>
          </a:p>
        </p:txBody>
      </p:sp>
      <p:sp>
        <p:nvSpPr>
          <p:cNvPr id="23" name="직사각형 22"/>
          <p:cNvSpPr/>
          <p:nvPr/>
        </p:nvSpPr>
        <p:spPr>
          <a:xfrm>
            <a:off x="569052" y="4187004"/>
            <a:ext cx="936104" cy="29031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</a:t>
            </a:r>
            <a:r>
              <a:rPr lang="en-US" altLang="ko-KR" baseline="-25000" dirty="0" smtClean="0"/>
              <a:t>L</a:t>
            </a:r>
            <a:endParaRPr lang="ko-KR" altLang="en-US" baseline="-25000" dirty="0"/>
          </a:p>
        </p:txBody>
      </p:sp>
      <p:sp>
        <p:nvSpPr>
          <p:cNvPr id="24" name="오른쪽 화살표 23"/>
          <p:cNvSpPr/>
          <p:nvPr/>
        </p:nvSpPr>
        <p:spPr>
          <a:xfrm rot="16200000">
            <a:off x="918907" y="3800732"/>
            <a:ext cx="234515" cy="3600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오른쪽 화살표 24"/>
          <p:cNvSpPr/>
          <p:nvPr/>
        </p:nvSpPr>
        <p:spPr>
          <a:xfrm rot="16200000">
            <a:off x="918908" y="2753333"/>
            <a:ext cx="234515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 rot="10800000">
            <a:off x="1505156" y="3349236"/>
            <a:ext cx="234515" cy="216024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721180" y="3334443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W</a:t>
            </a:r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82458" y="3878627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</a:t>
            </a:r>
            <a:r>
              <a:rPr lang="en-US" altLang="ko-KR" baseline="-25000" dirty="0" smtClean="0"/>
              <a:t>L</a:t>
            </a:r>
            <a:endParaRPr lang="ko-KR" altLang="en-US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1277336" y="2837741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</a:t>
            </a:r>
            <a:r>
              <a:rPr lang="en-US" altLang="ko-KR" baseline="-25000" dirty="0" smtClean="0"/>
              <a:t>H</a:t>
            </a:r>
            <a:endParaRPr lang="ko-KR" altLang="en-US" baseline="-25000" dirty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352109" y="2348880"/>
            <a:ext cx="1670111" cy="23492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654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t="12600"/>
          <a:stretch/>
        </p:blipFill>
        <p:spPr>
          <a:xfrm>
            <a:off x="4724752" y="1196752"/>
            <a:ext cx="3724275" cy="499492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4716016" y="1916832"/>
            <a:ext cx="4104456" cy="3528392"/>
            <a:chOff x="309014" y="2492896"/>
            <a:chExt cx="8715375" cy="6091014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2492896"/>
              <a:ext cx="8696325" cy="240030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014" y="4869160"/>
              <a:ext cx="8715375" cy="3714750"/>
            </a:xfrm>
            <a:prstGeom prst="rect">
              <a:avLst/>
            </a:prstGeom>
          </p:spPr>
        </p:pic>
      </p:grpSp>
      <p:sp>
        <p:nvSpPr>
          <p:cNvPr id="8" name="타원 7"/>
          <p:cNvSpPr/>
          <p:nvPr/>
        </p:nvSpPr>
        <p:spPr>
          <a:xfrm>
            <a:off x="6995547" y="3789040"/>
            <a:ext cx="28803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6962423" y="5278348"/>
            <a:ext cx="28803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520" y="2924944"/>
                <a:ext cx="1783630" cy="232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4.5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924944"/>
                <a:ext cx="1783630" cy="232051"/>
              </a:xfrm>
              <a:prstGeom prst="rect">
                <a:avLst/>
              </a:prstGeom>
              <a:blipFill>
                <a:blip r:embed="rId5"/>
                <a:stretch>
                  <a:fillRect l="-2730" b="-236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66419"/>
            <a:ext cx="4586132" cy="1133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7310" y="5657909"/>
            <a:ext cx="4241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J. W. </a:t>
            </a:r>
            <a:r>
              <a:rPr lang="en-US" altLang="ko-KR" sz="1000" dirty="0" err="1" smtClean="0"/>
              <a:t>Ekin</a:t>
            </a:r>
            <a:r>
              <a:rPr lang="en-US" altLang="ko-KR" sz="1000" dirty="0" smtClean="0"/>
              <a:t>, Experimental techniques for low temperature measurements</a:t>
            </a:r>
            <a:endParaRPr lang="ko-KR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9408" y="3344431"/>
                <a:ext cx="3780266" cy="889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nary>
                        <m:nary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e>
                      </m:nary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+0.1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nary>
                        <m:nary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1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𝑑𝑇</m:t>
                          </m:r>
                        </m:e>
                      </m:nary>
                    </m:oMath>
                  </m:oMathPara>
                </a14:m>
                <a:endParaRPr lang="en-US" altLang="ko-KR" sz="14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0.0824</m:t>
                          </m:r>
                        </m:e>
                      </m:d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+0.1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(3.06−0.0824)</m:t>
                      </m:r>
                    </m:oMath>
                  </m:oMathPara>
                </a14:m>
                <a:endParaRPr lang="en-US" altLang="ko-KR" sz="14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08" y="3344431"/>
                <a:ext cx="3780266" cy="889218"/>
              </a:xfrm>
              <a:prstGeom prst="rect">
                <a:avLst/>
              </a:prstGeom>
              <a:blipFill>
                <a:blip r:embed="rId7"/>
                <a:stretch>
                  <a:fillRect b="-62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9408" y="4460137"/>
                <a:ext cx="772456" cy="4090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𝑒𝑎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ko-KR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08" y="4460137"/>
                <a:ext cx="772456" cy="409023"/>
              </a:xfrm>
              <a:prstGeom prst="rect">
                <a:avLst/>
              </a:prstGeom>
              <a:blipFill>
                <a:blip r:embed="rId8"/>
                <a:stretch>
                  <a:fillRect l="-4762" t="-1493" r="-4762" b="-134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차트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854989"/>
              </p:ext>
            </p:extLst>
          </p:nvPr>
        </p:nvGraphicFramePr>
        <p:xfrm>
          <a:off x="1635708" y="4288463"/>
          <a:ext cx="2742137" cy="2176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1520" y="5126708"/>
                <a:ext cx="10592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.35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altLang="ko-KR" sz="1400" b="0" dirty="0" smtClean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126708"/>
                <a:ext cx="1059201" cy="215444"/>
              </a:xfrm>
              <a:prstGeom prst="rect">
                <a:avLst/>
              </a:prstGeom>
              <a:blipFill>
                <a:blip r:embed="rId10"/>
                <a:stretch>
                  <a:fillRect l="-1724" r="-1724" b="-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68804" y="2359913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 K </a:t>
            </a:r>
            <a:endParaRPr lang="ko-KR" altLang="en-US" dirty="0"/>
          </a:p>
        </p:txBody>
      </p:sp>
      <p:sp>
        <p:nvSpPr>
          <p:cNvPr id="20" name="양쪽 모서리가 둥근 사각형 19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Simple example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085" y="1245276"/>
            <a:ext cx="4402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https://trc.nist.gov/cryogenics/materials/materialproperties.htm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NIST cryogenic material properties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5" y="1628800"/>
            <a:ext cx="5429250" cy="285464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00" y="2276872"/>
            <a:ext cx="4752528" cy="39718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75572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Margin of thermal load estimation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18722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err="1" smtClean="0">
                <a:solidFill>
                  <a:schemeClr val="tx1"/>
                </a:solidFill>
              </a:rPr>
              <a:t>Qtotal</a:t>
            </a:r>
            <a:r>
              <a:rPr lang="en-US" altLang="ko-KR" sz="1600" dirty="0" smtClean="0">
                <a:solidFill>
                  <a:schemeClr val="tx1"/>
                </a:solidFill>
              </a:rPr>
              <a:t> = F0 X (</a:t>
            </a:r>
            <a:r>
              <a:rPr lang="en-US" altLang="ko-KR" sz="1600" dirty="0" err="1" smtClean="0">
                <a:solidFill>
                  <a:schemeClr val="tx1"/>
                </a:solidFill>
              </a:rPr>
              <a:t>Qd</a:t>
            </a:r>
            <a:r>
              <a:rPr lang="en-US" altLang="ko-KR" sz="1600" dirty="0" smtClean="0">
                <a:solidFill>
                  <a:schemeClr val="tx1"/>
                </a:solidFill>
              </a:rPr>
              <a:t> X </a:t>
            </a:r>
            <a:r>
              <a:rPr lang="en-US" altLang="ko-KR" sz="1600" dirty="0" err="1" smtClean="0">
                <a:solidFill>
                  <a:schemeClr val="tx1"/>
                </a:solidFill>
              </a:rPr>
              <a:t>Fd</a:t>
            </a:r>
            <a:r>
              <a:rPr lang="en-US" altLang="ko-KR" sz="1600" dirty="0" smtClean="0">
                <a:solidFill>
                  <a:schemeClr val="tx1"/>
                </a:solidFill>
              </a:rPr>
              <a:t> + Qs X Fs)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</a:rPr>
              <a:t>F0: Redundancy and degradation HRS (1.15)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err="1" smtClean="0">
                <a:solidFill>
                  <a:schemeClr val="tx1"/>
                </a:solidFill>
              </a:rPr>
              <a:t>Fd</a:t>
            </a:r>
            <a:r>
              <a:rPr lang="en-US" altLang="ko-KR" sz="1600" dirty="0" smtClean="0">
                <a:solidFill>
                  <a:schemeClr val="tx1"/>
                </a:solidFill>
              </a:rPr>
              <a:t>: beam loss, uncertainty of dynamic load (1.3 ~ 1.1)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</a:rPr>
              <a:t>Fs: Uncertainty of static load (1.3~1.1)</a:t>
            </a:r>
          </a:p>
          <a:p>
            <a:pPr lvl="1"/>
            <a:endParaRPr lang="en-US" altLang="ko-KR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6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115616" y="2564904"/>
            <a:ext cx="6624736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50 % margin for estimated thermal load 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387210"/>
              </p:ext>
            </p:extLst>
          </p:nvPr>
        </p:nvGraphicFramePr>
        <p:xfrm>
          <a:off x="457200" y="3894983"/>
          <a:ext cx="8435282" cy="2352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884">
                  <a:extLst>
                    <a:ext uri="{9D8B030D-6E8A-4147-A177-3AD203B41FA5}">
                      <a16:colId xmlns="" xmlns:a16="http://schemas.microsoft.com/office/drawing/2014/main" val="1218072673"/>
                    </a:ext>
                  </a:extLst>
                </a:gridCol>
                <a:gridCol w="664927">
                  <a:extLst>
                    <a:ext uri="{9D8B030D-6E8A-4147-A177-3AD203B41FA5}">
                      <a16:colId xmlns="" xmlns:a16="http://schemas.microsoft.com/office/drawing/2014/main" val="148010765"/>
                    </a:ext>
                  </a:extLst>
                </a:gridCol>
                <a:gridCol w="671897">
                  <a:extLst>
                    <a:ext uri="{9D8B030D-6E8A-4147-A177-3AD203B41FA5}">
                      <a16:colId xmlns="" xmlns:a16="http://schemas.microsoft.com/office/drawing/2014/main" val="2862269868"/>
                    </a:ext>
                  </a:extLst>
                </a:gridCol>
                <a:gridCol w="592255">
                  <a:extLst>
                    <a:ext uri="{9D8B030D-6E8A-4147-A177-3AD203B41FA5}">
                      <a16:colId xmlns="" xmlns:a16="http://schemas.microsoft.com/office/drawing/2014/main" val="988387383"/>
                    </a:ext>
                  </a:extLst>
                </a:gridCol>
                <a:gridCol w="871005">
                  <a:extLst>
                    <a:ext uri="{9D8B030D-6E8A-4147-A177-3AD203B41FA5}">
                      <a16:colId xmlns="" xmlns:a16="http://schemas.microsoft.com/office/drawing/2014/main" val="2909277310"/>
                    </a:ext>
                  </a:extLst>
                </a:gridCol>
                <a:gridCol w="671897">
                  <a:extLst>
                    <a:ext uri="{9D8B030D-6E8A-4147-A177-3AD203B41FA5}">
                      <a16:colId xmlns="" xmlns:a16="http://schemas.microsoft.com/office/drawing/2014/main" val="4069462350"/>
                    </a:ext>
                  </a:extLst>
                </a:gridCol>
                <a:gridCol w="592255">
                  <a:extLst>
                    <a:ext uri="{9D8B030D-6E8A-4147-A177-3AD203B41FA5}">
                      <a16:colId xmlns="" xmlns:a16="http://schemas.microsoft.com/office/drawing/2014/main" val="3754485912"/>
                    </a:ext>
                  </a:extLst>
                </a:gridCol>
                <a:gridCol w="871005">
                  <a:extLst>
                    <a:ext uri="{9D8B030D-6E8A-4147-A177-3AD203B41FA5}">
                      <a16:colId xmlns="" xmlns:a16="http://schemas.microsoft.com/office/drawing/2014/main" val="2475138684"/>
                    </a:ext>
                  </a:extLst>
                </a:gridCol>
                <a:gridCol w="671897">
                  <a:extLst>
                    <a:ext uri="{9D8B030D-6E8A-4147-A177-3AD203B41FA5}">
                      <a16:colId xmlns="" xmlns:a16="http://schemas.microsoft.com/office/drawing/2014/main" val="2974836923"/>
                    </a:ext>
                  </a:extLst>
                </a:gridCol>
                <a:gridCol w="592255">
                  <a:extLst>
                    <a:ext uri="{9D8B030D-6E8A-4147-A177-3AD203B41FA5}">
                      <a16:colId xmlns="" xmlns:a16="http://schemas.microsoft.com/office/drawing/2014/main" val="814779535"/>
                    </a:ext>
                  </a:extLst>
                </a:gridCol>
                <a:gridCol w="871005">
                  <a:extLst>
                    <a:ext uri="{9D8B030D-6E8A-4147-A177-3AD203B41FA5}">
                      <a16:colId xmlns="" xmlns:a16="http://schemas.microsoft.com/office/drawing/2014/main" val="1795517387"/>
                    </a:ext>
                  </a:extLst>
                </a:gridCol>
              </a:tblGrid>
              <a:tr h="319298">
                <a:tc rowSpan="2"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load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QWR (22 EA)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 CMA (13+1 EA)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 CMB (19</a:t>
                      </a:r>
                      <a:r>
                        <a:rPr lang="en-US" altLang="ko-K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EA)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6500534"/>
                  </a:ext>
                </a:extLst>
              </a:tr>
              <a:tr h="463387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– 55</a:t>
                      </a:r>
                      <a:r>
                        <a:rPr lang="en-US" altLang="ko-KR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– 55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– 55 K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9820848"/>
                  </a:ext>
                </a:extLst>
              </a:tr>
              <a:tr h="4475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</a:t>
                      </a:r>
                      <a:r>
                        <a:rPr lang="en-US" altLang="ko-K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margin</a:t>
                      </a:r>
                      <a:endParaRPr lang="ko-KR" alt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ko-KR" alt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78.6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2725628"/>
                  </a:ext>
                </a:extLst>
              </a:tr>
              <a:tr h="463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</a:t>
                      </a: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50% margin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ko-KR" alt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83.3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117.9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181.5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6786858"/>
                  </a:ext>
                </a:extLst>
              </a:tr>
              <a:tr h="64874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</a:t>
                      </a:r>
                      <a:r>
                        <a:rPr lang="en-US" altLang="ko-K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tunnel (average)*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ko-KR" alt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247778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47664" y="3501008"/>
            <a:ext cx="6152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Estimated and measured static thermal load for </a:t>
            </a:r>
            <a:r>
              <a:rPr lang="en-US" altLang="ko-KR" sz="1600" b="1" dirty="0" err="1" smtClean="0"/>
              <a:t>cryomodules</a:t>
            </a:r>
            <a:endParaRPr lang="ko-KR" alt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737" y="6234560"/>
            <a:ext cx="3773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*: measurement result shown in later slide for static thermal load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5693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5375786" y="3474437"/>
            <a:ext cx="3804726" cy="254685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high intensity RI beams by ISOL and IF</a:t>
            </a:r>
          </a:p>
          <a:p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ISOL: direct fission of </a:t>
            </a:r>
            <a:r>
              <a:rPr lang="en-US" altLang="ko-KR" sz="1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238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 by 70 MeV proton</a:t>
            </a:r>
          </a:p>
          <a:p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IF: 200 MeV/u </a:t>
            </a:r>
            <a:r>
              <a:rPr lang="en-US" altLang="ko-KR" sz="1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238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 (intensity: 8.3 p</a:t>
            </a:r>
            <a:r>
              <a:rPr lang="el-GR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</a:p>
          <a:p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high quality neutron-rich beams</a:t>
            </a:r>
          </a:p>
          <a:p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e.g., </a:t>
            </a:r>
            <a:r>
              <a:rPr lang="en-US" altLang="ko-KR" sz="1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132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Sn with up to 250 MeV/u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</a:p>
          <a:p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up to 10</a:t>
            </a:r>
            <a:r>
              <a:rPr lang="en-US" altLang="ko-KR" sz="1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9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particles per </a:t>
            </a:r>
            <a:r>
              <a: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second</a:t>
            </a:r>
          </a:p>
          <a:p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More exotic RI beam </a:t>
            </a:r>
            <a:endParaRPr lang="en-US" altLang="ko-KR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ko-K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production </a:t>
            </a:r>
            <a:r>
              <a:rPr lang="en-US" altLang="ko-K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by combination of ISOL and IF</a:t>
            </a:r>
            <a:endParaRPr lang="ko-KR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522" y="1772816"/>
            <a:ext cx="859147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Budget:  KRW 1,432 billion (US$ 1.26 billion, 1$=1,135krw)</a:t>
            </a:r>
            <a:endParaRPr lang="en-US" altLang="ko-KR" sz="1400" dirty="0" smtClean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 smtClean="0">
                <a:solidFill>
                  <a:srgbClr val="113F71"/>
                </a:solidFill>
              </a:rPr>
              <a:t>                    - accelerators and experimental apparatus : 460.2 billion </a:t>
            </a:r>
            <a:r>
              <a:rPr lang="en-US" altLang="ko-KR" sz="1400" dirty="0">
                <a:solidFill>
                  <a:srgbClr val="113F71"/>
                </a:solidFill>
              </a:rPr>
              <a:t>w</a:t>
            </a:r>
            <a:r>
              <a:rPr lang="en-US" altLang="ko-KR" sz="1400" dirty="0" smtClean="0">
                <a:solidFill>
                  <a:srgbClr val="113F71"/>
                </a:solidFill>
              </a:rPr>
              <a:t>on</a:t>
            </a:r>
          </a:p>
          <a:p>
            <a:r>
              <a:rPr lang="en-US" altLang="ko-KR" sz="1400" dirty="0" smtClean="0">
                <a:solidFill>
                  <a:srgbClr val="113F71"/>
                </a:solidFill>
              </a:rPr>
              <a:t>                    - </a:t>
            </a:r>
            <a:r>
              <a:rPr lang="en-US" altLang="ko-KR" sz="1400" dirty="0">
                <a:solidFill>
                  <a:srgbClr val="113F71"/>
                </a:solidFill>
              </a:rPr>
              <a:t>civil engineering &amp; </a:t>
            </a:r>
            <a:r>
              <a:rPr lang="en-US" altLang="ko-KR" sz="1400" dirty="0">
                <a:solidFill>
                  <a:srgbClr val="113F71">
                    <a:lumMod val="60000"/>
                    <a:lumOff val="40000"/>
                  </a:srgbClr>
                </a:solidFill>
              </a:rPr>
              <a:t>conventional facilities : </a:t>
            </a:r>
            <a:r>
              <a:rPr lang="en-US" altLang="ko-KR" sz="1400" dirty="0" smtClean="0">
                <a:solidFill>
                  <a:srgbClr val="113F71">
                    <a:lumMod val="60000"/>
                    <a:lumOff val="40000"/>
                  </a:srgbClr>
                </a:solidFill>
              </a:rPr>
              <a:t>972 billion won (incl. site 357 billion won)      </a:t>
            </a:r>
            <a:endParaRPr lang="en-US" altLang="ko-KR" sz="1400" dirty="0">
              <a:solidFill>
                <a:srgbClr val="00206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 smtClean="0">
                <a:solidFill>
                  <a:srgbClr val="113F71"/>
                </a:solidFill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Period:   2011.12 ~ 2021.12 </a:t>
            </a:r>
            <a:endParaRPr lang="ko-KR" altLang="en-US" sz="1400" b="1" dirty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3520" y="770274"/>
            <a:ext cx="8383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sz="1400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sz="1400" b="1" dirty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         </a:t>
            </a:r>
            <a:r>
              <a:rPr lang="en-US" altLang="ko-KR" sz="1400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sz="1400" dirty="0" smtClean="0">
                <a:solidFill>
                  <a:srgbClr val="000000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1400" kern="0" dirty="0" smtClean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-line experiments</a:t>
            </a:r>
            <a:endParaRPr lang="ko-KR" altLang="en-US" sz="1400" dirty="0">
              <a:solidFill>
                <a:srgbClr val="00000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428474" y="875439"/>
            <a:ext cx="154502" cy="164510"/>
            <a:chOff x="1969226" y="3480514"/>
            <a:chExt cx="481373" cy="497205"/>
          </a:xfrm>
        </p:grpSpPr>
        <p:sp>
          <p:nvSpPr>
            <p:cNvPr id="6" name="타원 5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7" name="타원 6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28632" y="1844824"/>
            <a:ext cx="154502" cy="164510"/>
            <a:chOff x="1969226" y="3480514"/>
            <a:chExt cx="481373" cy="497205"/>
          </a:xfrm>
        </p:grpSpPr>
        <p:sp>
          <p:nvSpPr>
            <p:cNvPr id="9" name="타원 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10" name="타원 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27874" y="2832442"/>
            <a:ext cx="154502" cy="164510"/>
            <a:chOff x="1969226" y="3480514"/>
            <a:chExt cx="481373" cy="497205"/>
          </a:xfrm>
        </p:grpSpPr>
        <p:sp>
          <p:nvSpPr>
            <p:cNvPr id="12" name="타원 11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13" name="타원 12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14" name="모서리가 둥근 직사각형 13"/>
          <p:cNvSpPr/>
          <p:nvPr/>
        </p:nvSpPr>
        <p:spPr>
          <a:xfrm>
            <a:off x="179512" y="647170"/>
            <a:ext cx="8797946" cy="2430841"/>
          </a:xfrm>
          <a:prstGeom prst="roundRect">
            <a:avLst>
              <a:gd name="adj" fmla="val 6535"/>
            </a:avLst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36065" y="5019550"/>
            <a:ext cx="3202191" cy="974409"/>
            <a:chOff x="5921708" y="3944272"/>
            <a:chExt cx="3363173" cy="1190915"/>
          </a:xfrm>
        </p:grpSpPr>
        <p:sp>
          <p:nvSpPr>
            <p:cNvPr id="16" name="TextBox 15"/>
            <p:cNvSpPr txBox="1"/>
            <p:nvPr/>
          </p:nvSpPr>
          <p:spPr>
            <a:xfrm>
              <a:off x="5921708" y="3944272"/>
              <a:ext cx="3363173" cy="78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600">
                  <a:solidFill>
                    <a:srgbClr val="002060"/>
                  </a:solidFill>
                </a:defRPr>
              </a:lvl1pPr>
            </a:lstStyle>
            <a:p>
              <a:pPr latinLnBrk="0">
                <a:lnSpc>
                  <a:spcPct val="100000"/>
                </a:lnSpc>
              </a:pPr>
              <a:r>
                <a:rPr lang="en-US" altLang="en-US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Construction of research and support facility to ensure the stable operation of the heavy-ion </a:t>
              </a:r>
              <a:r>
                <a:rPr lang="en-US" altLang="en-US" sz="9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accelerator, experiment systems, </a:t>
              </a:r>
              <a:r>
                <a:rPr lang="en-US" altLang="en-US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and to establish </a:t>
              </a:r>
              <a:r>
                <a:rPr lang="en-US" altLang="en-US" sz="9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 comfortable </a:t>
              </a:r>
              <a:r>
                <a:rPr lang="en-US" altLang="en-US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research environment</a:t>
              </a:r>
              <a:endParaRPr lang="en-US" altLang="ko-KR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atinLnBrk="0">
                <a:lnSpc>
                  <a:spcPct val="100000"/>
                </a:lnSpc>
              </a:pPr>
              <a:endParaRPr lang="en-US" altLang="ko-KR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47635" y="4683792"/>
              <a:ext cx="3071112" cy="45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※ Accelerator </a:t>
              </a:r>
              <a:r>
                <a:rPr lang="en-US" altLang="ko-KR" sz="9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and experiment buildings, </a:t>
              </a:r>
              <a:r>
                <a:rPr lang="en-US" altLang="ko-KR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support </a:t>
              </a:r>
              <a:r>
                <a:rPr lang="en-US" altLang="ko-KR" sz="9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facility, administrative buildings, and guest house, </a:t>
              </a:r>
              <a:r>
                <a:rPr lang="en-US" altLang="ko-KR" sz="9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etc.</a:t>
              </a:r>
            </a:p>
          </p:txBody>
        </p:sp>
      </p:grpSp>
      <p:sp>
        <p:nvSpPr>
          <p:cNvPr id="18" name="자유형 17"/>
          <p:cNvSpPr/>
          <p:nvPr/>
        </p:nvSpPr>
        <p:spPr>
          <a:xfrm>
            <a:off x="34281" y="350505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43" y="3462642"/>
            <a:ext cx="2109253" cy="1153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499" y="3579645"/>
            <a:ext cx="351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Development, </a:t>
            </a:r>
            <a:r>
              <a:rPr lang="en-US" altLang="en-US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installation, 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en-US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commissioning of 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en-US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accelerator systems 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that provides </a:t>
            </a:r>
            <a:r>
              <a:rPr lang="en-US" altLang="en-US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high-energy (200MeV/u</a:t>
            </a:r>
            <a:r>
              <a:rPr lang="en-US" altLang="en-US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and high-power (400kW) heavy-ion beam</a:t>
            </a:r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atinLnBrk="0"/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960" y="3166648"/>
            <a:ext cx="25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System Installation Project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8194" y="4577052"/>
            <a:ext cx="2739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Facility Construction Project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3326843" y="4910650"/>
            <a:ext cx="2109253" cy="1182646"/>
          </a:xfrm>
          <a:prstGeom prst="rect">
            <a:avLst/>
          </a:prstGeom>
        </p:spPr>
      </p:pic>
      <p:sp>
        <p:nvSpPr>
          <p:cNvPr id="24" name="자유형 23"/>
          <p:cNvSpPr/>
          <p:nvPr/>
        </p:nvSpPr>
        <p:spPr>
          <a:xfrm>
            <a:off x="34281" y="493487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0" y="-1"/>
            <a:ext cx="8172400" cy="552451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ko-KR" dirty="0" smtClean="0"/>
              <a:t>Overview</a:t>
            </a:r>
            <a:endParaRPr kumimoji="0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889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Sizing for </a:t>
            </a:r>
            <a:r>
              <a:rPr lang="en-US" altLang="ko-KR" dirty="0" err="1" smtClean="0"/>
              <a:t>HeII</a:t>
            </a:r>
            <a:r>
              <a:rPr lang="en-US" altLang="ko-KR" dirty="0" smtClean="0"/>
              <a:t> heat transfer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13504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He II heat transfer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_x478518112" descr="EMB0000551004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0" b="7933"/>
          <a:stretch>
            <a:fillRect/>
          </a:stretch>
        </p:blipFill>
        <p:spPr bwMode="auto">
          <a:xfrm>
            <a:off x="790681" y="1113379"/>
            <a:ext cx="2736304" cy="28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3837288"/>
            <a:ext cx="42466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/>
              <a:t>Thermal conductivity function at 2.05K: 6500 kW</a:t>
            </a:r>
            <a:r>
              <a:rPr lang="en-US" altLang="ko-KR" sz="1300" baseline="30000" dirty="0" smtClean="0"/>
              <a:t>3</a:t>
            </a:r>
            <a:r>
              <a:rPr lang="en-US" altLang="ko-KR" sz="1300" dirty="0" smtClean="0"/>
              <a:t>/m</a:t>
            </a:r>
            <a:r>
              <a:rPr lang="en-US" altLang="ko-KR" sz="1300" baseline="30000" dirty="0" smtClean="0"/>
              <a:t>5</a:t>
            </a:r>
            <a:r>
              <a:rPr lang="en-US" altLang="ko-KR" sz="1300" dirty="0" smtClean="0">
                <a:latin typeface="맑은 고딕" panose="020B0503020000020004" pitchFamily="50" charset="-127"/>
              </a:rPr>
              <a:t>〮</a:t>
            </a:r>
            <a:r>
              <a:rPr lang="en-US" altLang="ko-KR" sz="1300" dirty="0" smtClean="0"/>
              <a:t>K</a:t>
            </a:r>
            <a:endParaRPr lang="ko-KR" altLang="en-US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4086308"/>
            <a:ext cx="28360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/>
              <a:t>Depth of </a:t>
            </a:r>
            <a:r>
              <a:rPr lang="en-US" altLang="ko-KR" sz="1300" dirty="0" err="1" smtClean="0"/>
              <a:t>HeII</a:t>
            </a:r>
            <a:r>
              <a:rPr lang="en-US" altLang="ko-KR" sz="1300" dirty="0" smtClean="0"/>
              <a:t> in helium jacket: ~1 m</a:t>
            </a:r>
            <a:endParaRPr lang="ko-KR" altLang="en-US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35496" y="4385894"/>
            <a:ext cx="12891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/>
              <a:t>Peak heat flux:</a:t>
            </a:r>
            <a:endParaRPr lang="ko-KR" altLang="en-US" sz="13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b="53117"/>
          <a:stretch/>
        </p:blipFill>
        <p:spPr>
          <a:xfrm>
            <a:off x="91316" y="4734001"/>
            <a:ext cx="2838450" cy="57606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163" y="4772166"/>
            <a:ext cx="2305050" cy="466725"/>
          </a:xfrm>
          <a:prstGeom prst="rect">
            <a:avLst/>
          </a:prstGeom>
        </p:spPr>
      </p:pic>
      <p:pic>
        <p:nvPicPr>
          <p:cNvPr id="12" name="_x478516672" descr="DRW00005510043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3" y="5451474"/>
            <a:ext cx="2889919" cy="54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오른쪽 화살표 12"/>
          <p:cNvSpPr/>
          <p:nvPr/>
        </p:nvSpPr>
        <p:spPr>
          <a:xfrm>
            <a:off x="2915816" y="5631349"/>
            <a:ext cx="288032" cy="274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203848" y="5636023"/>
            <a:ext cx="3057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/>
              <a:t>Peak heat flux=0.969 W/cm</a:t>
            </a:r>
            <a:r>
              <a:rPr lang="en-US" altLang="ko-KR" sz="1300" baseline="30000" dirty="0" smtClean="0"/>
              <a:t>2</a:t>
            </a:r>
            <a:r>
              <a:rPr lang="en-US" altLang="ko-KR" sz="1300" dirty="0" smtClean="0"/>
              <a:t> </a:t>
            </a:r>
            <a:r>
              <a:rPr lang="en-US" altLang="ko-KR" sz="1300" dirty="0" smtClean="0">
                <a:latin typeface="맑은 고딕" panose="020B0503020000020004" pitchFamily="50" charset="-127"/>
              </a:rPr>
              <a:t>∼1W/cm</a:t>
            </a:r>
            <a:r>
              <a:rPr lang="en-US" altLang="ko-KR" sz="1300" baseline="30000" dirty="0" smtClean="0">
                <a:latin typeface="맑은 고딕" panose="020B0503020000020004" pitchFamily="50" charset="-127"/>
              </a:rPr>
              <a:t>2</a:t>
            </a:r>
            <a:endParaRPr lang="ko-KR" altLang="en-US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6202" y="5978665"/>
            <a:ext cx="8403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V. </a:t>
            </a:r>
            <a:r>
              <a:rPr lang="en-US" altLang="ko-KR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Sciver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Helium cryogenics 2</a:t>
            </a:r>
            <a:r>
              <a:rPr lang="en-US" altLang="ko-KR" sz="1200" baseline="30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nd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ed.</a:t>
            </a:r>
          </a:p>
          <a:p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T. Peterson, Notes about the limits of heat transport from a TESLA helium vessel with a nearly saturated bath of </a:t>
            </a:r>
            <a:r>
              <a:rPr lang="en-US" altLang="ko-KR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HeII</a:t>
            </a:r>
            <a:endParaRPr lang="ko-KR" alt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815440" y="4853868"/>
            <a:ext cx="776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, where</a:t>
            </a:r>
            <a:endParaRPr lang="ko-KR" altLang="en-US" sz="14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5023599" cy="27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6865" name="_x427109528" descr="EMB00005e0c06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52" y="1192942"/>
            <a:ext cx="4297492" cy="24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833738" y="3593972"/>
            <a:ext cx="34195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/>
              <a:t>Generalized steady-state </a:t>
            </a:r>
            <a:r>
              <a:rPr lang="en-US" altLang="ko-KR" sz="1300" b="1" dirty="0" smtClean="0">
                <a:solidFill>
                  <a:srgbClr val="FF0000"/>
                </a:solidFill>
              </a:rPr>
              <a:t>limiting heat flux</a:t>
            </a:r>
            <a:endParaRPr lang="ko-KR" altLang="en-US" sz="1300" b="1" dirty="0">
              <a:solidFill>
                <a:srgbClr val="FF0000"/>
              </a:solidFill>
            </a:endParaRPr>
          </a:p>
        </p:txBody>
      </p:sp>
      <p:pic>
        <p:nvPicPr>
          <p:cNvPr id="36867" name="_x427105768" descr="DRW00005e0c068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17012"/>
            <a:ext cx="2451012" cy="6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Sizing for </a:t>
            </a:r>
            <a:r>
              <a:rPr lang="en-US" altLang="ko-KR" dirty="0" err="1"/>
              <a:t>HeII</a:t>
            </a:r>
            <a:r>
              <a:rPr lang="en-US" altLang="ko-KR" dirty="0"/>
              <a:t> heat transfer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161602"/>
            <a:ext cx="8229600" cy="22673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vessel design: 2 K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heat transport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heat flux: 1 W/cm</a:t>
            </a:r>
            <a:r>
              <a:rPr lang="en-US" altLang="ko-KR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surface boiling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b/w cavity and he vessel, diameter of vertical tube</a:t>
            </a: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6024" y="2176790"/>
            <a:ext cx="4100517" cy="2094652"/>
            <a:chOff x="611560" y="2342460"/>
            <a:chExt cx="4100517" cy="2094652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3207935" y="3149970"/>
              <a:ext cx="648072" cy="111786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342460"/>
              <a:ext cx="1236141" cy="1942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직선 연결선 8"/>
            <p:cNvCxnSpPr/>
            <p:nvPr/>
          </p:nvCxnSpPr>
          <p:spPr>
            <a:xfrm>
              <a:off x="1619672" y="3494588"/>
              <a:ext cx="5040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1331640" y="4214668"/>
              <a:ext cx="79208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1871700" y="3494588"/>
              <a:ext cx="0" cy="72008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896506" y="3313713"/>
              <a:ext cx="504056" cy="3208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47472" y="3125256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d</a:t>
              </a:r>
              <a:endParaRPr lang="ko-KR" alt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00509" y="3594277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h</a:t>
              </a:r>
              <a:endParaRPr lang="ko-KR" altLang="en-US" dirty="0"/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3351951" y="3387346"/>
              <a:ext cx="360040" cy="7405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3207935" y="2615723"/>
              <a:ext cx="648072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224976" y="2628869"/>
              <a:ext cx="621505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3441939" y="2903755"/>
              <a:ext cx="198043" cy="2462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00023" y="4098558"/>
              <a:ext cx="7120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/>
                <a:t>cavity</a:t>
              </a:r>
              <a:endParaRPr lang="ko-KR" altLang="en-US" sz="1600" dirty="0"/>
            </a:p>
          </p:txBody>
        </p:sp>
        <p:cxnSp>
          <p:nvCxnSpPr>
            <p:cNvPr id="28" name="직선 화살표 연결선 27"/>
            <p:cNvCxnSpPr>
              <a:stCxn id="26" idx="1"/>
            </p:cNvCxnSpPr>
            <p:nvPr/>
          </p:nvCxnSpPr>
          <p:spPr>
            <a:xfrm flipH="1" flipV="1">
              <a:off x="3711991" y="3876833"/>
              <a:ext cx="288032" cy="3910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/>
            <p:cNvCxnSpPr/>
            <p:nvPr/>
          </p:nvCxnSpPr>
          <p:spPr>
            <a:xfrm>
              <a:off x="3563212" y="3547756"/>
              <a:ext cx="14877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/>
            <p:cNvCxnSpPr/>
            <p:nvPr/>
          </p:nvCxnSpPr>
          <p:spPr>
            <a:xfrm>
              <a:off x="3856007" y="3551827"/>
              <a:ext cx="14877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979957" y="3335803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/>
                <a:t>g</a:t>
              </a:r>
              <a:endParaRPr lang="ko-KR" altLang="en-US" sz="1600" dirty="0"/>
            </a:p>
          </p:txBody>
        </p:sp>
        <p:cxnSp>
          <p:nvCxnSpPr>
            <p:cNvPr id="34" name="직선 화살표 연결선 33"/>
            <p:cNvCxnSpPr/>
            <p:nvPr/>
          </p:nvCxnSpPr>
          <p:spPr>
            <a:xfrm>
              <a:off x="3279943" y="3043700"/>
              <a:ext cx="14877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화살표 연결선 34"/>
            <p:cNvCxnSpPr/>
            <p:nvPr/>
          </p:nvCxnSpPr>
          <p:spPr>
            <a:xfrm flipV="1">
              <a:off x="3637601" y="3050235"/>
              <a:ext cx="342356" cy="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000023" y="2888382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/>
                <a:t>d</a:t>
              </a:r>
              <a:endParaRPr lang="ko-KR" altLang="en-US" sz="1600" dirty="0"/>
            </a:p>
          </p:txBody>
        </p:sp>
        <p:cxnSp>
          <p:nvCxnSpPr>
            <p:cNvPr id="39" name="직선 연결선 38"/>
            <p:cNvCxnSpPr/>
            <p:nvPr/>
          </p:nvCxnSpPr>
          <p:spPr>
            <a:xfrm>
              <a:off x="2686252" y="2772885"/>
              <a:ext cx="5040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2524188" y="4267835"/>
              <a:ext cx="79208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2938280" y="2772885"/>
              <a:ext cx="0" cy="149495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548968" y="3415123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h</a:t>
              </a:r>
              <a:endParaRPr lang="ko-KR" altLang="en-US" dirty="0"/>
            </a:p>
          </p:txBody>
        </p: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133812"/>
              </p:ext>
            </p:extLst>
          </p:nvPr>
        </p:nvGraphicFramePr>
        <p:xfrm>
          <a:off x="3893809" y="2294461"/>
          <a:ext cx="2574121" cy="1013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8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72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gap (cm)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HWR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0.013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SSR1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0.038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SSR2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0.058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886893" y="3367087"/>
            <a:ext cx="3110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 cm gap between cavity and helium jacket</a:t>
            </a:r>
            <a:endParaRPr lang="ko-KR" altLang="en-US" dirty="0"/>
          </a:p>
        </p:txBody>
      </p:sp>
      <p:sp>
        <p:nvSpPr>
          <p:cNvPr id="37" name="양쪽 모서리가 둥근 사각형 36"/>
          <p:cNvSpPr/>
          <p:nvPr/>
        </p:nvSpPr>
        <p:spPr>
          <a:xfrm rot="5400000">
            <a:off x="3906200" y="-3213504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He II heat transfer: sizing of helium jacket and chimney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424261"/>
              </p:ext>
            </p:extLst>
          </p:nvPr>
        </p:nvGraphicFramePr>
        <p:xfrm>
          <a:off x="168127" y="4588969"/>
          <a:ext cx="6444615" cy="1824990"/>
        </p:xfrm>
        <a:graphic>
          <a:graphicData uri="http://schemas.openxmlformats.org/drawingml/2006/table">
            <a:tbl>
              <a:tblPr/>
              <a:tblGrid>
                <a:gridCol w="2252091">
                  <a:extLst>
                    <a:ext uri="{9D8B030D-6E8A-4147-A177-3AD203B41FA5}">
                      <a16:colId xmlns="" xmlns:a16="http://schemas.microsoft.com/office/drawing/2014/main" val="539393339"/>
                    </a:ext>
                  </a:extLst>
                </a:gridCol>
                <a:gridCol w="1048131">
                  <a:extLst>
                    <a:ext uri="{9D8B030D-6E8A-4147-A177-3AD203B41FA5}">
                      <a16:colId xmlns="" xmlns:a16="http://schemas.microsoft.com/office/drawing/2014/main" val="4025478928"/>
                    </a:ext>
                  </a:extLst>
                </a:gridCol>
                <a:gridCol w="1048131">
                  <a:extLst>
                    <a:ext uri="{9D8B030D-6E8A-4147-A177-3AD203B41FA5}">
                      <a16:colId xmlns="" xmlns:a16="http://schemas.microsoft.com/office/drawing/2014/main" val="1847470811"/>
                    </a:ext>
                  </a:extLst>
                </a:gridCol>
                <a:gridCol w="1048131">
                  <a:extLst>
                    <a:ext uri="{9D8B030D-6E8A-4147-A177-3AD203B41FA5}">
                      <a16:colId xmlns="" xmlns:a16="http://schemas.microsoft.com/office/drawing/2014/main" val="538811348"/>
                    </a:ext>
                  </a:extLst>
                </a:gridCol>
                <a:gridCol w="1048131">
                  <a:extLst>
                    <a:ext uri="{9D8B030D-6E8A-4147-A177-3AD203B41FA5}">
                      <a16:colId xmlns="" xmlns:a16="http://schemas.microsoft.com/office/drawing/2014/main" val="3700776706"/>
                    </a:ext>
                  </a:extLst>
                </a:gridCol>
              </a:tblGrid>
              <a:tr h="2960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명조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HWR CMA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HWR CMB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SSR1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SSR2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39624328"/>
                  </a:ext>
                </a:extLst>
              </a:tr>
              <a:tr h="2960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Total thermal load (W)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14.0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26.1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29.6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112.7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5512956"/>
                  </a:ext>
                </a:extLst>
              </a:tr>
              <a:tr h="2960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Thermal load per cavity (W)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7.0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6.5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9.9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18.8</a:t>
                      </a:r>
                      <a:endParaRPr lang="en-US" sz="1200" b="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9793078"/>
                  </a:ext>
                </a:extLst>
              </a:tr>
              <a:tr h="2960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 of vertical tube (mm)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44.7 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1523679"/>
                  </a:ext>
                </a:extLst>
              </a:tr>
              <a:tr h="2960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Allowable thermal load (W)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10.8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28.3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29024890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688" y="2004962"/>
            <a:ext cx="1206917" cy="327824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2004962"/>
            <a:ext cx="993285" cy="327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Sizing for </a:t>
            </a:r>
            <a:r>
              <a:rPr lang="en-US" altLang="ko-KR" dirty="0" err="1"/>
              <a:t>HeII</a:t>
            </a:r>
            <a:r>
              <a:rPr lang="en-US" altLang="ko-KR" dirty="0"/>
              <a:t> heat transfer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13504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892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Abnormal pressure fluctuation due to insufficient heat transfer area in superfluid helium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2769" name="_x427108088" descr="EMB00005e0c06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148327" cy="29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7252" y="1320944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HWR CMB-#08</a:t>
            </a:r>
            <a:endParaRPr lang="ko-KR" alt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41308" y="4910311"/>
            <a:ext cx="17315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</a:t>
            </a:r>
            <a:r>
              <a:rPr lang="en-US" altLang="ko-KR" baseline="-25000" dirty="0" smtClean="0"/>
              <a:t>s</a:t>
            </a:r>
            <a:r>
              <a:rPr lang="en-US" altLang="ko-KR" dirty="0" smtClean="0"/>
              <a:t> per cavity </a:t>
            </a:r>
            <a:r>
              <a:rPr lang="ko-KR" altLang="en-US" dirty="0" smtClean="0"/>
              <a:t>≒ </a:t>
            </a:r>
            <a:r>
              <a:rPr lang="en-US" altLang="ko-KR" dirty="0" smtClean="0"/>
              <a:t>4.2 W</a:t>
            </a:r>
          </a:p>
          <a:p>
            <a:r>
              <a:rPr lang="en-US" altLang="ko-KR" dirty="0" err="1" smtClean="0"/>
              <a:t>Q</a:t>
            </a:r>
            <a:r>
              <a:rPr lang="en-US" altLang="ko-KR" baseline="-25000" dirty="0" err="1" smtClean="0"/>
              <a:t>t</a:t>
            </a:r>
            <a:r>
              <a:rPr lang="en-US" altLang="ko-KR" dirty="0" smtClean="0"/>
              <a:t> of HWR-#52 </a:t>
            </a:r>
            <a:r>
              <a:rPr lang="en-US" altLang="ko-KR" dirty="0"/>
              <a:t> </a:t>
            </a:r>
            <a:r>
              <a:rPr lang="ko-KR" altLang="en-US" dirty="0"/>
              <a:t>≒ </a:t>
            </a:r>
            <a:r>
              <a:rPr lang="en-US" altLang="ko-KR" dirty="0" smtClean="0"/>
              <a:t>6 W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9700" y="4910311"/>
            <a:ext cx="4458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</a:t>
            </a:r>
            <a:r>
              <a:rPr lang="en-US" altLang="ko-KR" baseline="-25000" dirty="0" smtClean="0"/>
              <a:t>s</a:t>
            </a:r>
            <a:r>
              <a:rPr lang="en-US" altLang="ko-KR" dirty="0" smtClean="0"/>
              <a:t> per cavity </a:t>
            </a:r>
            <a:r>
              <a:rPr lang="ko-KR" altLang="en-US" dirty="0" smtClean="0"/>
              <a:t>≒ </a:t>
            </a:r>
            <a:r>
              <a:rPr lang="en-US" altLang="ko-KR" dirty="0" smtClean="0"/>
              <a:t>2.2 W</a:t>
            </a:r>
          </a:p>
          <a:p>
            <a:r>
              <a:rPr lang="en-US" altLang="ko-KR" dirty="0" err="1" smtClean="0"/>
              <a:t>Q</a:t>
            </a:r>
            <a:r>
              <a:rPr lang="en-US" altLang="ko-KR" baseline="-25000" dirty="0" err="1" smtClean="0"/>
              <a:t>t</a:t>
            </a:r>
            <a:r>
              <a:rPr lang="en-US" altLang="ko-KR" dirty="0" smtClean="0"/>
              <a:t> of HWR-#74  </a:t>
            </a:r>
            <a:r>
              <a:rPr lang="ko-KR" altLang="en-US" dirty="0"/>
              <a:t>≒ </a:t>
            </a:r>
            <a:r>
              <a:rPr lang="en-US" altLang="ko-KR" dirty="0" smtClean="0"/>
              <a:t>13.2 W while allowable thermal load is 10 W</a:t>
            </a:r>
          </a:p>
          <a:p>
            <a:r>
              <a:rPr lang="en-US" altLang="ko-KR" b="1" dirty="0" smtClean="0">
                <a:sym typeface="Wingdings" panose="05000000000000000000" pitchFamily="2" charset="2"/>
              </a:rPr>
              <a:t> Fluctuation of pressure and liquid level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0681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Sizing for </a:t>
            </a:r>
            <a:r>
              <a:rPr lang="en-US" altLang="ko-KR" dirty="0" err="1"/>
              <a:t>HeII</a:t>
            </a:r>
            <a:r>
              <a:rPr lang="en-US" altLang="ko-KR" dirty="0"/>
              <a:t> heat transfer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13504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892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Abnormal pressure fluctuation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7891" name="_x482602488" descr="EMB00005e0c06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29233"/>
            <a:ext cx="7907618" cy="30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1196752"/>
            <a:ext cx="2816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HWR-#99 of HWR CMB-#18</a:t>
            </a:r>
            <a:endParaRPr lang="ko-KR" alt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5678" y="4981127"/>
            <a:ext cx="3443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/>
              <a:t>E</a:t>
            </a:r>
            <a:r>
              <a:rPr lang="en-US" altLang="ko-KR" b="1" baseline="-25000" dirty="0" err="1" smtClean="0"/>
              <a:t>acc</a:t>
            </a:r>
            <a:r>
              <a:rPr lang="en-US" altLang="ko-KR" b="1" dirty="0" smtClean="0"/>
              <a:t> = 6.6 MV/m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Q</a:t>
            </a:r>
            <a:r>
              <a:rPr lang="en-US" altLang="ko-KR" baseline="-25000" dirty="0" err="1" smtClean="0"/>
              <a:t>d</a:t>
            </a:r>
            <a:r>
              <a:rPr lang="en-US" altLang="ko-KR" dirty="0" smtClean="0"/>
              <a:t>= 9.6 W, </a:t>
            </a:r>
            <a:r>
              <a:rPr lang="en-US" altLang="ko-KR" dirty="0" err="1" smtClean="0"/>
              <a:t>Q</a:t>
            </a:r>
            <a:r>
              <a:rPr lang="en-US" altLang="ko-KR" baseline="-25000" dirty="0" err="1" smtClean="0"/>
              <a:t>t</a:t>
            </a:r>
            <a:r>
              <a:rPr lang="en-US" altLang="ko-KR" dirty="0" smtClean="0"/>
              <a:t> of #99 = 12.6 W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99792" y="2996952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FF"/>
                </a:solidFill>
              </a:rPr>
              <a:t>Pressure</a:t>
            </a:r>
            <a:endParaRPr lang="ko-KR" altLang="en-US" dirty="0">
              <a:solidFill>
                <a:srgbClr val="FF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192" y="2996952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FF"/>
                </a:solidFill>
              </a:rPr>
              <a:t>Pressure</a:t>
            </a:r>
            <a:endParaRPr lang="ko-KR" altLang="en-US" dirty="0">
              <a:solidFill>
                <a:srgbClr val="FF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048" y="4981127"/>
            <a:ext cx="3443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/>
              <a:t>E</a:t>
            </a:r>
            <a:r>
              <a:rPr lang="en-US" altLang="ko-KR" b="1" baseline="-25000" dirty="0" err="1" smtClean="0"/>
              <a:t>acc</a:t>
            </a:r>
            <a:r>
              <a:rPr lang="en-US" altLang="ko-KR" b="1" dirty="0" smtClean="0"/>
              <a:t> = 6.4 MV/m</a:t>
            </a:r>
            <a:r>
              <a:rPr lang="en-US" altLang="ko-KR" dirty="0" smtClean="0"/>
              <a:t>, </a:t>
            </a:r>
            <a:r>
              <a:rPr lang="en-US" altLang="ko-KR" dirty="0" err="1"/>
              <a:t>Q</a:t>
            </a:r>
            <a:r>
              <a:rPr lang="en-US" altLang="ko-KR" baseline="-25000" dirty="0" err="1"/>
              <a:t>d</a:t>
            </a:r>
            <a:r>
              <a:rPr lang="en-US" altLang="ko-KR" dirty="0"/>
              <a:t>= </a:t>
            </a:r>
            <a:r>
              <a:rPr lang="en-US" altLang="ko-KR" dirty="0" smtClean="0"/>
              <a:t>8.6 </a:t>
            </a:r>
            <a:r>
              <a:rPr lang="en-US" altLang="ko-KR" dirty="0"/>
              <a:t>W, </a:t>
            </a:r>
            <a:r>
              <a:rPr lang="en-US" altLang="ko-KR" dirty="0" err="1"/>
              <a:t>Q</a:t>
            </a:r>
            <a:r>
              <a:rPr lang="en-US" altLang="ko-KR" baseline="-25000" dirty="0" err="1"/>
              <a:t>t</a:t>
            </a:r>
            <a:r>
              <a:rPr lang="en-US" altLang="ko-KR" dirty="0"/>
              <a:t> of #99 = </a:t>
            </a:r>
            <a:r>
              <a:rPr lang="en-US" altLang="ko-KR" dirty="0" smtClean="0"/>
              <a:t>11.6 </a:t>
            </a:r>
            <a:r>
              <a:rPr lang="en-US" altLang="ko-KR" dirty="0"/>
              <a:t>W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6635" y="5673664"/>
            <a:ext cx="7629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Limiting heat flux is between 11.6 W and 12.6 W </a:t>
            </a:r>
            <a:r>
              <a:rPr lang="en-US" altLang="ko-KR" sz="1600" dirty="0" smtClean="0">
                <a:sym typeface="Wingdings" panose="05000000000000000000" pitchFamily="2" charset="2"/>
              </a:rPr>
              <a:t>while the estimated one is 10.8 W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560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Alignment of cavity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836712"/>
            <a:ext cx="8424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 Requirement of cavity 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x, y, z: ± 1mm (peak-to-peak), tilt: ± 0.28°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Cavities should be assembled precisely in the </a:t>
            </a:r>
            <a:r>
              <a:rPr lang="en-US" altLang="ko-KR" sz="1600" dirty="0" err="1" smtClean="0"/>
              <a:t>cryomodule</a:t>
            </a:r>
            <a:endParaRPr lang="en-US" altLang="ko-K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Position of cavity can be change by;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Vacuum pumping: deformation of vacuum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Thermal contraction by cool-down: deformation of cavity, supporting system, etc.</a:t>
            </a:r>
            <a:endParaRPr lang="en-US" altLang="ko-KR" sz="1600" dirty="0"/>
          </a:p>
          <a:p>
            <a:pPr lvl="1"/>
            <a:r>
              <a:rPr lang="en-US" altLang="ko-KR" sz="1600" dirty="0" smtClean="0">
                <a:sym typeface="Wingdings" panose="05000000000000000000" pitchFamily="2" charset="2"/>
              </a:rPr>
              <a:t> Position of cavity should be monitored or measured during vacuum pumping and cool-down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450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Alignment of cavity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90" y="1587610"/>
            <a:ext cx="1790700" cy="390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1130" y="2060165"/>
            <a:ext cx="1148439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Fiducial post for laser tracker</a:t>
            </a:r>
            <a:endParaRPr lang="ko-KR" altLang="en-US" sz="1000" dirty="0"/>
          </a:p>
        </p:txBody>
      </p:sp>
      <p:cxnSp>
        <p:nvCxnSpPr>
          <p:cNvPr id="6" name="직선 화살표 연결선 5"/>
          <p:cNvCxnSpPr>
            <a:stCxn id="5" idx="1"/>
          </p:cNvCxnSpPr>
          <p:nvPr/>
        </p:nvCxnSpPr>
        <p:spPr>
          <a:xfrm flipH="1">
            <a:off x="2557600" y="2250405"/>
            <a:ext cx="473530" cy="869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001" y="4473274"/>
            <a:ext cx="1148439" cy="688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Open target for cavity displacement measurement</a:t>
            </a:r>
            <a:endParaRPr lang="ko-KR" altLang="en-US" sz="1000" dirty="0"/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1252440" y="4663514"/>
            <a:ext cx="393430" cy="190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795-5[1]">
            <a:hlinkClick r:id="rId3" tooltip="795-5[1]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4" y="5348766"/>
            <a:ext cx="1294724" cy="92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843" y="3989121"/>
            <a:ext cx="5497348" cy="2357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499746" y="5476042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Dressed cavity</a:t>
            </a:r>
            <a:endParaRPr lang="ko-KR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06313" y="5960104"/>
            <a:ext cx="2425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Strong-back for cavity support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722" y="2500549"/>
            <a:ext cx="1148439" cy="380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Connection to strong back</a:t>
            </a:r>
            <a:endParaRPr lang="ko-KR" altLang="en-US" sz="1000" dirty="0"/>
          </a:p>
        </p:txBody>
      </p:sp>
      <p:cxnSp>
        <p:nvCxnSpPr>
          <p:cNvPr id="15" name="직선 화살표 연결선 14"/>
          <p:cNvCxnSpPr>
            <a:stCxn id="14" idx="3"/>
          </p:cNvCxnSpPr>
          <p:nvPr/>
        </p:nvCxnSpPr>
        <p:spPr>
          <a:xfrm>
            <a:off x="1409161" y="2690789"/>
            <a:ext cx="273735" cy="190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71855" y="3593602"/>
            <a:ext cx="711332" cy="22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 smtClean="0"/>
              <a:t>Beam port</a:t>
            </a:r>
            <a:endParaRPr lang="ko-KR" altLang="en-US" sz="1000" dirty="0"/>
          </a:p>
        </p:txBody>
      </p:sp>
      <p:cxnSp>
        <p:nvCxnSpPr>
          <p:cNvPr id="17" name="직선 화살표 연결선 16"/>
          <p:cNvCxnSpPr>
            <a:stCxn id="16" idx="1"/>
          </p:cNvCxnSpPr>
          <p:nvPr/>
        </p:nvCxnSpPr>
        <p:spPr>
          <a:xfrm flipH="1">
            <a:off x="2557600" y="3706898"/>
            <a:ext cx="214255" cy="409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2040" y="3513263"/>
            <a:ext cx="3595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Cavity position measurement during assembly</a:t>
            </a:r>
            <a:endParaRPr lang="ko-KR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38695" y="2647945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Lase tracker</a:t>
            </a:r>
            <a:endParaRPr lang="ko-KR" altLang="en-US" dirty="0"/>
          </a:p>
        </p:txBody>
      </p:sp>
      <p:sp>
        <p:nvSpPr>
          <p:cNvPr id="20" name="양쪽 모서리가 둥근 사각형 19"/>
          <p:cNvSpPr/>
          <p:nvPr/>
        </p:nvSpPr>
        <p:spPr>
          <a:xfrm rot="5400000">
            <a:off x="3908532" y="-3182379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Precision assembly in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cyromodule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088" y="577248"/>
            <a:ext cx="4302029" cy="2962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타원 2"/>
          <p:cNvSpPr/>
          <p:nvPr/>
        </p:nvSpPr>
        <p:spPr>
          <a:xfrm>
            <a:off x="7020272" y="5013176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화살표 연결선 22"/>
          <p:cNvCxnSpPr/>
          <p:nvPr/>
        </p:nvCxnSpPr>
        <p:spPr>
          <a:xfrm flipV="1">
            <a:off x="7380312" y="5144655"/>
            <a:ext cx="138088" cy="2041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7"/>
          <a:srcRect l="22355" t="16621" r="23866" b="17836"/>
          <a:stretch/>
        </p:blipFill>
        <p:spPr>
          <a:xfrm>
            <a:off x="3338857" y="2500549"/>
            <a:ext cx="576064" cy="7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Alignment of cavity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Displacement measurement by optical method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348" y="4941168"/>
            <a:ext cx="73259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Measurement of cavity’s displacement before and after vacuum pumping and cool-down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Location of the beam port can be estimated by the displacement of the open targets</a:t>
            </a:r>
            <a:endParaRPr lang="ko-KR" altLang="en-US" sz="14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44" y="1340768"/>
            <a:ext cx="2601264" cy="30705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5505" y="4520153"/>
            <a:ext cx="2551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 Alignment Telescope (MAT)</a:t>
            </a:r>
            <a:endParaRPr lang="ko-KR" altLang="en-US" dirty="0"/>
          </a:p>
        </p:txBody>
      </p:sp>
      <p:pic>
        <p:nvPicPr>
          <p:cNvPr id="31747" name="_x482603608" descr="DRW00005e0c069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41" y="1340768"/>
            <a:ext cx="5976364" cy="23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27957" y="3284984"/>
            <a:ext cx="8915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Reference</a:t>
            </a:r>
            <a:endParaRPr lang="ko-KR" altLang="en-US" dirty="0"/>
          </a:p>
        </p:txBody>
      </p:sp>
      <p:cxnSp>
        <p:nvCxnSpPr>
          <p:cNvPr id="17" name="직선 화살표 연결선 16"/>
          <p:cNvCxnSpPr>
            <a:stCxn id="15" idx="0"/>
          </p:cNvCxnSpPr>
          <p:nvPr/>
        </p:nvCxnSpPr>
        <p:spPr>
          <a:xfrm flipV="1">
            <a:off x="3573753" y="2492896"/>
            <a:ext cx="922356" cy="792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89279" y="3800073"/>
            <a:ext cx="4551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Measurement of open target position before and after cool-down</a:t>
            </a:r>
            <a:endParaRPr lang="ko-KR" altLang="en-US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560" y="4134489"/>
            <a:ext cx="1081912" cy="2359489"/>
          </a:xfrm>
          <a:prstGeom prst="rect">
            <a:avLst/>
          </a:prstGeom>
        </p:spPr>
      </p:pic>
      <p:pic>
        <p:nvPicPr>
          <p:cNvPr id="13" name="Picture 6" descr="795-5[1]">
            <a:hlinkClick r:id="rId5" tooltip="795-5[1]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54" y="5639829"/>
            <a:ext cx="1294724" cy="92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1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Alignment of cavity</a:t>
            </a:r>
            <a:endParaRPr lang="ko-KR" altLang="en-US" dirty="0"/>
          </a:p>
        </p:txBody>
      </p:sp>
      <p:pic>
        <p:nvPicPr>
          <p:cNvPr id="4" name="_x482610648" descr="DRW00005e0c05b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2482"/>
            <a:ext cx="7440576" cy="326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양쪽 모서리가 둥근 사각형 5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Prototype test of displace measurement in the prototype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cryomodule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with LN2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861" y="5013176"/>
            <a:ext cx="618470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Open targets on the beam ports to know the actual position of beam ports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To check the repeatability and to know the amount of vertical calibration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693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Alignment of cavity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Repeatability of cavity position: QWR CM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3009" name="_x482603608" descr="DRW00005e0c06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1" y="1179653"/>
            <a:ext cx="3456384" cy="47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_x482603128" descr="DRW00005e0c06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3505"/>
            <a:ext cx="3600400" cy="48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7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Alignment of cavity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Repeatability of cavity position: HWR CMB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4033" name="_x482601448" descr="DRW00005e0c06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6174"/>
            <a:ext cx="3894138" cy="510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6237312"/>
            <a:ext cx="3765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Comparison of displacement of 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and 3</a:t>
            </a:r>
            <a:r>
              <a:rPr lang="en-US" altLang="ko-KR" baseline="30000" dirty="0" smtClean="0"/>
              <a:t>rd</a:t>
            </a:r>
            <a:r>
              <a:rPr lang="en-US" altLang="ko-KR" dirty="0" smtClean="0"/>
              <a:t> cool-down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83969" y="1412776"/>
            <a:ext cx="46085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Horizontal position of beam line can be estimated as the center line of left and right open target position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Vertical position of beam line can be estimated by the center </a:t>
            </a:r>
            <a:r>
              <a:rPr lang="en-US" altLang="ko-KR" sz="1600" dirty="0"/>
              <a:t>line of left and right open target </a:t>
            </a:r>
            <a:r>
              <a:rPr lang="en-US" altLang="ko-KR" sz="1600" dirty="0" smtClean="0"/>
              <a:t>position and </a:t>
            </a:r>
            <a:r>
              <a:rPr lang="en-US" altLang="ko-KR" sz="1600" b="1" dirty="0" smtClean="0"/>
              <a:t>thermal contraction of cavity</a:t>
            </a:r>
            <a:r>
              <a:rPr lang="en-US" altLang="ko-KR" sz="16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780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0" y="-1"/>
            <a:ext cx="8172400" cy="552451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ko-KR" dirty="0" smtClean="0"/>
              <a:t>RAON layout</a:t>
            </a:r>
            <a:endParaRPr kumimoji="0"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2990"/>
          <a:stretch/>
        </p:blipFill>
        <p:spPr>
          <a:xfrm>
            <a:off x="-1588" y="620688"/>
            <a:ext cx="9144000" cy="5059133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7070537" y="2601209"/>
            <a:ext cx="672224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IF System</a:t>
            </a:r>
            <a:endParaRPr lang="ko-KR" altLang="en-US" sz="1000" b="1" dirty="0"/>
          </a:p>
        </p:txBody>
      </p:sp>
      <p:cxnSp>
        <p:nvCxnSpPr>
          <p:cNvPr id="5" name="꺾인 연결선 4"/>
          <p:cNvCxnSpPr>
            <a:endCxn id="4" idx="1"/>
          </p:cNvCxnSpPr>
          <p:nvPr/>
        </p:nvCxnSpPr>
        <p:spPr>
          <a:xfrm rot="5400000" flipH="1" flipV="1">
            <a:off x="6633222" y="3050514"/>
            <a:ext cx="720804" cy="153825"/>
          </a:xfrm>
          <a:prstGeom prst="bent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모서리가 둥근 직사각형 5"/>
          <p:cNvSpPr/>
          <p:nvPr/>
        </p:nvSpPr>
        <p:spPr>
          <a:xfrm>
            <a:off x="7956376" y="2961367"/>
            <a:ext cx="478374" cy="285087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BIS</a:t>
            </a:r>
            <a:endParaRPr lang="ko-KR" altLang="en-US" sz="1000" b="1" dirty="0"/>
          </a:p>
        </p:txBody>
      </p:sp>
      <p:cxnSp>
        <p:nvCxnSpPr>
          <p:cNvPr id="7" name="꺾인 연결선 6"/>
          <p:cNvCxnSpPr>
            <a:endCxn id="6" idx="1"/>
          </p:cNvCxnSpPr>
          <p:nvPr/>
        </p:nvCxnSpPr>
        <p:spPr>
          <a:xfrm flipV="1">
            <a:off x="7599550" y="3103911"/>
            <a:ext cx="356826" cy="31499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/>
        </p:nvSpPr>
        <p:spPr>
          <a:xfrm>
            <a:off x="8244408" y="3418909"/>
            <a:ext cx="462757" cy="26963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1000" b="1" dirty="0"/>
              <a:t>μ</a:t>
            </a:r>
            <a:r>
              <a:rPr lang="en-US" altLang="ko-KR" sz="1000" b="1" dirty="0"/>
              <a:t>SR</a:t>
            </a:r>
            <a:endParaRPr lang="ko-KR" altLang="en-US" sz="1000" b="1" dirty="0"/>
          </a:p>
        </p:txBody>
      </p:sp>
      <p:cxnSp>
        <p:nvCxnSpPr>
          <p:cNvPr id="9" name="꺾인 연결선 8"/>
          <p:cNvCxnSpPr>
            <a:endCxn id="8" idx="1"/>
          </p:cNvCxnSpPr>
          <p:nvPr/>
        </p:nvCxnSpPr>
        <p:spPr>
          <a:xfrm flipV="1">
            <a:off x="7763617" y="3553727"/>
            <a:ext cx="480791" cy="25082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모서리가 둥근 직사각형 9"/>
          <p:cNvSpPr/>
          <p:nvPr/>
        </p:nvSpPr>
        <p:spPr>
          <a:xfrm>
            <a:off x="5100371" y="2510981"/>
            <a:ext cx="817118" cy="339056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HPMMS/</a:t>
            </a:r>
          </a:p>
          <a:p>
            <a:pPr algn="ctr"/>
            <a:r>
              <a:rPr lang="en-US" altLang="ko-KR" sz="1000" b="1" dirty="0"/>
              <a:t>CLS</a:t>
            </a:r>
            <a:endParaRPr lang="ko-KR" altLang="en-US" sz="1000" b="1" dirty="0"/>
          </a:p>
        </p:txBody>
      </p:sp>
      <p:cxnSp>
        <p:nvCxnSpPr>
          <p:cNvPr id="11" name="꺾인 연결선 10"/>
          <p:cNvCxnSpPr>
            <a:endCxn id="10" idx="1"/>
          </p:cNvCxnSpPr>
          <p:nvPr/>
        </p:nvCxnSpPr>
        <p:spPr>
          <a:xfrm rot="5400000" flipH="1" flipV="1">
            <a:off x="4666682" y="2923095"/>
            <a:ext cx="676275" cy="19110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3404935" y="2708411"/>
            <a:ext cx="518993" cy="245530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SCL2</a:t>
            </a:r>
            <a:endParaRPr lang="ko-KR" altLang="en-US" sz="1000" b="1" dirty="0"/>
          </a:p>
        </p:txBody>
      </p:sp>
      <p:cxnSp>
        <p:nvCxnSpPr>
          <p:cNvPr id="13" name="꺾인 연결선 12"/>
          <p:cNvCxnSpPr>
            <a:endCxn id="12" idx="3"/>
          </p:cNvCxnSpPr>
          <p:nvPr/>
        </p:nvCxnSpPr>
        <p:spPr>
          <a:xfrm rot="16200000" flipV="1">
            <a:off x="3781208" y="2973896"/>
            <a:ext cx="415278" cy="129838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모서리가 둥근 직사각형 13"/>
          <p:cNvSpPr/>
          <p:nvPr/>
        </p:nvSpPr>
        <p:spPr>
          <a:xfrm>
            <a:off x="4067944" y="2348880"/>
            <a:ext cx="772617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ISOL System</a:t>
            </a:r>
            <a:endParaRPr lang="ko-KR" altLang="en-US" sz="1000" b="1" dirty="0"/>
          </a:p>
        </p:txBody>
      </p:sp>
      <p:cxnSp>
        <p:nvCxnSpPr>
          <p:cNvPr id="15" name="꺾인 연결선 14"/>
          <p:cNvCxnSpPr>
            <a:endCxn id="14" idx="2"/>
          </p:cNvCxnSpPr>
          <p:nvPr/>
        </p:nvCxnSpPr>
        <p:spPr>
          <a:xfrm rot="16200000" flipV="1">
            <a:off x="4077907" y="3056856"/>
            <a:ext cx="847017" cy="9432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5148064" y="4854521"/>
            <a:ext cx="685567" cy="26125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LAMPS</a:t>
            </a:r>
            <a:endParaRPr lang="ko-KR" altLang="en-US" sz="1000" b="1" dirty="0"/>
          </a:p>
        </p:txBody>
      </p:sp>
      <p:cxnSp>
        <p:nvCxnSpPr>
          <p:cNvPr id="17" name="꺾인 연결선 16"/>
          <p:cNvCxnSpPr>
            <a:endCxn id="16" idx="3"/>
          </p:cNvCxnSpPr>
          <p:nvPr/>
        </p:nvCxnSpPr>
        <p:spPr>
          <a:xfrm rot="5400000">
            <a:off x="5653192" y="4557697"/>
            <a:ext cx="607891" cy="247012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3779912" y="4326386"/>
            <a:ext cx="821309" cy="26331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Cyclotron</a:t>
            </a:r>
            <a:endParaRPr lang="ko-KR" altLang="en-US" sz="1000" b="1" dirty="0"/>
          </a:p>
        </p:txBody>
      </p:sp>
      <p:cxnSp>
        <p:nvCxnSpPr>
          <p:cNvPr id="19" name="꺾인 연결선 18"/>
          <p:cNvCxnSpPr>
            <a:endCxn id="18" idx="3"/>
          </p:cNvCxnSpPr>
          <p:nvPr/>
        </p:nvCxnSpPr>
        <p:spPr>
          <a:xfrm rot="5400000">
            <a:off x="4472922" y="4171620"/>
            <a:ext cx="414725" cy="158125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모서리가 둥근 직사각형 19"/>
          <p:cNvSpPr/>
          <p:nvPr/>
        </p:nvSpPr>
        <p:spPr>
          <a:xfrm>
            <a:off x="2843808" y="2708411"/>
            <a:ext cx="519158" cy="25295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SCL3</a:t>
            </a:r>
            <a:endParaRPr lang="ko-KR" altLang="en-US" sz="1000" b="1" dirty="0"/>
          </a:p>
        </p:txBody>
      </p:sp>
      <p:cxnSp>
        <p:nvCxnSpPr>
          <p:cNvPr id="21" name="꺾인 연결선 20"/>
          <p:cNvCxnSpPr>
            <a:endCxn id="20" idx="2"/>
          </p:cNvCxnSpPr>
          <p:nvPr/>
        </p:nvCxnSpPr>
        <p:spPr>
          <a:xfrm rot="16200000" flipV="1">
            <a:off x="2970368" y="3094387"/>
            <a:ext cx="457542" cy="191503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모서리가 둥근 직사각형 21"/>
          <p:cNvSpPr/>
          <p:nvPr/>
        </p:nvSpPr>
        <p:spPr>
          <a:xfrm>
            <a:off x="3131840" y="2316614"/>
            <a:ext cx="519518" cy="245074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SCL1</a:t>
            </a:r>
            <a:endParaRPr lang="ko-KR" altLang="en-US" sz="1000" b="1" dirty="0"/>
          </a:p>
        </p:txBody>
      </p:sp>
      <p:cxnSp>
        <p:nvCxnSpPr>
          <p:cNvPr id="23" name="꺾인 연결선 22"/>
          <p:cNvCxnSpPr>
            <a:endCxn id="22" idx="1"/>
          </p:cNvCxnSpPr>
          <p:nvPr/>
        </p:nvCxnSpPr>
        <p:spPr>
          <a:xfrm flipV="1">
            <a:off x="2775770" y="2439151"/>
            <a:ext cx="356070" cy="183162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23"/>
          <p:cNvSpPr/>
          <p:nvPr/>
        </p:nvSpPr>
        <p:spPr>
          <a:xfrm>
            <a:off x="3275856" y="1885466"/>
            <a:ext cx="641645" cy="23761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ECR IS</a:t>
            </a:r>
            <a:endParaRPr lang="ko-KR" altLang="en-US" sz="1000" b="1" dirty="0"/>
          </a:p>
        </p:txBody>
      </p:sp>
      <p:cxnSp>
        <p:nvCxnSpPr>
          <p:cNvPr id="25" name="꺾인 연결선 24"/>
          <p:cNvCxnSpPr>
            <a:endCxn id="24" idx="1"/>
          </p:cNvCxnSpPr>
          <p:nvPr/>
        </p:nvCxnSpPr>
        <p:spPr>
          <a:xfrm flipV="1">
            <a:off x="2891237" y="2004274"/>
            <a:ext cx="384619" cy="16049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1043940" y="4283651"/>
            <a:ext cx="645581" cy="252740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KOBRA</a:t>
            </a:r>
            <a:endParaRPr lang="ko-KR" altLang="en-US" sz="1000" b="1" dirty="0"/>
          </a:p>
        </p:txBody>
      </p:sp>
      <p:cxnSp>
        <p:nvCxnSpPr>
          <p:cNvPr id="27" name="꺾인 연결선 26"/>
          <p:cNvCxnSpPr>
            <a:endCxn id="26" idx="3"/>
          </p:cNvCxnSpPr>
          <p:nvPr/>
        </p:nvCxnSpPr>
        <p:spPr>
          <a:xfrm rot="10800000" flipV="1">
            <a:off x="1689522" y="4043671"/>
            <a:ext cx="381915" cy="366350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791659" y="3949713"/>
            <a:ext cx="587046" cy="241863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NDPS</a:t>
            </a:r>
            <a:endParaRPr lang="ko-KR" altLang="en-US" sz="1000" b="1" dirty="0"/>
          </a:p>
        </p:txBody>
      </p:sp>
      <p:cxnSp>
        <p:nvCxnSpPr>
          <p:cNvPr id="29" name="꺾인 연결선 28"/>
          <p:cNvCxnSpPr>
            <a:endCxn id="28" idx="3"/>
          </p:cNvCxnSpPr>
          <p:nvPr/>
        </p:nvCxnSpPr>
        <p:spPr>
          <a:xfrm rot="5400000">
            <a:off x="1164488" y="3508183"/>
            <a:ext cx="776679" cy="34824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29"/>
          <p:cNvSpPr/>
          <p:nvPr/>
        </p:nvSpPr>
        <p:spPr>
          <a:xfrm>
            <a:off x="3200508" y="1169606"/>
            <a:ext cx="723420" cy="4233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Control</a:t>
            </a:r>
          </a:p>
          <a:p>
            <a:pPr algn="ctr"/>
            <a:r>
              <a:rPr lang="en-US" altLang="ko-KR" sz="1000" b="1" dirty="0"/>
              <a:t>Center</a:t>
            </a:r>
            <a:endParaRPr lang="ko-KR" altLang="en-US" sz="1000" b="1" dirty="0"/>
          </a:p>
        </p:txBody>
      </p:sp>
      <p:cxnSp>
        <p:nvCxnSpPr>
          <p:cNvPr id="31" name="꺾인 연결선 30"/>
          <p:cNvCxnSpPr/>
          <p:nvPr/>
        </p:nvCxnSpPr>
        <p:spPr>
          <a:xfrm flipV="1">
            <a:off x="2883590" y="1443984"/>
            <a:ext cx="316918" cy="26823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모서리가 둥근 직사각형 31"/>
          <p:cNvSpPr/>
          <p:nvPr/>
        </p:nvSpPr>
        <p:spPr>
          <a:xfrm>
            <a:off x="658437" y="2010378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Utility</a:t>
            </a:r>
            <a:endParaRPr lang="ko-KR" altLang="en-US" sz="1000" b="1" dirty="0"/>
          </a:p>
        </p:txBody>
      </p:sp>
      <p:cxnSp>
        <p:nvCxnSpPr>
          <p:cNvPr id="33" name="꺾인 연결선 32"/>
          <p:cNvCxnSpPr>
            <a:endCxn id="32" idx="3"/>
          </p:cNvCxnSpPr>
          <p:nvPr/>
        </p:nvCxnSpPr>
        <p:spPr>
          <a:xfrm rot="16200000" flipV="1">
            <a:off x="1285000" y="2185814"/>
            <a:ext cx="364478" cy="311544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모서리가 둥근 직사각형 33"/>
          <p:cNvSpPr/>
          <p:nvPr/>
        </p:nvSpPr>
        <p:spPr>
          <a:xfrm>
            <a:off x="2240531" y="4540330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HRS</a:t>
            </a:r>
            <a:endParaRPr lang="ko-KR" altLang="en-US" sz="1000" b="1" dirty="0"/>
          </a:p>
        </p:txBody>
      </p:sp>
      <p:cxnSp>
        <p:nvCxnSpPr>
          <p:cNvPr id="35" name="꺾인 연결선 34"/>
          <p:cNvCxnSpPr>
            <a:endCxn id="34" idx="3"/>
          </p:cNvCxnSpPr>
          <p:nvPr/>
        </p:nvCxnSpPr>
        <p:spPr>
          <a:xfrm rot="5400000">
            <a:off x="2813987" y="4241530"/>
            <a:ext cx="527344" cy="368195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6640221" y="807659"/>
            <a:ext cx="2490969" cy="139667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69690" y="5723964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SCL1 has been decided to be postpon</a:t>
            </a:r>
            <a:r>
              <a:rPr lang="en-US" altLang="en-US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ed</a:t>
            </a:r>
            <a:endParaRPr lang="en-US" altLang="en-US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25791" y="5807828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71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8918" y="6058126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SCL3 is going to be taking a role of SCL1 in the early operation</a:t>
            </a:r>
          </a:p>
        </p:txBody>
      </p:sp>
    </p:spTree>
    <p:extLst>
      <p:ext uri="{BB962C8B-B14F-4D97-AF65-F5344CB8AC3E}">
        <p14:creationId xmlns:p14="http://schemas.microsoft.com/office/powerpoint/2010/main" val="9942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Alignment of cavity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97567"/>
            <a:ext cx="1440160" cy="2586141"/>
          </a:xfrm>
          <a:prstGeom prst="rect">
            <a:avLst/>
          </a:prstGeom>
        </p:spPr>
      </p:pic>
      <p:sp>
        <p:nvSpPr>
          <p:cNvPr id="5" name="양쪽 모서리가 둥근 사각형 4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Calibration of cavity’s </a:t>
            </a:r>
            <a:r>
              <a:rPr lang="en-US" altLang="ko-KR" sz="1600" b="1" dirty="0">
                <a:solidFill>
                  <a:srgbClr val="FFFF00"/>
                </a:solidFill>
                <a:latin typeface="Corbel" pitchFamily="34" charset="0"/>
              </a:rPr>
              <a:t>vertical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position for warm assembly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83768" y="10620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5057" name="_x482599688" descr="EMB00005e0c06c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5" y="1563595"/>
            <a:ext cx="8674796" cy="20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/>
          <p:cNvCxnSpPr/>
          <p:nvPr/>
        </p:nvCxnSpPr>
        <p:spPr>
          <a:xfrm>
            <a:off x="1403648" y="4273615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115616" y="4995325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1511660" y="5785783"/>
            <a:ext cx="900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83768" y="404278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Fixed position for the cavity’s thermal contraction</a:t>
            </a:r>
            <a:endParaRPr lang="ko-KR" altLang="en-US" dirty="0"/>
          </a:p>
        </p:txBody>
      </p:sp>
      <p:cxnSp>
        <p:nvCxnSpPr>
          <p:cNvPr id="21" name="직선 화살표 연결선 20"/>
          <p:cNvCxnSpPr/>
          <p:nvPr/>
        </p:nvCxnSpPr>
        <p:spPr>
          <a:xfrm>
            <a:off x="1763688" y="4273614"/>
            <a:ext cx="0" cy="71702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2123728" y="4273614"/>
            <a:ext cx="0" cy="151216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23528" y="3573016"/>
            <a:ext cx="3672408" cy="2808312"/>
          </a:xfrm>
          <a:prstGeom prst="rect">
            <a:avLst/>
          </a:prstGeom>
          <a:noFill/>
          <a:ln w="9525">
            <a:solidFill>
              <a:srgbClr val="02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139952" y="3789040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Calibration value should include the displacement by the vacuum pumping and thermal contraction of supporting rod and cavity</a:t>
            </a:r>
            <a:endParaRPr lang="ko-KR" altLang="en-US" sz="1600" dirty="0"/>
          </a:p>
        </p:txBody>
      </p:sp>
      <p:cxnSp>
        <p:nvCxnSpPr>
          <p:cNvPr id="17" name="직선 화살표 연결선 16"/>
          <p:cNvCxnSpPr/>
          <p:nvPr/>
        </p:nvCxnSpPr>
        <p:spPr>
          <a:xfrm>
            <a:off x="1763688" y="4990637"/>
            <a:ext cx="0" cy="795146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1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_x482601608" descr="DRW00005e0c06e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8"/>
          <a:stretch/>
        </p:blipFill>
        <p:spPr bwMode="auto">
          <a:xfrm>
            <a:off x="4079660" y="1041973"/>
            <a:ext cx="4974034" cy="32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Alignment of cavity</a:t>
            </a:r>
            <a:endParaRPr lang="ko-KR" altLang="en-US" dirty="0"/>
          </a:p>
        </p:txBody>
      </p:sp>
      <p:sp>
        <p:nvSpPr>
          <p:cNvPr id="6" name="양쪽 모서리가 둥근 사각형 5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Calibration of cavity’s </a:t>
            </a:r>
            <a:r>
              <a:rPr lang="en-US" altLang="ko-KR" sz="1600" b="1" dirty="0">
                <a:solidFill>
                  <a:srgbClr val="FFFF00"/>
                </a:solidFill>
                <a:latin typeface="Corbel" pitchFamily="34" charset="0"/>
              </a:rPr>
              <a:t>vertical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position for warm assembly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6083" name="_x482599608" descr="DRW00005e0c06e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0"/>
          <a:stretch/>
        </p:blipFill>
        <p:spPr bwMode="auto">
          <a:xfrm>
            <a:off x="4068" y="1340740"/>
            <a:ext cx="401704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화살표 연결선 8"/>
          <p:cNvCxnSpPr/>
          <p:nvPr/>
        </p:nvCxnSpPr>
        <p:spPr>
          <a:xfrm>
            <a:off x="5886617" y="2167919"/>
            <a:ext cx="0" cy="540973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1974" y="4514375"/>
            <a:ext cx="80984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Calibration: 1.2 mm lower the beam port from the beam line (center line of gate valve)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In the 1</a:t>
            </a:r>
            <a:r>
              <a:rPr lang="en-US" altLang="ko-KR" sz="1600" baseline="30000" dirty="0" smtClean="0"/>
              <a:t>st</a:t>
            </a:r>
            <a:r>
              <a:rPr lang="en-US" altLang="ko-KR" sz="1600" dirty="0" smtClean="0"/>
              <a:t> trial, error of beam port vertical position is less than 0.4 mm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16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In mass production, calibration value was changed considering the change of open target position based on the cool-down test results of </a:t>
            </a:r>
            <a:r>
              <a:rPr lang="en-US" altLang="ko-KR" sz="1600" dirty="0" err="1" smtClean="0"/>
              <a:t>cryomdoules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003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Results for mass production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cryomodules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7105" name="_x482604648" descr="EMB00005e0c072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23125"/>
          <a:stretch/>
        </p:blipFill>
        <p:spPr bwMode="auto">
          <a:xfrm>
            <a:off x="627304" y="1063419"/>
            <a:ext cx="3165698" cy="31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_x482604568" descr="EMB00005e0c07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76" y="715956"/>
            <a:ext cx="3099509" cy="25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_x482604328" descr="EMB00005e0c07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07" y="3542640"/>
            <a:ext cx="3092078" cy="25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88402" y="4193401"/>
            <a:ext cx="8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QWR CM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45080" y="3236514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HWR CMA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8725" y="6073953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HWR CMB</a:t>
            </a:r>
            <a:endParaRPr lang="ko-KR" altLang="en-US" dirty="0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511610"/>
              </p:ext>
            </p:extLst>
          </p:nvPr>
        </p:nvGraphicFramePr>
        <p:xfrm>
          <a:off x="49080" y="4961433"/>
          <a:ext cx="5156360" cy="1412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090">
                  <a:extLst>
                    <a:ext uri="{9D8B030D-6E8A-4147-A177-3AD203B41FA5}">
                      <a16:colId xmlns="" xmlns:a16="http://schemas.microsoft.com/office/drawing/2014/main" val="3910191567"/>
                    </a:ext>
                  </a:extLst>
                </a:gridCol>
                <a:gridCol w="1289090">
                  <a:extLst>
                    <a:ext uri="{9D8B030D-6E8A-4147-A177-3AD203B41FA5}">
                      <a16:colId xmlns="" xmlns:a16="http://schemas.microsoft.com/office/drawing/2014/main" val="3070636698"/>
                    </a:ext>
                  </a:extLst>
                </a:gridCol>
                <a:gridCol w="1289090">
                  <a:extLst>
                    <a:ext uri="{9D8B030D-6E8A-4147-A177-3AD203B41FA5}">
                      <a16:colId xmlns="" xmlns:a16="http://schemas.microsoft.com/office/drawing/2014/main" val="2035967012"/>
                    </a:ext>
                  </a:extLst>
                </a:gridCol>
                <a:gridCol w="1289090">
                  <a:extLst>
                    <a:ext uri="{9D8B030D-6E8A-4147-A177-3AD203B41FA5}">
                      <a16:colId xmlns="" xmlns:a16="http://schemas.microsoft.com/office/drawing/2014/main" val="2439001543"/>
                    </a:ext>
                  </a:extLst>
                </a:gridCol>
              </a:tblGrid>
              <a:tr h="376356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QCM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HCMA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HCMB</a:t>
                      </a:r>
                      <a:endParaRPr lang="ko-KR" altLang="en-U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3192967965"/>
                  </a:ext>
                </a:extLst>
              </a:tr>
              <a:tr h="3763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Vertical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(mm)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-2.7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-2.5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-3.0</a:t>
                      </a:r>
                      <a:endParaRPr lang="ko-KR" altLang="en-U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2809319907"/>
                  </a:ext>
                </a:extLst>
              </a:tr>
              <a:tr h="3763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Horizontal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(mm)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-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+1.0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+1.0 (#1,#4)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+1.8 (#2, #3)</a:t>
                      </a:r>
                      <a:endParaRPr lang="ko-KR" altLang="en-U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51507317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496" y="4674622"/>
            <a:ext cx="3728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Calibration value for </a:t>
            </a:r>
            <a:r>
              <a:rPr lang="en-US" altLang="ko-KR" sz="1600" smtClean="0"/>
              <a:t>each </a:t>
            </a:r>
            <a:r>
              <a:rPr lang="en-US" altLang="ko-KR" sz="1600" dirty="0" err="1" smtClean="0"/>
              <a:t>cryomdoule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532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0" y="3770"/>
            <a:ext cx="9144000" cy="6854230"/>
          </a:xfrm>
          <a:prstGeom prst="rect">
            <a:avLst/>
          </a:prstGeom>
          <a:gradFill flip="none" rotWithShape="1">
            <a:gsLst>
              <a:gs pos="46700">
                <a:srgbClr val="275B99"/>
              </a:gs>
              <a:gs pos="0">
                <a:srgbClr val="275B99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546"/>
            <a:ext cx="572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08서울남산체 EB" pitchFamily="18" charset="-127"/>
              </a:rPr>
              <a:t>Contents</a:t>
            </a:r>
            <a:endParaRPr kumimoji="0" lang="ko-KR" alt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08서울남산체 EB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573509" y="1268760"/>
            <a:ext cx="4572000" cy="558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867990" y="1536344"/>
            <a:ext cx="3952482" cy="484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Introduction on </a:t>
            </a:r>
            <a:r>
              <a:rPr lang="en-US" altLang="ko-KR" sz="2000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cryomodule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Design issue of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cryomdoule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Mass production of SCL3 </a:t>
            </a:r>
            <a:r>
              <a:rPr lang="en-US" altLang="ko-KR" sz="2000" b="1" dirty="0" err="1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cryomodules</a:t>
            </a:r>
            <a:endParaRPr lang="en-US" altLang="ko-KR" sz="20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Contract</a:t>
            </a: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Schedule</a:t>
            </a: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Changes in mass production</a:t>
            </a: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Cavity fabrication</a:t>
            </a: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Performance test</a:t>
            </a: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Installation and commissioning</a:t>
            </a: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endParaRPr lang="en-US" altLang="ko-KR" sz="20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endParaRPr lang="ko-KR" altLang="en-US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96064" y="1615909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96064" y="2074623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2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96064" y="2533337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3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896064" y="3006899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" y="1269051"/>
            <a:ext cx="4573509" cy="2529846"/>
          </a:xfrm>
          <a:prstGeom prst="rect">
            <a:avLst/>
          </a:prstGeom>
          <a:effectLst>
            <a:reflection blurRad="6350" stA="50000" endPos="55000" dir="5400000" sy="-100000" algn="bl" rotWithShape="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1640" r="45068" b="83071"/>
          <a:stretch/>
        </p:blipFill>
        <p:spPr bwMode="auto">
          <a:xfrm>
            <a:off x="7094572" y="6299553"/>
            <a:ext cx="2049428" cy="5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4896064" y="4932449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5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Mass production of SCL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cryomdoule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Contracts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992894"/>
              </p:ext>
            </p:extLst>
          </p:nvPr>
        </p:nvGraphicFramePr>
        <p:xfrm>
          <a:off x="395536" y="1283610"/>
          <a:ext cx="8352928" cy="38977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2212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effectLst/>
                        </a:rPr>
                        <a:t> 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/>
                        <a:t>SCL31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/>
                        <a:t>SCL32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altLang="ko-KR" sz="1400" dirty="0" smtClean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2212">
                <a:tc vMerge="1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Products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Quantity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Products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Quantity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0683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Final deliverables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QWR cryomodule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22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HWR cryomodule 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15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3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00" dirty="0" smtClean="0">
                          <a:effectLst/>
                          <a:latin typeface="+mn-lt"/>
                          <a:ea typeface="+mn-ea"/>
                          <a:cs typeface="Times New Roman"/>
                        </a:rPr>
                        <a:t>HWR cryomodule B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19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108">
                <a:tc rowSpan="5"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Subcomponents </a:t>
                      </a:r>
                      <a:endParaRPr lang="en-US" sz="1400" kern="0" dirty="0" smtClean="0">
                        <a:effectLst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 smtClean="0">
                          <a:effectLst/>
                        </a:rPr>
                        <a:t>to </a:t>
                      </a:r>
                      <a:r>
                        <a:rPr lang="en-US" sz="1400" kern="0" dirty="0">
                          <a:effectLst/>
                        </a:rPr>
                        <a:t>be fabricated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Superconducting cavities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18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Superconducting cavities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104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51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Power couplers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Power couplers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104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51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Tuners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22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Tuners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104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68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Cryostat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21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Cryostat A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14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26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Cryostat</a:t>
                      </a:r>
                      <a:r>
                        <a:rPr lang="en-US" altLang="ko-KR" sz="1400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B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18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62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Contract amount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$ 9,065,128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$ 25,457,148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62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Period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2017. 12 ~ 2020. 07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2018. 05 ~ 2022. 01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35602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1135" y="5401548"/>
            <a:ext cx="24724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b="1" dirty="0" smtClean="0"/>
              <a:t>Domestic vendor: </a:t>
            </a:r>
            <a:r>
              <a:rPr lang="en-US" altLang="ko-KR" b="1" dirty="0" err="1" smtClean="0"/>
              <a:t>VitzroTech</a:t>
            </a:r>
            <a:endParaRPr lang="en-US" altLang="ko-KR" b="1" dirty="0" smtClean="0"/>
          </a:p>
          <a:p>
            <a:r>
              <a:rPr lang="en-US" altLang="ko-KR" b="1" dirty="0" smtClean="0"/>
              <a:t>    (cavity: RI as subcontractor)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0813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Mass production of SCL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dirty="0"/>
              <a:t> </a:t>
            </a:r>
            <a:r>
              <a:rPr lang="en-US" altLang="ko-KR" dirty="0" err="1"/>
              <a:t>cryomdoule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Items supplied by IBS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651194"/>
              </p:ext>
            </p:extLst>
          </p:nvPr>
        </p:nvGraphicFramePr>
        <p:xfrm>
          <a:off x="611559" y="1342843"/>
          <a:ext cx="8064897" cy="4750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02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3915"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QWR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HWR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Superconducting cavities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4 </a:t>
                      </a:r>
                      <a:r>
                        <a:rPr lang="en-US" altLang="ko-KR" sz="1600" b="1" dirty="0" err="1" smtClean="0">
                          <a:solidFill>
                            <a:srgbClr val="0000FF"/>
                          </a:solidFill>
                        </a:rPr>
                        <a:t>ea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r>
                        <a:rPr lang="en-US" altLang="ko-KR" sz="16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ko-KR" sz="1600" b="1" baseline="0" dirty="0" err="1" smtClean="0">
                          <a:solidFill>
                            <a:srgbClr val="0000FF"/>
                          </a:solidFill>
                        </a:rPr>
                        <a:t>ea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Power</a:t>
                      </a:r>
                      <a:r>
                        <a:rPr lang="en-US" altLang="ko-KR" sz="1600" b="1" baseline="0" dirty="0" smtClean="0">
                          <a:solidFill>
                            <a:srgbClr val="0000FF"/>
                          </a:solidFill>
                        </a:rPr>
                        <a:t> couplers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2 </a:t>
                      </a:r>
                      <a:r>
                        <a:rPr lang="en-US" altLang="ko-KR" sz="1600" b="1" dirty="0" err="1" smtClean="0">
                          <a:solidFill>
                            <a:srgbClr val="0000FF"/>
                          </a:solidFill>
                        </a:rPr>
                        <a:t>ea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2 </a:t>
                      </a:r>
                      <a:r>
                        <a:rPr lang="en-US" altLang="ko-KR" sz="1600" b="1" dirty="0" err="1" smtClean="0">
                          <a:solidFill>
                            <a:srgbClr val="0000FF"/>
                          </a:solidFill>
                        </a:rPr>
                        <a:t>ea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Tuner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-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2 </a:t>
                      </a:r>
                      <a:r>
                        <a:rPr lang="en-US" altLang="ko-KR" sz="1600" b="1" dirty="0" err="1" smtClean="0">
                          <a:solidFill>
                            <a:srgbClr val="0000FF"/>
                          </a:solidFill>
                        </a:rPr>
                        <a:t>ea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Cryomodules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1 set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1 each</a:t>
                      </a:r>
                      <a:r>
                        <a:rPr lang="en-US" altLang="ko-KR" sz="1600" b="1" baseline="0" dirty="0" smtClean="0">
                          <a:solidFill>
                            <a:srgbClr val="0000FF"/>
                          </a:solidFill>
                        </a:rPr>
                        <a:t> sets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 smtClean="0"/>
                        <a:t>Nb</a:t>
                      </a:r>
                      <a:r>
                        <a:rPr lang="en-US" altLang="ko-KR" sz="1600" dirty="0" smtClean="0"/>
                        <a:t> materials</a:t>
                      </a:r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120 % of required quantity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538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Cryogenic</a:t>
                      </a:r>
                      <a:r>
                        <a:rPr lang="en-US" altLang="ko-KR" sz="1600" baseline="0" dirty="0" smtClean="0"/>
                        <a:t> motors for tuner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22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105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Pick-up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22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106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Beam line gate</a:t>
                      </a:r>
                      <a:r>
                        <a:rPr lang="en-US" altLang="ko-KR" sz="1600" baseline="0" dirty="0" smtClean="0"/>
                        <a:t> valve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40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68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Cavity vacuum valve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44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34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Cryogenic valves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42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96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391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Temperature sensors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 smtClean="0"/>
                        <a:t>210</a:t>
                      </a:r>
                      <a:r>
                        <a:rPr lang="en-US" altLang="ko-KR" sz="1600" baseline="0" dirty="0" smtClean="0"/>
                        <a:t> </a:t>
                      </a:r>
                      <a:r>
                        <a:rPr lang="en-US" altLang="ko-KR" sz="1600" baseline="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820 </a:t>
                      </a:r>
                      <a:r>
                        <a:rPr lang="en-US" altLang="ko-KR" sz="1600" dirty="0" err="1" smtClean="0"/>
                        <a:t>ea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0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Mass production of SCL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dirty="0"/>
              <a:t> </a:t>
            </a:r>
            <a:r>
              <a:rPr lang="en-US" altLang="ko-KR" dirty="0" err="1"/>
              <a:t>cryomdoule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Acceptance test for final deliverable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457596"/>
              </p:ext>
            </p:extLst>
          </p:nvPr>
        </p:nvGraphicFramePr>
        <p:xfrm>
          <a:off x="611559" y="1268760"/>
          <a:ext cx="8136905" cy="4474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0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419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41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6058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QWR</a:t>
                      </a:r>
                      <a:r>
                        <a:rPr lang="en-US" altLang="ko-KR" sz="1400" baseline="0" dirty="0" smtClean="0"/>
                        <a:t> cryomodules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HWR</a:t>
                      </a:r>
                      <a:r>
                        <a:rPr lang="en-US" altLang="ko-KR" sz="1400" baseline="0" dirty="0" smtClean="0"/>
                        <a:t> cryomodules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988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Performance requirements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Total</a:t>
                      </a:r>
                      <a:r>
                        <a:rPr lang="en-US" altLang="ko-KR" sz="1400" baseline="0" dirty="0" smtClean="0"/>
                        <a:t> thermal load at 4.2 K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below 20 W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Total thermal load at 2.05</a:t>
                      </a:r>
                      <a:r>
                        <a:rPr lang="en-US" altLang="ko-KR" sz="1400" baseline="0" dirty="0" smtClean="0"/>
                        <a:t> K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below 14.1 W (module A)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below 26 W (module B)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4677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Test</a:t>
                      </a:r>
                      <a:r>
                        <a:rPr lang="en-US" altLang="ko-KR" sz="1400" baseline="0" dirty="0" smtClean="0"/>
                        <a:t> conditions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E</a:t>
                      </a:r>
                      <a:r>
                        <a:rPr lang="en-US" altLang="ko-KR" sz="1400" baseline="-25000" dirty="0" err="1" smtClean="0"/>
                        <a:t>acc</a:t>
                      </a:r>
                      <a:r>
                        <a:rPr lang="en-US" altLang="ko-KR" sz="1400" dirty="0" smtClean="0"/>
                        <a:t>:</a:t>
                      </a:r>
                      <a:r>
                        <a:rPr lang="en-US" altLang="ko-KR" sz="1400" baseline="0" dirty="0" smtClean="0"/>
                        <a:t> 6.1 MV/m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Frequency: 82.15 MHz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Cavity vacuum&lt;5e-8 mbar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Insulation vacuum&lt;1e-5 mbar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Resolution of frequency tuning&lt; 5 Hz 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E</a:t>
                      </a:r>
                      <a:r>
                        <a:rPr lang="en-US" altLang="ko-KR" sz="1400" baseline="-25000" dirty="0" err="1" smtClean="0"/>
                        <a:t>acc</a:t>
                      </a:r>
                      <a:r>
                        <a:rPr lang="en-US" altLang="ko-KR" sz="1400" dirty="0" smtClean="0"/>
                        <a:t>:</a:t>
                      </a:r>
                      <a:r>
                        <a:rPr lang="en-US" altLang="ko-KR" sz="1400" baseline="0" dirty="0" smtClean="0"/>
                        <a:t> 6.6 MV/m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Frequency: 162.5 MHz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Cavity vacuum&lt;5e-8 mbar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Insulation vacuum&lt;1e-5 mbar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Resolution of frequency tuning&lt; 5 Hz </a:t>
                      </a:r>
                      <a:endParaRPr lang="ko-KR" altLang="en-US" sz="14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5147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Function</a:t>
                      </a:r>
                      <a:r>
                        <a:rPr lang="en-US" altLang="ko-KR" sz="1400" baseline="0" dirty="0" smtClean="0"/>
                        <a:t> test</a:t>
                      </a:r>
                      <a:endParaRPr lang="ko-KR" alt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Coupler:</a:t>
                      </a:r>
                      <a:r>
                        <a:rPr lang="en-US" altLang="ko-KR" sz="1400" baseline="0" dirty="0" smtClean="0"/>
                        <a:t> RF power supply more than 8 hours at room temperature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Tuner: tuning range over 50 kHz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Cavity alignment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Operation of sensors, valves, and so on.</a:t>
                      </a: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5877272"/>
            <a:ext cx="5107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맑은 고딕" panose="020B0503020000020004" pitchFamily="50" charset="-127"/>
              </a:rPr>
              <a:t>※ </a:t>
            </a:r>
            <a:r>
              <a:rPr lang="en-US" altLang="ko-KR" dirty="0" smtClean="0"/>
              <a:t>Vertical test must be done for all cavities before </a:t>
            </a:r>
            <a:r>
              <a:rPr lang="en-US" altLang="ko-KR" dirty="0" err="1" smtClean="0"/>
              <a:t>cryomodule</a:t>
            </a:r>
            <a:r>
              <a:rPr lang="en-US" altLang="ko-KR" dirty="0" smtClean="0"/>
              <a:t> assembly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62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Schedule for mass production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93520"/>
              </p:ext>
            </p:extLst>
          </p:nvPr>
        </p:nvGraphicFramePr>
        <p:xfrm>
          <a:off x="539550" y="1248654"/>
          <a:ext cx="8136914" cy="4844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545">
                  <a:extLst>
                    <a:ext uri="{9D8B030D-6E8A-4147-A177-3AD203B41FA5}">
                      <a16:colId xmlns="" xmlns:a16="http://schemas.microsoft.com/office/drawing/2014/main" val="2286205391"/>
                    </a:ext>
                  </a:extLst>
                </a:gridCol>
                <a:gridCol w="774649">
                  <a:extLst>
                    <a:ext uri="{9D8B030D-6E8A-4147-A177-3AD203B41FA5}">
                      <a16:colId xmlns="" xmlns:a16="http://schemas.microsoft.com/office/drawing/2014/main" val="1327230298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3064876269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138818229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822480428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2764184179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606267094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3599266752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2227174042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1141398142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823813833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3001366409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3377203803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2557154854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2495570885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2988066710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1976241780"/>
                    </a:ext>
                  </a:extLst>
                </a:gridCol>
                <a:gridCol w="400545">
                  <a:extLst>
                    <a:ext uri="{9D8B030D-6E8A-4147-A177-3AD203B41FA5}">
                      <a16:colId xmlns="" xmlns:a16="http://schemas.microsoft.com/office/drawing/2014/main" val="750744305"/>
                    </a:ext>
                  </a:extLst>
                </a:gridCol>
              </a:tblGrid>
              <a:tr h="46645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2017</a:t>
                      </a:r>
                      <a:endParaRPr lang="ko-KR" altLang="en-US" dirty="0"/>
                    </a:p>
                  </a:txBody>
                  <a:tcPr anchor="ctr" anchorCtr="1"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2018</a:t>
                      </a:r>
                      <a:endParaRPr lang="ko-KR" alt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2019</a:t>
                      </a:r>
                      <a:endParaRPr lang="ko-KR" alt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2020</a:t>
                      </a:r>
                      <a:endParaRPr lang="ko-KR" alt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2021</a:t>
                      </a:r>
                      <a:endParaRPr lang="ko-KR" alt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0873198"/>
                  </a:ext>
                </a:extLst>
              </a:tr>
              <a:tr h="196040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QWR</a:t>
                      </a:r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666596229"/>
                  </a:ext>
                </a:extLst>
              </a:tr>
              <a:tr h="241778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HWR</a:t>
                      </a:r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4198788735"/>
                  </a:ext>
                </a:extLst>
              </a:tr>
            </a:tbl>
          </a:graphicData>
        </a:graphic>
      </p:graphicFrame>
      <p:sp>
        <p:nvSpPr>
          <p:cNvPr id="7" name="타원 6"/>
          <p:cNvSpPr/>
          <p:nvPr/>
        </p:nvSpPr>
        <p:spPr>
          <a:xfrm>
            <a:off x="2186500" y="176848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267744" y="1679886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Contract(‘17.12)</a:t>
            </a:r>
            <a:endParaRPr lang="ko-KR" altLang="en-US" dirty="0"/>
          </a:p>
        </p:txBody>
      </p:sp>
      <p:cxnSp>
        <p:nvCxnSpPr>
          <p:cNvPr id="10" name="직선 연결선 9"/>
          <p:cNvCxnSpPr/>
          <p:nvPr/>
        </p:nvCxnSpPr>
        <p:spPr>
          <a:xfrm>
            <a:off x="2699792" y="2056518"/>
            <a:ext cx="3600400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82791" y="1779519"/>
            <a:ext cx="248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cavity fabrication (’18.03 ~ ‘20.06)</a:t>
            </a:r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2699792" y="2356745"/>
            <a:ext cx="1584176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49682" y="2067550"/>
            <a:ext cx="3044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</a:t>
            </a:r>
            <a:r>
              <a:rPr lang="en-US" altLang="ko-KR" dirty="0" smtClean="0"/>
              <a:t>odule &amp; tuner fabrication (‘18.03~’19.03)</a:t>
            </a:r>
            <a:endParaRPr lang="ko-KR" altLang="en-US" dirty="0"/>
          </a:p>
        </p:txBody>
      </p:sp>
      <p:cxnSp>
        <p:nvCxnSpPr>
          <p:cNvPr id="17" name="직선 연결선 16"/>
          <p:cNvCxnSpPr/>
          <p:nvPr/>
        </p:nvCxnSpPr>
        <p:spPr>
          <a:xfrm>
            <a:off x="2699792" y="2656972"/>
            <a:ext cx="2880320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04844" y="2363844"/>
            <a:ext cx="2592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coupler fabrication (‘18.03 ~ ‘20.01)</a:t>
            </a:r>
            <a:endParaRPr lang="ko-KR" altLang="en-US" dirty="0"/>
          </a:p>
        </p:txBody>
      </p:sp>
      <p:cxnSp>
        <p:nvCxnSpPr>
          <p:cNvPr id="20" name="직선 연결선 19"/>
          <p:cNvCxnSpPr/>
          <p:nvPr/>
        </p:nvCxnSpPr>
        <p:spPr>
          <a:xfrm>
            <a:off x="3203848" y="2957199"/>
            <a:ext cx="3160007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40152" y="5035760"/>
            <a:ext cx="2161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v</a:t>
            </a:r>
            <a:r>
              <a:rPr lang="en-US" altLang="ko-KR" dirty="0" smtClean="0"/>
              <a:t>ertical test (‘20.02 ~ ‘21. 07)</a:t>
            </a:r>
            <a:endParaRPr lang="ko-KR" altLang="en-US" dirty="0"/>
          </a:p>
        </p:txBody>
      </p:sp>
      <p:cxnSp>
        <p:nvCxnSpPr>
          <p:cNvPr id="24" name="직선 연결선 23"/>
          <p:cNvCxnSpPr/>
          <p:nvPr/>
        </p:nvCxnSpPr>
        <p:spPr>
          <a:xfrm>
            <a:off x="5004048" y="3557653"/>
            <a:ext cx="1656184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83968" y="3280654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</a:t>
            </a:r>
            <a:r>
              <a:rPr lang="en-US" altLang="ko-KR" dirty="0" smtClean="0"/>
              <a:t>orizontal test (‘19.08 ~ ‘20. 09)</a:t>
            </a:r>
            <a:endParaRPr lang="ko-KR" altLang="en-US" dirty="0"/>
          </a:p>
        </p:txBody>
      </p:sp>
      <p:cxnSp>
        <p:nvCxnSpPr>
          <p:cNvPr id="29" name="직선 연결선 28"/>
          <p:cNvCxnSpPr/>
          <p:nvPr/>
        </p:nvCxnSpPr>
        <p:spPr>
          <a:xfrm>
            <a:off x="3464172" y="4083858"/>
            <a:ext cx="4420196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3851920" y="4371890"/>
            <a:ext cx="2428807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4283968" y="5019962"/>
            <a:ext cx="3384376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5724128" y="5296878"/>
            <a:ext cx="2304256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804248" y="5944950"/>
            <a:ext cx="1800200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82839" y="3795672"/>
            <a:ext cx="2396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cavity fabrication (‘18.09~’21.06)</a:t>
            </a:r>
            <a:endParaRPr lang="ko-KR" altLang="en-US" dirty="0"/>
          </a:p>
        </p:txBody>
      </p:sp>
      <p:sp>
        <p:nvSpPr>
          <p:cNvPr id="36" name="타원 35"/>
          <p:cNvSpPr/>
          <p:nvPr/>
        </p:nvSpPr>
        <p:spPr>
          <a:xfrm>
            <a:off x="2908461" y="378471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989705" y="3684994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Contract(‘18.05)</a:t>
            </a:r>
            <a:endParaRPr lang="ko-KR" altLang="en-US" dirty="0"/>
          </a:p>
        </p:txBody>
      </p:sp>
      <p:cxnSp>
        <p:nvCxnSpPr>
          <p:cNvPr id="38" name="직선 연결선 37"/>
          <p:cNvCxnSpPr/>
          <p:nvPr/>
        </p:nvCxnSpPr>
        <p:spPr>
          <a:xfrm>
            <a:off x="3995936" y="4731930"/>
            <a:ext cx="2016224" cy="0"/>
          </a:xfrm>
          <a:prstGeom prst="line">
            <a:avLst/>
          </a:prstGeom>
          <a:ln w="28575"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040236" y="4104127"/>
            <a:ext cx="2635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module fabrication (‘18.12 ~ ‘20. 06)</a:t>
            </a:r>
            <a:endParaRPr lang="ko-KR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192636" y="4445695"/>
            <a:ext cx="248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tuner fabrication (‘19.01 ~ ‘20. 04)</a:t>
            </a:r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821598" y="4778721"/>
            <a:ext cx="2558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coupler fabrication (‘19.03 ~ 21.04)</a:t>
            </a:r>
            <a:endParaRPr lang="ko-KR" altLang="en-US" dirty="0"/>
          </a:p>
        </p:txBody>
      </p:sp>
      <p:cxnSp>
        <p:nvCxnSpPr>
          <p:cNvPr id="48" name="직선 연결선 47"/>
          <p:cNvCxnSpPr/>
          <p:nvPr/>
        </p:nvCxnSpPr>
        <p:spPr>
          <a:xfrm>
            <a:off x="4857594" y="3257426"/>
            <a:ext cx="169107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572000" y="3005535"/>
            <a:ext cx="2576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</a:t>
            </a:r>
            <a:r>
              <a:rPr lang="en-US" altLang="ko-KR" dirty="0" smtClean="0"/>
              <a:t>odule assembly (‘19.07 ~ ‘20. 08)</a:t>
            </a:r>
            <a:endParaRPr lang="ko-KR" altLang="en-US" dirty="0"/>
          </a:p>
        </p:txBody>
      </p:sp>
      <p:cxnSp>
        <p:nvCxnSpPr>
          <p:cNvPr id="55" name="직선 연결선 54"/>
          <p:cNvCxnSpPr/>
          <p:nvPr/>
        </p:nvCxnSpPr>
        <p:spPr>
          <a:xfrm>
            <a:off x="6280727" y="5656918"/>
            <a:ext cx="2107697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143390" y="5368886"/>
            <a:ext cx="2533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</a:t>
            </a:r>
            <a:r>
              <a:rPr lang="en-US" altLang="ko-KR" dirty="0" smtClean="0"/>
              <a:t>odule assembly (‘20.09 ~ ‘21.10)</a:t>
            </a:r>
            <a:endParaRPr lang="ko-KR" alt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444208" y="5681375"/>
            <a:ext cx="232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</a:t>
            </a:r>
            <a:r>
              <a:rPr lang="en-US" altLang="ko-KR" dirty="0" smtClean="0"/>
              <a:t>orizontal test (‘20.10 ~ ‘21. 11)</a:t>
            </a:r>
            <a:endParaRPr lang="ko-KR" alt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4077777" y="2662404"/>
            <a:ext cx="2117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vertical test (‘18.08 ~ ‘20.07)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58024" y="3356992"/>
            <a:ext cx="4163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Helium jacket issue based on the KGS (Korea Gas Safety)</a:t>
            </a:r>
            <a:endParaRPr lang="ko-KR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39552" y="5575205"/>
            <a:ext cx="5083443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ko-KR" dirty="0" smtClean="0"/>
              <a:t>Fabrication delay due to COVID-19 issue in subcontractor (RI, Germany)</a:t>
            </a:r>
          </a:p>
          <a:p>
            <a:pPr>
              <a:lnSpc>
                <a:spcPts val="1300"/>
              </a:lnSpc>
            </a:pPr>
            <a:r>
              <a:rPr lang="en-US" altLang="ko-KR" dirty="0" smtClean="0"/>
              <a:t>Design change of beam sphere and beam port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08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Changes in mass production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Reduction of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df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/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dp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of</a:t>
            </a:r>
            <a:r>
              <a:rPr lang="ko-KR" altLang="en-US" sz="1600" b="1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QWR cavity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575899"/>
              </p:ext>
            </p:extLst>
          </p:nvPr>
        </p:nvGraphicFramePr>
        <p:xfrm>
          <a:off x="3851920" y="1556792"/>
          <a:ext cx="4896543" cy="2413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9111"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Estimated (Hz/mbar)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Measured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 (Hz/mbar)</a:t>
                      </a:r>
                      <a:endParaRPr lang="ko-KR" altLang="en-US" sz="12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9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Prototype</a:t>
                      </a:r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200" dirty="0" smtClean="0"/>
                        <a:t>(bare)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Beam port</a:t>
                      </a:r>
                      <a:r>
                        <a:rPr lang="en-US" altLang="ko-KR" sz="1200" baseline="0" dirty="0" smtClean="0"/>
                        <a:t> free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 smtClean="0"/>
                        <a:t>-37.9</a:t>
                      </a:r>
                      <a:endParaRPr lang="ko-KR" altLang="en-US" sz="1200" b="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-33.4</a:t>
                      </a:r>
                      <a:r>
                        <a:rPr lang="en-US" altLang="ko-KR" sz="1200" baseline="30000" dirty="0" smtClean="0"/>
                        <a:t>#2-1</a:t>
                      </a:r>
                      <a:r>
                        <a:rPr lang="en-US" altLang="ko-KR" sz="1200" baseline="-25000" dirty="0" smtClean="0"/>
                        <a:t>, </a:t>
                      </a:r>
                      <a:r>
                        <a:rPr lang="en-US" altLang="ko-KR" sz="1200" dirty="0" smtClean="0"/>
                        <a:t>-37</a:t>
                      </a:r>
                      <a:r>
                        <a:rPr lang="en-US" altLang="ko-KR" sz="1200" baseline="30000" dirty="0" smtClean="0"/>
                        <a:t>#3-1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-31</a:t>
                      </a:r>
                      <a:r>
                        <a:rPr lang="en-US" altLang="ko-KR" sz="1200" baseline="30000" dirty="0" smtClean="0"/>
                        <a:t>#3-2</a:t>
                      </a:r>
                      <a:endParaRPr lang="ko-KR" altLang="en-US" sz="12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982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Prototype</a:t>
                      </a:r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200" dirty="0" smtClean="0"/>
                        <a:t>(jacketed)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Beam port</a:t>
                      </a:r>
                      <a:r>
                        <a:rPr lang="en-US" altLang="ko-KR" sz="1200" baseline="0" dirty="0" smtClean="0"/>
                        <a:t> free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36.7</a:t>
                      </a:r>
                      <a:endParaRPr lang="ko-KR" altLang="en-US" sz="12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33.6</a:t>
                      </a:r>
                      <a:r>
                        <a:rPr lang="en-US" altLang="ko-KR" sz="1200" baseline="30000" dirty="0" smtClean="0"/>
                        <a:t>#1-1</a:t>
                      </a:r>
                      <a:r>
                        <a:rPr lang="en-US" altLang="ko-KR" sz="1200" baseline="-25000" dirty="0" smtClean="0"/>
                        <a:t>, </a:t>
                      </a:r>
                      <a:r>
                        <a:rPr lang="en-US" altLang="ko-KR" sz="1200" baseline="0" dirty="0" smtClean="0"/>
                        <a:t>36.5</a:t>
                      </a:r>
                      <a:r>
                        <a:rPr lang="en-US" altLang="ko-KR" sz="1200" baseline="30000" dirty="0" smtClean="0"/>
                        <a:t>#2-1</a:t>
                      </a:r>
                      <a:endParaRPr lang="ko-KR" altLang="en-US" sz="1200" baseline="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9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Pre-production</a:t>
                      </a:r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200" dirty="0" smtClean="0"/>
                        <a:t>(jacketed)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Beam port</a:t>
                      </a:r>
                      <a:r>
                        <a:rPr lang="en-US" altLang="ko-KR" sz="1200" baseline="0" dirty="0" smtClean="0"/>
                        <a:t> free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12.7</a:t>
                      </a:r>
                      <a:endParaRPr lang="ko-KR" altLang="en-US" sz="12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13.97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9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Pre-production</a:t>
                      </a:r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200" dirty="0" smtClean="0"/>
                        <a:t>(jacketed)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Beam port</a:t>
                      </a:r>
                      <a:r>
                        <a:rPr lang="en-US" altLang="ko-KR" sz="1200" baseline="0" dirty="0" smtClean="0"/>
                        <a:t> fixed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-4.6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5.2</a:t>
                      </a:r>
                      <a:endParaRPr lang="ko-KR" altLang="en-US" sz="12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4143"/>
            <a:ext cx="3384376" cy="172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962065"/>
              </p:ext>
            </p:extLst>
          </p:nvPr>
        </p:nvGraphicFramePr>
        <p:xfrm>
          <a:off x="136085" y="3284983"/>
          <a:ext cx="3499811" cy="936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579">
                  <a:extLst>
                    <a:ext uri="{9D8B030D-6E8A-4147-A177-3AD203B41FA5}">
                      <a16:colId xmlns="" xmlns:a16="http://schemas.microsoft.com/office/drawing/2014/main" val="30289195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14871853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1895892375"/>
                    </a:ext>
                  </a:extLst>
                </a:gridCol>
              </a:tblGrid>
              <a:tr h="289558"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A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B</a:t>
                      </a:r>
                      <a:endParaRPr lang="ko-KR" altLang="en-US" sz="12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5486322"/>
                  </a:ext>
                </a:extLst>
              </a:tr>
              <a:tr h="2895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Prototype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115.7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148</a:t>
                      </a:r>
                      <a:endParaRPr lang="ko-KR" altLang="en-US" sz="12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3297035680"/>
                  </a:ext>
                </a:extLst>
              </a:tr>
              <a:tr h="35698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Pre-production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96.7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120</a:t>
                      </a:r>
                      <a:endParaRPr lang="ko-KR" altLang="en-US" sz="12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3251470749"/>
                  </a:ext>
                </a:extLst>
              </a:tr>
            </a:tbl>
          </a:graphicData>
        </a:graphic>
      </p:graphicFrame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227458" y="4653136"/>
            <a:ext cx="8809038" cy="10977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balance b/w cavity and helium jacket of cavity beam 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port-to-beam port length of the dressed cavity increases due to the helium pressure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of outward force by reducing beam port flange size</a:t>
            </a:r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1835696" y="2060848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07704" y="1800524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Changes in mass production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Uniform LFD of</a:t>
            </a:r>
            <a:r>
              <a:rPr lang="ko-KR" altLang="en-US" sz="1600" b="1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QWR cavity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078218"/>
              </p:ext>
            </p:extLst>
          </p:nvPr>
        </p:nvGraphicFramePr>
        <p:xfrm>
          <a:off x="179512" y="1484784"/>
          <a:ext cx="4968552" cy="1115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1651"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Calculated 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[Hz/(MV/m)</a:t>
                      </a:r>
                      <a:r>
                        <a:rPr lang="en-US" altLang="ko-KR" sz="1200" baseline="30000" dirty="0" smtClean="0"/>
                        <a:t>2</a:t>
                      </a:r>
                      <a:r>
                        <a:rPr lang="en-US" altLang="ko-KR" sz="1200" dirty="0" smtClean="0"/>
                        <a:t>]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Measured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[Hz/(MV/m)</a:t>
                      </a:r>
                      <a:r>
                        <a:rPr lang="en-US" altLang="ko-KR" sz="1200" baseline="30000" dirty="0" smtClean="0"/>
                        <a:t>2</a:t>
                      </a:r>
                      <a:r>
                        <a:rPr lang="en-US" altLang="ko-KR" sz="1200" dirty="0" smtClean="0"/>
                        <a:t>]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846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Prototype</a:t>
                      </a:r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200" dirty="0" smtClean="0"/>
                        <a:t>(bare)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Beam port</a:t>
                      </a:r>
                      <a:r>
                        <a:rPr lang="en-US" altLang="ko-KR" sz="1200" baseline="0" dirty="0" smtClean="0"/>
                        <a:t> free</a:t>
                      </a:r>
                      <a:endParaRPr lang="ko-KR" alt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-16.4</a:t>
                      </a:r>
                      <a:endParaRPr lang="ko-KR" altLang="en-US" sz="12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-20</a:t>
                      </a:r>
                      <a:r>
                        <a:rPr lang="en-US" altLang="ko-KR" sz="1200" baseline="30000" dirty="0" smtClean="0"/>
                        <a:t>#1-1</a:t>
                      </a:r>
                      <a:r>
                        <a:rPr lang="en-US" altLang="ko-KR" sz="1200" baseline="-25000" dirty="0" smtClean="0"/>
                        <a:t>, </a:t>
                      </a:r>
                      <a:r>
                        <a:rPr lang="en-US" altLang="ko-KR" sz="1200" dirty="0" smtClean="0"/>
                        <a:t>-32.7</a:t>
                      </a:r>
                      <a:r>
                        <a:rPr lang="en-US" altLang="ko-KR" sz="1200" baseline="30000" dirty="0" smtClean="0"/>
                        <a:t>#2-1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-17.4</a:t>
                      </a:r>
                      <a:r>
                        <a:rPr lang="en-US" altLang="ko-KR" sz="1200" baseline="30000" dirty="0" smtClean="0"/>
                        <a:t>#2-2</a:t>
                      </a:r>
                      <a:r>
                        <a:rPr lang="en-US" altLang="ko-KR" sz="1200" baseline="-25000" dirty="0" smtClean="0"/>
                        <a:t>,</a:t>
                      </a:r>
                      <a:r>
                        <a:rPr lang="en-US" altLang="ko-KR" sz="1200" baseline="30000" dirty="0" smtClean="0"/>
                        <a:t> </a:t>
                      </a:r>
                      <a:r>
                        <a:rPr lang="en-US" altLang="ko-KR" sz="1200" dirty="0" smtClean="0"/>
                        <a:t>-44.6</a:t>
                      </a:r>
                      <a:r>
                        <a:rPr lang="en-US" altLang="ko-KR" sz="1200" baseline="30000" dirty="0" smtClean="0"/>
                        <a:t>#3-1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-14.7</a:t>
                      </a:r>
                      <a:r>
                        <a:rPr lang="en-US" altLang="ko-KR" sz="1200" baseline="30000" dirty="0" smtClean="0"/>
                        <a:t>#3-2</a:t>
                      </a:r>
                      <a:endParaRPr lang="ko-KR" altLang="en-US" sz="12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_x232949536" descr="EMB0000f6042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"/>
          <a:stretch>
            <a:fillRect/>
          </a:stretch>
        </p:blipFill>
        <p:spPr bwMode="auto">
          <a:xfrm>
            <a:off x="5171550" y="1786330"/>
            <a:ext cx="4152900" cy="30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260708" y="5355629"/>
            <a:ext cx="8593014" cy="10977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LFD variation due to the welding of disk and rib on the top of the cavity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welding method from tack welding to line welding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26" y="2781009"/>
            <a:ext cx="2354618" cy="18236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55726" y="1967180"/>
            <a:ext cx="1957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QWR-#03(pre-production)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0073" y="4604594"/>
            <a:ext cx="186301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dirty="0" smtClean="0"/>
              <a:t>Before modification</a:t>
            </a:r>
          </a:p>
          <a:p>
            <a:pPr>
              <a:lnSpc>
                <a:spcPct val="80000"/>
              </a:lnSpc>
            </a:pPr>
            <a:r>
              <a:rPr lang="en-US" altLang="ko-KR" dirty="0" smtClean="0"/>
              <a:t>(Cracks in welding point)</a:t>
            </a:r>
            <a:endParaRPr lang="ko-KR" alt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/>
          <a:srcRect b="13901"/>
          <a:stretch>
            <a:fillRect/>
          </a:stretch>
        </p:blipFill>
        <p:spPr bwMode="auto">
          <a:xfrm rot="16200000">
            <a:off x="2991016" y="2540673"/>
            <a:ext cx="182358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774166" y="4606012"/>
            <a:ext cx="186301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dirty="0" smtClean="0"/>
              <a:t>After modification</a:t>
            </a:r>
          </a:p>
          <a:p>
            <a:pPr>
              <a:lnSpc>
                <a:spcPct val="80000"/>
              </a:lnSpc>
            </a:pPr>
            <a:r>
              <a:rPr lang="en-US" altLang="ko-KR" dirty="0" smtClean="0"/>
              <a:t>(Cracks in welding point)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26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0" y="-1"/>
            <a:ext cx="8172400" cy="552451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ko-KR" dirty="0" smtClean="0"/>
              <a:t>Project milestone</a:t>
            </a:r>
            <a:endParaRPr kumimoji="0" lang="ko-KR" altLang="en-US" dirty="0"/>
          </a:p>
        </p:txBody>
      </p:sp>
      <p:sp>
        <p:nvSpPr>
          <p:cNvPr id="3" name="내용 개체 틀 2"/>
          <p:cNvSpPr txBox="1">
            <a:spLocks/>
          </p:cNvSpPr>
          <p:nvPr/>
        </p:nvSpPr>
        <p:spPr>
          <a:xfrm>
            <a:off x="179512" y="764704"/>
            <a:ext cx="8229600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milestone of RAON were modified 3 times as in 2015, 2018, and 2021 due to;</a:t>
            </a:r>
          </a:p>
          <a:p>
            <a:pPr lvl="1" fontAlgn="auto">
              <a:lnSpc>
                <a:spcPts val="2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 and aggressive plan at planning phase of RAON</a:t>
            </a:r>
          </a:p>
          <a:p>
            <a:pPr lvl="1" fontAlgn="auto">
              <a:lnSpc>
                <a:spcPts val="2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RAON project launched with absolutely nothing prepared for the project: no people, no facility, no technology</a:t>
            </a:r>
          </a:p>
          <a:p>
            <a:pPr lvl="1" fontAlgn="auto">
              <a:lnSpc>
                <a:spcPts val="2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lot of trial &amp; errors from lacks of technology and experience during implementation</a:t>
            </a:r>
          </a:p>
          <a:p>
            <a:pPr fontAlgn="auto">
              <a:lnSpc>
                <a:spcPts val="2000"/>
              </a:lnSpc>
              <a:spcAft>
                <a:spcPts val="0"/>
              </a:spcAft>
            </a:pPr>
            <a:endParaRPr kumimoji="0" lang="en-US" altLang="ko-K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ko-K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status </a:t>
            </a:r>
          </a:p>
          <a:p>
            <a:pPr lvl="1" fontAlgn="auto">
              <a:lnSpc>
                <a:spcPts val="2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separate installation of low energy </a:t>
            </a:r>
            <a:r>
              <a:rPr kumimoji="0"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(SCL3) and high energy </a:t>
            </a:r>
            <a:r>
              <a:rPr kumimoji="0"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(SCL2) as phase 1 and phase 2, respectively</a:t>
            </a:r>
          </a:p>
          <a:p>
            <a:pPr lvl="1" fontAlgn="auto">
              <a:lnSpc>
                <a:spcPts val="2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 commissioning of SCL3 is on-going and planned to finish in April 2023.</a:t>
            </a:r>
          </a:p>
          <a:p>
            <a:pPr lvl="1" fontAlgn="auto">
              <a:lnSpc>
                <a:spcPts val="2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kumimoji="0" lang="en-US" altLang="ko-K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step of phase 2, R&amp;D of SCL2 </a:t>
            </a:r>
            <a:r>
              <a:rPr kumimoji="0"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cryomdoules</a:t>
            </a:r>
            <a:r>
              <a:rPr kumimoji="0"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will go during coming 3 years, 2023~2025</a:t>
            </a:r>
            <a:endParaRPr kumimoji="0"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Changes in mass production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Beam port and beam sphere design change of HWR cavity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0962" name="_x475088592" descr="EMB00005e0c0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5" y="1328970"/>
            <a:ext cx="2535238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1" name="_x159224240" descr="EMB00005e0c0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33911"/>
            <a:ext cx="2938463" cy="1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687709"/>
              </p:ext>
            </p:extLst>
          </p:nvPr>
        </p:nvGraphicFramePr>
        <p:xfrm>
          <a:off x="2936203" y="1314994"/>
          <a:ext cx="4464496" cy="2298954"/>
        </p:xfrm>
        <a:graphic>
          <a:graphicData uri="http://schemas.openxmlformats.org/drawingml/2006/table">
            <a:tbl>
              <a:tblPr/>
              <a:tblGrid>
                <a:gridCol w="2081823">
                  <a:extLst>
                    <a:ext uri="{9D8B030D-6E8A-4147-A177-3AD203B41FA5}">
                      <a16:colId xmlns="" xmlns:a16="http://schemas.microsoft.com/office/drawing/2014/main" val="2413347528"/>
                    </a:ext>
                  </a:extLst>
                </a:gridCol>
                <a:gridCol w="1220849">
                  <a:extLst>
                    <a:ext uri="{9D8B030D-6E8A-4147-A177-3AD203B41FA5}">
                      <a16:colId xmlns="" xmlns:a16="http://schemas.microsoft.com/office/drawing/2014/main" val="1965965352"/>
                    </a:ext>
                  </a:extLst>
                </a:gridCol>
                <a:gridCol w="1161824">
                  <a:extLst>
                    <a:ext uri="{9D8B030D-6E8A-4147-A177-3AD203B41FA5}">
                      <a16:colId xmlns="" xmlns:a16="http://schemas.microsoft.com/office/drawing/2014/main" val="3006316471"/>
                    </a:ext>
                  </a:extLst>
                </a:gridCol>
              </a:tblGrid>
              <a:tr h="25762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Parameter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Original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50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Modified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50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70159"/>
                  </a:ext>
                </a:extLst>
              </a:tr>
              <a:tr h="25762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Rounding of Beam tube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5mm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10mm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8075086"/>
                  </a:ext>
                </a:extLst>
              </a:tr>
              <a:tr h="25762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H of Beamport cup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52.5mm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49.5mm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534245"/>
                  </a:ext>
                </a:extLst>
              </a:tr>
              <a:tr h="25762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Diameter of Ring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120mm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130mm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5737549"/>
                  </a:ext>
                </a:extLst>
              </a:tr>
              <a:tr h="25762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Width of Ring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65mm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67mm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1364672"/>
                  </a:ext>
                </a:extLst>
              </a:tr>
              <a:tr h="25762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Rounding of Ring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30mm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함초롬바탕" panose="02030604000101010101" pitchFamily="18" charset="-127"/>
                          <a:cs typeface="Arial" panose="020B0604020202020204" pitchFamily="34" charset="0"/>
                        </a:rPr>
                        <a:t>33mm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9062258"/>
                  </a:ext>
                </a:extLst>
              </a:tr>
              <a:tr h="25762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0" spc="0" baseline="-250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kern="0" spc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kern="0" spc="0" baseline="-250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en-US" sz="1200" kern="0" spc="0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4C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0683781"/>
                  </a:ext>
                </a:extLst>
              </a:tr>
            </a:tbl>
          </a:graphicData>
        </a:graphic>
      </p:graphicFrame>
      <p:graphicFrame>
        <p:nvGraphicFramePr>
          <p:cNvPr id="11" name="차트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5599"/>
              </p:ext>
            </p:extLst>
          </p:nvPr>
        </p:nvGraphicFramePr>
        <p:xfrm>
          <a:off x="5652120" y="3741873"/>
          <a:ext cx="3289980" cy="2058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5496" y="4869160"/>
            <a:ext cx="8593014" cy="15121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EM performance of cavity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starts around 6 MV/m while operating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6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6.6</a:t>
            </a:r>
            <a:r>
              <a:rPr lang="ko-K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MV/m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Decreasing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6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6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9.8 %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welding lines are moved away from the high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6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</a:t>
            </a:r>
          </a:p>
        </p:txBody>
      </p:sp>
    </p:spTree>
    <p:extLst>
      <p:ext uri="{BB962C8B-B14F-4D97-AF65-F5344CB8AC3E}">
        <p14:creationId xmlns:p14="http://schemas.microsoft.com/office/powerpoint/2010/main" val="12398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Changes in mass production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Round top for HWR cavity (during prototyping)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8371" name="_x482596568" descr="EMB00005e0c05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9" y="1192942"/>
            <a:ext cx="30891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141" y="3345810"/>
            <a:ext cx="10326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prototype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293" y="3345810"/>
            <a:ext cx="13436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 prototype</a:t>
            </a:r>
            <a:endParaRPr lang="ko-KR" altLang="en-US" dirty="0"/>
          </a:p>
        </p:txBody>
      </p:sp>
      <p:pic>
        <p:nvPicPr>
          <p:cNvPr id="58373" name="_x429302816" descr="EMB00005e0c050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"/>
          <a:stretch/>
        </p:blipFill>
        <p:spPr bwMode="auto">
          <a:xfrm>
            <a:off x="3491880" y="1185441"/>
            <a:ext cx="404076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8990" y="2564904"/>
            <a:ext cx="7689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2</a:t>
            </a:r>
            <a:r>
              <a:rPr lang="en-US" altLang="ko-KR" sz="1000" baseline="30000" dirty="0" smtClean="0"/>
              <a:t>nd</a:t>
            </a:r>
            <a:r>
              <a:rPr lang="en-US" altLang="ko-KR" sz="1000" dirty="0" smtClean="0"/>
              <a:t> prototype</a:t>
            </a:r>
            <a:endParaRPr lang="ko-KR" alt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65954" y="2453082"/>
            <a:ext cx="7117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1</a:t>
            </a:r>
            <a:r>
              <a:rPr lang="en-US" altLang="ko-KR" sz="1000" baseline="30000" dirty="0" smtClean="0"/>
              <a:t>st</a:t>
            </a:r>
            <a:r>
              <a:rPr lang="en-US" altLang="ko-KR" sz="1000" dirty="0" smtClean="0"/>
              <a:t> prototype</a:t>
            </a:r>
            <a:endParaRPr lang="ko-KR" alt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6230049" y="1820091"/>
            <a:ext cx="64807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Flat top</a:t>
            </a:r>
            <a:endParaRPr lang="ko-KR" altLang="en-US" sz="1000" dirty="0"/>
          </a:p>
        </p:txBody>
      </p:sp>
      <p:pic>
        <p:nvPicPr>
          <p:cNvPr id="58375" name="_x427112008" descr="EMB00005e0c05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54" y="3777729"/>
            <a:ext cx="3203016" cy="273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내용 개체 틀 2"/>
          <p:cNvSpPr>
            <a:spLocks noGrp="1"/>
          </p:cNvSpPr>
          <p:nvPr>
            <p:ph idx="1"/>
          </p:nvPr>
        </p:nvSpPr>
        <p:spPr>
          <a:xfrm>
            <a:off x="12483" y="4088810"/>
            <a:ext cx="8593014" cy="22295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suppression: MP band below 2 MV/m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ko-K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stability of cavity w/o stiffener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Deformation and stress reduced by half </a:t>
            </a:r>
          </a:p>
          <a:p>
            <a:pPr marL="266700" lvl="1" indent="0">
              <a:buNone/>
            </a:pP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Max. deformation: 1.9 mm 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0.86 mm</a:t>
            </a:r>
          </a:p>
          <a:p>
            <a:pPr marL="266700" lvl="1" indent="0">
              <a:buNone/>
            </a:pPr>
            <a:r>
              <a:rPr lang="en-US" altLang="ko-K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Max. stress: 1.69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679 MPa</a:t>
            </a:r>
            <a:endParaRPr lang="en-US" altLang="ko-K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ko-K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ko-K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Cavity fabrication</a:t>
            </a:r>
            <a:endParaRPr lang="ko-KR" altLang="en-US" dirty="0"/>
          </a:p>
        </p:txBody>
      </p:sp>
      <p:pic>
        <p:nvPicPr>
          <p:cNvPr id="23553" name="_x427111208" descr="EMB00005e0c05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" y="1340768"/>
            <a:ext cx="43204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_x427107048" descr="EMB00005e0c05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4" y="1336179"/>
            <a:ext cx="4824536" cy="478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3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7045632" cy="28083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645024"/>
            <a:ext cx="6768752" cy="25922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72200" y="836712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Outer conductor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5209" y="3669215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Inner conductor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84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pic>
        <p:nvPicPr>
          <p:cNvPr id="24577" name="_x427106008" descr="EMB00005e0c055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9465"/>
            <a:ext cx="2330569" cy="17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_x427108008" descr="EMB00005e0c05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84" y="1019464"/>
            <a:ext cx="2330569" cy="17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_x427105608" descr="EMB00005e0c05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24" y="1019464"/>
            <a:ext cx="2272568" cy="17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_x427105608" descr="EMB00005e0c056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8356"/>
            <a:ext cx="2485021" cy="181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_x427113048" descr="EMB00005e0c056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14" y="3628356"/>
            <a:ext cx="2485021" cy="181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_x427112168" descr="EMB00005e0c056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99" y="3625050"/>
            <a:ext cx="1523679" cy="8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_x427107048" descr="EMB00005e0c057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0424" y="4190143"/>
            <a:ext cx="184816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_x427106248" descr="EMB00005e0c057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40" y="4581128"/>
            <a:ext cx="147682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47088" y="2837168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Material</a:t>
            </a:r>
            <a:endParaRPr lang="ko-KR" alt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132384" y="2837168"/>
            <a:ext cx="2435731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Material inspection</a:t>
            </a:r>
          </a:p>
          <a:p>
            <a:pPr marL="171450" indent="-171450">
              <a:lnSpc>
                <a:spcPct val="80000"/>
              </a:lnSpc>
              <a:buFontTx/>
              <a:buChar char="-"/>
            </a:pPr>
            <a:r>
              <a:rPr lang="en-US" altLang="ko-KR" dirty="0" smtClean="0"/>
              <a:t>Visual inspection, Soaking test</a:t>
            </a:r>
          </a:p>
          <a:p>
            <a:pPr marL="171450" indent="-171450">
              <a:lnSpc>
                <a:spcPct val="80000"/>
              </a:lnSpc>
              <a:buFontTx/>
              <a:buChar char="-"/>
            </a:pPr>
            <a:r>
              <a:rPr lang="en-US" altLang="ko-KR" dirty="0" smtClean="0"/>
              <a:t>Structural characteristics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84168" y="2837168"/>
            <a:ext cx="1630575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Cutting of materials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3174" y="5589240"/>
            <a:ext cx="2468946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Pressing &amp; machining for parts</a:t>
            </a:r>
          </a:p>
        </p:txBody>
      </p:sp>
    </p:spTree>
    <p:extLst>
      <p:ext uri="{BB962C8B-B14F-4D97-AF65-F5344CB8AC3E}">
        <p14:creationId xmlns:p14="http://schemas.microsoft.com/office/powerpoint/2010/main" val="42230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326009" cy="34563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589758" y="1658004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Bare cavity </a:t>
            </a:r>
            <a:endParaRPr lang="ko-KR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2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pic>
        <p:nvPicPr>
          <p:cNvPr id="4" name="_x482609528" descr="EMB00005e0c05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736304" cy="20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_x475088192" descr="EMB00005e0c05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444" y="1109293"/>
            <a:ext cx="2730697" cy="199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_x475089792" descr="EMB00005e0c05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5" y="4149080"/>
            <a:ext cx="2736304" cy="20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_x475089312" descr="EMB00005e0c05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87" y="4149080"/>
            <a:ext cx="2712937" cy="198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_x482611928" descr="EMB00005e0c057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6"/>
          <a:stretch>
            <a:fillRect/>
          </a:stretch>
        </p:blipFill>
        <p:spPr bwMode="auto">
          <a:xfrm>
            <a:off x="7020272" y="4147503"/>
            <a:ext cx="1810062" cy="19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5501" y="3161176"/>
            <a:ext cx="273433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Clamp-up test</a:t>
            </a:r>
          </a:p>
          <a:p>
            <a:pPr marL="171450" indent="-171450">
              <a:lnSpc>
                <a:spcPct val="80000"/>
              </a:lnSpc>
              <a:buFontTx/>
              <a:buChar char="-"/>
            </a:pPr>
            <a:r>
              <a:rPr lang="en-US" altLang="ko-KR" dirty="0" smtClean="0"/>
              <a:t>Frequency adjustment before final welding</a:t>
            </a:r>
          </a:p>
        </p:txBody>
      </p:sp>
      <p:pic>
        <p:nvPicPr>
          <p:cNvPr id="27655" name="_x427113048" descr="EMB00005e0c057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2709564" cy="19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77829" y="3140968"/>
            <a:ext cx="2734331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E-beam welding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8184" y="3188934"/>
            <a:ext cx="2734331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Ultrasonic cleaning (USC)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5656" y="6213270"/>
            <a:ext cx="648072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BCP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8024" y="6149668"/>
            <a:ext cx="648072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HPR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75407" y="6149227"/>
            <a:ext cx="2699792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/>
              <a:t>High temperature heat treatment</a:t>
            </a:r>
          </a:p>
        </p:txBody>
      </p:sp>
    </p:spTree>
    <p:extLst>
      <p:ext uri="{BB962C8B-B14F-4D97-AF65-F5344CB8AC3E}">
        <p14:creationId xmlns:p14="http://schemas.microsoft.com/office/powerpoint/2010/main" val="400210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79512" y="1196752"/>
            <a:ext cx="1465124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ko-KR" sz="14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BCP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945505" y="1196752"/>
            <a:ext cx="150062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4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BCP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730572" y="1196752"/>
            <a:ext cx="150285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14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BCP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544624" y="1196752"/>
            <a:ext cx="150258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room  assembly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315552" y="1197914"/>
            <a:ext cx="1702147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1"/>
          <a:lstStyle/>
          <a:p>
            <a:pPr algn="ctr">
              <a:lnSpc>
                <a:spcPct val="3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BCP</a:t>
            </a:r>
          </a:p>
          <a:p>
            <a:pPr algn="ctr">
              <a:lnSpc>
                <a:spcPct val="3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(dressed cavity)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9512" y="1830489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9512" y="2507364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.,weight check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3184239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Liqinox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79512" y="3861114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BCP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(Lower, ~50um)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9512" y="4537989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 water)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79512" y="5214865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Drying</a:t>
            </a:r>
          </a:p>
          <a:p>
            <a:pPr algn="ctr">
              <a:lnSpc>
                <a:spcPct val="50000"/>
              </a:lnSpc>
            </a:pPr>
            <a:r>
              <a:rPr lang="en-US" altLang="ko-K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class cleanroom)</a:t>
            </a:r>
            <a:endParaRPr lang="ko-KR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963253" y="1830489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963253" y="2507364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.,weight check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963253" y="3198641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BCP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(Upper, ~50um)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963253" y="3875516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 water)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963253" y="4552392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Drying</a:t>
            </a:r>
          </a:p>
          <a:p>
            <a:pPr algn="ctr">
              <a:lnSpc>
                <a:spcPct val="50000"/>
              </a:lnSpc>
            </a:pPr>
            <a:r>
              <a:rPr lang="en-US" altLang="ko-K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class cleanroom)</a:t>
            </a:r>
            <a:endParaRPr lang="ko-KR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749439" y="1857098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749439" y="2505536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.,weight check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749439" y="3153974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BCP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(Lower, ~50um)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749439" y="5099288"/>
            <a:ext cx="1465124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HPR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749439" y="5747725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Drying</a:t>
            </a:r>
          </a:p>
          <a:p>
            <a:pPr algn="ctr">
              <a:lnSpc>
                <a:spcPct val="50000"/>
              </a:lnSpc>
            </a:pPr>
            <a:r>
              <a:rPr lang="en-US" altLang="ko-K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class cleanroom)</a:t>
            </a:r>
            <a:endParaRPr lang="ko-KR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749439" y="3802412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 water)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749439" y="4450850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.,weight check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563352" y="1857098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5563352" y="2514250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1"/>
          <a:lstStyle/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 &amp; valve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5563352" y="3171402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test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563352" y="3828554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charging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563352" y="4485706"/>
            <a:ext cx="146512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563352" y="5142857"/>
            <a:ext cx="146512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jacketing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7434063" y="1802650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434063" y="2451088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.,weight check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434063" y="3099526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BCP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(Lower, ~20um)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434063" y="5044840"/>
            <a:ext cx="1465124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HPR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434063" y="5693277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Drying</a:t>
            </a:r>
          </a:p>
          <a:p>
            <a:pPr algn="ctr">
              <a:lnSpc>
                <a:spcPct val="50000"/>
              </a:lnSpc>
            </a:pPr>
            <a:r>
              <a:rPr lang="en-US" altLang="ko-K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 class cleanroom)</a:t>
            </a:r>
            <a:endParaRPr lang="ko-KR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434063" y="3747964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 water)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7434063" y="4396402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.,weight check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직선 화살표 연결선 43"/>
          <p:cNvCxnSpPr>
            <a:stCxn id="4" idx="3"/>
            <a:endCxn id="5" idx="1"/>
          </p:cNvCxnSpPr>
          <p:nvPr/>
        </p:nvCxnSpPr>
        <p:spPr>
          <a:xfrm>
            <a:off x="1644636" y="1412776"/>
            <a:ext cx="3008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>
            <a:stCxn id="5" idx="3"/>
            <a:endCxn id="6" idx="1"/>
          </p:cNvCxnSpPr>
          <p:nvPr/>
        </p:nvCxnSpPr>
        <p:spPr>
          <a:xfrm>
            <a:off x="3446125" y="1412776"/>
            <a:ext cx="28444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>
            <a:stCxn id="6" idx="3"/>
            <a:endCxn id="7" idx="1"/>
          </p:cNvCxnSpPr>
          <p:nvPr/>
        </p:nvCxnSpPr>
        <p:spPr>
          <a:xfrm>
            <a:off x="5233431" y="1412776"/>
            <a:ext cx="31119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>
            <a:stCxn id="7" idx="3"/>
            <a:endCxn id="8" idx="1"/>
          </p:cNvCxnSpPr>
          <p:nvPr/>
        </p:nvCxnSpPr>
        <p:spPr>
          <a:xfrm>
            <a:off x="7047204" y="1412776"/>
            <a:ext cx="268348" cy="11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>
            <a:off x="912074" y="1628800"/>
            <a:ext cx="0" cy="2016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/>
          <p:cNvCxnSpPr/>
          <p:nvPr/>
        </p:nvCxnSpPr>
        <p:spPr>
          <a:xfrm>
            <a:off x="912074" y="2262537"/>
            <a:ext cx="0" cy="244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>
            <a:stCxn id="10" idx="2"/>
            <a:endCxn id="11" idx="0"/>
          </p:cNvCxnSpPr>
          <p:nvPr/>
        </p:nvCxnSpPr>
        <p:spPr>
          <a:xfrm>
            <a:off x="912074" y="2939412"/>
            <a:ext cx="0" cy="244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>
            <a:stCxn id="11" idx="2"/>
            <a:endCxn id="12" idx="0"/>
          </p:cNvCxnSpPr>
          <p:nvPr/>
        </p:nvCxnSpPr>
        <p:spPr>
          <a:xfrm>
            <a:off x="912074" y="3616287"/>
            <a:ext cx="0" cy="244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화살표 연결선 65"/>
          <p:cNvCxnSpPr>
            <a:stCxn id="12" idx="2"/>
            <a:endCxn id="13" idx="0"/>
          </p:cNvCxnSpPr>
          <p:nvPr/>
        </p:nvCxnSpPr>
        <p:spPr>
          <a:xfrm>
            <a:off x="912074" y="4293162"/>
            <a:ext cx="0" cy="244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/>
          <p:cNvCxnSpPr>
            <a:stCxn id="13" idx="2"/>
            <a:endCxn id="14" idx="0"/>
          </p:cNvCxnSpPr>
          <p:nvPr/>
        </p:nvCxnSpPr>
        <p:spPr>
          <a:xfrm>
            <a:off x="912074" y="4970037"/>
            <a:ext cx="0" cy="2448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/>
          <p:cNvCxnSpPr>
            <a:stCxn id="19" idx="2"/>
            <a:endCxn id="20" idx="0"/>
          </p:cNvCxnSpPr>
          <p:nvPr/>
        </p:nvCxnSpPr>
        <p:spPr>
          <a:xfrm>
            <a:off x="2695815" y="4307564"/>
            <a:ext cx="0" cy="2448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/>
          <p:cNvCxnSpPr>
            <a:stCxn id="18" idx="2"/>
            <a:endCxn id="19" idx="0"/>
          </p:cNvCxnSpPr>
          <p:nvPr/>
        </p:nvCxnSpPr>
        <p:spPr>
          <a:xfrm>
            <a:off x="2695815" y="3630689"/>
            <a:ext cx="0" cy="244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/>
          <p:cNvCxnSpPr>
            <a:stCxn id="16" idx="2"/>
            <a:endCxn id="18" idx="0"/>
          </p:cNvCxnSpPr>
          <p:nvPr/>
        </p:nvCxnSpPr>
        <p:spPr>
          <a:xfrm>
            <a:off x="2695815" y="2939412"/>
            <a:ext cx="0" cy="259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화살표 연결선 80"/>
          <p:cNvCxnSpPr>
            <a:stCxn id="15" idx="2"/>
            <a:endCxn id="16" idx="0"/>
          </p:cNvCxnSpPr>
          <p:nvPr/>
        </p:nvCxnSpPr>
        <p:spPr>
          <a:xfrm>
            <a:off x="2695815" y="2262537"/>
            <a:ext cx="0" cy="244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화살표 연결선 83"/>
          <p:cNvCxnSpPr>
            <a:stCxn id="21" idx="2"/>
            <a:endCxn id="22" idx="0"/>
          </p:cNvCxnSpPr>
          <p:nvPr/>
        </p:nvCxnSpPr>
        <p:spPr>
          <a:xfrm>
            <a:off x="4482001" y="2289146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/>
          <p:cNvCxnSpPr>
            <a:stCxn id="22" idx="2"/>
            <a:endCxn id="23" idx="0"/>
          </p:cNvCxnSpPr>
          <p:nvPr/>
        </p:nvCxnSpPr>
        <p:spPr>
          <a:xfrm>
            <a:off x="4482001" y="2937584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89"/>
          <p:cNvCxnSpPr>
            <a:stCxn id="23" idx="2"/>
            <a:endCxn id="26" idx="0"/>
          </p:cNvCxnSpPr>
          <p:nvPr/>
        </p:nvCxnSpPr>
        <p:spPr>
          <a:xfrm>
            <a:off x="4482001" y="3586022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92"/>
          <p:cNvCxnSpPr>
            <a:stCxn id="26" idx="2"/>
            <a:endCxn id="27" idx="0"/>
          </p:cNvCxnSpPr>
          <p:nvPr/>
        </p:nvCxnSpPr>
        <p:spPr>
          <a:xfrm>
            <a:off x="4482001" y="4234460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/>
          <p:cNvCxnSpPr>
            <a:stCxn id="27" idx="2"/>
            <a:endCxn id="24" idx="0"/>
          </p:cNvCxnSpPr>
          <p:nvPr/>
        </p:nvCxnSpPr>
        <p:spPr>
          <a:xfrm>
            <a:off x="4482001" y="4882898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/>
          <p:cNvCxnSpPr>
            <a:stCxn id="24" idx="2"/>
            <a:endCxn id="25" idx="0"/>
          </p:cNvCxnSpPr>
          <p:nvPr/>
        </p:nvCxnSpPr>
        <p:spPr>
          <a:xfrm>
            <a:off x="4482001" y="5531336"/>
            <a:ext cx="0" cy="2163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화살표 연결선 101"/>
          <p:cNvCxnSpPr>
            <a:stCxn id="7" idx="2"/>
            <a:endCxn id="28" idx="0"/>
          </p:cNvCxnSpPr>
          <p:nvPr/>
        </p:nvCxnSpPr>
        <p:spPr>
          <a:xfrm>
            <a:off x="6295914" y="1628800"/>
            <a:ext cx="0" cy="228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화살표 연결선 104"/>
          <p:cNvCxnSpPr>
            <a:stCxn id="28" idx="2"/>
            <a:endCxn id="29" idx="0"/>
          </p:cNvCxnSpPr>
          <p:nvPr/>
        </p:nvCxnSpPr>
        <p:spPr>
          <a:xfrm>
            <a:off x="6295914" y="2289146"/>
            <a:ext cx="0" cy="225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화살표 연결선 107"/>
          <p:cNvCxnSpPr>
            <a:stCxn id="29" idx="2"/>
            <a:endCxn id="32" idx="0"/>
          </p:cNvCxnSpPr>
          <p:nvPr/>
        </p:nvCxnSpPr>
        <p:spPr>
          <a:xfrm>
            <a:off x="6295914" y="2946298"/>
            <a:ext cx="0" cy="225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화살표 연결선 110"/>
          <p:cNvCxnSpPr>
            <a:stCxn id="32" idx="2"/>
            <a:endCxn id="33" idx="0"/>
          </p:cNvCxnSpPr>
          <p:nvPr/>
        </p:nvCxnSpPr>
        <p:spPr>
          <a:xfrm>
            <a:off x="6295914" y="3603450"/>
            <a:ext cx="0" cy="225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화살표 연결선 113"/>
          <p:cNvCxnSpPr>
            <a:stCxn id="33" idx="2"/>
            <a:endCxn id="34" idx="0"/>
          </p:cNvCxnSpPr>
          <p:nvPr/>
        </p:nvCxnSpPr>
        <p:spPr>
          <a:xfrm>
            <a:off x="6295914" y="4260602"/>
            <a:ext cx="0" cy="225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화살표 연결선 116"/>
          <p:cNvCxnSpPr>
            <a:stCxn id="34" idx="2"/>
            <a:endCxn id="35" idx="0"/>
          </p:cNvCxnSpPr>
          <p:nvPr/>
        </p:nvCxnSpPr>
        <p:spPr>
          <a:xfrm>
            <a:off x="6295914" y="4917754"/>
            <a:ext cx="0" cy="2251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화살표 연결선 119"/>
          <p:cNvCxnSpPr>
            <a:stCxn id="6" idx="2"/>
            <a:endCxn id="21" idx="0"/>
          </p:cNvCxnSpPr>
          <p:nvPr/>
        </p:nvCxnSpPr>
        <p:spPr>
          <a:xfrm flipH="1">
            <a:off x="4482001" y="1628800"/>
            <a:ext cx="1" cy="228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화살표 연결선 122"/>
          <p:cNvCxnSpPr>
            <a:stCxn id="5" idx="2"/>
            <a:endCxn id="15" idx="0"/>
          </p:cNvCxnSpPr>
          <p:nvPr/>
        </p:nvCxnSpPr>
        <p:spPr>
          <a:xfrm>
            <a:off x="2695815" y="1628800"/>
            <a:ext cx="0" cy="2016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125"/>
          <p:cNvCxnSpPr>
            <a:stCxn id="8" idx="2"/>
            <a:endCxn id="36" idx="0"/>
          </p:cNvCxnSpPr>
          <p:nvPr/>
        </p:nvCxnSpPr>
        <p:spPr>
          <a:xfrm flipH="1">
            <a:off x="8166625" y="1629962"/>
            <a:ext cx="1" cy="1726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화살표 연결선 128"/>
          <p:cNvCxnSpPr>
            <a:stCxn id="36" idx="2"/>
            <a:endCxn id="37" idx="0"/>
          </p:cNvCxnSpPr>
          <p:nvPr/>
        </p:nvCxnSpPr>
        <p:spPr>
          <a:xfrm>
            <a:off x="8166625" y="2234698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화살표 연결선 131"/>
          <p:cNvCxnSpPr>
            <a:stCxn id="37" idx="2"/>
            <a:endCxn id="38" idx="0"/>
          </p:cNvCxnSpPr>
          <p:nvPr/>
        </p:nvCxnSpPr>
        <p:spPr>
          <a:xfrm>
            <a:off x="8166625" y="2883136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화살표 연결선 134"/>
          <p:cNvCxnSpPr>
            <a:stCxn id="38" idx="2"/>
            <a:endCxn id="41" idx="0"/>
          </p:cNvCxnSpPr>
          <p:nvPr/>
        </p:nvCxnSpPr>
        <p:spPr>
          <a:xfrm>
            <a:off x="8166625" y="3531574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화살표 연결선 137"/>
          <p:cNvCxnSpPr>
            <a:stCxn id="41" idx="2"/>
            <a:endCxn id="42" idx="0"/>
          </p:cNvCxnSpPr>
          <p:nvPr/>
        </p:nvCxnSpPr>
        <p:spPr>
          <a:xfrm>
            <a:off x="8166625" y="4180012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화살표 연결선 140"/>
          <p:cNvCxnSpPr>
            <a:stCxn id="42" idx="2"/>
            <a:endCxn id="39" idx="0"/>
          </p:cNvCxnSpPr>
          <p:nvPr/>
        </p:nvCxnSpPr>
        <p:spPr>
          <a:xfrm>
            <a:off x="8166625" y="4828450"/>
            <a:ext cx="0" cy="21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화살표 연결선 143"/>
          <p:cNvCxnSpPr>
            <a:stCxn id="39" idx="2"/>
            <a:endCxn id="40" idx="0"/>
          </p:cNvCxnSpPr>
          <p:nvPr/>
        </p:nvCxnSpPr>
        <p:spPr>
          <a:xfrm>
            <a:off x="8166625" y="5476888"/>
            <a:ext cx="0" cy="2163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양쪽 모서리가 둥근 사각형 147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Full and light BCP procedure in detail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36085" y="6179773"/>
            <a:ext cx="3126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* Weight check: estimation of etching depth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91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7" y="1196753"/>
            <a:ext cx="3664398" cy="274829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0390" y="1540290"/>
            <a:ext cx="2748300" cy="206122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05" y="1730689"/>
            <a:ext cx="2951734" cy="22130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4005064"/>
            <a:ext cx="84249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Closed-loop chemical circulation type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49%HF+69%HNO</a:t>
            </a:r>
            <a:r>
              <a:rPr lang="en-US" altLang="ko-KR" sz="1400" baseline="-25000" dirty="0" smtClean="0"/>
              <a:t>3</a:t>
            </a:r>
            <a:r>
              <a:rPr lang="en-US" altLang="ko-KR" sz="1400" dirty="0" smtClean="0"/>
              <a:t>+85%H</a:t>
            </a:r>
            <a:r>
              <a:rPr lang="en-US" altLang="ko-KR" sz="1400" baseline="-25000" dirty="0" smtClean="0"/>
              <a:t>3</a:t>
            </a:r>
            <a:r>
              <a:rPr lang="en-US" altLang="ko-KR" sz="1400" dirty="0" smtClean="0"/>
              <a:t>PO</a:t>
            </a:r>
            <a:r>
              <a:rPr lang="en-US" altLang="ko-KR" sz="1400" baseline="-25000" dirty="0" smtClean="0"/>
              <a:t>4</a:t>
            </a:r>
            <a:r>
              <a:rPr lang="en-US" altLang="ko-KR" sz="1400" dirty="0" smtClean="0"/>
              <a:t> (1:1:2)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Keeping </a:t>
            </a:r>
            <a:r>
              <a:rPr lang="en-US" altLang="ko-KR" sz="1400" dirty="0" err="1" smtClean="0"/>
              <a:t>Nb</a:t>
            </a:r>
            <a:r>
              <a:rPr lang="en-US" altLang="ko-KR" sz="1400" dirty="0" smtClean="0"/>
              <a:t> concentration in acid below 15g/L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Acid flow rate :  2~10LPM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Etch rate : 0.7~1㎛/min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Target removal </a:t>
            </a:r>
            <a:r>
              <a:rPr lang="en-US" altLang="ko-KR" sz="1400" dirty="0"/>
              <a:t>: </a:t>
            </a:r>
            <a:r>
              <a:rPr lang="en-US" altLang="ko-KR" sz="1400" dirty="0" smtClean="0"/>
              <a:t>120~150㎛(Bulk BCP) </a:t>
            </a:r>
            <a:r>
              <a:rPr lang="en-US" altLang="ko-KR" sz="1400" dirty="0"/>
              <a:t>+ </a:t>
            </a:r>
            <a:r>
              <a:rPr lang="en-US" altLang="ko-KR" sz="1400" dirty="0" smtClean="0"/>
              <a:t>15~20㎛(light BCP, bare) + 15~20㎛(light BCP, jacketed) 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/>
              <a:t>Temperature control (23kW chiller) : </a:t>
            </a:r>
            <a:r>
              <a:rPr lang="en-US" altLang="ko-KR" sz="1400" dirty="0"/>
              <a:t>below </a:t>
            </a:r>
            <a:r>
              <a:rPr lang="en-US" altLang="ko-KR" sz="1400" dirty="0" smtClean="0"/>
              <a:t>15℃ during the process</a:t>
            </a:r>
            <a:endParaRPr lang="en-US" altLang="ko-KR" sz="1400" dirty="0"/>
          </a:p>
          <a:p>
            <a:pPr marL="742950" lvl="1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altLang="ko-KR" sz="1400" dirty="0" smtClean="0"/>
              <a:t>The acid is pre-cooled down to 5~9℃ in the acid storage tank. (cooling water temp. is just above freezing level of chiller)</a:t>
            </a:r>
            <a:endParaRPr lang="en-US" altLang="ko-KR" sz="1400" dirty="0"/>
          </a:p>
        </p:txBody>
      </p:sp>
      <p:sp>
        <p:nvSpPr>
          <p:cNvPr id="17" name="양쪽 모서리가 둥근 사각형 16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BCP system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79512" y="1484784"/>
            <a:ext cx="1465124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935850" y="1484784"/>
            <a:ext cx="150062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727684" y="1484784"/>
            <a:ext cx="150285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HPR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523826" y="1484784"/>
            <a:ext cx="150258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Drying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315552" y="1485946"/>
            <a:ext cx="1702147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 anchorCtr="1"/>
          <a:lstStyle/>
          <a:p>
            <a:pPr algn="ctr">
              <a:lnSpc>
                <a:spcPct val="30000"/>
              </a:lnSpc>
            </a:pPr>
            <a:r>
              <a:rPr lang="en-US" altLang="ko-K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assembly</a:t>
            </a:r>
            <a:endParaRPr lang="ko-KR" alt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79512" y="2118521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Scratch, dent, oil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953598" y="2118521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water, 50°C, 20 min.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743908" y="2145130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Fixture installation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743908" y="2826138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water quality check (18M</a:t>
            </a:r>
            <a:r>
              <a:rPr lang="el-GR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542554" y="2145130"/>
            <a:ext cx="146512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class cleanroom</a:t>
            </a:r>
          </a:p>
        </p:txBody>
      </p:sp>
      <p:cxnSp>
        <p:nvCxnSpPr>
          <p:cNvPr id="19" name="직선 화살표 연결선 18"/>
          <p:cNvCxnSpPr>
            <a:stCxn id="4" idx="3"/>
            <a:endCxn id="5" idx="1"/>
          </p:cNvCxnSpPr>
          <p:nvPr/>
        </p:nvCxnSpPr>
        <p:spPr>
          <a:xfrm>
            <a:off x="1644636" y="1700808"/>
            <a:ext cx="2912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5" idx="3"/>
            <a:endCxn id="6" idx="1"/>
          </p:cNvCxnSpPr>
          <p:nvPr/>
        </p:nvCxnSpPr>
        <p:spPr>
          <a:xfrm>
            <a:off x="3436470" y="1700808"/>
            <a:ext cx="2912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6" idx="3"/>
            <a:endCxn id="7" idx="1"/>
          </p:cNvCxnSpPr>
          <p:nvPr/>
        </p:nvCxnSpPr>
        <p:spPr>
          <a:xfrm>
            <a:off x="5230543" y="1700808"/>
            <a:ext cx="29328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stCxn id="7" idx="3"/>
            <a:endCxn id="8" idx="1"/>
          </p:cNvCxnSpPr>
          <p:nvPr/>
        </p:nvCxnSpPr>
        <p:spPr>
          <a:xfrm>
            <a:off x="7026406" y="1700808"/>
            <a:ext cx="289146" cy="11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912074" y="1916832"/>
            <a:ext cx="0" cy="2016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>
            <a:endCxn id="14" idx="0"/>
          </p:cNvCxnSpPr>
          <p:nvPr/>
        </p:nvCxnSpPr>
        <p:spPr>
          <a:xfrm>
            <a:off x="4476470" y="2577178"/>
            <a:ext cx="0" cy="2489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>
            <a:stCxn id="7" idx="2"/>
            <a:endCxn id="15" idx="0"/>
          </p:cNvCxnSpPr>
          <p:nvPr/>
        </p:nvCxnSpPr>
        <p:spPr>
          <a:xfrm>
            <a:off x="6275116" y="1916832"/>
            <a:ext cx="0" cy="228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>
            <a:stCxn id="6" idx="2"/>
            <a:endCxn id="13" idx="0"/>
          </p:cNvCxnSpPr>
          <p:nvPr/>
        </p:nvCxnSpPr>
        <p:spPr>
          <a:xfrm flipH="1">
            <a:off x="4476470" y="1916832"/>
            <a:ext cx="2644" cy="228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>
            <a:stCxn id="5" idx="2"/>
            <a:endCxn id="11" idx="0"/>
          </p:cNvCxnSpPr>
          <p:nvPr/>
        </p:nvCxnSpPr>
        <p:spPr>
          <a:xfrm>
            <a:off x="2686160" y="1916832"/>
            <a:ext cx="0" cy="2016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양쪽 모서리가 둥근 사각형 32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HPR procedure in detail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635896" y="3507146"/>
            <a:ext cx="1681148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port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(5cm/min, 20rpm)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635896" y="4332169"/>
            <a:ext cx="1681148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ⅹ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HPR port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(5cm/min, 20rpm)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635896" y="5157192"/>
            <a:ext cx="1681148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ⅹ</a:t>
            </a: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HPR port</a:t>
            </a:r>
          </a:p>
          <a:p>
            <a:pPr algn="ctr">
              <a:lnSpc>
                <a:spcPct val="10000"/>
              </a:lnSpc>
            </a:pPr>
            <a:r>
              <a:rPr lang="en-US" altLang="ko-K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(5cm/min, 20rpm)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직선 화살표 연결선 38"/>
          <p:cNvCxnSpPr>
            <a:stCxn id="14" idx="2"/>
            <a:endCxn id="35" idx="0"/>
          </p:cNvCxnSpPr>
          <p:nvPr/>
        </p:nvCxnSpPr>
        <p:spPr>
          <a:xfrm>
            <a:off x="4476470" y="3258186"/>
            <a:ext cx="0" cy="2489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>
            <a:stCxn id="35" idx="2"/>
            <a:endCxn id="36" idx="0"/>
          </p:cNvCxnSpPr>
          <p:nvPr/>
        </p:nvCxnSpPr>
        <p:spPr>
          <a:xfrm>
            <a:off x="4476470" y="4083210"/>
            <a:ext cx="0" cy="2489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>
            <a:stCxn id="36" idx="2"/>
            <a:endCxn id="37" idx="0"/>
          </p:cNvCxnSpPr>
          <p:nvPr/>
        </p:nvCxnSpPr>
        <p:spPr>
          <a:xfrm>
            <a:off x="4476470" y="4908233"/>
            <a:ext cx="0" cy="2489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오른쪽 중괄호 47"/>
          <p:cNvSpPr/>
          <p:nvPr/>
        </p:nvSpPr>
        <p:spPr>
          <a:xfrm>
            <a:off x="5376150" y="3786256"/>
            <a:ext cx="346387" cy="165004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5749024" y="4480139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10 ~ 12 hours</a:t>
            </a:r>
            <a:endParaRPr lang="ko-KR" altLang="en-US" sz="1400" dirty="0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26138"/>
            <a:ext cx="1405726" cy="3065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2924944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HPR ports</a:t>
            </a:r>
            <a:endParaRPr lang="ko-KR" altLang="en-US" dirty="0"/>
          </a:p>
        </p:txBody>
      </p:sp>
      <p:cxnSp>
        <p:nvCxnSpPr>
          <p:cNvPr id="12" name="직선 화살표 연결선 11"/>
          <p:cNvCxnSpPr>
            <a:stCxn id="3" idx="1"/>
          </p:cNvCxnSpPr>
          <p:nvPr/>
        </p:nvCxnSpPr>
        <p:spPr>
          <a:xfrm flipH="1">
            <a:off x="1790243" y="3063444"/>
            <a:ext cx="333485" cy="194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>
            <a:stCxn id="3" idx="1"/>
          </p:cNvCxnSpPr>
          <p:nvPr/>
        </p:nvCxnSpPr>
        <p:spPr>
          <a:xfrm flipH="1">
            <a:off x="1279414" y="3063444"/>
            <a:ext cx="844314" cy="237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6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5203970" y="895629"/>
            <a:ext cx="3669686" cy="2519581"/>
          </a:xfrm>
          <a:prstGeom prst="roundRect">
            <a:avLst>
              <a:gd name="adj" fmla="val 343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 on SCL3</a:t>
            </a:r>
            <a:endParaRPr lang="ko-KR" altLang="en-US" dirty="0"/>
          </a:p>
        </p:txBody>
      </p:sp>
      <p:sp>
        <p:nvSpPr>
          <p:cNvPr id="333" name="TextBox 332"/>
          <p:cNvSpPr txBox="1"/>
          <p:nvPr/>
        </p:nvSpPr>
        <p:spPr>
          <a:xfrm>
            <a:off x="5382629" y="898032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rgbClr val="004376"/>
                </a:solidFill>
                <a:latin typeface="+mn-ea"/>
                <a:ea typeface="+mn-ea"/>
                <a:cs typeface="Calibri" pitchFamily="34" charset="0"/>
              </a:rPr>
              <a:t>RF Parameter of QWR and HWR</a:t>
            </a:r>
            <a:endParaRPr lang="ko-KR" altLang="en-US" sz="1400" b="1" dirty="0">
              <a:solidFill>
                <a:srgbClr val="004376"/>
              </a:solidFill>
              <a:latin typeface="+mn-ea"/>
              <a:ea typeface="+mn-ea"/>
              <a:cs typeface="Calibri" pitchFamily="34" charset="0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770821"/>
              </p:ext>
            </p:extLst>
          </p:nvPr>
        </p:nvGraphicFramePr>
        <p:xfrm>
          <a:off x="5364088" y="1328457"/>
          <a:ext cx="3349450" cy="1961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0122">
                  <a:extLst>
                    <a:ext uri="{9D8B030D-6E8A-4147-A177-3AD203B41FA5}">
                      <a16:colId xmlns="" xmlns:a16="http://schemas.microsoft.com/office/drawing/2014/main" val="2995591761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1776769212"/>
                    </a:ext>
                  </a:extLst>
                </a:gridCol>
                <a:gridCol w="701256">
                  <a:extLst>
                    <a:ext uri="{9D8B030D-6E8A-4147-A177-3AD203B41FA5}">
                      <a16:colId xmlns="" xmlns:a16="http://schemas.microsoft.com/office/drawing/2014/main" val="1536914170"/>
                    </a:ext>
                  </a:extLst>
                </a:gridCol>
              </a:tblGrid>
              <a:tr h="201818"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QWR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HWR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63853569"/>
                  </a:ext>
                </a:extLst>
              </a:tr>
              <a:tr h="2018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ko-KR" sz="12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opt</a:t>
                      </a:r>
                      <a:endParaRPr lang="ko-KR" altLang="en-US" sz="12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3117616"/>
                  </a:ext>
                </a:extLst>
              </a:tr>
              <a:tr h="2018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ko-KR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[MHz]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81.25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162.5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12844734"/>
                  </a:ext>
                </a:extLst>
              </a:tr>
              <a:tr h="2018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altLang="ko-KR" sz="12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eff</a:t>
                      </a:r>
                      <a:endParaRPr lang="ko-KR" altLang="en-US" sz="12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173.5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221.5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84014779"/>
                  </a:ext>
                </a:extLst>
              </a:tr>
              <a:tr h="1855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R/Q [</a:t>
                      </a:r>
                      <a:r>
                        <a:rPr lang="el-GR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]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28112348"/>
                  </a:ext>
                </a:extLst>
              </a:tr>
              <a:tr h="1855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ko-KR" sz="12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ko-K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ko-KR" sz="12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acc</a:t>
                      </a:r>
                      <a:endParaRPr lang="ko-KR" altLang="en-US" sz="12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05411760"/>
                  </a:ext>
                </a:extLst>
              </a:tr>
              <a:tr h="19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altLang="ko-KR" sz="12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ko-K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ko-KR" sz="12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en-US" altLang="ko-K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/(MV/m)</a:t>
                      </a:r>
                      <a:r>
                        <a:rPr lang="en-US" altLang="ko-KR" sz="12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]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572766"/>
                  </a:ext>
                </a:extLst>
              </a:tr>
              <a:tr h="1855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ko-KR" sz="12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[MV/m]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45710258"/>
                  </a:ext>
                </a:extLst>
              </a:tr>
              <a:tr h="1855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ko-KR" sz="12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[MV]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en-US" altLang="ko-KR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7697348"/>
                  </a:ext>
                </a:extLst>
              </a:tr>
              <a:tr h="1855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QR</a:t>
                      </a:r>
                      <a:r>
                        <a:rPr lang="en-US" altLang="ko-KR" sz="12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</a:t>
                      </a:r>
                      <a:endParaRPr lang="ko-KR" altLang="en-US" sz="12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84828070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143863" y="210126"/>
            <a:ext cx="200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rPr>
              <a:t>Layout of RAON</a:t>
            </a:r>
            <a:endParaRPr lang="ko-KR" altLang="en-US" sz="28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+mj-ea"/>
              <a:cs typeface="+mj-cs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3" y="836712"/>
            <a:ext cx="4956338" cy="309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3" y="3972716"/>
            <a:ext cx="636533" cy="1204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_x329452624" descr="EMB000024a83ef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/>
          <a:stretch>
            <a:fillRect/>
          </a:stretch>
        </p:blipFill>
        <p:spPr bwMode="auto">
          <a:xfrm>
            <a:off x="1763688" y="3956585"/>
            <a:ext cx="982366" cy="1182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6"/>
          <a:stretch/>
        </p:blipFill>
        <p:spPr>
          <a:xfrm>
            <a:off x="602691" y="5218414"/>
            <a:ext cx="2273369" cy="1074828"/>
          </a:xfrm>
          <a:prstGeom prst="rect">
            <a:avLst/>
          </a:prstGeom>
        </p:spPr>
      </p:pic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290656"/>
              </p:ext>
            </p:extLst>
          </p:nvPr>
        </p:nvGraphicFramePr>
        <p:xfrm>
          <a:off x="3851920" y="4047264"/>
          <a:ext cx="5021736" cy="2245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2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7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82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87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804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6027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cav.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r>
                        <a:rPr lang="en-US" altLang="ko-K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CM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Cav.</a:t>
                      </a:r>
                      <a:r>
                        <a:rPr lang="en-US" altLang="ko-K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Op. T (K)</a:t>
                      </a:r>
                      <a:endParaRPr lang="ko-KR" alt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99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SCL1,3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QWR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990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13+2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1990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199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SCL2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SSR1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1990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SSR2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23+2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7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HPR system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3793" y="1586351"/>
            <a:ext cx="3116773" cy="233758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069" y="1586348"/>
            <a:ext cx="3116774" cy="233758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1"/>
            <a:ext cx="3490592" cy="2617944"/>
          </a:xfrm>
          <a:prstGeom prst="rect">
            <a:avLst/>
          </a:prstGeom>
        </p:spPr>
      </p:pic>
      <p:sp>
        <p:nvSpPr>
          <p:cNvPr id="7" name="내용 개체 틀 3"/>
          <p:cNvSpPr txBox="1">
            <a:spLocks/>
          </p:cNvSpPr>
          <p:nvPr/>
        </p:nvSpPr>
        <p:spPr>
          <a:xfrm>
            <a:off x="467544" y="4653136"/>
            <a:ext cx="8393483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68" indent="-257168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Water pressure: 100 bar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Nozzle rotating speed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: 20rpm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Nozzle/Cavity moving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speed : 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5cm/min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High pressure filter : 0.5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㎛ 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0" y="-1"/>
            <a:ext cx="8172400" cy="552451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ko-KR" smtClean="0"/>
              <a:t>Cavity fabrication</a:t>
            </a:r>
            <a:endParaRPr kumimoji="0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89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USC (Ultrasonic cleaning) system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850556" cy="255509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94" y="1268760"/>
            <a:ext cx="3400106" cy="2550080"/>
          </a:xfrm>
          <a:prstGeom prst="rect">
            <a:avLst/>
          </a:prstGeom>
        </p:spPr>
      </p:pic>
      <p:sp>
        <p:nvSpPr>
          <p:cNvPr id="6" name="내용 개체 틀 3"/>
          <p:cNvSpPr txBox="1">
            <a:spLocks/>
          </p:cNvSpPr>
          <p:nvPr/>
        </p:nvSpPr>
        <p:spPr>
          <a:xfrm>
            <a:off x="721389" y="4077072"/>
            <a:ext cx="8389788" cy="25745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ko-KR" sz="1600" dirty="0" smtClean="0"/>
              <a:t>Class1000 (ISO6)</a:t>
            </a:r>
            <a:r>
              <a:rPr kumimoji="0" lang="ko-KR" altLang="en-US" sz="1600" dirty="0" smtClean="0"/>
              <a:t> </a:t>
            </a:r>
            <a:r>
              <a:rPr kumimoji="0" lang="en-US" altLang="ko-KR" sz="1600" dirty="0" smtClean="0"/>
              <a:t>cleanroom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ko-KR" sz="1600" dirty="0" smtClean="0"/>
              <a:t>Double bath type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600" dirty="0" smtClean="0"/>
              <a:t>1</a:t>
            </a:r>
            <a:r>
              <a:rPr kumimoji="0" lang="en-US" altLang="ko-KR" sz="1600" baseline="30000" dirty="0" smtClean="0"/>
              <a:t>st</a:t>
            </a:r>
            <a:r>
              <a:rPr kumimoji="0" lang="en-US" altLang="ko-KR" sz="1600" dirty="0" smtClean="0"/>
              <a:t> bath(degreasing) : 1% </a:t>
            </a:r>
            <a:r>
              <a:rPr kumimoji="0" lang="en-US" altLang="ko-KR" sz="1600" dirty="0" err="1" smtClean="0"/>
              <a:t>liquinox</a:t>
            </a:r>
            <a:endParaRPr kumimoji="0" lang="en-US" altLang="ko-KR" sz="1600" dirty="0" smtClean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600" dirty="0" smtClean="0"/>
              <a:t>2</a:t>
            </a:r>
            <a:r>
              <a:rPr kumimoji="0" lang="en-US" altLang="ko-KR" sz="1600" baseline="30000" dirty="0" smtClean="0"/>
              <a:t>nd</a:t>
            </a:r>
            <a:r>
              <a:rPr kumimoji="0" lang="en-US" altLang="ko-KR" sz="1600" dirty="0" smtClean="0"/>
              <a:t> bath(rinsing) : DI water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ko-KR" sz="1600" dirty="0" smtClean="0"/>
              <a:t>Ultrasonic Power : 1.5kW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ko-KR" sz="1600" dirty="0" smtClean="0"/>
              <a:t>Ultrasonic Frequency : 40kHz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kumimoji="0" lang="en-US" altLang="ko-KR" sz="1600" dirty="0" smtClean="0"/>
              <a:t>Heating up to 60℃</a:t>
            </a:r>
            <a:endParaRPr kumimoji="0" lang="en-US" altLang="ko-KR" sz="1600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0" y="-1"/>
            <a:ext cx="8172400" cy="552451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ko-KR" smtClean="0"/>
              <a:t>Cavity fabrication</a:t>
            </a:r>
            <a:endParaRPr kumimoji="0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18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He jacketing procedure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68760"/>
            <a:ext cx="7898724" cy="3312368"/>
          </a:xfrm>
          <a:prstGeom prst="rect">
            <a:avLst/>
          </a:prstGeom>
        </p:spPr>
      </p:pic>
      <p:pic>
        <p:nvPicPr>
          <p:cNvPr id="29699" name="_x482611768" descr="EMB00005e0c05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0"/>
          <a:stretch>
            <a:fillRect/>
          </a:stretch>
        </p:blipFill>
        <p:spPr bwMode="auto">
          <a:xfrm>
            <a:off x="2545243" y="4035590"/>
            <a:ext cx="1871663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_x482611928" descr="EMB00005e0c05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2413"/>
            <a:ext cx="2132311" cy="15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2699792" y="2775313"/>
            <a:ext cx="864096" cy="6536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chemeClr val="tx1"/>
                </a:solidFill>
              </a:rPr>
              <a:t>Thermal shock test</a:t>
            </a:r>
          </a:p>
          <a:p>
            <a:pPr algn="ctr">
              <a:lnSpc>
                <a:spcPct val="50000"/>
              </a:lnSpc>
            </a:pPr>
            <a:r>
              <a:rPr lang="en-US" altLang="ko-KR" sz="1000" dirty="0" smtClean="0">
                <a:solidFill>
                  <a:schemeClr val="tx1"/>
                </a:solidFill>
              </a:rPr>
              <a:t>(LN2)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Cavity fabrication</a:t>
            </a:r>
            <a:endParaRPr lang="ko-KR" altLang="en-US" dirty="0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Frequency Control during the whole fabrication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차트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196400"/>
              </p:ext>
            </p:extLst>
          </p:nvPr>
        </p:nvGraphicFramePr>
        <p:xfrm>
          <a:off x="467544" y="908720"/>
          <a:ext cx="8163855" cy="5226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07704" y="6135687"/>
            <a:ext cx="5687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Target: 81.14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MHz ±10kHz before assembly in </a:t>
            </a:r>
            <a:r>
              <a:rPr lang="en-US" altLang="ko-KR" sz="1600" dirty="0" err="1" smtClean="0"/>
              <a:t>cryomodule</a:t>
            </a:r>
            <a:endParaRPr lang="en-US" altLang="ko-KR" sz="1600" dirty="0" smtClean="0"/>
          </a:p>
        </p:txBody>
      </p:sp>
    </p:spTree>
    <p:extLst>
      <p:ext uri="{BB962C8B-B14F-4D97-AF65-F5344CB8AC3E}">
        <p14:creationId xmlns:p14="http://schemas.microsoft.com/office/powerpoint/2010/main" val="18189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/>
          <p:cNvSpPr/>
          <p:nvPr/>
        </p:nvSpPr>
        <p:spPr>
          <a:xfrm rot="5400000">
            <a:off x="3906200" y="-3202781"/>
            <a:ext cx="360000" cy="8172400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36085" y="703419"/>
            <a:ext cx="7532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Clean assembly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0" y="-1"/>
            <a:ext cx="8172400" cy="552451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ko-KR" smtClean="0"/>
              <a:t>Cavity fabrication</a:t>
            </a:r>
            <a:endParaRPr kumimoji="0" lang="ko-KR" altLang="en-US" dirty="0"/>
          </a:p>
        </p:txBody>
      </p:sp>
      <p:pic>
        <p:nvPicPr>
          <p:cNvPr id="6" name="내용 개체 틀 3" descr="EMB000289e8349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321346"/>
            <a:ext cx="4896793" cy="30834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990979" y="4453913"/>
            <a:ext cx="11368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USC &amp; HPR</a:t>
            </a:r>
            <a:endParaRPr lang="ko-KR" altLang="en-US" sz="1400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06295"/>
              </p:ext>
            </p:extLst>
          </p:nvPr>
        </p:nvGraphicFramePr>
        <p:xfrm>
          <a:off x="826378" y="4810773"/>
          <a:ext cx="4467156" cy="845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3281">
                  <a:extLst>
                    <a:ext uri="{9D8B030D-6E8A-4147-A177-3AD203B41FA5}">
                      <a16:colId xmlns="" xmlns:a16="http://schemas.microsoft.com/office/drawing/2014/main" val="2027237633"/>
                    </a:ext>
                  </a:extLst>
                </a:gridCol>
                <a:gridCol w="2293875">
                  <a:extLst>
                    <a:ext uri="{9D8B030D-6E8A-4147-A177-3AD203B41FA5}">
                      <a16:colId xmlns="" xmlns:a16="http://schemas.microsoft.com/office/drawing/2014/main" val="3598959308"/>
                    </a:ext>
                  </a:extLst>
                </a:gridCol>
              </a:tblGrid>
              <a:tr h="29849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Parts using USC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Parts not using USC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26688602"/>
                  </a:ext>
                </a:extLst>
              </a:tr>
              <a:tr h="54720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Less than 1 </a:t>
                      </a:r>
                      <a:r>
                        <a:rPr lang="en-US" sz="12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particle</a:t>
                      </a: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≤ 0.3μm) </a:t>
                      </a:r>
                      <a:r>
                        <a:rPr lang="en-US" sz="12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/5s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Less than 1 </a:t>
                      </a:r>
                      <a:r>
                        <a:rPr lang="en-US" sz="12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particle</a:t>
                      </a: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≥ 1.0 </a:t>
                      </a:r>
                      <a:r>
                        <a:rPr lang="en-US" sz="1200" b="0" kern="100" dirty="0" err="1">
                          <a:solidFill>
                            <a:schemeClr val="tx1"/>
                          </a:solidFill>
                          <a:effectLst/>
                        </a:rPr>
                        <a:t>μm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lang="en-US" sz="12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/1s</a:t>
                      </a:r>
                      <a:endParaRPr lang="ko-KR" sz="1200" b="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611984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46591" y="5397579"/>
            <a:ext cx="15594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 smtClean="0"/>
              <a:t>Particle counting</a:t>
            </a:r>
            <a:endParaRPr lang="ko-KR" altLang="en-US" sz="1400" dirty="0"/>
          </a:p>
        </p:txBody>
      </p:sp>
      <p:grpSp>
        <p:nvGrpSpPr>
          <p:cNvPr id="10" name="그룹 9"/>
          <p:cNvGrpSpPr/>
          <p:nvPr/>
        </p:nvGrpSpPr>
        <p:grpSpPr>
          <a:xfrm>
            <a:off x="5580112" y="1214458"/>
            <a:ext cx="2969610" cy="4153266"/>
            <a:chOff x="5737760" y="1504368"/>
            <a:chExt cx="2972196" cy="4156882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2"/>
            <a:stretch/>
          </p:blipFill>
          <p:spPr>
            <a:xfrm>
              <a:off x="5737760" y="1504368"/>
              <a:ext cx="2972196" cy="1923678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/>
            <a:stretch/>
          </p:blipFill>
          <p:spPr>
            <a:xfrm rot="5400000">
              <a:off x="6869327" y="3820622"/>
              <a:ext cx="2233204" cy="1448052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6" r="29527"/>
            <a:stretch/>
          </p:blipFill>
          <p:spPr>
            <a:xfrm>
              <a:off x="5737761" y="3428046"/>
              <a:ext cx="1524141" cy="223320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51520" y="6042990"/>
            <a:ext cx="60052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solidFill>
                  <a:srgbClr val="FF0000"/>
                </a:solidFill>
              </a:rPr>
              <a:t>Reference: TTC topical workshop on clean room assembly, 2014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Performance Test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43863" y="210126"/>
            <a:ext cx="200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rPr>
              <a:t>Vertical Test</a:t>
            </a:r>
            <a:endParaRPr lang="ko-KR" altLang="en-US" sz="28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+mj-ea"/>
              <a:cs typeface="+mj-cs"/>
            </a:endParaRPr>
          </a:p>
        </p:txBody>
      </p:sp>
      <p:sp>
        <p:nvSpPr>
          <p:cNvPr id="40" name="양쪽 모서리가 둥근 사각형 39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Vertical Test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454708528" descr="EMB0000c818001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3"/>
          <a:stretch/>
        </p:blipFill>
        <p:spPr bwMode="auto">
          <a:xfrm>
            <a:off x="319402" y="1124743"/>
            <a:ext cx="4324606" cy="476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032173" y="5002867"/>
            <a:ext cx="43924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971600" y="5270543"/>
            <a:ext cx="7569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Cryostat</a:t>
            </a:r>
            <a:endParaRPr lang="ko-KR" altLang="en-US" dirty="0"/>
          </a:p>
        </p:txBody>
      </p:sp>
      <p:grpSp>
        <p:nvGrpSpPr>
          <p:cNvPr id="13" name="그룹 12"/>
          <p:cNvGrpSpPr/>
          <p:nvPr/>
        </p:nvGrpSpPr>
        <p:grpSpPr>
          <a:xfrm>
            <a:off x="2610809" y="1124743"/>
            <a:ext cx="2609263" cy="4102576"/>
            <a:chOff x="5395243" y="1652830"/>
            <a:chExt cx="3137197" cy="4535019"/>
          </a:xfrm>
        </p:grpSpPr>
        <p:sp>
          <p:nvSpPr>
            <p:cNvPr id="14" name="직사각형 13"/>
            <p:cNvSpPr/>
            <p:nvPr/>
          </p:nvSpPr>
          <p:spPr>
            <a:xfrm>
              <a:off x="5395243" y="1664012"/>
              <a:ext cx="3137197" cy="4512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5398272" y="1652830"/>
              <a:ext cx="3131138" cy="4535019"/>
              <a:chOff x="5395243" y="1652830"/>
              <a:chExt cx="3131138" cy="4535019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22551" y="1866801"/>
                <a:ext cx="1787139" cy="4321048"/>
              </a:xfrm>
              <a:prstGeom prst="rect">
                <a:avLst/>
              </a:prstGeom>
            </p:spPr>
          </p:pic>
          <p:cxnSp>
            <p:nvCxnSpPr>
              <p:cNvPr id="18" name="직선 화살표 연결선 17"/>
              <p:cNvCxnSpPr/>
              <p:nvPr/>
            </p:nvCxnSpPr>
            <p:spPr>
              <a:xfrm flipH="1">
                <a:off x="7308304" y="3365640"/>
                <a:ext cx="462678" cy="35139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7572273" y="3166737"/>
                <a:ext cx="9541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4K Reservoir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20" name="직선 화살표 연결선 19"/>
              <p:cNvCxnSpPr/>
              <p:nvPr/>
            </p:nvCxnSpPr>
            <p:spPr>
              <a:xfrm>
                <a:off x="6156456" y="3665414"/>
                <a:ext cx="294336" cy="1176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5395243" y="3453030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Vacuum Line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397647" y="3002660"/>
                <a:ext cx="9541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2K Reservoir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23" name="직선 화살표 연결선 22"/>
              <p:cNvCxnSpPr/>
              <p:nvPr/>
            </p:nvCxnSpPr>
            <p:spPr>
              <a:xfrm>
                <a:off x="6097648" y="3223795"/>
                <a:ext cx="603349" cy="290034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화살표 연결선 23"/>
              <p:cNvCxnSpPr>
                <a:stCxn id="25" idx="2"/>
              </p:cNvCxnSpPr>
              <p:nvPr/>
            </p:nvCxnSpPr>
            <p:spPr>
              <a:xfrm>
                <a:off x="6672946" y="1899051"/>
                <a:ext cx="283184" cy="24282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037195" y="1652830"/>
                <a:ext cx="12715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Vacuum Chamber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357462" y="1652830"/>
                <a:ext cx="8588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b="1" dirty="0" smtClean="0">
                    <a:latin typeface="맑은 고딕" panose="020B0503020000020004" pitchFamily="50" charset="-127"/>
                    <a:cs typeface="Calibri" panose="020F0502020204030204" pitchFamily="34" charset="0"/>
                  </a:rPr>
                  <a:t>Ion Pump</a:t>
                </a:r>
                <a:endParaRPr lang="ko-KR" altLang="en-US" sz="1000" b="1" dirty="0">
                  <a:latin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27" name="직선 화살표 연결선 26"/>
              <p:cNvCxnSpPr/>
              <p:nvPr/>
            </p:nvCxnSpPr>
            <p:spPr>
              <a:xfrm flipH="1">
                <a:off x="7282744" y="1899051"/>
                <a:ext cx="434758" cy="35553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57" y="1091053"/>
            <a:ext cx="2511881" cy="413626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18395" y="5292721"/>
            <a:ext cx="89216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Top flange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23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Performance Test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43863" y="210126"/>
            <a:ext cx="200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rPr>
              <a:t>Vertical Test</a:t>
            </a:r>
            <a:endParaRPr lang="ko-KR" altLang="en-US" sz="28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+mj-ea"/>
              <a:cs typeface="+mj-cs"/>
            </a:endParaRPr>
          </a:p>
        </p:txBody>
      </p:sp>
      <p:sp>
        <p:nvSpPr>
          <p:cNvPr id="40" name="양쪽 모서리가 둥근 사각형 39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Vertical Test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92942"/>
            <a:ext cx="5832648" cy="3002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567825"/>
            <a:ext cx="8242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Ion pump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496" y="1423809"/>
            <a:ext cx="12747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Cryogenic valve</a:t>
            </a:r>
            <a:endParaRPr lang="ko-KR" altLang="en-US" dirty="0"/>
          </a:p>
        </p:txBody>
      </p:sp>
      <p:cxnSp>
        <p:nvCxnSpPr>
          <p:cNvPr id="17" name="직선 화살표 연결선 16"/>
          <p:cNvCxnSpPr/>
          <p:nvPr/>
        </p:nvCxnSpPr>
        <p:spPr>
          <a:xfrm flipH="1">
            <a:off x="1907704" y="1844824"/>
            <a:ext cx="72008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6" idx="2"/>
          </p:cNvCxnSpPr>
          <p:nvPr/>
        </p:nvCxnSpPr>
        <p:spPr>
          <a:xfrm>
            <a:off x="672850" y="1700808"/>
            <a:ext cx="442766" cy="5040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80523" y="2571847"/>
            <a:ext cx="1723357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Vacuum pumping lines</a:t>
            </a:r>
          </a:p>
          <a:p>
            <a:r>
              <a:rPr lang="en-US" altLang="ko-KR" dirty="0" smtClean="0"/>
              <a:t>&amp; vacuum gauges</a:t>
            </a:r>
          </a:p>
        </p:txBody>
      </p:sp>
      <p:cxnSp>
        <p:nvCxnSpPr>
          <p:cNvPr id="24" name="직선 화살표 연결선 23"/>
          <p:cNvCxnSpPr>
            <a:stCxn id="23" idx="1"/>
          </p:cNvCxnSpPr>
          <p:nvPr/>
        </p:nvCxnSpPr>
        <p:spPr>
          <a:xfrm flipH="1" flipV="1">
            <a:off x="3635897" y="2571849"/>
            <a:ext cx="644626" cy="2769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>
            <a:stCxn id="23" idx="1"/>
          </p:cNvCxnSpPr>
          <p:nvPr/>
        </p:nvCxnSpPr>
        <p:spPr>
          <a:xfrm flipH="1">
            <a:off x="3778191" y="2848846"/>
            <a:ext cx="502332" cy="1402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16512" y="3595082"/>
            <a:ext cx="11304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Feedthroughs</a:t>
            </a:r>
          </a:p>
        </p:txBody>
      </p:sp>
      <p:cxnSp>
        <p:nvCxnSpPr>
          <p:cNvPr id="33" name="직선 화살표 연결선 32"/>
          <p:cNvCxnSpPr/>
          <p:nvPr/>
        </p:nvCxnSpPr>
        <p:spPr>
          <a:xfrm flipH="1" flipV="1">
            <a:off x="1835696" y="3595082"/>
            <a:ext cx="1080816" cy="1367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523" y="3196083"/>
            <a:ext cx="4523761" cy="298514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1520" y="6111333"/>
            <a:ext cx="3103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Assembly area(clean room) for vertical test</a:t>
            </a:r>
            <a:endParaRPr lang="ko-KR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259985" y="6176665"/>
            <a:ext cx="2336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Top flange in the vertical test pit</a:t>
            </a:r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452320" y="5614630"/>
            <a:ext cx="12055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Vacuum pump </a:t>
            </a:r>
          </a:p>
          <a:p>
            <a:pPr>
              <a:lnSpc>
                <a:spcPct val="50000"/>
              </a:lnSpc>
            </a:pPr>
            <a:r>
              <a:rPr lang="en-US" altLang="ko-KR" dirty="0" smtClean="0"/>
              <a:t>for cavity</a:t>
            </a:r>
          </a:p>
        </p:txBody>
      </p:sp>
      <p:cxnSp>
        <p:nvCxnSpPr>
          <p:cNvPr id="39" name="직선 화살표 연결선 38"/>
          <p:cNvCxnSpPr>
            <a:stCxn id="38" idx="0"/>
          </p:cNvCxnSpPr>
          <p:nvPr/>
        </p:nvCxnSpPr>
        <p:spPr>
          <a:xfrm flipV="1">
            <a:off x="8055113" y="5144692"/>
            <a:ext cx="91075" cy="4699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034945" y="2993919"/>
            <a:ext cx="15760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GHe</a:t>
            </a:r>
            <a:r>
              <a:rPr lang="en-US" altLang="ko-KR" dirty="0" smtClean="0"/>
              <a:t> supply &amp; return</a:t>
            </a:r>
          </a:p>
        </p:txBody>
      </p:sp>
      <p:cxnSp>
        <p:nvCxnSpPr>
          <p:cNvPr id="43" name="직선 화살표 연결선 42"/>
          <p:cNvCxnSpPr>
            <a:stCxn id="42" idx="2"/>
          </p:cNvCxnSpPr>
          <p:nvPr/>
        </p:nvCxnSpPr>
        <p:spPr>
          <a:xfrm flipH="1">
            <a:off x="7309002" y="3270918"/>
            <a:ext cx="513979" cy="4609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627597" y="3343392"/>
            <a:ext cx="9160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VLP return</a:t>
            </a:r>
          </a:p>
        </p:txBody>
      </p:sp>
      <p:cxnSp>
        <p:nvCxnSpPr>
          <p:cNvPr id="47" name="직선 화살표 연결선 46"/>
          <p:cNvCxnSpPr>
            <a:stCxn id="46" idx="3"/>
          </p:cNvCxnSpPr>
          <p:nvPr/>
        </p:nvCxnSpPr>
        <p:spPr>
          <a:xfrm>
            <a:off x="6543682" y="3481892"/>
            <a:ext cx="296190" cy="1815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06268" y="4164735"/>
            <a:ext cx="15408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LN2 supply &amp; return</a:t>
            </a:r>
          </a:p>
        </p:txBody>
      </p:sp>
      <p:cxnSp>
        <p:nvCxnSpPr>
          <p:cNvPr id="51" name="직선 화살표 연결선 50"/>
          <p:cNvCxnSpPr>
            <a:stCxn id="50" idx="3"/>
          </p:cNvCxnSpPr>
          <p:nvPr/>
        </p:nvCxnSpPr>
        <p:spPr>
          <a:xfrm flipV="1">
            <a:off x="6047074" y="3998304"/>
            <a:ext cx="1096789" cy="3049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50" idx="3"/>
          </p:cNvCxnSpPr>
          <p:nvPr/>
        </p:nvCxnSpPr>
        <p:spPr>
          <a:xfrm flipV="1">
            <a:off x="6047074" y="4160927"/>
            <a:ext cx="2197334" cy="1423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5"/>
          <a:srcRect r="18852"/>
          <a:stretch/>
        </p:blipFill>
        <p:spPr>
          <a:xfrm>
            <a:off x="372912" y="4218807"/>
            <a:ext cx="3024336" cy="18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0" y="1286148"/>
            <a:ext cx="2871219" cy="39604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286148"/>
            <a:ext cx="2431358" cy="3960440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4427984" y="2780928"/>
            <a:ext cx="72008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156771" y="3717032"/>
            <a:ext cx="127932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Variable coupler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765" y="1211560"/>
            <a:ext cx="1223091" cy="18002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536" y="3608809"/>
            <a:ext cx="2477551" cy="2230556"/>
          </a:xfrm>
          <a:prstGeom prst="rect">
            <a:avLst/>
          </a:prstGeom>
        </p:spPr>
      </p:pic>
      <p:cxnSp>
        <p:nvCxnSpPr>
          <p:cNvPr id="11" name="직선 화살표 연결선 10"/>
          <p:cNvCxnSpPr>
            <a:stCxn id="6" idx="6"/>
          </p:cNvCxnSpPr>
          <p:nvPr/>
        </p:nvCxnSpPr>
        <p:spPr>
          <a:xfrm>
            <a:off x="5148064" y="3176972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796136" y="764704"/>
            <a:ext cx="3168352" cy="540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378974" y="3933056"/>
            <a:ext cx="5774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Motor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1765" y="987042"/>
            <a:ext cx="12506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Inner conductor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2160" y="2811705"/>
            <a:ext cx="14021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Outer conductor and bellows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465" y="1335943"/>
            <a:ext cx="1316414" cy="1595493"/>
          </a:xfrm>
          <a:prstGeom prst="rect">
            <a:avLst/>
          </a:prstGeom>
        </p:spPr>
      </p:pic>
      <p:sp>
        <p:nvSpPr>
          <p:cNvPr id="17" name="양쪽 모서리가 둥근 사각형 16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Vertical Test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QWR VT results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2942"/>
            <a:ext cx="6480720" cy="4845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0809" y="6157140"/>
            <a:ext cx="4200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E</a:t>
            </a:r>
            <a:r>
              <a:rPr lang="en-US" altLang="ko-KR" baseline="-25000" dirty="0" err="1" smtClean="0"/>
              <a:t>acc</a:t>
            </a:r>
            <a:r>
              <a:rPr lang="en-US" altLang="ko-KR" dirty="0" smtClean="0"/>
              <a:t>: 6.1 MV/m, Q</a:t>
            </a:r>
            <a:r>
              <a:rPr lang="en-US" altLang="ko-KR" baseline="-25000" dirty="0" smtClean="0"/>
              <a:t>0</a:t>
            </a:r>
            <a:r>
              <a:rPr lang="en-US" altLang="ko-KR" dirty="0" smtClean="0"/>
              <a:t>=2.4e+8@4.2K, Number of cavity: 22 </a:t>
            </a:r>
            <a:r>
              <a:rPr lang="en-US" altLang="ko-KR" dirty="0" err="1" smtClean="0"/>
              <a:t>ea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8731" y="4941168"/>
                <a:ext cx="950901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18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1" y="4941168"/>
                <a:ext cx="950901" cy="5653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1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QWR VT results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3553" name="_x475090512" descr="EMB00005e0c045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8"/>
          <a:stretch/>
        </p:blipFill>
        <p:spPr bwMode="auto">
          <a:xfrm>
            <a:off x="136084" y="1340768"/>
            <a:ext cx="4949449" cy="309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677566"/>
            <a:ext cx="2287439" cy="4050035"/>
          </a:xfrm>
          <a:prstGeom prst="rect">
            <a:avLst/>
          </a:prstGeom>
        </p:spPr>
      </p:pic>
      <p:sp>
        <p:nvSpPr>
          <p:cNvPr id="10" name="내용 개체 틀 2"/>
          <p:cNvSpPr>
            <a:spLocks noGrp="1"/>
          </p:cNvSpPr>
          <p:nvPr>
            <p:ph idx="1"/>
          </p:nvPr>
        </p:nvSpPr>
        <p:spPr>
          <a:xfrm>
            <a:off x="158824" y="4995589"/>
            <a:ext cx="8229600" cy="10977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rate: 56 % (18 pass / 32 test, 4 prototype cavity)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for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conditioning due to insufficient baking of variable coupler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emission due to contamination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4725144"/>
            <a:ext cx="3100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Baking of cavity and variable coupler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523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0" y="3770"/>
            <a:ext cx="9144000" cy="6854230"/>
          </a:xfrm>
          <a:prstGeom prst="rect">
            <a:avLst/>
          </a:prstGeom>
          <a:gradFill flip="none" rotWithShape="1">
            <a:gsLst>
              <a:gs pos="46700">
                <a:srgbClr val="275B99"/>
              </a:gs>
              <a:gs pos="0">
                <a:srgbClr val="275B99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546"/>
            <a:ext cx="572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08서울남산체 EB" pitchFamily="18" charset="-127"/>
              </a:rPr>
              <a:t>Contents</a:t>
            </a:r>
            <a:endParaRPr kumimoji="0" lang="ko-KR" alt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08서울남산체 EB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573509" y="1268760"/>
            <a:ext cx="4572000" cy="558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867990" y="1536344"/>
            <a:ext cx="3952482" cy="432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Introduction on </a:t>
            </a:r>
            <a:r>
              <a:rPr lang="en-US" altLang="ko-KR" sz="2000" b="1" dirty="0" err="1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cryomodule</a:t>
            </a:r>
            <a:endParaRPr lang="en-US" altLang="ko-KR" sz="20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Role of </a:t>
            </a:r>
            <a:r>
              <a:rPr lang="en-US" altLang="ko-KR" sz="1400" b="1" dirty="0" err="1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cryomodule</a:t>
            </a:r>
            <a:endParaRPr lang="en-US" altLang="ko-KR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Requirements for RAON </a:t>
            </a:r>
            <a:r>
              <a:rPr lang="en-US" altLang="ko-KR" sz="1400" b="1" dirty="0" err="1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cryomodule</a:t>
            </a: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Configuration of RAON </a:t>
            </a:r>
            <a:r>
              <a:rPr lang="en-US" altLang="ko-KR" sz="1400" b="1" dirty="0" err="1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cryomdoule</a:t>
            </a: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Design issue of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cryomdoule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Mass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production of SCL3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cryomodules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Installation </a:t>
            </a: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and commissioning</a:t>
            </a: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endParaRPr lang="en-US" altLang="ko-KR" sz="20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endParaRPr lang="ko-KR" altLang="en-US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96064" y="1615909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96064" y="2074623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2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96064" y="3284220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3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896064" y="3753796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" y="1269051"/>
            <a:ext cx="4573509" cy="2529846"/>
          </a:xfrm>
          <a:prstGeom prst="rect">
            <a:avLst/>
          </a:prstGeom>
          <a:effectLst>
            <a:reflection blurRad="6350" stA="50000" endPos="55000" dir="5400000" sy="-100000" algn="bl" rotWithShape="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1640" r="45068" b="83071"/>
          <a:stretch/>
        </p:blipFill>
        <p:spPr bwMode="auto">
          <a:xfrm>
            <a:off x="7094572" y="6299553"/>
            <a:ext cx="2049428" cy="5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4896064" y="4401136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5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HWR VT results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2942"/>
            <a:ext cx="7056784" cy="4630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1905" y="5963770"/>
            <a:ext cx="4370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E</a:t>
            </a:r>
            <a:r>
              <a:rPr lang="en-US" altLang="ko-KR" baseline="-25000" dirty="0" err="1" smtClean="0"/>
              <a:t>acc</a:t>
            </a:r>
            <a:r>
              <a:rPr lang="en-US" altLang="ko-KR" dirty="0" smtClean="0"/>
              <a:t>: 6.6 MV/m, Q</a:t>
            </a:r>
            <a:r>
              <a:rPr lang="en-US" altLang="ko-KR" baseline="-25000" dirty="0" smtClean="0"/>
              <a:t>0</a:t>
            </a:r>
            <a:r>
              <a:rPr lang="en-US" altLang="ko-KR" dirty="0" smtClean="0"/>
              <a:t>=2.3e+9@2.05K, Number of cavity: 106 </a:t>
            </a:r>
            <a:r>
              <a:rPr lang="en-US" altLang="ko-KR" dirty="0" err="1" smtClean="0"/>
              <a:t>ea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5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HWR VT results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t="9965"/>
          <a:stretch/>
        </p:blipFill>
        <p:spPr>
          <a:xfrm>
            <a:off x="1187624" y="1312325"/>
            <a:ext cx="6815655" cy="3516850"/>
          </a:xfrm>
          <a:prstGeom prst="rect">
            <a:avLst/>
          </a:prstGeom>
        </p:spPr>
      </p:pic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158824" y="5139605"/>
            <a:ext cx="8229600" cy="10977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rate: 76 %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FE: 28 cases, MP failure: 3 cases, Vacuum failure: 3 cases, Malfunction of V/C: 2 cases</a:t>
            </a:r>
          </a:p>
        </p:txBody>
      </p:sp>
    </p:spTree>
    <p:extLst>
      <p:ext uri="{BB962C8B-B14F-4D97-AF65-F5344CB8AC3E}">
        <p14:creationId xmlns:p14="http://schemas.microsoft.com/office/powerpoint/2010/main" val="21161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9697" name="_x475088032" descr="EMB00005e0c04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64" y="1052696"/>
            <a:ext cx="6336704" cy="426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양쪽 모서리가 둥근 사각형 5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Performance vs. processing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0468" y="5267877"/>
            <a:ext cx="59666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①</a:t>
            </a:r>
            <a:r>
              <a:rPr lang="en-US" altLang="ko-KR" dirty="0" smtClean="0"/>
              <a:t> Hand HPR and baking for variable coupler (’19.12) </a:t>
            </a:r>
            <a:r>
              <a:rPr lang="en-US" altLang="ko-KR" dirty="0" smtClean="0">
                <a:sym typeface="Wingdings" panose="05000000000000000000" pitchFamily="2" charset="2"/>
              </a:rPr>
              <a:t> overcoming MP failure</a:t>
            </a:r>
          </a:p>
          <a:p>
            <a:r>
              <a:rPr lang="ko-KR" altLang="en-US" dirty="0" smtClean="0">
                <a:sym typeface="Wingdings" panose="05000000000000000000" pitchFamily="2" charset="2"/>
              </a:rPr>
              <a:t>② </a:t>
            </a:r>
            <a:r>
              <a:rPr lang="en-US" altLang="ko-KR" dirty="0" smtClean="0">
                <a:sym typeface="Wingdings" panose="05000000000000000000" pitchFamily="2" charset="2"/>
              </a:rPr>
              <a:t>N2 purging before the vacuum line connection (‘20.04)</a:t>
            </a:r>
          </a:p>
          <a:p>
            <a:r>
              <a:rPr lang="ko-KR" altLang="en-US" dirty="0" smtClean="0">
                <a:sym typeface="Wingdings" panose="05000000000000000000" pitchFamily="2" charset="2"/>
              </a:rPr>
              <a:t>③ </a:t>
            </a:r>
            <a:r>
              <a:rPr lang="en-US" altLang="ko-KR" dirty="0" smtClean="0">
                <a:sym typeface="Wingdings" panose="05000000000000000000" pitchFamily="2" charset="2"/>
              </a:rPr>
              <a:t>100 bar HPR for variable coupler bellows to prevent contamination of cavity(‘20.05)</a:t>
            </a:r>
          </a:p>
          <a:p>
            <a:r>
              <a:rPr lang="ko-KR" altLang="en-US" dirty="0" smtClean="0">
                <a:sym typeface="Wingdings" panose="05000000000000000000" pitchFamily="2" charset="2"/>
              </a:rPr>
              <a:t>④ </a:t>
            </a:r>
            <a:r>
              <a:rPr lang="en-US" altLang="ko-KR" dirty="0" smtClean="0">
                <a:sym typeface="Wingdings" panose="05000000000000000000" pitchFamily="2" charset="2"/>
              </a:rPr>
              <a:t>Cleanroom management: cleaning tools, clothes, etc. (‘20.06)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69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Horizontal Test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43863" y="210126"/>
            <a:ext cx="200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rPr>
              <a:t>Horizontal Test</a:t>
            </a:r>
            <a:endParaRPr lang="ko-KR" altLang="en-US" sz="28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+mj-ea"/>
              <a:cs typeface="+mj-cs"/>
            </a:endParaRPr>
          </a:p>
        </p:txBody>
      </p:sp>
      <p:sp>
        <p:nvSpPr>
          <p:cNvPr id="40" name="양쪽 모서리가 둥근 사각형 39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Test Procedure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23529" y="1138747"/>
            <a:ext cx="3600400" cy="5260394"/>
          </a:xfrm>
          <a:prstGeom prst="roundRect">
            <a:avLst>
              <a:gd name="adj" fmla="val 285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449922" y="1244783"/>
            <a:ext cx="3347614" cy="5037143"/>
            <a:chOff x="449922" y="1283356"/>
            <a:chExt cx="3347614" cy="5037143"/>
          </a:xfrm>
        </p:grpSpPr>
        <p:grpSp>
          <p:nvGrpSpPr>
            <p:cNvPr id="5" name="그룹 4"/>
            <p:cNvGrpSpPr/>
            <p:nvPr/>
          </p:nvGrpSpPr>
          <p:grpSpPr>
            <a:xfrm>
              <a:off x="459112" y="1283356"/>
              <a:ext cx="3329235" cy="1246337"/>
              <a:chOff x="504306" y="1283356"/>
              <a:chExt cx="3329235" cy="1246337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505676" y="1283356"/>
                <a:ext cx="3326494" cy="1246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04306" y="1283356"/>
                <a:ext cx="332923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en-US" altLang="ko-KR" sz="1000" b="1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Installation in the bunker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Cavity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frequency check &amp; tuner operation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test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Leak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test and vacuum pumping for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cavity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Leak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test and Purging cryogenic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pipes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Connecting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cryogenic lines, signal cables, DC bias, </a:t>
                </a:r>
                <a:endParaRPr lang="en-US" altLang="ko-KR" sz="1000" dirty="0" smtClean="0">
                  <a:latin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>
                  <a:lnSpc>
                    <a:spcPts val="900"/>
                  </a:lnSpc>
                </a:pP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 RF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transmission lines, </a:t>
                </a:r>
                <a:r>
                  <a:rPr lang="en-US" altLang="ko-KR" sz="1000" dirty="0" err="1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etc</a:t>
                </a:r>
                <a:endParaRPr lang="en-US" altLang="ko-KR" sz="1000" b="1" dirty="0">
                  <a:solidFill>
                    <a:srgbClr val="0000FF"/>
                  </a:solidFill>
                  <a:latin typeface="맑은 고딕" pitchFamily="50" charset="-127"/>
                  <a:sym typeface="Wingdings" pitchFamily="2" charset="2"/>
                </a:endParaRPr>
              </a:p>
            </p:txBody>
          </p:sp>
        </p:grpSp>
        <p:sp>
          <p:nvSpPr>
            <p:cNvPr id="23" name="오른쪽 화살표 22"/>
            <p:cNvSpPr/>
            <p:nvPr/>
          </p:nvSpPr>
          <p:spPr>
            <a:xfrm rot="5400000">
              <a:off x="2013574" y="2498616"/>
              <a:ext cx="220310" cy="285044"/>
            </a:xfrm>
            <a:prstGeom prst="rightArrow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59112" y="2752425"/>
              <a:ext cx="3329235" cy="636029"/>
              <a:chOff x="504306" y="2762504"/>
              <a:chExt cx="3329235" cy="636029"/>
            </a:xfrm>
          </p:grpSpPr>
          <p:sp>
            <p:nvSpPr>
              <p:cNvPr id="33" name="직사각형 32"/>
              <p:cNvSpPr/>
              <p:nvPr/>
            </p:nvSpPr>
            <p:spPr>
              <a:xfrm>
                <a:off x="504306" y="2762504"/>
                <a:ext cx="3329235" cy="6360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504306" y="2765047"/>
                <a:ext cx="3329235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altLang="ko-KR" sz="1000" b="1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Cool-down</a:t>
                </a:r>
              </a:p>
              <a:p>
                <a:pPr marL="88900" indent="-88900">
                  <a:lnSpc>
                    <a:spcPts val="10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Thermal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shield cool-down by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LN2</a:t>
                </a:r>
              </a:p>
              <a:p>
                <a:pPr marL="88900" indent="-88900">
                  <a:lnSpc>
                    <a:spcPts val="1000"/>
                  </a:lnSpc>
                  <a:buFont typeface="Arial" pitchFamily="34" charset="0"/>
                  <a:buChar char="•"/>
                </a:pP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Cavity cool-down through cool-down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line</a:t>
                </a:r>
                <a:endParaRPr lang="en-US" altLang="ko-KR" sz="1000" dirty="0">
                  <a:latin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오른쪽 화살표 34"/>
            <p:cNvSpPr/>
            <p:nvPr/>
          </p:nvSpPr>
          <p:spPr>
            <a:xfrm rot="5400000">
              <a:off x="2013574" y="3357219"/>
              <a:ext cx="220310" cy="285044"/>
            </a:xfrm>
            <a:prstGeom prst="rightArrow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449922" y="3611028"/>
              <a:ext cx="3347614" cy="1251582"/>
              <a:chOff x="504306" y="3632738"/>
              <a:chExt cx="3347614" cy="1251582"/>
            </a:xfrm>
          </p:grpSpPr>
          <p:sp>
            <p:nvSpPr>
              <p:cNvPr id="36" name="직사각형 35"/>
              <p:cNvSpPr/>
              <p:nvPr/>
            </p:nvSpPr>
            <p:spPr>
              <a:xfrm>
                <a:off x="505677" y="3632738"/>
                <a:ext cx="3344873" cy="12515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504306" y="3635282"/>
                <a:ext cx="334761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en-US" altLang="ko-KR" sz="1000" b="1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4K Test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MP conditioning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Cable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calibration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Static and total thermal load measurement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Field emission conditioning with pulsed RF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power, </a:t>
                </a:r>
              </a:p>
              <a:p>
                <a:pPr>
                  <a:lnSpc>
                    <a:spcPts val="900"/>
                  </a:lnSpc>
                </a:pP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 if necessary</a:t>
                </a:r>
                <a:endParaRPr lang="en-US" altLang="ko-KR" sz="1000" dirty="0">
                  <a:latin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오른쪽 화살표 37"/>
            <p:cNvSpPr/>
            <p:nvPr/>
          </p:nvSpPr>
          <p:spPr>
            <a:xfrm rot="5400000">
              <a:off x="2013574" y="4831375"/>
              <a:ext cx="220310" cy="285044"/>
            </a:xfrm>
            <a:prstGeom prst="rightArrow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449922" y="5085184"/>
              <a:ext cx="3347614" cy="1235315"/>
              <a:chOff x="504306" y="5134833"/>
              <a:chExt cx="3347614" cy="1235315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505677" y="5146012"/>
                <a:ext cx="3344873" cy="1224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504306" y="5134833"/>
                <a:ext cx="334761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en-US" altLang="ko-KR" sz="1000" b="1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2K Test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2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K pump-down: </a:t>
                </a:r>
                <a:r>
                  <a:rPr lang="en-US" altLang="ko-KR" sz="1000" dirty="0" err="1">
                    <a:latin typeface="맑은 고딕" panose="020B0503020000020004" pitchFamily="50" charset="-127"/>
                    <a:cs typeface="Arial" panose="020B0604020202020204" pitchFamily="34" charset="0"/>
                  </a:rPr>
                  <a:t>df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/</a:t>
                </a:r>
                <a:r>
                  <a:rPr lang="en-US" altLang="ko-KR" sz="1000" dirty="0" err="1">
                    <a:latin typeface="맑은 고딕" panose="020B0503020000020004" pitchFamily="50" charset="-127"/>
                    <a:cs typeface="Arial" panose="020B0604020202020204" pitchFamily="34" charset="0"/>
                  </a:rPr>
                  <a:t>dp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 measurement (~3MV/m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)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err="1">
                    <a:latin typeface="맑은 고딕" panose="020B0503020000020004" pitchFamily="50" charset="-127"/>
                    <a:cs typeface="Arial" panose="020B0604020202020204" pitchFamily="34" charset="0"/>
                  </a:rPr>
                  <a:t>Q</a:t>
                </a:r>
                <a:r>
                  <a:rPr lang="en-US" altLang="ko-KR" sz="1000" baseline="-25000" dirty="0" err="1">
                    <a:latin typeface="맑은 고딕" panose="020B0503020000020004" pitchFamily="50" charset="-127"/>
                    <a:cs typeface="Arial" panose="020B0604020202020204" pitchFamily="34" charset="0"/>
                  </a:rPr>
                  <a:t>ext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 measurement with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VNA</a:t>
                </a:r>
                <a:endParaRPr lang="en-US" altLang="ko-KR" sz="1000" dirty="0">
                  <a:latin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Static and total thermal load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measurement</a:t>
                </a:r>
                <a:endParaRPr lang="en-US" altLang="ko-KR" sz="1000" dirty="0">
                  <a:latin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LFD </a:t>
                </a: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&amp; </a:t>
                </a:r>
                <a:r>
                  <a:rPr lang="en-US" altLang="ko-KR" sz="1000" dirty="0">
                    <a:latin typeface="맑은 고딕" panose="020B0503020000020004" pitchFamily="50" charset="-127"/>
                    <a:cs typeface="Arial" panose="020B0604020202020204" pitchFamily="34" charset="0"/>
                  </a:rPr>
                  <a:t>tuner operation test</a:t>
                </a:r>
              </a:p>
              <a:p>
                <a:pPr marL="88900" indent="-88900">
                  <a:lnSpc>
                    <a:spcPts val="900"/>
                  </a:lnSpc>
                  <a:buFont typeface="Arial" pitchFamily="34" charset="0"/>
                  <a:buChar char="•"/>
                </a:pPr>
                <a:r>
                  <a:rPr lang="en-US" altLang="ko-KR" sz="1000" dirty="0" smtClean="0">
                    <a:latin typeface="맑은 고딕" panose="020B0503020000020004" pitchFamily="50" charset="-127"/>
                    <a:cs typeface="Arial" panose="020B0604020202020204" pitchFamily="34" charset="0"/>
                  </a:rPr>
                  <a:t>Alignment measurement</a:t>
                </a:r>
                <a:endParaRPr lang="en-US" altLang="ko-KR" sz="1000" dirty="0">
                  <a:latin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77142"/>
            <a:ext cx="3163390" cy="241155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/>
          <a:srcRect t="8615"/>
          <a:stretch/>
        </p:blipFill>
        <p:spPr>
          <a:xfrm>
            <a:off x="4428085" y="3883444"/>
            <a:ext cx="3958538" cy="18760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09509" y="5848490"/>
            <a:ext cx="4195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Tuner test at room temp. (~0.2 Hz/pulse, ~30 kHz span)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Horizontal test facility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21" y="1145168"/>
            <a:ext cx="6048672" cy="214566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470" y="3445439"/>
            <a:ext cx="4392488" cy="2834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9310" y="5626597"/>
            <a:ext cx="131779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Valve box for HT</a:t>
            </a:r>
            <a:endParaRPr lang="ko-KR" altLang="en-US" dirty="0"/>
          </a:p>
        </p:txBody>
      </p:sp>
      <p:cxnSp>
        <p:nvCxnSpPr>
          <p:cNvPr id="10" name="직선 화살표 연결선 9"/>
          <p:cNvCxnSpPr>
            <a:stCxn id="8" idx="3"/>
          </p:cNvCxnSpPr>
          <p:nvPr/>
        </p:nvCxnSpPr>
        <p:spPr>
          <a:xfrm flipV="1">
            <a:off x="2797107" y="5626597"/>
            <a:ext cx="995937" cy="1385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16014" y="5488098"/>
            <a:ext cx="58362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SSPA</a:t>
            </a:r>
            <a:endParaRPr lang="ko-KR" altLang="en-US" dirty="0"/>
          </a:p>
        </p:txBody>
      </p:sp>
      <p:cxnSp>
        <p:nvCxnSpPr>
          <p:cNvPr id="12" name="직선 화살표 연결선 11"/>
          <p:cNvCxnSpPr>
            <a:stCxn id="11" idx="1"/>
          </p:cNvCxnSpPr>
          <p:nvPr/>
        </p:nvCxnSpPr>
        <p:spPr>
          <a:xfrm flipH="1">
            <a:off x="6951918" y="5626598"/>
            <a:ext cx="864096" cy="1384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99990" y="3946091"/>
            <a:ext cx="157447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RF transmission line</a:t>
            </a:r>
            <a:endParaRPr lang="ko-KR" altLang="en-US" dirty="0"/>
          </a:p>
        </p:txBody>
      </p:sp>
      <p:cxnSp>
        <p:nvCxnSpPr>
          <p:cNvPr id="17" name="직선 화살표 연결선 16"/>
          <p:cNvCxnSpPr>
            <a:stCxn id="16" idx="1"/>
          </p:cNvCxnSpPr>
          <p:nvPr/>
        </p:nvCxnSpPr>
        <p:spPr>
          <a:xfrm flipH="1">
            <a:off x="6735894" y="4084591"/>
            <a:ext cx="864096" cy="1384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19270" y="4461236"/>
            <a:ext cx="180209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Helium distribution lines</a:t>
            </a:r>
            <a:endParaRPr lang="ko-KR" altLang="en-US" dirty="0"/>
          </a:p>
        </p:txBody>
      </p:sp>
      <p:cxnSp>
        <p:nvCxnSpPr>
          <p:cNvPr id="19" name="직선 화살표 연결선 18"/>
          <p:cNvCxnSpPr>
            <a:stCxn id="18" idx="3"/>
          </p:cNvCxnSpPr>
          <p:nvPr/>
        </p:nvCxnSpPr>
        <p:spPr>
          <a:xfrm flipV="1">
            <a:off x="2921366" y="4553708"/>
            <a:ext cx="1683524" cy="460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12957" y="2902467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Horizontal test bunkers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35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Performance Test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43863" y="210126"/>
            <a:ext cx="200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rPr>
              <a:t>Horizontal Test</a:t>
            </a:r>
            <a:endParaRPr lang="ko-KR" altLang="en-US" sz="28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+mj-ea"/>
              <a:cs typeface="+mj-cs"/>
            </a:endParaRPr>
          </a:p>
        </p:txBody>
      </p:sp>
      <p:sp>
        <p:nvSpPr>
          <p:cNvPr id="40" name="양쪽 모서리가 둥근 사각형 39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Test setup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50916"/>
            <a:ext cx="879179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3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Performance Test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43863" y="210126"/>
            <a:ext cx="200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rgbClr val="00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+mj-ea"/>
                <a:cs typeface="+mj-cs"/>
              </a:rPr>
              <a:t>Horizontal Test</a:t>
            </a:r>
            <a:endParaRPr lang="ko-KR" altLang="en-US" sz="2800" b="1" dirty="0">
              <a:solidFill>
                <a:srgbClr val="00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+mj-ea"/>
              <a:cs typeface="+mj-cs"/>
            </a:endParaRPr>
          </a:p>
        </p:txBody>
      </p:sp>
      <p:sp>
        <p:nvSpPr>
          <p:cNvPr id="40" name="양쪽 모서리가 둥근 사각형 39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P&amp;ID for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cryomodule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and cryogenic system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939877"/>
              </p:ext>
            </p:extLst>
          </p:nvPr>
        </p:nvGraphicFramePr>
        <p:xfrm>
          <a:off x="2195736" y="1220747"/>
          <a:ext cx="3384376" cy="376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9" name="Visio" r:id="rId4" imgW="5533949" imgH="6153139" progId="Visio.Drawing.15">
                  <p:embed/>
                </p:oleObj>
              </mc:Choice>
              <mc:Fallback>
                <p:oleObj name="Visio" r:id="rId4" imgW="5533949" imgH="6153139" progId="Visio.Drawing.15">
                  <p:embed/>
                  <p:pic>
                    <p:nvPicPr>
                      <p:cNvPr id="15" name="개체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220747"/>
                        <a:ext cx="3384376" cy="3767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512" y="4869160"/>
            <a:ext cx="4801314" cy="1553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/>
              <a:t>Thermal shield cooled by LN2</a:t>
            </a:r>
            <a:endParaRPr lang="en-US" altLang="ko-KR" dirty="0"/>
          </a:p>
          <a:p>
            <a:pPr marL="171450" indent="-17145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/>
              <a:t>Thermal intercepts</a:t>
            </a:r>
          </a:p>
          <a:p>
            <a:pPr>
              <a:lnSpc>
                <a:spcPct val="70000"/>
              </a:lnSpc>
            </a:pPr>
            <a:r>
              <a:rPr lang="en-US" altLang="ko-KR" dirty="0" smtClean="0"/>
              <a:t>    - 4 K intercepts: loop thermosiphon connected with 4 K reservoir</a:t>
            </a:r>
          </a:p>
          <a:p>
            <a:pPr>
              <a:lnSpc>
                <a:spcPct val="7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 - 40 K intercepts: copper braid wire connected with thermal shield</a:t>
            </a:r>
          </a:p>
          <a:p>
            <a:pPr marL="171450" indent="-17145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altLang="ko-KR" dirty="0"/>
              <a:t>3 cryogenic valves: 1 for cool-down and 2 for JT expansion</a:t>
            </a:r>
          </a:p>
          <a:p>
            <a:pPr marL="171450" indent="-17145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altLang="ko-KR" dirty="0"/>
              <a:t>Heat exchanger to precool the </a:t>
            </a:r>
            <a:r>
              <a:rPr lang="en-US" altLang="ko-KR" dirty="0" err="1"/>
              <a:t>LHe</a:t>
            </a:r>
            <a:r>
              <a:rPr lang="en-US" altLang="ko-KR" dirty="0"/>
              <a:t> before 2 K </a:t>
            </a:r>
            <a:r>
              <a:rPr lang="en-US" altLang="ko-KR" dirty="0" smtClean="0"/>
              <a:t>expansion</a:t>
            </a:r>
          </a:p>
          <a:p>
            <a:pPr marL="171450" indent="-17145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altLang="ko-KR" dirty="0"/>
              <a:t>Vacuum pumping system to maintain 35 </a:t>
            </a:r>
            <a:r>
              <a:rPr lang="en-US" altLang="ko-KR" dirty="0" smtClean="0"/>
              <a:t>mbar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1937200"/>
            <a:ext cx="2503558" cy="12548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787010"/>
            <a:ext cx="2503558" cy="10860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453" y="3717032"/>
            <a:ext cx="3200400" cy="16516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39" y="2132856"/>
            <a:ext cx="2537460" cy="1381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87" y="3540616"/>
            <a:ext cx="271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Liquefier (280L/h) and </a:t>
            </a:r>
            <a:r>
              <a:rPr lang="en-US" altLang="ko-KR" dirty="0" err="1" smtClean="0"/>
              <a:t>dewar</a:t>
            </a:r>
            <a:r>
              <a:rPr lang="en-US" altLang="ko-KR" dirty="0" smtClean="0"/>
              <a:t>(3,000L)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28184" y="3177521"/>
            <a:ext cx="2563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Recovery compressor and gas bag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36698" y="5384249"/>
            <a:ext cx="3555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Pump-down system(vacuum pumps): 1.5g/s each</a:t>
            </a:r>
          </a:p>
        </p:txBody>
      </p:sp>
    </p:spTree>
    <p:extLst>
      <p:ext uri="{BB962C8B-B14F-4D97-AF65-F5344CB8AC3E}">
        <p14:creationId xmlns:p14="http://schemas.microsoft.com/office/powerpoint/2010/main" val="4928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Cool-down of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cryomodule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197" y="2132856"/>
            <a:ext cx="5235226" cy="26055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998" y="4745338"/>
            <a:ext cx="3199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cooling through a cool-down line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08" y="1473620"/>
            <a:ext cx="3564218" cy="31220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04815" y="4740115"/>
            <a:ext cx="3199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Cool-down history of HWR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1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Multipacting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conditioning (HWR cavity)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05411" y="1192942"/>
            <a:ext cx="5760000" cy="2313364"/>
            <a:chOff x="975778" y="3419893"/>
            <a:chExt cx="4888866" cy="2313364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778" y="3419893"/>
              <a:ext cx="4888866" cy="231336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03098" y="3740774"/>
              <a:ext cx="321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FF0000"/>
                  </a:solidFill>
                </a:rPr>
                <a:t>P</a:t>
              </a:r>
              <a:r>
                <a:rPr lang="en-US" altLang="ko-KR" sz="1200" baseline="-25000" dirty="0" smtClean="0">
                  <a:solidFill>
                    <a:srgbClr val="FF0000"/>
                  </a:solidFill>
                </a:rPr>
                <a:t>t</a:t>
              </a:r>
              <a:endParaRPr lang="ko-KR" altLang="en-US" sz="1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94647" y="3821177"/>
              <a:ext cx="709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 smtClean="0">
                  <a:solidFill>
                    <a:srgbClr val="0000CC"/>
                  </a:solidFill>
                </a:rPr>
                <a:t>Vaccum</a:t>
              </a:r>
              <a:endParaRPr lang="ko-KR" altLang="en-US" sz="1200" dirty="0">
                <a:solidFill>
                  <a:srgbClr val="0000CC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83890" y="4550885"/>
              <a:ext cx="395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/>
                <a:t>P</a:t>
              </a:r>
              <a:r>
                <a:rPr lang="en-US" altLang="ko-KR" sz="1200" baseline="-25000" dirty="0" smtClean="0"/>
                <a:t>f</a:t>
              </a:r>
              <a:endParaRPr lang="ko-KR" altLang="en-US" sz="12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0925" y="5143887"/>
              <a:ext cx="4828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 smtClean="0">
                  <a:solidFill>
                    <a:srgbClr val="FF00FF"/>
                  </a:solidFill>
                </a:rPr>
                <a:t>E</a:t>
              </a:r>
              <a:r>
                <a:rPr lang="en-US" altLang="ko-KR" sz="1200" baseline="-25000" dirty="0" err="1" smtClean="0">
                  <a:solidFill>
                    <a:srgbClr val="FF00FF"/>
                  </a:solidFill>
                </a:rPr>
                <a:t>acc</a:t>
              </a:r>
              <a:endParaRPr lang="ko-KR" altLang="en-US" sz="1200" baseline="-25000" dirty="0">
                <a:solidFill>
                  <a:srgbClr val="FF00FF"/>
                </a:solidFill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11" y="3660794"/>
            <a:ext cx="6949016" cy="2547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6176" y="1278915"/>
            <a:ext cx="2067041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/>
              <a:t>MP in low field (&lt;1MV/m)</a:t>
            </a:r>
            <a:endParaRPr lang="en-US" altLang="ko-KR" dirty="0"/>
          </a:p>
          <a:p>
            <a:pPr>
              <a:lnSpc>
                <a:spcPct val="7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- P</a:t>
            </a:r>
            <a:r>
              <a:rPr lang="en-US" altLang="ko-KR" baseline="-25000" dirty="0" smtClean="0"/>
              <a:t>f</a:t>
            </a:r>
            <a:r>
              <a:rPr lang="en-US" altLang="ko-KR" dirty="0" smtClean="0"/>
              <a:t> below 40 W</a:t>
            </a:r>
          </a:p>
          <a:p>
            <a:pPr>
              <a:lnSpc>
                <a:spcPct val="7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- Vacuum level fluctuation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52247" y="3851629"/>
            <a:ext cx="46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altLang="ko-KR" sz="1200" baseline="-25000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endParaRPr lang="ko-KR" altLang="en-US" sz="12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8530" y="4269254"/>
            <a:ext cx="46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 smtClean="0">
                <a:solidFill>
                  <a:srgbClr val="7030A0"/>
                </a:solidFill>
              </a:rPr>
              <a:t>P</a:t>
            </a:r>
            <a:r>
              <a:rPr lang="en-US" altLang="ko-KR" sz="1200" baseline="-25000" dirty="0" err="1" smtClean="0">
                <a:solidFill>
                  <a:srgbClr val="7030A0"/>
                </a:solidFill>
              </a:rPr>
              <a:t>r</a:t>
            </a:r>
            <a:endParaRPr lang="ko-KR" altLang="en-US" sz="1200" baseline="-250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9083" y="4753077"/>
            <a:ext cx="46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B050"/>
                </a:solidFill>
              </a:rPr>
              <a:t>P</a:t>
            </a:r>
            <a:r>
              <a:rPr lang="en-US" altLang="ko-KR" sz="1200" baseline="-25000" dirty="0" smtClean="0">
                <a:solidFill>
                  <a:srgbClr val="00B050"/>
                </a:solidFill>
              </a:rPr>
              <a:t>t</a:t>
            </a:r>
            <a:endParaRPr lang="ko-KR" altLang="en-US" sz="1200" baseline="-250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8530" y="5672281"/>
            <a:ext cx="655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E</a:t>
            </a:r>
            <a:r>
              <a:rPr lang="en-US" altLang="ko-KR" baseline="-25000" dirty="0" err="1" smtClean="0"/>
              <a:t>acc</a:t>
            </a:r>
            <a:endParaRPr lang="ko-KR" alt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26802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Multipacting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altLang="ko-KR" sz="1600" b="1" dirty="0">
                <a:solidFill>
                  <a:srgbClr val="FFFF00"/>
                </a:solidFill>
                <a:latin typeface="Corbel" pitchFamily="34" charset="0"/>
              </a:rPr>
              <a:t>conditioning (HWR cavity)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36085" y="1192942"/>
            <a:ext cx="5040000" cy="2268794"/>
            <a:chOff x="6775239" y="3483708"/>
            <a:chExt cx="3640996" cy="2268794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239" y="3483708"/>
              <a:ext cx="3640996" cy="226879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056052" y="3688901"/>
              <a:ext cx="2283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FF00FF"/>
                  </a:solidFill>
                </a:rPr>
                <a:t>P</a:t>
              </a:r>
              <a:r>
                <a:rPr lang="en-US" altLang="ko-KR" sz="1200" baseline="-25000" dirty="0" smtClean="0">
                  <a:solidFill>
                    <a:srgbClr val="FF00FF"/>
                  </a:solidFill>
                </a:rPr>
                <a:t>t</a:t>
              </a:r>
              <a:endParaRPr lang="ko-KR" altLang="en-US" sz="1200" baseline="-25000" dirty="0">
                <a:solidFill>
                  <a:srgbClr val="FF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56052" y="4840004"/>
              <a:ext cx="323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err="1" smtClean="0"/>
                <a:t>E</a:t>
              </a:r>
              <a:r>
                <a:rPr lang="en-US" altLang="ko-KR" sz="1200" baseline="-25000" dirty="0" err="1" smtClean="0"/>
                <a:t>acc</a:t>
              </a:r>
              <a:endParaRPr lang="ko-KR" altLang="en-US" sz="1200" baseline="-25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29698" y="3550401"/>
              <a:ext cx="719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err="1" smtClean="0">
                  <a:solidFill>
                    <a:srgbClr val="0000CC"/>
                  </a:solidFill>
                </a:rPr>
                <a:t>Vaccum</a:t>
              </a:r>
              <a:endParaRPr lang="ko-KR" altLang="en-US" sz="1200" dirty="0">
                <a:solidFill>
                  <a:srgbClr val="0000CC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23601" y="5181131"/>
              <a:ext cx="231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rgbClr val="FF0000"/>
                  </a:solidFill>
                </a:rPr>
                <a:t>P</a:t>
              </a:r>
              <a:r>
                <a:rPr lang="en-US" altLang="ko-KR" sz="1200" baseline="-25000" dirty="0" smtClean="0">
                  <a:solidFill>
                    <a:srgbClr val="FF0000"/>
                  </a:solidFill>
                </a:rPr>
                <a:t>f</a:t>
              </a:r>
              <a:endParaRPr lang="ko-KR" altLang="en-US" sz="1200" baseline="-25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28429"/>
            <a:ext cx="7740352" cy="2835176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1115616" y="4028674"/>
            <a:ext cx="531932" cy="9845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491880" y="4229822"/>
            <a:ext cx="320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altLang="ko-KR" sz="1200" baseline="-25000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endParaRPr lang="ko-KR" altLang="en-US" sz="12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8572" y="4541033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altLang="ko-KR" sz="1200" baseline="-25000" dirty="0" err="1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endParaRPr lang="ko-KR" altLang="en-US" sz="12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6167" y="3890174"/>
            <a:ext cx="316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en-US" altLang="ko-KR" sz="1200" baseline="-25000" dirty="0" smtClean="0">
                <a:solidFill>
                  <a:schemeClr val="accent5">
                    <a:lumMod val="50000"/>
                  </a:schemeClr>
                </a:solidFill>
              </a:rPr>
              <a:t>t</a:t>
            </a:r>
            <a:endParaRPr lang="ko-KR" altLang="en-US" sz="1200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0934" y="5069714"/>
            <a:ext cx="300274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</a:t>
            </a:r>
            <a:r>
              <a:rPr lang="en-US" altLang="ko-KR" baseline="-25000" dirty="0" smtClean="0"/>
              <a:t>f</a:t>
            </a:r>
            <a:r>
              <a:rPr lang="en-US" altLang="ko-KR" dirty="0" smtClean="0"/>
              <a:t> increases in stepwise but </a:t>
            </a:r>
            <a:r>
              <a:rPr lang="en-US" altLang="ko-KR" dirty="0" err="1" smtClean="0"/>
              <a:t>P</a:t>
            </a:r>
            <a:r>
              <a:rPr lang="en-US" altLang="ko-KR" baseline="-25000" dirty="0" err="1" smtClean="0"/>
              <a:t>r</a:t>
            </a:r>
            <a:r>
              <a:rPr lang="en-US" altLang="ko-KR" dirty="0" smtClean="0"/>
              <a:t> decreases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88379" y="1259635"/>
            <a:ext cx="2126351" cy="224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altLang="ko-KR" dirty="0" smtClean="0"/>
              <a:t>MP in high field (&lt;2MV/m)</a:t>
            </a:r>
            <a:endParaRPr lang="en-US" altLang="ko-KR" dirty="0"/>
          </a:p>
        </p:txBody>
      </p:sp>
      <p:cxnSp>
        <p:nvCxnSpPr>
          <p:cNvPr id="23" name="직선 화살표 연결선 22"/>
          <p:cNvCxnSpPr>
            <a:stCxn id="16" idx="2"/>
          </p:cNvCxnSpPr>
          <p:nvPr/>
        </p:nvCxnSpPr>
        <p:spPr>
          <a:xfrm>
            <a:off x="1381582" y="5013175"/>
            <a:ext cx="379352" cy="195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6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Role of </a:t>
            </a:r>
            <a:r>
              <a:rPr lang="en-US" altLang="ko-KR" dirty="0" err="1" smtClean="0"/>
              <a:t>cryomodule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400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of cavities, power couplers, tuners, cryogenic pipelines, etc.</a:t>
            </a:r>
          </a:p>
          <a:p>
            <a:endParaRPr lang="en-US" altLang="ko-K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ko-K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maintains operating condition of superconducting cavities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insulation for cryogenic operation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insulation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 of earth’s magnetic field (500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~10 </a:t>
            </a:r>
            <a:r>
              <a:rPr lang="en-US" altLang="ko-KR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mG</a:t>
            </a: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Alignment of cavity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ko-K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between the components of accelerators and utilities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section (vacuum chamber, quadruple magnets, beam pipes, etc.)</a:t>
            </a:r>
            <a:endParaRPr lang="en-US" altLang="ko-K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box of CDS (cryogenic distribution system)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Pressurized air for actuator(cryogenic valve, gate valves, etc.) or cooling system(inner conductor, etc.)</a:t>
            </a:r>
            <a:endParaRPr lang="en-US" altLang="ko-K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lines (temperature and pressure sensors, valves, actuators, etc.)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RF transmission lines, and so on…</a:t>
            </a:r>
            <a:endParaRPr lang="en-US" altLang="ko-K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ko-K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ko-KR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8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Conditioning effect during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E</a:t>
            </a:r>
            <a:r>
              <a:rPr lang="en-US" altLang="ko-KR" sz="1600" b="1" baseline="-25000" dirty="0" err="1" smtClean="0">
                <a:solidFill>
                  <a:srgbClr val="FFFF00"/>
                </a:solidFill>
                <a:latin typeface="Corbel" pitchFamily="34" charset="0"/>
              </a:rPr>
              <a:t>acc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increase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1" y="1192942"/>
            <a:ext cx="5807687" cy="31683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68076" y="4354210"/>
            <a:ext cx="3744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Conditioning of cavity (Burning of field emitter)</a:t>
            </a:r>
            <a:endParaRPr lang="ko-KR" altLang="en-US" dirty="0"/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331795"/>
              </p:ext>
            </p:extLst>
          </p:nvPr>
        </p:nvGraphicFramePr>
        <p:xfrm>
          <a:off x="2195736" y="4676084"/>
          <a:ext cx="6792927" cy="1728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866">
                  <a:extLst>
                    <a:ext uri="{9D8B030D-6E8A-4147-A177-3AD203B41FA5}">
                      <a16:colId xmlns="" xmlns:a16="http://schemas.microsoft.com/office/drawing/2014/main" val="1388420468"/>
                    </a:ext>
                  </a:extLst>
                </a:gridCol>
                <a:gridCol w="652121">
                  <a:extLst>
                    <a:ext uri="{9D8B030D-6E8A-4147-A177-3AD203B41FA5}">
                      <a16:colId xmlns="" xmlns:a16="http://schemas.microsoft.com/office/drawing/2014/main" val="2351503618"/>
                    </a:ext>
                  </a:extLst>
                </a:gridCol>
                <a:gridCol w="639164">
                  <a:extLst>
                    <a:ext uri="{9D8B030D-6E8A-4147-A177-3AD203B41FA5}">
                      <a16:colId xmlns="" xmlns:a16="http://schemas.microsoft.com/office/drawing/2014/main" val="1267830243"/>
                    </a:ext>
                  </a:extLst>
                </a:gridCol>
                <a:gridCol w="707084">
                  <a:extLst>
                    <a:ext uri="{9D8B030D-6E8A-4147-A177-3AD203B41FA5}">
                      <a16:colId xmlns="" xmlns:a16="http://schemas.microsoft.com/office/drawing/2014/main" val="4160608436"/>
                    </a:ext>
                  </a:extLst>
                </a:gridCol>
                <a:gridCol w="707084">
                  <a:extLst>
                    <a:ext uri="{9D8B030D-6E8A-4147-A177-3AD203B41FA5}">
                      <a16:colId xmlns="" xmlns:a16="http://schemas.microsoft.com/office/drawing/2014/main" val="903458948"/>
                    </a:ext>
                  </a:extLst>
                </a:gridCol>
                <a:gridCol w="707084">
                  <a:extLst>
                    <a:ext uri="{9D8B030D-6E8A-4147-A177-3AD203B41FA5}">
                      <a16:colId xmlns="" xmlns:a16="http://schemas.microsoft.com/office/drawing/2014/main" val="3274208718"/>
                    </a:ext>
                  </a:extLst>
                </a:gridCol>
                <a:gridCol w="707084">
                  <a:extLst>
                    <a:ext uri="{9D8B030D-6E8A-4147-A177-3AD203B41FA5}">
                      <a16:colId xmlns="" xmlns:a16="http://schemas.microsoft.com/office/drawing/2014/main" val="1121069974"/>
                    </a:ext>
                  </a:extLst>
                </a:gridCol>
                <a:gridCol w="707084">
                  <a:extLst>
                    <a:ext uri="{9D8B030D-6E8A-4147-A177-3AD203B41FA5}">
                      <a16:colId xmlns="" xmlns:a16="http://schemas.microsoft.com/office/drawing/2014/main" val="3072192562"/>
                    </a:ext>
                  </a:extLst>
                </a:gridCol>
                <a:gridCol w="879356">
                  <a:extLst>
                    <a:ext uri="{9D8B030D-6E8A-4147-A177-3AD203B41FA5}">
                      <a16:colId xmlns="" xmlns:a16="http://schemas.microsoft.com/office/drawing/2014/main" val="3075654981"/>
                    </a:ext>
                  </a:extLst>
                </a:gridCol>
              </a:tblGrid>
              <a:tr h="4111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ko-KR" sz="1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ko-K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/m)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98510876"/>
                  </a:ext>
                </a:extLst>
              </a:tr>
              <a:tr h="286641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HWR#13</a:t>
                      </a:r>
                    </a:p>
                    <a:p>
                      <a:pPr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uSv</a:t>
                      </a: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ko-K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 on 5.6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83368544"/>
                  </a:ext>
                </a:extLst>
              </a:tr>
              <a:tr h="28664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trip →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822245750"/>
                  </a:ext>
                </a:extLst>
              </a:tr>
              <a:tr h="286641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HWR#32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uSv</a:t>
                      </a: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ko-KR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</a:t>
                      </a:r>
                      <a:r>
                        <a:rPr lang="en-US" altLang="ko-K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74501873"/>
                  </a:ext>
                </a:extLst>
              </a:tr>
              <a:tr h="28664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trip →</a:t>
                      </a:r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3314687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60066" y="3284984"/>
            <a:ext cx="28044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X-ray: amount of field emission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en-US" altLang="ko-KR" dirty="0" smtClean="0">
                <a:sym typeface="Wingdings" panose="05000000000000000000" pitchFamily="2" charset="2"/>
              </a:rPr>
              <a:t> quick view of cavity’s performance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5050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2K pump-down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8615" y="3878689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2K pump-down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6" y="1192942"/>
            <a:ext cx="5659621" cy="2646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6117" y="1454574"/>
            <a:ext cx="1285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Phase transition around </a:t>
            </a:r>
            <a:r>
              <a:rPr lang="el-GR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-point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3891560" y="2071514"/>
            <a:ext cx="353681" cy="1475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화살표 연결선 9"/>
          <p:cNvCxnSpPr>
            <a:stCxn id="9" idx="0"/>
          </p:cNvCxnSpPr>
          <p:nvPr/>
        </p:nvCxnSpPr>
        <p:spPr>
          <a:xfrm flipH="1" flipV="1">
            <a:off x="4068400" y="1916239"/>
            <a:ext cx="1" cy="155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68717" y="1454574"/>
            <a:ext cx="1285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4.2 K @ 1bar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8180" y="3195420"/>
            <a:ext cx="1285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2.05 K @ 35mbar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0938" y="1223166"/>
            <a:ext cx="87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 flipH="1">
            <a:off x="3080680" y="1454574"/>
            <a:ext cx="95621" cy="530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H="1">
            <a:off x="1811386" y="2313054"/>
            <a:ext cx="237229" cy="3185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98724" y="1916239"/>
            <a:ext cx="101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Cavity temperature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rcRect t="12302"/>
          <a:stretch/>
        </p:blipFill>
        <p:spPr>
          <a:xfrm>
            <a:off x="4518180" y="3919188"/>
            <a:ext cx="4476606" cy="20915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73142" y="6028247"/>
            <a:ext cx="4770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measurement during 2K pump-down (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&lt; 3MV/m)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439" y="3063600"/>
            <a:ext cx="853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Q</a:t>
            </a:r>
            <a:r>
              <a:rPr lang="en-US" altLang="ko-KR" sz="1600" b="1" baseline="-25000" dirty="0" err="1" smtClean="0">
                <a:solidFill>
                  <a:srgbClr val="FFFF00"/>
                </a:solidFill>
                <a:latin typeface="Corbel" pitchFamily="34" charset="0"/>
              </a:rPr>
              <a:t>ext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measurement with VNA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74" y="1484784"/>
            <a:ext cx="4285093" cy="2952328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79512" y="6165304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H. Hahn et al.,</a:t>
            </a:r>
            <a:r>
              <a:rPr lang="en-US" altLang="ko-KR" dirty="0"/>
              <a:t> </a:t>
            </a:r>
            <a:r>
              <a:rPr lang="en-US" altLang="ko-KR" dirty="0" smtClean="0"/>
              <a:t>Calibration of the ERL cavity FPC and PU couplers, 2010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023317"/>
              </p:ext>
            </p:extLst>
          </p:nvPr>
        </p:nvGraphicFramePr>
        <p:xfrm>
          <a:off x="4499992" y="1379587"/>
          <a:ext cx="4076700" cy="3057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3253840319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107560989"/>
                    </a:ext>
                  </a:extLst>
                </a:gridCol>
                <a:gridCol w="723900">
                  <a:extLst>
                    <a:ext uri="{9D8B030D-6E8A-4147-A177-3AD203B41FA5}">
                      <a16:colId xmlns="" xmlns:a16="http://schemas.microsoft.com/office/drawing/2014/main" val="1192520760"/>
                    </a:ext>
                  </a:extLst>
                </a:gridCol>
                <a:gridCol w="723900">
                  <a:extLst>
                    <a:ext uri="{9D8B030D-6E8A-4147-A177-3AD203B41FA5}">
                      <a16:colId xmlns="" xmlns:a16="http://schemas.microsoft.com/office/drawing/2014/main" val="1953111481"/>
                    </a:ext>
                  </a:extLst>
                </a:gridCol>
                <a:gridCol w="723900">
                  <a:extLst>
                    <a:ext uri="{9D8B030D-6E8A-4147-A177-3AD203B41FA5}">
                      <a16:colId xmlns="" xmlns:a16="http://schemas.microsoft.com/office/drawing/2014/main" val="295704184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 number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HWR #B07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80432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HWR #51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HWR #77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HWR #80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HWR #81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16845706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 [MHz]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162.5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162.5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162.5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162.5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2095478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(dB)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-52.22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-52.05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-51.19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-50.91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76007606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2.45E-03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2.50E-03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2.76E-03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2.85E-03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0445901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1.07E+06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8.01E+05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9.98E+05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1.13E+06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75515696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(dB)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-6.00E-02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-8.00E-02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-7.00E-02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-6.00E-02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3878395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9.93E-01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9.91E-01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9.92E-01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9.93E-01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76017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(dB)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-4.70E-01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-3.80E-01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-3.90E-01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-4.40E-01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7016455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9.47E-01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9.57E-01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9.56E-01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9.51E-01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7459971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000" u="none" strike="noStrike" baseline="-25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7.13E+11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5.14E+11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5.25E+11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5.58E+11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02615764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u="none" strike="noStrike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(dB)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-51.96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-51.82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-50.96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-50.66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8124907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u="none" strike="noStrike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2.52E-03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2.56E-03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2.83E-03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2.93E-03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2607637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000" u="none" strike="noStrike" baseline="-25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6.71E+11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4.87E+11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4.98E+11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5.27E+11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26495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84193" y="5014416"/>
                <a:ext cx="1908992" cy="7523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ko-K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193" y="5014416"/>
                <a:ext cx="1908992" cy="7523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58163" y="5264249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ko-KR" altLang="en-US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63" y="5264249"/>
                <a:ext cx="1008112" cy="276999"/>
              </a:xfrm>
              <a:prstGeom prst="rect">
                <a:avLst/>
              </a:prstGeom>
              <a:blipFill>
                <a:blip r:embed="rId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34520" y="4494058"/>
                <a:ext cx="1587422" cy="357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ko-KR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520" y="4494058"/>
                <a:ext cx="1587422" cy="357149"/>
              </a:xfrm>
              <a:prstGeom prst="rect">
                <a:avLst/>
              </a:prstGeom>
              <a:blipFill>
                <a:blip r:embed="rId5"/>
                <a:stretch>
                  <a:fillRect l="-1538" b="-135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96091" y="5274137"/>
                <a:ext cx="261003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e>
                      </m:d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091" y="5274137"/>
                <a:ext cx="2610036" cy="276999"/>
              </a:xfrm>
              <a:prstGeom prst="rect">
                <a:avLst/>
              </a:prstGeom>
              <a:blipFill>
                <a:blip r:embed="rId6"/>
                <a:stretch>
                  <a:fillRect t="-2174" b="-347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48019" y="5274137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, since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648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Q</a:t>
            </a:r>
            <a:r>
              <a:rPr lang="en-US" altLang="ko-KR" sz="1600" b="1" baseline="-25000" dirty="0" err="1" smtClean="0">
                <a:solidFill>
                  <a:srgbClr val="FFFF00"/>
                </a:solidFill>
                <a:latin typeface="Corbel" pitchFamily="34" charset="0"/>
              </a:rPr>
              <a:t>ext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measurement of QWR and HWR cavities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4218146" cy="28336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747" y="1473736"/>
            <a:ext cx="4145280" cy="2768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487" y="4779149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 for Pickup 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ko-KR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ko-KR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from LLRF system: two orders higher than Q</a:t>
            </a:r>
            <a:r>
              <a:rPr lang="en-US" altLang="ko-KR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coupler 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ko-KR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(Q</a:t>
            </a:r>
            <a:r>
              <a:rPr lang="en-US" altLang="ko-KR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): control bandwidth and required RF power</a:t>
            </a:r>
          </a:p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Average control bandwidth: QWR (149 Hz), HWR (143 Hz)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1927" y="4298767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QWR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8431" y="4293096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HWR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Thermal load measurement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8" y="1169603"/>
            <a:ext cx="5186470" cy="25202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t="9996" b="4121"/>
          <a:stretch/>
        </p:blipFill>
        <p:spPr>
          <a:xfrm>
            <a:off x="4860032" y="3689883"/>
            <a:ext cx="4098998" cy="2130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3689883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Measurement of 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 loads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2646" y="6049627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LFD measurement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8624" y="5819926"/>
            <a:ext cx="331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ko-K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[(MV/m)</a:t>
            </a:r>
            <a:r>
              <a:rPr lang="en-US" altLang="ko-K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227877" y="4620594"/>
            <a:ext cx="1188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Frequency [Hz]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82132" y="4477161"/>
                <a:ext cx="2014590" cy="467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𝑓𝑔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>
                        <m:sSubPr>
                          <m:ctrlPr>
                            <a:rPr lang="en-US" altLang="ko-K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1600" i="1">
                              <a:latin typeface="Cambria Math" panose="02040503050406030204" pitchFamily="18" charset="0"/>
                            </a:rPr>
                            <m:t>𝑓𝑔</m:t>
                          </m:r>
                        </m:sub>
                      </m:sSub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32" y="4477161"/>
                <a:ext cx="2014590" cy="467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43608" y="5589240"/>
                <a:ext cx="2283702" cy="265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𝑑𝑦𝑛𝑎𝑚𝑖𝑐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𝑠𝑡𝑎𝑡𝑖𝑐</m:t>
                          </m:r>
                        </m:sub>
                      </m:sSub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589240"/>
                <a:ext cx="2283702" cy="265650"/>
              </a:xfrm>
              <a:prstGeom prst="rect">
                <a:avLst/>
              </a:prstGeom>
              <a:blipFill>
                <a:blip r:embed="rId5"/>
                <a:stretch>
                  <a:fillRect l="-800" b="-279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32073" y="4138410"/>
            <a:ext cx="49449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 load measured by boil-off calorimetry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 thermal load of each cavity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43608" y="5868805"/>
                <a:ext cx="3514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868805"/>
                <a:ext cx="351443" cy="246221"/>
              </a:xfrm>
              <a:prstGeom prst="rect">
                <a:avLst/>
              </a:prstGeom>
              <a:blipFill>
                <a:blip r:embed="rId6"/>
                <a:stretch>
                  <a:fillRect l="-15517" r="-1724" b="-3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95536" y="5888305"/>
            <a:ext cx="5041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, where          is thermal load when only one cavity is in its operating </a:t>
            </a:r>
            <a:r>
              <a:rPr lang="en-US" altLang="ko-KR" dirty="0" err="1" smtClean="0"/>
              <a:t>E</a:t>
            </a:r>
            <a:r>
              <a:rPr lang="en-US" altLang="ko-KR" baseline="-25000" dirty="0" err="1" smtClean="0"/>
              <a:t>acc</a:t>
            </a:r>
            <a:endParaRPr lang="ko-KR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64775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df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/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dp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and LFD measurement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4201343"/>
            <a:ext cx="3038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and LFD measurement results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614" y="4180394"/>
            <a:ext cx="2260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VT and HT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4750573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Relatively larger </a:t>
            </a:r>
            <a:r>
              <a:rPr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lang="ko-K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HWR cavities but lower pressure fluctuation at 2.05 K</a:t>
            </a:r>
          </a:p>
          <a:p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Pressure fluctuation: ~ ±1 mbar at 4.5 K, ~ ±0.3mbar at 2.05 K</a:t>
            </a:r>
            <a:endParaRPr lang="en-US" altLang="ko-KR" sz="16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Enhancement of cavity’s stiffness by tuner in </a:t>
            </a:r>
            <a:r>
              <a:rPr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45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% lower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and LFD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1" y="1516098"/>
            <a:ext cx="4432467" cy="273656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l="4232"/>
          <a:stretch/>
        </p:blipFill>
        <p:spPr>
          <a:xfrm>
            <a:off x="4663420" y="1516098"/>
            <a:ext cx="4362881" cy="2736567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3649571" y="3351525"/>
            <a:ext cx="202349" cy="21187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843808" y="2932417"/>
            <a:ext cx="109196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Prototype cavity</a:t>
            </a:r>
            <a:endParaRPr lang="ko-KR" altLang="en-US" sz="1000" dirty="0"/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3389791" y="3178638"/>
            <a:ext cx="259780" cy="28803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Thermal load measurement results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95676"/>
            <a:ext cx="8473440" cy="4823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117" y="5858108"/>
            <a:ext cx="768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 thermal load of each 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is sum of the dynamic thermal load of cavities in the 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cryomdoules</a:t>
            </a:r>
            <a:endParaRPr lang="en-US" altLang="ko-K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1860" y="1562997"/>
            <a:ext cx="4248472" cy="3034718"/>
          </a:xfrm>
          <a:prstGeom prst="rect">
            <a:avLst/>
          </a:prstGeom>
        </p:spPr>
      </p:pic>
      <p:sp>
        <p:nvSpPr>
          <p:cNvPr id="5" name="양쪽 모서리가 둥근 사각형 4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Static thermal load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2035" y="4692517"/>
            <a:ext cx="45365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dirty="0" smtClean="0"/>
              <a:t>Main reason: Large mass (~40 Kg) of tuner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dirty="0" smtClean="0"/>
              <a:t>Static </a:t>
            </a:r>
            <a:r>
              <a:rPr lang="en-US" altLang="ko-KR" dirty="0"/>
              <a:t>thermal load that we had measured were 5.6 W and 8.3 W for HWR CMA and HWR CMB, respectively while the average static thermal load measured during the experiments were 8.0 W and 10.7 W, respectively. 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852" y="1587366"/>
            <a:ext cx="4516182" cy="28497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340768"/>
            <a:ext cx="3412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Static thermal load change w.r.t. time during HT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4860032" y="4686235"/>
            <a:ext cx="4283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dirty="0" smtClean="0"/>
              <a:t>Average static thermal load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- HT:  QWR (10.4 W), HCMA (9.6 W), HCMB (9.5 W)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    </a:t>
            </a:r>
            <a:r>
              <a:rPr lang="en-US" altLang="ko-KR" dirty="0" smtClean="0">
                <a:sym typeface="Wingdings" panose="05000000000000000000" pitchFamily="2" charset="2"/>
              </a:rPr>
              <a:t> NOT THERMALIZED!!!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en-US" altLang="ko-KR" dirty="0"/>
              <a:t>- </a:t>
            </a:r>
            <a:r>
              <a:rPr lang="en-US" altLang="ko-KR" dirty="0" smtClean="0"/>
              <a:t>Tunnel:  </a:t>
            </a:r>
            <a:r>
              <a:rPr lang="en-US" altLang="ko-KR" dirty="0"/>
              <a:t>QWR </a:t>
            </a:r>
            <a:r>
              <a:rPr lang="en-US" altLang="ko-KR" dirty="0" smtClean="0"/>
              <a:t>(4.5 W</a:t>
            </a:r>
            <a:r>
              <a:rPr lang="en-US" altLang="ko-KR" dirty="0"/>
              <a:t>), HCMA </a:t>
            </a:r>
            <a:r>
              <a:rPr lang="en-US" altLang="ko-KR" dirty="0" smtClean="0"/>
              <a:t>(4.3 </a:t>
            </a:r>
            <a:r>
              <a:rPr lang="en-US" altLang="ko-KR" dirty="0"/>
              <a:t>W), HCMB </a:t>
            </a:r>
            <a:r>
              <a:rPr lang="en-US" altLang="ko-KR" dirty="0" smtClean="0"/>
              <a:t>(6.1 </a:t>
            </a:r>
            <a:r>
              <a:rPr lang="en-US" altLang="ko-KR" dirty="0"/>
              <a:t>W</a:t>
            </a:r>
            <a:r>
              <a:rPr lang="en-US" altLang="ko-KR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0072" y="1424497"/>
            <a:ext cx="2573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Static thermal load of HT vs. tunnel</a:t>
            </a:r>
            <a:endParaRPr lang="ko-KR" altLang="en-US" dirty="0"/>
          </a:p>
        </p:txBody>
      </p:sp>
      <p:sp>
        <p:nvSpPr>
          <p:cNvPr id="3" name="타원 2"/>
          <p:cNvSpPr/>
          <p:nvPr/>
        </p:nvSpPr>
        <p:spPr>
          <a:xfrm>
            <a:off x="7912076" y="3366228"/>
            <a:ext cx="144016" cy="21602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678931" y="3470811"/>
            <a:ext cx="1709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Wrong measurement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98624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Dynamic thermal load of each cavity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74925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3114112" y="-2421416"/>
            <a:ext cx="360000" cy="658822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55880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Thermal load measurement of QWR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cryomdoule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in tunnel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87542"/>
            <a:ext cx="7134225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101" y="5445224"/>
            <a:ext cx="7681283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of QCM #01~#06 (ramp-up section): 4 MV/m (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ko-KR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&lt; 1 W @ 4 MV/m)</a:t>
            </a:r>
          </a:p>
          <a:p>
            <a:pPr marL="285750" indent="-285750"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Malfunction of level meter of QCM#14, QCM#21</a:t>
            </a:r>
          </a:p>
          <a:p>
            <a:pPr marL="285750" indent="-285750"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Severe degradation of cavities in QCM #13, #14</a:t>
            </a:r>
          </a:p>
        </p:txBody>
      </p:sp>
    </p:spTree>
    <p:extLst>
      <p:ext uri="{BB962C8B-B14F-4D97-AF65-F5344CB8AC3E}">
        <p14:creationId xmlns:p14="http://schemas.microsoft.com/office/powerpoint/2010/main" val="16555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Requirements for RAON </a:t>
            </a:r>
            <a:r>
              <a:rPr lang="en-US" altLang="ko-KR" dirty="0" err="1" smtClean="0"/>
              <a:t>Cryomodules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817095"/>
              </p:ext>
            </p:extLst>
          </p:nvPr>
        </p:nvGraphicFramePr>
        <p:xfrm>
          <a:off x="251521" y="836712"/>
          <a:ext cx="8716328" cy="5316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253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53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253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362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QWR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HWR CMA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HWR CMB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203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than 1.6 m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20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Length, mm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1130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420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than 3.5 m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4203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Temp.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THS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K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1131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Pipe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lines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 or</a:t>
                      </a:r>
                      <a:r>
                        <a:rPr lang="ko-KR" alt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 K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4203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 K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113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Alignment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x,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1 mm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4203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(beam direction)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1 mm</a:t>
                      </a:r>
                      <a:endParaRPr lang="ko-KR" alt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4203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tilt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0.28 °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0145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ratings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Helium jacket /</a:t>
                      </a:r>
                      <a:r>
                        <a:rPr lang="ko-KR" alt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reservoir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Room temp.: 2 bar(a) internal</a:t>
                      </a:r>
                      <a:endParaRPr lang="en-US" altLang="ko-KR" sz="1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temp.: 4 bar(a) internal</a:t>
                      </a:r>
                      <a:endParaRPr lang="en-US" altLang="ko-K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1131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THS cooling line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bar(a) internal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4203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vessel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bar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(a) external</a:t>
                      </a:r>
                      <a:endParaRPr lang="ko-KR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362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Magnetic</a:t>
                      </a:r>
                      <a:r>
                        <a:rPr lang="en-US" altLang="ko-KR" sz="1400" baseline="0" dirty="0" smtClean="0"/>
                        <a:t> shield</a:t>
                      </a: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15 </a:t>
                      </a:r>
                      <a:r>
                        <a:rPr lang="en-US" altLang="ko-KR" sz="1400" dirty="0" err="1" smtClean="0"/>
                        <a:t>mG</a:t>
                      </a: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05852522"/>
                  </a:ext>
                </a:extLst>
              </a:tr>
              <a:tr h="32362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Vacuum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Cavity</a:t>
                      </a:r>
                      <a:endParaRPr lang="ko-KR" alt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 </a:t>
                      </a:r>
                      <a:r>
                        <a:rPr lang="en-US" altLang="ko-KR" sz="1400" dirty="0" smtClean="0"/>
                        <a:t>Less</a:t>
                      </a:r>
                      <a:r>
                        <a:rPr lang="en-US" altLang="ko-KR" sz="1400" baseline="0" dirty="0" smtClean="0"/>
                        <a:t> than </a:t>
                      </a:r>
                      <a:r>
                        <a:rPr lang="en-US" altLang="ko-KR" sz="1400" dirty="0" smtClean="0"/>
                        <a:t>10</a:t>
                      </a:r>
                      <a:r>
                        <a:rPr lang="en-US" altLang="ko-KR" sz="1400" baseline="30000" dirty="0" smtClean="0"/>
                        <a:t>-9</a:t>
                      </a:r>
                      <a:r>
                        <a:rPr lang="en-US" altLang="ko-KR" sz="1400" dirty="0" smtClean="0"/>
                        <a:t> mbar at cold</a:t>
                      </a: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32051058"/>
                  </a:ext>
                </a:extLst>
              </a:tr>
              <a:tr h="32362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Vacuum</a:t>
                      </a:r>
                      <a:r>
                        <a:rPr lang="en-US" altLang="ko-KR" sz="1400" baseline="0" dirty="0" smtClean="0"/>
                        <a:t> vessel</a:t>
                      </a:r>
                      <a:endParaRPr lang="ko-KR" alt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Less than 10</a:t>
                      </a:r>
                      <a:r>
                        <a:rPr lang="en-US" altLang="ko-KR" sz="1400" baseline="30000" dirty="0" smtClean="0"/>
                        <a:t>-5</a:t>
                      </a:r>
                      <a:r>
                        <a:rPr lang="en-US" altLang="ko-KR" sz="1400" dirty="0" smtClean="0"/>
                        <a:t> mbar at</a:t>
                      </a:r>
                      <a:r>
                        <a:rPr lang="en-US" altLang="ko-KR" sz="1400" baseline="0" dirty="0" smtClean="0"/>
                        <a:t> cold</a:t>
                      </a: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15755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8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Tuner test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3726038" cy="2524090"/>
          </a:xfrm>
          <a:prstGeom prst="rect">
            <a:avLst/>
          </a:prstGeom>
        </p:spPr>
      </p:pic>
      <p:pic>
        <p:nvPicPr>
          <p:cNvPr id="8" name="그림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66" y="1340766"/>
            <a:ext cx="4710614" cy="45365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87256" y="4365104"/>
            <a:ext cx="36086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dirty="0" smtClean="0"/>
              <a:t>Wide range test (±100 Hz span)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- 20 pulse/step * 50 steps * 3 times up and down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- Control bandwidth ~ 130 Hz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- Tuning resolution: 0.2~0.25 Hz/pulse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32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46820"/>
            <a:ext cx="7488832" cy="2862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116" y="4653136"/>
            <a:ext cx="49449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Narrow range test </a:t>
            </a:r>
          </a:p>
          <a:p>
            <a:pPr>
              <a:spcAft>
                <a:spcPts val="600"/>
              </a:spcAft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- 20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pulse/step *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steps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* 20 times up and down</a:t>
            </a:r>
          </a:p>
          <a:p>
            <a:pPr>
              <a:spcAft>
                <a:spcPts val="600"/>
              </a:spcAft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- Small backlash (~a few Hz)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827584" y="2564904"/>
            <a:ext cx="298244" cy="36004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575448" y="2526432"/>
            <a:ext cx="298244" cy="36004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양쪽 모서리가 둥근 사각형 7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Tuner test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Tuner test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9" y="1268761"/>
            <a:ext cx="2987738" cy="1728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589" y="1572497"/>
            <a:ext cx="226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FRQ-DOWN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8353" y="1310038"/>
            <a:ext cx="2952328" cy="16866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1691" y="1617019"/>
            <a:ext cx="791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FRQ-UP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07" y="1330076"/>
            <a:ext cx="2764888" cy="1666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12768" y="1268761"/>
            <a:ext cx="19094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Measurement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691" y="3489765"/>
            <a:ext cx="2941990" cy="18114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29556" y="4000823"/>
            <a:ext cx="201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FRQ-UP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7" y="3534130"/>
            <a:ext cx="3001402" cy="17670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7136" y="4000398"/>
            <a:ext cx="201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FRQ-DOWN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707" y="3655402"/>
            <a:ext cx="2907797" cy="15186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91147" y="3305099"/>
            <a:ext cx="19094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Measurement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136" y="5458957"/>
            <a:ext cx="6987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Noise during the operation of tuner (</a:t>
            </a:r>
            <a:r>
              <a:rPr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cavity ~ 300 Hz)</a:t>
            </a:r>
          </a:p>
          <a:p>
            <a:pPr>
              <a:spcAft>
                <a:spcPts val="600"/>
              </a:spcAft>
            </a:pP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- Noise removed by reducing the motor speed to 1/32</a:t>
            </a:r>
          </a:p>
        </p:txBody>
      </p:sp>
    </p:spTree>
    <p:extLst>
      <p:ext uri="{BB962C8B-B14F-4D97-AF65-F5344CB8AC3E}">
        <p14:creationId xmlns:p14="http://schemas.microsoft.com/office/powerpoint/2010/main" val="23311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양쪽 모서리가 둥근 사각형 3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Phase and amplitude locking test of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cryomdoule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40" y="1340768"/>
            <a:ext cx="7326260" cy="447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32" y="908720"/>
            <a:ext cx="7725568" cy="46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0" y="3770"/>
            <a:ext cx="9144000" cy="6854230"/>
          </a:xfrm>
          <a:prstGeom prst="rect">
            <a:avLst/>
          </a:prstGeom>
          <a:gradFill flip="none" rotWithShape="1">
            <a:gsLst>
              <a:gs pos="46700">
                <a:srgbClr val="275B99"/>
              </a:gs>
              <a:gs pos="0">
                <a:srgbClr val="275B99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546"/>
            <a:ext cx="572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08서울남산체 EB" pitchFamily="18" charset="-127"/>
              </a:rPr>
              <a:t>Contents</a:t>
            </a:r>
            <a:endParaRPr kumimoji="0" lang="ko-KR" alt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08서울남산체 EB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573509" y="1268760"/>
            <a:ext cx="4572000" cy="558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867990" y="1536344"/>
            <a:ext cx="3952482" cy="406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Introduction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Introduction on </a:t>
            </a:r>
            <a:r>
              <a:rPr lang="en-US" altLang="ko-KR" sz="2000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cryomodule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Design issue of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cryomdoule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Mass production of SCL3 </a:t>
            </a:r>
            <a:r>
              <a:rPr lang="en-US" altLang="ko-KR" sz="2000" b="1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cryomodules</a:t>
            </a:r>
            <a:endParaRPr lang="en-US" altLang="ko-KR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Installation and commissioning</a:t>
            </a: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Installation</a:t>
            </a:r>
            <a:endParaRPr lang="en-US" altLang="ko-KR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r>
              <a:rPr lang="en-US" altLang="ko-KR" sz="1400" b="1" dirty="0" smtClean="0">
                <a:solidFill>
                  <a:srgbClr val="004376"/>
                </a:solidFill>
                <a:latin typeface="Calibri" pitchFamily="34" charset="0"/>
                <a:cs typeface="Calibri" pitchFamily="34" charset="0"/>
              </a:rPr>
              <a:t>Beam commissioning</a:t>
            </a:r>
          </a:p>
          <a:p>
            <a:pPr marL="271463" indent="-271463">
              <a:lnSpc>
                <a:spcPct val="70000"/>
              </a:lnSpc>
              <a:buFont typeface="Arial" pitchFamily="34" charset="0"/>
              <a:buChar char="•"/>
            </a:pPr>
            <a:endParaRPr lang="en-US" altLang="ko-KR" sz="20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728663" lvl="1" indent="-271463">
              <a:lnSpc>
                <a:spcPct val="70000"/>
              </a:lnSpc>
              <a:buFont typeface="Arial" pitchFamily="34" charset="0"/>
              <a:buChar char="•"/>
            </a:pPr>
            <a:endParaRPr lang="ko-KR" altLang="en-US" sz="1400" b="1" dirty="0">
              <a:solidFill>
                <a:srgbClr val="004376"/>
              </a:solidFill>
              <a:latin typeface="Calibri" pitchFamily="34" charset="0"/>
              <a:cs typeface="Calibri" pitchFamily="34" charset="0"/>
            </a:endParaRPr>
          </a:p>
          <a:p>
            <a:pPr marL="271463" indent="-271463">
              <a:buFont typeface="Arial" pitchFamily="34" charset="0"/>
              <a:buChar char="•"/>
            </a:pPr>
            <a:endParaRPr lang="ko-KR" altLang="en-US" sz="2000" b="1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96064" y="1615909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96064" y="2074623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2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96064" y="2533337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Calibri" pitchFamily="34" charset="0"/>
                <a:cs typeface="Calibri" pitchFamily="34" charset="0"/>
              </a:rPr>
              <a:t>3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896064" y="3006899"/>
            <a:ext cx="252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" y="1269051"/>
            <a:ext cx="4573509" cy="2529846"/>
          </a:xfrm>
          <a:prstGeom prst="rect">
            <a:avLst/>
          </a:prstGeom>
          <a:effectLst>
            <a:reflection blurRad="6350" stA="50000" endPos="55000" dir="5400000" sy="-100000" algn="bl" rotWithShape="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1640" r="45068" b="83071"/>
          <a:stretch/>
        </p:blipFill>
        <p:spPr bwMode="auto">
          <a:xfrm>
            <a:off x="7094572" y="6299553"/>
            <a:ext cx="2049428" cy="5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4896064" y="3672897"/>
            <a:ext cx="252000" cy="252000"/>
          </a:xfrm>
          <a:prstGeom prst="rect">
            <a:avLst/>
          </a:prstGeom>
          <a:solidFill>
            <a:srgbClr val="004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Calibri" pitchFamily="34" charset="0"/>
                <a:cs typeface="Calibri" pitchFamily="34" charset="0"/>
              </a:rPr>
              <a:t>5</a:t>
            </a:r>
            <a:endParaRPr lang="ko-KR" altLang="en-US" sz="1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Installation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971600" y="764704"/>
            <a:ext cx="7920000" cy="5193436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439979" y="3163121"/>
            <a:ext cx="4143411" cy="3031911"/>
            <a:chOff x="251520" y="3424735"/>
            <a:chExt cx="4143411" cy="3031911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937395"/>
              <a:ext cx="4143411" cy="1519251"/>
            </a:xfrm>
            <a:prstGeom prst="rect">
              <a:avLst/>
            </a:prstGeom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827584" y="5275715"/>
              <a:ext cx="1657364" cy="388843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 7"/>
            <p:cNvSpPr/>
            <p:nvPr/>
          </p:nvSpPr>
          <p:spPr>
            <a:xfrm rot="12352722">
              <a:off x="1537710" y="3424735"/>
              <a:ext cx="1186550" cy="1876794"/>
            </a:xfrm>
            <a:custGeom>
              <a:avLst/>
              <a:gdLst>
                <a:gd name="connsiteX0" fmla="*/ 0 w 1399855"/>
                <a:gd name="connsiteY0" fmla="*/ 1487978 h 1487978"/>
                <a:gd name="connsiteX1" fmla="*/ 1379913 w 1399855"/>
                <a:gd name="connsiteY1" fmla="*/ 831273 h 1487978"/>
                <a:gd name="connsiteX2" fmla="*/ 689957 w 1399855"/>
                <a:gd name="connsiteY2" fmla="*/ 0 h 148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855" h="1487978">
                  <a:moveTo>
                    <a:pt x="0" y="1487978"/>
                  </a:moveTo>
                  <a:cubicBezTo>
                    <a:pt x="632460" y="1283623"/>
                    <a:pt x="1264920" y="1079269"/>
                    <a:pt x="1379913" y="831273"/>
                  </a:cubicBezTo>
                  <a:cubicBezTo>
                    <a:pt x="1494906" y="583277"/>
                    <a:pt x="1092431" y="291638"/>
                    <a:pt x="689957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27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Installation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881106"/>
            <a:ext cx="2398615" cy="180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01" y="874967"/>
            <a:ext cx="2398615" cy="180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" y="1582497"/>
            <a:ext cx="4101962" cy="268690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14349"/>
          <a:stretch/>
        </p:blipFill>
        <p:spPr>
          <a:xfrm>
            <a:off x="3419872" y="2780928"/>
            <a:ext cx="4907343" cy="219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5385410"/>
            <a:ext cx="8234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err="1" smtClean="0"/>
              <a:t>Cryomodule</a:t>
            </a:r>
            <a:r>
              <a:rPr lang="en-US" altLang="ko-KR" sz="1600" dirty="0" smtClean="0"/>
              <a:t> and warm section is clean assembled in the portable clean booth in tunnel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Particle counts (size=0.5um above/10min.) were less than 30 counts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317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Installation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8910" y="6118846"/>
            <a:ext cx="2036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Welding 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VBx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to CM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821" y="4041338"/>
            <a:ext cx="2652648" cy="198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680" y="4041338"/>
            <a:ext cx="2631952" cy="198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6" y="4041338"/>
            <a:ext cx="2657142" cy="19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5467" y="6145559"/>
            <a:ext cx="2036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VBx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connection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3648" y="6117344"/>
            <a:ext cx="2501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QWR CMs, </a:t>
            </a:r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VBx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rear side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Cryogenic systems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7533" y="3611376"/>
            <a:ext cx="1902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Warm compressors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5307" y="3628092"/>
            <a:ext cx="205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distribution box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2" y="1519948"/>
            <a:ext cx="2652781" cy="1980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709" y="1519948"/>
            <a:ext cx="2650367" cy="1980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533" y="1519948"/>
            <a:ext cx="2623931" cy="19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4726" y="3611376"/>
            <a:ext cx="127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Cold box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724" y="1074222"/>
            <a:ext cx="5884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/>
              <a:t>SCL3 plant: 4.2 KW at 4.5 K, </a:t>
            </a:r>
            <a:r>
              <a:rPr lang="en-US" altLang="ko-KR" sz="1600" smtClean="0"/>
              <a:t>SCL2 </a:t>
            </a:r>
            <a:r>
              <a:rPr lang="en-US" altLang="ko-KR" sz="1600" smtClean="0"/>
              <a:t>plant: 13.5 </a:t>
            </a:r>
            <a:r>
              <a:rPr lang="en-US" altLang="ko-KR" sz="1600" dirty="0" smtClean="0"/>
              <a:t>kW at </a:t>
            </a:r>
            <a:r>
              <a:rPr lang="en-US" altLang="ko-KR" sz="1600" smtClean="0"/>
              <a:t>4.5 </a:t>
            </a:r>
            <a:r>
              <a:rPr lang="en-US" altLang="ko-KR" sz="1600" smtClean="0"/>
              <a:t>K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579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Beam commissioning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6097215" cy="2592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1412776"/>
            <a:ext cx="8306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Injector</a:t>
            </a:r>
            <a:endParaRPr lang="ko-KR" alt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77128" y="1412776"/>
            <a:ext cx="31350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/>
              <a:t>SCL31: 22 QWR </a:t>
            </a:r>
            <a:r>
              <a:rPr lang="en-US" altLang="ko-KR" sz="1400" b="1" dirty="0" err="1" smtClean="0"/>
              <a:t>cryomodules</a:t>
            </a:r>
            <a:endParaRPr lang="ko-KR" alt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1999873"/>
            <a:ext cx="3135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(‘22.12.16) SCL31 beam commissioning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54183" y="2555668"/>
            <a:ext cx="27019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(‘22.10.07) 5 QWR </a:t>
            </a:r>
            <a:r>
              <a:rPr lang="en-US" altLang="ko-KR" b="1" dirty="0" err="1" smtClean="0"/>
              <a:t>cryomodules</a:t>
            </a:r>
            <a:endParaRPr lang="ko-KR" altLang="en-US" b="1" dirty="0"/>
          </a:p>
        </p:txBody>
      </p:sp>
      <p:sp>
        <p:nvSpPr>
          <p:cNvPr id="9" name="양쪽 모서리가 둥근 사각형 8"/>
          <p:cNvSpPr/>
          <p:nvPr/>
        </p:nvSpPr>
        <p:spPr>
          <a:xfrm rot="5400000">
            <a:off x="2574052" y="-1881356"/>
            <a:ext cx="360000" cy="5508104"/>
          </a:xfrm>
          <a:prstGeom prst="round2SameRect">
            <a:avLst>
              <a:gd name="adj1" fmla="val 19313"/>
              <a:gd name="adj2" fmla="val 0"/>
            </a:avLst>
          </a:prstGeom>
          <a:gradFill flip="none" rotWithShape="1">
            <a:gsLst>
              <a:gs pos="0">
                <a:srgbClr val="003366"/>
              </a:gs>
              <a:gs pos="100000">
                <a:srgbClr val="43698E"/>
              </a:gs>
            </a:gsLst>
            <a:lin ang="16200000" scaled="1"/>
            <a:tileRect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 sz="1600" b="1" dirty="0">
              <a:solidFill>
                <a:schemeClr val="bg1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36085" y="703419"/>
            <a:ext cx="494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SCL31 section: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Ar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 beam (2.47 MeV/u, 34 </a:t>
            </a:r>
            <a:r>
              <a:rPr lang="en-US" altLang="ko-KR" sz="1600" b="1" dirty="0" err="1" smtClean="0">
                <a:solidFill>
                  <a:srgbClr val="FFFF00"/>
                </a:solidFill>
                <a:latin typeface="Corbel" pitchFamily="34" charset="0"/>
              </a:rPr>
              <a:t>uA</a:t>
            </a:r>
            <a:r>
              <a:rPr lang="en-US" altLang="ko-KR" sz="1600" b="1" dirty="0" smtClean="0">
                <a:solidFill>
                  <a:srgbClr val="FFFF00"/>
                </a:solidFill>
                <a:latin typeface="Corbel" pitchFamily="34" charset="0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652773"/>
            <a:ext cx="2460714" cy="21080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4005064"/>
            <a:ext cx="2486948" cy="2124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4214387"/>
            <a:ext cx="42378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b="1" dirty="0" smtClean="0"/>
              <a:t>Beam commissioning of whole SCL3 is on-going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MP conditioning of 76 HWR cavities were finished.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Beam commissioning for SCL3: ‘23. 3. 24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SCL3-KoBRa beam commissioning: ‘23. 4. 14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Warm-up and maintenance: ~ ‘23. 8. 31 </a:t>
            </a:r>
          </a:p>
          <a:p>
            <a:pPr marL="176213" lvl="1"/>
            <a:r>
              <a:rPr lang="en-US" altLang="ko-KR" b="1" dirty="0"/>
              <a:t> </a:t>
            </a:r>
            <a:r>
              <a:rPr lang="en-US" altLang="ko-KR" b="1" dirty="0" smtClean="0"/>
              <a:t>  - QWR#20, HWR CMA-#1, HWR CMB-#11</a:t>
            </a:r>
          </a:p>
          <a:p>
            <a:pPr marL="176213" lvl="1"/>
            <a:r>
              <a:rPr lang="en-US" altLang="ko-KR" b="1" dirty="0"/>
              <a:t> </a:t>
            </a:r>
            <a:r>
              <a:rPr lang="en-US" altLang="ko-KR" b="1" dirty="0" smtClean="0"/>
              <a:t>  - VLP return cryogenic valves in </a:t>
            </a:r>
            <a:r>
              <a:rPr lang="en-US" altLang="ko-KR" b="1" dirty="0" err="1" smtClean="0"/>
              <a:t>VBxs</a:t>
            </a:r>
            <a:endParaRPr lang="en-US" altLang="ko-KR" b="1" dirty="0" smtClean="0"/>
          </a:p>
          <a:p>
            <a:pPr marL="347663" lvl="1" indent="-171450">
              <a:buFont typeface="Arial" panose="020B0604020202020204" pitchFamily="34" charset="0"/>
              <a:buChar char="•"/>
            </a:pPr>
            <a:r>
              <a:rPr lang="en-US" altLang="ko-KR" b="1" dirty="0" smtClean="0"/>
              <a:t>Experiment in </a:t>
            </a:r>
            <a:r>
              <a:rPr lang="en-US" altLang="ko-KR" b="1" dirty="0" err="1" smtClean="0"/>
              <a:t>KoBRA</a:t>
            </a:r>
            <a:r>
              <a:rPr lang="en-US" altLang="ko-KR" b="1" dirty="0" smtClean="0"/>
              <a:t>: ’23. 12. 01 ~ </a:t>
            </a:r>
            <a:endParaRPr lang="ko-KR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00918" y="2143889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14.5GHz ECR-IS</a:t>
            </a:r>
            <a:endParaRPr lang="ko-KR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59348" y="2647945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RFQ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2636912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LEBT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86389" y="2647945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MEBT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0492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57543</TotalTime>
  <Words>5573</Words>
  <Application>Microsoft Office PowerPoint</Application>
  <PresentationFormat>화면 슬라이드 쇼(4:3)</PresentationFormat>
  <Paragraphs>1376</Paragraphs>
  <Slides>102</Slides>
  <Notes>7</Notes>
  <HiddenSlides>0</HiddenSlides>
  <MMClips>1</MMClips>
  <ScaleCrop>false</ScaleCrop>
  <HeadingPairs>
    <vt:vector size="8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102</vt:i4>
      </vt:variant>
    </vt:vector>
  </HeadingPairs>
  <TitlesOfParts>
    <vt:vector size="120" baseType="lpstr">
      <vt:lpstr>08서울남산체 EB</vt:lpstr>
      <vt:lpstr>Arial Unicode MS</vt:lpstr>
      <vt:lpstr>HY동녘B</vt:lpstr>
      <vt:lpstr>굴림</vt:lpstr>
      <vt:lpstr>맑은 고딕</vt:lpstr>
      <vt:lpstr>함초롬바탕</vt:lpstr>
      <vt:lpstr>휴먼명조</vt:lpstr>
      <vt:lpstr>Arial</vt:lpstr>
      <vt:lpstr>Calibri</vt:lpstr>
      <vt:lpstr>Cambria Math</vt:lpstr>
      <vt:lpstr>Corbel</vt:lpstr>
      <vt:lpstr>Symbol</vt:lpstr>
      <vt:lpstr>Times New Roman</vt:lpstr>
      <vt:lpstr>Wingdings</vt:lpstr>
      <vt:lpstr>Office 테마</vt:lpstr>
      <vt:lpstr>수식</vt:lpstr>
      <vt:lpstr>Visio.Drawing.11</vt:lpstr>
      <vt:lpstr>Visio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Introduction on SCL3</vt:lpstr>
      <vt:lpstr>PowerPoint 프레젠테이션</vt:lpstr>
      <vt:lpstr>Role of cryomodule</vt:lpstr>
      <vt:lpstr>Requirements for RAON Cryomodules</vt:lpstr>
      <vt:lpstr>Configuration of RAON SCL3 Cryomodule</vt:lpstr>
      <vt:lpstr>PowerPoint 프레젠테이션</vt:lpstr>
      <vt:lpstr>PowerPoint 프레젠테이션</vt:lpstr>
      <vt:lpstr>PowerPoint 프레젠테이션</vt:lpstr>
      <vt:lpstr>Thermal design</vt:lpstr>
      <vt:lpstr>Thermal design</vt:lpstr>
      <vt:lpstr>Thermal design</vt:lpstr>
      <vt:lpstr>Thermal design</vt:lpstr>
      <vt:lpstr>Thermal design</vt:lpstr>
      <vt:lpstr>Thermal design</vt:lpstr>
      <vt:lpstr>Thermal design</vt:lpstr>
      <vt:lpstr>Thermal design</vt:lpstr>
      <vt:lpstr>Thermal design</vt:lpstr>
      <vt:lpstr>Thermal design</vt:lpstr>
      <vt:lpstr>Thermal design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Sizing for HeII heat transfer</vt:lpstr>
      <vt:lpstr>Sizing for HeII heat transfer</vt:lpstr>
      <vt:lpstr>Sizing for HeII heat transfer</vt:lpstr>
      <vt:lpstr>Sizing for HeII heat transfer</vt:lpstr>
      <vt:lpstr>Alignment of cavity</vt:lpstr>
      <vt:lpstr>Alignment of cavity</vt:lpstr>
      <vt:lpstr>Alignment of cavity</vt:lpstr>
      <vt:lpstr>Alignment of cavity</vt:lpstr>
      <vt:lpstr>Alignment of cavity</vt:lpstr>
      <vt:lpstr>Alignment of cavity</vt:lpstr>
      <vt:lpstr>Alignment of cavity</vt:lpstr>
      <vt:lpstr>Alignment of cavity</vt:lpstr>
      <vt:lpstr>PowerPoint 프레젠테이션</vt:lpstr>
      <vt:lpstr>PowerPoint 프레젠테이션</vt:lpstr>
      <vt:lpstr>Mass production of SCL3 cryomdoule</vt:lpstr>
      <vt:lpstr>Mass production of SCL3 cryomdoule</vt:lpstr>
      <vt:lpstr>Mass production of SCL3 cryomdoule</vt:lpstr>
      <vt:lpstr>PowerPoint 프레젠테이션</vt:lpstr>
      <vt:lpstr>Changes in mass production</vt:lpstr>
      <vt:lpstr>Changes in mass production</vt:lpstr>
      <vt:lpstr>Changes in mass production</vt:lpstr>
      <vt:lpstr>Changes in mass production</vt:lpstr>
      <vt:lpstr>Cavity fabrication</vt:lpstr>
      <vt:lpstr>Cavity fabrication</vt:lpstr>
      <vt:lpstr>Cavity fabrication</vt:lpstr>
      <vt:lpstr>Cavity fabrication</vt:lpstr>
      <vt:lpstr>Cavity fabrication</vt:lpstr>
      <vt:lpstr>Cavity fabrication</vt:lpstr>
      <vt:lpstr>Cavity fabrication</vt:lpstr>
      <vt:lpstr>Cavity fabrication</vt:lpstr>
      <vt:lpstr>PowerPoint 프레젠테이션</vt:lpstr>
      <vt:lpstr>PowerPoint 프레젠테이션</vt:lpstr>
      <vt:lpstr>Cavity fabrication</vt:lpstr>
      <vt:lpstr>Cavity fabrication</vt:lpstr>
      <vt:lpstr>PowerPoint 프레젠테이션</vt:lpstr>
      <vt:lpstr>Performance Test</vt:lpstr>
      <vt:lpstr>Performance Test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Horizontal Test</vt:lpstr>
      <vt:lpstr>PowerPoint 프레젠테이션</vt:lpstr>
      <vt:lpstr>Performance Test</vt:lpstr>
      <vt:lpstr>Performance Test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Installation </vt:lpstr>
      <vt:lpstr>Installation </vt:lpstr>
      <vt:lpstr>Installation</vt:lpstr>
      <vt:lpstr>Beam commissioning</vt:lpstr>
      <vt:lpstr>PowerPoint 프레젠테이션</vt:lpstr>
      <vt:lpstr>Sizing for HeII heat transfer</vt:lpstr>
      <vt:lpstr>PowerPoint 프레젠테이션</vt:lpstr>
    </vt:vector>
  </TitlesOfParts>
  <Company>대우조선해양(주)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DSME</dc:creator>
  <cp:lastModifiedBy>KIM youngkwon</cp:lastModifiedBy>
  <cp:revision>1380</cp:revision>
  <cp:lastPrinted>2014-08-14T04:34:06Z</cp:lastPrinted>
  <dcterms:created xsi:type="dcterms:W3CDTF">2008-01-15T00:28:30Z</dcterms:created>
  <dcterms:modified xsi:type="dcterms:W3CDTF">2023-02-16T00:30:55Z</dcterms:modified>
</cp:coreProperties>
</file>