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ic" ContentType="image/pn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661" r:id="rId2"/>
    <p:sldId id="762" r:id="rId3"/>
    <p:sldId id="761" r:id="rId4"/>
    <p:sldId id="718" r:id="rId5"/>
    <p:sldId id="1211" r:id="rId6"/>
    <p:sldId id="1213" r:id="rId7"/>
    <p:sldId id="1212" r:id="rId8"/>
    <p:sldId id="759" r:id="rId9"/>
    <p:sldId id="721" r:id="rId10"/>
    <p:sldId id="722" r:id="rId11"/>
    <p:sldId id="763" r:id="rId12"/>
    <p:sldId id="655" r:id="rId13"/>
    <p:sldId id="656" r:id="rId14"/>
    <p:sldId id="658" r:id="rId15"/>
    <p:sldId id="758" r:id="rId16"/>
    <p:sldId id="419" r:id="rId17"/>
    <p:sldId id="428" r:id="rId18"/>
    <p:sldId id="479" r:id="rId19"/>
    <p:sldId id="495" r:id="rId20"/>
    <p:sldId id="423" r:id="rId21"/>
    <p:sldId id="429" r:id="rId22"/>
    <p:sldId id="424" r:id="rId23"/>
    <p:sldId id="425" r:id="rId24"/>
    <p:sldId id="426" r:id="rId25"/>
    <p:sldId id="747" r:id="rId26"/>
    <p:sldId id="796" r:id="rId27"/>
    <p:sldId id="738" r:id="rId28"/>
    <p:sldId id="411" r:id="rId29"/>
    <p:sldId id="478" r:id="rId30"/>
    <p:sldId id="412" r:id="rId31"/>
    <p:sldId id="413" r:id="rId32"/>
    <p:sldId id="414" r:id="rId33"/>
    <p:sldId id="415" r:id="rId34"/>
    <p:sldId id="732" r:id="rId35"/>
    <p:sldId id="735" r:id="rId36"/>
    <p:sldId id="731" r:id="rId37"/>
    <p:sldId id="750" r:id="rId38"/>
    <p:sldId id="733" r:id="rId39"/>
    <p:sldId id="724" r:id="rId40"/>
    <p:sldId id="739" r:id="rId41"/>
    <p:sldId id="751" r:id="rId42"/>
    <p:sldId id="752" r:id="rId43"/>
    <p:sldId id="753" r:id="rId44"/>
    <p:sldId id="757" r:id="rId45"/>
    <p:sldId id="755" r:id="rId46"/>
    <p:sldId id="756" r:id="rId47"/>
    <p:sldId id="754" r:id="rId48"/>
    <p:sldId id="740" r:id="rId49"/>
    <p:sldId id="628" r:id="rId50"/>
    <p:sldId id="1216" r:id="rId51"/>
    <p:sldId id="1208" r:id="rId52"/>
    <p:sldId id="388" r:id="rId53"/>
    <p:sldId id="389" r:id="rId54"/>
    <p:sldId id="391" r:id="rId55"/>
    <p:sldId id="396" r:id="rId56"/>
    <p:sldId id="375" r:id="rId57"/>
    <p:sldId id="393" r:id="rId58"/>
    <p:sldId id="378" r:id="rId59"/>
    <p:sldId id="380" r:id="rId60"/>
    <p:sldId id="373" r:id="rId61"/>
    <p:sldId id="374" r:id="rId62"/>
    <p:sldId id="1206" r:id="rId63"/>
    <p:sldId id="1215" r:id="rId64"/>
    <p:sldId id="371" r:id="rId65"/>
    <p:sldId id="1217" r:id="rId66"/>
    <p:sldId id="1207" r:id="rId67"/>
    <p:sldId id="394" r:id="rId68"/>
    <p:sldId id="395" r:id="rId69"/>
    <p:sldId id="1186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8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XU\&#39640;&#22330;&#30913;&#20307;&#30740;&#21046;\Important%20references\Jc%20Chart\IBS-V2022\JeChart_012317-VXu-&#34917;&#20805;2022-V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026477459548309E-2"/>
          <c:y val="2.2920570691171871E-2"/>
          <c:w val="0.90226287098728042"/>
          <c:h val="0.86816911560968746"/>
        </c:manualLayout>
      </c:layout>
      <c:scatterChart>
        <c:scatterStyle val="smoothMarker"/>
        <c:varyColors val="0"/>
        <c:ser>
          <c:idx val="9"/>
          <c:order val="0"/>
          <c:tx>
            <c:v>REBCO: B ∥ Tape plane</c:v>
          </c:tx>
          <c:spPr>
            <a:ln w="34925" cap="sq">
              <a:solidFill>
                <a:srgbClr val="CEB888"/>
              </a:solidFill>
              <a:miter lim="800000"/>
            </a:ln>
          </c:spPr>
          <c:marker>
            <c:symbol val="diamond"/>
            <c:size val="9"/>
            <c:spPr>
              <a:solidFill>
                <a:srgbClr val="E3D7BB">
                  <a:alpha val="80000"/>
                </a:srgbClr>
              </a:solidFill>
              <a:ln>
                <a:solidFill>
                  <a:srgbClr val="CEB888"/>
                </a:solidFill>
              </a:ln>
            </c:spPr>
          </c:marker>
          <c:xVal>
            <c:numLit>
              <c:formatCode>General</c:formatCode>
              <c:ptCount val="6"/>
              <c:pt idx="0">
                <c:v>0</c:v>
              </c:pt>
              <c:pt idx="1">
                <c:v>5</c:v>
              </c:pt>
              <c:pt idx="2">
                <c:v>15</c:v>
              </c:pt>
              <c:pt idx="3">
                <c:v>20</c:v>
              </c:pt>
              <c:pt idx="4">
                <c:v>25</c:v>
              </c:pt>
              <c:pt idx="5">
                <c:v>30</c:v>
              </c:pt>
            </c:numLit>
          </c:xVal>
          <c:yVal>
            <c:numLit>
              <c:formatCode>General</c:formatCode>
              <c:ptCount val="6"/>
              <c:pt idx="0">
                <c:v>4144.6766351351353</c:v>
              </c:pt>
              <c:pt idx="1">
                <c:v>3507.9375000000005</c:v>
              </c:pt>
              <c:pt idx="2">
                <c:v>3148.333216216216</c:v>
              </c:pt>
              <c:pt idx="3">
                <c:v>2909.0554054054051</c:v>
              </c:pt>
              <c:pt idx="4">
                <c:v>2090.4933243243245</c:v>
              </c:pt>
              <c:pt idx="5">
                <c:v>1888.995202702703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33DD-4FF4-9C58-4B3096C3B9D2}"/>
            </c:ext>
          </c:extLst>
        </c:ser>
        <c:ser>
          <c:idx val="7"/>
          <c:order val="1"/>
          <c:tx>
            <c:v>REBCO: B ⊥ Tape plane, 45 μm sub</c:v>
          </c:tx>
          <c:spPr>
            <a:ln w="25400">
              <a:solidFill>
                <a:srgbClr val="BB9D59"/>
              </a:solidFill>
              <a:prstDash val="dash"/>
            </a:ln>
          </c:spPr>
          <c:marker>
            <c:symbol val="diamond"/>
            <c:size val="9"/>
            <c:spPr>
              <a:solidFill>
                <a:srgbClr val="BB9D59">
                  <a:alpha val="33000"/>
                </a:srgbClr>
              </a:solidFill>
              <a:ln>
                <a:solidFill>
                  <a:srgbClr val="BB9D59"/>
                </a:solidFill>
              </a:ln>
            </c:spPr>
          </c:marker>
          <c:xVal>
            <c:numLit>
              <c:formatCode>General</c:formatCode>
              <c:ptCount val="23"/>
              <c:pt idx="0">
                <c:v>2.5</c:v>
              </c:pt>
              <c:pt idx="1">
                <c:v>3.0067560000000002</c:v>
              </c:pt>
              <c:pt idx="2">
                <c:v>4.0074759999999996</c:v>
              </c:pt>
              <c:pt idx="3">
                <c:v>5.0068380000000001</c:v>
              </c:pt>
              <c:pt idx="4">
                <c:v>6</c:v>
              </c:pt>
              <c:pt idx="5">
                <c:v>6.5068999999999999</c:v>
              </c:pt>
              <c:pt idx="6">
                <c:v>7.0000330000000002</c:v>
              </c:pt>
              <c:pt idx="7">
                <c:v>7.5074269999999999</c:v>
              </c:pt>
              <c:pt idx="8">
                <c:v>7.9930149999999998</c:v>
              </c:pt>
              <c:pt idx="9">
                <c:v>8.5069199999999991</c:v>
              </c:pt>
              <c:pt idx="10">
                <c:v>8.9930800000000009</c:v>
              </c:pt>
              <c:pt idx="11">
                <c:v>9.5070010000000007</c:v>
              </c:pt>
              <c:pt idx="12">
                <c:v>9.9930149999999998</c:v>
              </c:pt>
              <c:pt idx="13">
                <c:v>10.505938</c:v>
              </c:pt>
              <c:pt idx="14">
                <c:v>10.992998999999999</c:v>
              </c:pt>
              <c:pt idx="15">
                <c:v>11.507574</c:v>
              </c:pt>
              <c:pt idx="16">
                <c:v>11.992376999999999</c:v>
              </c:pt>
              <c:pt idx="17">
                <c:v>12.506985</c:v>
              </c:pt>
              <c:pt idx="18">
                <c:v>12.993653</c:v>
              </c:pt>
              <c:pt idx="19">
                <c:v>13.507051000000001</c:v>
              </c:pt>
              <c:pt idx="20">
                <c:v>13.992032999999999</c:v>
              </c:pt>
              <c:pt idx="21">
                <c:v>14.506919999999999</c:v>
              </c:pt>
              <c:pt idx="22">
                <c:v>14.992900000000001</c:v>
              </c:pt>
            </c:numLit>
          </c:xVal>
          <c:yVal>
            <c:numLit>
              <c:formatCode>General</c:formatCode>
              <c:ptCount val="23"/>
              <c:pt idx="0">
                <c:v>5478.1345420447196</c:v>
              </c:pt>
              <c:pt idx="1">
                <c:v>5053.3515179752421</c:v>
              </c:pt>
              <c:pt idx="2">
                <c:v>4372.0346136720709</c:v>
              </c:pt>
              <c:pt idx="3">
                <c:v>3812.2534205873476</c:v>
              </c:pt>
              <c:pt idx="4">
                <c:v>3348.8067658975929</c:v>
              </c:pt>
              <c:pt idx="5">
                <c:v>3146.7239956119433</c:v>
              </c:pt>
              <c:pt idx="6">
                <c:v>2964.7725588219864</c:v>
              </c:pt>
              <c:pt idx="7">
                <c:v>2801.3650029779374</c:v>
              </c:pt>
              <c:pt idx="8">
                <c:v>2663.2304719691824</c:v>
              </c:pt>
              <c:pt idx="9">
                <c:v>2530.3500335986</c:v>
              </c:pt>
              <c:pt idx="10">
                <c:v>2415.1609912708282</c:v>
              </c:pt>
              <c:pt idx="11">
                <c:v>2307.3222166223463</c:v>
              </c:pt>
              <c:pt idx="12">
                <c:v>2215.597140471235</c:v>
              </c:pt>
              <c:pt idx="13">
                <c:v>2121.427038499317</c:v>
              </c:pt>
              <c:pt idx="14">
                <c:v>2046.7953234154436</c:v>
              </c:pt>
              <c:pt idx="15">
                <c:v>1970.1838390675748</c:v>
              </c:pt>
              <c:pt idx="16">
                <c:v>1905.1216334740986</c:v>
              </c:pt>
              <c:pt idx="17">
                <c:v>1841.6282651231243</c:v>
              </c:pt>
              <c:pt idx="18">
                <c:v>1784.4675696949735</c:v>
              </c:pt>
              <c:pt idx="19">
                <c:v>1729.8653025058381</c:v>
              </c:pt>
              <c:pt idx="20">
                <c:v>1682.3663811728338</c:v>
              </c:pt>
              <c:pt idx="21">
                <c:v>1631.1403071931668</c:v>
              </c:pt>
              <c:pt idx="22">
                <c:v>1591.3007393741498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1-33DD-4FF4-9C58-4B3096C3B9D2}"/>
            </c:ext>
          </c:extLst>
        </c:ser>
        <c:ser>
          <c:idx val="8"/>
          <c:order val="2"/>
          <c:tx>
            <c:v>REBCO: B ⊥ Tape plane</c:v>
          </c:tx>
          <c:spPr>
            <a:ln w="34925" cap="sq">
              <a:solidFill>
                <a:srgbClr val="BB9D59"/>
              </a:solidFill>
              <a:prstDash val="dashDot"/>
              <a:miter lim="800000"/>
            </a:ln>
          </c:spPr>
          <c:marker>
            <c:symbol val="diamond"/>
            <c:size val="8"/>
            <c:spPr>
              <a:solidFill>
                <a:srgbClr val="BB9D59">
                  <a:alpha val="50000"/>
                </a:srgbClr>
              </a:solidFill>
              <a:ln>
                <a:solidFill>
                  <a:srgbClr val="BB9D59"/>
                </a:solidFill>
              </a:ln>
            </c:spPr>
          </c:marker>
          <c:xVal>
            <c:numLit>
              <c:formatCode>General</c:formatCode>
              <c:ptCount val="17"/>
              <c:pt idx="0">
                <c:v>0</c:v>
              </c:pt>
              <c:pt idx="1">
                <c:v>2</c:v>
              </c:pt>
              <c:pt idx="2">
                <c:v>4</c:v>
              </c:pt>
              <c:pt idx="3">
                <c:v>6</c:v>
              </c:pt>
              <c:pt idx="4">
                <c:v>8</c:v>
              </c:pt>
              <c:pt idx="5">
                <c:v>10</c:v>
              </c:pt>
              <c:pt idx="6">
                <c:v>12</c:v>
              </c:pt>
              <c:pt idx="7">
                <c:v>14</c:v>
              </c:pt>
              <c:pt idx="8">
                <c:v>16</c:v>
              </c:pt>
              <c:pt idx="9">
                <c:v>18</c:v>
              </c:pt>
              <c:pt idx="10">
                <c:v>20</c:v>
              </c:pt>
              <c:pt idx="11">
                <c:v>22</c:v>
              </c:pt>
              <c:pt idx="12">
                <c:v>24</c:v>
              </c:pt>
              <c:pt idx="13">
                <c:v>26</c:v>
              </c:pt>
              <c:pt idx="14">
                <c:v>28</c:v>
              </c:pt>
              <c:pt idx="15">
                <c:v>30</c:v>
              </c:pt>
              <c:pt idx="16">
                <c:v>31</c:v>
              </c:pt>
            </c:numLit>
          </c:xVal>
          <c:yVal>
            <c:numLit>
              <c:formatCode>General</c:formatCode>
              <c:ptCount val="17"/>
              <c:pt idx="0">
                <c:v>4144.6766351351353</c:v>
              </c:pt>
              <c:pt idx="1">
                <c:v>1445.8385675675675</c:v>
              </c:pt>
              <c:pt idx="2">
                <c:v>975.09972972972969</c:v>
              </c:pt>
              <c:pt idx="3">
                <c:v>767.75083783783771</c:v>
              </c:pt>
              <c:pt idx="4">
                <c:v>655.66872972972965</c:v>
              </c:pt>
              <c:pt idx="5">
                <c:v>571.61144594594589</c:v>
              </c:pt>
              <c:pt idx="6">
                <c:v>526.77774324324321</c:v>
              </c:pt>
              <c:pt idx="7">
                <c:v>481.94404054054053</c:v>
              </c:pt>
              <c:pt idx="8">
                <c:v>442.71831081081081</c:v>
              </c:pt>
              <c:pt idx="9">
                <c:v>428.14617567567564</c:v>
              </c:pt>
              <c:pt idx="10">
                <c:v>403.49043243243244</c:v>
              </c:pt>
              <c:pt idx="11">
                <c:v>386.67725675675672</c:v>
              </c:pt>
              <c:pt idx="12">
                <c:v>364.26255405405414</c:v>
              </c:pt>
              <c:pt idx="13">
                <c:v>341.84570270270268</c:v>
              </c:pt>
              <c:pt idx="14">
                <c:v>328.39516216216214</c:v>
              </c:pt>
              <c:pt idx="15">
                <c:v>319.42885135135134</c:v>
              </c:pt>
              <c:pt idx="16">
                <c:v>318.30725675675677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33DD-4FF4-9C58-4B3096C3B9D2}"/>
            </c:ext>
          </c:extLst>
        </c:ser>
        <c:ser>
          <c:idx val="16"/>
          <c:order val="3"/>
          <c:tx>
            <c:v>Bi-2212: OST NHMFL 50 bar OP</c:v>
          </c:tx>
          <c:spPr>
            <a:ln w="15875" cap="sq">
              <a:solidFill>
                <a:schemeClr val="accent1"/>
              </a:solidFill>
              <a:prstDash val="sysDot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tar"/>
            <c:size val="7"/>
            <c:spPr>
              <a:solidFill>
                <a:schemeClr val="accent1">
                  <a:alpha val="20000"/>
                </a:schemeClr>
              </a:solidFill>
              <a:ln cap="sq">
                <a:solidFill>
                  <a:schemeClr val="accent1"/>
                </a:solidFill>
                <a:beve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Lit>
              <c:formatCode>General</c:formatCode>
              <c:ptCount val="13"/>
              <c:pt idx="0">
                <c:v>3.000016</c:v>
              </c:pt>
              <c:pt idx="1">
                <c:v>3.9938980000000002</c:v>
              </c:pt>
              <c:pt idx="2">
                <c:v>4.9930969999999997</c:v>
              </c:pt>
              <c:pt idx="3">
                <c:v>5.993277</c:v>
              </c:pt>
              <c:pt idx="4">
                <c:v>6.9933420000000002</c:v>
              </c:pt>
              <c:pt idx="5">
                <c:v>7.9932439999999998</c:v>
              </c:pt>
              <c:pt idx="6">
                <c:v>8.9932599999999994</c:v>
              </c:pt>
              <c:pt idx="7">
                <c:v>9.9922620000000002</c:v>
              </c:pt>
              <c:pt idx="8">
                <c:v>10.992508000000001</c:v>
              </c:pt>
              <c:pt idx="9">
                <c:v>11.992917</c:v>
              </c:pt>
              <c:pt idx="10">
                <c:v>12.992082</c:v>
              </c:pt>
              <c:pt idx="11">
                <c:v>13.992819000000001</c:v>
              </c:pt>
              <c:pt idx="12">
                <c:v>14.992393</c:v>
              </c:pt>
            </c:numLit>
          </c:xVal>
          <c:yVal>
            <c:numLit>
              <c:formatCode>General</c:formatCode>
              <c:ptCount val="13"/>
              <c:pt idx="0">
                <c:v>1243.4168577772946</c:v>
              </c:pt>
              <c:pt idx="1">
                <c:v>1159.7903740566546</c:v>
              </c:pt>
              <c:pt idx="2">
                <c:v>1097.5710302453701</c:v>
              </c:pt>
              <c:pt idx="3">
                <c:v>1051.5861085676859</c:v>
              </c:pt>
              <c:pt idx="4">
                <c:v>1014.8274960273183</c:v>
              </c:pt>
              <c:pt idx="5">
                <c:v>980.99997658928839</c:v>
              </c:pt>
              <c:pt idx="6">
                <c:v>955.07547219514697</c:v>
              </c:pt>
              <c:pt idx="7">
                <c:v>928.77764744911894</c:v>
              </c:pt>
              <c:pt idx="8">
                <c:v>905.62826469646313</c:v>
              </c:pt>
              <c:pt idx="9">
                <c:v>884.99334385734528</c:v>
              </c:pt>
              <c:pt idx="10">
                <c:v>865.47802332773517</c:v>
              </c:pt>
              <c:pt idx="11">
                <c:v>846.71805066271202</c:v>
              </c:pt>
              <c:pt idx="12">
                <c:v>827.30473876180554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33DD-4FF4-9C58-4B3096C3B9D2}"/>
            </c:ext>
          </c:extLst>
        </c:ser>
        <c:ser>
          <c:idx val="5"/>
          <c:order val="4"/>
          <c:tx>
            <c:v>Nb₃Sn: Internal Sn RRP®</c:v>
          </c:tx>
          <c:spPr>
            <a:ln w="34925" cap="sq">
              <a:solidFill>
                <a:schemeClr val="accent2"/>
              </a:solidFill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chemeClr val="accent2"/>
                </a:solidFill>
              </a:ln>
            </c:spPr>
          </c:marker>
          <c:xVal>
            <c:numLit>
              <c:formatCode>General</c:formatCode>
              <c:ptCount val="12"/>
              <c:pt idx="0">
                <c:v>12</c:v>
              </c:pt>
              <c:pt idx="1">
                <c:v>13</c:v>
              </c:pt>
              <c:pt idx="2">
                <c:v>14</c:v>
              </c:pt>
              <c:pt idx="3">
                <c:v>14.5</c:v>
              </c:pt>
              <c:pt idx="4">
                <c:v>15</c:v>
              </c:pt>
              <c:pt idx="5">
                <c:v>15.5</c:v>
              </c:pt>
              <c:pt idx="6">
                <c:v>16</c:v>
              </c:pt>
              <c:pt idx="7">
                <c:v>20</c:v>
              </c:pt>
              <c:pt idx="8">
                <c:v>21</c:v>
              </c:pt>
              <c:pt idx="9">
                <c:v>22</c:v>
              </c:pt>
              <c:pt idx="10">
                <c:v>23</c:v>
              </c:pt>
              <c:pt idx="11">
                <c:v>24</c:v>
              </c:pt>
            </c:numLit>
          </c:xVal>
          <c:yVal>
            <c:numLit>
              <c:formatCode>General</c:formatCode>
              <c:ptCount val="12"/>
              <c:pt idx="0">
                <c:v>1754.8557096240299</c:v>
              </c:pt>
              <c:pt idx="1">
                <c:v>1454.9349156155595</c:v>
              </c:pt>
              <c:pt idx="2">
                <c:v>1190.981412184507</c:v>
              </c:pt>
              <c:pt idx="3">
                <c:v>1072.6374238330022</c:v>
              </c:pt>
              <c:pt idx="4">
                <c:v>957.77414102124749</c:v>
              </c:pt>
              <c:pt idx="5">
                <c:v>855.0933275986182</c:v>
              </c:pt>
              <c:pt idx="6">
                <c:v>757.63357248561431</c:v>
              </c:pt>
              <c:pt idx="7">
                <c:v>268.01432656076094</c:v>
              </c:pt>
              <c:pt idx="8">
                <c:v>190.85868709629946</c:v>
              </c:pt>
              <c:pt idx="9">
                <c:v>118.92410594146318</c:v>
              </c:pt>
              <c:pt idx="10">
                <c:v>65.553287665294349</c:v>
              </c:pt>
              <c:pt idx="11">
                <c:v>28.309738389967819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33DD-4FF4-9C58-4B3096C3B9D2}"/>
            </c:ext>
          </c:extLst>
        </c:ser>
        <c:ser>
          <c:idx val="6"/>
          <c:order val="5"/>
          <c:tx>
            <c:v>Nb₃Sn: High Sn Bronze</c:v>
          </c:tx>
          <c:spPr>
            <a:ln w="34925" cap="sq">
              <a:solidFill>
                <a:schemeClr val="accent2">
                  <a:lumMod val="75000"/>
                </a:schemeClr>
              </a:solidFill>
              <a:prstDash val="lgDash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rgbClr val="C0504D">
                    <a:lumMod val="75000"/>
                  </a:srgbClr>
                </a:solidFill>
              </a:ln>
            </c:spPr>
          </c:marker>
          <c:xVal>
            <c:numLit>
              <c:formatCode>General</c:formatCode>
              <c:ptCount val="8"/>
              <c:pt idx="0">
                <c:v>18</c:v>
              </c:pt>
              <c:pt idx="1">
                <c:v>19.0121</c:v>
              </c:pt>
              <c:pt idx="2">
                <c:v>20.013500000000001</c:v>
              </c:pt>
              <c:pt idx="3">
                <c:v>21.014800000000001</c:v>
              </c:pt>
              <c:pt idx="4">
                <c:v>22.016200000000001</c:v>
              </c:pt>
              <c:pt idx="5">
                <c:v>22.995999999999999</c:v>
              </c:pt>
              <c:pt idx="6">
                <c:v>23.997299999999999</c:v>
              </c:pt>
              <c:pt idx="7">
                <c:v>24.998699999999999</c:v>
              </c:pt>
            </c:numLit>
          </c:xVal>
          <c:yVal>
            <c:numLit>
              <c:formatCode>General</c:formatCode>
              <c:ptCount val="8"/>
              <c:pt idx="0">
                <c:v>166.64307692307693</c:v>
              </c:pt>
              <c:pt idx="1">
                <c:v>137.81461538461539</c:v>
              </c:pt>
              <c:pt idx="2">
                <c:v>111.09538461538463</c:v>
              </c:pt>
              <c:pt idx="3">
                <c:v>84.376153846153841</c:v>
              </c:pt>
              <c:pt idx="4">
                <c:v>60.821230769230773</c:v>
              </c:pt>
              <c:pt idx="5">
                <c:v>40.078769230769232</c:v>
              </c:pt>
              <c:pt idx="6">
                <c:v>19.33623076923077</c:v>
              </c:pt>
              <c:pt idx="7">
                <c:v>8.0860769230769236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33DD-4FF4-9C58-4B3096C3B9D2}"/>
            </c:ext>
          </c:extLst>
        </c:ser>
        <c:ser>
          <c:idx val="1"/>
          <c:order val="6"/>
          <c:tx>
            <c:v>Nb-Ti: LHC 4.2 K</c:v>
          </c:tx>
          <c:spPr>
            <a:ln w="34925" cap="sq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9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9"/>
              <c:pt idx="0">
                <c:v>0.614151</c:v>
              </c:pt>
              <c:pt idx="1">
                <c:v>0.95094299999999998</c:v>
              </c:pt>
              <c:pt idx="2">
                <c:v>1.34057</c:v>
              </c:pt>
              <c:pt idx="3">
                <c:v>1.67736</c:v>
              </c:pt>
              <c:pt idx="4">
                <c:v>2.2320799999999998</c:v>
              </c:pt>
              <c:pt idx="5">
                <c:v>3.18302</c:v>
              </c:pt>
              <c:pt idx="6">
                <c:v>4.1537699999999997</c:v>
              </c:pt>
              <c:pt idx="7">
                <c:v>5.12453</c:v>
              </c:pt>
              <c:pt idx="8">
                <c:v>6.0952799999999998</c:v>
              </c:pt>
            </c:numLit>
          </c:xVal>
          <c:yVal>
            <c:numLit>
              <c:formatCode>General</c:formatCode>
              <c:ptCount val="9"/>
              <c:pt idx="0">
                <c:v>5106.8846153846152</c:v>
              </c:pt>
              <c:pt idx="1">
                <c:v>4054.1538461538457</c:v>
              </c:pt>
              <c:pt idx="2">
                <c:v>3180.5961538461534</c:v>
              </c:pt>
              <c:pt idx="3">
                <c:v>2710.226923076923</c:v>
              </c:pt>
              <c:pt idx="4">
                <c:v>2217.4576923076925</c:v>
              </c:pt>
              <c:pt idx="5">
                <c:v>1724.6884615384613</c:v>
              </c:pt>
              <c:pt idx="6">
                <c:v>1411.1115384615384</c:v>
              </c:pt>
              <c:pt idx="7">
                <c:v>1187.123076923077</c:v>
              </c:pt>
              <c:pt idx="8">
                <c:v>918.34230769230771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6-33DD-4FF4-9C58-4B3096C3B9D2}"/>
            </c:ext>
          </c:extLst>
        </c:ser>
        <c:ser>
          <c:idx val="12"/>
          <c:order val="7"/>
          <c:tx>
            <c:v>Nb-Ti: Iseult/INUMAC MRI 4.22 K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4"/>
              <c:pt idx="0">
                <c:v>8.5</c:v>
              </c:pt>
              <c:pt idx="1">
                <c:v>9</c:v>
              </c:pt>
              <c:pt idx="2">
                <c:v>9.5</c:v>
              </c:pt>
              <c:pt idx="3">
                <c:v>10</c:v>
              </c:pt>
            </c:numLit>
          </c:xVal>
          <c:yVal>
            <c:numLit>
              <c:formatCode>General</c:formatCode>
              <c:ptCount val="4"/>
              <c:pt idx="0">
                <c:v>393.47826086956525</c:v>
              </c:pt>
              <c:pt idx="1">
                <c:v>291.304347826087</c:v>
              </c:pt>
              <c:pt idx="2">
                <c:v>194.20304347826087</c:v>
              </c:pt>
              <c:pt idx="3">
                <c:v>104.34782608695653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7-33DD-4FF4-9C58-4B3096C3B9D2}"/>
            </c:ext>
          </c:extLst>
        </c:ser>
        <c:ser>
          <c:idx val="2"/>
          <c:order val="8"/>
          <c:tx>
            <c:v>Exponential Y-axis Labels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3DD-4FF4-9C58-4B3096C3B9D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33DD-4FF4-9C58-4B3096C3B9D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33DD-4FF4-9C58-4B3096C3B9D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33DD-4FF4-9C58-4B3096C3B9D2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xVal>
          <c:yVal>
            <c:numLit>
              <c:formatCode>General</c:formatCode>
              <c:ptCount val="4"/>
              <c:pt idx="0">
                <c:v>10</c:v>
              </c:pt>
              <c:pt idx="1">
                <c:v>100</c:v>
              </c:pt>
              <c:pt idx="2">
                <c:v>1000</c:v>
              </c:pt>
              <c:pt idx="3">
                <c:v>10000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C-33DD-4FF4-9C58-4B3096C3B9D2}"/>
            </c:ext>
          </c:extLst>
        </c:ser>
        <c:ser>
          <c:idx val="13"/>
          <c:order val="9"/>
          <c:tx>
            <c:v>Nb-Ti midrange maximal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6</c:v>
              </c:pt>
              <c:pt idx="1">
                <c:v>7</c:v>
              </c:pt>
              <c:pt idx="2">
                <c:v>8</c:v>
              </c:pt>
              <c:pt idx="3">
                <c:v>8.5</c:v>
              </c:pt>
            </c:numLit>
          </c:xVal>
          <c:yVal>
            <c:numLit>
              <c:formatCode>General</c:formatCode>
              <c:ptCount val="4"/>
              <c:pt idx="0">
                <c:v>971.92307692307691</c:v>
              </c:pt>
              <c:pt idx="1">
                <c:v>687.30769230769226</c:v>
              </c:pt>
              <c:pt idx="2">
                <c:v>448.46153846153845</c:v>
              </c:pt>
              <c:pt idx="3">
                <c:v>393.47826086956525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D-33DD-4FF4-9C58-4B3096C3B9D2}"/>
            </c:ext>
          </c:extLst>
        </c:ser>
        <c:ser>
          <c:idx val="14"/>
          <c:order val="10"/>
          <c:tx>
            <c:v>2212 Fitted Line for 50bar ASC'16</c:v>
          </c:tx>
          <c:spPr>
            <a:ln w="41275" cap="sq">
              <a:solidFill>
                <a:schemeClr val="accent1"/>
              </a:solidFill>
              <a:prstDash val="sys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16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6</c:v>
              </c:pt>
              <c:pt idx="5">
                <c:v>7</c:v>
              </c:pt>
              <c:pt idx="6">
                <c:v>8</c:v>
              </c:pt>
              <c:pt idx="7">
                <c:v>9</c:v>
              </c:pt>
              <c:pt idx="8">
                <c:v>10</c:v>
              </c:pt>
              <c:pt idx="9">
                <c:v>11</c:v>
              </c:pt>
              <c:pt idx="10">
                <c:v>12</c:v>
              </c:pt>
              <c:pt idx="11">
                <c:v>13</c:v>
              </c:pt>
              <c:pt idx="12">
                <c:v>14</c:v>
              </c:pt>
              <c:pt idx="13">
                <c:v>15</c:v>
              </c:pt>
              <c:pt idx="14">
                <c:v>20</c:v>
              </c:pt>
              <c:pt idx="15">
                <c:v>32</c:v>
              </c:pt>
            </c:numLit>
          </c:xVal>
          <c:yVal>
            <c:numLit>
              <c:formatCode>General</c:formatCode>
              <c:ptCount val="16"/>
              <c:pt idx="0">
                <c:v>1381.521671692906</c:v>
              </c:pt>
              <c:pt idx="1">
                <c:v>1248.5735436431021</c:v>
              </c:pt>
              <c:pt idx="2">
                <c:v>1162.0790361107784</c:v>
              </c:pt>
              <c:pt idx="3">
                <c:v>1099.1368612452732</c:v>
              </c:pt>
              <c:pt idx="4">
                <c:v>1050.248555516486</c:v>
              </c:pt>
              <c:pt idx="5">
                <c:v>1010.6144917731215</c:v>
              </c:pt>
              <c:pt idx="6">
                <c:v>977.49294407618822</c:v>
              </c:pt>
              <c:pt idx="7">
                <c:v>949.17986994760383</c:v>
              </c:pt>
              <c:pt idx="8">
                <c:v>924.54858323326891</c:v>
              </c:pt>
              <c:pt idx="9">
                <c:v>902.81796585639756</c:v>
              </c:pt>
              <c:pt idx="10">
                <c:v>883.42575732147486</c:v>
              </c:pt>
              <c:pt idx="11">
                <c:v>865.95470029731678</c:v>
              </c:pt>
              <c:pt idx="12">
                <c:v>850.08721798781175</c:v>
              </c:pt>
              <c:pt idx="13">
                <c:v>835.57639701968651</c:v>
              </c:pt>
              <c:pt idx="14">
                <c:v>777.69212633830318</c:v>
              </c:pt>
              <c:pt idx="15">
                <c:v>691.62321177913987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E-33DD-4FF4-9C58-4B3096C3B9D2}"/>
            </c:ext>
          </c:extLst>
        </c:ser>
        <c:ser>
          <c:idx val="15"/>
          <c:order val="11"/>
          <c:tx>
            <c:v>YBCO B perp linear extrap</c:v>
          </c:tx>
          <c:spPr>
            <a:ln w="41275" cap="sq">
              <a:solidFill>
                <a:srgbClr val="BB9D59"/>
              </a:solidFill>
              <a:prstDash val="dash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31.25</c:v>
              </c:pt>
              <c:pt idx="1">
                <c:v>40</c:v>
              </c:pt>
              <c:pt idx="2">
                <c:v>45</c:v>
              </c:pt>
            </c:numLit>
          </c:xVal>
          <c:yVal>
            <c:numLit>
              <c:formatCode>General</c:formatCode>
              <c:ptCount val="3"/>
              <c:pt idx="0">
                <c:v>312.70549891628798</c:v>
              </c:pt>
              <c:pt idx="1">
                <c:v>264.54874393000347</c:v>
              </c:pt>
              <c:pt idx="2">
                <c:v>240.43791469838433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F-33DD-4FF4-9C58-4B3096C3B9D2}"/>
            </c:ext>
          </c:extLst>
        </c:ser>
        <c:ser>
          <c:idx val="10"/>
          <c:order val="12"/>
          <c:tx>
            <c:v>YBCO par linear extrap</c:v>
          </c:tx>
          <c:spPr>
            <a:ln w="41275" cap="flat">
              <a:solidFill>
                <a:srgbClr val="CEB888"/>
              </a:solidFill>
              <a:prstDash val="dash"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20</c:v>
              </c:pt>
              <c:pt idx="1">
                <c:v>40</c:v>
              </c:pt>
              <c:pt idx="2">
                <c:v>45</c:v>
              </c:pt>
            </c:numLit>
          </c:xVal>
          <c:yVal>
            <c:numLit>
              <c:formatCode>General</c:formatCode>
              <c:ptCount val="3"/>
              <c:pt idx="0">
                <c:v>2929.8813096935555</c:v>
              </c:pt>
              <c:pt idx="1">
                <c:v>2293.588899339109</c:v>
              </c:pt>
              <c:pt idx="2">
                <c:v>2157.4064146392602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0-33DD-4FF4-9C58-4B3096C3B9D2}"/>
            </c:ext>
          </c:extLst>
        </c:ser>
        <c:ser>
          <c:idx val="0"/>
          <c:order val="13"/>
          <c:tx>
            <c:v>Iron-based Superconductor 2019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300</c:v>
              </c:pt>
              <c:pt idx="1">
                <c:v>150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1-33DD-4FF4-9C58-4B3096C3B9D2}"/>
            </c:ext>
          </c:extLst>
        </c:ser>
        <c:ser>
          <c:idx val="3"/>
          <c:order val="14"/>
          <c:tx>
            <c:v>Iron-based Superconductor 2025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2000</c:v>
              </c:pt>
              <c:pt idx="1">
                <c:v>1000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2-33DD-4FF4-9C58-4B3096C3B9D2}"/>
            </c:ext>
          </c:extLst>
        </c:ser>
        <c:ser>
          <c:idx val="4"/>
          <c:order val="15"/>
          <c:tx>
            <c:v>Iron-based Superconductor 2022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450</c:v>
              </c:pt>
              <c:pt idx="1">
                <c:v>225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3-33DD-4FF4-9C58-4B3096C3B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4506240"/>
        <c:axId val="904514944"/>
      </c:scatterChart>
      <c:valAx>
        <c:axId val="904506240"/>
        <c:scaling>
          <c:orientation val="minMax"/>
          <c:max val="45"/>
        </c:scaling>
        <c:delete val="0"/>
        <c:axPos val="b"/>
        <c:majorGridlines/>
        <c:minorGridlines>
          <c:spPr>
            <a:ln>
              <a:solidFill>
                <a:schemeClr val="bg1">
                  <a:lumMod val="75000"/>
                  <a:alpha val="20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4103751385202592"/>
              <c:y val="0.95331502368744714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zh-CN"/>
          </a:p>
        </c:txPr>
        <c:crossAx val="904514944"/>
        <c:crosses val="autoZero"/>
        <c:crossBetween val="midCat"/>
        <c:majorUnit val="5"/>
        <c:minorUnit val="1"/>
      </c:valAx>
      <c:valAx>
        <c:axId val="904514944"/>
        <c:scaling>
          <c:logBase val="10"/>
          <c:orientation val="minMax"/>
          <c:min val="1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>
          <c:spPr>
            <a:ln>
              <a:solidFill>
                <a:schemeClr val="bg1">
                  <a:lumMod val="50000"/>
                  <a:alpha val="20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Whole Wire Critical Current Density (A/mm², 4.2 K)</a:t>
                </a:r>
              </a:p>
            </c:rich>
          </c:tx>
          <c:layout>
            <c:manualLayout>
              <c:xMode val="edge"/>
              <c:yMode val="edge"/>
              <c:x val="4.4928644440858957E-3"/>
              <c:y val="0.1277603687252723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vert="horz"/>
          <a:lstStyle/>
          <a:p>
            <a:pPr>
              <a:defRPr/>
            </a:pPr>
            <a:endParaRPr lang="zh-CN"/>
          </a:p>
        </c:txPr>
        <c:crossAx val="904506240"/>
        <c:crosses val="autoZero"/>
        <c:crossBetween val="midCat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71843408035534018"/>
          <c:y val="0.49569898900783177"/>
          <c:w val="0.25177295145799083"/>
          <c:h val="0.3946633298498692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900"/>
          </a:pPr>
          <a:endParaRPr lang="zh-CN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zh-CN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0.28873</cdr:x>
      <cdr:y>0.11109</cdr:y>
    </cdr:from>
    <cdr:to>
      <cdr:x>0.46587</cdr:x>
      <cdr:y>0.14381</cdr:y>
    </cdr:to>
    <cdr:sp macro="" textlink="">
      <cdr:nvSpPr>
        <cdr:cNvPr id="10240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02670" y="470166"/>
          <a:ext cx="1535369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</a:p>
      </cdr:txBody>
    </cdr:sp>
  </cdr:relSizeAnchor>
  <cdr:relSizeAnchor xmlns:cdr="http://schemas.openxmlformats.org/drawingml/2006/chartDrawing">
    <cdr:from>
      <cdr:x>0.33735</cdr:x>
      <cdr:y>0.20892</cdr:y>
    </cdr:from>
    <cdr:to>
      <cdr:x>0.52017</cdr:x>
      <cdr:y>0.24165</cdr:y>
    </cdr:to>
    <cdr:sp macro="" textlink="">
      <cdr:nvSpPr>
        <cdr:cNvPr id="102400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4070" y="884236"/>
          <a:ext cx="1584617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rgbClr val="BB9D59"/>
              </a:solidFill>
              <a:latin typeface="Arial"/>
              <a:ea typeface="+mn-ea"/>
              <a:cs typeface="Arial"/>
            </a:rPr>
            <a:t>REBCO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 B⊥</a:t>
          </a:r>
          <a:r>
            <a:rPr lang="en-US" sz="900" b="1" i="0" strike="noStrike" baseline="0" dirty="0">
              <a:solidFill>
                <a:srgbClr val="BB9D59"/>
              </a:solidFill>
              <a:latin typeface="Arial"/>
              <a:cs typeface="Arial"/>
            </a:rPr>
            <a:t> 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Tape Plane 2017</a:t>
          </a:r>
        </a:p>
      </cdr:txBody>
    </cdr:sp>
  </cdr:relSizeAnchor>
  <cdr:relSizeAnchor xmlns:cdr="http://schemas.openxmlformats.org/drawingml/2006/chartDrawing">
    <cdr:from>
      <cdr:x>0.5</cdr:x>
      <cdr:y>0.34872</cdr:y>
    </cdr:from>
    <cdr:to>
      <cdr:x>0.53107</cdr:x>
      <cdr:y>0.38326</cdr:y>
    </cdr:to>
    <cdr:sp macro="" textlink="">
      <cdr:nvSpPr>
        <cdr:cNvPr id="102400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333875" y="1475916"/>
          <a:ext cx="269304" cy="1461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50" b="1" i="0" strike="noStrike" dirty="0">
              <a:solidFill>
                <a:schemeClr val="accent1"/>
              </a:solidFill>
              <a:latin typeface="Arial"/>
              <a:cs typeface="Arial"/>
            </a:rPr>
            <a:t>2212</a:t>
          </a:r>
        </a:p>
      </cdr:txBody>
    </cdr:sp>
  </cdr:relSizeAnchor>
  <cdr:relSizeAnchor xmlns:cdr="http://schemas.openxmlformats.org/drawingml/2006/chartDrawing">
    <cdr:from>
      <cdr:x>0.56509</cdr:x>
      <cdr:y>0.76388</cdr:y>
    </cdr:from>
    <cdr:to>
      <cdr:x>0.65497</cdr:x>
      <cdr:y>0.79661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98059" y="3233042"/>
          <a:ext cx="779059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High-</a:t>
          </a:r>
          <a:r>
            <a:rPr lang="en-US" sz="900" b="1" i="1" strike="noStrike" dirty="0" err="1">
              <a:solidFill>
                <a:schemeClr val="accent2"/>
              </a:solidFill>
              <a:latin typeface="Arial"/>
              <a:cs typeface="Arial"/>
            </a:rPr>
            <a:t>J</a:t>
          </a:r>
          <a:r>
            <a:rPr lang="en-US" sz="900" b="1" i="0" strike="noStrike" baseline="-25000" dirty="0" err="1">
              <a:solidFill>
                <a:schemeClr val="accent2"/>
              </a:solidFill>
              <a:latin typeface="Arial"/>
              <a:cs typeface="Arial"/>
            </a:rPr>
            <a:t>c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 Nb</a:t>
          </a:r>
          <a:r>
            <a:rPr lang="en-US" sz="900" b="1" i="0" strike="noStrike" baseline="-25000" dirty="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0.42657</cdr:x>
      <cdr:y>0.80883</cdr:y>
    </cdr:from>
    <cdr:to>
      <cdr:x>0.54882</cdr:x>
      <cdr:y>0.87428</cdr:y>
    </cdr:to>
    <cdr:sp macro="" textlink="">
      <cdr:nvSpPr>
        <cdr:cNvPr id="1024007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97420" y="3423269"/>
          <a:ext cx="1059632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ctr" rtl="0">
            <a:defRPr sz="1000"/>
          </a:pP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Bronze Process Nb</a:t>
          </a:r>
          <a:r>
            <a:rPr lang="en-US" sz="900" b="1" i="0" strike="noStrike" baseline="-25000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3</a:t>
          </a: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0.12982</cdr:x>
      <cdr:y>0.1839</cdr:y>
    </cdr:from>
    <cdr:to>
      <cdr:x>0.17148</cdr:x>
      <cdr:y>0.20975</cdr:y>
    </cdr:to>
    <cdr:sp macro="" textlink="">
      <cdr:nvSpPr>
        <cdr:cNvPr id="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282" y="778351"/>
          <a:ext cx="361098" cy="1094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</a:t>
          </a:r>
          <a:r>
            <a:rPr lang="en-US" sz="1100" b="1" i="0" strike="noStrike" dirty="0" err="1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Ti</a:t>
          </a:r>
          <a:endParaRPr lang="en-US" sz="1100" b="1" i="0" strike="noStrike" dirty="0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0.74193</cdr:x>
      <cdr:y>0.42722</cdr:y>
    </cdr:from>
    <cdr:to>
      <cdr:x>0.9306</cdr:x>
      <cdr:y>0.45994</cdr:y>
    </cdr:to>
    <cdr:sp macro="" textlink="">
      <cdr:nvSpPr>
        <cdr:cNvPr id="5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30864" y="1808142"/>
          <a:ext cx="1635322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AB64D-9722-4AB5-A0BF-1D633CCF5725}" type="datetimeFigureOut">
              <a:rPr lang="zh-CN" altLang="en-US" smtClean="0"/>
              <a:t>2023/2/15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55144-2D76-41C5-A492-2EFD593B69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8765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E38E4-C39C-B248-84A2-EE1B2089F2CF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FBEB3-7E6F-F04E-9AEC-E1DE4531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77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39081A-3B6D-46F3-96C6-02BB0B798EAE}" type="slidenum">
              <a:rPr lang="en-US" altLang="zh-CN" sz="1200">
                <a:ea typeface="宋体" charset="-122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zh-CN" sz="1200">
              <a:ea typeface="宋体" charset="-122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zh-CN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18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09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756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82A2-C847-4B03-8126-233A742CEE60}" type="slidenum">
              <a:rPr lang="zh-CN" altLang="en-US" smtClean="0"/>
              <a:pPr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54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E6EB0C-A87B-4A5C-90DF-E691F7E9E0ED}" type="slidenum">
              <a:rPr lang="en-US" altLang="zh-CN" sz="1200">
                <a:ea typeface="宋体" charset="-122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zh-CN" sz="1200">
              <a:ea typeface="宋体" charset="-122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35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89244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857F92-16FB-4A8A-ADFD-A69934545091}" type="slidenum">
              <a:rPr lang="en-US" altLang="zh-CN" sz="1200">
                <a:ea typeface="宋体" charset="-122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zh-CN" sz="1200">
              <a:ea typeface="宋体" charset="-122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zh-CN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3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806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4213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997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98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68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82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9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45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>
            <a:lvl1pPr>
              <a:defRPr>
                <a:latin typeface="Felix Titling" pitchFamily="82" charset="0"/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66700" y="1190625"/>
            <a:ext cx="4262438" cy="5240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1538" y="1190625"/>
            <a:ext cx="4262437" cy="5240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Unit 8: Electromagnetic design episode I – 8.</a:t>
            </a:r>
            <a:fld id="{5A88B653-29A2-4700-A89D-DE7BA653D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27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elix Titling" pitchFamily="8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Unit 2 – Magnet specifications in particle accelerators 2.</a:t>
            </a:r>
            <a:fld id="{FC133B56-E754-4BFE-B953-4D2FE74A09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57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6"/>
          <p:cNvSpPr txBox="1">
            <a:spLocks noChangeArrowheads="1"/>
          </p:cNvSpPr>
          <p:nvPr userDrawn="1"/>
        </p:nvSpPr>
        <p:spPr bwMode="auto">
          <a:xfrm>
            <a:off x="5588003" y="2286003"/>
            <a:ext cx="184731" cy="22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9pPr>
          </a:lstStyle>
          <a:p>
            <a:pPr algn="l" eaLnBrk="1" latinLnBrk="1" hangingPunct="1">
              <a:spcBef>
                <a:spcPct val="0"/>
              </a:spcBef>
              <a:defRPr/>
            </a:pPr>
            <a:endParaRPr kumimoji="1" lang="ko-KR" altLang="ko-KR" sz="831" b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172975" y="82525"/>
            <a:ext cx="450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400" b="1" i="0" baseline="0" dirty="0">
                <a:solidFill>
                  <a:srgbClr val="99CCFF"/>
                </a:solidFill>
                <a:latin typeface="Times New Roman" pitchFamily="18" charset="0"/>
                <a:ea typeface="굴림" pitchFamily="34" charset="-127"/>
              </a:rPr>
              <a:t>▣</a:t>
            </a:r>
            <a:endParaRPr lang="zh-CN" altLang="en-US" sz="2400" b="1" i="0" baseline="0" dirty="0"/>
          </a:p>
        </p:txBody>
      </p:sp>
      <p:sp>
        <p:nvSpPr>
          <p:cNvPr id="15" name="Text Box 16"/>
          <p:cNvSpPr txBox="1">
            <a:spLocks noChangeArrowheads="1"/>
          </p:cNvSpPr>
          <p:nvPr userDrawn="1"/>
        </p:nvSpPr>
        <p:spPr bwMode="auto">
          <a:xfrm>
            <a:off x="5588003" y="2286003"/>
            <a:ext cx="184731" cy="22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9pPr>
          </a:lstStyle>
          <a:p>
            <a:pPr algn="l" eaLnBrk="1" latinLnBrk="1" hangingPunct="1">
              <a:spcBef>
                <a:spcPct val="0"/>
              </a:spcBef>
              <a:defRPr/>
            </a:pPr>
            <a:endParaRPr kumimoji="1" lang="ko-KR" altLang="ko-KR" sz="831" b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" name="Rectangle 19"/>
          <p:cNvSpPr>
            <a:spLocks noChangeArrowheads="1"/>
          </p:cNvSpPr>
          <p:nvPr userDrawn="1"/>
        </p:nvSpPr>
        <p:spPr bwMode="auto">
          <a:xfrm>
            <a:off x="8676456" y="6536058"/>
            <a:ext cx="416818" cy="20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7777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2645" tIns="30773" rIns="62645" bIns="30773">
            <a:spAutoFit/>
          </a:bodyPr>
          <a:lstStyle>
            <a:lvl1pPr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/>
            </a:pPr>
            <a:fld id="{31CDD9ED-B837-4638-A340-0E3E2790C99D}" type="slidenum">
              <a:rPr lang="en-US" altLang="en-US" sz="900" b="0" i="0" baseline="0" smtClean="0">
                <a:solidFill>
                  <a:schemeClr val="bg1"/>
                </a:solidFill>
                <a:latin typeface="Arial" charset="0"/>
                <a:ea typeface="굴림" pitchFamily="50" charset="-127"/>
              </a:rPr>
              <a:pPr>
                <a:lnSpc>
                  <a:spcPct val="110000"/>
                </a:lnSpc>
                <a:spcBef>
                  <a:spcPct val="0"/>
                </a:spcBef>
                <a:defRPr/>
              </a:pPr>
              <a:t>‹#›</a:t>
            </a:fld>
            <a:endParaRPr lang="en-US" altLang="en-US" sz="900" b="0" i="0" baseline="0" dirty="0">
              <a:solidFill>
                <a:schemeClr val="bg1"/>
              </a:solidFill>
              <a:latin typeface="Arial" charset="0"/>
              <a:ea typeface="굴림" pitchFamily="50" charset="-127"/>
            </a:endParaRPr>
          </a:p>
        </p:txBody>
      </p:sp>
      <p:sp>
        <p:nvSpPr>
          <p:cNvPr id="20" name="Rectangle 9"/>
          <p:cNvSpPr>
            <a:spLocks noChangeArrowheads="1"/>
          </p:cNvSpPr>
          <p:nvPr userDrawn="1"/>
        </p:nvSpPr>
        <p:spPr bwMode="auto">
          <a:xfrm flipV="1">
            <a:off x="0" y="764707"/>
            <a:ext cx="9144000" cy="74613"/>
          </a:xfrm>
          <a:prstGeom prst="rect">
            <a:avLst/>
          </a:prstGeom>
          <a:gradFill rotWithShape="0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0070C0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한컴바탕" pitchFamily="18" charset="2"/>
                <a:ea typeface="돋움" pitchFamily="50" charset="-127"/>
              </a:defRPr>
            </a:lvl9pPr>
          </a:lstStyle>
          <a:p>
            <a:pPr>
              <a:defRPr/>
            </a:pPr>
            <a:endParaRPr lang="ko-KR" altLang="en-US" sz="1108"/>
          </a:p>
        </p:txBody>
      </p:sp>
    </p:spTree>
    <p:extLst>
      <p:ext uri="{BB962C8B-B14F-4D97-AF65-F5344CB8AC3E}">
        <p14:creationId xmlns:p14="http://schemas.microsoft.com/office/powerpoint/2010/main" val="18616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5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1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0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8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2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8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42987-6E2C-7E47-B081-56B64287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3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9" r:id="rId12"/>
    <p:sldLayoutId id="2147483664" r:id="rId13"/>
    <p:sldLayoutId id="2147483751" r:id="rId1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0.w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18" Type="http://schemas.openxmlformats.org/officeDocument/2006/relationships/image" Target="../media/image6.png"/><Relationship Id="rId3" Type="http://schemas.openxmlformats.org/officeDocument/2006/relationships/image" Target="../media/image36.jpeg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1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oleObject" Target="../embeddings/oleObject6.bin"/><Relationship Id="rId7" Type="http://schemas.openxmlformats.org/officeDocument/2006/relationships/image" Target="../media/image59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wmf"/><Relationship Id="rId11" Type="http://schemas.openxmlformats.org/officeDocument/2006/relationships/image" Target="../media/image63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2.jpeg"/><Relationship Id="rId4" Type="http://schemas.openxmlformats.org/officeDocument/2006/relationships/image" Target="../media/image57.wmf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mp%C3%A8re's_circuital_law" TargetMode="External"/><Relationship Id="rId13" Type="http://schemas.openxmlformats.org/officeDocument/2006/relationships/image" Target="../media/image72.jpeg"/><Relationship Id="rId18" Type="http://schemas.openxmlformats.org/officeDocument/2006/relationships/image" Target="../media/image76.wmf"/><Relationship Id="rId3" Type="http://schemas.openxmlformats.org/officeDocument/2006/relationships/oleObject" Target="../embeddings/oleObject8.bin"/><Relationship Id="rId7" Type="http://schemas.openxmlformats.org/officeDocument/2006/relationships/hyperlink" Target="https://en.wikipedia.org/wiki/Gauss's_law_for_magnetism" TargetMode="External"/><Relationship Id="rId12" Type="http://schemas.openxmlformats.org/officeDocument/2006/relationships/image" Target="../media/image71.jpeg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66.pn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wmf"/><Relationship Id="rId11" Type="http://schemas.openxmlformats.org/officeDocument/2006/relationships/image" Target="../media/image70.jpe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74.jpeg"/><Relationship Id="rId10" Type="http://schemas.openxmlformats.org/officeDocument/2006/relationships/image" Target="../media/image69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1.jpeg"/><Relationship Id="rId7" Type="http://schemas.openxmlformats.org/officeDocument/2006/relationships/image" Target="../media/image5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50.png"/><Relationship Id="rId9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3.jpe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2.jpeg"/><Relationship Id="rId7" Type="http://schemas.openxmlformats.org/officeDocument/2006/relationships/image" Target="../media/image5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50.pn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94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8.jpeg"/><Relationship Id="rId7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100.jpeg"/><Relationship Id="rId10" Type="http://schemas.openxmlformats.org/officeDocument/2006/relationships/image" Target="../media/image53.png"/><Relationship Id="rId4" Type="http://schemas.openxmlformats.org/officeDocument/2006/relationships/image" Target="../media/image99.jpe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6.png"/><Relationship Id="rId7" Type="http://schemas.openxmlformats.org/officeDocument/2006/relationships/image" Target="../media/image10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6.png"/><Relationship Id="rId7" Type="http://schemas.openxmlformats.org/officeDocument/2006/relationships/image" Target="../media/image10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6.png"/><Relationship Id="rId7" Type="http://schemas.openxmlformats.org/officeDocument/2006/relationships/image" Target="../media/image11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13.wmf"/><Relationship Id="rId4" Type="http://schemas.openxmlformats.org/officeDocument/2006/relationships/image" Target="../media/image51.png"/><Relationship Id="rId9" Type="http://schemas.openxmlformats.org/officeDocument/2006/relationships/oleObject" Target="../embeddings/oleObject1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uspas.fnal.gov/materials/materials-table.s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38.emf"/><Relationship Id="rId7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40.emf"/><Relationship Id="rId4" Type="http://schemas.openxmlformats.org/officeDocument/2006/relationships/image" Target="../media/image139.emf"/><Relationship Id="rId9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2.png"/><Relationship Id="rId7" Type="http://schemas.openxmlformats.org/officeDocument/2006/relationships/image" Target="../media/image5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143.jpeg"/><Relationship Id="rId9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11" Type="http://schemas.openxmlformats.org/officeDocument/2006/relationships/image" Target="../media/image180.jpeg"/><Relationship Id="rId5" Type="http://schemas.openxmlformats.org/officeDocument/2006/relationships/image" Target="../media/image174.jpeg"/><Relationship Id="rId10" Type="http://schemas.openxmlformats.org/officeDocument/2006/relationships/image" Target="../media/image179.pn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9.jpeg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10" Type="http://schemas.openxmlformats.org/officeDocument/2006/relationships/image" Target="../media/image200.png"/><Relationship Id="rId4" Type="http://schemas.openxmlformats.org/officeDocument/2006/relationships/image" Target="../media/image194.jpeg"/><Relationship Id="rId9" Type="http://schemas.openxmlformats.org/officeDocument/2006/relationships/image" Target="../media/image19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7" Type="http://schemas.openxmlformats.org/officeDocument/2006/relationships/image" Target="../media/image2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jpeg"/><Relationship Id="rId4" Type="http://schemas.openxmlformats.org/officeDocument/2006/relationships/image" Target="../media/image210.png"/><Relationship Id="rId9" Type="http://schemas.openxmlformats.org/officeDocument/2006/relationships/image" Target="../media/image215.t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16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jpeg"/><Relationship Id="rId5" Type="http://schemas.openxmlformats.org/officeDocument/2006/relationships/image" Target="../media/image224.png"/><Relationship Id="rId4" Type="http://schemas.openxmlformats.org/officeDocument/2006/relationships/image" Target="../media/image22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pic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g"/><Relationship Id="rId3" Type="http://schemas.openxmlformats.org/officeDocument/2006/relationships/image" Target="../media/image232.jpeg"/><Relationship Id="rId7" Type="http://schemas.openxmlformats.org/officeDocument/2006/relationships/image" Target="../media/image2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5.jp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302" y="1682855"/>
            <a:ext cx="9143999" cy="126173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Fundamentals and Advances in </a:t>
            </a:r>
            <a:br>
              <a:rPr lang="en-US" altLang="zh-CN" sz="3200" dirty="0"/>
            </a:br>
            <a:r>
              <a:rPr lang="en-US" altLang="zh-CN" sz="3200" dirty="0"/>
              <a:t>Superconducting Accelerator Magnets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303" y="4106986"/>
            <a:ext cx="9143999" cy="1727306"/>
          </a:xfrm>
        </p:spPr>
        <p:txBody>
          <a:bodyPr>
            <a:noAutofit/>
          </a:bodyPr>
          <a:lstStyle/>
          <a:p>
            <a:r>
              <a:rPr lang="zh-CN" altLang="en-US" sz="2000" dirty="0">
                <a:solidFill>
                  <a:schemeClr val="tx1"/>
                </a:solidFill>
              </a:rPr>
              <a:t>徐庆金      </a:t>
            </a:r>
            <a:r>
              <a:rPr lang="en-US" altLang="zh-CN" sz="2000" dirty="0">
                <a:solidFill>
                  <a:schemeClr val="tx1"/>
                </a:solidFill>
              </a:rPr>
              <a:t>Qingjin Xu</a:t>
            </a:r>
          </a:p>
          <a:p>
            <a:r>
              <a:rPr lang="zh-CN" altLang="en-US" sz="2000" dirty="0">
                <a:solidFill>
                  <a:schemeClr val="tx1"/>
                </a:solidFill>
              </a:rPr>
              <a:t>中国科学院高能物理研究所</a:t>
            </a:r>
          </a:p>
          <a:p>
            <a:r>
              <a:rPr lang="en-US" altLang="zh-CN" sz="2000" dirty="0">
                <a:solidFill>
                  <a:schemeClr val="tx1"/>
                </a:solidFill>
              </a:rPr>
              <a:t>Institute of High Energy Physics, </a:t>
            </a:r>
          </a:p>
          <a:p>
            <a:r>
              <a:rPr lang="en-US" altLang="zh-CN" sz="2000" dirty="0">
                <a:solidFill>
                  <a:schemeClr val="tx1"/>
                </a:solidFill>
              </a:rPr>
              <a:t>Chinese Academy of Sciences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0" y="0"/>
            <a:ext cx="1921159" cy="15878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407" y="0"/>
            <a:ext cx="2035700" cy="1587828"/>
          </a:xfrm>
          <a:prstGeom prst="rect">
            <a:avLst/>
          </a:prstGeom>
        </p:spPr>
      </p:pic>
      <p:pic>
        <p:nvPicPr>
          <p:cNvPr id="8" name="Picture 148" descr="Several sites in China are currently under study for a possible 100âkm-circumference collider. Image credit: IHEP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3657" y="0"/>
            <a:ext cx="2102177" cy="15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816" y="-6697"/>
            <a:ext cx="848413" cy="15875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4689" y="0"/>
            <a:ext cx="2118236" cy="157414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2452" y="2941627"/>
            <a:ext cx="9123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/>
              <a:t>超导加速器磁体基础及前沿进展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F686AF-166E-D82E-631A-24CE08CF25BA}"/>
              </a:ext>
            </a:extLst>
          </p:cNvPr>
          <p:cNvSpPr/>
          <p:nvPr/>
        </p:nvSpPr>
        <p:spPr>
          <a:xfrm>
            <a:off x="-31074" y="6064411"/>
            <a:ext cx="9143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The 4</a:t>
            </a:r>
            <a:r>
              <a:rPr lang="en-US" altLang="zh-CN" baseline="30000" dirty="0"/>
              <a:t>th</a:t>
            </a:r>
            <a:r>
              <a:rPr lang="en-US" altLang="zh-CN" dirty="0"/>
              <a:t> Asian School on Superconductivity Cryogenics for Accelerators (ASSCA2022)</a:t>
            </a:r>
            <a:r>
              <a:rPr lang="zh-CN" altLang="en-US" dirty="0"/>
              <a:t>，</a:t>
            </a:r>
            <a:endParaRPr lang="en-US" altLang="zh-CN" dirty="0"/>
          </a:p>
          <a:p>
            <a:pPr algn="ctr"/>
            <a:r>
              <a:rPr lang="en-US" altLang="zh-CN" sz="2000" dirty="0"/>
              <a:t>Korea</a:t>
            </a:r>
            <a:r>
              <a:rPr lang="en-US" altLang="zh-CN" dirty="0"/>
              <a:t> University</a:t>
            </a:r>
            <a:r>
              <a:rPr lang="zh-CN" altLang="en-US" dirty="0"/>
              <a:t>，</a:t>
            </a:r>
            <a:r>
              <a:rPr lang="en-US" altLang="zh-CN" dirty="0"/>
              <a:t>Sejong Korea, Feb 13-19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76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72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The Largest Application of</a:t>
            </a:r>
            <a:br>
              <a:rPr lang="en-US" altLang="zh-CN" dirty="0"/>
            </a:br>
            <a:r>
              <a:rPr lang="en-US" altLang="zh-CN" dirty="0"/>
              <a:t>Superconductivity so far: LHC</a:t>
            </a:r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10</a:t>
            </a:fld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549186" y="1262087"/>
            <a:ext cx="811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1232 SC dipoles–15 m –8.33 T. 500 SC Quadrupoles. 8000 Corrector Magnets.</a:t>
            </a:r>
          </a:p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16 SC Cavities. 40 pairs large Current Leads in HTS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9469" y="6251389"/>
            <a:ext cx="1111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</a:rPr>
              <a:t>Lucio Rossi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83" y="1833689"/>
            <a:ext cx="8220389" cy="4417700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F8F3BA9-A5B7-DD86-3FE0-A407309A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1592941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11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1" t="11851" r="579" b="3458"/>
          <a:stretch/>
        </p:blipFill>
        <p:spPr>
          <a:xfrm>
            <a:off x="398371" y="1048090"/>
            <a:ext cx="8288429" cy="513805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811590" y="2038579"/>
            <a:ext cx="875210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92BD"/>
                </a:solidFill>
                <a:latin typeface="Arial" panose="020B0604020202020204" pitchFamily="34" charset="0"/>
              </a:rPr>
              <a:t>SPPC</a:t>
            </a:r>
          </a:p>
          <a:p>
            <a:r>
              <a:rPr lang="en-US" altLang="zh-CN" b="1" dirty="0">
                <a:solidFill>
                  <a:srgbClr val="0092BD"/>
                </a:solidFill>
                <a:latin typeface="Arial" panose="020B0604020202020204" pitchFamily="34" charset="0"/>
              </a:rPr>
              <a:t>FCC</a:t>
            </a:r>
            <a:endParaRPr lang="zh-CN" alt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8448"/>
            <a:ext cx="9144000" cy="872332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Hadron Colliders in the Past and Future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5205DB7C-0A25-B9B8-F301-467E15A4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2553105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735451"/>
            <a:ext cx="2796484" cy="25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483"/>
            <a:ext cx="9144000" cy="792088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Dipole vs. Solenoid</a:t>
            </a:r>
            <a:endParaRPr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915816" y="1316187"/>
                <a:ext cx="3397666" cy="181536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  <a:prstDash val="sysDash"/>
              </a:ln>
            </p:spPr>
            <p:txBody>
              <a:bodyPr wrap="square" lIns="72000" tIns="0" rIns="72000" bIns="0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>
                    <a:solidFill>
                      <a:srgbClr val="FF0000"/>
                    </a:solidFill>
                  </a:rPr>
                  <a:t>Different coil configurations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altLang="zh-CN" sz="2000" i="1" dirty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𝑑𝑖𝑝𝑜𝑙𝑒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𝑠𝑜𝑙𝑒𝑛𝑜𝑖𝑑</m:t>
                        </m:r>
                      </m:sub>
                    </m:sSub>
                  </m:oMath>
                </a14:m>
                <a:endParaRPr lang="en-US" altLang="zh-CN" sz="2000" i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>
                    <a:solidFill>
                      <a:srgbClr val="FF0000"/>
                    </a:solidFill>
                  </a:rPr>
                  <a:t>Limited coil width for dipole</a:t>
                </a: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>
                    <a:solidFill>
                      <a:srgbClr val="FF0000"/>
                    </a:solidFill>
                  </a:rPr>
                  <a:t>Magnetic shielding</a:t>
                </a: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i="1" dirty="0">
                    <a:solidFill>
                      <a:srgbClr val="FF0000"/>
                    </a:solidFill>
                  </a:rPr>
                  <a:t>Cost</a:t>
                </a:r>
                <a:endParaRPr lang="zh-CN" alt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316187"/>
                <a:ext cx="3397666" cy="1815369"/>
              </a:xfrm>
              <a:prstGeom prst="rect">
                <a:avLst/>
              </a:prstGeom>
              <a:blipFill rotWithShape="0">
                <a:blip r:embed="rId4"/>
                <a:stretch>
                  <a:fillRect l="-1961" t="-3322" b="-6645"/>
                </a:stretch>
              </a:blipFill>
              <a:ln w="19050">
                <a:solidFill>
                  <a:srgbClr val="7030A0"/>
                </a:solidFill>
                <a:prstDash val="sys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6909116" y="1989708"/>
          <a:ext cx="1578635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06360" imgH="330120" progId="Equation.3">
                  <p:embed/>
                </p:oleObj>
              </mc:Choice>
              <mc:Fallback>
                <p:oleObj name="Equation" r:id="rId5" imgW="12063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9116" y="1989708"/>
                        <a:ext cx="1578635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7811559" y="6202461"/>
            <a:ext cx="1226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400" i="1" dirty="0"/>
              <a:t>Martin Wilson</a:t>
            </a:r>
            <a:endParaRPr lang="zh-CN" altLang="en-US" sz="1400" i="1" dirty="0"/>
          </a:p>
        </p:txBody>
      </p:sp>
      <p:sp>
        <p:nvSpPr>
          <p:cNvPr id="46" name="矩形 45"/>
          <p:cNvSpPr/>
          <p:nvPr/>
        </p:nvSpPr>
        <p:spPr>
          <a:xfrm>
            <a:off x="6815132" y="1151901"/>
            <a:ext cx="1609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Solenoid</a:t>
            </a:r>
            <a:endParaRPr lang="zh-CN" altLang="en-US" sz="280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895" y="3197646"/>
            <a:ext cx="3207169" cy="284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2945696" y="6063254"/>
            <a:ext cx="1011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400" b="0" i="1" dirty="0"/>
              <a:t>L</a:t>
            </a:r>
            <a:r>
              <a:rPr lang="en-GB" sz="1400" i="1" dirty="0"/>
              <a:t>ucio</a:t>
            </a:r>
            <a:r>
              <a:rPr lang="en-GB" sz="1400" b="0" i="1" dirty="0"/>
              <a:t> Rossi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1" y="4005064"/>
            <a:ext cx="2768548" cy="2192893"/>
          </a:xfrm>
          <a:prstGeom prst="rect">
            <a:avLst/>
          </a:prstGeom>
        </p:spPr>
      </p:pic>
      <p:graphicFrame>
        <p:nvGraphicFramePr>
          <p:cNvPr id="19" name="Object 22"/>
          <p:cNvGraphicFramePr>
            <a:graphicFrameLocks noChangeAspect="1"/>
          </p:cNvGraphicFramePr>
          <p:nvPr/>
        </p:nvGraphicFramePr>
        <p:xfrm>
          <a:off x="410842" y="1758897"/>
          <a:ext cx="1882552" cy="82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9" imgW="927000" imgH="406080" progId="Equation.3">
                  <p:embed/>
                </p:oleObj>
              </mc:Choice>
              <mc:Fallback>
                <p:oleObj name="公式" r:id="rId9" imgW="9270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842" y="1758897"/>
                        <a:ext cx="1882552" cy="826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4788" y="6084004"/>
            <a:ext cx="1244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LHC dipole</a:t>
            </a:r>
            <a:endParaRPr lang="zh-CN" altLang="en-US" sz="1600" dirty="0"/>
          </a:p>
        </p:txBody>
      </p:sp>
      <p:sp>
        <p:nvSpPr>
          <p:cNvPr id="21" name="矩形 20"/>
          <p:cNvSpPr/>
          <p:nvPr/>
        </p:nvSpPr>
        <p:spPr>
          <a:xfrm>
            <a:off x="739610" y="1151901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Dipole</a:t>
            </a:r>
            <a:endParaRPr lang="zh-CN" altLang="en-US" sz="28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410842" y="2708920"/>
            <a:ext cx="207399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altLang="zh-CN" sz="2000" i="1" dirty="0"/>
              <a:t>J</a:t>
            </a:r>
            <a:r>
              <a:rPr lang="en-US" altLang="zh-CN" sz="2000" i="1" baseline="-25000" dirty="0"/>
              <a:t>e</a:t>
            </a:r>
            <a:r>
              <a:rPr lang="en-US" altLang="zh-CN" sz="2000" i="1" dirty="0"/>
              <a:t> – </a:t>
            </a:r>
            <a:r>
              <a:rPr lang="en-US" altLang="zh-CN" i="1" dirty="0"/>
              <a:t>Current density</a:t>
            </a:r>
          </a:p>
          <a:p>
            <a:pPr algn="just">
              <a:lnSpc>
                <a:spcPts val="2880"/>
              </a:lnSpc>
            </a:pPr>
            <a:r>
              <a:rPr lang="en-US" altLang="zh-CN" sz="2000" i="1" dirty="0"/>
              <a:t>t  – </a:t>
            </a:r>
            <a:r>
              <a:rPr lang="en-US" altLang="zh-CN" i="1" dirty="0"/>
              <a:t>Coil thickness</a:t>
            </a:r>
            <a:endParaRPr lang="zh-CN" altLang="en-US" i="1" dirty="0"/>
          </a:p>
        </p:txBody>
      </p:sp>
      <p:sp>
        <p:nvSpPr>
          <p:cNvPr id="23" name="文本框 22"/>
          <p:cNvSpPr txBox="1"/>
          <p:nvPr/>
        </p:nvSpPr>
        <p:spPr>
          <a:xfrm>
            <a:off x="6802912" y="2636912"/>
            <a:ext cx="207399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altLang="zh-CN" sz="2000" i="1" dirty="0"/>
              <a:t>J</a:t>
            </a:r>
            <a:r>
              <a:rPr lang="en-US" altLang="zh-CN" sz="2000" i="1" baseline="-25000" dirty="0"/>
              <a:t>e</a:t>
            </a:r>
            <a:r>
              <a:rPr lang="en-US" altLang="zh-CN" sz="2000" i="1" dirty="0"/>
              <a:t> – </a:t>
            </a:r>
            <a:r>
              <a:rPr lang="en-US" altLang="zh-CN" i="1" dirty="0"/>
              <a:t>Current density</a:t>
            </a:r>
          </a:p>
          <a:p>
            <a:pPr algn="just">
              <a:lnSpc>
                <a:spcPts val="2880"/>
              </a:lnSpc>
            </a:pPr>
            <a:r>
              <a:rPr lang="en-US" altLang="zh-CN" sz="2000" i="1" dirty="0"/>
              <a:t>t  – </a:t>
            </a:r>
            <a:r>
              <a:rPr lang="en-US" altLang="zh-CN" i="1" dirty="0"/>
              <a:t>Coil thickness</a:t>
            </a:r>
            <a:endParaRPr lang="zh-CN" altLang="en-US" i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12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2CF29F9-694A-81D1-F390-D03692EA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Fundamentals &amp; advances in superconducting magnets, </a:t>
            </a:r>
            <a:r>
              <a:rPr lang="en-US" dirty="0" err="1"/>
              <a:t>QXU，Feb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785901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caspi\Desktop\Magnets\High-Fields\HighField-2013\CCT1\15milRib\CCT-slanted-cyl-octrta-3-22-13\layers-ribs-mp-vtk\lay12Rib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5835" y="4869160"/>
            <a:ext cx="3654244" cy="195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26" y="1998132"/>
            <a:ext cx="3825740" cy="2366972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542930" cy="236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Sispcz162\e$\PROJETS\EuCARD HFM\Sous-traitance étude\Fichiers CAO\11-01-07 avant projet\Images\Persp.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425" y="4869160"/>
            <a:ext cx="38257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5010" y="1503015"/>
            <a:ext cx="403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Cos</a:t>
            </a:r>
            <a:r>
              <a:rPr lang="en-US" altLang="zh-CN" sz="1600" b="1" dirty="0"/>
              <a:t>-th</a:t>
            </a:r>
            <a:r>
              <a:rPr lang="en-US" altLang="zh-CN" sz="1600" dirty="0"/>
              <a:t>eta  dipole</a:t>
            </a:r>
            <a:r>
              <a:rPr lang="en-US" altLang="zh-CN" sz="900" b="1" dirty="0"/>
              <a:t> </a:t>
            </a:r>
          </a:p>
          <a:p>
            <a:pPr algn="ctr"/>
            <a:r>
              <a:rPr lang="en-US" altLang="zh-CN" sz="1200" b="1" dirty="0"/>
              <a:t>Highest efficiency, complicated ends with</a:t>
            </a:r>
            <a:r>
              <a:rPr lang="zh-CN" altLang="en-US" sz="1200" dirty="0"/>
              <a:t> </a:t>
            </a:r>
            <a:r>
              <a:rPr lang="en-US" altLang="zh-CN" sz="1200" b="1" dirty="0"/>
              <a:t>hard-way bending</a:t>
            </a:r>
            <a:endParaRPr lang="zh-CN" alt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60399" y="1538208"/>
            <a:ext cx="418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Common coil dipole </a:t>
            </a:r>
          </a:p>
          <a:p>
            <a:pPr algn="ctr"/>
            <a:r>
              <a:rPr lang="en-US" altLang="zh-CN" sz="1200" b="1" dirty="0"/>
              <a:t>Simplest structure with large bending radius, lower efficiency</a:t>
            </a:r>
            <a:endParaRPr lang="zh-CN" alt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60031" y="4418528"/>
            <a:ext cx="3819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Canted cos-theta dipole</a:t>
            </a:r>
          </a:p>
          <a:p>
            <a:pPr algn="ctr"/>
            <a:r>
              <a:rPr lang="en-US" altLang="zh-CN" sz="1200" b="1" dirty="0"/>
              <a:t>Lowest stress level in coil, lowest efficiency</a:t>
            </a:r>
            <a:endParaRPr lang="zh-CN" altLang="en-US" sz="1200" dirty="0"/>
          </a:p>
        </p:txBody>
      </p:sp>
      <p:sp>
        <p:nvSpPr>
          <p:cNvPr id="18" name="Rectangle 5"/>
          <p:cNvSpPr/>
          <p:nvPr/>
        </p:nvSpPr>
        <p:spPr>
          <a:xfrm>
            <a:off x="0" y="95261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i="1" dirty="0">
                <a:solidFill>
                  <a:srgbClr val="FF0000"/>
                </a:solidFill>
                <a:latin typeface="+mj-lt"/>
              </a:rPr>
              <a:t>Efficiency, field quality, stress management, quench protection…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425" y="4410952"/>
            <a:ext cx="820765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99992" y="1926124"/>
            <a:ext cx="41338" cy="477559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5704" y="4418528"/>
            <a:ext cx="392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Block type dipole</a:t>
            </a:r>
          </a:p>
          <a:p>
            <a:pPr algn="ctr"/>
            <a:r>
              <a:rPr lang="en-US" altLang="zh-CN" sz="1200" b="1" dirty="0"/>
              <a:t>Simpler structure with hard-way bending, lower efficiency</a:t>
            </a:r>
            <a:endParaRPr lang="zh-CN" altLang="en-US" sz="1200" dirty="0"/>
          </a:p>
        </p:txBody>
      </p:sp>
      <p:sp>
        <p:nvSpPr>
          <p:cNvPr id="25" name="矩形 24"/>
          <p:cNvSpPr/>
          <p:nvPr/>
        </p:nvSpPr>
        <p:spPr>
          <a:xfrm>
            <a:off x="0" y="16157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000" dirty="0">
                <a:latin typeface="+mj-lt"/>
                <a:ea typeface="+mj-ea"/>
                <a:cs typeface="+mj-cs"/>
              </a:rPr>
              <a:t>Coil Configurations for Dipole Magnets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13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EF3A446B-BF50-6E78-DD9E-D733EA836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634406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963"/>
            <a:ext cx="9144000" cy="872332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The Dipole Magnets in Past Years</a:t>
            </a:r>
          </a:p>
        </p:txBody>
      </p:sp>
      <p:pic>
        <p:nvPicPr>
          <p:cNvPr id="46084" name="Picture 4" descr="LHC_dipole_I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338" y="3275013"/>
            <a:ext cx="15954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Tevatron_dipole_I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3621882"/>
            <a:ext cx="1309688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SSC_dipole_I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9088" y="3486150"/>
            <a:ext cx="11303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8" descr="tevatr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8" y="5011738"/>
            <a:ext cx="1920875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9" descr="HER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988" y="4984750"/>
            <a:ext cx="19653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2" descr="SSC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825" y="5133975"/>
            <a:ext cx="184626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1" descr="RHIC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0" y="4967288"/>
            <a:ext cx="1846263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0" descr="LHC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8513" y="4999038"/>
            <a:ext cx="196691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4" descr="LHC_dipole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6788" y="1308100"/>
            <a:ext cx="16891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5" descr="HERA_dipole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963" y="1393825"/>
            <a:ext cx="184943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6" descr="RHIC_dipole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200" y="1343025"/>
            <a:ext cx="161448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7" descr="SSC_dipole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238" y="1401763"/>
            <a:ext cx="169862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8" descr="Tevatron_dipole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93825"/>
            <a:ext cx="157003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19" descr="HERA_dipole_2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450" y="3397250"/>
            <a:ext cx="13271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Picture 20" descr="RHIC_dipole_2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656013"/>
            <a:ext cx="81121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9" name="Text Box 21"/>
          <p:cNvSpPr txBox="1">
            <a:spLocks noChangeArrowheads="1"/>
          </p:cNvSpPr>
          <p:nvPr/>
        </p:nvSpPr>
        <p:spPr bwMode="auto">
          <a:xfrm>
            <a:off x="578644" y="1060813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17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18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19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2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 dirty="0"/>
              <a:t>Tevatron</a:t>
            </a:r>
          </a:p>
        </p:txBody>
      </p:sp>
      <p:sp>
        <p:nvSpPr>
          <p:cNvPr id="46100" name="Text Box 22"/>
          <p:cNvSpPr txBox="1">
            <a:spLocks noChangeArrowheads="1"/>
          </p:cNvSpPr>
          <p:nvPr/>
        </p:nvSpPr>
        <p:spPr bwMode="auto">
          <a:xfrm>
            <a:off x="2457450" y="1063625"/>
            <a:ext cx="706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17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18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19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2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/>
              <a:t>HERA</a:t>
            </a:r>
          </a:p>
        </p:txBody>
      </p:sp>
      <p:sp>
        <p:nvSpPr>
          <p:cNvPr id="46101" name="Text Box 23"/>
          <p:cNvSpPr txBox="1">
            <a:spLocks noChangeArrowheads="1"/>
          </p:cNvSpPr>
          <p:nvPr/>
        </p:nvSpPr>
        <p:spPr bwMode="auto">
          <a:xfrm>
            <a:off x="4413250" y="1071563"/>
            <a:ext cx="500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17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18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19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2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/>
              <a:t>SSC</a:t>
            </a:r>
          </a:p>
        </p:txBody>
      </p:sp>
      <p:sp>
        <p:nvSpPr>
          <p:cNvPr id="46102" name="Text Box 24"/>
          <p:cNvSpPr txBox="1">
            <a:spLocks noChangeArrowheads="1"/>
          </p:cNvSpPr>
          <p:nvPr/>
        </p:nvSpPr>
        <p:spPr bwMode="auto">
          <a:xfrm>
            <a:off x="6162675" y="1071563"/>
            <a:ext cx="658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17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18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19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2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/>
              <a:t>RHIC</a:t>
            </a:r>
          </a:p>
        </p:txBody>
      </p:sp>
      <p:sp>
        <p:nvSpPr>
          <p:cNvPr id="46103" name="Text Box 25"/>
          <p:cNvSpPr txBox="1">
            <a:spLocks noChangeArrowheads="1"/>
          </p:cNvSpPr>
          <p:nvPr/>
        </p:nvSpPr>
        <p:spPr bwMode="auto">
          <a:xfrm>
            <a:off x="7864475" y="1071563"/>
            <a:ext cx="568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17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18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19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2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1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/>
              <a:t>LHC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14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4227CF5A-43FB-0939-E9DC-E757C209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417389439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80" y="1263651"/>
            <a:ext cx="8642395" cy="54067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0651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New Record</a:t>
            </a:r>
            <a:r>
              <a:rPr lang="zh-CN" altLang="en-US" sz="4000" dirty="0"/>
              <a:t>：</a:t>
            </a:r>
            <a:r>
              <a:rPr lang="en-US" altLang="zh-CN" sz="4000" dirty="0"/>
              <a:t>14.5 T Dipole by Fermilab</a:t>
            </a:r>
            <a:endParaRPr lang="zh-CN" altLang="en-US" sz="4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15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1" y="3306985"/>
            <a:ext cx="3557048" cy="2667786"/>
          </a:xfrm>
          <a:prstGeom prst="rect">
            <a:avLst/>
          </a:prstGeom>
        </p:spPr>
      </p:pic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FE1F45-8785-E994-8333-4D9C0ABC6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4118093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0" y="3197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209" name="Rectangle 23"/>
          <p:cNvSpPr>
            <a:spLocks noChangeArrowheads="1"/>
          </p:cNvSpPr>
          <p:nvPr/>
        </p:nvSpPr>
        <p:spPr bwMode="auto">
          <a:xfrm>
            <a:off x="0" y="3248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27" name="Picture 14" descr="dipole_ie_mnw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5994" y="1089026"/>
            <a:ext cx="2808175" cy="245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6509702" y="3563588"/>
            <a:ext cx="1670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900"/>
                </a:solidFill>
              </a:rPr>
              <a:t>From M. N. Wilson, pg. 28</a:t>
            </a:r>
          </a:p>
        </p:txBody>
      </p:sp>
      <p:graphicFrame>
        <p:nvGraphicFramePr>
          <p:cNvPr id="29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050055"/>
              </p:ext>
            </p:extLst>
          </p:nvPr>
        </p:nvGraphicFramePr>
        <p:xfrm>
          <a:off x="945458" y="2413797"/>
          <a:ext cx="373697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44800" imgH="406400" progId="Equation.3">
                  <p:embed/>
                </p:oleObj>
              </mc:Choice>
              <mc:Fallback>
                <p:oleObj name="Equation" r:id="rId3" imgW="2844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458" y="2413797"/>
                        <a:ext cx="3736975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705982"/>
              </p:ext>
            </p:extLst>
          </p:nvPr>
        </p:nvGraphicFramePr>
        <p:xfrm>
          <a:off x="950553" y="1656142"/>
          <a:ext cx="30924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36800" imgH="406400" progId="Equation.3">
                  <p:embed/>
                </p:oleObj>
              </mc:Choice>
              <mc:Fallback>
                <p:oleObj name="Equation" r:id="rId5" imgW="2336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553" y="1656142"/>
                        <a:ext cx="309245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76" y="4555943"/>
            <a:ext cx="1873408" cy="191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4" descr="wind_dip_mnw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682" y="4474466"/>
            <a:ext cx="19272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827731" y="6495754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An ideal cos</a:t>
            </a:r>
            <a:r>
              <a:rPr lang="en-US" sz="1000" dirty="0">
                <a:solidFill>
                  <a:srgbClr val="000000"/>
                </a:solidFill>
                <a:sym typeface="Symbol" pitchFamily="18" charset="2"/>
              </a:rPr>
              <a:t>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2606868" y="6179623"/>
            <a:ext cx="17891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A practical winding with one layer and wedges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999"/>
                </a:solidFill>
              </a:rPr>
              <a:t>[from M. N. Wilson, pg. 33]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4860449" y="6191315"/>
            <a:ext cx="17891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A practical winding with three layers and no wedges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9999"/>
                </a:solidFill>
              </a:rPr>
              <a:t>[from M. N. Wilson, pg. 33]</a:t>
            </a:r>
          </a:p>
        </p:txBody>
      </p:sp>
      <p:pic>
        <p:nvPicPr>
          <p:cNvPr id="36" name="Picture 19" descr="dipole_xs_mnw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927" y="4443649"/>
            <a:ext cx="18256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4" descr="dipole_sk_mnw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718" y="4474465"/>
            <a:ext cx="2175210" cy="165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6882924" y="6214956"/>
            <a:ext cx="1789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Artist view of a cos</a:t>
            </a:r>
            <a:r>
              <a:rPr lang="en-US" sz="1000" dirty="0">
                <a:solidFill>
                  <a:srgbClr val="000000"/>
                </a:solidFill>
                <a:sym typeface="Symbol" pitchFamily="18" charset="2"/>
              </a:rPr>
              <a:t></a:t>
            </a:r>
            <a:r>
              <a:rPr lang="en-US" sz="1000" dirty="0">
                <a:solidFill>
                  <a:srgbClr val="000000"/>
                </a:solidFill>
              </a:rPr>
              <a:t> magnet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9999"/>
                </a:solidFill>
              </a:rPr>
              <a:t>[from </a:t>
            </a:r>
            <a:r>
              <a:rPr lang="en-US" sz="1000" dirty="0" err="1">
                <a:solidFill>
                  <a:srgbClr val="009999"/>
                </a:solidFill>
              </a:rPr>
              <a:t>Schmuser</a:t>
            </a:r>
            <a:r>
              <a:rPr lang="en-US" sz="1000" dirty="0">
                <a:solidFill>
                  <a:srgbClr val="009999"/>
                </a:solidFill>
              </a:rPr>
              <a:t>]</a:t>
            </a:r>
          </a:p>
        </p:txBody>
      </p:sp>
      <p:sp>
        <p:nvSpPr>
          <p:cNvPr id="5" name="矩形 4"/>
          <p:cNvSpPr/>
          <p:nvPr/>
        </p:nvSpPr>
        <p:spPr>
          <a:xfrm>
            <a:off x="175846" y="3028898"/>
            <a:ext cx="53222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altLang="zh-CN" sz="2200" u="sng" dirty="0"/>
              <a:t>Cos</a:t>
            </a:r>
            <a:r>
              <a:rPr lang="en-US" altLang="zh-CN" sz="2200" u="sng" dirty="0">
                <a:sym typeface="Symbol" pitchFamily="18" charset="2"/>
              </a:rPr>
              <a:t></a:t>
            </a:r>
            <a:r>
              <a:rPr lang="en-US" altLang="zh-CN" sz="2200" dirty="0"/>
              <a:t>: a current density proportional to cos</a:t>
            </a:r>
            <a:r>
              <a:rPr lang="en-US" altLang="zh-CN" sz="2200" dirty="0">
                <a:sym typeface="Symbol" pitchFamily="18" charset="2"/>
              </a:rPr>
              <a:t> in an annulus -</a:t>
            </a:r>
            <a:r>
              <a:rPr lang="en-US" altLang="zh-CN" sz="2200" dirty="0"/>
              <a:t> it</a:t>
            </a:r>
            <a:r>
              <a:rPr lang="en-US" altLang="zh-CN" sz="2200" dirty="0">
                <a:sym typeface="Symbol" pitchFamily="18" charset="2"/>
              </a:rPr>
              <a:t> can be approximated by sectors with uniform current density</a:t>
            </a:r>
            <a:endParaRPr lang="en-US" altLang="zh-CN" sz="2200" b="1" dirty="0"/>
          </a:p>
        </p:txBody>
      </p:sp>
      <p:sp>
        <p:nvSpPr>
          <p:cNvPr id="6" name="矩形 5"/>
          <p:cNvSpPr/>
          <p:nvPr/>
        </p:nvSpPr>
        <p:spPr>
          <a:xfrm>
            <a:off x="691930" y="1077902"/>
            <a:ext cx="1990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Perfect Dipole</a:t>
            </a:r>
            <a:endParaRPr lang="zh-CN" altLang="en-US" sz="5400" b="1" dirty="0"/>
          </a:p>
        </p:txBody>
      </p:sp>
      <p:sp>
        <p:nvSpPr>
          <p:cNvPr id="2" name="矩形 1"/>
          <p:cNvSpPr/>
          <p:nvPr/>
        </p:nvSpPr>
        <p:spPr>
          <a:xfrm>
            <a:off x="4233755" y="1216330"/>
            <a:ext cx="1592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0000"/>
                </a:solidFill>
              </a:rPr>
              <a:t>Biot-Savart law</a:t>
            </a:r>
            <a:endParaRPr lang="zh-CN" altLang="en-US" dirty="0"/>
          </a:p>
        </p:txBody>
      </p:sp>
      <p:sp>
        <p:nvSpPr>
          <p:cNvPr id="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+mj-lt"/>
              </a:rPr>
              <a:t>Field Harmonics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214" y="1641649"/>
            <a:ext cx="1586411" cy="4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4771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4977" y="1070155"/>
            <a:ext cx="8548688" cy="5604913"/>
          </a:xfrm>
        </p:spPr>
        <p:txBody>
          <a:bodyPr>
            <a:normAutofit fontScale="70000" lnSpcReduction="20000"/>
          </a:bodyPr>
          <a:lstStyle/>
          <a:p>
            <a:pPr marL="457200" lvl="1" indent="0" algn="just" eaLnBrk="1" hangingPunct="1">
              <a:lnSpc>
                <a:spcPct val="120000"/>
              </a:lnSpc>
              <a:buNone/>
            </a:pPr>
            <a:r>
              <a:rPr lang="en-US" sz="3400" b="1" dirty="0"/>
              <a:t>Perfect quadrupole</a:t>
            </a:r>
          </a:p>
          <a:p>
            <a:pPr marL="457200" lvl="1" indent="0" algn="just" eaLnBrk="1" hangingPunct="1">
              <a:lnSpc>
                <a:spcPct val="120000"/>
              </a:lnSpc>
              <a:buNone/>
            </a:pPr>
            <a:r>
              <a:rPr lang="en-US" sz="3100" dirty="0"/>
              <a:t>Cos</a:t>
            </a:r>
            <a:r>
              <a:rPr lang="en-US" sz="3100" i="1" dirty="0"/>
              <a:t>2</a:t>
            </a:r>
            <a:r>
              <a:rPr lang="en-US" sz="3100" i="1" dirty="0">
                <a:sym typeface="Symbol" pitchFamily="18" charset="2"/>
              </a:rPr>
              <a:t></a:t>
            </a:r>
            <a:r>
              <a:rPr lang="en-US" sz="3100" dirty="0">
                <a:sym typeface="Symbol" pitchFamily="18" charset="2"/>
              </a:rPr>
              <a:t>,</a:t>
            </a:r>
            <a:r>
              <a:rPr lang="en-US" sz="3100" dirty="0"/>
              <a:t> a current density proportional to cos</a:t>
            </a:r>
            <a:r>
              <a:rPr lang="en-US" sz="3100" i="1" dirty="0"/>
              <a:t>2</a:t>
            </a:r>
            <a:r>
              <a:rPr lang="en-US" sz="3100" i="1" dirty="0">
                <a:sym typeface="Symbol" pitchFamily="18" charset="2"/>
              </a:rPr>
              <a:t></a:t>
            </a:r>
            <a:r>
              <a:rPr lang="en-US" sz="3100" dirty="0">
                <a:sym typeface="Symbol" pitchFamily="18" charset="2"/>
              </a:rPr>
              <a:t> in an annulus- approximated by sectors with uniform current density and wedges</a:t>
            </a:r>
            <a:endParaRPr lang="en-US" sz="3100" b="1" dirty="0"/>
          </a:p>
          <a:p>
            <a:pPr marL="457200" lvl="1" indent="0" algn="just" eaLnBrk="1" hangingPunct="1">
              <a:lnSpc>
                <a:spcPct val="120000"/>
              </a:lnSpc>
              <a:buNone/>
            </a:pPr>
            <a:r>
              <a:rPr lang="en-US" sz="3100" dirty="0"/>
              <a:t>(Two) </a:t>
            </a:r>
            <a:r>
              <a:rPr lang="en-US" sz="3100" u="sng" dirty="0">
                <a:solidFill>
                  <a:srgbClr val="CC0000"/>
                </a:solidFill>
              </a:rPr>
              <a:t>intersecting ellipses</a:t>
            </a:r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2" eaLnBrk="1" hangingPunct="1"/>
            <a:endParaRPr lang="en-US" dirty="0"/>
          </a:p>
          <a:p>
            <a:pPr marL="914400" lvl="2" indent="0" eaLnBrk="1" hangingPunct="1">
              <a:buNone/>
            </a:pPr>
            <a:endParaRPr lang="en-US" sz="2800" dirty="0"/>
          </a:p>
          <a:p>
            <a:pPr lvl="2" eaLnBrk="1" hangingPunct="1"/>
            <a:r>
              <a:rPr lang="en-US" sz="2800" dirty="0"/>
              <a:t>Perfect </a:t>
            </a:r>
            <a:r>
              <a:rPr lang="en-US" sz="2800" dirty="0" err="1"/>
              <a:t>sextupoles</a:t>
            </a:r>
            <a:r>
              <a:rPr lang="en-US" sz="2800" dirty="0"/>
              <a:t>: cos</a:t>
            </a:r>
            <a:r>
              <a:rPr lang="en-US" sz="2800" i="1" dirty="0"/>
              <a:t>3</a:t>
            </a:r>
            <a:r>
              <a:rPr lang="en-US" sz="2800" i="1" dirty="0">
                <a:sym typeface="Symbol" pitchFamily="18" charset="2"/>
              </a:rPr>
              <a:t></a:t>
            </a:r>
            <a:r>
              <a:rPr lang="en-US" sz="2800" dirty="0">
                <a:sym typeface="Symbol" pitchFamily="18" charset="2"/>
              </a:rPr>
              <a:t> or three intersecting ellipses</a:t>
            </a:r>
          </a:p>
          <a:p>
            <a:pPr lvl="2" eaLnBrk="1" hangingPunct="1"/>
            <a:r>
              <a:rPr lang="en-US" sz="2800" dirty="0"/>
              <a:t>Perfect </a:t>
            </a:r>
            <a:r>
              <a:rPr lang="en-US" sz="2800" i="1" dirty="0"/>
              <a:t>2n</a:t>
            </a:r>
            <a:r>
              <a:rPr lang="en-US" sz="2800" dirty="0"/>
              <a:t>-poles: </a:t>
            </a:r>
            <a:r>
              <a:rPr lang="en-US" sz="2800" dirty="0" err="1"/>
              <a:t>cos</a:t>
            </a:r>
            <a:r>
              <a:rPr lang="en-US" sz="2800" i="1" dirty="0" err="1"/>
              <a:t>n</a:t>
            </a:r>
            <a:r>
              <a:rPr lang="en-US" sz="2800" i="1" dirty="0">
                <a:sym typeface="Symbol" pitchFamily="18" charset="2"/>
              </a:rPr>
              <a:t></a:t>
            </a:r>
            <a:r>
              <a:rPr lang="en-US" sz="2800" dirty="0">
                <a:sym typeface="Symbol" pitchFamily="18" charset="2"/>
              </a:rPr>
              <a:t> or </a:t>
            </a:r>
            <a:r>
              <a:rPr lang="en-US" sz="2800" i="1" dirty="0">
                <a:sym typeface="Symbol" pitchFamily="18" charset="2"/>
              </a:rPr>
              <a:t>n</a:t>
            </a:r>
            <a:r>
              <a:rPr lang="en-US" sz="2800" dirty="0">
                <a:sym typeface="Symbol" pitchFamily="18" charset="2"/>
              </a:rPr>
              <a:t> intersecting ellipses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3" name="Rectangle 8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4" name="Rectangle 9"/>
          <p:cNvSpPr>
            <a:spLocks noChangeArrowheads="1"/>
          </p:cNvSpPr>
          <p:nvPr/>
        </p:nvSpPr>
        <p:spPr bwMode="auto">
          <a:xfrm>
            <a:off x="0" y="3197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5" name="Rectangle 10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7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038" y="2783164"/>
            <a:ext cx="24130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775" y="2789514"/>
            <a:ext cx="2422525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1781175" y="5360601"/>
            <a:ext cx="2220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Quadrupole as an ideal cos2</a:t>
            </a:r>
            <a:r>
              <a:rPr lang="en-US" sz="1000">
                <a:solidFill>
                  <a:srgbClr val="000000"/>
                </a:solidFill>
                <a:sym typeface="Symbol" pitchFamily="18" charset="2"/>
              </a:rPr>
              <a:t>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5135563" y="5371713"/>
            <a:ext cx="2525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Quadrupole as two intersecting ellipses</a:t>
            </a:r>
            <a:endParaRPr lang="en-US" sz="100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+mj-lt"/>
              </a:rPr>
              <a:t>Field Harmonics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A84CA7-5CA5-292B-98A2-50F149BC077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042987-6E2C-7E47-B081-56B64287DEB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页脚占位符 1">
            <a:extLst>
              <a:ext uri="{FF2B5EF4-FFF2-40B4-BE49-F238E27FC236}">
                <a16:creationId xmlns:a16="http://schemas.microsoft.com/office/drawing/2014/main" id="{AAFBEF12-0780-DC3D-6EC2-810A6E15F46F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Fundamentals &amp; advances in superconducting magnets, </a:t>
            </a:r>
            <a:r>
              <a:rPr lang="en-US" dirty="0" err="1"/>
              <a:t>QXU，Feb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6358942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3"/>
          <p:cNvSpPr>
            <a:spLocks noGrp="1" noChangeArrowheads="1"/>
          </p:cNvSpPr>
          <p:nvPr>
            <p:ph idx="1"/>
          </p:nvPr>
        </p:nvSpPr>
        <p:spPr>
          <a:xfrm>
            <a:off x="387106" y="1043351"/>
            <a:ext cx="8229600" cy="27285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>
                <a:solidFill>
                  <a:srgbClr val="CC0000"/>
                </a:solidFill>
              </a:rPr>
              <a:t>Maxwell equations</a:t>
            </a:r>
            <a:r>
              <a:rPr lang="en-US" sz="2400" dirty="0"/>
              <a:t> for magnetic field </a:t>
            </a:r>
          </a:p>
          <a:p>
            <a:pPr eaLnBrk="1" hangingPunct="1"/>
            <a:endParaRPr lang="en-US" sz="2400" dirty="0"/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In absence of charge and magnetized material </a:t>
            </a:r>
          </a:p>
          <a:p>
            <a:pPr marL="0" indent="0" eaLnBrk="1" hangingPunct="1">
              <a:buNone/>
            </a:pPr>
            <a:r>
              <a:rPr lang="en-US" sz="2400" dirty="0"/>
              <a:t>and for 2D constant longitudinal field, </a:t>
            </a:r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r>
              <a:rPr lang="en-US" sz="2400" dirty="0"/>
              <a:t>   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39" name="Picture 16" descr="James_Clerk_Maxwel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412" y="1150587"/>
            <a:ext cx="1644538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Rectangle 17"/>
          <p:cNvSpPr>
            <a:spLocks noChangeArrowheads="1"/>
          </p:cNvSpPr>
          <p:nvPr/>
        </p:nvSpPr>
        <p:spPr bwMode="auto">
          <a:xfrm>
            <a:off x="6553200" y="3052399"/>
            <a:ext cx="24542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ＭＳ Ｐゴシック" pitchFamily="34" charset="-128"/>
              </a:rPr>
              <a:t>James Clerk Maxwell,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ＭＳ Ｐゴシック" pitchFamily="34" charset="-128"/>
              </a:rPr>
              <a:t>Scottish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ＭＳ Ｐゴシック" pitchFamily="34" charset="-128"/>
              </a:rPr>
              <a:t>(13 June 1831 – 5 November 1879)</a:t>
            </a:r>
            <a:endParaRPr lang="it-IT" sz="12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7" name="Rectangle 19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8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59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6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61" name="Rectangle 27"/>
          <p:cNvSpPr>
            <a:spLocks noChangeArrowheads="1"/>
          </p:cNvSpPr>
          <p:nvPr/>
        </p:nvSpPr>
        <p:spPr bwMode="auto">
          <a:xfrm>
            <a:off x="0" y="3228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163" name="Rectangle 2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0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190747"/>
              </p:ext>
            </p:extLst>
          </p:nvPr>
        </p:nvGraphicFramePr>
        <p:xfrm>
          <a:off x="785327" y="1695576"/>
          <a:ext cx="3043238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28800" imgH="457200" progId="Equation.3">
                  <p:embed/>
                </p:oleObj>
              </mc:Choice>
              <mc:Fallback>
                <p:oleObj name="Equation" r:id="rId3" imgW="1828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327" y="1695576"/>
                        <a:ext cx="3043238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5" name="Rectangle 31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1030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267225"/>
              </p:ext>
            </p:extLst>
          </p:nvPr>
        </p:nvGraphicFramePr>
        <p:xfrm>
          <a:off x="4098536" y="1720666"/>
          <a:ext cx="2591189" cy="727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09088" imgH="393529" progId="Equation.3">
                  <p:embed/>
                </p:oleObj>
              </mc:Choice>
              <mc:Fallback>
                <p:oleObj name="Equation" r:id="rId5" imgW="1409088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536" y="1720666"/>
                        <a:ext cx="2591189" cy="727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7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2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+mj-lt"/>
              </a:rPr>
              <a:t>Field Harmonics</a:t>
            </a:r>
          </a:p>
        </p:txBody>
      </p:sp>
      <p:sp>
        <p:nvSpPr>
          <p:cNvPr id="2" name="矩形 1"/>
          <p:cNvSpPr/>
          <p:nvPr/>
        </p:nvSpPr>
        <p:spPr>
          <a:xfrm>
            <a:off x="809625" y="2399890"/>
            <a:ext cx="2496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hlinkClick r:id="rId7" tooltip="Gauss's law for magnetism"/>
              </a:rPr>
              <a:t>Gauss's law for magnetism</a:t>
            </a:r>
            <a:endParaRPr lang="zh-CN" altLang="en-US" sz="1400" dirty="0"/>
          </a:p>
        </p:txBody>
      </p:sp>
      <p:sp>
        <p:nvSpPr>
          <p:cNvPr id="3" name="矩形 2"/>
          <p:cNvSpPr/>
          <p:nvPr/>
        </p:nvSpPr>
        <p:spPr>
          <a:xfrm>
            <a:off x="4306010" y="2387627"/>
            <a:ext cx="2126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B0080"/>
                </a:solidFill>
                <a:latin typeface="Arial" panose="020B0604020202020204" pitchFamily="34" charset="0"/>
                <a:hlinkClick r:id="rId8" tooltip="Ampère's circuital law"/>
              </a:rPr>
              <a:t>Ampère's circuital law</a:t>
            </a:r>
            <a:endParaRPr lang="zh-CN" altLang="en-US" sz="1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4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79437"/>
              </p:ext>
            </p:extLst>
          </p:nvPr>
        </p:nvGraphicFramePr>
        <p:xfrm>
          <a:off x="414338" y="3814950"/>
          <a:ext cx="6443663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530600" imgH="457200" progId="Equation.3">
                  <p:embed/>
                </p:oleObj>
              </mc:Choice>
              <mc:Fallback>
                <p:oleObj name="Equation" r:id="rId9" imgW="353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3814950"/>
                        <a:ext cx="6443663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20" descr="dip_sch_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326" y="4939513"/>
            <a:ext cx="140176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1" descr="dip_sch_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4999838"/>
            <a:ext cx="12493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2" descr="quad_sch_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438" y="4976026"/>
            <a:ext cx="14017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3" descr="quad_sch_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250" y="4974438"/>
            <a:ext cx="14636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4" descr="sex_sch_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913" y="4974438"/>
            <a:ext cx="1401763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5" descr="sex_sch_4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0113" y="4977613"/>
            <a:ext cx="14636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26"/>
          <p:cNvSpPr>
            <a:spLocks noChangeArrowheads="1"/>
          </p:cNvSpPr>
          <p:nvPr/>
        </p:nvSpPr>
        <p:spPr bwMode="auto">
          <a:xfrm>
            <a:off x="547688" y="6182526"/>
            <a:ext cx="2063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ea typeface="ＭＳ Ｐゴシック" pitchFamily="34" charset="-128"/>
              </a:rPr>
              <a:t>A dipole</a:t>
            </a:r>
          </a:p>
        </p:txBody>
      </p:sp>
      <p:sp>
        <p:nvSpPr>
          <p:cNvPr id="52" name="Rectangle 27"/>
          <p:cNvSpPr>
            <a:spLocks noChangeArrowheads="1"/>
          </p:cNvSpPr>
          <p:nvPr/>
        </p:nvSpPr>
        <p:spPr bwMode="auto">
          <a:xfrm>
            <a:off x="3519488" y="6207926"/>
            <a:ext cx="20637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ea typeface="ＭＳ Ｐゴシック" pitchFamily="34" charset="-128"/>
              </a:rPr>
              <a:t>A quadrupole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9999"/>
                </a:solidFill>
                <a:ea typeface="ＭＳ Ｐゴシック" pitchFamily="34" charset="-128"/>
              </a:rPr>
              <a:t>[from P. Schmuser et al, pg. 50]</a:t>
            </a:r>
          </a:p>
        </p:txBody>
      </p:sp>
      <p:sp>
        <p:nvSpPr>
          <p:cNvPr id="53" name="Rectangle 28"/>
          <p:cNvSpPr>
            <a:spLocks noChangeArrowheads="1"/>
          </p:cNvSpPr>
          <p:nvPr/>
        </p:nvSpPr>
        <p:spPr bwMode="auto">
          <a:xfrm>
            <a:off x="6391276" y="6250788"/>
            <a:ext cx="2063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ea typeface="ＭＳ Ｐゴシック" pitchFamily="34" charset="-128"/>
              </a:rPr>
              <a:t>A sextupole</a:t>
            </a:r>
          </a:p>
        </p:txBody>
      </p:sp>
      <p:cxnSp>
        <p:nvCxnSpPr>
          <p:cNvPr id="54" name="Straight Arrow Connector 24"/>
          <p:cNvCxnSpPr>
            <a:cxnSpLocks noChangeShapeType="1"/>
          </p:cNvCxnSpPr>
          <p:nvPr/>
        </p:nvCxnSpPr>
        <p:spPr bwMode="auto">
          <a:xfrm flipV="1">
            <a:off x="1549401" y="4478769"/>
            <a:ext cx="3222625" cy="69728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26"/>
          <p:cNvCxnSpPr>
            <a:cxnSpLocks noChangeShapeType="1"/>
          </p:cNvCxnSpPr>
          <p:nvPr/>
        </p:nvCxnSpPr>
        <p:spPr bwMode="auto">
          <a:xfrm flipV="1">
            <a:off x="4772026" y="4469982"/>
            <a:ext cx="669925" cy="64098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56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260758"/>
              </p:ext>
            </p:extLst>
          </p:nvPr>
        </p:nvGraphicFramePr>
        <p:xfrm>
          <a:off x="7423151" y="4024744"/>
          <a:ext cx="13223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34725" imgH="203112" progId="Equation.3">
                  <p:embed/>
                </p:oleObj>
              </mc:Choice>
              <mc:Fallback>
                <p:oleObj name="Equation" r:id="rId17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3151" y="4024744"/>
                        <a:ext cx="1322388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142A85F-C228-6F51-06D9-BE69EE44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Fundamentals &amp; advances in superconducting magnets, </a:t>
            </a:r>
            <a:r>
              <a:rPr lang="en-US" dirty="0" err="1"/>
              <a:t>QXU，Feb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479455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096841"/>
            <a:ext cx="8548688" cy="2714219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400" b="1" dirty="0"/>
              <a:t>Iron saturation effect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C00000"/>
                </a:solidFill>
              </a:rPr>
              <a:t>shaping the iron </a:t>
            </a:r>
            <a:r>
              <a:rPr lang="en-US" sz="2400" dirty="0"/>
              <a:t>– the RHIC dipole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2200" dirty="0"/>
              <a:t>The field in the yoke is larger on the pole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2200" dirty="0"/>
              <a:t>Drilling holes in the right places, one can </a:t>
            </a:r>
            <a:r>
              <a:rPr lang="en-US" sz="2200" dirty="0">
                <a:solidFill>
                  <a:srgbClr val="C00000"/>
                </a:solidFill>
              </a:rPr>
              <a:t>reduce saturation of </a:t>
            </a:r>
            <a:r>
              <a:rPr lang="en-US" sz="2200" i="1" dirty="0">
                <a:solidFill>
                  <a:srgbClr val="C00000"/>
                </a:solidFill>
              </a:rPr>
              <a:t>b</a:t>
            </a:r>
            <a:r>
              <a:rPr lang="en-US" sz="2200" i="1" baseline="-25000" dirty="0">
                <a:solidFill>
                  <a:srgbClr val="C00000"/>
                </a:solidFill>
              </a:rPr>
              <a:t>3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from 40 units to less than 5 units (</a:t>
            </a:r>
            <a:r>
              <a:rPr lang="en-US" sz="2200" dirty="0">
                <a:solidFill>
                  <a:srgbClr val="C00000"/>
                </a:solidFill>
              </a:rPr>
              <a:t>one order of magnitude</a:t>
            </a:r>
            <a:r>
              <a:rPr lang="en-US" sz="2200" dirty="0"/>
              <a:t>), and to correct also </a:t>
            </a:r>
            <a:r>
              <a:rPr lang="en-US" sz="2200" i="1" dirty="0"/>
              <a:t>b</a:t>
            </a:r>
            <a:r>
              <a:rPr lang="en-US" sz="2200" i="1" baseline="-25000" dirty="0"/>
              <a:t>5</a:t>
            </a:r>
            <a:endParaRPr lang="en-US" i="1" baseline="-25000" dirty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/>
          </a:p>
          <a:p>
            <a:pPr lvl="2" eaLnBrk="1" hangingPunct="1">
              <a:lnSpc>
                <a:spcPct val="120000"/>
              </a:lnSpc>
            </a:pPr>
            <a:endParaRPr lang="en-US" i="1" baseline="-25000" dirty="0"/>
          </a:p>
        </p:txBody>
      </p:sp>
      <p:sp>
        <p:nvSpPr>
          <p:cNvPr id="30730" name="Rectangle 9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1" name="Rectangle 10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3" name="Rectangle 12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4" name="Rectangle 13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5" name="Rectangle 14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6" name="Rectangle 15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7" name="Rectangle 1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8" name="Rectangle 1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39" name="Rectangle 18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0740" name="Picture 21" descr="rhic_dip_sat_hol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027" y="3564878"/>
            <a:ext cx="29651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22" descr="rhic_dip_sat_nohol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7482"/>
            <a:ext cx="2992382" cy="242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23" descr="rhic_dip_sat_b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842" y="3564878"/>
            <a:ext cx="3639530" cy="234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9144000" cy="9048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latin typeface="+mj-lt"/>
              </a:rPr>
              <a:t>Field Harmonics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AA8BCB0A-E0F0-D2AA-EB3E-34119695EE54}"/>
              </a:ext>
            </a:extLst>
          </p:cNvPr>
          <p:cNvSpPr txBox="1">
            <a:spLocks/>
          </p:cNvSpPr>
          <p:nvPr/>
        </p:nvSpPr>
        <p:spPr>
          <a:xfrm>
            <a:off x="6553200" y="64041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042987-6E2C-7E47-B081-56B64287DEB5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/>
              <a:t>19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8" name="页脚占位符 1">
            <a:extLst>
              <a:ext uri="{FF2B5EF4-FFF2-40B4-BE49-F238E27FC236}">
                <a16:creationId xmlns:a16="http://schemas.microsoft.com/office/drawing/2014/main" id="{C2E7834A-3D8C-80DA-067D-4EDB03D6E5FB}"/>
              </a:ext>
            </a:extLst>
          </p:cNvPr>
          <p:cNvSpPr txBox="1">
            <a:spLocks/>
          </p:cNvSpPr>
          <p:nvPr/>
        </p:nvSpPr>
        <p:spPr>
          <a:xfrm>
            <a:off x="3124200" y="6320494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Fundamentals &amp; advances in superconducting magnets,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</a:rPr>
              <a:t>QXU，Feb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3712243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4" y="1142999"/>
            <a:ext cx="7877175" cy="51358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altLang="zh-CN" sz="2800" b="1" dirty="0"/>
              <a:t>Fundamental Principles of the Superconducting Accelerator Magnets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PRINCIPLES of Superconductivity and Particle Accelerators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CHARACTERISTICS and MAIN CHALLENGES of the Superconducting Accelerator Magnets</a:t>
            </a:r>
          </a:p>
          <a:p>
            <a:pPr marL="0" indent="0">
              <a:buNone/>
            </a:pPr>
            <a:endParaRPr lang="en-US" altLang="zh-CN" dirty="0"/>
          </a:p>
          <a:p>
            <a:pPr>
              <a:buFont typeface="Wingdings" charset="2"/>
              <a:buChar char="Ø"/>
            </a:pPr>
            <a:r>
              <a:rPr lang="en-US" altLang="zh-CN" sz="2800" b="1" dirty="0"/>
              <a:t>Case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Progress of the High Field Magnet R&amp;D at IHEP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Progress of the HL-LHC CCT Magnets</a:t>
            </a:r>
          </a:p>
          <a:p>
            <a:pPr>
              <a:buFont typeface="Wingdings" charset="2"/>
              <a:buChar char="Ø"/>
            </a:pPr>
            <a:endParaRPr lang="en-US" altLang="zh-CN" dirty="0"/>
          </a:p>
          <a:p>
            <a:pPr>
              <a:buFont typeface="Wingdings" charset="2"/>
              <a:buChar char="Ø"/>
            </a:pPr>
            <a:endParaRPr lang="en-US" altLang="zh-CN" dirty="0"/>
          </a:p>
          <a:p>
            <a:pPr>
              <a:buFont typeface="Wingdings" charset="2"/>
              <a:buChar char="Ø"/>
            </a:pPr>
            <a:endParaRPr lang="zh-CN" altLang="en-US" dirty="0"/>
          </a:p>
          <a:p>
            <a:pPr>
              <a:buFont typeface="Wingdings" charset="2"/>
              <a:buChar char="Ø"/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FB4765-DB8A-4820-7CE5-910B434D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262870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Autofit/>
          </a:bodyPr>
          <a:lstStyle/>
          <a:p>
            <a:r>
              <a:rPr lang="fr-FR" altLang="en-US" sz="4000" dirty="0"/>
              <a:t>Electro-magnetic Force</a:t>
            </a:r>
            <a:endParaRPr lang="en-US" alt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339" y="1050302"/>
            <a:ext cx="7541915" cy="118161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en-US" dirty="0"/>
              <a:t>The </a:t>
            </a:r>
            <a:r>
              <a:rPr lang="en-US" dirty="0" err="1"/>
              <a:t>e.m</a:t>
            </a:r>
            <a:r>
              <a:rPr lang="en-US" dirty="0"/>
              <a:t>. forces in a </a:t>
            </a:r>
            <a:r>
              <a:rPr lang="en-US" b="1" dirty="0">
                <a:solidFill>
                  <a:srgbClr val="FF0000"/>
                </a:solidFill>
              </a:rPr>
              <a:t>dipole magnet </a:t>
            </a:r>
            <a:r>
              <a:rPr lang="en-US" dirty="0"/>
              <a:t>tend to push the coil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- Towards the mid-plane </a:t>
            </a:r>
            <a:r>
              <a:rPr lang="en-US" dirty="0"/>
              <a:t>in the vertical-azimuthal direction (</a:t>
            </a:r>
            <a:r>
              <a:rPr lang="en-US" i="1" dirty="0" err="1"/>
              <a:t>F</a:t>
            </a:r>
            <a:r>
              <a:rPr lang="en-US" i="1" baseline="-25000" dirty="0" err="1"/>
              <a:t>y</a:t>
            </a:r>
            <a:r>
              <a:rPr lang="en-US" i="1" baseline="-25000" dirty="0"/>
              <a:t> </a:t>
            </a:r>
            <a:r>
              <a:rPr lang="en-US" i="1" dirty="0"/>
              <a:t>, F</a:t>
            </a:r>
            <a:r>
              <a:rPr lang="en-US" i="1" baseline="-25000" dirty="0">
                <a:sym typeface="Symbol"/>
              </a:rPr>
              <a:t></a:t>
            </a:r>
            <a:r>
              <a:rPr lang="en-US" i="1" dirty="0"/>
              <a:t> </a:t>
            </a:r>
            <a:r>
              <a:rPr lang="en-US" dirty="0"/>
              <a:t>&lt; 0)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- Outwards</a:t>
            </a:r>
            <a:r>
              <a:rPr lang="en-US" dirty="0"/>
              <a:t> in the radial-horizontal direction (</a:t>
            </a:r>
            <a:r>
              <a:rPr lang="en-US" i="1" dirty="0" err="1"/>
              <a:t>F</a:t>
            </a:r>
            <a:r>
              <a:rPr lang="en-US" i="1" baseline="-25000" dirty="0" err="1"/>
              <a:t>x</a:t>
            </a:r>
            <a:r>
              <a:rPr lang="en-US" i="1" baseline="-25000" dirty="0"/>
              <a:t> </a:t>
            </a:r>
            <a:r>
              <a:rPr lang="en-US" i="1" dirty="0"/>
              <a:t>, F</a:t>
            </a:r>
            <a:r>
              <a:rPr lang="en-US" i="1" baseline="-25000" dirty="0"/>
              <a:t>r</a:t>
            </a:r>
            <a:r>
              <a:rPr lang="en-US" i="1" dirty="0"/>
              <a:t> </a:t>
            </a:r>
            <a:r>
              <a:rPr lang="en-US" dirty="0"/>
              <a:t>&gt; 0)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0247" name="Picture 4" descr="tevatron_cross-sec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44" y="2540827"/>
            <a:ext cx="4096430" cy="330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5" descr="tevatron_for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408733"/>
            <a:ext cx="3447474" cy="34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10"/>
          <p:cNvSpPr txBox="1">
            <a:spLocks noChangeArrowheads="1"/>
          </p:cNvSpPr>
          <p:nvPr/>
        </p:nvSpPr>
        <p:spPr bwMode="auto">
          <a:xfrm>
            <a:off x="561697" y="2347375"/>
            <a:ext cx="13210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b="1" dirty="0">
                <a:latin typeface="Arial" panose="020B0604020202020204" pitchFamily="34" charset="0"/>
              </a:rPr>
              <a:t>Tevatron dipole</a:t>
            </a:r>
          </a:p>
        </p:txBody>
      </p:sp>
      <p:pic>
        <p:nvPicPr>
          <p:cNvPr id="10255" name="Picture 14" descr="xyz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123" y="3906328"/>
            <a:ext cx="4206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20</a:t>
            </a:fld>
            <a:endParaRPr 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7EEBE2A-BC15-BC23-E569-67B3785F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Fundamentals &amp; advances in superconducting magnets, </a:t>
            </a:r>
            <a:r>
              <a:rPr lang="en-US" dirty="0" err="1"/>
              <a:t>QXU，Feb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927110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328597"/>
            <a:ext cx="8229600" cy="5099364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en-US" altLang="en-US" dirty="0"/>
              <a:t>		   LHC dipole at 0 T			              LHC dipole at 9 T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Blip>
                <a:blip r:embed="rId2"/>
              </a:buBlip>
            </a:pPr>
            <a:endParaRPr lang="en-US" altLang="en-US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en-US" sz="2800" dirty="0"/>
              <a:t>Usually, in a dipole or quadrupole magnet, the </a:t>
            </a:r>
            <a:r>
              <a:rPr lang="en-US" altLang="en-US" sz="2800" b="1" dirty="0">
                <a:solidFill>
                  <a:srgbClr val="FF0000"/>
                </a:solidFill>
              </a:rPr>
              <a:t>highest stresses </a:t>
            </a:r>
            <a:r>
              <a:rPr lang="en-US" altLang="en-US" sz="2800" dirty="0"/>
              <a:t>are reached at the mid-plane, where all the azimuthal </a:t>
            </a:r>
            <a:r>
              <a:rPr lang="en-US" altLang="en-US" sz="2800" dirty="0" err="1"/>
              <a:t>e.m</a:t>
            </a:r>
            <a:r>
              <a:rPr lang="en-US" altLang="en-US" sz="2800" dirty="0"/>
              <a:t>. forces accumulate (over a small area).</a:t>
            </a:r>
          </a:p>
        </p:txBody>
      </p:sp>
      <p:pic>
        <p:nvPicPr>
          <p:cNvPr id="37895" name="Picture 4" descr="LHC_9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904314"/>
            <a:ext cx="447992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5" descr="LHC_0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8" y="1906202"/>
            <a:ext cx="4475162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8"/>
          <p:cNvSpPr txBox="1">
            <a:spLocks noChangeArrowheads="1"/>
          </p:cNvSpPr>
          <p:nvPr/>
        </p:nvSpPr>
        <p:spPr bwMode="auto">
          <a:xfrm>
            <a:off x="6640513" y="4462334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Displacement scaling = 50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Electro-magnetic Force</a:t>
            </a:r>
            <a:endParaRPr lang="en-US" altLang="en-US" sz="4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21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AD78541A-BF80-07FE-B525-8E815EF6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382814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6" descr="tq-v1_cross-sec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01" y="2414309"/>
            <a:ext cx="3582111" cy="357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1" descr="xyz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012" y="3979117"/>
            <a:ext cx="4206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774" y="1017023"/>
            <a:ext cx="7260879" cy="122770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en-US" dirty="0"/>
              <a:t>The </a:t>
            </a:r>
            <a:r>
              <a:rPr lang="en-US" dirty="0" err="1"/>
              <a:t>e.m</a:t>
            </a:r>
            <a:r>
              <a:rPr lang="en-US" dirty="0"/>
              <a:t>. forces in a </a:t>
            </a:r>
            <a:r>
              <a:rPr lang="en-US" b="1" dirty="0">
                <a:solidFill>
                  <a:srgbClr val="FF0000"/>
                </a:solidFill>
              </a:rPr>
              <a:t>quadrupole magnet </a:t>
            </a:r>
            <a:r>
              <a:rPr lang="en-US" dirty="0"/>
              <a:t>tend to push the coil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Towards the mid-plane </a:t>
            </a:r>
            <a:r>
              <a:rPr lang="en-US" dirty="0"/>
              <a:t>in the vertical-azimuthal direction (</a:t>
            </a:r>
            <a:r>
              <a:rPr lang="en-US" i="1" dirty="0" err="1"/>
              <a:t>F</a:t>
            </a:r>
            <a:r>
              <a:rPr lang="en-US" i="1" baseline="-25000" dirty="0" err="1"/>
              <a:t>y</a:t>
            </a:r>
            <a:r>
              <a:rPr lang="en-US" i="1" dirty="0"/>
              <a:t>, F</a:t>
            </a:r>
            <a:r>
              <a:rPr lang="en-US" i="1" baseline="-25000" dirty="0">
                <a:sym typeface="Symbol"/>
              </a:rPr>
              <a:t></a:t>
            </a:r>
            <a:r>
              <a:rPr lang="en-US" i="1" dirty="0"/>
              <a:t> </a:t>
            </a:r>
            <a:r>
              <a:rPr lang="en-US" dirty="0"/>
              <a:t>&lt; 0)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Outwards </a:t>
            </a:r>
            <a:r>
              <a:rPr lang="en-US" dirty="0"/>
              <a:t>in the radial-horizontal direction (</a:t>
            </a:r>
            <a:r>
              <a:rPr lang="en-US" i="1" dirty="0" err="1"/>
              <a:t>F</a:t>
            </a:r>
            <a:r>
              <a:rPr lang="en-US" i="1" baseline="-25000" dirty="0" err="1"/>
              <a:t>x</a:t>
            </a:r>
            <a:r>
              <a:rPr lang="en-US" i="1" dirty="0"/>
              <a:t>, F</a:t>
            </a:r>
            <a:r>
              <a:rPr lang="en-US" i="1" baseline="-25000" dirty="0"/>
              <a:t>r</a:t>
            </a:r>
            <a:r>
              <a:rPr lang="en-US" i="1" dirty="0"/>
              <a:t> </a:t>
            </a:r>
            <a:r>
              <a:rPr lang="en-US" dirty="0"/>
              <a:t>&gt; 0)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652058" y="2475577"/>
            <a:ext cx="4560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n-US" altLang="en-US" sz="1200" b="1" dirty="0">
                <a:latin typeface="Arial" panose="020B0604020202020204" pitchFamily="34" charset="0"/>
              </a:rPr>
              <a:t>TQ</a:t>
            </a:r>
          </a:p>
        </p:txBody>
      </p:sp>
      <p:pic>
        <p:nvPicPr>
          <p:cNvPr id="11273" name="Picture 15" descr="tq-v1_forc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006" y="2359819"/>
            <a:ext cx="3295511" cy="357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Electro-magnetic Force</a:t>
            </a:r>
            <a:endParaRPr lang="en-US" altLang="en-US" sz="4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22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969871F9-1298-39EF-B22F-A157C5EF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981605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97117" y="1143000"/>
            <a:ext cx="7939890" cy="1699065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altLang="en-US" sz="4400" dirty="0"/>
              <a:t>In the </a:t>
            </a:r>
            <a:r>
              <a:rPr lang="en-US" altLang="en-US" sz="4400" b="1" dirty="0">
                <a:solidFill>
                  <a:srgbClr val="FF0000"/>
                </a:solidFill>
              </a:rPr>
              <a:t>coil ends </a:t>
            </a:r>
            <a:r>
              <a:rPr lang="en-US" altLang="en-US" sz="4400" dirty="0"/>
              <a:t>the Lorentz forces tend to push the coil </a:t>
            </a:r>
            <a:r>
              <a:rPr lang="en-US" altLang="en-US" sz="4400" b="1" dirty="0">
                <a:solidFill>
                  <a:srgbClr val="FF0000"/>
                </a:solidFill>
              </a:rPr>
              <a:t>Outwards</a:t>
            </a:r>
            <a:r>
              <a:rPr lang="en-US" altLang="en-US" sz="4400" dirty="0"/>
              <a:t> in the longitudinal direction (</a:t>
            </a:r>
            <a:r>
              <a:rPr lang="en-US" altLang="en-US" sz="4400" i="1" dirty="0" err="1"/>
              <a:t>F</a:t>
            </a:r>
            <a:r>
              <a:rPr lang="en-US" altLang="en-US" sz="4400" i="1" baseline="-25000" dirty="0" err="1"/>
              <a:t>z</a:t>
            </a:r>
            <a:r>
              <a:rPr lang="en-US" altLang="en-US" sz="4400" dirty="0"/>
              <a:t> &gt; 0)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en-US" sz="4400" dirty="0"/>
              <a:t>Similarly as for the solenoid, the axial force produces an </a:t>
            </a:r>
            <a:r>
              <a:rPr lang="en-US" altLang="en-US" sz="4400" b="1" dirty="0">
                <a:solidFill>
                  <a:srgbClr val="FF0000"/>
                </a:solidFill>
              </a:rPr>
              <a:t>axial tension</a:t>
            </a:r>
            <a:r>
              <a:rPr lang="en-US" altLang="en-US" sz="4400" dirty="0"/>
              <a:t> in the coil straight section.</a:t>
            </a:r>
          </a:p>
          <a:p>
            <a:pPr>
              <a:buFontTx/>
              <a:buBlip>
                <a:blip r:embed="rId2"/>
              </a:buBlip>
            </a:pPr>
            <a:endParaRPr lang="en-US" alt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Electro-magnetic Force</a:t>
            </a:r>
            <a:endParaRPr lang="en-US" altLang="en-US" sz="4000" dirty="0"/>
          </a:p>
        </p:txBody>
      </p:sp>
      <p:pic>
        <p:nvPicPr>
          <p:cNvPr id="12296" name="Picture 6" descr="tq-v1_3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82" y="2957525"/>
            <a:ext cx="4392227" cy="28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hd2_3d_f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8634" y="2633102"/>
            <a:ext cx="4208026" cy="3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23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BE601077-428A-CC8F-3BF1-B3E1DF3EB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44047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43615" y="1088682"/>
            <a:ext cx="5505261" cy="533400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sz="2800" b="1" dirty="0" err="1">
                <a:solidFill>
                  <a:srgbClr val="FF0000"/>
                </a:solidFill>
              </a:rPr>
              <a:t>Nb-Ti</a:t>
            </a:r>
            <a:r>
              <a:rPr lang="en-GB" altLang="en-US" sz="2800" b="1" dirty="0">
                <a:solidFill>
                  <a:srgbClr val="FF0000"/>
                </a:solidFill>
              </a:rPr>
              <a:t> LHC </a:t>
            </a:r>
            <a:r>
              <a:rPr lang="en-GB" altLang="en-US" sz="2800" dirty="0"/>
              <a:t>MB (values per aperture)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i="1" dirty="0" err="1"/>
              <a:t>F</a:t>
            </a:r>
            <a:r>
              <a:rPr lang="en-GB" altLang="en-US" i="1" baseline="-25000" dirty="0" err="1"/>
              <a:t>x</a:t>
            </a:r>
            <a:r>
              <a:rPr lang="en-GB" altLang="en-US" dirty="0"/>
              <a:t> = </a:t>
            </a:r>
            <a:r>
              <a:rPr lang="en-GB" altLang="en-US" b="1" dirty="0">
                <a:solidFill>
                  <a:srgbClr val="FF0000"/>
                </a:solidFill>
              </a:rPr>
              <a:t>340 t</a:t>
            </a:r>
            <a:r>
              <a:rPr lang="en-GB" altLang="en-US" dirty="0"/>
              <a:t> per meter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dirty="0"/>
              <a:t>~300 compact cars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dirty="0"/>
              <a:t>Precision of coil positioning: 20-50 </a:t>
            </a:r>
            <a:r>
              <a:rPr lang="el-GR" altLang="en-US" dirty="0"/>
              <a:t>μ</a:t>
            </a:r>
            <a:r>
              <a:rPr lang="en-GB" altLang="en-US" dirty="0"/>
              <a:t>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i="1" dirty="0" err="1"/>
              <a:t>F</a:t>
            </a:r>
            <a:r>
              <a:rPr lang="en-GB" altLang="en-US" i="1" baseline="-25000" dirty="0" err="1"/>
              <a:t>z</a:t>
            </a:r>
            <a:r>
              <a:rPr lang="en-GB" altLang="en-US" dirty="0"/>
              <a:t> = </a:t>
            </a:r>
            <a:r>
              <a:rPr lang="en-GB" altLang="en-US" b="1" dirty="0">
                <a:solidFill>
                  <a:srgbClr val="FF0000"/>
                </a:solidFill>
              </a:rPr>
              <a:t>27 t</a:t>
            </a:r>
            <a:r>
              <a:rPr lang="en-GB" altLang="en-US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dirty="0"/>
              <a:t>~weight of the cold mass</a:t>
            </a:r>
          </a:p>
          <a:p>
            <a:pPr marL="0" indent="0">
              <a:buNone/>
            </a:pPr>
            <a:endParaRPr lang="en-GB" altLang="en-US" sz="21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800" b="1" dirty="0">
                <a:solidFill>
                  <a:srgbClr val="FF0000"/>
                </a:solidFill>
              </a:rPr>
              <a:t>Nb</a:t>
            </a:r>
            <a:r>
              <a:rPr lang="en-GB" altLang="en-US" sz="2800" b="1" baseline="-25000" dirty="0">
                <a:solidFill>
                  <a:srgbClr val="FF0000"/>
                </a:solidFill>
              </a:rPr>
              <a:t>3</a:t>
            </a:r>
            <a:r>
              <a:rPr lang="en-GB" altLang="en-US" sz="2800" b="1" dirty="0">
                <a:solidFill>
                  <a:srgbClr val="FF0000"/>
                </a:solidFill>
              </a:rPr>
              <a:t>Sn dipole </a:t>
            </a:r>
            <a:r>
              <a:rPr lang="en-GB" altLang="en-US" sz="2800" dirty="0"/>
              <a:t>(HD2)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i="1" dirty="0" err="1"/>
              <a:t>F</a:t>
            </a:r>
            <a:r>
              <a:rPr lang="en-GB" altLang="en-US" i="1" baseline="-25000" dirty="0" err="1"/>
              <a:t>x</a:t>
            </a:r>
            <a:r>
              <a:rPr lang="en-GB" altLang="en-US" dirty="0"/>
              <a:t> = </a:t>
            </a:r>
            <a:r>
              <a:rPr lang="en-GB" altLang="en-US" b="1" dirty="0">
                <a:solidFill>
                  <a:srgbClr val="FF0000"/>
                </a:solidFill>
              </a:rPr>
              <a:t>500 t </a:t>
            </a:r>
            <a:r>
              <a:rPr lang="en-GB" altLang="en-US" dirty="0"/>
              <a:t>per meter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i="1" dirty="0" err="1"/>
              <a:t>F</a:t>
            </a:r>
            <a:r>
              <a:rPr lang="en-GB" altLang="en-US" i="1" baseline="-25000" dirty="0" err="1"/>
              <a:t>z</a:t>
            </a:r>
            <a:r>
              <a:rPr lang="en-GB" altLang="en-US" dirty="0"/>
              <a:t> = </a:t>
            </a:r>
            <a:r>
              <a:rPr lang="en-GB" altLang="en-US" b="1" dirty="0">
                <a:solidFill>
                  <a:srgbClr val="FF0000"/>
                </a:solidFill>
              </a:rPr>
              <a:t>85 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/>
              <a:t>These forces are applied to an object with a cross-section of 150x100 mm !!!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FF0000"/>
                </a:solidFill>
              </a:rPr>
              <a:t>and the material is brittle!</a:t>
            </a: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</p:txBody>
      </p:sp>
      <p:pic>
        <p:nvPicPr>
          <p:cNvPr id="13319" name="Picture 4" descr="hd2_3d_fz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8876" y="3906726"/>
            <a:ext cx="2928622" cy="2321491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4" descr="LHC_collared_coi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811" y="1143000"/>
            <a:ext cx="3027688" cy="1577756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12" descr="http://3.bp.blogspot.com/-GzQ-zSXBkSQ/UmagcXlZCfI/AAAAAAAACg8/OIaRuMwZhc4/s1600/DSC0025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8383" y="2959223"/>
            <a:ext cx="2949115" cy="69871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Electro-magnetic Force</a:t>
            </a:r>
            <a:endParaRPr lang="en-US" altLang="en-US" sz="4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6E4D7640-4047-017A-1DD7-C8924DB1C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630748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78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Superconduct</a:t>
            </a:r>
            <a:r>
              <a:rPr lang="en-US" altLang="zh-CN" sz="4000" dirty="0"/>
              <a:t>ing Materials</a:t>
            </a:r>
            <a:endParaRPr lang="en-US" altLang="en-US" sz="4000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2914650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Discovered in 1911 by </a:t>
            </a:r>
            <a:r>
              <a:rPr lang="en-US" altLang="en-US" dirty="0" err="1"/>
              <a:t>Kammerling-Onnes</a:t>
            </a:r>
            <a:r>
              <a:rPr lang="en-US" altLang="en-US" dirty="0"/>
              <a:t>, observed that the resistance of a mercury wire disappeared at 4.2 K.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>
                <a:solidFill>
                  <a:srgbClr val="FF0000"/>
                </a:solidFill>
              </a:rPr>
              <a:t>Nb</a:t>
            </a:r>
            <a:r>
              <a:rPr lang="en-US" altLang="en-US" baseline="-25000" dirty="0">
                <a:solidFill>
                  <a:srgbClr val="FF0000"/>
                </a:solidFill>
              </a:rPr>
              <a:t>3</a:t>
            </a:r>
            <a:r>
              <a:rPr lang="en-US" altLang="en-US" dirty="0">
                <a:solidFill>
                  <a:srgbClr val="FF0000"/>
                </a:solidFill>
              </a:rPr>
              <a:t>Sn and </a:t>
            </a:r>
            <a:r>
              <a:rPr lang="en-US" altLang="en-US" dirty="0" err="1">
                <a:solidFill>
                  <a:srgbClr val="FF0000"/>
                </a:solidFill>
              </a:rPr>
              <a:t>Nb-Ti</a:t>
            </a:r>
            <a:r>
              <a:rPr lang="en-US" altLang="en-US" dirty="0"/>
              <a:t>, discovered in 1954 and 1961, are the most commonly used </a:t>
            </a:r>
            <a:r>
              <a:rPr lang="en-US" altLang="en-US" dirty="0">
                <a:solidFill>
                  <a:srgbClr val="FF0000"/>
                </a:solidFill>
              </a:rPr>
              <a:t>type II superconductors</a:t>
            </a:r>
            <a:r>
              <a:rPr lang="en-US" altLang="en-US" dirty="0"/>
              <a:t>, suitable for practical application 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The critical temperature 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c</a:t>
            </a:r>
            <a:r>
              <a:rPr lang="en-US" altLang="en-US" dirty="0"/>
              <a:t> is 9 K for </a:t>
            </a:r>
            <a:r>
              <a:rPr lang="en-US" altLang="en-US" dirty="0" err="1"/>
              <a:t>NbTi</a:t>
            </a:r>
            <a:r>
              <a:rPr lang="en-US" altLang="en-US" dirty="0"/>
              <a:t> and 18 K for Nb</a:t>
            </a:r>
            <a:r>
              <a:rPr lang="en-US" altLang="en-US" baseline="-25000" dirty="0"/>
              <a:t>3</a:t>
            </a:r>
            <a:r>
              <a:rPr lang="en-US" altLang="en-US" dirty="0"/>
              <a:t>Sn at 0 T, they are defined as </a:t>
            </a:r>
            <a:r>
              <a:rPr lang="en-US" altLang="en-US" dirty="0">
                <a:solidFill>
                  <a:srgbClr val="FF0000"/>
                </a:solidFill>
              </a:rPr>
              <a:t>low temperature superconductors (LTS)</a:t>
            </a:r>
            <a:r>
              <a:rPr lang="en-US" altLang="en-US" dirty="0"/>
              <a:t>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Discovered from 1986, </a:t>
            </a:r>
            <a:r>
              <a:rPr lang="en-US" altLang="en-US" dirty="0">
                <a:solidFill>
                  <a:srgbClr val="FF0000"/>
                </a:solidFill>
              </a:rPr>
              <a:t>High temperature superconductors (HTS)</a:t>
            </a:r>
            <a:r>
              <a:rPr lang="en-US" altLang="en-US" dirty="0"/>
              <a:t> have a T</a:t>
            </a:r>
            <a:r>
              <a:rPr lang="en-US" altLang="en-US" baseline="-25000" dirty="0"/>
              <a:t>c</a:t>
            </a:r>
            <a:r>
              <a:rPr lang="en-US" altLang="en-US" dirty="0"/>
              <a:t> of up to 40-120 K.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sp>
        <p:nvSpPr>
          <p:cNvPr id="92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A3C94D3-7E4C-4AD3-9A51-D17340D85E50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331548" y="5804301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dirty="0">
                <a:ea typeface="MS PGothic" panose="020B0600070205080204" pitchFamily="34" charset="-128"/>
              </a:rPr>
              <a:t>by L. </a:t>
            </a:r>
            <a:r>
              <a:rPr lang="en-US" altLang="en-US" sz="1200" dirty="0" err="1">
                <a:ea typeface="MS PGothic" panose="020B0600070205080204" pitchFamily="34" charset="-128"/>
              </a:rPr>
              <a:t>Bottura</a:t>
            </a:r>
            <a:endParaRPr lang="en-US" altLang="en-US" sz="1200" dirty="0">
              <a:ea typeface="MS PGothic" panose="020B0600070205080204" pitchFamily="34" charset="-128"/>
            </a:endParaRPr>
          </a:p>
        </p:txBody>
      </p:sp>
      <p:grpSp>
        <p:nvGrpSpPr>
          <p:cNvPr id="9224" name="Group 1"/>
          <p:cNvGrpSpPr>
            <a:grpSpLocks/>
          </p:cNvGrpSpPr>
          <p:nvPr/>
        </p:nvGrpSpPr>
        <p:grpSpPr bwMode="auto">
          <a:xfrm>
            <a:off x="1895475" y="3685904"/>
            <a:ext cx="5308600" cy="2354263"/>
            <a:chOff x="254000" y="3962400"/>
            <a:chExt cx="5308600" cy="2354263"/>
          </a:xfrm>
        </p:grpSpPr>
        <p:grpSp>
          <p:nvGrpSpPr>
            <p:cNvPr id="9225" name="Group 264"/>
            <p:cNvGrpSpPr>
              <a:grpSpLocks/>
            </p:cNvGrpSpPr>
            <p:nvPr/>
          </p:nvGrpSpPr>
          <p:grpSpPr bwMode="auto">
            <a:xfrm>
              <a:off x="3105150" y="3962400"/>
              <a:ext cx="2457450" cy="2201863"/>
              <a:chOff x="3363" y="2773"/>
              <a:chExt cx="1248" cy="1387"/>
            </a:xfrm>
          </p:grpSpPr>
          <p:grpSp>
            <p:nvGrpSpPr>
              <p:cNvPr id="9252" name="Group 214"/>
              <p:cNvGrpSpPr>
                <a:grpSpLocks/>
              </p:cNvGrpSpPr>
              <p:nvPr/>
            </p:nvGrpSpPr>
            <p:grpSpPr bwMode="auto">
              <a:xfrm>
                <a:off x="3432" y="2823"/>
                <a:ext cx="187" cy="1250"/>
                <a:chOff x="3430" y="2890"/>
                <a:chExt cx="187" cy="1180"/>
              </a:xfrm>
            </p:grpSpPr>
            <p:sp>
              <p:nvSpPr>
                <p:cNvPr id="86" name="AutoShape 168"/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7" name="Freeform 204"/>
                <p:cNvSpPr>
                  <a:spLocks/>
                </p:cNvSpPr>
                <p:nvPr/>
              </p:nvSpPr>
              <p:spPr bwMode="auto">
                <a:xfrm>
                  <a:off x="3430" y="2896"/>
                  <a:ext cx="97" cy="115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8" name="Freeform 205"/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9" name="Freeform 206"/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90" name="Freeform 207"/>
                <p:cNvSpPr>
                  <a:spLocks/>
                </p:cNvSpPr>
                <p:nvPr/>
              </p:nvSpPr>
              <p:spPr bwMode="auto">
                <a:xfrm flipH="1">
                  <a:off x="3534" y="2901"/>
                  <a:ext cx="85" cy="113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9253" name="Group 215"/>
              <p:cNvGrpSpPr>
                <a:grpSpLocks/>
              </p:cNvGrpSpPr>
              <p:nvPr/>
            </p:nvGrpSpPr>
            <p:grpSpPr bwMode="auto">
              <a:xfrm>
                <a:off x="3595" y="2786"/>
                <a:ext cx="187" cy="1250"/>
                <a:chOff x="3430" y="2890"/>
                <a:chExt cx="187" cy="1180"/>
              </a:xfrm>
            </p:grpSpPr>
            <p:sp>
              <p:nvSpPr>
                <p:cNvPr id="81" name="AutoShape 216"/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2" name="Freeform 217"/>
                <p:cNvSpPr>
                  <a:spLocks/>
                </p:cNvSpPr>
                <p:nvPr/>
              </p:nvSpPr>
              <p:spPr bwMode="auto">
                <a:xfrm>
                  <a:off x="3430" y="2896"/>
                  <a:ext cx="97" cy="115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3" name="Freeform 218"/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4" name="Freeform 219"/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5" name="Freeform 220"/>
                <p:cNvSpPr>
                  <a:spLocks/>
                </p:cNvSpPr>
                <p:nvPr/>
              </p:nvSpPr>
              <p:spPr bwMode="auto">
                <a:xfrm flipH="1">
                  <a:off x="3533" y="2901"/>
                  <a:ext cx="85" cy="113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9254" name="Group 221"/>
              <p:cNvGrpSpPr>
                <a:grpSpLocks/>
              </p:cNvGrpSpPr>
              <p:nvPr/>
            </p:nvGrpSpPr>
            <p:grpSpPr bwMode="auto">
              <a:xfrm>
                <a:off x="3814" y="2773"/>
                <a:ext cx="187" cy="1250"/>
                <a:chOff x="3430" y="2890"/>
                <a:chExt cx="187" cy="1180"/>
              </a:xfrm>
            </p:grpSpPr>
            <p:sp>
              <p:nvSpPr>
                <p:cNvPr id="76" name="AutoShape 222"/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77" name="Freeform 223"/>
                <p:cNvSpPr>
                  <a:spLocks/>
                </p:cNvSpPr>
                <p:nvPr/>
              </p:nvSpPr>
              <p:spPr bwMode="auto">
                <a:xfrm>
                  <a:off x="3430" y="2896"/>
                  <a:ext cx="97" cy="115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78" name="Freeform 224"/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79" name="Freeform 225"/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80" name="Freeform 226"/>
                <p:cNvSpPr>
                  <a:spLocks/>
                </p:cNvSpPr>
                <p:nvPr/>
              </p:nvSpPr>
              <p:spPr bwMode="auto">
                <a:xfrm flipH="1">
                  <a:off x="3532" y="2901"/>
                  <a:ext cx="85" cy="113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9255" name="Group 227"/>
              <p:cNvGrpSpPr>
                <a:grpSpLocks/>
              </p:cNvGrpSpPr>
              <p:nvPr/>
            </p:nvGrpSpPr>
            <p:grpSpPr bwMode="auto">
              <a:xfrm>
                <a:off x="4017" y="2775"/>
                <a:ext cx="187" cy="1250"/>
                <a:chOff x="3430" y="2890"/>
                <a:chExt cx="187" cy="1180"/>
              </a:xfrm>
            </p:grpSpPr>
            <p:sp>
              <p:nvSpPr>
                <p:cNvPr id="71" name="AutoShape 228"/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72" name="Freeform 229"/>
                <p:cNvSpPr>
                  <a:spLocks/>
                </p:cNvSpPr>
                <p:nvPr/>
              </p:nvSpPr>
              <p:spPr bwMode="auto">
                <a:xfrm>
                  <a:off x="3430" y="2896"/>
                  <a:ext cx="97" cy="115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73" name="Freeform 230"/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74" name="Freeform 231"/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75" name="Freeform 232"/>
                <p:cNvSpPr>
                  <a:spLocks/>
                </p:cNvSpPr>
                <p:nvPr/>
              </p:nvSpPr>
              <p:spPr bwMode="auto">
                <a:xfrm flipH="1">
                  <a:off x="3532" y="2901"/>
                  <a:ext cx="85" cy="113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9256" name="Group 234"/>
              <p:cNvGrpSpPr>
                <a:grpSpLocks/>
              </p:cNvGrpSpPr>
              <p:nvPr/>
            </p:nvGrpSpPr>
            <p:grpSpPr bwMode="auto">
              <a:xfrm>
                <a:off x="4230" y="2793"/>
                <a:ext cx="187" cy="1250"/>
                <a:chOff x="3430" y="2890"/>
                <a:chExt cx="187" cy="1180"/>
              </a:xfrm>
            </p:grpSpPr>
            <p:sp>
              <p:nvSpPr>
                <p:cNvPr id="66" name="AutoShape 235"/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67" name="Freeform 236"/>
                <p:cNvSpPr>
                  <a:spLocks/>
                </p:cNvSpPr>
                <p:nvPr/>
              </p:nvSpPr>
              <p:spPr bwMode="auto">
                <a:xfrm>
                  <a:off x="3430" y="2896"/>
                  <a:ext cx="97" cy="115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68" name="Freeform 237"/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69" name="Freeform 238"/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70" name="Freeform 239"/>
                <p:cNvSpPr>
                  <a:spLocks/>
                </p:cNvSpPr>
                <p:nvPr/>
              </p:nvSpPr>
              <p:spPr bwMode="auto">
                <a:xfrm flipH="1">
                  <a:off x="3532" y="2901"/>
                  <a:ext cx="85" cy="113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9257" name="Group 240"/>
              <p:cNvGrpSpPr>
                <a:grpSpLocks/>
              </p:cNvGrpSpPr>
              <p:nvPr/>
            </p:nvGrpSpPr>
            <p:grpSpPr bwMode="auto">
              <a:xfrm>
                <a:off x="4303" y="2871"/>
                <a:ext cx="187" cy="1250"/>
                <a:chOff x="3430" y="2890"/>
                <a:chExt cx="187" cy="1180"/>
              </a:xfrm>
            </p:grpSpPr>
            <p:sp>
              <p:nvSpPr>
                <p:cNvPr id="61" name="AutoShape 241"/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62" name="Freeform 242"/>
                <p:cNvSpPr>
                  <a:spLocks/>
                </p:cNvSpPr>
                <p:nvPr/>
              </p:nvSpPr>
              <p:spPr bwMode="auto">
                <a:xfrm>
                  <a:off x="3430" y="2896"/>
                  <a:ext cx="97" cy="115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63" name="Freeform 243"/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64" name="Freeform 244"/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65" name="Freeform 245"/>
                <p:cNvSpPr>
                  <a:spLocks/>
                </p:cNvSpPr>
                <p:nvPr/>
              </p:nvSpPr>
              <p:spPr bwMode="auto">
                <a:xfrm flipH="1">
                  <a:off x="3532" y="2901"/>
                  <a:ext cx="85" cy="113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9258" name="Group 246"/>
              <p:cNvGrpSpPr>
                <a:grpSpLocks/>
              </p:cNvGrpSpPr>
              <p:nvPr/>
            </p:nvGrpSpPr>
            <p:grpSpPr bwMode="auto">
              <a:xfrm>
                <a:off x="4101" y="2905"/>
                <a:ext cx="187" cy="1250"/>
                <a:chOff x="3430" y="2890"/>
                <a:chExt cx="187" cy="1180"/>
              </a:xfrm>
            </p:grpSpPr>
            <p:sp>
              <p:nvSpPr>
                <p:cNvPr id="56" name="AutoShape 247"/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57" name="Freeform 248"/>
                <p:cNvSpPr>
                  <a:spLocks/>
                </p:cNvSpPr>
                <p:nvPr/>
              </p:nvSpPr>
              <p:spPr bwMode="auto">
                <a:xfrm>
                  <a:off x="3430" y="2896"/>
                  <a:ext cx="97" cy="115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58" name="Freeform 249"/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59" name="Freeform 250"/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60" name="Freeform 251"/>
                <p:cNvSpPr>
                  <a:spLocks/>
                </p:cNvSpPr>
                <p:nvPr/>
              </p:nvSpPr>
              <p:spPr bwMode="auto">
                <a:xfrm flipH="1">
                  <a:off x="3532" y="2901"/>
                  <a:ext cx="85" cy="113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9259" name="Group 252"/>
              <p:cNvGrpSpPr>
                <a:grpSpLocks/>
              </p:cNvGrpSpPr>
              <p:nvPr/>
            </p:nvGrpSpPr>
            <p:grpSpPr bwMode="auto">
              <a:xfrm>
                <a:off x="3888" y="2910"/>
                <a:ext cx="187" cy="1250"/>
                <a:chOff x="3430" y="2890"/>
                <a:chExt cx="187" cy="1180"/>
              </a:xfrm>
            </p:grpSpPr>
            <p:sp>
              <p:nvSpPr>
                <p:cNvPr id="51" name="AutoShape 253"/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52" name="Freeform 254"/>
                <p:cNvSpPr>
                  <a:spLocks/>
                </p:cNvSpPr>
                <p:nvPr/>
              </p:nvSpPr>
              <p:spPr bwMode="auto">
                <a:xfrm>
                  <a:off x="3430" y="2896"/>
                  <a:ext cx="97" cy="115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53" name="Freeform 255"/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54" name="Freeform 256"/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55" name="Freeform 257"/>
                <p:cNvSpPr>
                  <a:spLocks/>
                </p:cNvSpPr>
                <p:nvPr/>
              </p:nvSpPr>
              <p:spPr bwMode="auto">
                <a:xfrm flipH="1">
                  <a:off x="3532" y="2901"/>
                  <a:ext cx="85" cy="113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9260" name="Group 258"/>
              <p:cNvGrpSpPr>
                <a:grpSpLocks/>
              </p:cNvGrpSpPr>
              <p:nvPr/>
            </p:nvGrpSpPr>
            <p:grpSpPr bwMode="auto">
              <a:xfrm>
                <a:off x="3647" y="2901"/>
                <a:ext cx="187" cy="1250"/>
                <a:chOff x="3430" y="2890"/>
                <a:chExt cx="187" cy="1180"/>
              </a:xfrm>
            </p:grpSpPr>
            <p:sp>
              <p:nvSpPr>
                <p:cNvPr id="46" name="AutoShape 259"/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7" name="Freeform 260"/>
                <p:cNvSpPr>
                  <a:spLocks/>
                </p:cNvSpPr>
                <p:nvPr/>
              </p:nvSpPr>
              <p:spPr bwMode="auto">
                <a:xfrm>
                  <a:off x="3430" y="2896"/>
                  <a:ext cx="97" cy="115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8" name="Freeform 261"/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9" name="Freeform 262"/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50" name="Freeform 263"/>
                <p:cNvSpPr>
                  <a:spLocks/>
                </p:cNvSpPr>
                <p:nvPr/>
              </p:nvSpPr>
              <p:spPr bwMode="auto">
                <a:xfrm flipH="1">
                  <a:off x="3532" y="2901"/>
                  <a:ext cx="85" cy="1138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45" name="AutoShape 166"/>
              <p:cNvSpPr>
                <a:spLocks noChangeArrowheads="1"/>
              </p:cNvSpPr>
              <p:nvPr/>
            </p:nvSpPr>
            <p:spPr bwMode="auto">
              <a:xfrm>
                <a:off x="3363" y="2976"/>
                <a:ext cx="1248" cy="1008"/>
              </a:xfrm>
              <a:prstGeom prst="can">
                <a:avLst>
                  <a:gd name="adj" fmla="val 25000"/>
                </a:avLst>
              </a:prstGeom>
              <a:solidFill>
                <a:srgbClr val="FF6666">
                  <a:alpha val="3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9226" name="Group 265"/>
            <p:cNvGrpSpPr>
              <a:grpSpLocks/>
            </p:cNvGrpSpPr>
            <p:nvPr/>
          </p:nvGrpSpPr>
          <p:grpSpPr bwMode="auto">
            <a:xfrm>
              <a:off x="258763" y="4090988"/>
              <a:ext cx="2511425" cy="2225675"/>
              <a:chOff x="3360" y="1171"/>
              <a:chExt cx="1248" cy="1402"/>
            </a:xfrm>
          </p:grpSpPr>
          <p:sp>
            <p:nvSpPr>
              <p:cNvPr id="13" name="AutoShape 155"/>
              <p:cNvSpPr>
                <a:spLocks noChangeArrowheads="1"/>
              </p:cNvSpPr>
              <p:nvPr/>
            </p:nvSpPr>
            <p:spPr bwMode="auto">
              <a:xfrm>
                <a:off x="3456" y="1390"/>
                <a:ext cx="1056" cy="816"/>
              </a:xfrm>
              <a:prstGeom prst="can">
                <a:avLst>
                  <a:gd name="adj" fmla="val 25000"/>
                </a:avLst>
              </a:prstGeom>
              <a:solidFill>
                <a:srgbClr val="FF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" name="AutoShape 154"/>
              <p:cNvSpPr>
                <a:spLocks noChangeArrowheads="1"/>
              </p:cNvSpPr>
              <p:nvPr/>
            </p:nvSpPr>
            <p:spPr bwMode="auto">
              <a:xfrm>
                <a:off x="3360" y="1294"/>
                <a:ext cx="1248" cy="1008"/>
              </a:xfrm>
              <a:prstGeom prst="can">
                <a:avLst>
                  <a:gd name="adj" fmla="val 25000"/>
                </a:avLst>
              </a:prstGeom>
              <a:solidFill>
                <a:srgbClr val="C0C0C0">
                  <a:alpha val="3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grpSp>
            <p:nvGrpSpPr>
              <p:cNvPr id="9231" name="Group 203"/>
              <p:cNvGrpSpPr>
                <a:grpSpLocks/>
              </p:cNvGrpSpPr>
              <p:nvPr/>
            </p:nvGrpSpPr>
            <p:grpSpPr bwMode="auto">
              <a:xfrm>
                <a:off x="3407" y="1171"/>
                <a:ext cx="1174" cy="1402"/>
                <a:chOff x="3611" y="1427"/>
                <a:chExt cx="728" cy="911"/>
              </a:xfrm>
            </p:grpSpPr>
            <p:grpSp>
              <p:nvGrpSpPr>
                <p:cNvPr id="9232" name="Group 183"/>
                <p:cNvGrpSpPr>
                  <a:grpSpLocks/>
                </p:cNvGrpSpPr>
                <p:nvPr/>
              </p:nvGrpSpPr>
              <p:grpSpPr bwMode="auto">
                <a:xfrm>
                  <a:off x="3611" y="1427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9248" name="Group 184"/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34" name="Line 1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35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3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>
                      <a:latin typeface="Arial" charset="0"/>
                    </a:endParaRPr>
                  </a:p>
                </p:txBody>
              </p:sp>
            </p:grpSp>
            <p:grpSp>
              <p:nvGrpSpPr>
                <p:cNvPr id="9233" name="Group 188"/>
                <p:cNvGrpSpPr>
                  <a:grpSpLocks/>
                </p:cNvGrpSpPr>
                <p:nvPr/>
              </p:nvGrpSpPr>
              <p:grpSpPr bwMode="auto">
                <a:xfrm>
                  <a:off x="3803" y="1459"/>
                  <a:ext cx="125" cy="879"/>
                  <a:chOff x="558" y="2290"/>
                  <a:chExt cx="125" cy="879"/>
                </a:xfrm>
              </p:grpSpPr>
              <p:sp>
                <p:nvSpPr>
                  <p:cNvPr id="28" name="Line 1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>
                      <a:latin typeface="Arial" charset="0"/>
                    </a:endParaRPr>
                  </a:p>
                </p:txBody>
              </p:sp>
              <p:grpSp>
                <p:nvGrpSpPr>
                  <p:cNvPr id="9245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30" name="Line 19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31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>
                        <a:latin typeface="Arial" charset="0"/>
                      </a:endParaRPr>
                    </a:p>
                  </p:txBody>
                </p:sp>
              </p:grpSp>
            </p:grpSp>
            <p:grpSp>
              <p:nvGrpSpPr>
                <p:cNvPr id="9234" name="Group 193"/>
                <p:cNvGrpSpPr>
                  <a:grpSpLocks/>
                </p:cNvGrpSpPr>
                <p:nvPr/>
              </p:nvGrpSpPr>
              <p:grpSpPr bwMode="auto">
                <a:xfrm flipH="1">
                  <a:off x="4153" y="1439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9240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26" name="Line 19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2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25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>
                      <a:latin typeface="Arial" charset="0"/>
                    </a:endParaRPr>
                  </a:p>
                </p:txBody>
              </p:sp>
            </p:grpSp>
            <p:grpSp>
              <p:nvGrpSpPr>
                <p:cNvPr id="9235" name="Group 198"/>
                <p:cNvGrpSpPr>
                  <a:grpSpLocks/>
                </p:cNvGrpSpPr>
                <p:nvPr/>
              </p:nvGrpSpPr>
              <p:grpSpPr bwMode="auto">
                <a:xfrm flipH="1">
                  <a:off x="4017" y="1453"/>
                  <a:ext cx="125" cy="879"/>
                  <a:chOff x="558" y="2290"/>
                  <a:chExt cx="125" cy="879"/>
                </a:xfrm>
              </p:grpSpPr>
              <p:sp>
                <p:nvSpPr>
                  <p:cNvPr id="20" name="Line 1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>
                      <a:latin typeface="Arial" charset="0"/>
                    </a:endParaRPr>
                  </a:p>
                </p:txBody>
              </p:sp>
              <p:grpSp>
                <p:nvGrpSpPr>
                  <p:cNvPr id="9237" name="Group 200"/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22" name="Line 2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2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>
                        <a:latin typeface="Arial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27" name="Text Box 7"/>
            <p:cNvSpPr txBox="1">
              <a:spLocks noChangeArrowheads="1"/>
            </p:cNvSpPr>
            <p:nvPr/>
          </p:nvSpPr>
          <p:spPr bwMode="auto">
            <a:xfrm>
              <a:off x="254000" y="5951538"/>
              <a:ext cx="801688" cy="2778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>
                  <a:solidFill>
                    <a:srgbClr val="FF0000"/>
                  </a:solidFill>
                  <a:ea typeface="MS PGothic" panose="020B0600070205080204" pitchFamily="34" charset="-128"/>
                </a:rPr>
                <a:t>&lt;</a:t>
              </a: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c1</a:t>
              </a:r>
              <a:endParaRPr lang="en-US" altLang="en-US" sz="1200" b="1" i="1">
                <a:solidFill>
                  <a:srgbClr val="FF0000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9228" name="Text Box 7"/>
            <p:cNvSpPr txBox="1">
              <a:spLocks noChangeArrowheads="1"/>
            </p:cNvSpPr>
            <p:nvPr/>
          </p:nvSpPr>
          <p:spPr bwMode="auto">
            <a:xfrm>
              <a:off x="3008313" y="5972175"/>
              <a:ext cx="1030287" cy="2762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c1</a:t>
              </a:r>
              <a:r>
                <a:rPr lang="en-US" altLang="en-US" sz="1200" b="1" i="1">
                  <a:solidFill>
                    <a:srgbClr val="FF0000"/>
                  </a:solidFill>
                </a:rPr>
                <a:t>&lt;B</a:t>
              </a:r>
              <a:r>
                <a:rPr lang="en-US" altLang="en-US" sz="1200" b="1" i="1">
                  <a:solidFill>
                    <a:srgbClr val="FF0000"/>
                  </a:solidFill>
                  <a:ea typeface="MS PGothic" panose="020B0600070205080204" pitchFamily="34" charset="-128"/>
                </a:rPr>
                <a:t>&lt;</a:t>
              </a: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c2</a:t>
              </a:r>
              <a:endParaRPr lang="en-US" altLang="en-US" sz="1200" b="1" i="1">
                <a:solidFill>
                  <a:srgbClr val="FF0000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417445" y="5987018"/>
            <a:ext cx="241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Type II superconductors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AA1C66-1931-B971-3D60-1BF3FCEB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247048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26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1141477"/>
            <a:ext cx="8769531" cy="49739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92778" y="6074283"/>
            <a:ext cx="7694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By </a:t>
            </a:r>
            <a:r>
              <a:rPr lang="en-US" altLang="zh-CN" sz="1400" dirty="0" err="1"/>
              <a:t>PJRay</a:t>
            </a:r>
            <a:r>
              <a:rPr lang="en-US" altLang="zh-CN" sz="1400" dirty="0"/>
              <a:t> - Own work, CC BY-SA 4.0, https://commons.wikimedia.org/w/index.php?curid=46193149</a:t>
            </a:r>
            <a:endParaRPr lang="zh-CN" altLang="en-US" sz="1400" dirty="0"/>
          </a:p>
        </p:txBody>
      </p:sp>
      <p:sp>
        <p:nvSpPr>
          <p:cNvPr id="8" name="矩形 7"/>
          <p:cNvSpPr/>
          <p:nvPr/>
        </p:nvSpPr>
        <p:spPr>
          <a:xfrm>
            <a:off x="0" y="19268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latin typeface="+mj-lt"/>
                <a:ea typeface="+mj-ea"/>
                <a:cs typeface="+mj-cs"/>
              </a:rPr>
              <a:t>Timeline of Superconducting Materials</a:t>
            </a:r>
            <a:endParaRPr lang="zh-CN" alt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A4FB20D-4AB0-D2F8-CCCB-9B480998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448113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27</a:t>
            </a:fld>
            <a:endParaRPr lang="en-US"/>
          </a:p>
        </p:txBody>
      </p:sp>
      <p:sp>
        <p:nvSpPr>
          <p:cNvPr id="18" name="矩形 17"/>
          <p:cNvSpPr/>
          <p:nvPr/>
        </p:nvSpPr>
        <p:spPr>
          <a:xfrm>
            <a:off x="2654432" y="5814490"/>
            <a:ext cx="358611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</a:rPr>
              <a:t>critical surface : </a:t>
            </a:r>
            <a:r>
              <a:rPr lang="en-US" altLang="en-US" sz="1600" dirty="0"/>
              <a:t>B (T), J (A/mm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), T (K)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786"/>
          <a:stretch>
            <a:fillRect/>
          </a:stretch>
        </p:blipFill>
        <p:spPr bwMode="auto">
          <a:xfrm>
            <a:off x="4606925" y="1628744"/>
            <a:ext cx="43846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123"/>
          <a:stretch>
            <a:fillRect/>
          </a:stretch>
        </p:blipFill>
        <p:spPr bwMode="auto">
          <a:xfrm>
            <a:off x="152400" y="1628744"/>
            <a:ext cx="436403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17737" y="1628744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rgbClr val="FFC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467600" y="1536301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sz="2000" b="1" baseline="-25000">
                <a:solidFill>
                  <a:schemeClr val="accent1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57200" y="15567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 err="1"/>
              <a:t>Nb-Ti</a:t>
            </a:r>
            <a:r>
              <a:rPr lang="zh-CN" altLang="en-US" sz="4000" dirty="0"/>
              <a:t> </a:t>
            </a:r>
            <a:r>
              <a:rPr lang="en-US" altLang="zh-CN" sz="4000" dirty="0"/>
              <a:t>vs Nb</a:t>
            </a:r>
            <a:r>
              <a:rPr lang="en-US" altLang="zh-CN" sz="4000" baseline="-25000" dirty="0"/>
              <a:t>3</a:t>
            </a:r>
            <a:r>
              <a:rPr lang="en-US" altLang="zh-CN" sz="4000" dirty="0"/>
              <a:t>Sn</a:t>
            </a:r>
            <a:endParaRPr lang="zh-CN" altLang="en-US" sz="40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7BBD8D8-2183-9379-8540-9827FF05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1887724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799716"/>
            <a:ext cx="8229600" cy="5286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en-US" sz="2400" dirty="0"/>
              <a:t>Typical operational conditions (0.85 mm diameter strand)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28600" y="2535523"/>
            <a:ext cx="2519363" cy="25193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1028700" y="1263038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>
                <a:solidFill>
                  <a:prstClr val="black"/>
                </a:solidFill>
                <a:ea typeface="MS PGothic" panose="020B0600070205080204" pitchFamily="34" charset="-128"/>
              </a:rPr>
              <a:t>Cu</a:t>
            </a:r>
          </a:p>
        </p:txBody>
      </p:sp>
      <p:sp>
        <p:nvSpPr>
          <p:cNvPr id="18441" name="Text Box 7"/>
          <p:cNvSpPr txBox="1">
            <a:spLocks noChangeArrowheads="1"/>
          </p:cNvSpPr>
          <p:nvPr/>
        </p:nvSpPr>
        <p:spPr bwMode="auto">
          <a:xfrm>
            <a:off x="6846277" y="1263038"/>
            <a:ext cx="11430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>
                <a:solidFill>
                  <a:srgbClr val="1F497D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baseline="-25000">
                <a:solidFill>
                  <a:srgbClr val="1F497D"/>
                </a:solidFill>
                <a:ea typeface="MS PGothic" panose="020B0600070205080204" pitchFamily="34" charset="-128"/>
              </a:rPr>
              <a:t>3</a:t>
            </a:r>
            <a:r>
              <a:rPr lang="en-US" altLang="en-US">
                <a:solidFill>
                  <a:srgbClr val="1F497D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18442" name="Text Box 7"/>
          <p:cNvSpPr txBox="1">
            <a:spLocks noChangeArrowheads="1"/>
          </p:cNvSpPr>
          <p:nvPr/>
        </p:nvSpPr>
        <p:spPr bwMode="auto">
          <a:xfrm>
            <a:off x="4029808" y="1258093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18443" name="Text Box 7"/>
          <p:cNvSpPr txBox="1">
            <a:spLocks noChangeArrowheads="1"/>
          </p:cNvSpPr>
          <p:nvPr/>
        </p:nvSpPr>
        <p:spPr bwMode="auto">
          <a:xfrm>
            <a:off x="762000" y="5278723"/>
            <a:ext cx="14478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>
                <a:solidFill>
                  <a:prstClr val="black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prstClr val="black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prstClr val="black"/>
                </a:solidFill>
                <a:ea typeface="MS PGothic" panose="020B0600070205080204" pitchFamily="34" charset="-128"/>
              </a:rPr>
              <a:t> ~ 5 A/mm</a:t>
            </a:r>
            <a:r>
              <a:rPr lang="en-US" altLang="en-US" sz="1600" b="1" baseline="30000">
                <a:solidFill>
                  <a:prstClr val="black"/>
                </a:solidFill>
                <a:ea typeface="MS PGothic" panose="020B0600070205080204" pitchFamily="34" charset="-128"/>
              </a:rPr>
              <a:t>2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>
                <a:solidFill>
                  <a:prstClr val="black"/>
                </a:solidFill>
                <a:ea typeface="MS PGothic" panose="020B0600070205080204" pitchFamily="34" charset="-128"/>
              </a:rPr>
              <a:t>I </a:t>
            </a:r>
            <a:r>
              <a:rPr lang="en-US" altLang="en-US" sz="1600" b="1">
                <a:solidFill>
                  <a:prstClr val="black"/>
                </a:solidFill>
                <a:ea typeface="MS PGothic" panose="020B0600070205080204" pitchFamily="34" charset="-128"/>
              </a:rPr>
              <a:t>~ 3 A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>
                <a:solidFill>
                  <a:prstClr val="black"/>
                </a:solidFill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solidFill>
                  <a:prstClr val="black"/>
                </a:solidFill>
                <a:ea typeface="MS PGothic" panose="020B0600070205080204" pitchFamily="34" charset="-128"/>
              </a:rPr>
              <a:t> = 2 T</a:t>
            </a:r>
          </a:p>
        </p:txBody>
      </p:sp>
      <p:sp>
        <p:nvSpPr>
          <p:cNvPr id="18444" name="Text Box 7"/>
          <p:cNvSpPr txBox="1">
            <a:spLocks noChangeArrowheads="1"/>
          </p:cNvSpPr>
          <p:nvPr/>
        </p:nvSpPr>
        <p:spPr bwMode="auto">
          <a:xfrm>
            <a:off x="3323431" y="5267611"/>
            <a:ext cx="2209800" cy="10779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rgbClr val="FF0000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rgbClr val="FF0000"/>
                </a:solidFill>
                <a:ea typeface="MS PGothic" panose="020B0600070205080204" pitchFamily="34" charset="-128"/>
              </a:rPr>
              <a:t>2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B 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= 8-9 T</a:t>
            </a:r>
          </a:p>
        </p:txBody>
      </p:sp>
      <p:sp>
        <p:nvSpPr>
          <p:cNvPr id="18445" name="Text Box 7"/>
          <p:cNvSpPr txBox="1">
            <a:spLocks noChangeArrowheads="1"/>
          </p:cNvSpPr>
          <p:nvPr/>
        </p:nvSpPr>
        <p:spPr bwMode="auto">
          <a:xfrm>
            <a:off x="6299199" y="5278723"/>
            <a:ext cx="22860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>
                <a:solidFill>
                  <a:srgbClr val="1F497D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rgbClr val="1F497D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rgbClr val="1F497D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rgbClr val="1F497D"/>
                </a:solidFill>
                <a:ea typeface="MS PGothic" panose="020B0600070205080204" pitchFamily="34" charset="-128"/>
              </a:rPr>
              <a:t>2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>
                <a:solidFill>
                  <a:srgbClr val="1F497D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rgbClr val="1F497D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600" b="1" i="1">
                <a:solidFill>
                  <a:srgbClr val="1F497D"/>
                </a:solidFill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solidFill>
                  <a:srgbClr val="1F497D"/>
                </a:solidFill>
                <a:ea typeface="MS PGothic" panose="020B0600070205080204" pitchFamily="34" charset="-128"/>
              </a:rPr>
              <a:t> = 12-13 T</a:t>
            </a:r>
          </a:p>
        </p:txBody>
      </p:sp>
      <p:pic>
        <p:nvPicPr>
          <p:cNvPr id="18448" name="Picture 8" descr="ssc_wir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662" y="2506949"/>
            <a:ext cx="25733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6" descr="Round Sub.jp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699" y="2387092"/>
            <a:ext cx="26670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28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25654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Copper vs Superconductors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8EC90356-7754-4D6C-C14E-AD27BB81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511049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" y="1142999"/>
            <a:ext cx="4481513" cy="5578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2600" dirty="0"/>
              <a:t>The superconductors for accelerator magnets should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subdivided in </a:t>
            </a:r>
            <a:r>
              <a:rPr lang="en-US" b="1" dirty="0">
                <a:solidFill>
                  <a:srgbClr val="FF0000"/>
                </a:solidFill>
              </a:rPr>
              <a:t>filaments</a:t>
            </a:r>
            <a:r>
              <a:rPr lang="en-US" dirty="0"/>
              <a:t> of small diameters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/>
              <a:t>to reduce </a:t>
            </a:r>
            <a:r>
              <a:rPr lang="en-US" sz="2100" b="1" dirty="0">
                <a:solidFill>
                  <a:srgbClr val="FF0000"/>
                </a:solidFill>
              </a:rPr>
              <a:t>flux jumps 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/>
              <a:t>to minimize field distortions due to </a:t>
            </a:r>
            <a:r>
              <a:rPr lang="en-US" sz="2100" b="1" dirty="0">
                <a:solidFill>
                  <a:srgbClr val="FF0000"/>
                </a:solidFill>
              </a:rPr>
              <a:t>magnetization</a:t>
            </a:r>
            <a:r>
              <a:rPr lang="en-US" sz="2100" dirty="0"/>
              <a:t> </a:t>
            </a:r>
          </a:p>
          <a:p>
            <a:pPr lvl="1">
              <a:lnSpc>
                <a:spcPct val="120000"/>
              </a:lnSpc>
              <a:defRPr/>
            </a:pPr>
            <a:r>
              <a:rPr lang="en-US" b="1" dirty="0">
                <a:solidFill>
                  <a:srgbClr val="FF0000"/>
                </a:solidFill>
              </a:rPr>
              <a:t>twisted</a:t>
            </a:r>
            <a:r>
              <a:rPr lang="en-US" dirty="0"/>
              <a:t> together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/>
              <a:t>to reduce inter-filament coupling and </a:t>
            </a:r>
            <a:r>
              <a:rPr lang="en-US" sz="2100" b="1" dirty="0">
                <a:solidFill>
                  <a:srgbClr val="FF0000"/>
                </a:solidFill>
              </a:rPr>
              <a:t>AC losses </a:t>
            </a:r>
            <a:endParaRPr lang="en-US" sz="2100" dirty="0"/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embedded in a </a:t>
            </a:r>
            <a:r>
              <a:rPr lang="en-US" b="1" dirty="0">
                <a:solidFill>
                  <a:srgbClr val="FF0000"/>
                </a:solidFill>
              </a:rPr>
              <a:t>copper matrix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/>
              <a:t>to protect the superconductor after a quench 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100" dirty="0"/>
              <a:t>to reduce flux jumps</a:t>
            </a:r>
          </a:p>
        </p:txBody>
      </p:sp>
      <p:pic>
        <p:nvPicPr>
          <p:cNvPr id="20488" name="Picture 4" descr="LHC_wir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013" y="1257788"/>
            <a:ext cx="206851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6" descr="bronze-process_wi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775" y="3890963"/>
            <a:ext cx="21209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7" descr="PIT_wir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9425" y="3894138"/>
            <a:ext cx="20923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8" descr="ssc_wir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50" y="1243501"/>
            <a:ext cx="20574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 Box 9"/>
          <p:cNvSpPr txBox="1">
            <a:spLocks noChangeArrowheads="1"/>
          </p:cNvSpPr>
          <p:nvPr/>
        </p:nvSpPr>
        <p:spPr bwMode="auto">
          <a:xfrm>
            <a:off x="4591050" y="3231051"/>
            <a:ext cx="21193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8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dirty="0" err="1">
                <a:latin typeface="Arial" panose="020B0604020202020204" pitchFamily="34" charset="0"/>
              </a:rPr>
              <a:t>NbTi</a:t>
            </a:r>
            <a:r>
              <a:rPr lang="en-US" altLang="en-US" sz="1000" dirty="0">
                <a:latin typeface="Arial" panose="020B0604020202020204" pitchFamily="34" charset="0"/>
              </a:rPr>
              <a:t> LHC wire (A. </a:t>
            </a:r>
            <a:r>
              <a:rPr lang="en-US" altLang="en-US" sz="1000" dirty="0" err="1">
                <a:latin typeface="Arial" panose="020B0604020202020204" pitchFamily="34" charset="0"/>
              </a:rPr>
              <a:t>Devred</a:t>
            </a:r>
            <a:r>
              <a:rPr lang="en-US" altLang="en-US" sz="10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0493" name="Text Box 11"/>
          <p:cNvSpPr txBox="1">
            <a:spLocks noChangeArrowheads="1"/>
          </p:cNvSpPr>
          <p:nvPr/>
        </p:nvSpPr>
        <p:spPr bwMode="auto">
          <a:xfrm>
            <a:off x="4633913" y="6018213"/>
            <a:ext cx="18081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8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Nb</a:t>
            </a:r>
            <a:r>
              <a:rPr lang="en-US" altLang="en-US" sz="1000" baseline="-25000" dirty="0">
                <a:latin typeface="Arial" panose="020B0604020202020204" pitchFamily="34" charset="0"/>
              </a:rPr>
              <a:t>3</a:t>
            </a:r>
            <a:r>
              <a:rPr lang="en-US" altLang="en-US" sz="1000" dirty="0">
                <a:latin typeface="Arial" panose="020B0604020202020204" pitchFamily="34" charset="0"/>
              </a:rPr>
              <a:t>Sn bronze-process wire (A. </a:t>
            </a:r>
            <a:r>
              <a:rPr lang="en-US" altLang="en-US" sz="1000" dirty="0" err="1">
                <a:latin typeface="Arial" panose="020B0604020202020204" pitchFamily="34" charset="0"/>
              </a:rPr>
              <a:t>Devred</a:t>
            </a:r>
            <a:r>
              <a:rPr lang="en-US" altLang="en-US" sz="10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</a:endParaRPr>
          </a:p>
        </p:txBody>
      </p:sp>
      <p:sp>
        <p:nvSpPr>
          <p:cNvPr id="20494" name="Text Box 12"/>
          <p:cNvSpPr txBox="1">
            <a:spLocks noChangeArrowheads="1"/>
          </p:cNvSpPr>
          <p:nvPr/>
        </p:nvSpPr>
        <p:spPr bwMode="auto">
          <a:xfrm>
            <a:off x="6791325" y="3237401"/>
            <a:ext cx="211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8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dirty="0" err="1">
                <a:latin typeface="Arial" panose="020B0604020202020204" pitchFamily="34" charset="0"/>
              </a:rPr>
              <a:t>NbTi</a:t>
            </a:r>
            <a:r>
              <a:rPr lang="en-US" altLang="en-US" sz="1000" dirty="0">
                <a:latin typeface="Arial" panose="020B0604020202020204" pitchFamily="34" charset="0"/>
              </a:rPr>
              <a:t> SSC wire (A. </a:t>
            </a:r>
            <a:r>
              <a:rPr lang="en-US" altLang="en-US" sz="1000" dirty="0" err="1">
                <a:latin typeface="Arial" panose="020B0604020202020204" pitchFamily="34" charset="0"/>
              </a:rPr>
              <a:t>Devred</a:t>
            </a:r>
            <a:r>
              <a:rPr lang="en-US" altLang="en-US" sz="10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</a:endParaRPr>
          </a:p>
        </p:txBody>
      </p:sp>
      <p:sp>
        <p:nvSpPr>
          <p:cNvPr id="20495" name="Text Box 13"/>
          <p:cNvSpPr txBox="1">
            <a:spLocks noChangeArrowheads="1"/>
          </p:cNvSpPr>
          <p:nvPr/>
        </p:nvSpPr>
        <p:spPr bwMode="auto">
          <a:xfrm>
            <a:off x="6897688" y="6035675"/>
            <a:ext cx="15763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8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dirty="0">
                <a:latin typeface="Arial" panose="020B0604020202020204" pitchFamily="34" charset="0"/>
              </a:rPr>
              <a:t>Nb</a:t>
            </a:r>
            <a:r>
              <a:rPr lang="en-US" altLang="en-US" sz="1000" baseline="-25000" dirty="0">
                <a:latin typeface="Arial" panose="020B0604020202020204" pitchFamily="34" charset="0"/>
              </a:rPr>
              <a:t>3</a:t>
            </a:r>
            <a:r>
              <a:rPr lang="en-US" altLang="en-US" sz="1000" dirty="0">
                <a:latin typeface="Arial" panose="020B0604020202020204" pitchFamily="34" charset="0"/>
              </a:rPr>
              <a:t>Sn PIT process wire (A. </a:t>
            </a:r>
            <a:r>
              <a:rPr lang="en-US" altLang="en-US" sz="1000" dirty="0" err="1">
                <a:latin typeface="Arial" panose="020B0604020202020204" pitchFamily="34" charset="0"/>
              </a:rPr>
              <a:t>Devred</a:t>
            </a:r>
            <a:r>
              <a:rPr lang="en-US" altLang="en-US" sz="10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27029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Superconductors for Accelerator Magnets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29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E1F9130-BF50-99B2-F540-2FDEDFCC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33105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4" y="1142999"/>
            <a:ext cx="7877175" cy="51358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altLang="zh-CN" sz="2800" b="1" dirty="0"/>
              <a:t>Fundamental Principles of the Superconducting Accelerator Magnets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PRINCIPLES of Superconductivity and Particle Accelerators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CHARACTERISTICS and MAIN CHALLENGES of the Superconducting Accelerator Magnets</a:t>
            </a:r>
          </a:p>
          <a:p>
            <a:pPr marL="0" indent="0">
              <a:buNone/>
            </a:pPr>
            <a:endParaRPr lang="en-US" altLang="zh-CN" dirty="0"/>
          </a:p>
          <a:p>
            <a:pPr>
              <a:buFont typeface="Wingdings" charset="2"/>
              <a:buChar char="Ø"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</a:rPr>
              <a:t>Case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Progress of the High Field Magnet R&amp;D at IHEP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Progress of the HL-LHC CCT Magnets</a:t>
            </a:r>
          </a:p>
          <a:p>
            <a:pPr>
              <a:buFont typeface="Wingdings" charset="2"/>
              <a:buChar char="Ø"/>
            </a:pPr>
            <a:endParaRPr lang="en-US" altLang="zh-CN" dirty="0"/>
          </a:p>
          <a:p>
            <a:pPr>
              <a:buFont typeface="Wingdings" charset="2"/>
              <a:buChar char="Ø"/>
            </a:pPr>
            <a:endParaRPr lang="en-US" altLang="zh-CN" dirty="0"/>
          </a:p>
          <a:p>
            <a:pPr>
              <a:buFont typeface="Wingdings" charset="2"/>
              <a:buChar char="Ø"/>
            </a:pPr>
            <a:endParaRPr lang="zh-CN" altLang="en-US" dirty="0"/>
          </a:p>
          <a:p>
            <a:pPr>
              <a:buFont typeface="Wingdings" charset="2"/>
              <a:buChar char="Ø"/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85DFB3-6A2A-CE98-A4DC-093885D4B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1443732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72" y="1154722"/>
            <a:ext cx="8365881" cy="5095249"/>
          </a:xfrm>
        </p:spPr>
        <p:txBody>
          <a:bodyPr>
            <a:normAutofit fontScale="25000" lnSpcReduction="20000"/>
          </a:bodyPr>
          <a:lstStyle/>
          <a:p>
            <a:pPr lvl="1" algn="just">
              <a:lnSpc>
                <a:spcPct val="120000"/>
              </a:lnSpc>
              <a:defRPr/>
            </a:pPr>
            <a:r>
              <a:rPr lang="en-US" sz="8000" dirty="0"/>
              <a:t>An external magnetic field penetrates in a type-II superconductor in the mixed state through </a:t>
            </a:r>
            <a:r>
              <a:rPr lang="en-US" sz="8000" b="1" dirty="0">
                <a:solidFill>
                  <a:srgbClr val="FF0000"/>
                </a:solidFill>
              </a:rPr>
              <a:t>fluxoids</a:t>
            </a:r>
            <a:r>
              <a:rPr lang="en-US" sz="8000" dirty="0"/>
              <a:t>. 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8000" dirty="0"/>
              <a:t>If the superconductor is subjected to a </a:t>
            </a:r>
            <a:r>
              <a:rPr lang="en-US" sz="8000" b="1" dirty="0">
                <a:solidFill>
                  <a:srgbClr val="FF0000"/>
                </a:solidFill>
              </a:rPr>
              <a:t>thermal disturbance</a:t>
            </a:r>
            <a:r>
              <a:rPr lang="en-US" sz="8000" dirty="0"/>
              <a:t>, the local change in </a:t>
            </a:r>
            <a:r>
              <a:rPr lang="en-US" sz="8000" i="1" dirty="0"/>
              <a:t>J</a:t>
            </a:r>
            <a:r>
              <a:rPr lang="en-US" sz="8000" i="1" baseline="-25000" dirty="0"/>
              <a:t>c</a:t>
            </a:r>
            <a:r>
              <a:rPr lang="en-US" sz="8000" dirty="0"/>
              <a:t> produces a motion or </a:t>
            </a:r>
            <a:r>
              <a:rPr lang="en-US" sz="8000" b="1" dirty="0">
                <a:solidFill>
                  <a:srgbClr val="FF0000"/>
                </a:solidFill>
              </a:rPr>
              <a:t>“jump” </a:t>
            </a:r>
            <a:r>
              <a:rPr lang="en-US" sz="8000" dirty="0"/>
              <a:t>of fluxoids, which is accompanied by power dissipation.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8000" dirty="0"/>
              <a:t>The </a:t>
            </a:r>
            <a:r>
              <a:rPr lang="en-US" sz="8000" b="1" dirty="0">
                <a:solidFill>
                  <a:srgbClr val="FF0000"/>
                </a:solidFill>
              </a:rPr>
              <a:t>stability criteria </a:t>
            </a:r>
            <a:r>
              <a:rPr lang="en-US" sz="8000" dirty="0"/>
              <a:t>for a slab in the adiabatic condition</a:t>
            </a:r>
          </a:p>
          <a:p>
            <a:pPr>
              <a:lnSpc>
                <a:spcPct val="120000"/>
              </a:lnSpc>
              <a:defRPr/>
            </a:pPr>
            <a:endParaRPr lang="en-US" sz="7400" dirty="0"/>
          </a:p>
          <a:p>
            <a:pPr>
              <a:lnSpc>
                <a:spcPct val="120000"/>
              </a:lnSpc>
              <a:defRPr/>
            </a:pPr>
            <a:endParaRPr lang="en-US" sz="7400" dirty="0"/>
          </a:p>
          <a:p>
            <a:pPr>
              <a:lnSpc>
                <a:spcPct val="120000"/>
              </a:lnSpc>
              <a:defRPr/>
            </a:pPr>
            <a:endParaRPr lang="en-US" sz="7400" dirty="0"/>
          </a:p>
          <a:p>
            <a:pPr lvl="1" algn="just">
              <a:lnSpc>
                <a:spcPct val="120000"/>
              </a:lnSpc>
              <a:buFontTx/>
              <a:buNone/>
              <a:defRPr/>
            </a:pPr>
            <a:r>
              <a:rPr lang="en-US" sz="4900" dirty="0"/>
              <a:t>	</a:t>
            </a:r>
          </a:p>
          <a:p>
            <a:pPr lvl="1" algn="just">
              <a:lnSpc>
                <a:spcPct val="120000"/>
              </a:lnSpc>
              <a:buFontTx/>
              <a:buNone/>
              <a:defRPr/>
            </a:pPr>
            <a:r>
              <a:rPr lang="en-US" sz="4900" dirty="0"/>
              <a:t>        </a:t>
            </a:r>
            <a:r>
              <a:rPr lang="en-US" sz="8000" dirty="0"/>
              <a:t>where a is the half-thickness of the slab, </a:t>
            </a:r>
            <a:r>
              <a:rPr lang="en-US" sz="8000" i="1" dirty="0" err="1"/>
              <a:t>j</a:t>
            </a:r>
            <a:r>
              <a:rPr lang="en-US" sz="8000" i="1" baseline="-25000" dirty="0" err="1"/>
              <a:t>c</a:t>
            </a:r>
            <a:r>
              <a:rPr lang="en-US" sz="8000" dirty="0"/>
              <a:t> is the critical current density [A m</a:t>
            </a:r>
            <a:r>
              <a:rPr lang="en-US" sz="8000" baseline="30000" dirty="0"/>
              <a:t>-2</a:t>
            </a:r>
            <a:r>
              <a:rPr lang="en-US" sz="8000" dirty="0"/>
              <a:t>], </a:t>
            </a:r>
            <a:r>
              <a:rPr lang="en-US" sz="8000" i="1" dirty="0">
                <a:sym typeface="Symbol"/>
              </a:rPr>
              <a:t> </a:t>
            </a:r>
            <a:r>
              <a:rPr lang="en-US" sz="8000" dirty="0"/>
              <a:t>is the density [kg m</a:t>
            </a:r>
            <a:r>
              <a:rPr lang="en-US" sz="8000" baseline="30000" dirty="0"/>
              <a:t>-3</a:t>
            </a:r>
            <a:r>
              <a:rPr lang="en-US" sz="8000" dirty="0"/>
              <a:t>], </a:t>
            </a:r>
            <a:r>
              <a:rPr lang="en-US" sz="8000" i="1" dirty="0"/>
              <a:t>C</a:t>
            </a:r>
            <a:r>
              <a:rPr lang="en-US" sz="8000" dirty="0"/>
              <a:t> is the specific heat [J kg</a:t>
            </a:r>
            <a:r>
              <a:rPr lang="en-US" sz="8000" baseline="30000" dirty="0"/>
              <a:t>-1</a:t>
            </a:r>
            <a:r>
              <a:rPr lang="en-US" sz="8000" dirty="0"/>
              <a:t>], and </a:t>
            </a:r>
            <a:r>
              <a:rPr lang="en-US" sz="8000" i="1" dirty="0">
                <a:sym typeface="Symbol"/>
              </a:rPr>
              <a:t></a:t>
            </a:r>
            <a:r>
              <a:rPr lang="en-US" sz="8000" i="1" baseline="-25000" dirty="0"/>
              <a:t>c</a:t>
            </a:r>
            <a:r>
              <a:rPr lang="en-US" sz="8000" i="1" dirty="0"/>
              <a:t> </a:t>
            </a:r>
            <a:r>
              <a:rPr lang="en-US" sz="8000" dirty="0"/>
              <a:t>is the critical temperature. 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8000" dirty="0" err="1"/>
              <a:t>Nb-Ti</a:t>
            </a:r>
            <a:r>
              <a:rPr lang="en-US" sz="8000" dirty="0"/>
              <a:t> filament diameters are usually less than 50 µm.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8000" dirty="0"/>
              <a:t>High conductivity copper reduces instability.</a:t>
            </a:r>
          </a:p>
        </p:txBody>
      </p:sp>
      <p:graphicFrame>
        <p:nvGraphicFramePr>
          <p:cNvPr id="215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358931"/>
              </p:ext>
            </p:extLst>
          </p:nvPr>
        </p:nvGraphicFramePr>
        <p:xfrm>
          <a:off x="4666916" y="3437985"/>
          <a:ext cx="2034756" cy="850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55700" imgH="482600" progId="Equation.3">
                  <p:embed/>
                </p:oleObj>
              </mc:Choice>
              <mc:Fallback>
                <p:oleObj name="Equation" r:id="rId2" imgW="1155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6916" y="3437985"/>
                        <a:ext cx="2034756" cy="850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512" name="Group 264"/>
          <p:cNvGrpSpPr>
            <a:grpSpLocks/>
          </p:cNvGrpSpPr>
          <p:nvPr/>
        </p:nvGrpSpPr>
        <p:grpSpPr bwMode="auto">
          <a:xfrm>
            <a:off x="2189598" y="3327091"/>
            <a:ext cx="1300162" cy="1165225"/>
            <a:chOff x="3363" y="2773"/>
            <a:chExt cx="1248" cy="1387"/>
          </a:xfrm>
        </p:grpSpPr>
        <p:grpSp>
          <p:nvGrpSpPr>
            <p:cNvPr id="21513" name="Group 214"/>
            <p:cNvGrpSpPr>
              <a:grpSpLocks/>
            </p:cNvGrpSpPr>
            <p:nvPr/>
          </p:nvGrpSpPr>
          <p:grpSpPr bwMode="auto">
            <a:xfrm>
              <a:off x="3432" y="2823"/>
              <a:ext cx="187" cy="1250"/>
              <a:chOff x="3430" y="2890"/>
              <a:chExt cx="187" cy="1180"/>
            </a:xfrm>
          </p:grpSpPr>
          <p:sp>
            <p:nvSpPr>
              <p:cNvPr id="87" name="AutoShape 168"/>
              <p:cNvSpPr>
                <a:spLocks noChangeArrowheads="1"/>
              </p:cNvSpPr>
              <p:nvPr/>
            </p:nvSpPr>
            <p:spPr bwMode="auto">
              <a:xfrm>
                <a:off x="3492" y="3116"/>
                <a:ext cx="66" cy="721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8" name="Freeform 204"/>
              <p:cNvSpPr>
                <a:spLocks/>
              </p:cNvSpPr>
              <p:nvPr/>
            </p:nvSpPr>
            <p:spPr bwMode="auto">
              <a:xfrm>
                <a:off x="3430" y="2895"/>
                <a:ext cx="98" cy="1159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9" name="Freeform 205"/>
              <p:cNvSpPr>
                <a:spLocks/>
              </p:cNvSpPr>
              <p:nvPr/>
            </p:nvSpPr>
            <p:spPr bwMode="auto">
              <a:xfrm flipH="1">
                <a:off x="3530" y="2886"/>
                <a:ext cx="27" cy="1181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3497" y="2895"/>
                <a:ext cx="30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1" name="Freeform 207"/>
              <p:cNvSpPr>
                <a:spLocks/>
              </p:cNvSpPr>
              <p:nvPr/>
            </p:nvSpPr>
            <p:spPr bwMode="auto">
              <a:xfrm flipH="1">
                <a:off x="3533" y="2900"/>
                <a:ext cx="85" cy="1140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4" name="Group 215"/>
            <p:cNvGrpSpPr>
              <a:grpSpLocks/>
            </p:cNvGrpSpPr>
            <p:nvPr/>
          </p:nvGrpSpPr>
          <p:grpSpPr bwMode="auto">
            <a:xfrm>
              <a:off x="3595" y="2786"/>
              <a:ext cx="187" cy="1250"/>
              <a:chOff x="3430" y="2890"/>
              <a:chExt cx="187" cy="1180"/>
            </a:xfrm>
          </p:grpSpPr>
          <p:sp>
            <p:nvSpPr>
              <p:cNvPr id="82" name="AutoShape 216"/>
              <p:cNvSpPr>
                <a:spLocks noChangeArrowheads="1"/>
              </p:cNvSpPr>
              <p:nvPr/>
            </p:nvSpPr>
            <p:spPr bwMode="auto">
              <a:xfrm>
                <a:off x="3492" y="3117"/>
                <a:ext cx="66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3" name="Freeform 217"/>
              <p:cNvSpPr>
                <a:spLocks/>
              </p:cNvSpPr>
              <p:nvPr/>
            </p:nvSpPr>
            <p:spPr bwMode="auto">
              <a:xfrm>
                <a:off x="3430" y="2896"/>
                <a:ext cx="98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4" name="Freeform 218"/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5" name="Freeform 219"/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6" name="Freeform 220"/>
              <p:cNvSpPr>
                <a:spLocks/>
              </p:cNvSpPr>
              <p:nvPr/>
            </p:nvSpPr>
            <p:spPr bwMode="auto">
              <a:xfrm flipH="1">
                <a:off x="3533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5" name="Group 221"/>
            <p:cNvGrpSpPr>
              <a:grpSpLocks/>
            </p:cNvGrpSpPr>
            <p:nvPr/>
          </p:nvGrpSpPr>
          <p:grpSpPr bwMode="auto">
            <a:xfrm>
              <a:off x="3814" y="2773"/>
              <a:ext cx="187" cy="1250"/>
              <a:chOff x="3430" y="2890"/>
              <a:chExt cx="187" cy="1180"/>
            </a:xfrm>
          </p:grpSpPr>
          <p:sp>
            <p:nvSpPr>
              <p:cNvPr id="77" name="AutoShape 222"/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9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8" name="Freeform 223"/>
              <p:cNvSpPr>
                <a:spLocks/>
              </p:cNvSpPr>
              <p:nvPr/>
            </p:nvSpPr>
            <p:spPr bwMode="auto">
              <a:xfrm>
                <a:off x="3430" y="2895"/>
                <a:ext cx="98" cy="115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9" name="Freeform 224"/>
              <p:cNvSpPr>
                <a:spLocks/>
              </p:cNvSpPr>
              <p:nvPr/>
            </p:nvSpPr>
            <p:spPr bwMode="auto">
              <a:xfrm flipH="1">
                <a:off x="3531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0" name="Freeform 225"/>
              <p:cNvSpPr>
                <a:spLocks/>
              </p:cNvSpPr>
              <p:nvPr/>
            </p:nvSpPr>
            <p:spPr bwMode="auto">
              <a:xfrm>
                <a:off x="3497" y="2895"/>
                <a:ext cx="30" cy="1170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1" name="Freeform 226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6" name="Group 227"/>
            <p:cNvGrpSpPr>
              <a:grpSpLocks/>
            </p:cNvGrpSpPr>
            <p:nvPr/>
          </p:nvGrpSpPr>
          <p:grpSpPr bwMode="auto">
            <a:xfrm>
              <a:off x="4017" y="2775"/>
              <a:ext cx="187" cy="1250"/>
              <a:chOff x="3430" y="2890"/>
              <a:chExt cx="187" cy="1180"/>
            </a:xfrm>
          </p:grpSpPr>
          <p:sp>
            <p:nvSpPr>
              <p:cNvPr id="72" name="AutoShape 228"/>
              <p:cNvSpPr>
                <a:spLocks noChangeArrowheads="1"/>
              </p:cNvSpPr>
              <p:nvPr/>
            </p:nvSpPr>
            <p:spPr bwMode="auto">
              <a:xfrm>
                <a:off x="3492" y="3116"/>
                <a:ext cx="66" cy="721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3" name="Freeform 229"/>
              <p:cNvSpPr>
                <a:spLocks/>
              </p:cNvSpPr>
              <p:nvPr/>
            </p:nvSpPr>
            <p:spPr bwMode="auto">
              <a:xfrm>
                <a:off x="3430" y="2895"/>
                <a:ext cx="98" cy="1159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4" name="Freeform 230"/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5" name="Freeform 231"/>
              <p:cNvSpPr>
                <a:spLocks/>
              </p:cNvSpPr>
              <p:nvPr/>
            </p:nvSpPr>
            <p:spPr bwMode="auto">
              <a:xfrm>
                <a:off x="3497" y="2895"/>
                <a:ext cx="30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6" name="Freeform 232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43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7" name="Group 234"/>
            <p:cNvGrpSpPr>
              <a:grpSpLocks/>
            </p:cNvGrpSpPr>
            <p:nvPr/>
          </p:nvGrpSpPr>
          <p:grpSpPr bwMode="auto">
            <a:xfrm>
              <a:off x="4230" y="2793"/>
              <a:ext cx="187" cy="1250"/>
              <a:chOff x="3430" y="2890"/>
              <a:chExt cx="187" cy="1180"/>
            </a:xfrm>
          </p:grpSpPr>
          <p:sp>
            <p:nvSpPr>
              <p:cNvPr id="67" name="AutoShape 235"/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9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Freeform 236"/>
              <p:cNvSpPr>
                <a:spLocks/>
              </p:cNvSpPr>
              <p:nvPr/>
            </p:nvSpPr>
            <p:spPr bwMode="auto">
              <a:xfrm>
                <a:off x="3430" y="2896"/>
                <a:ext cx="98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9" name="Freeform 237"/>
              <p:cNvSpPr>
                <a:spLocks/>
              </p:cNvSpPr>
              <p:nvPr/>
            </p:nvSpPr>
            <p:spPr bwMode="auto">
              <a:xfrm flipH="1">
                <a:off x="3531" y="2894"/>
                <a:ext cx="27" cy="1172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Freeform 238"/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" name="Freeform 239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8" name="Group 240"/>
            <p:cNvGrpSpPr>
              <a:grpSpLocks/>
            </p:cNvGrpSpPr>
            <p:nvPr/>
          </p:nvGrpSpPr>
          <p:grpSpPr bwMode="auto">
            <a:xfrm>
              <a:off x="4303" y="2871"/>
              <a:ext cx="187" cy="1250"/>
              <a:chOff x="3430" y="2890"/>
              <a:chExt cx="187" cy="1180"/>
            </a:xfrm>
          </p:grpSpPr>
          <p:sp>
            <p:nvSpPr>
              <p:cNvPr id="62" name="AutoShape 241"/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9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3" name="Freeform 242"/>
              <p:cNvSpPr>
                <a:spLocks/>
              </p:cNvSpPr>
              <p:nvPr/>
            </p:nvSpPr>
            <p:spPr bwMode="auto">
              <a:xfrm>
                <a:off x="3430" y="2896"/>
                <a:ext cx="98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Freeform 243"/>
              <p:cNvSpPr>
                <a:spLocks/>
              </p:cNvSpPr>
              <p:nvPr/>
            </p:nvSpPr>
            <p:spPr bwMode="auto">
              <a:xfrm flipH="1">
                <a:off x="3531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Freeform 244"/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6" name="Freeform 245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19" name="Group 246"/>
            <p:cNvGrpSpPr>
              <a:grpSpLocks/>
            </p:cNvGrpSpPr>
            <p:nvPr/>
          </p:nvGrpSpPr>
          <p:grpSpPr bwMode="auto">
            <a:xfrm>
              <a:off x="4101" y="2905"/>
              <a:ext cx="187" cy="1250"/>
              <a:chOff x="3430" y="2890"/>
              <a:chExt cx="187" cy="1180"/>
            </a:xfrm>
          </p:grpSpPr>
          <p:sp>
            <p:nvSpPr>
              <p:cNvPr id="57" name="AutoShape 247"/>
              <p:cNvSpPr>
                <a:spLocks noChangeArrowheads="1"/>
              </p:cNvSpPr>
              <p:nvPr/>
            </p:nvSpPr>
            <p:spPr bwMode="auto">
              <a:xfrm>
                <a:off x="3492" y="3117"/>
                <a:ext cx="66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8" name="Freeform 248"/>
              <p:cNvSpPr>
                <a:spLocks/>
              </p:cNvSpPr>
              <p:nvPr/>
            </p:nvSpPr>
            <p:spPr bwMode="auto">
              <a:xfrm>
                <a:off x="3430" y="2896"/>
                <a:ext cx="98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9" name="Freeform 249"/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" name="Freeform 250"/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1" name="Freeform 251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20" name="Group 252"/>
            <p:cNvGrpSpPr>
              <a:grpSpLocks/>
            </p:cNvGrpSpPr>
            <p:nvPr/>
          </p:nvGrpSpPr>
          <p:grpSpPr bwMode="auto">
            <a:xfrm>
              <a:off x="3888" y="2910"/>
              <a:ext cx="187" cy="1250"/>
              <a:chOff x="3430" y="2890"/>
              <a:chExt cx="187" cy="1180"/>
            </a:xfrm>
          </p:grpSpPr>
          <p:sp>
            <p:nvSpPr>
              <p:cNvPr id="52" name="AutoShape 253"/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3" name="Freeform 254"/>
              <p:cNvSpPr>
                <a:spLocks/>
              </p:cNvSpPr>
              <p:nvPr/>
            </p:nvSpPr>
            <p:spPr bwMode="auto">
              <a:xfrm>
                <a:off x="3432" y="2896"/>
                <a:ext cx="94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4" name="Freeform 255"/>
              <p:cNvSpPr>
                <a:spLocks/>
              </p:cNvSpPr>
              <p:nvPr/>
            </p:nvSpPr>
            <p:spPr bwMode="auto">
              <a:xfrm flipH="1">
                <a:off x="3530" y="2894"/>
                <a:ext cx="27" cy="1172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5" name="Freeform 256"/>
              <p:cNvSpPr>
                <a:spLocks/>
              </p:cNvSpPr>
              <p:nvPr/>
            </p:nvSpPr>
            <p:spPr bwMode="auto">
              <a:xfrm>
                <a:off x="3498" y="2896"/>
                <a:ext cx="29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6" name="Freeform 257"/>
              <p:cNvSpPr>
                <a:spLocks/>
              </p:cNvSpPr>
              <p:nvPr/>
            </p:nvSpPr>
            <p:spPr bwMode="auto">
              <a:xfrm flipH="1">
                <a:off x="3533" y="2903"/>
                <a:ext cx="84" cy="113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1521" name="Group 258"/>
            <p:cNvGrpSpPr>
              <a:grpSpLocks/>
            </p:cNvGrpSpPr>
            <p:nvPr/>
          </p:nvGrpSpPr>
          <p:grpSpPr bwMode="auto">
            <a:xfrm>
              <a:off x="3647" y="2901"/>
              <a:ext cx="187" cy="1250"/>
              <a:chOff x="3430" y="2890"/>
              <a:chExt cx="187" cy="1180"/>
            </a:xfrm>
          </p:grpSpPr>
          <p:sp>
            <p:nvSpPr>
              <p:cNvPr id="47" name="AutoShape 259"/>
              <p:cNvSpPr>
                <a:spLocks noChangeArrowheads="1"/>
              </p:cNvSpPr>
              <p:nvPr/>
            </p:nvSpPr>
            <p:spPr bwMode="auto">
              <a:xfrm>
                <a:off x="3492" y="3117"/>
                <a:ext cx="66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8" name="Freeform 260"/>
              <p:cNvSpPr>
                <a:spLocks/>
              </p:cNvSpPr>
              <p:nvPr/>
            </p:nvSpPr>
            <p:spPr bwMode="auto">
              <a:xfrm>
                <a:off x="3428" y="2896"/>
                <a:ext cx="99" cy="115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9" name="Freeform 261"/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6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Freeform 262"/>
              <p:cNvSpPr>
                <a:spLocks/>
              </p:cNvSpPr>
              <p:nvPr/>
            </p:nvSpPr>
            <p:spPr bwMode="auto">
              <a:xfrm>
                <a:off x="3495" y="2896"/>
                <a:ext cx="29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Freeform 263"/>
              <p:cNvSpPr>
                <a:spLocks/>
              </p:cNvSpPr>
              <p:nvPr/>
            </p:nvSpPr>
            <p:spPr bwMode="auto">
              <a:xfrm flipH="1">
                <a:off x="3532" y="2901"/>
                <a:ext cx="85" cy="1138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46" name="AutoShape 166"/>
            <p:cNvSpPr>
              <a:spLocks noChangeArrowheads="1"/>
            </p:cNvSpPr>
            <p:nvPr/>
          </p:nvSpPr>
          <p:spPr bwMode="auto">
            <a:xfrm>
              <a:off x="3363" y="2975"/>
              <a:ext cx="1248" cy="1009"/>
            </a:xfrm>
            <a:prstGeom prst="can">
              <a:avLst>
                <a:gd name="adj" fmla="val 25000"/>
              </a:avLst>
            </a:prstGeom>
            <a:solidFill>
              <a:srgbClr val="FF6666">
                <a:alpha val="34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127000" dist="38099" dir="26400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93" name="Title 1"/>
          <p:cNvSpPr>
            <a:spLocks noGrp="1"/>
          </p:cNvSpPr>
          <p:nvPr>
            <p:ph type="title"/>
          </p:nvPr>
        </p:nvSpPr>
        <p:spPr>
          <a:xfrm>
            <a:off x="0" y="156503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Flux Jumps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30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AB79E2B7-5272-6BFC-90C4-F461BD4D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1404607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629" y="5866104"/>
            <a:ext cx="8280481" cy="744142"/>
          </a:xfrm>
        </p:spPr>
        <p:txBody>
          <a:bodyPr>
            <a:normAutofit lnSpcReduction="10000"/>
          </a:bodyPr>
          <a:lstStyle/>
          <a:p>
            <a:pPr marL="457200" lvl="1" indent="0" algn="just">
              <a:lnSpc>
                <a:spcPct val="120000"/>
              </a:lnSpc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Field distortions </a:t>
            </a:r>
            <a:r>
              <a:rPr lang="en-US" sz="1800" dirty="0"/>
              <a:t>are proportional to </a:t>
            </a:r>
            <a:r>
              <a:rPr lang="en-US" sz="1800" i="1" dirty="0"/>
              <a:t>r</a:t>
            </a:r>
            <a:r>
              <a:rPr lang="en-US" sz="1800" i="1" baseline="-25000" dirty="0"/>
              <a:t>f</a:t>
            </a:r>
            <a:r>
              <a:rPr lang="en-US" sz="1800" dirty="0"/>
              <a:t>. LHC filament diameter 6-7 µm; HERA filament diameter 14 µm.</a:t>
            </a:r>
          </a:p>
          <a:p>
            <a:pPr>
              <a:defRPr/>
            </a:pPr>
            <a:endParaRPr 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31</a:t>
            </a:fld>
            <a:endParaRPr lang="en-US"/>
          </a:p>
        </p:txBody>
      </p:sp>
      <p:pic>
        <p:nvPicPr>
          <p:cNvPr id="13" name="Picture 18" descr="hyste_ja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7960" y="1119641"/>
            <a:ext cx="6458910" cy="454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Hysteresis of the Magnetization</a:t>
            </a:r>
            <a:endParaRPr lang="zh-CN" altLang="en-US" sz="4000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716917" y="5668213"/>
            <a:ext cx="5159954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H" sz="1000" dirty="0" err="1"/>
              <a:t>From</a:t>
            </a:r>
            <a:r>
              <a:rPr lang="fr-CH" sz="1000" dirty="0"/>
              <a:t> A. Jain, USPAS 2007, </a:t>
            </a:r>
            <a:r>
              <a:rPr lang="fr-CH" sz="1000" dirty="0" err="1"/>
              <a:t>Dynamic</a:t>
            </a:r>
            <a:r>
              <a:rPr lang="fr-CH" sz="1000" dirty="0"/>
              <a:t> </a:t>
            </a:r>
            <a:r>
              <a:rPr lang="fr-CH" sz="1000" dirty="0" err="1"/>
              <a:t>effects</a:t>
            </a:r>
            <a:r>
              <a:rPr lang="fr-CH" sz="1000" dirty="0"/>
              <a:t> in </a:t>
            </a:r>
            <a:r>
              <a:rPr lang="fr-CH" sz="1000" dirty="0" err="1"/>
              <a:t>superconducting</a:t>
            </a:r>
            <a:r>
              <a:rPr lang="fr-CH" sz="1000" dirty="0"/>
              <a:t> </a:t>
            </a:r>
            <a:r>
              <a:rPr lang="fr-CH" sz="1000" dirty="0" err="1"/>
              <a:t>magnets</a:t>
            </a:r>
            <a:r>
              <a:rPr lang="fr-CH" sz="1000" dirty="0"/>
              <a:t>, </a:t>
            </a:r>
            <a:r>
              <a:rPr lang="fr-CH" sz="1000" dirty="0" err="1"/>
              <a:t>pg</a:t>
            </a:r>
            <a:r>
              <a:rPr lang="fr-CH" sz="1000" dirty="0"/>
              <a:t>. 18</a:t>
            </a:r>
            <a:endParaRPr lang="it-IT" sz="10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669EC7E-A8B9-5068-E61F-E34910C4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17159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39969" y="1113691"/>
            <a:ext cx="4274893" cy="5584337"/>
          </a:xfrm>
        </p:spPr>
        <p:txBody>
          <a:bodyPr>
            <a:normAutofit fontScale="55000" lnSpcReduction="20000"/>
          </a:bodyPr>
          <a:lstStyle/>
          <a:p>
            <a:pPr lvl="1" algn="just">
              <a:lnSpc>
                <a:spcPct val="120000"/>
              </a:lnSpc>
              <a:defRPr/>
            </a:pPr>
            <a:r>
              <a:rPr lang="en-US" sz="3500" dirty="0"/>
              <a:t>When a multi-filamentary wire is subjected to a time varying magnetic field, </a:t>
            </a:r>
            <a:r>
              <a:rPr lang="en-US" sz="3500" b="1" dirty="0">
                <a:solidFill>
                  <a:srgbClr val="FF0000"/>
                </a:solidFill>
              </a:rPr>
              <a:t>current loops </a:t>
            </a:r>
            <a:r>
              <a:rPr lang="en-US" sz="3500" dirty="0"/>
              <a:t>are generated between filaments.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3500" dirty="0"/>
              <a:t>If filaments are straight, large loops are generated, with </a:t>
            </a:r>
            <a:r>
              <a:rPr lang="en-US" sz="3500" b="1" dirty="0">
                <a:solidFill>
                  <a:srgbClr val="FF0000"/>
                </a:solidFill>
              </a:rPr>
              <a:t>large currents</a:t>
            </a:r>
          </a:p>
          <a:p>
            <a:pPr lvl="2" algn="just">
              <a:lnSpc>
                <a:spcPct val="120000"/>
              </a:lnSpc>
              <a:defRPr/>
            </a:pPr>
            <a:r>
              <a:rPr lang="en-US" sz="3500" dirty="0"/>
              <a:t>Big losses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3500" dirty="0"/>
              <a:t>If the strands are magnetically coupled the effective filament size is larger</a:t>
            </a:r>
          </a:p>
          <a:p>
            <a:pPr lvl="2" algn="just">
              <a:lnSpc>
                <a:spcPct val="120000"/>
              </a:lnSpc>
              <a:defRPr/>
            </a:pPr>
            <a:r>
              <a:rPr lang="en-US" sz="3500" b="1" dirty="0">
                <a:solidFill>
                  <a:srgbClr val="FF0000"/>
                </a:solidFill>
              </a:rPr>
              <a:t>Flux jumps </a:t>
            </a:r>
          </a:p>
          <a:p>
            <a:pPr lvl="1" algn="just">
              <a:lnSpc>
                <a:spcPct val="120000"/>
              </a:lnSpc>
              <a:defRPr/>
            </a:pPr>
            <a:r>
              <a:rPr lang="en-US" sz="3500" dirty="0"/>
              <a:t>To reduce these effects, filaments are twisted with a </a:t>
            </a:r>
            <a:r>
              <a:rPr lang="en-US" sz="3500" b="1" dirty="0">
                <a:solidFill>
                  <a:srgbClr val="FF0000"/>
                </a:solidFill>
              </a:rPr>
              <a:t>twist pitch </a:t>
            </a:r>
            <a:r>
              <a:rPr lang="en-US" sz="3500" dirty="0"/>
              <a:t>of the order of 20-30 times of the wire diameter.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3560" name="Picture 4" descr="interfilament_coup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862" y="1912693"/>
            <a:ext cx="4386252" cy="427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7852527" y="1462237"/>
            <a:ext cx="1025485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50" b="1" dirty="0">
                <a:solidFill>
                  <a:prstClr val="black"/>
                </a:solidFill>
                <a:latin typeface="Arial" panose="020B0604020202020204" pitchFamily="34" charset="0"/>
              </a:rPr>
              <a:t>M.N. Wilson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28691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Interfilament Coupling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32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6C509E83-BE7C-C839-E0DE-FA1E737E3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1755246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31974" y="1159399"/>
            <a:ext cx="8446417" cy="5379108"/>
          </a:xfrm>
        </p:spPr>
        <p:txBody>
          <a:bodyPr>
            <a:normAutofit fontScale="25000" lnSpcReduction="20000"/>
          </a:bodyPr>
          <a:lstStyle/>
          <a:p>
            <a:pPr lvl="1" algn="just">
              <a:lnSpc>
                <a:spcPct val="120000"/>
              </a:lnSpc>
              <a:buFontTx/>
              <a:buBlip>
                <a:blip r:embed="rId2"/>
              </a:buBlip>
              <a:defRPr/>
            </a:pPr>
            <a:r>
              <a:rPr lang="en-US" altLang="en-US" sz="8000" dirty="0"/>
              <a:t>Superconductors have a very high normal state resistivity. A filament of </a:t>
            </a:r>
            <a:r>
              <a:rPr lang="en-US" altLang="en-US" sz="8000" dirty="0" err="1"/>
              <a:t>Nb-Ti</a:t>
            </a:r>
            <a:r>
              <a:rPr lang="en-US" altLang="en-US" sz="8000" dirty="0"/>
              <a:t>, if quenched in free space, could reach </a:t>
            </a:r>
            <a:r>
              <a:rPr lang="en-US" altLang="en-US" sz="8000" b="1" dirty="0">
                <a:solidFill>
                  <a:srgbClr val="FF0000"/>
                </a:solidFill>
              </a:rPr>
              <a:t>very high temperatures </a:t>
            </a:r>
            <a:r>
              <a:rPr lang="en-US" altLang="en-US" sz="8000" dirty="0"/>
              <a:t>in few </a:t>
            </a:r>
            <a:r>
              <a:rPr lang="en-US" altLang="en-US" sz="8000" dirty="0" err="1"/>
              <a:t>ms.</a:t>
            </a:r>
            <a:endParaRPr lang="en-US" altLang="en-US" sz="8000" dirty="0"/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r>
              <a:rPr lang="en-US" altLang="en-US" sz="8000" dirty="0"/>
              <a:t>If the filament is embedded in a copper matrix, when quench occurs, the </a:t>
            </a:r>
            <a:r>
              <a:rPr lang="en-US" altLang="en-US" sz="8000" b="1" dirty="0">
                <a:solidFill>
                  <a:srgbClr val="FF0000"/>
                </a:solidFill>
              </a:rPr>
              <a:t>current redistributes </a:t>
            </a:r>
            <a:r>
              <a:rPr lang="en-US" altLang="en-US" sz="8000" dirty="0"/>
              <a:t>in the low-resistivity matrix and the peak temperature can typically be maintained below 300 K. </a:t>
            </a:r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endParaRPr lang="en-US" altLang="en-US" sz="8000" dirty="0"/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endParaRPr lang="en-US" altLang="en-US" sz="8000" dirty="0"/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r>
              <a:rPr lang="en-US" altLang="en-US" sz="8000" dirty="0"/>
              <a:t>The copper matrix facilitates quench protection: it allows the quench to </a:t>
            </a:r>
            <a:r>
              <a:rPr lang="en-US" altLang="en-US" sz="8000" b="1" dirty="0">
                <a:solidFill>
                  <a:srgbClr val="FF0000"/>
                </a:solidFill>
              </a:rPr>
              <a:t>propagate</a:t>
            </a:r>
            <a:r>
              <a:rPr lang="en-US" altLang="en-US" sz="8000" dirty="0"/>
              <a:t> and it provides time to act on the power circuit.</a:t>
            </a:r>
          </a:p>
          <a:p>
            <a:pPr lvl="1"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r>
              <a:rPr lang="en-US" altLang="en-US" sz="8000" dirty="0"/>
              <a:t>In the case of a small volume of superconductor heated beyond the critical temperature (for instance because of a flux jump), the current can flow in the copper for a short moment, allowing the filament to </a:t>
            </a:r>
            <a:r>
              <a:rPr lang="en-US" altLang="en-US" sz="8000" b="1" dirty="0">
                <a:solidFill>
                  <a:srgbClr val="FF0000"/>
                </a:solidFill>
              </a:rPr>
              <a:t>cool-down and recover </a:t>
            </a:r>
            <a:r>
              <a:rPr lang="en-US" altLang="en-US" sz="8000" dirty="0"/>
              <a:t>superconductivity.</a:t>
            </a:r>
          </a:p>
          <a:p>
            <a:pPr lvl="2" algn="just">
              <a:lnSpc>
                <a:spcPct val="120000"/>
              </a:lnSpc>
              <a:buFontTx/>
              <a:buBlip>
                <a:blip r:embed="rId4"/>
              </a:buBlip>
              <a:defRPr/>
            </a:pPr>
            <a:r>
              <a:rPr lang="en-US" altLang="en-US" sz="8000" dirty="0"/>
              <a:t>The matrix also helps </a:t>
            </a:r>
            <a:r>
              <a:rPr lang="en-US" altLang="en-US" sz="8000" dirty="0">
                <a:solidFill>
                  <a:srgbClr val="FF0000"/>
                </a:solidFill>
              </a:rPr>
              <a:t>stabilizing</a:t>
            </a:r>
            <a:r>
              <a:rPr lang="en-US" altLang="en-US" sz="8000" dirty="0"/>
              <a:t> the conductor </a:t>
            </a:r>
            <a:r>
              <a:rPr lang="en-US" altLang="en-US" sz="8000" b="1" dirty="0"/>
              <a:t>against flux jumps</a:t>
            </a:r>
            <a:r>
              <a:rPr lang="en-US" altLang="en-US" sz="8000" dirty="0"/>
              <a:t> (dynamic stability).</a:t>
            </a:r>
          </a:p>
          <a:p>
            <a:pPr>
              <a:buFontTx/>
              <a:buBlip>
                <a:blip r:embed="rId2"/>
              </a:buBlip>
              <a:defRPr/>
            </a:pPr>
            <a:endParaRPr lang="en-US" altLang="en-US" dirty="0"/>
          </a:p>
        </p:txBody>
      </p:sp>
      <p:grpSp>
        <p:nvGrpSpPr>
          <p:cNvPr id="24583" name="Group 70"/>
          <p:cNvGrpSpPr>
            <a:grpSpLocks/>
          </p:cNvGrpSpPr>
          <p:nvPr/>
        </p:nvGrpSpPr>
        <p:grpSpPr bwMode="auto">
          <a:xfrm>
            <a:off x="3082405" y="3049910"/>
            <a:ext cx="2368550" cy="717550"/>
            <a:chOff x="11184" y="6441"/>
            <a:chExt cx="3732" cy="1130"/>
          </a:xfrm>
        </p:grpSpPr>
        <p:sp>
          <p:nvSpPr>
            <p:cNvPr id="24585" name="Rectangle 71"/>
            <p:cNvSpPr>
              <a:spLocks noChangeArrowheads="1"/>
            </p:cNvSpPr>
            <p:nvPr/>
          </p:nvSpPr>
          <p:spPr bwMode="auto">
            <a:xfrm>
              <a:off x="11187" y="7232"/>
              <a:ext cx="3729" cy="33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86" name="Rectangle 72"/>
            <p:cNvSpPr>
              <a:spLocks noChangeArrowheads="1"/>
            </p:cNvSpPr>
            <p:nvPr/>
          </p:nvSpPr>
          <p:spPr bwMode="auto">
            <a:xfrm>
              <a:off x="11187" y="6441"/>
              <a:ext cx="3729" cy="33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87" name="Rectangle 73"/>
            <p:cNvSpPr>
              <a:spLocks noChangeArrowheads="1"/>
            </p:cNvSpPr>
            <p:nvPr/>
          </p:nvSpPr>
          <p:spPr bwMode="auto">
            <a:xfrm>
              <a:off x="11184" y="6780"/>
              <a:ext cx="3729" cy="452"/>
            </a:xfrm>
            <a:prstGeom prst="rect">
              <a:avLst/>
            </a:prstGeom>
            <a:gradFill rotWithShape="0">
              <a:gsLst>
                <a:gs pos="0">
                  <a:srgbClr val="00CCFF"/>
                </a:gs>
                <a:gs pos="50000">
                  <a:srgbClr val="FF0000"/>
                </a:gs>
                <a:gs pos="100000">
                  <a:srgbClr val="00CC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88" name="Line 74"/>
            <p:cNvSpPr>
              <a:spLocks noChangeShapeType="1"/>
            </p:cNvSpPr>
            <p:nvPr/>
          </p:nvSpPr>
          <p:spPr bwMode="auto">
            <a:xfrm>
              <a:off x="12649" y="6554"/>
              <a:ext cx="6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4589" name="Group 75"/>
            <p:cNvGrpSpPr>
              <a:grpSpLocks/>
            </p:cNvGrpSpPr>
            <p:nvPr/>
          </p:nvGrpSpPr>
          <p:grpSpPr bwMode="auto">
            <a:xfrm>
              <a:off x="11639" y="6554"/>
              <a:ext cx="1010" cy="904"/>
              <a:chOff x="8588" y="9040"/>
              <a:chExt cx="1130" cy="678"/>
            </a:xfrm>
          </p:grpSpPr>
          <p:sp>
            <p:nvSpPr>
              <p:cNvPr id="24598" name="Line 76"/>
              <p:cNvSpPr>
                <a:spLocks noChangeShapeType="1"/>
              </p:cNvSpPr>
              <p:nvPr/>
            </p:nvSpPr>
            <p:spPr bwMode="auto">
              <a:xfrm>
                <a:off x="8588" y="9379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4599" name="Group 77"/>
              <p:cNvGrpSpPr>
                <a:grpSpLocks/>
              </p:cNvGrpSpPr>
              <p:nvPr/>
            </p:nvGrpSpPr>
            <p:grpSpPr bwMode="auto">
              <a:xfrm>
                <a:off x="9040" y="9040"/>
                <a:ext cx="678" cy="339"/>
                <a:chOff x="9153" y="9040"/>
                <a:chExt cx="678" cy="339"/>
              </a:xfrm>
            </p:grpSpPr>
            <p:sp>
              <p:nvSpPr>
                <p:cNvPr id="24603" name="Arc 78"/>
                <p:cNvSpPr>
                  <a:spLocks/>
                </p:cNvSpPr>
                <p:nvPr/>
              </p:nvSpPr>
              <p:spPr bwMode="auto">
                <a:xfrm flipV="1">
                  <a:off x="9153" y="9210"/>
                  <a:ext cx="339" cy="16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604" name="Arc 79"/>
                <p:cNvSpPr>
                  <a:spLocks/>
                </p:cNvSpPr>
                <p:nvPr/>
              </p:nvSpPr>
              <p:spPr bwMode="auto">
                <a:xfrm flipH="1">
                  <a:off x="9492" y="9040"/>
                  <a:ext cx="339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4600" name="Group 80"/>
              <p:cNvGrpSpPr>
                <a:grpSpLocks/>
              </p:cNvGrpSpPr>
              <p:nvPr/>
            </p:nvGrpSpPr>
            <p:grpSpPr bwMode="auto">
              <a:xfrm>
                <a:off x="9040" y="9379"/>
                <a:ext cx="678" cy="339"/>
                <a:chOff x="9153" y="9379"/>
                <a:chExt cx="678" cy="339"/>
              </a:xfrm>
            </p:grpSpPr>
            <p:sp>
              <p:nvSpPr>
                <p:cNvPr id="24601" name="Arc 81"/>
                <p:cNvSpPr>
                  <a:spLocks/>
                </p:cNvSpPr>
                <p:nvPr/>
              </p:nvSpPr>
              <p:spPr bwMode="auto">
                <a:xfrm>
                  <a:off x="9153" y="9379"/>
                  <a:ext cx="339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602" name="Arc 82"/>
                <p:cNvSpPr>
                  <a:spLocks/>
                </p:cNvSpPr>
                <p:nvPr/>
              </p:nvSpPr>
              <p:spPr bwMode="auto">
                <a:xfrm flipH="1" flipV="1">
                  <a:off x="9492" y="9549"/>
                  <a:ext cx="339" cy="16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4590" name="Line 83"/>
            <p:cNvSpPr>
              <a:spLocks noChangeShapeType="1"/>
            </p:cNvSpPr>
            <p:nvPr/>
          </p:nvSpPr>
          <p:spPr bwMode="auto">
            <a:xfrm flipV="1">
              <a:off x="12649" y="7458"/>
              <a:ext cx="6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1" name="Line 84"/>
            <p:cNvSpPr>
              <a:spLocks noChangeShapeType="1"/>
            </p:cNvSpPr>
            <p:nvPr/>
          </p:nvSpPr>
          <p:spPr bwMode="auto">
            <a:xfrm>
              <a:off x="14118" y="7006"/>
              <a:ext cx="45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4592" name="Group 85"/>
            <p:cNvGrpSpPr>
              <a:grpSpLocks/>
            </p:cNvGrpSpPr>
            <p:nvPr/>
          </p:nvGrpSpPr>
          <p:grpSpPr bwMode="auto">
            <a:xfrm>
              <a:off x="13475" y="6554"/>
              <a:ext cx="643" cy="452"/>
              <a:chOff x="10509" y="9040"/>
              <a:chExt cx="678" cy="339"/>
            </a:xfrm>
          </p:grpSpPr>
          <p:sp>
            <p:nvSpPr>
              <p:cNvPr id="24596" name="Arc 86"/>
              <p:cNvSpPr>
                <a:spLocks/>
              </p:cNvSpPr>
              <p:nvPr/>
            </p:nvSpPr>
            <p:spPr bwMode="auto">
              <a:xfrm flipH="1" flipV="1">
                <a:off x="10848" y="9210"/>
                <a:ext cx="339" cy="1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597" name="Arc 87"/>
              <p:cNvSpPr>
                <a:spLocks/>
              </p:cNvSpPr>
              <p:nvPr/>
            </p:nvSpPr>
            <p:spPr bwMode="auto">
              <a:xfrm>
                <a:off x="10509" y="9040"/>
                <a:ext cx="339" cy="17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593" name="Group 88"/>
            <p:cNvGrpSpPr>
              <a:grpSpLocks/>
            </p:cNvGrpSpPr>
            <p:nvPr/>
          </p:nvGrpSpPr>
          <p:grpSpPr bwMode="auto">
            <a:xfrm>
              <a:off x="13475" y="7006"/>
              <a:ext cx="643" cy="452"/>
              <a:chOff x="10509" y="9379"/>
              <a:chExt cx="678" cy="339"/>
            </a:xfrm>
          </p:grpSpPr>
          <p:sp>
            <p:nvSpPr>
              <p:cNvPr id="24594" name="Arc 89"/>
              <p:cNvSpPr>
                <a:spLocks/>
              </p:cNvSpPr>
              <p:nvPr/>
            </p:nvSpPr>
            <p:spPr bwMode="auto">
              <a:xfrm flipH="1">
                <a:off x="10848" y="9379"/>
                <a:ext cx="339" cy="17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595" name="Arc 90"/>
              <p:cNvSpPr>
                <a:spLocks/>
              </p:cNvSpPr>
              <p:nvPr/>
            </p:nvSpPr>
            <p:spPr bwMode="auto">
              <a:xfrm flipV="1">
                <a:off x="10509" y="9549"/>
                <a:ext cx="339" cy="1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0" y="117416"/>
            <a:ext cx="9144000" cy="95384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Quench Protection and Stabilization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33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AE1453B4-4A18-C152-E737-ED5ED426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4018207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Superconducting Cables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335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/>
              <a:t>Most of the superconducting coils for particle accelerators are wound from a </a:t>
            </a:r>
            <a:r>
              <a:rPr lang="en-US" b="1" dirty="0">
                <a:solidFill>
                  <a:srgbClr val="FF0000"/>
                </a:solidFill>
              </a:rPr>
              <a:t>multi-strand cable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The advantages of a multi-strand cable are: </a:t>
            </a:r>
          </a:p>
          <a:p>
            <a:pPr lvl="1">
              <a:defRPr/>
            </a:pPr>
            <a:r>
              <a:rPr lang="en-US" dirty="0"/>
              <a:t>reduction of the strand piece length;</a:t>
            </a:r>
          </a:p>
          <a:p>
            <a:pPr lvl="1">
              <a:defRPr/>
            </a:pPr>
            <a:r>
              <a:rPr lang="en-US" dirty="0"/>
              <a:t>reduction of number of turns</a:t>
            </a:r>
          </a:p>
          <a:p>
            <a:pPr lvl="2">
              <a:defRPr/>
            </a:pPr>
            <a:r>
              <a:rPr lang="en-US" sz="2900" dirty="0"/>
              <a:t>easy winding;</a:t>
            </a:r>
          </a:p>
          <a:p>
            <a:pPr lvl="2">
              <a:defRPr/>
            </a:pPr>
            <a:r>
              <a:rPr lang="en-US" sz="2900" dirty="0"/>
              <a:t>smaller coil inductance</a:t>
            </a:r>
          </a:p>
          <a:p>
            <a:pPr lvl="3">
              <a:defRPr/>
            </a:pPr>
            <a:r>
              <a:rPr lang="en-US" sz="2600" dirty="0"/>
              <a:t>less voltage required for power supply during ramp-up;</a:t>
            </a:r>
          </a:p>
          <a:p>
            <a:pPr lvl="3">
              <a:defRPr/>
            </a:pPr>
            <a:r>
              <a:rPr lang="en-US" sz="2600" dirty="0"/>
              <a:t>after a quench, faster current discharge and less coil voltage.</a:t>
            </a:r>
          </a:p>
          <a:p>
            <a:pPr lvl="1">
              <a:defRPr/>
            </a:pPr>
            <a:r>
              <a:rPr lang="en-US" dirty="0"/>
              <a:t>current redistribution in case of a defect or a quench in one strand.</a:t>
            </a:r>
          </a:p>
          <a:p>
            <a:pPr>
              <a:defRPr/>
            </a:pPr>
            <a:r>
              <a:rPr lang="en-US" dirty="0"/>
              <a:t>The strands are </a:t>
            </a:r>
            <a:r>
              <a:rPr lang="en-US" b="1" dirty="0">
                <a:solidFill>
                  <a:srgbClr val="FF0000"/>
                </a:solidFill>
              </a:rPr>
              <a:t>twisted</a:t>
            </a:r>
            <a:r>
              <a:rPr lang="en-US" dirty="0"/>
              <a:t> to</a:t>
            </a:r>
          </a:p>
          <a:p>
            <a:pPr lvl="1">
              <a:defRPr/>
            </a:pPr>
            <a:r>
              <a:rPr lang="en-US" dirty="0"/>
              <a:t>reduce inter-strand coupling currents</a:t>
            </a:r>
          </a:p>
          <a:p>
            <a:pPr lvl="2">
              <a:defRPr/>
            </a:pPr>
            <a:r>
              <a:rPr lang="en-US" sz="2600" dirty="0"/>
              <a:t>Losses and field distortions</a:t>
            </a:r>
          </a:p>
          <a:p>
            <a:pPr lvl="1">
              <a:defRPr/>
            </a:pPr>
            <a:r>
              <a:rPr lang="en-US" dirty="0"/>
              <a:t>provide more mechanical stability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most commonly used multi-strand cables are the </a:t>
            </a:r>
            <a:r>
              <a:rPr lang="en-US" b="1" dirty="0">
                <a:solidFill>
                  <a:srgbClr val="FF0000"/>
                </a:solidFill>
              </a:rPr>
              <a:t>Rutherford cable and the cable-in-conduit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687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253F8D2-4A56-486A-955B-67DF4140349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36871" name="Picture 4" descr="Rutherford_cabl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9550" y="1634331"/>
            <a:ext cx="2179638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7958205" y="2814557"/>
            <a:ext cx="78098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 dirty="0">
                <a:latin typeface="Arial" panose="020B0604020202020204" pitchFamily="34" charset="0"/>
              </a:rPr>
              <a:t>A. </a:t>
            </a:r>
            <a:r>
              <a:rPr lang="en-US" altLang="en-US" sz="1000" b="1" dirty="0" err="1">
                <a:latin typeface="Arial" panose="020B0604020202020204" pitchFamily="34" charset="0"/>
              </a:rPr>
              <a:t>Devred</a:t>
            </a:r>
            <a:endParaRPr lang="en-US" altLang="en-US" sz="1000" b="1" dirty="0">
              <a:latin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066" b="7760"/>
          <a:stretch/>
        </p:blipFill>
        <p:spPr>
          <a:xfrm>
            <a:off x="5181601" y="4805057"/>
            <a:ext cx="3405051" cy="425779"/>
          </a:xfrm>
          <a:prstGeom prst="rect">
            <a:avLst/>
          </a:prstGeom>
        </p:spPr>
      </p:pic>
      <p:sp>
        <p:nvSpPr>
          <p:cNvPr id="2" name="页脚占位符 1">
            <a:extLst>
              <a:ext uri="{FF2B5EF4-FFF2-40B4-BE49-F238E27FC236}">
                <a16:creationId xmlns:a16="http://schemas.microsoft.com/office/drawing/2014/main" id="{300790BB-547C-6F2E-1763-A84A23194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1400164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35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59" y="3116383"/>
            <a:ext cx="7973762" cy="276190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8345" y="275802"/>
            <a:ext cx="8323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000" dirty="0">
                <a:latin typeface="+mj-lt"/>
                <a:ea typeface="+mj-ea"/>
                <a:cs typeface="+mj-cs"/>
              </a:rPr>
              <a:t>AC losses</a:t>
            </a:r>
            <a:endParaRPr lang="zh-CN" alt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3758" y="1123025"/>
            <a:ext cx="83951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Hysteresis</a:t>
            </a:r>
            <a:r>
              <a:rPr lang="en-US" altLang="zh-CN" sz="2400" dirty="0"/>
              <a:t>: Reduce </a:t>
            </a:r>
            <a:r>
              <a:rPr lang="en-US" altLang="zh-CN" sz="2400" baseline="-25000" dirty="0" err="1"/>
              <a:t>deff</a:t>
            </a:r>
            <a:endParaRPr lang="en-US" altLang="zh-CN" sz="2400" baseline="-25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Coupling</a:t>
            </a:r>
            <a:r>
              <a:rPr lang="en-US" altLang="zh-CN" sz="2400" dirty="0"/>
              <a:t>: Reduce twist pitch; Modify inter-filament resistance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Eddy currents</a:t>
            </a:r>
            <a:r>
              <a:rPr lang="en-US" altLang="zh-CN" sz="2400" dirty="0"/>
              <a:t>: laminations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5BFDEB9-73A5-C1EE-DB42-A425FF9A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2229807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Fabrication of </a:t>
            </a:r>
            <a:r>
              <a:rPr lang="en-US" altLang="en-US" sz="4000" dirty="0" err="1"/>
              <a:t>NbTi</a:t>
            </a:r>
            <a:r>
              <a:rPr lang="en-US" altLang="en-US" sz="4000" dirty="0"/>
              <a:t> wires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63" y="1143001"/>
            <a:ext cx="5740717" cy="2183674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FF0000"/>
                </a:solidFill>
              </a:rPr>
              <a:t>copper to superconductor ratio </a:t>
            </a:r>
            <a:r>
              <a:rPr lang="en-US" sz="1800" dirty="0"/>
              <a:t>is specified for quench protection. </a:t>
            </a:r>
          </a:p>
          <a:p>
            <a:pPr algn="just">
              <a:defRPr/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FF0000"/>
                </a:solidFill>
              </a:rPr>
              <a:t>filament diameter </a:t>
            </a:r>
            <a:r>
              <a:rPr lang="en-US" sz="1800" dirty="0"/>
              <a:t>is chosen to minimize flux jumps and field errors due to persistent currents.</a:t>
            </a:r>
          </a:p>
          <a:p>
            <a:pPr algn="just">
              <a:defRPr/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FF0000"/>
                </a:solidFill>
              </a:rPr>
              <a:t>inter-filament spacing </a:t>
            </a:r>
            <a:r>
              <a:rPr lang="en-US" sz="1800" dirty="0"/>
              <a:t>is kept small for drawing operation, and large enough to prevent filament couplings.</a:t>
            </a:r>
          </a:p>
          <a:p>
            <a:pPr algn="just">
              <a:defRPr/>
            </a:pPr>
            <a:r>
              <a:rPr lang="en-US" sz="1800" dirty="0"/>
              <a:t>A </a:t>
            </a:r>
            <a:r>
              <a:rPr lang="en-US" sz="1800" dirty="0">
                <a:solidFill>
                  <a:srgbClr val="FF0000"/>
                </a:solidFill>
              </a:rPr>
              <a:t>copper core and sheath </a:t>
            </a:r>
            <a:r>
              <a:rPr lang="en-US" sz="1800" dirty="0"/>
              <a:t>is added to reduce cable degradation.</a:t>
            </a:r>
          </a:p>
        </p:txBody>
      </p:sp>
      <p:sp>
        <p:nvSpPr>
          <p:cNvPr id="276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2D50B9B-3E17-4C73-962F-2C17DF9B8F7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27655" name="Picture 4" descr="wire_fabric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063" y="3767138"/>
            <a:ext cx="7219950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5" descr="multi-filament_billet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3890963"/>
            <a:ext cx="17494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6" descr="double_stacki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443" y="1231750"/>
            <a:ext cx="2479357" cy="24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8057423" y="6119654"/>
            <a:ext cx="78098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 dirty="0">
                <a:latin typeface="Arial" panose="020B0604020202020204" pitchFamily="34" charset="0"/>
              </a:rPr>
              <a:t>A. </a:t>
            </a:r>
            <a:r>
              <a:rPr lang="en-US" altLang="en-US" sz="1000" b="1" dirty="0" err="1">
                <a:latin typeface="Arial" panose="020B0604020202020204" pitchFamily="34" charset="0"/>
              </a:rPr>
              <a:t>Devred</a:t>
            </a:r>
            <a:endParaRPr lang="en-US" altLang="en-US" sz="1000" b="1" dirty="0">
              <a:latin typeface="Arial" panose="020B0604020202020204" pitchFamily="34" charset="0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F6F44DB2-0EBB-CBB7-D308-7806256C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009134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1530" y="0"/>
            <a:ext cx="8700940" cy="1143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Fabrication of Nb</a:t>
            </a:r>
            <a:r>
              <a:rPr lang="en-US" altLang="en-US" sz="4000" baseline="-25000" dirty="0"/>
              <a:t>3</a:t>
            </a:r>
            <a:r>
              <a:rPr lang="en-US" altLang="en-US" sz="4000" dirty="0"/>
              <a:t>Sn wires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334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         Reaction of a PIT wire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8" name="Picture 5" descr="B34 cop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8219" y="1743860"/>
            <a:ext cx="693102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298893" y="1481922"/>
            <a:ext cx="10810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 dirty="0">
                <a:latin typeface="Arial" panose="020B0604020202020204" pitchFamily="34" charset="0"/>
              </a:rPr>
              <a:t>A. </a:t>
            </a:r>
            <a:r>
              <a:rPr lang="en-US" altLang="en-US" sz="1000" b="1" dirty="0" err="1">
                <a:latin typeface="Arial" panose="020B0604020202020204" pitchFamily="34" charset="0"/>
              </a:rPr>
              <a:t>Godeke</a:t>
            </a:r>
            <a:endParaRPr lang="en-US" altLang="en-US" sz="1000" b="1" dirty="0">
              <a:latin typeface="Arial" panose="020B0604020202020204" pitchFamily="34" charset="0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F5305D7E-4802-C84B-4706-6EFA21F4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797381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13176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Fabrication of Rutherford cable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365" y="1385740"/>
            <a:ext cx="8616099" cy="5071621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/>
              <a:t>The final shape of a Rutherford cable can be </a:t>
            </a:r>
            <a:r>
              <a:rPr lang="en-US" b="1" dirty="0">
                <a:solidFill>
                  <a:srgbClr val="FF0000"/>
                </a:solidFill>
              </a:rPr>
              <a:t>rectangular or trapezoidal.</a:t>
            </a:r>
          </a:p>
          <a:p>
            <a:pPr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/>
              <a:t>The cable design parameters are:</a:t>
            </a:r>
          </a:p>
          <a:p>
            <a:pPr lvl="1">
              <a:defRPr/>
            </a:pPr>
            <a:r>
              <a:rPr lang="en-US" dirty="0"/>
              <a:t>Number of wires </a:t>
            </a:r>
            <a:r>
              <a:rPr lang="en-US" i="1" dirty="0" err="1"/>
              <a:t>N</a:t>
            </a:r>
            <a:r>
              <a:rPr lang="en-US" i="1" baseline="-25000" dirty="0" err="1"/>
              <a:t>wire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Wire diameter </a:t>
            </a:r>
            <a:r>
              <a:rPr lang="en-US" i="1" dirty="0" err="1"/>
              <a:t>d</a:t>
            </a:r>
            <a:r>
              <a:rPr lang="en-US" i="1" baseline="-25000" dirty="0" err="1"/>
              <a:t>wire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Cable mid-thickness </a:t>
            </a:r>
            <a:r>
              <a:rPr lang="en-US" i="1" dirty="0" err="1"/>
              <a:t>t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Cable width </a:t>
            </a:r>
            <a:r>
              <a:rPr lang="en-US" i="1" dirty="0" err="1"/>
              <a:t>w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Pitch length </a:t>
            </a:r>
            <a:r>
              <a:rPr lang="en-US" i="1" dirty="0" err="1"/>
              <a:t>p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Pitch angle </a:t>
            </a:r>
            <a:r>
              <a:rPr lang="en-US" i="1" dirty="0">
                <a:sym typeface="Symbol"/>
              </a:rPr>
              <a:t></a:t>
            </a:r>
            <a:r>
              <a:rPr lang="en-US" i="1" baseline="-25000" dirty="0"/>
              <a:t>cable</a:t>
            </a:r>
            <a:r>
              <a:rPr lang="en-US" i="1" dirty="0"/>
              <a:t>  </a:t>
            </a:r>
            <a:r>
              <a:rPr lang="en-US" dirty="0"/>
              <a:t>(tan</a:t>
            </a:r>
            <a:r>
              <a:rPr lang="en-US" i="1" dirty="0">
                <a:sym typeface="Symbol"/>
              </a:rPr>
              <a:t> </a:t>
            </a:r>
            <a:r>
              <a:rPr lang="en-US" i="1" baseline="-25000" dirty="0"/>
              <a:t>cable</a:t>
            </a:r>
            <a:r>
              <a:rPr lang="en-US" i="1" dirty="0"/>
              <a:t> </a:t>
            </a:r>
            <a:r>
              <a:rPr lang="en-US" dirty="0"/>
              <a:t>= 2 </a:t>
            </a:r>
            <a:r>
              <a:rPr lang="en-US" i="1" dirty="0" err="1"/>
              <a:t>w</a:t>
            </a:r>
            <a:r>
              <a:rPr lang="en-US" i="1" baseline="-25000" dirty="0" err="1"/>
              <a:t>cable</a:t>
            </a:r>
            <a:r>
              <a:rPr lang="en-US" dirty="0"/>
              <a:t> / </a:t>
            </a:r>
            <a:r>
              <a:rPr lang="en-US" i="1" dirty="0" err="1"/>
              <a:t>p</a:t>
            </a:r>
            <a:r>
              <a:rPr lang="en-US" i="1" baseline="-25000" dirty="0" err="1"/>
              <a:t>cable</a:t>
            </a:r>
            <a:r>
              <a:rPr lang="en-US" dirty="0"/>
              <a:t>)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Cable compaction </a:t>
            </a:r>
            <a:r>
              <a:rPr lang="en-US" dirty="0"/>
              <a:t>(or packing factor) </a:t>
            </a:r>
            <a:r>
              <a:rPr lang="en-US" i="1" dirty="0" err="1"/>
              <a:t>k</a:t>
            </a:r>
            <a:r>
              <a:rPr lang="en-US" i="1" baseline="-25000" dirty="0" err="1"/>
              <a:t>cable</a:t>
            </a: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Typical cable compaction: from 88% (</a:t>
            </a:r>
            <a:r>
              <a:rPr lang="en-US" dirty="0" err="1"/>
              <a:t>Tevatron</a:t>
            </a:r>
            <a:r>
              <a:rPr lang="en-US" dirty="0"/>
              <a:t>) to 92.3% (HERA).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891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E650C93-EA69-4E58-81EC-8AFBA829445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38919" name="Picture 4" descr="DSCN072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8364" y="3587669"/>
            <a:ext cx="2601748" cy="148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5" descr="LHC_wir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468606"/>
            <a:ext cx="2606511" cy="8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926152"/>
              </p:ext>
            </p:extLst>
          </p:nvPr>
        </p:nvGraphicFramePr>
        <p:xfrm>
          <a:off x="1908175" y="4816793"/>
          <a:ext cx="251460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76400" imgH="457200" progId="Equation.3">
                  <p:embed/>
                </p:oleObj>
              </mc:Choice>
              <mc:Fallback>
                <p:oleObj name="Equation" r:id="rId9" imgW="1676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816793"/>
                        <a:ext cx="2514600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BA8E898-3DD9-8B15-706C-1C19DAB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903175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5299" y="1614486"/>
            <a:ext cx="2960017" cy="454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DSC0026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668" y="3581400"/>
            <a:ext cx="343535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8668"/>
            <a:ext cx="2274280" cy="1961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177" y="1614486"/>
            <a:ext cx="1604841" cy="193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G:\Workspaces\s\shortmod\Develop\labo 927\HFM\MQXF\MQXFS\Magnets_Construction\MQXFS_Coils\HCMQXFS136-CR000103\09_Post_Impregnation\P109072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3597" y="1614486"/>
            <a:ext cx="2168112" cy="45280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0" y="13591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Fabrication of Coils for Accelerator Magnets</a:t>
            </a:r>
            <a:endParaRPr lang="zh-CN" altLang="en-US" sz="40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94A90F67-6FF7-D2D3-11AA-EB49FF0D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663702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Acknowledgement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9626" y="1143000"/>
            <a:ext cx="7681232" cy="520748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altLang="zh-CN" sz="1800" dirty="0"/>
              <a:t>The materials of this section are based on the following references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/>
              <a:t> “Superconducting Accelerator Magnets” by </a:t>
            </a:r>
            <a:r>
              <a:rPr lang="en-US" altLang="zh-CN" sz="1800" b="1" dirty="0"/>
              <a:t>Steve </a:t>
            </a:r>
            <a:r>
              <a:rPr lang="en-US" altLang="zh-CN" sz="1800" b="1" dirty="0" err="1"/>
              <a:t>Gourlay</a:t>
            </a:r>
            <a:r>
              <a:rPr lang="en-US" altLang="zh-CN" sz="1800" b="1" dirty="0"/>
              <a:t> and Soren </a:t>
            </a:r>
            <a:r>
              <a:rPr lang="en-US" altLang="zh-CN" sz="1800" b="1" dirty="0" err="1"/>
              <a:t>Prestemon</a:t>
            </a:r>
            <a:r>
              <a:rPr lang="en-US" altLang="zh-CN" sz="1800" b="1" dirty="0"/>
              <a:t> (LBNL), </a:t>
            </a:r>
            <a:r>
              <a:rPr lang="en-US" altLang="zh-CN" sz="1800" dirty="0"/>
              <a:t>June 2018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/>
              <a:t>“Superconducting Accelerator Magnets” by </a:t>
            </a:r>
            <a:r>
              <a:rPr lang="en-US" altLang="zh-CN" sz="1800" b="1" dirty="0"/>
              <a:t>Soren </a:t>
            </a:r>
            <a:r>
              <a:rPr lang="en-US" altLang="zh-CN" sz="1800" b="1" dirty="0" err="1"/>
              <a:t>Prestemon</a:t>
            </a:r>
            <a:r>
              <a:rPr lang="en-US" altLang="zh-CN" sz="1800" b="1" dirty="0"/>
              <a:t> (LBNL), Paolo </a:t>
            </a:r>
            <a:r>
              <a:rPr lang="en-US" altLang="zh-CN" sz="1800" b="1" dirty="0" err="1"/>
              <a:t>Ferracin</a:t>
            </a:r>
            <a:r>
              <a:rPr lang="en-US" altLang="zh-CN" sz="1800" b="1" dirty="0"/>
              <a:t> and </a:t>
            </a:r>
            <a:r>
              <a:rPr lang="en-US" altLang="zh-CN" sz="1800" b="1" dirty="0" err="1"/>
              <a:t>Ezio</a:t>
            </a:r>
            <a:r>
              <a:rPr lang="en-US" altLang="zh-CN" sz="1800" b="1" dirty="0"/>
              <a:t> </a:t>
            </a:r>
            <a:r>
              <a:rPr lang="en-US" altLang="zh-CN" sz="1800" b="1" dirty="0" err="1"/>
              <a:t>Todesco</a:t>
            </a:r>
            <a:r>
              <a:rPr lang="en-US" altLang="zh-CN" sz="1800" b="1" dirty="0"/>
              <a:t> (CERN), </a:t>
            </a:r>
            <a:r>
              <a:rPr lang="en-US" altLang="zh-CN" sz="1800" dirty="0"/>
              <a:t>June 2015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/>
              <a:t>“Applied Electromagnetism: Magnet and RF-Cavity Design” by </a:t>
            </a:r>
            <a:r>
              <a:rPr lang="en-US" altLang="zh-CN" sz="1800" b="1" dirty="0"/>
              <a:t>Mau Lopes </a:t>
            </a:r>
            <a:r>
              <a:rPr lang="en-US" altLang="zh-CN" sz="1800" dirty="0"/>
              <a:t>and Jeremiah </a:t>
            </a:r>
            <a:r>
              <a:rPr lang="en-US" altLang="zh-CN" sz="1800" dirty="0" err="1"/>
              <a:t>Holzbauer</a:t>
            </a:r>
            <a:r>
              <a:rPr lang="en-US" altLang="zh-CN" sz="1800" dirty="0"/>
              <a:t> (FNAL), January 2016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zh-CN" sz="1800" b="1" dirty="0"/>
              <a:t>      USPAS website</a:t>
            </a:r>
            <a:r>
              <a:rPr lang="en-US" altLang="zh-CN" sz="1800" dirty="0"/>
              <a:t>: </a:t>
            </a:r>
            <a:r>
              <a:rPr lang="en-US" altLang="zh-CN" sz="1800" dirty="0">
                <a:hlinkClick r:id="rId2"/>
              </a:rPr>
              <a:t>http://uspas.fnal.gov/materials/materials-table.shtml</a:t>
            </a:r>
            <a:endParaRPr lang="en-US" altLang="zh-CN" sz="18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zh-CN" sz="1800" dirty="0"/>
              <a:t>      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zh-CN" sz="1800" dirty="0"/>
              <a:t>And talks from Lucio Rossi, Steve </a:t>
            </a:r>
            <a:r>
              <a:rPr lang="en-US" altLang="zh-CN" sz="1800" dirty="0" err="1"/>
              <a:t>Gourlay</a:t>
            </a:r>
            <a:r>
              <a:rPr lang="en-US" altLang="zh-CN" sz="1800" dirty="0"/>
              <a:t> et al, and the </a:t>
            </a:r>
            <a:r>
              <a:rPr lang="en-US" altLang="zh-CN" sz="1800" b="1" dirty="0"/>
              <a:t>textbooks</a:t>
            </a:r>
            <a:r>
              <a:rPr lang="en-US" altLang="zh-CN" sz="1800" dirty="0"/>
              <a:t>:</a:t>
            </a:r>
          </a:p>
          <a:p>
            <a:pPr lvl="1" algn="just">
              <a:lnSpc>
                <a:spcPct val="120000"/>
              </a:lnSpc>
              <a:buBlip>
                <a:blip r:embed="rId3"/>
              </a:buBlip>
            </a:pPr>
            <a:r>
              <a:rPr lang="en-US" altLang="zh-CN" sz="1800" b="1" dirty="0"/>
              <a:t>Martin N. Wilson</a:t>
            </a:r>
            <a:r>
              <a:rPr lang="en-US" altLang="zh-CN" sz="1800" dirty="0"/>
              <a:t>, "Superconducting Magnets", 1983.</a:t>
            </a:r>
          </a:p>
          <a:p>
            <a:pPr lvl="1" algn="just">
              <a:lnSpc>
                <a:spcPct val="120000"/>
              </a:lnSpc>
              <a:buBlip>
                <a:blip r:embed="rId3"/>
              </a:buBlip>
            </a:pPr>
            <a:r>
              <a:rPr lang="en-US" altLang="zh-CN" sz="1800" b="1" dirty="0"/>
              <a:t>K.-H. Mess, P. </a:t>
            </a:r>
            <a:r>
              <a:rPr lang="en-US" altLang="zh-CN" sz="1800" b="1" dirty="0" err="1"/>
              <a:t>Schmuser</a:t>
            </a:r>
            <a:r>
              <a:rPr lang="en-US" altLang="zh-CN" sz="1800" b="1" dirty="0"/>
              <a:t>, S. Wolff</a:t>
            </a:r>
            <a:r>
              <a:rPr lang="en-US" altLang="zh-CN" sz="1800" dirty="0"/>
              <a:t>, “Superconducting accelerator magnets”, Singapore: World Scientific, 1996.</a:t>
            </a:r>
          </a:p>
          <a:p>
            <a:pPr lvl="1" algn="just">
              <a:lnSpc>
                <a:spcPct val="120000"/>
              </a:lnSpc>
              <a:buBlip>
                <a:blip r:embed="rId3"/>
              </a:buBlip>
            </a:pPr>
            <a:r>
              <a:rPr lang="en-US" altLang="zh-CN" sz="1800" b="1" dirty="0"/>
              <a:t>Fred M. Asner</a:t>
            </a:r>
            <a:r>
              <a:rPr lang="en-US" altLang="zh-CN" sz="1800" dirty="0"/>
              <a:t>, "High Field Superconducting Magnets", 1999.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4ADFECA-6D3A-80ED-D73F-BCAA4B784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2360683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9999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Heat Reaction</a:t>
            </a:r>
            <a:endParaRPr lang="zh-CN" altLang="en-US" sz="4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40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4517"/>
            <a:ext cx="9144000" cy="4868796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FD381C-AA88-CFF0-8304-F4B5C6D30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1474470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Quench</a:t>
            </a:r>
            <a:endParaRPr lang="en-US" altLang="en-US" sz="4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6726"/>
            <a:ext cx="9144000" cy="543962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41038" y="6053680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BookAntiqua"/>
              </a:rPr>
              <a:t>Analysis of SQ02, LBNL</a:t>
            </a:r>
            <a:endParaRPr lang="zh-CN" altLang="en-US" sz="14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820D1657-0170-DADC-4AA0-16CB508C5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1093296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0133" y="1309834"/>
            <a:ext cx="67056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3265" y="2053471"/>
            <a:ext cx="1676400" cy="41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3" name="Group 42"/>
          <p:cNvGrpSpPr/>
          <p:nvPr/>
        </p:nvGrpSpPr>
        <p:grpSpPr>
          <a:xfrm>
            <a:off x="152400" y="1596271"/>
            <a:ext cx="5715000" cy="3505200"/>
            <a:chOff x="2438400" y="1143000"/>
            <a:chExt cx="5715000" cy="3505200"/>
          </a:xfrm>
        </p:grpSpPr>
        <p:sp>
          <p:nvSpPr>
            <p:cNvPr id="8" name="TextBox 7"/>
            <p:cNvSpPr txBox="1"/>
            <p:nvPr/>
          </p:nvSpPr>
          <p:spPr bwMode="auto">
            <a:xfrm>
              <a:off x="4038600" y="1219200"/>
              <a:ext cx="1219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Quench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733800" y="1905000"/>
              <a:ext cx="18288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Normal zone growth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038600" y="2861846"/>
              <a:ext cx="1219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Detection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2514600" y="3657600"/>
              <a:ext cx="1295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Power supply switched off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4191000" y="4038600"/>
              <a:ext cx="12954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Protection heaters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5562600" y="4157246"/>
              <a:ext cx="1143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Extraction</a:t>
              </a: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4593771" y="1665514"/>
              <a:ext cx="152400" cy="228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4572000" y="2514600"/>
              <a:ext cx="152400" cy="228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 rot="2795467">
              <a:off x="3654380" y="3292175"/>
              <a:ext cx="158841" cy="26931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 rot="18762610">
              <a:off x="5461587" y="3308225"/>
              <a:ext cx="182250" cy="2196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038600" y="1143000"/>
              <a:ext cx="1219200" cy="4572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038599" y="1937657"/>
              <a:ext cx="1262743" cy="50074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038600" y="2743200"/>
              <a:ext cx="1262743" cy="50074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438400" y="3581400"/>
              <a:ext cx="1447800" cy="10668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562600" y="4038600"/>
              <a:ext cx="1219200" cy="609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 bwMode="auto">
            <a:xfrm>
              <a:off x="6781800" y="4157246"/>
              <a:ext cx="1371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prstClr val="black"/>
                  </a:solidFill>
                  <a:latin typeface="Book Antiqua" pitchFamily="18" charset="0"/>
                  <a:cs typeface="Times New Roman" pitchFamily="18" charset="0"/>
                </a:rPr>
                <a:t>Quenchback</a:t>
              </a:r>
              <a:endParaRPr lang="en-US" sz="1600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495800" y="3581400"/>
              <a:ext cx="3429000" cy="381000"/>
              <a:chOff x="4495800" y="3429000"/>
              <a:chExt cx="3429000" cy="381000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4495800" y="3429000"/>
                <a:ext cx="3352800" cy="3810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Book Antiqua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 bwMode="auto">
              <a:xfrm>
                <a:off x="4724400" y="3429000"/>
                <a:ext cx="32004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Book Antiqua" pitchFamily="18" charset="0"/>
                    <a:cs typeface="Times New Roman" pitchFamily="18" charset="0"/>
                  </a:rPr>
                  <a:t>Trigger protection options</a:t>
                </a:r>
              </a:p>
            </p:txBody>
          </p:sp>
        </p:grpSp>
        <p:sp>
          <p:nvSpPr>
            <p:cNvPr id="40" name="Rounded Rectangle 39"/>
            <p:cNvSpPr/>
            <p:nvPr/>
          </p:nvSpPr>
          <p:spPr>
            <a:xfrm>
              <a:off x="4267200" y="4038600"/>
              <a:ext cx="1219200" cy="609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858000" y="4038600"/>
              <a:ext cx="1219200" cy="609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Book Antiqua" pitchFamily="18" charset="0"/>
              </a:endParaRPr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158685" y="5347910"/>
            <a:ext cx="56388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57" name="TextBox 56"/>
          <p:cNvSpPr txBox="1"/>
          <p:nvPr/>
        </p:nvSpPr>
        <p:spPr bwMode="auto">
          <a:xfrm>
            <a:off x="272142" y="5494200"/>
            <a:ext cx="5486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Book Antiqua" pitchFamily="18" charset="0"/>
                <a:cs typeface="Times New Roman" pitchFamily="18" charset="0"/>
              </a:rPr>
              <a:t>Current decay in the magnet</a:t>
            </a:r>
          </a:p>
        </p:txBody>
      </p:sp>
      <p:sp>
        <p:nvSpPr>
          <p:cNvPr id="37" name="Content Placeholder 18"/>
          <p:cNvSpPr txBox="1">
            <a:spLocks/>
          </p:cNvSpPr>
          <p:nvPr/>
        </p:nvSpPr>
        <p:spPr>
          <a:xfrm>
            <a:off x="4982065" y="1340861"/>
            <a:ext cx="2286000" cy="762000"/>
          </a:xfrm>
          <a:prstGeom prst="rect">
            <a:avLst/>
          </a:prstGeom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60000"/>
            </a:pPr>
            <a:r>
              <a:rPr lang="en-US" dirty="0">
                <a:solidFill>
                  <a:prstClr val="black"/>
                </a:solidFill>
                <a:latin typeface="Book Antiqua" pitchFamily="18" charset="0"/>
              </a:rPr>
              <a:t>Magnetic energy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defRPr/>
            </a:pPr>
            <a:endParaRPr lang="en-US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42" name="Content Placeholder 18"/>
          <p:cNvSpPr txBox="1">
            <a:spLocks/>
          </p:cNvSpPr>
          <p:nvPr/>
        </p:nvSpPr>
        <p:spPr>
          <a:xfrm>
            <a:off x="4829665" y="2053471"/>
            <a:ext cx="2133600" cy="391594"/>
          </a:xfrm>
          <a:prstGeom prst="rect">
            <a:avLst/>
          </a:prstGeom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SzPct val="60000"/>
            </a:pPr>
            <a:r>
              <a:rPr lang="en-US" dirty="0">
                <a:solidFill>
                  <a:prstClr val="black"/>
                </a:solidFill>
                <a:latin typeface="Book Antiqua" pitchFamily="18" charset="0"/>
              </a:rPr>
              <a:t>Converted to heat</a:t>
            </a:r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Quench Protection</a:t>
            </a:r>
            <a:endParaRPr lang="en-US" altLang="en-US" sz="4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42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078" y="3981402"/>
            <a:ext cx="2232671" cy="22639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966" y="2675143"/>
            <a:ext cx="4354604" cy="1153123"/>
          </a:xfrm>
          <a:prstGeom prst="rect">
            <a:avLst/>
          </a:prstGeom>
        </p:spPr>
      </p:pic>
      <p:sp>
        <p:nvSpPr>
          <p:cNvPr id="2" name="页脚占位符 1">
            <a:extLst>
              <a:ext uri="{FF2B5EF4-FFF2-40B4-BE49-F238E27FC236}">
                <a16:creationId xmlns:a16="http://schemas.microsoft.com/office/drawing/2014/main" id="{8A3E54FE-CA99-53F4-51BC-42193FA8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760438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334000"/>
          </a:xfrm>
        </p:spPr>
        <p:txBody>
          <a:bodyPr>
            <a:normAutofit/>
          </a:bodyPr>
          <a:lstStyle/>
          <a:p>
            <a:r>
              <a:rPr lang="en-US" sz="2200" dirty="0"/>
              <a:t>In most accelerator magnets, the “natural” resistance growth is insufficient to provide a good protection =&gt; </a:t>
            </a:r>
            <a:r>
              <a:rPr lang="en-US" sz="2200" dirty="0">
                <a:solidFill>
                  <a:srgbClr val="C00000"/>
                </a:solidFill>
              </a:rPr>
              <a:t>Need to enhance the resistance</a:t>
            </a:r>
          </a:p>
          <a:p>
            <a:r>
              <a:rPr lang="en-US" sz="2000" b="1" i="1" dirty="0"/>
              <a:t>Method 1:</a:t>
            </a:r>
          </a:p>
          <a:p>
            <a:pPr lvl="1"/>
            <a:r>
              <a:rPr lang="en-US" sz="1800" dirty="0"/>
              <a:t>Add an external resistor</a:t>
            </a:r>
          </a:p>
          <a:p>
            <a:r>
              <a:rPr lang="en-US" sz="2000" b="1" i="1" dirty="0"/>
              <a:t>Method 2:</a:t>
            </a:r>
          </a:p>
          <a:p>
            <a:pPr lvl="1"/>
            <a:r>
              <a:rPr lang="en-US" sz="1800" dirty="0"/>
              <a:t>Protection heaters  mounted on the coils</a:t>
            </a:r>
          </a:p>
          <a:p>
            <a:pPr lvl="2"/>
            <a:r>
              <a:rPr lang="en-US" sz="1600" dirty="0"/>
              <a:t>Optimized to  minimize thermal diffusion time</a:t>
            </a:r>
          </a:p>
          <a:p>
            <a:r>
              <a:rPr lang="en-US" sz="2000" b="1" i="1" dirty="0"/>
              <a:t>Method 3:</a:t>
            </a:r>
          </a:p>
          <a:p>
            <a:pPr lvl="1"/>
            <a:r>
              <a:rPr lang="en-US" sz="1800" dirty="0"/>
              <a:t>Use of couple secondary circuits</a:t>
            </a:r>
          </a:p>
          <a:p>
            <a:pPr lvl="2"/>
            <a:r>
              <a:rPr lang="en-US" sz="1600" dirty="0"/>
              <a:t>Can be external or internal to the coil</a:t>
            </a:r>
          </a:p>
          <a:p>
            <a:pPr lvl="2"/>
            <a:r>
              <a:rPr lang="en-US" sz="1600" dirty="0"/>
              <a:t>Quench back</a:t>
            </a:r>
          </a:p>
          <a:p>
            <a:r>
              <a:rPr lang="en-US" sz="2000" b="1" i="1" dirty="0"/>
              <a:t>Method 4</a:t>
            </a:r>
            <a:r>
              <a:rPr lang="en-US" sz="2000" dirty="0"/>
              <a:t>: </a:t>
            </a:r>
            <a:endParaRPr lang="en-US" sz="1800" dirty="0"/>
          </a:p>
          <a:p>
            <a:pPr lvl="1"/>
            <a:r>
              <a:rPr lang="en-US" sz="1800" dirty="0"/>
              <a:t>Coil subdivision</a:t>
            </a:r>
          </a:p>
          <a:p>
            <a:pPr lvl="2"/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Quench Protection</a:t>
            </a:r>
            <a:endParaRPr lang="en-US" altLang="en-US" sz="4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4"/>
          <a:stretch>
            <a:fillRect/>
          </a:stretch>
        </p:blipFill>
        <p:spPr bwMode="auto">
          <a:xfrm>
            <a:off x="6982458" y="1829936"/>
            <a:ext cx="178488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256412" y="1771320"/>
            <a:ext cx="533400" cy="1582616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214370" y="1356566"/>
            <a:ext cx="6399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3333CC"/>
                </a:solidFill>
                <a:latin typeface="Book Antiqua" pitchFamily="18" charset="0"/>
              </a:rPr>
              <a:t>Cold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7230" y="3987646"/>
            <a:ext cx="1739093" cy="149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14" t="-16053" r="30810"/>
          <a:stretch>
            <a:fillRect/>
          </a:stretch>
        </p:blipFill>
        <p:spPr bwMode="auto">
          <a:xfrm>
            <a:off x="4390931" y="4727062"/>
            <a:ext cx="2785376" cy="57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52" t="-16054" r="29531" b="19732"/>
          <a:stretch>
            <a:fillRect/>
          </a:stretch>
        </p:blipFill>
        <p:spPr bwMode="auto">
          <a:xfrm>
            <a:off x="4639100" y="4157803"/>
            <a:ext cx="2537207" cy="46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0800" y="4737024"/>
            <a:ext cx="1437341" cy="176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DSC0310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4398" y="2595101"/>
            <a:ext cx="1138802" cy="151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43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B123FE07-14EC-A6A4-5149-9F80ECF2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876249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44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83" y="1677971"/>
            <a:ext cx="3791201" cy="411951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1279" y="1172060"/>
            <a:ext cx="4232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Coupling-Loss Induced Quench Protection</a:t>
            </a:r>
          </a:p>
          <a:p>
            <a:pPr algn="ctr"/>
            <a:r>
              <a:rPr lang="en-US" altLang="zh-CN" dirty="0"/>
              <a:t>CLIQ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536988" y="5797485"/>
            <a:ext cx="172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E. </a:t>
            </a:r>
            <a:r>
              <a:rPr lang="en-US" altLang="zh-CN" dirty="0" err="1"/>
              <a:t>Ravaioli</a:t>
            </a:r>
            <a:r>
              <a:rPr lang="en-US" altLang="zh-CN" dirty="0"/>
              <a:t> et al.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0544" y="2807958"/>
            <a:ext cx="4035469" cy="29834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988" y="1671864"/>
            <a:ext cx="1727111" cy="11238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544" y="1645245"/>
            <a:ext cx="1657645" cy="11566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356914" y="5791378"/>
            <a:ext cx="152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G. Kirby et al.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383204" y="1178093"/>
            <a:ext cx="296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METROSIL Quench Protection</a:t>
            </a:r>
            <a:endParaRPr lang="zh-CN" alt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Quench Protection</a:t>
            </a:r>
            <a:endParaRPr lang="en-US" altLang="en-US" sz="40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F38BE717-EB68-60AC-C635-F8F98128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266833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791"/>
            <a:ext cx="8229600" cy="1713368"/>
          </a:xfrm>
        </p:spPr>
        <p:txBody>
          <a:bodyPr/>
          <a:lstStyle/>
          <a:p>
            <a:r>
              <a:rPr lang="en-US" sz="2000" dirty="0"/>
              <a:t>In the LHC main ring, the dipoles are connected in series. The principle is</a:t>
            </a:r>
          </a:p>
          <a:p>
            <a:pPr lvl="1"/>
            <a:r>
              <a:rPr lang="en-US" sz="1600" dirty="0"/>
              <a:t>to “by-pass” the quenching magnet to avoid dumping all the string energy in one magnet</a:t>
            </a:r>
          </a:p>
          <a:p>
            <a:pPr lvl="1"/>
            <a:r>
              <a:rPr lang="en-US" sz="1600" dirty="0"/>
              <a:t>To de-excite the rest of the magnets into a dump resistor</a:t>
            </a:r>
          </a:p>
          <a:p>
            <a:r>
              <a:rPr lang="en-US" sz="2000" dirty="0"/>
              <a:t>Combination of various methods: heaters, dump resistor, diodes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585" y="2695388"/>
            <a:ext cx="5830340" cy="365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Quench Protection</a:t>
            </a:r>
            <a:endParaRPr lang="en-US" altLang="en-US" sz="4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45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528E6A2B-301C-4B18-BDC8-1A564E29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2253700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6700" y="1190625"/>
            <a:ext cx="5130800" cy="5240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en-US" altLang="en-US" sz="2000" dirty="0"/>
              <a:t>Training is characterized by two phenomena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sz="1800" dirty="0"/>
              <a:t>The </a:t>
            </a:r>
            <a:r>
              <a:rPr lang="en-US" altLang="en-US" sz="1800" b="1" dirty="0">
                <a:solidFill>
                  <a:srgbClr val="FF0000"/>
                </a:solidFill>
              </a:rPr>
              <a:t>occurrence of premature quenches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sz="1600" dirty="0"/>
              <a:t>Frictional motion of a superconductor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sz="1600" dirty="0"/>
              <a:t>Epoxy failure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sz="1600" dirty="0"/>
              <a:t>……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sz="1800" dirty="0"/>
              <a:t>The </a:t>
            </a:r>
            <a:r>
              <a:rPr lang="en-US" altLang="en-US" sz="1800" b="1" dirty="0">
                <a:solidFill>
                  <a:srgbClr val="FF0000"/>
                </a:solidFill>
              </a:rPr>
              <a:t>progressive increase of quench current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sz="1600" dirty="0"/>
              <a:t>Some irreversible change in the coil’s mechanical status.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z="2000" dirty="0"/>
              <a:t>In R&amp;D magnets, training may not be an issues.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z="2000" dirty="0"/>
              <a:t>For accelerator magnets it can be expensive, both in term of time and cost.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0" r="16656" b="1233"/>
          <a:stretch>
            <a:fillRect/>
          </a:stretch>
        </p:blipFill>
        <p:spPr bwMode="auto">
          <a:xfrm>
            <a:off x="5397500" y="3802063"/>
            <a:ext cx="3479800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880" y="1206634"/>
            <a:ext cx="3035431" cy="233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-6019"/>
            <a:ext cx="9143999" cy="1143000"/>
          </a:xfrm>
        </p:spPr>
        <p:txBody>
          <a:bodyPr>
            <a:normAutofit/>
          </a:bodyPr>
          <a:lstStyle/>
          <a:p>
            <a:r>
              <a:rPr lang="fr-FR" altLang="en-US" sz="4000" dirty="0"/>
              <a:t>Training</a:t>
            </a:r>
            <a:endParaRPr lang="en-US" altLang="en-US" sz="4000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61FFC242-2C5D-4095-4843-10999879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40029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Quench Origins</a:t>
            </a:r>
            <a:endParaRPr lang="zh-CN" altLang="en-US" sz="4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7569" y="1325562"/>
            <a:ext cx="8453438" cy="20366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en-US" altLang="en-US" sz="2400" dirty="0"/>
              <a:t>Depending on the shape of the voltage signal, it is possible to identify </a:t>
            </a:r>
          </a:p>
          <a:p>
            <a:pPr lvl="2" algn="just">
              <a:buFontTx/>
              <a:buBlip>
                <a:blip r:embed="rId2"/>
              </a:buBlip>
            </a:pPr>
            <a:r>
              <a:rPr lang="en-US" altLang="en-US" dirty="0"/>
              <a:t>Conductor limited quenches: slow, gradual resistive growth</a:t>
            </a:r>
          </a:p>
          <a:p>
            <a:pPr lvl="2" algn="just">
              <a:buFontTx/>
              <a:buBlip>
                <a:blip r:embed="rId2"/>
              </a:buBlip>
            </a:pPr>
            <a:r>
              <a:rPr lang="en-US" altLang="en-US" dirty="0"/>
              <a:t>Flux jump induced quenches: low-frequency flux changes</a:t>
            </a:r>
          </a:p>
          <a:p>
            <a:pPr lvl="2" algn="just">
              <a:buFontTx/>
              <a:buBlip>
                <a:blip r:embed="rId2"/>
              </a:buBlip>
            </a:pPr>
            <a:r>
              <a:rPr lang="en-US" altLang="en-US" dirty="0"/>
              <a:t>Motion induced quenches: acceleration-deceleration-ringing</a:t>
            </a:r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8" y="3422685"/>
            <a:ext cx="28924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6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1063" y="3548098"/>
            <a:ext cx="27432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7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525" y="3521110"/>
            <a:ext cx="271145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6738" y="3711610"/>
            <a:ext cx="1370012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tIns="0" bIns="0"/>
          <a:lstStyle>
            <a:lvl1pPr>
              <a:spcBef>
                <a:spcPct val="20000"/>
              </a:spcBef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</a:rPr>
              <a:t>Conductor limited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697288" y="3730660"/>
            <a:ext cx="777457" cy="2154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Flux-Jump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535738" y="3729073"/>
            <a:ext cx="528991" cy="2154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7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Motion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C9F3C3E-7960-F85A-6687-92D6D94D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01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865" y="-4036"/>
            <a:ext cx="8700940" cy="11430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Modeling from magnets to filaments</a:t>
            </a:r>
            <a:endParaRPr lang="zh-CN" altLang="en-US" sz="4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48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15" y="3604654"/>
            <a:ext cx="7287725" cy="255685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19399" y="6089786"/>
            <a:ext cx="78458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Helvetica" panose="020B0604020202020204" pitchFamily="34" charset="0"/>
              </a:rPr>
              <a:t>D. </a:t>
            </a:r>
            <a:r>
              <a:rPr lang="en-US" altLang="zh-CN" sz="1000" dirty="0" err="1">
                <a:latin typeface="Helvetica" panose="020B0604020202020204" pitchFamily="34" charset="0"/>
              </a:rPr>
              <a:t>Arbelaez</a:t>
            </a:r>
            <a:r>
              <a:rPr lang="en-US" altLang="zh-CN" sz="1000" dirty="0">
                <a:latin typeface="Helvetica" panose="020B0604020202020204" pitchFamily="34" charset="0"/>
              </a:rPr>
              <a:t> et al, “Cable Deformation Simulation and a Hierarchical Framework for Nb3Sn Rutherford Cables,” EUCAS, pp. 1–11, 2009</a:t>
            </a:r>
            <a:endParaRPr lang="zh-CN" altLang="en-US" sz="1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788" y="1364069"/>
            <a:ext cx="5726464" cy="2300075"/>
          </a:xfrm>
          <a:prstGeom prst="rect">
            <a:avLst/>
          </a:prstGeom>
        </p:spPr>
      </p:pic>
      <p:pic>
        <p:nvPicPr>
          <p:cNvPr id="13" name="Picture 4" descr="strain_sensitivit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11" y="1429051"/>
            <a:ext cx="256857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19399" y="1254555"/>
            <a:ext cx="86552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7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 dirty="0">
                <a:latin typeface="Arial" panose="020B0604020202020204" pitchFamily="34" charset="0"/>
              </a:rPr>
              <a:t>A. </a:t>
            </a:r>
            <a:r>
              <a:rPr lang="en-US" altLang="en-US" sz="1000" b="1" dirty="0" err="1">
                <a:latin typeface="Arial" panose="020B0604020202020204" pitchFamily="34" charset="0"/>
              </a:rPr>
              <a:t>Godeke</a:t>
            </a:r>
            <a:endParaRPr lang="en-US" altLang="en-US" sz="1000" b="1" dirty="0">
              <a:latin typeface="Arial" panose="020B0604020202020204" pitchFamily="34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FE44A1E-CFC0-E67D-FE3F-899F4D37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202939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0105" y="1160980"/>
            <a:ext cx="8514585" cy="5377933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b="1" dirty="0"/>
              <a:t>Precondition (Iron based conductor, </a:t>
            </a:r>
            <a:r>
              <a:rPr lang="en-US" altLang="zh-CN" b="1" dirty="0" err="1"/>
              <a:t>ReBCO</a:t>
            </a:r>
            <a:r>
              <a:rPr lang="en-US" altLang="zh-CN" b="1" dirty="0"/>
              <a:t>, Bi-2212,…)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70C0"/>
                </a:solidFill>
              </a:rPr>
              <a:t>The Je of the HTS conductors is high enough for accelerator application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70C0"/>
                </a:solidFill>
              </a:rPr>
              <a:t>The cost is lower than or similar with the LTS conductors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70C0"/>
                </a:solidFill>
              </a:rPr>
              <a:t>Mechanical performance is qualified</a:t>
            </a:r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b="1" dirty="0"/>
              <a:t>Main challenges of the HTS technology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70C0"/>
                </a:solidFill>
              </a:rPr>
              <a:t>Quench protection</a:t>
            </a:r>
            <a:r>
              <a:rPr lang="zh-CN" altLang="en-US" sz="2400" dirty="0">
                <a:solidFill>
                  <a:srgbClr val="0070C0"/>
                </a:solidFill>
              </a:rPr>
              <a:t>：</a:t>
            </a:r>
            <a:r>
              <a:rPr lang="en-US" altLang="zh-CN" sz="2400" dirty="0">
                <a:solidFill>
                  <a:srgbClr val="0070C0"/>
                </a:solidFill>
              </a:rPr>
              <a:t>quench propagation speed of HTS conductors is about two orders of magnitude lower than the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LTS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case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70C0"/>
                </a:solidFill>
              </a:rPr>
              <a:t>Cable fabrication</a:t>
            </a:r>
            <a:r>
              <a:rPr lang="zh-CN" altLang="en-US" sz="2400" dirty="0">
                <a:solidFill>
                  <a:srgbClr val="0070C0"/>
                </a:solidFill>
              </a:rPr>
              <a:t>：</a:t>
            </a:r>
            <a:r>
              <a:rPr lang="en-US" altLang="zh-CN" sz="2400" dirty="0">
                <a:solidFill>
                  <a:srgbClr val="0070C0"/>
                </a:solidFill>
              </a:rPr>
              <a:t>how to fabricate high-current cable with tapes?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70C0"/>
                </a:solidFill>
              </a:rPr>
              <a:t>Coil layout</a:t>
            </a:r>
            <a:r>
              <a:rPr lang="zh-CN" altLang="en-US" sz="2400" dirty="0">
                <a:solidFill>
                  <a:srgbClr val="0070C0"/>
                </a:solidFill>
              </a:rPr>
              <a:t>：</a:t>
            </a:r>
            <a:r>
              <a:rPr lang="en-US" altLang="zh-CN" sz="2400" dirty="0">
                <a:solidFill>
                  <a:srgbClr val="0070C0"/>
                </a:solidFill>
              </a:rPr>
              <a:t>compact, high efficiency, stress control, 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70C0"/>
                </a:solidFill>
              </a:rPr>
              <a:t>Field quality control</a:t>
            </a:r>
            <a:r>
              <a:rPr lang="zh-CN" altLang="en-US" sz="2400" dirty="0">
                <a:solidFill>
                  <a:srgbClr val="0070C0"/>
                </a:solidFill>
              </a:rPr>
              <a:t>：</a:t>
            </a:r>
            <a:r>
              <a:rPr lang="en-US" altLang="zh-CN" sz="2400" dirty="0">
                <a:solidFill>
                  <a:srgbClr val="0070C0"/>
                </a:solidFill>
              </a:rPr>
              <a:t>10</a:t>
            </a:r>
            <a:r>
              <a:rPr lang="en-US" altLang="zh-CN" sz="2400" baseline="30000" dirty="0">
                <a:solidFill>
                  <a:srgbClr val="0070C0"/>
                </a:solidFill>
              </a:rPr>
              <a:t>-4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field uniformity needed for accelerators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r>
              <a:rPr lang="en-US" altLang="zh-CN" b="1" dirty="0"/>
              <a:t>Advantages of the all-HTS</a:t>
            </a:r>
            <a:r>
              <a:rPr lang="zh-CN" altLang="en-US" b="1" dirty="0"/>
              <a:t> </a:t>
            </a:r>
            <a:r>
              <a:rPr lang="en-US" altLang="zh-CN" b="1" dirty="0"/>
              <a:t>magnet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70C0"/>
                </a:solidFill>
              </a:rPr>
              <a:t>Possibility of raising the operation temperature of the magnet</a:t>
            </a:r>
            <a:r>
              <a:rPr lang="zh-CN" altLang="en-US" sz="2400" dirty="0">
                <a:solidFill>
                  <a:srgbClr val="0070C0"/>
                </a:solidFill>
              </a:rPr>
              <a:t>（</a:t>
            </a:r>
            <a:r>
              <a:rPr lang="en-US" altLang="zh-CN" sz="2400" dirty="0">
                <a:solidFill>
                  <a:srgbClr val="0070C0"/>
                </a:solidFill>
              </a:rPr>
              <a:t>4.2K -&gt; ?K</a:t>
            </a:r>
            <a:r>
              <a:rPr lang="zh-CN" altLang="en-US" sz="2400" dirty="0">
                <a:solidFill>
                  <a:srgbClr val="0070C0"/>
                </a:solidFill>
              </a:rPr>
              <a:t>）</a:t>
            </a:r>
            <a:endParaRPr lang="en-US" altLang="zh-CN" sz="2400" dirty="0">
              <a:solidFill>
                <a:srgbClr val="0070C0"/>
              </a:solidFill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340106" y="270532"/>
            <a:ext cx="8514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HTS 16+ Tesla Accelerator Magnet?</a:t>
            </a:r>
            <a:endParaRPr lang="zh-CN" altLang="en-US" sz="40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49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A74DFB0-B341-2A77-7CF6-7CFB7327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93841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1"/>
          <p:cNvSpPr txBox="1">
            <a:spLocks noChangeArrowheads="1"/>
          </p:cNvSpPr>
          <p:nvPr/>
        </p:nvSpPr>
        <p:spPr bwMode="auto">
          <a:xfrm>
            <a:off x="1" y="50332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4000" dirty="0">
                <a:latin typeface="+mj-lt"/>
                <a:ea typeface="+mj-ea"/>
                <a:cs typeface="+mj-cs"/>
              </a:rPr>
              <a:t>The Discovery of Superconductivity</a:t>
            </a:r>
          </a:p>
        </p:txBody>
      </p:sp>
      <p:grpSp>
        <p:nvGrpSpPr>
          <p:cNvPr id="6147" name="组合 14"/>
          <p:cNvGrpSpPr>
            <a:grpSpLocks/>
          </p:cNvGrpSpPr>
          <p:nvPr/>
        </p:nvGrpSpPr>
        <p:grpSpPr bwMode="auto">
          <a:xfrm>
            <a:off x="368228" y="1034521"/>
            <a:ext cx="3786188" cy="5651108"/>
            <a:chOff x="363426" y="1097628"/>
            <a:chExt cx="3786182" cy="5142387"/>
          </a:xfrm>
        </p:grpSpPr>
        <p:pic>
          <p:nvPicPr>
            <p:cNvPr id="6161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530" y="1805138"/>
              <a:ext cx="2422561" cy="357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2" name="矩形 12"/>
            <p:cNvSpPr>
              <a:spLocks noChangeArrowheads="1"/>
            </p:cNvSpPr>
            <p:nvPr/>
          </p:nvSpPr>
          <p:spPr bwMode="auto">
            <a:xfrm>
              <a:off x="363426" y="1097628"/>
              <a:ext cx="3786182" cy="64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2000" b="1" dirty="0">
                  <a:solidFill>
                    <a:srgbClr val="3333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Successfully liquefied He gas </a:t>
              </a:r>
            </a:p>
            <a:p>
              <a:pPr algn="ctr" eaLnBrk="1" hangingPunct="1"/>
              <a:r>
                <a:rPr lang="en-US" altLang="zh-CN" sz="2000" b="1" dirty="0">
                  <a:solidFill>
                    <a:srgbClr val="3333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in 1908</a:t>
              </a:r>
            </a:p>
          </p:txBody>
        </p:sp>
        <p:sp>
          <p:nvSpPr>
            <p:cNvPr id="6163" name="矩形 13"/>
            <p:cNvSpPr>
              <a:spLocks noChangeArrowheads="1"/>
            </p:cNvSpPr>
            <p:nvPr/>
          </p:nvSpPr>
          <p:spPr bwMode="auto">
            <a:xfrm>
              <a:off x="695685" y="5399822"/>
              <a:ext cx="2916183" cy="84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b="1" dirty="0"/>
                <a:t>Heike </a:t>
              </a:r>
              <a:r>
                <a:rPr lang="en-US" altLang="zh-CN" b="1" dirty="0" err="1"/>
                <a:t>Kamerlingh</a:t>
              </a:r>
              <a:r>
                <a:rPr lang="en-US" altLang="zh-CN" b="1" dirty="0"/>
                <a:t> </a:t>
              </a:r>
              <a:r>
                <a:rPr lang="en-US" altLang="zh-CN" b="1" dirty="0" err="1"/>
                <a:t>Onnes</a:t>
              </a:r>
              <a:endParaRPr lang="en-US" altLang="zh-CN" b="1" dirty="0"/>
            </a:p>
            <a:p>
              <a:pPr algn="ctr" eaLnBrk="1" hangingPunct="1"/>
              <a:r>
                <a:rPr lang="en-US" altLang="zh-CN" b="1" dirty="0"/>
                <a:t>Dutch </a:t>
              </a:r>
              <a:r>
                <a:rPr lang="en-US" altLang="zh-CN" b="1" dirty="0" err="1"/>
                <a:t>Physisist</a:t>
              </a:r>
              <a:endParaRPr lang="en-US" altLang="zh-CN" b="1" dirty="0"/>
            </a:p>
            <a:p>
              <a:pPr algn="ctr" eaLnBrk="1" hangingPunct="1"/>
              <a:r>
                <a:rPr lang="en-US" altLang="zh-CN" b="1" dirty="0"/>
                <a:t> (1853-1926)</a:t>
              </a:r>
              <a:endParaRPr lang="zh-CN" altLang="en-US" dirty="0"/>
            </a:p>
          </p:txBody>
        </p:sp>
      </p:grpSp>
      <p:grpSp>
        <p:nvGrpSpPr>
          <p:cNvPr id="6149" name="组合 30"/>
          <p:cNvGrpSpPr>
            <a:grpSpLocks/>
          </p:cNvGrpSpPr>
          <p:nvPr/>
        </p:nvGrpSpPr>
        <p:grpSpPr bwMode="auto">
          <a:xfrm>
            <a:off x="4857764" y="4245698"/>
            <a:ext cx="4187922" cy="2078818"/>
            <a:chOff x="4857753" y="4245711"/>
            <a:chExt cx="4187516" cy="2079405"/>
          </a:xfrm>
        </p:grpSpPr>
        <p:pic>
          <p:nvPicPr>
            <p:cNvPr id="6150" name="Picture 3" descr="Med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190" y="4245711"/>
              <a:ext cx="683487" cy="68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1" name="Rectangle 4"/>
            <p:cNvSpPr>
              <a:spLocks noChangeArrowheads="1"/>
            </p:cNvSpPr>
            <p:nvPr/>
          </p:nvSpPr>
          <p:spPr bwMode="auto">
            <a:xfrm>
              <a:off x="5715008" y="4247476"/>
              <a:ext cx="3000396" cy="64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rgbClr val="3333FF"/>
                  </a:solidFill>
                </a:rPr>
                <a:t>The Nobel Prize in </a:t>
              </a:r>
            </a:p>
            <a:p>
              <a:pPr eaLnBrk="1" hangingPunct="1"/>
              <a:r>
                <a:rPr lang="en-US" altLang="zh-CN" b="1" dirty="0">
                  <a:solidFill>
                    <a:srgbClr val="3333FF"/>
                  </a:solidFill>
                </a:rPr>
                <a:t>Physics 1913</a:t>
              </a:r>
              <a:endParaRPr lang="en-US" altLang="zh-CN" sz="1600" dirty="0">
                <a:solidFill>
                  <a:srgbClr val="3333FF"/>
                </a:solidFill>
              </a:endParaRPr>
            </a:p>
          </p:txBody>
        </p:sp>
        <p:sp>
          <p:nvSpPr>
            <p:cNvPr id="6153" name="Rectangle 8"/>
            <p:cNvSpPr>
              <a:spLocks noChangeArrowheads="1"/>
            </p:cNvSpPr>
            <p:nvPr/>
          </p:nvSpPr>
          <p:spPr bwMode="auto">
            <a:xfrm>
              <a:off x="5849413" y="5967926"/>
              <a:ext cx="2879292" cy="357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Heike Kamerlingh </a:t>
              </a:r>
              <a:r>
                <a:rPr lang="en-US" altLang="zh-CN" b="1" dirty="0" err="1">
                  <a:latin typeface="Times New Roman" pitchFamily="18" charset="0"/>
                  <a:cs typeface="Times New Roman" pitchFamily="18" charset="0"/>
                </a:rPr>
                <a:t>Onnes</a:t>
              </a:r>
              <a:endParaRPr lang="en-US" altLang="zh-CN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54" name="Picture 7" descr="Heike Kamerlingh Onn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3" y="5000637"/>
              <a:ext cx="928694" cy="130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786447" y="4922121"/>
              <a:ext cx="3258822" cy="10766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"for his investigations on the </a:t>
              </a:r>
            </a:p>
            <a:p>
              <a:pPr>
                <a:defRPr/>
              </a:pP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properties of matter at low </a:t>
              </a:r>
            </a:p>
            <a:p>
              <a:pPr>
                <a:defRPr/>
              </a:pP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temperatures which led, inter alia, </a:t>
              </a:r>
            </a:p>
            <a:p>
              <a:pPr>
                <a:defRPr/>
              </a:pP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to the production of liquid helium”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1" name="组合 19"/>
          <p:cNvGrpSpPr>
            <a:grpSpLocks/>
          </p:cNvGrpSpPr>
          <p:nvPr/>
        </p:nvGrpSpPr>
        <p:grpSpPr bwMode="auto">
          <a:xfrm>
            <a:off x="5024488" y="1051164"/>
            <a:ext cx="3582185" cy="3055179"/>
            <a:chOff x="4320775" y="479046"/>
            <a:chExt cx="4213781" cy="3711850"/>
          </a:xfrm>
        </p:grpSpPr>
        <p:sp>
          <p:nvSpPr>
            <p:cNvPr id="22" name="Text Box 29"/>
            <p:cNvSpPr txBox="1">
              <a:spLocks noChangeArrowheads="1"/>
            </p:cNvSpPr>
            <p:nvPr/>
          </p:nvSpPr>
          <p:spPr bwMode="auto">
            <a:xfrm>
              <a:off x="4320775" y="479046"/>
              <a:ext cx="4213781" cy="86003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rgbClr val="3333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Discovery of Superconductivity in 1911</a:t>
              </a:r>
              <a:endParaRPr lang="zh-CN" altLang="en-US" sz="2000" b="1" dirty="0">
                <a:solidFill>
                  <a:srgbClr val="3333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23" name="组合 18"/>
            <p:cNvGrpSpPr>
              <a:grpSpLocks/>
            </p:cNvGrpSpPr>
            <p:nvPr/>
          </p:nvGrpSpPr>
          <p:grpSpPr bwMode="auto">
            <a:xfrm>
              <a:off x="4643438" y="1374306"/>
              <a:ext cx="3786214" cy="2816590"/>
              <a:chOff x="4429124" y="819810"/>
              <a:chExt cx="3786214" cy="2816590"/>
            </a:xfrm>
          </p:grpSpPr>
          <p:pic>
            <p:nvPicPr>
              <p:cNvPr id="24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7752" y="819810"/>
                <a:ext cx="3357586" cy="2520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16"/>
              <p:cNvSpPr txBox="1">
                <a:spLocks noChangeArrowheads="1"/>
              </p:cNvSpPr>
              <p:nvPr/>
            </p:nvSpPr>
            <p:spPr bwMode="auto">
              <a:xfrm>
                <a:off x="5755146" y="3267068"/>
                <a:ext cx="18585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zh-CN" b="1">
                    <a:latin typeface="Times New Roman" pitchFamily="18" charset="0"/>
                    <a:cs typeface="Times New Roman" pitchFamily="18" charset="0"/>
                  </a:rPr>
                  <a:t>Temperature (K)</a:t>
                </a:r>
                <a:endParaRPr lang="zh-CN" altLang="en-US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Box 17"/>
              <p:cNvSpPr txBox="1">
                <a:spLocks noChangeArrowheads="1"/>
              </p:cNvSpPr>
              <p:nvPr/>
            </p:nvSpPr>
            <p:spPr bwMode="auto">
              <a:xfrm rot="-5400000">
                <a:off x="4027732" y="1901566"/>
                <a:ext cx="11721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zh-CN">
                    <a:latin typeface="Times New Roman" pitchFamily="18" charset="0"/>
                    <a:cs typeface="Times New Roman" pitchFamily="18" charset="0"/>
                  </a:rPr>
                  <a:t>Resistance</a:t>
                </a:r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E588A387-977F-31E1-C4A7-8B9A60C4146E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042987-6E2C-7E47-B081-56B64287DEB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页脚占位符 1">
            <a:extLst>
              <a:ext uri="{FF2B5EF4-FFF2-40B4-BE49-F238E27FC236}">
                <a16:creationId xmlns:a16="http://schemas.microsoft.com/office/drawing/2014/main" id="{643E6E87-52D1-3441-8F5B-8DFE2E47F59C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Fundamentals &amp; advances in superconducting magnets, </a:t>
            </a:r>
            <a:r>
              <a:rPr lang="en-US" dirty="0" err="1"/>
              <a:t>QXU，Feb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6958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4" y="1142999"/>
            <a:ext cx="7877175" cy="51358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</a:rPr>
              <a:t>Fundamental Principles of the Superconducting Accelerator Magnets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</a:rPr>
              <a:t>PRINCIPLES of Superconductivity and Particle Accelerators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</a:rPr>
              <a:t>CHARACTERISTICS and MAIN CHALLENGES of the Superconducting Accelerator Magnets</a:t>
            </a:r>
          </a:p>
          <a:p>
            <a:pPr marL="0" indent="0">
              <a:buNone/>
            </a:pPr>
            <a:endParaRPr lang="en-US" altLang="zh-CN" dirty="0"/>
          </a:p>
          <a:p>
            <a:pPr>
              <a:buFont typeface="Wingdings" charset="2"/>
              <a:buChar char="Ø"/>
            </a:pPr>
            <a:r>
              <a:rPr lang="en-US" altLang="zh-CN" sz="2800" b="1" dirty="0"/>
              <a:t>Case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Progress of the High Field Magnet R&amp;D at IHEP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 dirty="0"/>
              <a:t>Progress of the CCT Magnets for HL-LHC </a:t>
            </a:r>
          </a:p>
          <a:p>
            <a:pPr>
              <a:buFont typeface="Wingdings" charset="2"/>
              <a:buChar char="Ø"/>
            </a:pPr>
            <a:endParaRPr lang="en-US" altLang="zh-CN" dirty="0"/>
          </a:p>
          <a:p>
            <a:pPr>
              <a:buFont typeface="Wingdings" charset="2"/>
              <a:buChar char="Ø"/>
            </a:pPr>
            <a:endParaRPr lang="en-US" altLang="zh-CN" dirty="0"/>
          </a:p>
          <a:p>
            <a:pPr>
              <a:buFont typeface="Wingdings" charset="2"/>
              <a:buChar char="Ø"/>
            </a:pPr>
            <a:endParaRPr lang="zh-CN" altLang="en-US" dirty="0"/>
          </a:p>
          <a:p>
            <a:pPr>
              <a:buFont typeface="Wingdings" charset="2"/>
              <a:buChar char="Ø"/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50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D1DA6-D485-5915-CFA2-F31496CD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532881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0201872-283A-5EA6-3942-4489576243E9}"/>
              </a:ext>
            </a:extLst>
          </p:cNvPr>
          <p:cNvSpPr txBox="1"/>
          <p:nvPr/>
        </p:nvSpPr>
        <p:spPr>
          <a:xfrm>
            <a:off x="131887" y="3203140"/>
            <a:ext cx="8607971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rPr>
              <a:t>Cabling       Coil winding       HT       VPI      Magnet assembly     Test</a:t>
            </a:r>
            <a:endParaRPr kumimoji="0" lang="zh-CN" alt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右箭头 19">
            <a:extLst>
              <a:ext uri="{FF2B5EF4-FFF2-40B4-BE49-F238E27FC236}">
                <a16:creationId xmlns:a16="http://schemas.microsoft.com/office/drawing/2014/main" id="{22F7A143-00D4-16AB-2B7F-A376302D7A43}"/>
              </a:ext>
            </a:extLst>
          </p:cNvPr>
          <p:cNvSpPr/>
          <p:nvPr/>
        </p:nvSpPr>
        <p:spPr>
          <a:xfrm>
            <a:off x="3450672" y="3396136"/>
            <a:ext cx="219784" cy="13197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右箭头 20">
            <a:extLst>
              <a:ext uri="{FF2B5EF4-FFF2-40B4-BE49-F238E27FC236}">
                <a16:creationId xmlns:a16="http://schemas.microsoft.com/office/drawing/2014/main" id="{2F487159-FF24-4700-42C6-2FF49A04E6C1}"/>
              </a:ext>
            </a:extLst>
          </p:cNvPr>
          <p:cNvSpPr/>
          <p:nvPr/>
        </p:nvSpPr>
        <p:spPr>
          <a:xfrm>
            <a:off x="4297584" y="3396136"/>
            <a:ext cx="219784" cy="13197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右箭头 21">
            <a:extLst>
              <a:ext uri="{FF2B5EF4-FFF2-40B4-BE49-F238E27FC236}">
                <a16:creationId xmlns:a16="http://schemas.microsoft.com/office/drawing/2014/main" id="{70878396-387B-DD39-1BF9-E27A27B436B0}"/>
              </a:ext>
            </a:extLst>
          </p:cNvPr>
          <p:cNvSpPr/>
          <p:nvPr/>
        </p:nvSpPr>
        <p:spPr>
          <a:xfrm>
            <a:off x="5160957" y="3382499"/>
            <a:ext cx="219784" cy="13197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右箭头 22">
            <a:extLst>
              <a:ext uri="{FF2B5EF4-FFF2-40B4-BE49-F238E27FC236}">
                <a16:creationId xmlns:a16="http://schemas.microsoft.com/office/drawing/2014/main" id="{1C76A928-E111-40C4-242E-72D3BCD9EA95}"/>
              </a:ext>
            </a:extLst>
          </p:cNvPr>
          <p:cNvSpPr/>
          <p:nvPr/>
        </p:nvSpPr>
        <p:spPr>
          <a:xfrm>
            <a:off x="7783165" y="3382499"/>
            <a:ext cx="219784" cy="13197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右箭头 29">
            <a:extLst>
              <a:ext uri="{FF2B5EF4-FFF2-40B4-BE49-F238E27FC236}">
                <a16:creationId xmlns:a16="http://schemas.microsoft.com/office/drawing/2014/main" id="{DB3655D1-54E7-65B3-1C10-66D84FAB3B22}"/>
              </a:ext>
            </a:extLst>
          </p:cNvPr>
          <p:cNvSpPr/>
          <p:nvPr/>
        </p:nvSpPr>
        <p:spPr>
          <a:xfrm>
            <a:off x="1416109" y="3396136"/>
            <a:ext cx="219784" cy="13197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B2FE333-6147-0E14-2AFC-D65172654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091" y="3820814"/>
            <a:ext cx="1820581" cy="1076831"/>
          </a:xfrm>
          <a:prstGeom prst="rect">
            <a:avLst/>
          </a:prstGeom>
        </p:spPr>
      </p:pic>
      <p:pic>
        <p:nvPicPr>
          <p:cNvPr id="9" name="Picture 2" descr="C:\Users\Jiang Weiwei\Desktop\_DSC2418.jpg">
            <a:extLst>
              <a:ext uri="{FF2B5EF4-FFF2-40B4-BE49-F238E27FC236}">
                <a16:creationId xmlns:a16="http://schemas.microsoft.com/office/drawing/2014/main" id="{F2F8471A-DE4D-D8FB-F6C6-632790C4F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192" y="2062720"/>
            <a:ext cx="1930810" cy="109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74CE49-B5F6-9897-8D65-ED76265DB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31" y="1994663"/>
            <a:ext cx="1403529" cy="10717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18650D-3A32-FD18-26F2-F051A5DE6D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865" y="3637594"/>
            <a:ext cx="1034565" cy="18221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AF299A-38D8-A539-2BFE-C057D09CA3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67700" y="4192553"/>
            <a:ext cx="1823135" cy="711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3CCF4D-1998-E603-7FF6-5189593EDE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459" y="1444168"/>
            <a:ext cx="1126008" cy="17589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EC005B5-6D69-79D6-639B-6BB53D3D3B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9363" y="3616705"/>
            <a:ext cx="1185379" cy="183259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A305E67-21D8-9A99-84C4-BB409AB46CB1}"/>
              </a:ext>
            </a:extLst>
          </p:cNvPr>
          <p:cNvSpPr/>
          <p:nvPr/>
        </p:nvSpPr>
        <p:spPr>
          <a:xfrm>
            <a:off x="220192" y="1025424"/>
            <a:ext cx="240849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Tension control, deformation 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J</a:t>
            </a:r>
            <a:r>
              <a:rPr lang="en-US" altLang="zh-CN" i="1" baseline="-25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</a:t>
            </a: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and RRR degradation,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Flux jump…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58F7E9C-6500-F062-7C6B-370B9F8C1A65}"/>
              </a:ext>
            </a:extLst>
          </p:cNvPr>
          <p:cNvSpPr/>
          <p:nvPr/>
        </p:nvSpPr>
        <p:spPr>
          <a:xfrm>
            <a:off x="1572945" y="4925912"/>
            <a:ext cx="2052513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Stress control,</a:t>
            </a:r>
          </a:p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Size control,</a:t>
            </a:r>
          </a:p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Electrical insulation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J</a:t>
            </a:r>
            <a:r>
              <a:rPr lang="en-US" altLang="zh-CN" i="1" baseline="-25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</a:t>
            </a: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and Field quality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degradation,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Electrical short…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5B5C90C-2959-3C4D-67A5-D9CA75432BEB}"/>
              </a:ext>
            </a:extLst>
          </p:cNvPr>
          <p:cNvSpPr/>
          <p:nvPr/>
        </p:nvSpPr>
        <p:spPr>
          <a:xfrm>
            <a:off x="2973182" y="1154433"/>
            <a:ext cx="265858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Temperature control,</a:t>
            </a:r>
          </a:p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Thermal stress control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J</a:t>
            </a:r>
            <a:r>
              <a:rPr lang="en-US" altLang="zh-CN" i="1" baseline="-25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</a:t>
            </a: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and RRR degradation.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35DAB60-C3CA-196F-DB83-16AD63F010A3}"/>
              </a:ext>
            </a:extLst>
          </p:cNvPr>
          <p:cNvSpPr/>
          <p:nvPr/>
        </p:nvSpPr>
        <p:spPr>
          <a:xfrm>
            <a:off x="3595014" y="5433805"/>
            <a:ext cx="331378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Impregnation quality control: </a:t>
            </a: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type of epoxy, procedures;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Mechanical strength and stability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2B4FF95-289C-BBC7-60BD-3B2108BC651D}"/>
              </a:ext>
            </a:extLst>
          </p:cNvPr>
          <p:cNvSpPr/>
          <p:nvPr/>
        </p:nvSpPr>
        <p:spPr>
          <a:xfrm>
            <a:off x="7306857" y="1422681"/>
            <a:ext cx="183714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Pre-stress control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Stress of coils, 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Mechanical 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Stability…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90E06F2-79CA-4A7C-5B1A-94EE004F2E88}"/>
              </a:ext>
            </a:extLst>
          </p:cNvPr>
          <p:cNvSpPr/>
          <p:nvPr/>
        </p:nvSpPr>
        <p:spPr>
          <a:xfrm>
            <a:off x="7272462" y="5449299"/>
            <a:ext cx="186491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force, Quench protection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Training,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Strain of coils…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19C01B3-B9F1-A123-148D-3E3B36757E5B}"/>
              </a:ext>
            </a:extLst>
          </p:cNvPr>
          <p:cNvSpPr/>
          <p:nvPr/>
        </p:nvSpPr>
        <p:spPr>
          <a:xfrm>
            <a:off x="56695" y="4932508"/>
            <a:ext cx="1573396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altLang="zh-CN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Material, Structure, Processing,…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J</a:t>
            </a:r>
            <a:r>
              <a:rPr lang="en-US" altLang="zh-CN" i="1" baseline="-25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</a:t>
            </a:r>
            <a:r>
              <a:rPr lang="en-US" altLang="zh-CN" i="1" baseline="-25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,</a:t>
            </a: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RRR, Cu ratio,</a:t>
            </a:r>
          </a:p>
          <a:p>
            <a:pPr defTabSz="457200">
              <a:lnSpc>
                <a:spcPct val="90000"/>
              </a:lnSpc>
            </a:pPr>
            <a:r>
              <a:rPr lang="en-US" altLang="zh-CN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Filament size…</a:t>
            </a:r>
          </a:p>
        </p:txBody>
      </p:sp>
      <p:pic>
        <p:nvPicPr>
          <p:cNvPr id="22" name="Picture 2" descr="Z:\1---Daily Work\送样：照片及性能--Job\原始数据\20170814zhuyanmin-6460-OST-RC\m.jpg">
            <a:extLst>
              <a:ext uri="{FF2B5EF4-FFF2-40B4-BE49-F238E27FC236}">
                <a16:creationId xmlns:a16="http://schemas.microsoft.com/office/drawing/2014/main" id="{F92B8853-F01C-4026-B43F-4D32BABB0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97" y="3690887"/>
            <a:ext cx="1436210" cy="12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DFE7EE0E-7FA9-28EC-34B7-926A3E575EB7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2">
            <a:extLst>
              <a:ext uri="{FF2B5EF4-FFF2-40B4-BE49-F238E27FC236}">
                <a16:creationId xmlns:a16="http://schemas.microsoft.com/office/drawing/2014/main" id="{D5970EBF-0762-A3B9-936B-3CCE432493BB}"/>
              </a:ext>
            </a:extLst>
          </p:cNvPr>
          <p:cNvSpPr txBox="1">
            <a:spLocks/>
          </p:cNvSpPr>
          <p:nvPr/>
        </p:nvSpPr>
        <p:spPr>
          <a:xfrm>
            <a:off x="0" y="63103"/>
            <a:ext cx="9143999" cy="6359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lnSpc>
                <a:spcPct val="100000"/>
              </a:lnSpc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Fabrication Steps of the High Field Accelerator Magnets</a:t>
            </a:r>
          </a:p>
        </p:txBody>
      </p:sp>
      <p:sp>
        <p:nvSpPr>
          <p:cNvPr id="25" name="灯片编号占位符 1">
            <a:extLst>
              <a:ext uri="{FF2B5EF4-FFF2-40B4-BE49-F238E27FC236}">
                <a16:creationId xmlns:a16="http://schemas.microsoft.com/office/drawing/2014/main" id="{5B8FC672-E35F-04A7-F6DD-C035498A70D7}"/>
              </a:ext>
            </a:extLst>
          </p:cNvPr>
          <p:cNvSpPr txBox="1">
            <a:spLocks/>
          </p:cNvSpPr>
          <p:nvPr/>
        </p:nvSpPr>
        <p:spPr>
          <a:xfrm>
            <a:off x="8597017" y="241037"/>
            <a:ext cx="380320" cy="313184"/>
          </a:xfrm>
          <a:prstGeom prst="ellipse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7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51</a:t>
            </a:fld>
            <a:endParaRPr lang="zh-CN" altLang="en-US" dirty="0"/>
          </a:p>
        </p:txBody>
      </p:sp>
      <p:sp>
        <p:nvSpPr>
          <p:cNvPr id="26" name="页脚占位符 25">
            <a:extLst>
              <a:ext uri="{FF2B5EF4-FFF2-40B4-BE49-F238E27FC236}">
                <a16:creationId xmlns:a16="http://schemas.microsoft.com/office/drawing/2014/main" id="{23F11E23-4B8B-DF57-9720-5D2104D23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107C0811-161B-2D5C-8E6B-1F3CE528B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8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04CF182-00FE-4A5F-8FFB-27AD89402073}"/>
              </a:ext>
            </a:extLst>
          </p:cNvPr>
          <p:cNvSpPr txBox="1"/>
          <p:nvPr/>
        </p:nvSpPr>
        <p:spPr>
          <a:xfrm>
            <a:off x="711847" y="155868"/>
            <a:ext cx="772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12.47T @ 4.2K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378" y="998630"/>
            <a:ext cx="6905468" cy="52181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3" y="856607"/>
            <a:ext cx="2051657" cy="54226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2213" y="6419627"/>
            <a:ext cx="179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of LPF1-U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CA3C25A-D095-BD04-30D3-91F384A84DDD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61C8EA-EBC9-38EC-FE60-75CE40326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395A97B7-7CB9-5B2F-A48D-5FB76D02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84518"/>
      </p:ext>
    </p:extLst>
  </p:cSld>
  <p:clrMapOvr>
    <a:masterClrMapping/>
  </p:clrMapOvr>
  <p:transition advTm="41964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431467"/>
            <a:ext cx="8851535" cy="276253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01623" y="4286203"/>
            <a:ext cx="23159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cross-section of LPF3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27870" y="4194003"/>
            <a:ext cx="1980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 layout (yoke 1/8)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7447" y="120030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OD:640 mm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395182" y="1456776"/>
            <a:ext cx="288032" cy="339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1520242" y="2709302"/>
            <a:ext cx="6005" cy="4071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520242" y="2680803"/>
            <a:ext cx="77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120 mm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01679" y="136967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AP:30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1352233" y="1709663"/>
            <a:ext cx="793808" cy="741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684365" y="4211384"/>
            <a:ext cx="3102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and flux distribution in coils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左大括号 23"/>
          <p:cNvSpPr/>
          <p:nvPr/>
        </p:nvSpPr>
        <p:spPr>
          <a:xfrm rot="5400000">
            <a:off x="4885162" y="1190617"/>
            <a:ext cx="188356" cy="5121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4097864" y="933858"/>
            <a:ext cx="141193" cy="10427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159387" y="2300928"/>
            <a:ext cx="50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67395" y="2299430"/>
            <a:ext cx="50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638729" y="2295261"/>
            <a:ext cx="50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895943" y="2293655"/>
            <a:ext cx="504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212228" y="1711621"/>
            <a:ext cx="285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1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481992" y="1711621"/>
            <a:ext cx="285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2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655081" y="1711620"/>
            <a:ext cx="285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3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814022" y="1711620"/>
            <a:ext cx="285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4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956903" y="1710428"/>
            <a:ext cx="285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5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097934" y="1710595"/>
            <a:ext cx="285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6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949175" y="1143676"/>
            <a:ext cx="1518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field: 16 T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89853" y="2057694"/>
            <a:ext cx="607992" cy="121457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左大括号 41"/>
          <p:cNvSpPr/>
          <p:nvPr/>
        </p:nvSpPr>
        <p:spPr>
          <a:xfrm rot="5400000">
            <a:off x="5748641" y="942960"/>
            <a:ext cx="141193" cy="10427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5454577" y="1081104"/>
            <a:ext cx="151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654601" y="1087204"/>
            <a:ext cx="151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YBCO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880310" y="1073170"/>
            <a:ext cx="151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sz="1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3031" y="716291"/>
            <a:ext cx="711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LTS (13 T) + HTS (3 T)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表格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354308"/>
              </p:ext>
            </p:extLst>
          </p:nvPr>
        </p:nvGraphicFramePr>
        <p:xfrm>
          <a:off x="135313" y="4751060"/>
          <a:ext cx="8873374" cy="16030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9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0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56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56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56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56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56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56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8979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7580/143 A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Blocks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 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 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 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 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 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 6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92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16.03 T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field</a:t>
                      </a:r>
                      <a:r>
                        <a:rPr lang="zh-CN" alt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(T)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10.68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10.58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10.48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10.38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16.18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24"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ratio (%)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77.66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75.61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77.56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76.15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78.45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77.87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7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16.74 T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Blocks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 8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 9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Block10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Block11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Block12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Block13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Block14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724"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field</a:t>
                      </a:r>
                      <a:r>
                        <a:rPr lang="zh-CN" altLang="en-US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(T)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15.98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16.18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16.56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7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Harmonics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Max: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5.27 U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b3: -4.4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b5: -5.27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b7: -0.3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b9:-1.62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a2:-1.15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a4: 2.77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a6:-0.95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a8:-0.15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" name="矩形 49"/>
          <p:cNvSpPr/>
          <p:nvPr/>
        </p:nvSpPr>
        <p:spPr>
          <a:xfrm>
            <a:off x="3140542" y="4473892"/>
            <a:ext cx="3102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 of LPF3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584A95D-4D78-9605-A85C-CB6AD20DDE20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D4B20F05-2E88-D4BB-8175-8E46DE50F3EC}"/>
              </a:ext>
            </a:extLst>
          </p:cNvPr>
          <p:cNvSpPr txBox="1"/>
          <p:nvPr/>
        </p:nvSpPr>
        <p:spPr>
          <a:xfrm>
            <a:off x="933062" y="155868"/>
            <a:ext cx="7277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16-T Design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F9D1237-2099-107F-2C74-60579D2B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1C3E40-1D7B-8A20-172E-313D808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220941"/>
      </p:ext>
    </p:extLst>
  </p:cSld>
  <p:clrMapOvr>
    <a:masterClrMapping/>
  </p:clrMapOvr>
  <p:transition advTm="41964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/>
          <p:nvPr/>
        </p:nvPicPr>
        <p:blipFill>
          <a:blip r:embed="rId3"/>
          <a:stretch>
            <a:fillRect/>
          </a:stretch>
        </p:blipFill>
        <p:spPr>
          <a:xfrm>
            <a:off x="121329" y="770414"/>
            <a:ext cx="6685892" cy="2125876"/>
          </a:xfrm>
          <a:prstGeom prst="rect">
            <a:avLst/>
          </a:prstGeom>
        </p:spPr>
      </p:pic>
      <p:pic>
        <p:nvPicPr>
          <p:cNvPr id="51" name="图片 50" descr="屏幕剪辑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450" y="844063"/>
            <a:ext cx="1815011" cy="1948359"/>
          </a:xfrm>
          <a:prstGeom prst="rect">
            <a:avLst/>
          </a:prstGeom>
        </p:spPr>
      </p:pic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30" y="3244641"/>
            <a:ext cx="767855" cy="232755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384419" y="3221649"/>
            <a:ext cx="3563177" cy="2350552"/>
            <a:chOff x="651404" y="2634462"/>
            <a:chExt cx="4128462" cy="2731650"/>
          </a:xfrm>
        </p:grpSpPr>
        <p:pic>
          <p:nvPicPr>
            <p:cNvPr id="13" name="图片 12" descr="屏幕剪辑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404" y="2634462"/>
              <a:ext cx="4128462" cy="273165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616364" y="3059668"/>
              <a:ext cx="1944448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Block with SC</a:t>
              </a:r>
              <a:endParaRPr lang="zh-CN" altLang="en-U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34230" y="3131380"/>
            <a:ext cx="1243482" cy="2449367"/>
            <a:chOff x="6313757" y="604711"/>
            <a:chExt cx="2041395" cy="4402801"/>
          </a:xfrm>
        </p:grpSpPr>
        <p:pic>
          <p:nvPicPr>
            <p:cNvPr id="16" name="图片 15" descr="屏幕剪辑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0435" y="604711"/>
              <a:ext cx="534717" cy="4402801"/>
            </a:xfrm>
            <a:prstGeom prst="rect">
              <a:avLst/>
            </a:prstGeom>
          </p:spPr>
        </p:pic>
        <p:pic>
          <p:nvPicPr>
            <p:cNvPr id="17" name="图片 16" descr="屏幕剪辑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3757" y="793839"/>
              <a:ext cx="1570835" cy="4153712"/>
            </a:xfrm>
            <a:prstGeom prst="rect">
              <a:avLst/>
            </a:prstGeom>
          </p:spPr>
        </p:pic>
      </p:grpSp>
      <p:pic>
        <p:nvPicPr>
          <p:cNvPr id="20" name="图片 19" descr="屏幕剪辑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866" y="3244642"/>
            <a:ext cx="2325471" cy="232755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8179" y="2797096"/>
            <a:ext cx="7154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angle between the flux direction and the tape wide surface has been optimized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828006"/>
              </p:ext>
            </p:extLst>
          </p:nvPr>
        </p:nvGraphicFramePr>
        <p:xfrm>
          <a:off x="436431" y="5646725"/>
          <a:ext cx="8271138" cy="635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3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5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1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17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7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17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4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b3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b7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a4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a6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3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-3.2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-7.7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-3.8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-2.5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A2B6D5F-A608-0D31-C7D4-E7F32BB640D7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BE2E141-4E9F-8A25-C227-68E9E6F4289C}"/>
              </a:ext>
            </a:extLst>
          </p:cNvPr>
          <p:cNvSpPr txBox="1"/>
          <p:nvPr/>
        </p:nvSpPr>
        <p:spPr>
          <a:xfrm>
            <a:off x="933062" y="155868"/>
            <a:ext cx="7277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16-T Design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67D4E4-5427-0338-4C02-C7B5A182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0A236C5-9F68-0EF9-3466-C2C7B7D0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81017"/>
      </p:ext>
    </p:extLst>
  </p:cSld>
  <p:clrMapOvr>
    <a:masterClrMapping/>
  </p:clrMapOvr>
  <p:transition advTm="41964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9A3DAD64-EE07-AA4B-BAC6-1083F90D8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303" y="3229816"/>
            <a:ext cx="2109644" cy="162559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5EDFB5C-2200-C843-A239-DFC348765B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1" y="3263575"/>
            <a:ext cx="2138410" cy="159183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B0CFDE-F2CC-C641-BB4B-08AA703A6F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428" y="1091852"/>
            <a:ext cx="2242519" cy="174518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662" y="777011"/>
            <a:ext cx="4255171" cy="455821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24760772-4356-0D46-B331-BC6D8FF859B3}"/>
              </a:ext>
            </a:extLst>
          </p:cNvPr>
          <p:cNvSpPr txBox="1"/>
          <p:nvPr/>
        </p:nvSpPr>
        <p:spPr>
          <a:xfrm>
            <a:off x="279954" y="2897096"/>
            <a:ext cx="1332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structure</a:t>
            </a:r>
            <a:endParaRPr kumimoji="1"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4760772-4356-0D46-B331-BC6D8FF859B3}"/>
              </a:ext>
            </a:extLst>
          </p:cNvPr>
          <p:cNvSpPr txBox="1"/>
          <p:nvPr/>
        </p:nvSpPr>
        <p:spPr>
          <a:xfrm>
            <a:off x="399002" y="4978838"/>
            <a:ext cx="4022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distribution in different loading steps</a:t>
            </a:r>
            <a:endParaRPr kumimoji="1"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4801" y="5404869"/>
            <a:ext cx="81947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assembly at RT: 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shell- 128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Mpa; On rod- 468 Mpa; On coils- 28.1 Mpa  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83" y="916055"/>
            <a:ext cx="2093708" cy="194075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24529" y="5688402"/>
            <a:ext cx="7972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down at 4.2 K: 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shell- 215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Mpa; On rod- 618 Mpa; On coils- 72.3 Mpa  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4801" y="5948575"/>
            <a:ext cx="75110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Excited to 13 T: 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shell- 218</a:t>
            </a:r>
            <a:r>
              <a:rPr kumimoji="1"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Mpa; On rod- 612 Mpa; On coils- 93 Mpa  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02BB2DC-7B0A-FC66-108E-0171AA0276C2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3FFC5456-BAB8-F51A-4D2C-8ECD4B08F21E}"/>
              </a:ext>
            </a:extLst>
          </p:cNvPr>
          <p:cNvSpPr txBox="1"/>
          <p:nvPr/>
        </p:nvSpPr>
        <p:spPr>
          <a:xfrm>
            <a:off x="933062" y="155868"/>
            <a:ext cx="7277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16-T Design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B9D98A1-3247-64A0-9974-38113F96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B6C91509-E577-97B1-CF5C-B50DD7B2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27296"/>
      </p:ext>
    </p:extLst>
  </p:cSld>
  <p:clrMapOvr>
    <a:masterClrMapping/>
  </p:clrMapOvr>
  <p:transition advTm="41964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35871" y="935147"/>
            <a:ext cx="511379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simplified circuit was established in COMSOL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1-dimensional adiabatic model was established </a:t>
            </a:r>
            <a:endParaRPr lang="en-US" altLang="zh-CN" dirty="0"/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Varistor and heaters are applied to the quench protection of LPF3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510" y="806583"/>
            <a:ext cx="2261877" cy="19022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68" y="2866208"/>
            <a:ext cx="4641119" cy="10659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565377" y="1516845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Simplified circuit 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445802"/>
              </p:ext>
            </p:extLst>
          </p:nvPr>
        </p:nvGraphicFramePr>
        <p:xfrm>
          <a:off x="141867" y="4381831"/>
          <a:ext cx="5301804" cy="1404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7498">
                  <a:extLst>
                    <a:ext uri="{9D8B030D-6E8A-4147-A177-3AD203B41FA5}">
                      <a16:colId xmlns:a16="http://schemas.microsoft.com/office/drawing/2014/main" val="1372246410"/>
                    </a:ext>
                  </a:extLst>
                </a:gridCol>
                <a:gridCol w="1012795">
                  <a:extLst>
                    <a:ext uri="{9D8B030D-6E8A-4147-A177-3AD203B41FA5}">
                      <a16:colId xmlns:a16="http://schemas.microsoft.com/office/drawing/2014/main" val="3971283915"/>
                    </a:ext>
                  </a:extLst>
                </a:gridCol>
                <a:gridCol w="639156">
                  <a:extLst>
                    <a:ext uri="{9D8B030D-6E8A-4147-A177-3AD203B41FA5}">
                      <a16:colId xmlns:a16="http://schemas.microsoft.com/office/drawing/2014/main" val="4090231460"/>
                    </a:ext>
                  </a:extLst>
                </a:gridCol>
                <a:gridCol w="986931">
                  <a:extLst>
                    <a:ext uri="{9D8B030D-6E8A-4147-A177-3AD203B41FA5}">
                      <a16:colId xmlns:a16="http://schemas.microsoft.com/office/drawing/2014/main" val="931742309"/>
                    </a:ext>
                  </a:extLst>
                </a:gridCol>
                <a:gridCol w="1231315">
                  <a:extLst>
                    <a:ext uri="{9D8B030D-6E8A-4147-A177-3AD203B41FA5}">
                      <a16:colId xmlns:a16="http://schemas.microsoft.com/office/drawing/2014/main" val="2538450633"/>
                    </a:ext>
                  </a:extLst>
                </a:gridCol>
                <a:gridCol w="884109">
                  <a:extLst>
                    <a:ext uri="{9D8B030D-6E8A-4147-A177-3AD203B41FA5}">
                      <a16:colId xmlns:a16="http://schemas.microsoft.com/office/drawing/2014/main" val="2654578697"/>
                    </a:ext>
                  </a:extLst>
                </a:gridCol>
              </a:tblGrid>
              <a:tr h="43749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Thickness of stainless steel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l-GR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Resistance/</a:t>
                      </a:r>
                      <a:r>
                        <a:rPr lang="el-GR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Power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W/cm^2)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Charging voltage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Resistivity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7756501"/>
                  </a:ext>
                </a:extLst>
              </a:tr>
              <a:tr h="28212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coil1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2.505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389.76</a:t>
                      </a: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el-GR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μΩ·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</a:p>
                    <a:p>
                      <a:pPr marL="0" algn="ctr" defTabSz="914400" rtl="0" eaLnBrk="1" fontAlgn="b" latinLnBrk="0" hangingPunct="1"/>
                      <a:endParaRPr lang="en-US" altLang="zh-CN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b" latinLnBrk="0" hangingPunct="1"/>
                      <a:endParaRPr lang="en-US" altLang="zh-CN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9389102"/>
                  </a:ext>
                </a:extLst>
              </a:tr>
              <a:tr h="28212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coil2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1.698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339.6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altLang="zh-C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7094445"/>
                  </a:ext>
                </a:extLst>
              </a:tr>
              <a:tr h="28212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coil3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1.878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375.6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altLang="zh-C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1102448"/>
                  </a:ext>
                </a:extLst>
              </a:tr>
            </a:tbl>
          </a:graphicData>
        </a:graphic>
      </p:graphicFrame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691" y="2708830"/>
            <a:ext cx="3990671" cy="120806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768888" y="4000982"/>
            <a:ext cx="2827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of heaters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22799" y="2513171"/>
            <a:ext cx="309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 of the magnet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26732" y="3114722"/>
            <a:ext cx="995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Heaters</a:t>
            </a:r>
            <a:endParaRPr lang="zh-CN" altLang="en-US" sz="1600" dirty="0"/>
          </a:p>
        </p:txBody>
      </p:sp>
      <p:sp>
        <p:nvSpPr>
          <p:cNvPr id="23" name="文本框 22"/>
          <p:cNvSpPr txBox="1"/>
          <p:nvPr/>
        </p:nvSpPr>
        <p:spPr>
          <a:xfrm>
            <a:off x="5832713" y="6180510"/>
            <a:ext cx="3329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distribution near hot spots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35871" y="5759201"/>
            <a:ext cx="4933916" cy="62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calculation indicates that the temperature of hot spot is 237 K and the max voltage is 952 V. Safe.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1068" y="5842371"/>
            <a:ext cx="4878720" cy="5139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678" y="3885372"/>
            <a:ext cx="2915463" cy="23309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5CB6F9A-CEA9-798B-18BB-090DBC13FD67}"/>
              </a:ext>
            </a:extLst>
          </p:cNvPr>
          <p:cNvSpPr txBox="1"/>
          <p:nvPr/>
        </p:nvSpPr>
        <p:spPr>
          <a:xfrm>
            <a:off x="933062" y="155868"/>
            <a:ext cx="7277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16-T Design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AEB372F-E1AF-C7DD-8C83-0C818F691FEB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E52DD-6809-FD17-B68F-84FA3153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3FE6DECF-F785-036F-6E25-E0C156F5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270712"/>
      </p:ext>
    </p:extLst>
  </p:cSld>
  <p:clrMapOvr>
    <a:masterClrMapping/>
  </p:clrMapOvr>
  <p:transition advTm="41964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89" y="856607"/>
            <a:ext cx="2561396" cy="17148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561" y="856606"/>
            <a:ext cx="1288375" cy="171488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2633" y="2571489"/>
            <a:ext cx="3585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Rutherford cable fabrication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811" y="856606"/>
            <a:ext cx="2376547" cy="171488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090" y="856606"/>
            <a:ext cx="2141316" cy="1714883"/>
          </a:xfrm>
          <a:prstGeom prst="rect">
            <a:avLst/>
          </a:prstGeom>
        </p:spPr>
      </p:pic>
      <p:pic>
        <p:nvPicPr>
          <p:cNvPr id="32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289" y="2991024"/>
            <a:ext cx="2294449" cy="171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1158" y="2991023"/>
            <a:ext cx="2169184" cy="171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293"/>
          <a:stretch/>
        </p:blipFill>
        <p:spPr>
          <a:xfrm>
            <a:off x="7121344" y="2664032"/>
            <a:ext cx="1722061" cy="324072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762" y="2982579"/>
            <a:ext cx="2222518" cy="1098097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503634" y="2589890"/>
            <a:ext cx="3585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 fabrication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74850" y="4743210"/>
            <a:ext cx="3585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treatment test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507" y="4100354"/>
            <a:ext cx="506160" cy="61834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639" y="4100354"/>
            <a:ext cx="1643683" cy="609753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4503634" y="4743210"/>
            <a:ext cx="3012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splice soldering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163384" y="5915804"/>
            <a:ext cx="1623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Pre-assembly 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37F2382-C002-D749-BB63-50E2F799CB8C}"/>
              </a:ext>
            </a:extLst>
          </p:cNvPr>
          <p:cNvSpPr txBox="1"/>
          <p:nvPr/>
        </p:nvSpPr>
        <p:spPr>
          <a:xfrm>
            <a:off x="124028" y="5044606"/>
            <a:ext cx="6862466" cy="118494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kumimoji="1" lang="en-US" altLang="zh-CN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Rutherford cable has been fabricated for LPF3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dummy coil has been fabricated and heat treated to test the furnace property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inner joints fabrication test and the pre-assembly of LPF3 has been carried out.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coils of LPF3 is under construction and the fabrication of the LPF3 is expected to be competed in mid 2023.</a:t>
            </a:r>
            <a:endParaRPr kumimoji="1"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E84D223-BF29-BB09-4972-06B4F391F97D}"/>
              </a:ext>
            </a:extLst>
          </p:cNvPr>
          <p:cNvSpPr txBox="1"/>
          <p:nvPr/>
        </p:nvSpPr>
        <p:spPr>
          <a:xfrm>
            <a:off x="553954" y="155868"/>
            <a:ext cx="803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16-T Fabrication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0109FE4-D115-EE05-5FF2-148A9E927D8A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88026D-74E1-4FE4-4CF6-8733DA28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CEE6C0F3-86BC-5710-7589-AAA37BC0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29230"/>
      </p:ext>
    </p:extLst>
  </p:cSld>
  <p:clrMapOvr>
    <a:masterClrMapping/>
  </p:clrMapOvr>
  <p:transition advTm="41964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DCC7C1FF-9C8D-E057-F1A8-C200EF8FEA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120" y="3182694"/>
            <a:ext cx="4544142" cy="27674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536AF5-CA33-42BF-9DC0-57CF92142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780" y="1047087"/>
            <a:ext cx="4128901" cy="9870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EABC1F0-FD17-4701-9C4E-C11BA70AD8CD}"/>
              </a:ext>
            </a:extLst>
          </p:cNvPr>
          <p:cNvSpPr txBox="1"/>
          <p:nvPr/>
        </p:nvSpPr>
        <p:spPr>
          <a:xfrm>
            <a:off x="75155" y="855108"/>
            <a:ext cx="3713968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lights: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Canted-Cosine-Theta (CCT) technology;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field quality;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management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industrial assembly line;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Graded Nb</a:t>
            </a:r>
            <a:r>
              <a:rPr lang="en-US" altLang="zh-CN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Rutherford cables;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replaceable coil modules;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4CCDAB-2BE1-4467-8BC6-5193796274BD}"/>
              </a:ext>
            </a:extLst>
          </p:cNvPr>
          <p:cNvSpPr txBox="1"/>
          <p:nvPr/>
        </p:nvSpPr>
        <p:spPr>
          <a:xfrm>
            <a:off x="3912584" y="2455070"/>
            <a:ext cx="4118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geometry of the 4 module CCT magnet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E:\Project\CCT_magnet\CCT_magnet_picture\图片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249998" y="1573833"/>
            <a:ext cx="2633431" cy="100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接箭头连接符 5"/>
          <p:cNvCxnSpPr/>
          <p:nvPr/>
        </p:nvCxnSpPr>
        <p:spPr>
          <a:xfrm flipV="1">
            <a:off x="7315633" y="1221478"/>
            <a:ext cx="222132" cy="341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6978266" y="1232382"/>
            <a:ext cx="226584" cy="3200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下箭头 15"/>
          <p:cNvSpPr/>
          <p:nvPr/>
        </p:nvSpPr>
        <p:spPr>
          <a:xfrm rot="10800000">
            <a:off x="7204850" y="901616"/>
            <a:ext cx="110783" cy="58164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433005" y="1377107"/>
            <a:ext cx="49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zh-CN" altLang="en-US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54169" y="1376442"/>
            <a:ext cx="49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zh-CN" altLang="en-US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58771" y="740546"/>
            <a:ext cx="493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56762" y="2014995"/>
            <a:ext cx="88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975954" y="2911350"/>
            <a:ext cx="88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064583" y="3399398"/>
            <a:ext cx="1341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CCT subscale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A951AB9-CF76-07BF-B8F6-42FD6EFEBD49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DA93FC44-8B35-09B1-FB32-2FC10E4417BB}"/>
              </a:ext>
            </a:extLst>
          </p:cNvPr>
          <p:cNvSpPr txBox="1"/>
          <p:nvPr/>
        </p:nvSpPr>
        <p:spPr>
          <a:xfrm>
            <a:off x="541162" y="155868"/>
            <a:ext cx="8061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16-T CCT option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62F73DF-6E2F-CEF6-C2AE-E37D2EE07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885" y="3247240"/>
            <a:ext cx="3501732" cy="261522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085F6A49-8E37-4B3E-523A-8D71E3B47F70}"/>
              </a:ext>
            </a:extLst>
          </p:cNvPr>
          <p:cNvSpPr txBox="1"/>
          <p:nvPr/>
        </p:nvSpPr>
        <p:spPr>
          <a:xfrm>
            <a:off x="166063" y="5917282"/>
            <a:ext cx="881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4.2 K, the magnet produces 16 T at 100% load-line with 8.8 kA operating current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4EE341-1F98-0FE2-082C-62E0B306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892782A4-2B6A-07E9-8453-87E31BE1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86355"/>
      </p:ext>
    </p:extLst>
  </p:cSld>
  <p:clrMapOvr>
    <a:masterClrMapping/>
  </p:clrMapOvr>
  <p:transition advTm="41964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EE4B828-9874-4C34-BD55-D3B4A2872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760973"/>
              </p:ext>
            </p:extLst>
          </p:nvPr>
        </p:nvGraphicFramePr>
        <p:xfrm>
          <a:off x="68370" y="5066766"/>
          <a:ext cx="8908973" cy="1252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3332">
                  <a:extLst>
                    <a:ext uri="{9D8B030D-6E8A-4147-A177-3AD203B41FA5}">
                      <a16:colId xmlns:a16="http://schemas.microsoft.com/office/drawing/2014/main" val="470201693"/>
                    </a:ext>
                  </a:extLst>
                </a:gridCol>
                <a:gridCol w="538813">
                  <a:extLst>
                    <a:ext uri="{9D8B030D-6E8A-4147-A177-3AD203B41FA5}">
                      <a16:colId xmlns:a16="http://schemas.microsoft.com/office/drawing/2014/main" val="988445411"/>
                    </a:ext>
                  </a:extLst>
                </a:gridCol>
                <a:gridCol w="495176">
                  <a:extLst>
                    <a:ext uri="{9D8B030D-6E8A-4147-A177-3AD203B41FA5}">
                      <a16:colId xmlns:a16="http://schemas.microsoft.com/office/drawing/2014/main" val="3078453036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4172583610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1423953068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1824800168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717513332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90890431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3368352459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3474021339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598859210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4163820697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2957963157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2351878884"/>
                    </a:ext>
                  </a:extLst>
                </a:gridCol>
                <a:gridCol w="575971">
                  <a:extLst>
                    <a:ext uri="{9D8B030D-6E8A-4147-A177-3AD203B41FA5}">
                      <a16:colId xmlns:a16="http://schemas.microsoft.com/office/drawing/2014/main" val="3996547488"/>
                    </a:ext>
                  </a:extLst>
                </a:gridCol>
              </a:tblGrid>
              <a:tr h="518199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Harmonics</a:t>
                      </a:r>
                      <a:r>
                        <a:rPr lang="zh-CN" alt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endParaRPr lang="en-US" altLang="zh-CN" sz="12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altLang="zh-CN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2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zh-CN" altLang="en-US" sz="12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218246"/>
                  </a:ext>
                </a:extLst>
              </a:tr>
              <a:tr h="3272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Cross</a:t>
                      </a:r>
                      <a:r>
                        <a:rPr lang="en-US" altLang="zh-CN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section-2D</a:t>
                      </a:r>
                      <a:endParaRPr lang="zh-CN" alt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0.6259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0.0119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2.9824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-0.0006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0.0537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0.0002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0.5189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0.0002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0.0183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-0.0020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-0.0845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0.0016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-0.0036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0.0009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19402"/>
                  </a:ext>
                </a:extLst>
              </a:tr>
              <a:tr h="3272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Integrated-3D</a:t>
                      </a:r>
                      <a:endParaRPr lang="zh-CN" alt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16" marR="5216" marT="5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1.5989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0.0101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3.8649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-0.0320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0.3047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0.0802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1.4069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-0.0175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0.0750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-0.3695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0.1163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0.0734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-0.0223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-0.2090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220254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AE0F27D9-7A6D-4C20-A805-07BCA01C1C45}"/>
              </a:ext>
            </a:extLst>
          </p:cNvPr>
          <p:cNvSpPr txBox="1"/>
          <p:nvPr/>
        </p:nvSpPr>
        <p:spPr>
          <a:xfrm>
            <a:off x="1769274" y="856607"/>
            <a:ext cx="574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CCT magnet has an intrinsic good field quality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660A182-92ED-4452-880C-4FB6E735F7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51" y="1323560"/>
            <a:ext cx="4042065" cy="324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A86D944-09A3-4D32-959A-144796C906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582" y="1366340"/>
            <a:ext cx="4055684" cy="324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14676" y="4597951"/>
            <a:ext cx="29129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High-order harmonics along axis - Bn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76706" y="4596567"/>
            <a:ext cx="28921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High-order harmonics along axis - An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D8A3CF-29FA-A4E5-F2BA-3919D5DA24C3}"/>
              </a:ext>
            </a:extLst>
          </p:cNvPr>
          <p:cNvSpPr txBox="1"/>
          <p:nvPr/>
        </p:nvSpPr>
        <p:spPr>
          <a:xfrm>
            <a:off x="541162" y="155868"/>
            <a:ext cx="8061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16-T CCT option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F365E58-3522-B43C-71A8-503F5B6848C5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A7D9CC-4EA1-34CE-76BD-920328D5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C50E1134-CDC2-6288-9012-B2F7412C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04816"/>
      </p:ext>
    </p:extLst>
  </p:cSld>
  <p:clrMapOvr>
    <a:masterClrMapping/>
  </p:clrMapOvr>
  <p:transition advTm="4196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479268" y="1481902"/>
            <a:ext cx="2659755" cy="4667281"/>
            <a:chOff x="6448560" y="1226517"/>
            <a:chExt cx="2659755" cy="4358293"/>
          </a:xfrm>
        </p:grpSpPr>
        <p:sp>
          <p:nvSpPr>
            <p:cNvPr id="8209" name="TextBox 28"/>
            <p:cNvSpPr txBox="1">
              <a:spLocks noChangeArrowheads="1"/>
            </p:cNvSpPr>
            <p:nvPr/>
          </p:nvSpPr>
          <p:spPr bwMode="auto">
            <a:xfrm>
              <a:off x="7490060" y="1226517"/>
              <a:ext cx="148329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传统超导体</a:t>
              </a:r>
              <a:endPara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eaLnBrk="1" hangingPunct="1"/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(Tc &lt; 40K)</a:t>
              </a:r>
            </a:p>
            <a:p>
              <a:pPr eaLnBrk="1" hangingPunct="1"/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Before 1986</a:t>
              </a:r>
              <a:endPara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6448560" y="2586587"/>
              <a:ext cx="2659755" cy="1323439"/>
              <a:chOff x="8514299" y="4792615"/>
              <a:chExt cx="2660247" cy="1323449"/>
            </a:xfrm>
          </p:grpSpPr>
          <p:sp>
            <p:nvSpPr>
              <p:cNvPr id="8204" name="TextBox 29"/>
              <p:cNvSpPr txBox="1">
                <a:spLocks noChangeArrowheads="1"/>
              </p:cNvSpPr>
              <p:nvPr/>
            </p:nvSpPr>
            <p:spPr bwMode="auto">
              <a:xfrm>
                <a:off x="9652182" y="4792615"/>
                <a:ext cx="1522364" cy="1323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zh-CN" altLang="en-US" sz="2000" b="1" dirty="0">
                    <a:latin typeface="楷体" pitchFamily="49" charset="-122"/>
                    <a:ea typeface="楷体" pitchFamily="49" charset="-122"/>
                  </a:rPr>
                  <a:t>铜氧化合物</a:t>
                </a:r>
                <a:endParaRPr lang="en-US" altLang="zh-CN" sz="2000" b="1" dirty="0">
                  <a:latin typeface="楷体" pitchFamily="49" charset="-122"/>
                  <a:ea typeface="楷体" pitchFamily="49" charset="-122"/>
                </a:endParaRPr>
              </a:p>
              <a:p>
                <a:pPr algn="ctr" eaLnBrk="1" hangingPunct="1"/>
                <a:r>
                  <a:rPr lang="zh-CN" altLang="en-US" sz="2000" b="1" dirty="0">
                    <a:latin typeface="楷体" pitchFamily="49" charset="-122"/>
                    <a:ea typeface="楷体" pitchFamily="49" charset="-122"/>
                  </a:rPr>
                  <a:t>高温超导体</a:t>
                </a:r>
                <a:endParaRPr lang="en-US" altLang="zh-CN" sz="2000" b="1" dirty="0">
                  <a:latin typeface="楷体" pitchFamily="49" charset="-122"/>
                  <a:ea typeface="楷体" pitchFamily="49" charset="-122"/>
                </a:endParaRPr>
              </a:p>
              <a:p>
                <a:pPr algn="ctr" eaLnBrk="1" hangingPunct="1"/>
                <a:r>
                  <a:rPr lang="en-US" altLang="zh-CN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(Tc </a:t>
                </a:r>
                <a:r>
                  <a:rPr lang="zh-CN" altLang="en-US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达</a:t>
                </a:r>
                <a:r>
                  <a:rPr lang="en-US" altLang="zh-CN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160K)</a:t>
                </a:r>
              </a:p>
              <a:p>
                <a:pPr algn="ctr" eaLnBrk="1" hangingPunct="1"/>
                <a:r>
                  <a:rPr lang="en-US" altLang="zh-CN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1986/1987</a:t>
                </a:r>
                <a:endPara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pic>
            <p:nvPicPr>
              <p:cNvPr id="8206" name="Picture 35" descr="BednorzMullerNobelPrizeB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4299" y="4792615"/>
                <a:ext cx="1268127" cy="1313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TextBox 29"/>
            <p:cNvSpPr txBox="1">
              <a:spLocks noChangeArrowheads="1"/>
            </p:cNvSpPr>
            <p:nvPr/>
          </p:nvSpPr>
          <p:spPr bwMode="auto">
            <a:xfrm>
              <a:off x="6448560" y="4348987"/>
              <a:ext cx="2531703" cy="1235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铁基</a:t>
              </a:r>
              <a:endParaRPr lang="en-US" altLang="zh-CN" sz="2000" b="1" dirty="0">
                <a:latin typeface="楷体" pitchFamily="49" charset="-122"/>
                <a:ea typeface="楷体" pitchFamily="49" charset="-122"/>
              </a:endParaRPr>
            </a:p>
            <a:p>
              <a:pPr algn="ctr" eaLnBrk="1" hangingPunct="1"/>
              <a:r>
                <a:rPr lang="zh-CN" altLang="en-US" sz="2000" b="1" dirty="0">
                  <a:latin typeface="楷体" pitchFamily="49" charset="-122"/>
                  <a:ea typeface="楷体" pitchFamily="49" charset="-122"/>
                </a:rPr>
                <a:t>高温超导体</a:t>
              </a:r>
              <a:endParaRPr lang="en-US" altLang="zh-CN" sz="2000" b="1" dirty="0">
                <a:latin typeface="楷体" pitchFamily="49" charset="-122"/>
                <a:ea typeface="楷体" pitchFamily="49" charset="-122"/>
              </a:endParaRPr>
            </a:p>
            <a:p>
              <a:pPr algn="ctr" eaLnBrk="1" hangingPunct="1"/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(Tc </a:t>
              </a:r>
              <a:r>
                <a:rPr lang="zh-CN" altLang="en-US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达</a:t>
              </a:r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55K)</a:t>
              </a:r>
            </a:p>
            <a:p>
              <a:pPr algn="ctr" eaLnBrk="1" hangingPunct="1"/>
              <a:r>
                <a:rPr lang="en-US" altLang="zh-CN" sz="20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2008</a:t>
              </a:r>
              <a:endPara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48" name="Text Box 21"/>
          <p:cNvSpPr txBox="1">
            <a:spLocks noChangeArrowheads="1"/>
          </p:cNvSpPr>
          <p:nvPr/>
        </p:nvSpPr>
        <p:spPr bwMode="auto">
          <a:xfrm>
            <a:off x="0" y="50231"/>
            <a:ext cx="9139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4000" dirty="0">
                <a:latin typeface="+mj-lt"/>
                <a:ea typeface="+mj-ea"/>
                <a:cs typeface="+mj-cs"/>
              </a:rPr>
              <a:t>The History of Superconductors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9" y="968901"/>
            <a:ext cx="6171352" cy="5425739"/>
          </a:xfrm>
          <a:prstGeom prst="rect">
            <a:avLst/>
          </a:prstGeom>
        </p:spPr>
      </p:pic>
      <p:pic>
        <p:nvPicPr>
          <p:cNvPr id="16" name="Picture 7" descr="Heike Kamerlingh On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68" y="1160876"/>
            <a:ext cx="928784" cy="130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下箭头 4"/>
          <p:cNvSpPr/>
          <p:nvPr/>
        </p:nvSpPr>
        <p:spPr>
          <a:xfrm>
            <a:off x="7408052" y="2592371"/>
            <a:ext cx="515255" cy="2450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下箭头 17"/>
          <p:cNvSpPr/>
          <p:nvPr/>
        </p:nvSpPr>
        <p:spPr>
          <a:xfrm>
            <a:off x="7408052" y="4476962"/>
            <a:ext cx="515255" cy="2450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3" descr="Med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390" y="1147568"/>
            <a:ext cx="370281" cy="37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72650" y="6240751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err="1">
                <a:latin typeface="Arial" panose="020B0604020202020204" pitchFamily="34" charset="0"/>
              </a:rPr>
              <a:t>Huiqian</a:t>
            </a:r>
            <a:r>
              <a:rPr lang="en-US" altLang="zh-CN" sz="1400" dirty="0">
                <a:latin typeface="Arial" panose="020B0604020202020204" pitchFamily="34" charset="0"/>
              </a:rPr>
              <a:t> Luo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CF511DC9-87A3-E09B-3BE6-8590C82C4C21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042987-6E2C-7E47-B081-56B64287DEB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页脚占位符 1">
            <a:extLst>
              <a:ext uri="{FF2B5EF4-FFF2-40B4-BE49-F238E27FC236}">
                <a16:creationId xmlns:a16="http://schemas.microsoft.com/office/drawing/2014/main" id="{ACA77DD5-9D48-4F37-D75F-A7FCEB7FA048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Fundamentals &amp; advances in superconducting magnets, </a:t>
            </a:r>
            <a:r>
              <a:rPr lang="en-US" dirty="0" err="1"/>
              <a:t>QXU，Feb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427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>
            <a:extLst>
              <a:ext uri="{FF2B5EF4-FFF2-40B4-BE49-F238E27FC236}">
                <a16:creationId xmlns:a16="http://schemas.microsoft.com/office/drawing/2014/main" id="{9C7F20A5-58DC-4E8B-89F3-5261871174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0" y="4285645"/>
            <a:ext cx="4401361" cy="2176524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D0B2BC02-E079-4D7E-B9EF-205736110774}"/>
              </a:ext>
            </a:extLst>
          </p:cNvPr>
          <p:cNvSpPr txBox="1"/>
          <p:nvPr/>
        </p:nvSpPr>
        <p:spPr>
          <a:xfrm>
            <a:off x="0" y="6456031"/>
            <a:ext cx="4173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chart of research progress of transposed cables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圆角矩形 39">
            <a:extLst>
              <a:ext uri="{FF2B5EF4-FFF2-40B4-BE49-F238E27FC236}">
                <a16:creationId xmlns:a16="http://schemas.microsoft.com/office/drawing/2014/main" id="{0CAE987C-25B3-4567-8848-6E1BEA770091}"/>
              </a:ext>
            </a:extLst>
          </p:cNvPr>
          <p:cNvSpPr/>
          <p:nvPr/>
        </p:nvSpPr>
        <p:spPr>
          <a:xfrm>
            <a:off x="129781" y="794495"/>
            <a:ext cx="1754251" cy="334697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61217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Cable design</a:t>
            </a:r>
            <a:endParaRPr lang="zh-CN" altLang="en-US" b="1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0" name="图片 1">
            <a:extLst>
              <a:ext uri="{FF2B5EF4-FFF2-40B4-BE49-F238E27FC236}">
                <a16:creationId xmlns:a16="http://schemas.microsoft.com/office/drawing/2014/main" id="{CC8CE80F-D43E-4C32-B90F-A555FECF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572" y="1223216"/>
            <a:ext cx="3933518" cy="99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文本框 47">
            <a:extLst>
              <a:ext uri="{FF2B5EF4-FFF2-40B4-BE49-F238E27FC236}">
                <a16:creationId xmlns:a16="http://schemas.microsoft.com/office/drawing/2014/main" id="{5EE4EBF0-F7F8-402C-A9B2-7054867F1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954" y="2254803"/>
            <a:ext cx="45044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Schematic illustration of the transposed cable and the fabrication steps</a:t>
            </a:r>
            <a:endParaRPr lang="zh-CN" altLang="en-US" sz="1600" dirty="0"/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9499EB94-A7B2-47B5-B916-27A5A84BBDCA}"/>
              </a:ext>
            </a:extLst>
          </p:cNvPr>
          <p:cNvGrpSpPr/>
          <p:nvPr/>
        </p:nvGrpSpPr>
        <p:grpSpPr>
          <a:xfrm>
            <a:off x="91031" y="2638872"/>
            <a:ext cx="4284587" cy="1528091"/>
            <a:chOff x="60347" y="2509997"/>
            <a:chExt cx="4284587" cy="1528091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1D84EFA4-CADE-45C9-9E02-5542DCB4DD41}"/>
                </a:ext>
              </a:extLst>
            </p:cNvPr>
            <p:cNvSpPr txBox="1"/>
            <p:nvPr/>
          </p:nvSpPr>
          <p:spPr>
            <a:xfrm>
              <a:off x="233202" y="2509997"/>
              <a:ext cx="4007404" cy="152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advantages of the designed cable: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current-carrying compacity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 dynamic loss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mechanical stability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F81B48A2-D6A8-456C-ACFA-5A857FD3B953}"/>
                </a:ext>
              </a:extLst>
            </p:cNvPr>
            <p:cNvSpPr/>
            <p:nvPr/>
          </p:nvSpPr>
          <p:spPr>
            <a:xfrm>
              <a:off x="60347" y="2601027"/>
              <a:ext cx="4284587" cy="143706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n w="19050">
                  <a:solidFill>
                    <a:srgbClr val="00B0F0"/>
                  </a:solidFill>
                </a:ln>
                <a:noFill/>
              </a:endParaRPr>
            </a:p>
          </p:txBody>
        </p:sp>
      </p:grp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D9E7BB0E-39D4-4AE4-B37E-696EB504316F}"/>
              </a:ext>
            </a:extLst>
          </p:cNvPr>
          <p:cNvCxnSpPr/>
          <p:nvPr/>
        </p:nvCxnSpPr>
        <p:spPr>
          <a:xfrm>
            <a:off x="4504494" y="803935"/>
            <a:ext cx="0" cy="5885299"/>
          </a:xfrm>
          <a:prstGeom prst="line">
            <a:avLst/>
          </a:prstGeom>
          <a:ln w="1905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E4727EC-98D5-19F5-8FE5-66A5D5C61EC7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216CCF13-6774-EA6C-E8B5-A7775516E1F2}"/>
              </a:ext>
            </a:extLst>
          </p:cNvPr>
          <p:cNvSpPr txBox="1"/>
          <p:nvPr/>
        </p:nvSpPr>
        <p:spPr>
          <a:xfrm>
            <a:off x="545111" y="155868"/>
            <a:ext cx="8053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HTS Cable R&amp;D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图片 1">
            <a:extLst>
              <a:ext uri="{FF2B5EF4-FFF2-40B4-BE49-F238E27FC236}">
                <a16:creationId xmlns:a16="http://schemas.microsoft.com/office/drawing/2014/main" id="{778B9FED-0387-D1B7-0F05-CC5376AA7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70" y="3017727"/>
            <a:ext cx="4147643" cy="174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 39">
            <a:extLst>
              <a:ext uri="{FF2B5EF4-FFF2-40B4-BE49-F238E27FC236}">
                <a16:creationId xmlns:a16="http://schemas.microsoft.com/office/drawing/2014/main" id="{47FAEF91-086A-709B-B6E6-6435406D9E9D}"/>
              </a:ext>
            </a:extLst>
          </p:cNvPr>
          <p:cNvSpPr/>
          <p:nvPr/>
        </p:nvSpPr>
        <p:spPr>
          <a:xfrm>
            <a:off x="4633371" y="829696"/>
            <a:ext cx="4295173" cy="33469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61217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In-plane bending performance of the REBCO tapes</a:t>
            </a:r>
            <a:endParaRPr lang="zh-CN" altLang="en-US" b="1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51" name="图片 1">
            <a:extLst>
              <a:ext uri="{FF2B5EF4-FFF2-40B4-BE49-F238E27FC236}">
                <a16:creationId xmlns:a16="http://schemas.microsoft.com/office/drawing/2014/main" id="{C34A13EE-EF61-5A18-C95C-E8FD03FF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998" y="1341128"/>
            <a:ext cx="4221531" cy="164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1">
            <a:extLst>
              <a:ext uri="{FF2B5EF4-FFF2-40B4-BE49-F238E27FC236}">
                <a16:creationId xmlns:a16="http://schemas.microsoft.com/office/drawing/2014/main" id="{C6BED92E-D520-310C-5BF9-C0F0A02FE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34"/>
          <a:stretch/>
        </p:blipFill>
        <p:spPr bwMode="auto">
          <a:xfrm>
            <a:off x="4887863" y="4990011"/>
            <a:ext cx="3893150" cy="150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C60D2CB-4407-0F44-713C-15A039ECB16D}"/>
              </a:ext>
            </a:extLst>
          </p:cNvPr>
          <p:cNvSpPr txBox="1"/>
          <p:nvPr/>
        </p:nvSpPr>
        <p:spPr>
          <a:xfrm>
            <a:off x="6251652" y="4738212"/>
            <a:ext cx="27366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J. Wang et al, </a:t>
            </a:r>
            <a:r>
              <a:rPr lang="en-US" altLang="zh-CN" sz="1000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Superconductivity</a:t>
            </a:r>
            <a:r>
              <a:rPr lang="en-US" altLang="zh-CN" sz="1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3 (2022) 100019</a:t>
            </a:r>
            <a:endParaRPr lang="zh-CN" altLang="en-US" sz="10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366DCC-77B5-2323-AD3E-3E916E807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19492938-4906-ECD6-A48A-AECC23F8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20446"/>
      </p:ext>
    </p:extLst>
  </p:cSld>
  <p:clrMapOvr>
    <a:masterClrMapping/>
  </p:clrMapOvr>
  <p:transition advTm="41964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39">
            <a:extLst>
              <a:ext uri="{FF2B5EF4-FFF2-40B4-BE49-F238E27FC236}">
                <a16:creationId xmlns:a16="http://schemas.microsoft.com/office/drawing/2014/main" id="{C84D9D47-3BDA-44DC-A35E-0E4A2FE271E5}"/>
              </a:ext>
            </a:extLst>
          </p:cNvPr>
          <p:cNvSpPr/>
          <p:nvPr/>
        </p:nvSpPr>
        <p:spPr>
          <a:xfrm>
            <a:off x="131944" y="4119157"/>
            <a:ext cx="2558186" cy="334697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612179"/>
            <a:r>
              <a:rPr lang="en-US" altLang="zh-CN" b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IBS transposed cable</a:t>
            </a:r>
            <a:endParaRPr lang="zh-CN" altLang="en-US" b="1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圆角矩形 39">
            <a:extLst>
              <a:ext uri="{FF2B5EF4-FFF2-40B4-BE49-F238E27FC236}">
                <a16:creationId xmlns:a16="http://schemas.microsoft.com/office/drawing/2014/main" id="{8B6E2365-1A15-410A-AC34-F1ED9A126A18}"/>
              </a:ext>
            </a:extLst>
          </p:cNvPr>
          <p:cNvSpPr/>
          <p:nvPr/>
        </p:nvSpPr>
        <p:spPr>
          <a:xfrm>
            <a:off x="142055" y="781198"/>
            <a:ext cx="3056299" cy="334697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612179"/>
            <a:r>
              <a:rPr lang="en-US" altLang="zh-CN" b="1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REBCO transposed cable</a:t>
            </a:r>
            <a:endParaRPr lang="zh-CN" altLang="en-US" b="1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69D1556-71F4-4C62-A257-5DD4DC7E1FCF}"/>
              </a:ext>
            </a:extLst>
          </p:cNvPr>
          <p:cNvCxnSpPr>
            <a:cxnSpLocks/>
          </p:cNvCxnSpPr>
          <p:nvPr/>
        </p:nvCxnSpPr>
        <p:spPr>
          <a:xfrm flipV="1">
            <a:off x="118912" y="3840580"/>
            <a:ext cx="8907731" cy="52164"/>
          </a:xfrm>
          <a:prstGeom prst="line">
            <a:avLst/>
          </a:prstGeom>
          <a:ln w="1905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60A13F5-1399-447D-824A-06FA88943643}"/>
              </a:ext>
            </a:extLst>
          </p:cNvPr>
          <p:cNvGrpSpPr/>
          <p:nvPr/>
        </p:nvGrpSpPr>
        <p:grpSpPr>
          <a:xfrm>
            <a:off x="0" y="4829726"/>
            <a:ext cx="5839442" cy="1408504"/>
            <a:chOff x="143025" y="4177040"/>
            <a:chExt cx="5839442" cy="1408504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586F724-F9AF-4C57-9CB4-EA062DBC1AB3}"/>
                </a:ext>
              </a:extLst>
            </p:cNvPr>
            <p:cNvGrpSpPr/>
            <p:nvPr/>
          </p:nvGrpSpPr>
          <p:grpSpPr>
            <a:xfrm>
              <a:off x="143025" y="4177040"/>
              <a:ext cx="5711590" cy="1408504"/>
              <a:chOff x="259627" y="1344545"/>
              <a:chExt cx="11438212" cy="2860924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1F832DA5-F384-48C1-A61A-52F000438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354500" y="1249673"/>
                <a:ext cx="2329546" cy="2519291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C41AE8C9-D81D-4F44-B5BD-6481428FA0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2728432" y="1458918"/>
                <a:ext cx="2322684" cy="2107665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983FB5BD-EF2D-4806-A202-B0B2A605B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4859909" y="1497311"/>
                <a:ext cx="2322684" cy="2030879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11A46EDD-AD43-419E-A0B0-8455ED0419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7200812" y="1254090"/>
                <a:ext cx="2296195" cy="2543809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1F95798D-4179-4442-84A2-22827B77A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8990022" y="2029796"/>
                <a:ext cx="2322686" cy="952185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F38D6325-7500-4C44-9916-7AE20B15F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0028534" y="1997927"/>
                <a:ext cx="2322687" cy="1015923"/>
              </a:xfrm>
              <a:prstGeom prst="rect">
                <a:avLst/>
              </a:prstGeom>
            </p:spPr>
          </p:pic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A4DAC15-8E31-40F2-935A-9DDC66BE7CF0}"/>
                  </a:ext>
                </a:extLst>
              </p:cNvPr>
              <p:cNvSpPr txBox="1"/>
              <p:nvPr/>
            </p:nvSpPr>
            <p:spPr>
              <a:xfrm>
                <a:off x="624569" y="3613217"/>
                <a:ext cx="1406134" cy="531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strand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FEFBCB0A-10AB-4E18-ADEE-6C626AA0500D}"/>
                  </a:ext>
                </a:extLst>
              </p:cNvPr>
              <p:cNvSpPr txBox="1"/>
              <p:nvPr/>
            </p:nvSpPr>
            <p:spPr>
              <a:xfrm>
                <a:off x="3401484" y="3630155"/>
                <a:ext cx="1106718" cy="531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cable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箭头: 右 35">
                <a:extLst>
                  <a:ext uri="{FF2B5EF4-FFF2-40B4-BE49-F238E27FC236}">
                    <a16:creationId xmlns:a16="http://schemas.microsoft.com/office/drawing/2014/main" id="{E9B7EA23-3F90-47A0-BA46-46E46E6A6C48}"/>
                  </a:ext>
                </a:extLst>
              </p:cNvPr>
              <p:cNvSpPr/>
              <p:nvPr/>
            </p:nvSpPr>
            <p:spPr>
              <a:xfrm>
                <a:off x="2630463" y="3747630"/>
                <a:ext cx="312260" cy="16098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箭头: 右 36">
                <a:extLst>
                  <a:ext uri="{FF2B5EF4-FFF2-40B4-BE49-F238E27FC236}">
                    <a16:creationId xmlns:a16="http://schemas.microsoft.com/office/drawing/2014/main" id="{BED22BCA-CE45-41B2-8500-D3E0A4E5C79D}"/>
                  </a:ext>
                </a:extLst>
              </p:cNvPr>
              <p:cNvSpPr/>
              <p:nvPr/>
            </p:nvSpPr>
            <p:spPr>
              <a:xfrm>
                <a:off x="4845553" y="3828273"/>
                <a:ext cx="312260" cy="16098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3705E9-F532-4CD2-8ED5-6F9937E241E4}"/>
                  </a:ext>
                </a:extLst>
              </p:cNvPr>
              <p:cNvSpPr txBox="1"/>
              <p:nvPr/>
            </p:nvSpPr>
            <p:spPr>
              <a:xfrm>
                <a:off x="5931827" y="3674092"/>
                <a:ext cx="2927025" cy="531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 treatment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箭头: 右 38">
                <a:extLst>
                  <a:ext uri="{FF2B5EF4-FFF2-40B4-BE49-F238E27FC236}">
                    <a16:creationId xmlns:a16="http://schemas.microsoft.com/office/drawing/2014/main" id="{E60F5010-F32D-45E3-8957-62BDBB45DFCB}"/>
                  </a:ext>
                </a:extLst>
              </p:cNvPr>
              <p:cNvSpPr/>
              <p:nvPr/>
            </p:nvSpPr>
            <p:spPr>
              <a:xfrm>
                <a:off x="7880667" y="3853055"/>
                <a:ext cx="312260" cy="16098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FBB2525-999E-4405-88E4-BA1ED199EFA0}"/>
                  </a:ext>
                </a:extLst>
              </p:cNvPr>
              <p:cNvSpPr txBox="1"/>
              <p:nvPr/>
            </p:nvSpPr>
            <p:spPr>
              <a:xfrm>
                <a:off x="8100295" y="3667231"/>
                <a:ext cx="3105940" cy="531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Terminal fabrication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箭头: 右 40">
                <a:extLst>
                  <a:ext uri="{FF2B5EF4-FFF2-40B4-BE49-F238E27FC236}">
                    <a16:creationId xmlns:a16="http://schemas.microsoft.com/office/drawing/2014/main" id="{EA237657-CDC0-4814-8776-740A01023EE8}"/>
                  </a:ext>
                </a:extLst>
              </p:cNvPr>
              <p:cNvSpPr/>
              <p:nvPr/>
            </p:nvSpPr>
            <p:spPr>
              <a:xfrm>
                <a:off x="10635433" y="3855515"/>
                <a:ext cx="312260" cy="16098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25473E5-6254-4553-B1AC-F0E5EBF13566}"/>
                </a:ext>
              </a:extLst>
            </p:cNvPr>
            <p:cNvSpPr txBox="1"/>
            <p:nvPr/>
          </p:nvSpPr>
          <p:spPr>
            <a:xfrm>
              <a:off x="5429835" y="5313554"/>
              <a:ext cx="5526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57574CC-C81F-495A-8B45-454CD7DF2E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534" y="3895826"/>
            <a:ext cx="2997093" cy="2342404"/>
          </a:xfrm>
          <a:prstGeom prst="rect">
            <a:avLst/>
          </a:prstGeom>
        </p:spPr>
      </p:pic>
      <p:sp>
        <p:nvSpPr>
          <p:cNvPr id="45" name="文本框 47">
            <a:extLst>
              <a:ext uri="{FF2B5EF4-FFF2-40B4-BE49-F238E27FC236}">
                <a16:creationId xmlns:a16="http://schemas.microsoft.com/office/drawing/2014/main" id="{7C6CC9F0-1223-4B18-BA92-8BF6CB4CE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678" y="6208260"/>
            <a:ext cx="3512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The measured V-I curves of the IBS transposed cable</a:t>
            </a: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9F47FDD5-C3AE-4BC2-A8F0-30A7092399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50" y="2348717"/>
            <a:ext cx="2890875" cy="14326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8912" y="1202690"/>
            <a:ext cx="39204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10-m cable samples bas been fabricated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 tapes extracted from the cable showed almost no degradation.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 current reached ~2000 A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3DA94C-B3F2-2B5E-D6A6-B73043C7B81D}"/>
              </a:ext>
            </a:extLst>
          </p:cNvPr>
          <p:cNvSpPr txBox="1"/>
          <p:nvPr/>
        </p:nvSpPr>
        <p:spPr>
          <a:xfrm>
            <a:off x="545111" y="155868"/>
            <a:ext cx="8053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Model Dipole Magnet: HTS Cable R&amp;D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ABC6095-0DD3-B2F7-7685-469738A57F28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图片 1">
            <a:extLst>
              <a:ext uri="{FF2B5EF4-FFF2-40B4-BE49-F238E27FC236}">
                <a16:creationId xmlns:a16="http://schemas.microsoft.com/office/drawing/2014/main" id="{C5EF7E19-E3E4-9865-918A-DED603F5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549" y="791770"/>
            <a:ext cx="4913829" cy="292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0AB5A4D-FDC9-C6C1-B876-FC01718D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B3A0B7FC-B8C3-24AD-36CA-E99B4016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94556"/>
      </p:ext>
    </p:extLst>
  </p:cSld>
  <p:clrMapOvr>
    <a:masterClrMapping/>
  </p:clrMapOvr>
  <p:transition advTm="41964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30">
            <a:extLst>
              <a:ext uri="{FF2B5EF4-FFF2-40B4-BE49-F238E27FC236}">
                <a16:creationId xmlns:a16="http://schemas.microsoft.com/office/drawing/2014/main" id="{3885A958-D61C-5804-082F-BFA5CFC4F825}"/>
              </a:ext>
            </a:extLst>
          </p:cNvPr>
          <p:cNvSpPr/>
          <p:nvPr/>
        </p:nvSpPr>
        <p:spPr bwMode="auto">
          <a:xfrm>
            <a:off x="295447" y="2265923"/>
            <a:ext cx="3517550" cy="162845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77925" tIns="38963" rIns="77925" bIns="38963"/>
          <a:lstStyle/>
          <a:p>
            <a:endParaRPr lang="zh-CN" altLang="en-US">
              <a:solidFill>
                <a:srgbClr val="000000"/>
              </a:solidFill>
              <a:latin typeface="宋体" pitchFamily="2" charset="-122"/>
            </a:endParaRPr>
          </a:p>
        </p:txBody>
      </p:sp>
      <p:sp>
        <p:nvSpPr>
          <p:cNvPr id="3" name="Right Arrow 30">
            <a:extLst>
              <a:ext uri="{FF2B5EF4-FFF2-40B4-BE49-F238E27FC236}">
                <a16:creationId xmlns:a16="http://schemas.microsoft.com/office/drawing/2014/main" id="{4AE32454-8C7B-897C-2938-7D7C0523777A}"/>
              </a:ext>
            </a:extLst>
          </p:cNvPr>
          <p:cNvSpPr/>
          <p:nvPr/>
        </p:nvSpPr>
        <p:spPr bwMode="auto">
          <a:xfrm>
            <a:off x="4220477" y="2254159"/>
            <a:ext cx="4618651" cy="184023"/>
          </a:xfrm>
          <a:prstGeom prst="rightArrow">
            <a:avLst>
              <a:gd name="adj1" fmla="val 50000"/>
              <a:gd name="adj2" fmla="val 12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77925" tIns="38963" rIns="77925" bIns="38963"/>
          <a:lstStyle/>
          <a:p>
            <a:endParaRPr lang="zh-CN" altLang="en-US">
              <a:solidFill>
                <a:srgbClr val="000000"/>
              </a:solidFill>
              <a:latin typeface="宋体" pitchFamily="2" charset="-122"/>
            </a:endParaRPr>
          </a:p>
        </p:txBody>
      </p:sp>
      <p:grpSp>
        <p:nvGrpSpPr>
          <p:cNvPr id="4" name="Group 22">
            <a:extLst>
              <a:ext uri="{FF2B5EF4-FFF2-40B4-BE49-F238E27FC236}">
                <a16:creationId xmlns:a16="http://schemas.microsoft.com/office/drawing/2014/main" id="{4AA6ADD7-FAEC-B1A8-FE10-2DF26874052B}"/>
              </a:ext>
            </a:extLst>
          </p:cNvPr>
          <p:cNvGrpSpPr>
            <a:grpSpLocks/>
          </p:cNvGrpSpPr>
          <p:nvPr/>
        </p:nvGrpSpPr>
        <p:grpSpPr bwMode="auto">
          <a:xfrm>
            <a:off x="1899374" y="2237077"/>
            <a:ext cx="216000" cy="216000"/>
            <a:chOff x="0" y="0"/>
            <a:chExt cx="258778" cy="256382"/>
          </a:xfrm>
        </p:grpSpPr>
        <p:sp>
          <p:nvSpPr>
            <p:cNvPr id="5" name="Oval 370">
              <a:extLst>
                <a:ext uri="{FF2B5EF4-FFF2-40B4-BE49-F238E27FC236}">
                  <a16:creationId xmlns:a16="http://schemas.microsoft.com/office/drawing/2014/main" id="{5E55F1E1-B705-3E11-C92F-17EA5CE36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006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6" name="Oval 371">
              <a:extLst>
                <a:ext uri="{FF2B5EF4-FFF2-40B4-BE49-F238E27FC236}">
                  <a16:creationId xmlns:a16="http://schemas.microsoft.com/office/drawing/2014/main" id="{449738B5-751E-4383-A398-4BC6290BA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90" y="58396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8C0EAF6E-E61F-E8CB-31FE-9AB880C95A7A}"/>
              </a:ext>
            </a:extLst>
          </p:cNvPr>
          <p:cNvGrpSpPr>
            <a:grpSpLocks/>
          </p:cNvGrpSpPr>
          <p:nvPr/>
        </p:nvGrpSpPr>
        <p:grpSpPr bwMode="auto">
          <a:xfrm>
            <a:off x="3078588" y="2236754"/>
            <a:ext cx="216000" cy="216000"/>
            <a:chOff x="0" y="0"/>
            <a:chExt cx="258778" cy="256382"/>
          </a:xfrm>
        </p:grpSpPr>
        <p:sp>
          <p:nvSpPr>
            <p:cNvPr id="8" name="Oval 368">
              <a:extLst>
                <a:ext uri="{FF2B5EF4-FFF2-40B4-BE49-F238E27FC236}">
                  <a16:creationId xmlns:a16="http://schemas.microsoft.com/office/drawing/2014/main" id="{EA6226EF-BACC-685A-06E8-57ECD8E5A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32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" name="Oval 369">
              <a:extLst>
                <a:ext uri="{FF2B5EF4-FFF2-40B4-BE49-F238E27FC236}">
                  <a16:creationId xmlns:a16="http://schemas.microsoft.com/office/drawing/2014/main" id="{8A6E8FA2-0F4B-3685-B487-8B0988BF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01" y="59903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4CDD4B8E-B487-05B3-9D05-ED59E48D6A8D}"/>
              </a:ext>
            </a:extLst>
          </p:cNvPr>
          <p:cNvSpPr/>
          <p:nvPr/>
        </p:nvSpPr>
        <p:spPr>
          <a:xfrm>
            <a:off x="462920" y="2431005"/>
            <a:ext cx="768116" cy="263353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2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2008.02</a:t>
            </a:r>
            <a:endParaRPr kumimoji="1" lang="ko-KR" altLang="en-US" sz="12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D03A825-C0E9-1202-AD58-7D0FBC88D6DF}"/>
              </a:ext>
            </a:extLst>
          </p:cNvPr>
          <p:cNvSpPr/>
          <p:nvPr/>
        </p:nvSpPr>
        <p:spPr>
          <a:xfrm>
            <a:off x="2722031" y="2407147"/>
            <a:ext cx="768116" cy="263353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2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2008.09</a:t>
            </a:r>
            <a:endParaRPr kumimoji="1" lang="ko-KR" altLang="en-US" sz="12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498AE5-679D-994B-CA47-3A591A45F362}"/>
              </a:ext>
            </a:extLst>
          </p:cNvPr>
          <p:cNvSpPr/>
          <p:nvPr/>
        </p:nvSpPr>
        <p:spPr>
          <a:xfrm>
            <a:off x="4373281" y="2407147"/>
            <a:ext cx="535681" cy="263353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2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2016</a:t>
            </a:r>
            <a:endParaRPr kumimoji="1" lang="ko-KR" altLang="en-US" sz="12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3" name="Oval 358">
            <a:extLst>
              <a:ext uri="{FF2B5EF4-FFF2-40B4-BE49-F238E27FC236}">
                <a16:creationId xmlns:a16="http://schemas.microsoft.com/office/drawing/2014/main" id="{30955E11-87FB-294C-383D-3FC237CA7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383" y="2245268"/>
            <a:ext cx="216000" cy="216000"/>
          </a:xfrm>
          <a:prstGeom prst="ellipse">
            <a:avLst/>
          </a:prstGeom>
          <a:solidFill>
            <a:srgbClr val="DC6D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4" name="Oval 359">
            <a:extLst>
              <a:ext uri="{FF2B5EF4-FFF2-40B4-BE49-F238E27FC236}">
                <a16:creationId xmlns:a16="http://schemas.microsoft.com/office/drawing/2014/main" id="{F4558C02-B438-2DB3-7BF1-54AEDDD7A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497" y="2297154"/>
            <a:ext cx="108000" cy="1080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5" name="Oval 368">
            <a:extLst>
              <a:ext uri="{FF2B5EF4-FFF2-40B4-BE49-F238E27FC236}">
                <a16:creationId xmlns:a16="http://schemas.microsoft.com/office/drawing/2014/main" id="{7006CA30-98D6-27A3-C380-C8ADFDD1C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868" y="2217704"/>
            <a:ext cx="216000" cy="216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77925" tIns="38963" rIns="77925" bIns="38963"/>
          <a:lstStyle/>
          <a:p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6" name="Oval 369">
            <a:extLst>
              <a:ext uri="{FF2B5EF4-FFF2-40B4-BE49-F238E27FC236}">
                <a16:creationId xmlns:a16="http://schemas.microsoft.com/office/drawing/2014/main" id="{EB4AC4B7-0402-22C6-3199-9369D8166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508" y="2268841"/>
            <a:ext cx="108000" cy="1080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03C0E25-6EF9-3E0C-BBD3-40546FA6F4B1}"/>
              </a:ext>
            </a:extLst>
          </p:cNvPr>
          <p:cNvSpPr/>
          <p:nvPr/>
        </p:nvSpPr>
        <p:spPr>
          <a:xfrm>
            <a:off x="5646968" y="2445851"/>
            <a:ext cx="535681" cy="263353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2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2018</a:t>
            </a:r>
            <a:endParaRPr kumimoji="1" lang="ko-KR" altLang="en-US" sz="12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7F149283-FD51-07C5-E1F8-73EF76F7B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13" y="2660663"/>
            <a:ext cx="1378861" cy="26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b="1" dirty="0">
                <a:latin typeface="+mj-lt"/>
                <a:ea typeface="+mj-ea"/>
                <a:cs typeface="Times New Roman" pitchFamily="18" charset="0"/>
              </a:rPr>
              <a:t>Discovery of IBS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94230D0-339D-6779-A347-1AB4240B635F}"/>
              </a:ext>
            </a:extLst>
          </p:cNvPr>
          <p:cNvSpPr/>
          <p:nvPr/>
        </p:nvSpPr>
        <p:spPr>
          <a:xfrm>
            <a:off x="1622645" y="2445872"/>
            <a:ext cx="768116" cy="263353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2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2008.04</a:t>
            </a:r>
            <a:endParaRPr kumimoji="1" lang="ko-KR" altLang="en-US" sz="12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803F3A5-0632-E228-AC5E-4452507CA83C}"/>
              </a:ext>
            </a:extLst>
          </p:cNvPr>
          <p:cNvGrpSpPr/>
          <p:nvPr/>
        </p:nvGrpSpPr>
        <p:grpSpPr>
          <a:xfrm>
            <a:off x="5731242" y="2222182"/>
            <a:ext cx="216000" cy="216000"/>
            <a:chOff x="4654195" y="4152355"/>
            <a:chExt cx="258762" cy="255587"/>
          </a:xfrm>
        </p:grpSpPr>
        <p:sp>
          <p:nvSpPr>
            <p:cNvPr id="21" name="Oval 370">
              <a:extLst>
                <a:ext uri="{FF2B5EF4-FFF2-40B4-BE49-F238E27FC236}">
                  <a16:creationId xmlns:a16="http://schemas.microsoft.com/office/drawing/2014/main" id="{93A54C5F-A4D8-708E-0944-74CB15304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195" y="4152355"/>
              <a:ext cx="258762" cy="255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2" name="Oval 371">
              <a:extLst>
                <a:ext uri="{FF2B5EF4-FFF2-40B4-BE49-F238E27FC236}">
                  <a16:creationId xmlns:a16="http://schemas.microsoft.com/office/drawing/2014/main" id="{8D2D2369-1DE6-AF98-BA16-C5431762B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701" y="4212071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23" name="TextBox 29">
            <a:extLst>
              <a:ext uri="{FF2B5EF4-FFF2-40B4-BE49-F238E27FC236}">
                <a16:creationId xmlns:a16="http://schemas.microsoft.com/office/drawing/2014/main" id="{C8A0FAC5-0C99-068D-5989-1BD750225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99" y="2660662"/>
            <a:ext cx="1199324" cy="44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200" b="1" dirty="0">
                <a:latin typeface="+mj-lt"/>
                <a:ea typeface="+mj-ea"/>
                <a:cs typeface="Times New Roman" pitchFamily="18" charset="0"/>
              </a:rPr>
              <a:t>Discovery of </a:t>
            </a:r>
          </a:p>
          <a:p>
            <a:pPr algn="ctr" eaLnBrk="1" hangingPunct="1"/>
            <a:r>
              <a:rPr lang="en-US" altLang="zh-CN" sz="1200" b="1" dirty="0">
                <a:latin typeface="+mj-lt"/>
                <a:ea typeface="+mj-ea"/>
                <a:cs typeface="Times New Roman" pitchFamily="18" charset="0"/>
              </a:rPr>
              <a:t>122 phase IBS</a:t>
            </a:r>
          </a:p>
        </p:txBody>
      </p:sp>
      <p:sp>
        <p:nvSpPr>
          <p:cNvPr id="24" name="Oval 369">
            <a:extLst>
              <a:ext uri="{FF2B5EF4-FFF2-40B4-BE49-F238E27FC236}">
                <a16:creationId xmlns:a16="http://schemas.microsoft.com/office/drawing/2014/main" id="{9EC19F10-43D7-41E4-76F1-26D82CAAD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947" y="2297154"/>
            <a:ext cx="108000" cy="10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77925" tIns="38963" rIns="77925" bIns="38963"/>
          <a:lstStyle/>
          <a:p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57FD381-D009-F363-D5FB-B85C0139D3ED}"/>
              </a:ext>
            </a:extLst>
          </p:cNvPr>
          <p:cNvSpPr/>
          <p:nvPr/>
        </p:nvSpPr>
        <p:spPr>
          <a:xfrm>
            <a:off x="6800997" y="2431451"/>
            <a:ext cx="535681" cy="263353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2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2020</a:t>
            </a:r>
            <a:endParaRPr kumimoji="1" lang="ko-KR" altLang="en-US" sz="12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89B30C4-C26A-C227-DD9E-02CB14CE57FC}"/>
              </a:ext>
            </a:extLst>
          </p:cNvPr>
          <p:cNvGrpSpPr/>
          <p:nvPr/>
        </p:nvGrpSpPr>
        <p:grpSpPr>
          <a:xfrm>
            <a:off x="6998004" y="2234607"/>
            <a:ext cx="216000" cy="216000"/>
            <a:chOff x="4789249" y="4115300"/>
            <a:chExt cx="258762" cy="255587"/>
          </a:xfrm>
        </p:grpSpPr>
        <p:sp>
          <p:nvSpPr>
            <p:cNvPr id="27" name="Oval 370">
              <a:extLst>
                <a:ext uri="{FF2B5EF4-FFF2-40B4-BE49-F238E27FC236}">
                  <a16:creationId xmlns:a16="http://schemas.microsoft.com/office/drawing/2014/main" id="{BD636ED0-B6F0-49DC-5856-3E4BB77B2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249" y="4115300"/>
              <a:ext cx="258762" cy="2555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8" name="Oval 371">
              <a:extLst>
                <a:ext uri="{FF2B5EF4-FFF2-40B4-BE49-F238E27FC236}">
                  <a16:creationId xmlns:a16="http://schemas.microsoft.com/office/drawing/2014/main" id="{BE8EA39C-4FA9-10A9-F8ED-D22674CEA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754" y="4175016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D466071B-011B-D456-2F4C-5D34FE983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21" y="1761377"/>
            <a:ext cx="1544663" cy="448019"/>
          </a:xfrm>
          <a:prstGeom prst="rect">
            <a:avLst/>
          </a:prstGeom>
          <a:noFill/>
          <a:ln>
            <a:noFill/>
          </a:ln>
        </p:spPr>
        <p:txBody>
          <a:bodyPr wrap="square" lIns="77925" tIns="38963" rIns="77925" bIns="389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200" b="1" dirty="0">
                <a:latin typeface="+mj-lt"/>
                <a:ea typeface="+mj-ea"/>
                <a:cs typeface="Times New Roman" pitchFamily="18" charset="0"/>
              </a:rPr>
              <a:t>100-m 7-core IBS tape fabricated </a:t>
            </a:r>
            <a:endParaRPr lang="zh-CN" altLang="en-US" sz="1200" b="1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9002E6A5-08FE-68E9-AFA2-F884C4D4C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250" y="2697765"/>
            <a:ext cx="1628654" cy="448019"/>
          </a:xfrm>
          <a:prstGeom prst="rect">
            <a:avLst/>
          </a:prstGeom>
          <a:noFill/>
          <a:ln>
            <a:noFill/>
          </a:ln>
        </p:spPr>
        <p:txBody>
          <a:bodyPr wrap="square" lIns="77925" tIns="38963" rIns="77925" bIns="389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200" b="1" dirty="0">
                <a:latin typeface="+mj-lt"/>
                <a:ea typeface="楷体" pitchFamily="49" charset="-122"/>
                <a:cs typeface="Times New Roman" pitchFamily="18" charset="0"/>
              </a:rPr>
              <a:t>IBS solenoid at 24 T</a:t>
            </a:r>
          </a:p>
          <a:p>
            <a:pPr algn="ctr" eaLnBrk="1" hangingPunct="1"/>
            <a:r>
              <a:rPr lang="en-CA" altLang="zh-CN" sz="1200" b="1" dirty="0">
                <a:latin typeface="+mj-lt"/>
                <a:ea typeface="楷体" pitchFamily="49" charset="-122"/>
                <a:cs typeface="Times New Roman" pitchFamily="18" charset="0"/>
              </a:rPr>
              <a:t> Racetrack at 8 T</a:t>
            </a:r>
            <a:endParaRPr lang="zh-CN" altLang="en-US" sz="1200" b="1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A56ABA7-BA0A-54DA-AF92-14B61543F4F4}"/>
              </a:ext>
            </a:extLst>
          </p:cNvPr>
          <p:cNvSpPr/>
          <p:nvPr/>
        </p:nvSpPr>
        <p:spPr>
          <a:xfrm>
            <a:off x="279481" y="4350787"/>
            <a:ext cx="858503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The </a:t>
            </a:r>
            <a:r>
              <a:rPr lang="en-US" altLang="zh-CN" sz="1600" b="1" dirty="0"/>
              <a:t>engineering current density </a:t>
            </a:r>
            <a:r>
              <a:rPr lang="en-US" altLang="zh-CN" sz="1600" dirty="0"/>
              <a:t>of the long-length IBS still needs a significant improvement, to reach the similar level as </a:t>
            </a:r>
            <a:r>
              <a:rPr lang="en-US" altLang="zh-CN" sz="1600" dirty="0" err="1"/>
              <a:t>ReBCO</a:t>
            </a:r>
            <a:r>
              <a:rPr lang="en-US" altLang="zh-CN" sz="1600" dirty="0"/>
              <a:t> or Bi-2212 conductors.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The </a:t>
            </a:r>
            <a:r>
              <a:rPr lang="en-US" altLang="zh-CN" sz="1600" b="1" dirty="0"/>
              <a:t>materials of stabilizer </a:t>
            </a:r>
            <a:r>
              <a:rPr lang="en-US" altLang="zh-CN" sz="1600" dirty="0"/>
              <a:t>should be shifted to copper or any other low-cost metals to realize the low cost of IBS.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b="1" dirty="0"/>
              <a:t>Structure and fabrication methods </a:t>
            </a:r>
            <a:r>
              <a:rPr lang="en-US" altLang="zh-CN" sz="1600" dirty="0"/>
              <a:t>of IBS and corresponding coils should be further optimized to minimize the </a:t>
            </a:r>
            <a:r>
              <a:rPr lang="en-US" altLang="zh-CN" sz="1600" dirty="0" err="1"/>
              <a:t>J</a:t>
            </a:r>
            <a:r>
              <a:rPr lang="en-US" altLang="zh-CN" sz="1600" baseline="-25000" dirty="0" err="1"/>
              <a:t>c</a:t>
            </a:r>
            <a:r>
              <a:rPr lang="en-US" altLang="zh-CN" sz="1600" dirty="0"/>
              <a:t> degradation at high field and high stress.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600" dirty="0"/>
              <a:t>And many other issues like detailed magnetic and mechanical properties study of IBS, quench detection and protection of the IBS coils / magnets and etc.  </a:t>
            </a:r>
            <a:endParaRPr lang="en-US" altLang="zh-CN" sz="1400" dirty="0">
              <a:latin typeface="Times New Roman" pitchFamily="18" charset="0"/>
            </a:endParaRPr>
          </a:p>
          <a:p>
            <a:endParaRPr lang="zh-CN" altLang="en-US" dirty="0"/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B805D82C-5CCB-AC63-ECCC-300F06848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8004" y="1691549"/>
            <a:ext cx="1625536" cy="448019"/>
          </a:xfrm>
          <a:prstGeom prst="rect">
            <a:avLst/>
          </a:prstGeom>
          <a:noFill/>
          <a:ln>
            <a:noFill/>
          </a:ln>
        </p:spPr>
        <p:txBody>
          <a:bodyPr wrap="square" lIns="77925" tIns="38963" rIns="77925" bIns="3896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200" b="1" dirty="0">
                <a:latin typeface="+mj-lt"/>
                <a:ea typeface="楷体" pitchFamily="49" charset="-122"/>
                <a:cs typeface="Times New Roman" pitchFamily="18" charset="0"/>
              </a:rPr>
              <a:t>IBS solenoid at 32 T</a:t>
            </a:r>
          </a:p>
          <a:p>
            <a:pPr algn="ctr" eaLnBrk="1" hangingPunct="1"/>
            <a:r>
              <a:rPr lang="en-CA" altLang="zh-CN" sz="1200" b="1" dirty="0">
                <a:latin typeface="+mj-lt"/>
                <a:ea typeface="楷体" pitchFamily="49" charset="-122"/>
                <a:cs typeface="Times New Roman" pitchFamily="18" charset="0"/>
              </a:rPr>
              <a:t> Racetrack at 10 T</a:t>
            </a:r>
            <a:endParaRPr lang="zh-CN" altLang="en-US" sz="1200" b="1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4" name="Oval 370">
            <a:extLst>
              <a:ext uri="{FF2B5EF4-FFF2-40B4-BE49-F238E27FC236}">
                <a16:creationId xmlns:a16="http://schemas.microsoft.com/office/drawing/2014/main" id="{C13DD519-71CB-5425-BB95-823EFAA36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2216" y="2235808"/>
            <a:ext cx="216000" cy="216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5" name="Oval 371">
            <a:extLst>
              <a:ext uri="{FF2B5EF4-FFF2-40B4-BE49-F238E27FC236}">
                <a16:creationId xmlns:a16="http://schemas.microsoft.com/office/drawing/2014/main" id="{49804D60-F5A4-B45F-3E3C-F3A69A41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565" y="2286275"/>
            <a:ext cx="108000" cy="1080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3EFF587-11C0-3C08-56D8-9A54D9A6FCC9}"/>
              </a:ext>
            </a:extLst>
          </p:cNvPr>
          <p:cNvSpPr/>
          <p:nvPr/>
        </p:nvSpPr>
        <p:spPr>
          <a:xfrm>
            <a:off x="7992376" y="2439947"/>
            <a:ext cx="535681" cy="263353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2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2022</a:t>
            </a:r>
            <a:endParaRPr kumimoji="1" lang="ko-KR" altLang="en-US" sz="12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BA441F30-6790-7C79-5E8A-CEEA2B32C5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50"/>
          <a:stretch/>
        </p:blipFill>
        <p:spPr>
          <a:xfrm>
            <a:off x="7992376" y="2771294"/>
            <a:ext cx="738694" cy="101576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16CE158-A1EF-F99C-5018-CA8E89BD61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5" b="3984"/>
          <a:stretch/>
        </p:blipFill>
        <p:spPr>
          <a:xfrm>
            <a:off x="7336678" y="2768334"/>
            <a:ext cx="655698" cy="101872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932E2CB-B28A-1AE5-F9F9-66FAF4E9C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53" y="1262805"/>
            <a:ext cx="1449581" cy="848768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D6A89AC-AA4E-888A-5AEF-F0BD333E0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72" y="2758967"/>
            <a:ext cx="1514629" cy="1101508"/>
          </a:xfrm>
          <a:prstGeom prst="rect">
            <a:avLst/>
          </a:prstGeom>
        </p:spPr>
      </p:pic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E6D2B354-2F22-61DA-7B20-39B5DBB4B390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19">
            <a:extLst>
              <a:ext uri="{FF2B5EF4-FFF2-40B4-BE49-F238E27FC236}">
                <a16:creationId xmlns:a16="http://schemas.microsoft.com/office/drawing/2014/main" id="{5BABF0C3-096E-994F-2B9C-96421CCAE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40" y="125395"/>
            <a:ext cx="8612043" cy="53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  <a:lvl2pPr marL="742950" indent="-28575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2pPr>
            <a:lvl3pPr marL="1143000" indent="-22860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3pPr>
            <a:lvl4pPr marL="1600200" indent="-22860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4pPr>
            <a:lvl5pPr marL="2057400" indent="-22860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9pPr>
          </a:lstStyle>
          <a:p>
            <a:pPr algn="ctr" defTabSz="685800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IBS Technology: Status and Outlook 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6D9A64D-C98B-8D4C-87A5-B99CCFD5EF9D}"/>
              </a:ext>
            </a:extLst>
          </p:cNvPr>
          <p:cNvGrpSpPr/>
          <p:nvPr/>
        </p:nvGrpSpPr>
        <p:grpSpPr>
          <a:xfrm>
            <a:off x="274283" y="3014151"/>
            <a:ext cx="1989593" cy="1006364"/>
            <a:chOff x="6726108" y="980728"/>
            <a:chExt cx="2817382" cy="1381459"/>
          </a:xfrm>
        </p:grpSpPr>
        <p:sp>
          <p:nvSpPr>
            <p:cNvPr id="47" name="TextBox 29">
              <a:extLst>
                <a:ext uri="{FF2B5EF4-FFF2-40B4-BE49-F238E27FC236}">
                  <a16:creationId xmlns:a16="http://schemas.microsoft.com/office/drawing/2014/main" id="{0F3F0AED-FFCB-0323-76AB-831433C267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0431" y="1126957"/>
              <a:ext cx="1693059" cy="61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100" b="1" dirty="0">
                  <a:latin typeface="Microsoft YaHei" charset="-122"/>
                  <a:ea typeface="Microsoft YaHei" charset="-122"/>
                  <a:cs typeface="Microsoft YaHei" charset="-122"/>
                </a:rPr>
                <a:t>H. </a:t>
              </a:r>
              <a:r>
                <a:rPr lang="en-US" altLang="zh-CN" sz="1100" b="1" dirty="0" err="1">
                  <a:latin typeface="Microsoft YaHei" charset="-122"/>
                  <a:ea typeface="Microsoft YaHei" charset="-122"/>
                  <a:cs typeface="Microsoft YaHei" charset="-122"/>
                </a:rPr>
                <a:t>Hosono</a:t>
              </a:r>
              <a:endParaRPr lang="en-US" altLang="zh-CN" sz="1100" b="1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algn="ctr" eaLnBrk="1" hangingPunct="1"/>
              <a:r>
                <a:rPr lang="en-US" altLang="zh-CN" sz="1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IBS (T</a:t>
              </a:r>
              <a:r>
                <a:rPr lang="en-US" altLang="zh-CN" sz="1200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r>
                <a:rPr lang="en-US" altLang="zh-CN" sz="1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26K)</a:t>
              </a:r>
            </a:p>
          </p:txBody>
        </p:sp>
        <p:pic>
          <p:nvPicPr>
            <p:cNvPr id="48" name="Picture 2" descr="http://highscope.ch.ntu.edu.tw/wordpress/wp-content/uploads/2013/10/2012-hosono.jpg">
              <a:extLst>
                <a:ext uri="{FF2B5EF4-FFF2-40B4-BE49-F238E27FC236}">
                  <a16:creationId xmlns:a16="http://schemas.microsoft.com/office/drawing/2014/main" id="{7AE85CFE-DAB2-9A71-C042-C43210DA7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6108" y="980728"/>
              <a:ext cx="1124325" cy="138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29">
            <a:extLst>
              <a:ext uri="{FF2B5EF4-FFF2-40B4-BE49-F238E27FC236}">
                <a16:creationId xmlns:a16="http://schemas.microsoft.com/office/drawing/2014/main" id="{B6A5A12E-3E29-2164-6BCE-178E668F7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274" y="1686847"/>
            <a:ext cx="1042593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100" b="1" dirty="0">
                <a:latin typeface="Microsoft YaHei" charset="-122"/>
                <a:ea typeface="Microsoft YaHei" charset="-122"/>
              </a:rPr>
              <a:t>Z. Zhao</a:t>
            </a:r>
          </a:p>
          <a:p>
            <a:pPr algn="ctr" eaLnBrk="1" hangingPunct="1"/>
            <a:r>
              <a:rPr lang="en-US" altLang="zh-CN" sz="1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IBS (T</a:t>
            </a:r>
            <a:r>
              <a:rPr lang="en-US" altLang="zh-CN" sz="1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sz="1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55K)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C8E98A80-757E-2D06-AEB8-A4EFAF2946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628" y="1060743"/>
            <a:ext cx="736100" cy="981466"/>
          </a:xfrm>
          <a:prstGeom prst="rect">
            <a:avLst/>
          </a:prstGeom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A675287C-7164-6B80-B061-1C9127E13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2804" y="815116"/>
            <a:ext cx="105314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页脚占位符 29">
            <a:extLst>
              <a:ext uri="{FF2B5EF4-FFF2-40B4-BE49-F238E27FC236}">
                <a16:creationId xmlns:a16="http://schemas.microsoft.com/office/drawing/2014/main" id="{789A5DE5-2319-E03F-890A-47F64363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37" name="灯片编号占位符 36">
            <a:extLst>
              <a:ext uri="{FF2B5EF4-FFF2-40B4-BE49-F238E27FC236}">
                <a16:creationId xmlns:a16="http://schemas.microsoft.com/office/drawing/2014/main" id="{DA802B33-AE46-D363-C258-D3C03084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043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918F441-D72D-10A8-AF10-D19456AA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63</a:t>
            </a:fld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8FEA9C0-7769-52BF-145D-D8F2E9659828}"/>
              </a:ext>
            </a:extLst>
          </p:cNvPr>
          <p:cNvSpPr/>
          <p:nvPr/>
        </p:nvSpPr>
        <p:spPr>
          <a:xfrm>
            <a:off x="1638825" y="136525"/>
            <a:ext cx="5866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Bef>
                <a:spcPct val="0"/>
              </a:spcBef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Technology: Status and Outlook 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81675B4-F038-DD31-EF3B-8B7C058E8B32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46172E-5913-049C-2E72-0EE65AF4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FA5F6530-5696-1BB0-BFA9-4BA26A59E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391229"/>
              </p:ext>
            </p:extLst>
          </p:nvPr>
        </p:nvGraphicFramePr>
        <p:xfrm>
          <a:off x="154454" y="983456"/>
          <a:ext cx="8667750" cy="520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5">
            <a:extLst>
              <a:ext uri="{FF2B5EF4-FFF2-40B4-BE49-F238E27FC236}">
                <a16:creationId xmlns:a16="http://schemas.microsoft.com/office/drawing/2014/main" id="{20E40C2B-8016-D6BA-AD55-A58E52F2C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525" y="3758949"/>
            <a:ext cx="506549" cy="146194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950" b="1" i="0" strike="noStrike" dirty="0">
                <a:solidFill>
                  <a:srgbClr val="FF0000"/>
                </a:solidFill>
                <a:latin typeface="Arial"/>
                <a:cs typeface="Arial"/>
              </a:rPr>
              <a:t>IBS 2019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5B56E22-1516-72B3-B027-DDEE1A14B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525" y="3513140"/>
            <a:ext cx="506549" cy="146194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950" b="1" i="0" strike="noStrike" dirty="0">
                <a:solidFill>
                  <a:srgbClr val="FF0000"/>
                </a:solidFill>
                <a:latin typeface="Arial"/>
                <a:cs typeface="Arial"/>
              </a:rPr>
              <a:t>IBS 2022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A41E1365-8C88-7F0C-6EE2-D5663FBDB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60" y="2565747"/>
            <a:ext cx="506549" cy="146194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950" b="1" i="0" strike="noStrike" dirty="0">
                <a:solidFill>
                  <a:srgbClr val="FF0000"/>
                </a:solidFill>
                <a:latin typeface="Arial"/>
                <a:cs typeface="Arial"/>
              </a:rPr>
              <a:t>IBS 2025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888FA30-71AF-EF8D-EDC9-98CDFF444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t="8570" r="1627" b="4811"/>
          <a:stretch/>
        </p:blipFill>
        <p:spPr>
          <a:xfrm>
            <a:off x="727222" y="3615774"/>
            <a:ext cx="2880304" cy="198437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B05EE72-5C5D-A22A-10F7-A121D6B6E9EE}"/>
              </a:ext>
            </a:extLst>
          </p:cNvPr>
          <p:cNvSpPr txBox="1"/>
          <p:nvPr/>
        </p:nvSpPr>
        <p:spPr>
          <a:xfrm>
            <a:off x="3249867" y="1042737"/>
            <a:ext cx="536424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zh-CN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Stainless-steel stabilized IBS tape achieved the highest J</a:t>
            </a:r>
            <a:r>
              <a:rPr lang="en-US" altLang="zh-CN" sz="13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altLang="zh-CN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2022!</a:t>
            </a:r>
          </a:p>
          <a:p>
            <a:pPr algn="r">
              <a:spcBef>
                <a:spcPct val="0"/>
              </a:spcBef>
            </a:pPr>
            <a:r>
              <a:rPr lang="en-US" altLang="zh-CN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reduced the cost and raised the </a:t>
            </a:r>
          </a:p>
          <a:p>
            <a:pPr algn="r">
              <a:spcBef>
                <a:spcPct val="0"/>
              </a:spcBef>
            </a:pPr>
            <a:r>
              <a:rPr lang="en-US" altLang="zh-CN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properties.</a:t>
            </a:r>
          </a:p>
        </p:txBody>
      </p:sp>
    </p:spTree>
    <p:extLst>
      <p:ext uri="{BB962C8B-B14F-4D97-AF65-F5344CB8AC3E}">
        <p14:creationId xmlns:p14="http://schemas.microsoft.com/office/powerpoint/2010/main" val="2561095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42468" y="3397804"/>
            <a:ext cx="3027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First IBS Racetrack Coil at 10 T </a:t>
            </a:r>
          </a:p>
        </p:txBody>
      </p:sp>
      <p:sp>
        <p:nvSpPr>
          <p:cNvPr id="11" name="矩形 10"/>
          <p:cNvSpPr/>
          <p:nvPr/>
        </p:nvSpPr>
        <p:spPr>
          <a:xfrm>
            <a:off x="315907" y="5162628"/>
            <a:ext cx="241738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Φ34mm-17 turns-DPC reached 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A at 4.2 K and 32 T,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 breakthrough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786" y="4032825"/>
            <a:ext cx="3049551" cy="23669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020" y="4032825"/>
            <a:ext cx="3049551" cy="24229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697" y="4905240"/>
            <a:ext cx="411282" cy="54019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014" y="4574475"/>
            <a:ext cx="396918" cy="661530"/>
          </a:xfrm>
          <a:prstGeom prst="rect">
            <a:avLst/>
          </a:prstGeom>
        </p:spPr>
      </p:pic>
      <p:sp>
        <p:nvSpPr>
          <p:cNvPr id="16" name="Text Box 19">
            <a:extLst>
              <a:ext uri="{FF2B5EF4-FFF2-40B4-BE49-F238E27FC236}">
                <a16:creationId xmlns:a16="http://schemas.microsoft.com/office/drawing/2014/main" id="{DD0CBC3E-44A3-7E65-1ABE-72567CFA9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399" y="125395"/>
            <a:ext cx="8280401" cy="53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1pPr>
            <a:lvl2pPr marL="742950" indent="-28575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2pPr>
            <a:lvl3pPr marL="1143000" indent="-22860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3pPr>
            <a:lvl4pPr marL="1600200" indent="-22860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4pPr>
            <a:lvl5pPr marL="2057400" indent="-228600" eaLnBrk="0" hangingPunct="0"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</a:defRPr>
            </a:lvl9pPr>
          </a:lstStyle>
          <a:p>
            <a:pPr algn="ctr" defTabSz="685800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IBS Magnet R&amp;D: High Field Model Coils 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62916FE4-7DB3-96D9-1111-B8E4922EA276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0058374-E1F2-35DE-7486-31F9B2C0D450}"/>
              </a:ext>
            </a:extLst>
          </p:cNvPr>
          <p:cNvSpPr/>
          <p:nvPr/>
        </p:nvSpPr>
        <p:spPr>
          <a:xfrm>
            <a:off x="293844" y="4436129"/>
            <a:ext cx="2214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First IBS Solenoid Coil at 32 T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000A814-E427-0499-B11F-A80A16039C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/>
          <a:stretch/>
        </p:blipFill>
        <p:spPr bwMode="auto">
          <a:xfrm>
            <a:off x="4981303" y="901572"/>
            <a:ext cx="4178913" cy="249557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88F33744-043C-89DB-1238-4C2E7C1BC458}"/>
              </a:ext>
            </a:extLst>
          </p:cNvPr>
          <p:cNvSpPr/>
          <p:nvPr/>
        </p:nvSpPr>
        <p:spPr>
          <a:xfrm>
            <a:off x="5959571" y="2603118"/>
            <a:ext cx="21892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468"/>
            <a:r>
              <a:rPr lang="en-US" altLang="zh-CN" sz="1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Zhang, et al., </a:t>
            </a:r>
            <a:r>
              <a:rPr lang="en-US" altLang="zh-CN" sz="1000" i="1" dirty="0" err="1">
                <a:solidFill>
                  <a:srgbClr val="0000FF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SuST</a:t>
            </a:r>
            <a:r>
              <a:rPr lang="en-US" altLang="zh-CN" sz="1000" i="1" dirty="0">
                <a:solidFill>
                  <a:srgbClr val="0000FF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fr-FR" altLang="zh-CN" sz="1000" dirty="0">
                <a:solidFill>
                  <a:srgbClr val="0000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 34</a:t>
            </a:r>
            <a:r>
              <a:rPr lang="fr-FR" altLang="zh-CN" sz="1000" b="1" dirty="0">
                <a:solidFill>
                  <a:srgbClr val="0000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fr-FR" altLang="zh-CN" sz="1000" dirty="0">
                <a:solidFill>
                  <a:srgbClr val="0000FF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(2021) 035021</a:t>
            </a:r>
            <a:endParaRPr lang="zh-CN" altLang="en-US" sz="1000" dirty="0">
              <a:solidFill>
                <a:srgbClr val="0000FF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91E58681-FDE5-ECDF-7492-ED31DDA97B0C}"/>
              </a:ext>
            </a:extLst>
          </p:cNvPr>
          <p:cNvSpPr txBox="1"/>
          <p:nvPr/>
        </p:nvSpPr>
        <p:spPr>
          <a:xfrm>
            <a:off x="554728" y="846273"/>
            <a:ext cx="4536385" cy="1176669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just" defTabSz="685468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Two racetrack coils have been made using 100- m length Iron-Based Superconducting tapes.</a:t>
            </a:r>
          </a:p>
          <a:p>
            <a:pPr marL="285750" marR="0" lvl="0" indent="-285750" algn="just" defTabSz="685468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The coils reached 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86.7%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of the </a:t>
            </a:r>
            <a:r>
              <a:rPr lang="en-US" altLang="zh-CN" sz="1300" kern="0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</a:t>
            </a:r>
            <a:r>
              <a:rPr lang="en-US" altLang="zh-CN" sz="1300" kern="0" baseline="-25000" dirty="0" err="1">
                <a:solidFill>
                  <a:prstClr val="black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of the short sample at 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4.2 K, 10 T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81.25% 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of the quench current under self-field,</a:t>
            </a:r>
          </a:p>
          <a:p>
            <a:pPr marL="285750" marR="0" lvl="0" indent="-285750" algn="just" defTabSz="685468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with highest compressive stress of 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120 MPa</a:t>
            </a:r>
            <a:r>
              <a: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</a:t>
            </a:r>
            <a:endParaRPr kumimoji="0" lang="zh-CN" altLang="en-US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C05ED4-D482-E144-71DC-0C2EFB54E274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18455" y="2073998"/>
            <a:ext cx="2821562" cy="18635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FDA600-9201-AC06-7E20-B23ACCA493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37633" y="2458888"/>
            <a:ext cx="1785335" cy="1045360"/>
          </a:xfrm>
          <a:prstGeom prst="rect">
            <a:avLst/>
          </a:prstGeom>
        </p:spPr>
      </p:pic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AC7B18-CA5F-731B-862F-FDFDAE5B4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6C7C22BC-C64B-1EC9-0D8C-AA301112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74896"/>
      </p:ext>
    </p:extLst>
  </p:cSld>
  <p:clrMapOvr>
    <a:masterClrMapping/>
  </p:clrMapOvr>
  <p:transition advTm="41964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id="{B70DD91D-F011-85BD-C2D6-8F509699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7BC35B8-99A3-795C-56B8-AA241522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65</a:t>
            </a:fld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930B06-DC36-7581-D246-81553DFFBAFE}"/>
              </a:ext>
            </a:extLst>
          </p:cNvPr>
          <p:cNvSpPr txBox="1"/>
          <p:nvPr/>
        </p:nvSpPr>
        <p:spPr>
          <a:xfrm>
            <a:off x="1380565" y="104426"/>
            <a:ext cx="6448611" cy="53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defTabSz="685800">
              <a:lnSpc>
                <a:spcPct val="110000"/>
              </a:lnSpc>
              <a:spcBef>
                <a:spcPct val="0"/>
              </a:spcBef>
              <a:tabLst>
                <a:tab pos="6727825" algn="l"/>
              </a:tabLst>
              <a:defRPr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tabLst>
                <a:tab pos="6727825" algn="l"/>
              </a:tabLst>
              <a:defRPr sz="1600" b="1">
                <a:latin typeface="Times New Roman" panose="02020603050405020304" pitchFamily="18" charset="0"/>
                <a:ea typeface="隶书" panose="02010509060101010101" pitchFamily="49" charset="-122"/>
              </a:defRPr>
            </a:lvl2pPr>
            <a:lvl3pPr marL="1143000" indent="-228600" eaLnBrk="0" hangingPunct="0">
              <a:tabLst>
                <a:tab pos="6727825" algn="l"/>
              </a:tabLst>
              <a:defRPr sz="1600" b="1">
                <a:latin typeface="Times New Roman" panose="02020603050405020304" pitchFamily="18" charset="0"/>
                <a:ea typeface="隶书" panose="02010509060101010101" pitchFamily="49" charset="-122"/>
              </a:defRPr>
            </a:lvl3pPr>
            <a:lvl4pPr marL="1600200" indent="-228600" eaLnBrk="0" hangingPunct="0">
              <a:tabLst>
                <a:tab pos="6727825" algn="l"/>
              </a:tabLst>
              <a:defRPr sz="1600" b="1">
                <a:latin typeface="Times New Roman" panose="02020603050405020304" pitchFamily="18" charset="0"/>
                <a:ea typeface="隶书" panose="02010509060101010101" pitchFamily="49" charset="-122"/>
              </a:defRPr>
            </a:lvl4pPr>
            <a:lvl5pPr marL="2057400" indent="-228600" eaLnBrk="0" hangingPunct="0">
              <a:tabLst>
                <a:tab pos="6727825" algn="l"/>
              </a:tabLst>
              <a:defRPr sz="1600" b="1">
                <a:latin typeface="Times New Roman" panose="02020603050405020304" pitchFamily="18" charset="0"/>
                <a:ea typeface="隶书" panose="02010509060101010101" pitchFamily="49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latin typeface="Times New Roman" panose="02020603050405020304" pitchFamily="18" charset="0"/>
                <a:ea typeface="隶书" panose="02010509060101010101" pitchFamily="49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latin typeface="Times New Roman" panose="02020603050405020304" pitchFamily="18" charset="0"/>
                <a:ea typeface="隶书" panose="02010509060101010101" pitchFamily="49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latin typeface="Times New Roman" panose="02020603050405020304" pitchFamily="18" charset="0"/>
                <a:ea typeface="隶书" panose="02010509060101010101" pitchFamily="49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tabLst>
                <a:tab pos="6727825" algn="l"/>
              </a:tabLst>
              <a:defRPr sz="1600" b="1">
                <a:latin typeface="Times New Roman" panose="02020603050405020304" pitchFamily="18" charset="0"/>
                <a:ea typeface="隶书" panose="02010509060101010101" pitchFamily="49" charset="-122"/>
              </a:defRPr>
            </a:lvl9pPr>
          </a:lstStyle>
          <a:p>
            <a:r>
              <a:rPr lang="en-US" altLang="zh-CN" dirty="0"/>
              <a:t>R&amp;D Roadmap for next years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2CB645B-5B2B-8E04-1E1E-DB9A98174F8B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steps">
            <a:extLst>
              <a:ext uri="{FF2B5EF4-FFF2-40B4-BE49-F238E27FC236}">
                <a16:creationId xmlns:a16="http://schemas.microsoft.com/office/drawing/2014/main" id="{D98BBAA5-F8B7-6958-2CF0-099745171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1990" y="3819611"/>
            <a:ext cx="2116960" cy="216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teps">
            <a:extLst>
              <a:ext uri="{FF2B5EF4-FFF2-40B4-BE49-F238E27FC236}">
                <a16:creationId xmlns:a16="http://schemas.microsoft.com/office/drawing/2014/main" id="{785AFC0C-0327-8EBD-B98C-5E9B2BEC1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8871" y="2835909"/>
            <a:ext cx="1988506" cy="206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469E06-BDE1-8313-1CC5-C58A40C05F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649" y="1485575"/>
            <a:ext cx="2057400" cy="2095897"/>
          </a:xfrm>
          <a:prstGeom prst="rect">
            <a:avLst/>
          </a:prstGeom>
        </p:spPr>
      </p:pic>
      <p:sp>
        <p:nvSpPr>
          <p:cNvPr id="10" name="文本框 28">
            <a:extLst>
              <a:ext uri="{FF2B5EF4-FFF2-40B4-BE49-F238E27FC236}">
                <a16:creationId xmlns:a16="http://schemas.microsoft.com/office/drawing/2014/main" id="{14E74D54-5062-DCEF-1304-FF280E52F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168" y="2381710"/>
            <a:ext cx="2393186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NbTi+Nb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 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2*</a:t>
            </a:r>
            <a:r>
              <a:rPr lang="az-Cyrl-AZ" altLang="zh-CN" b="1" dirty="0">
                <a:solidFill>
                  <a:srgbClr val="FF0000"/>
                </a:solidFill>
              </a:rPr>
              <a:t>ф</a:t>
            </a:r>
            <a:r>
              <a:rPr lang="en-US" altLang="zh-CN" b="1" dirty="0">
                <a:solidFill>
                  <a:srgbClr val="FF0000"/>
                </a:solidFill>
              </a:rPr>
              <a:t>10 </a:t>
            </a:r>
            <a:r>
              <a:rPr lang="en-US" altLang="zh-CN" b="1" dirty="0"/>
              <a:t>aperture</a:t>
            </a:r>
          </a:p>
          <a:p>
            <a:pPr algn="ctr"/>
            <a:r>
              <a:rPr lang="en-US" altLang="zh-CN" b="1" dirty="0"/>
              <a:t>10T @ 4.2K</a:t>
            </a:r>
          </a:p>
          <a:p>
            <a:pPr algn="ctr"/>
            <a:r>
              <a:rPr lang="en-US" altLang="zh-CN" sz="1600" b="1" dirty="0"/>
              <a:t>Challenges</a:t>
            </a:r>
            <a:r>
              <a:rPr lang="en-US" altLang="zh-CN" sz="1600" dirty="0"/>
              <a:t>: Fabrication process, stress control</a:t>
            </a:r>
            <a:endParaRPr lang="en-US" altLang="zh-CN" sz="1600" b="1" dirty="0"/>
          </a:p>
        </p:txBody>
      </p:sp>
      <p:sp>
        <p:nvSpPr>
          <p:cNvPr id="11" name="燕尾形 4">
            <a:extLst>
              <a:ext uri="{FF2B5EF4-FFF2-40B4-BE49-F238E27FC236}">
                <a16:creationId xmlns:a16="http://schemas.microsoft.com/office/drawing/2014/main" id="{D3D90817-6A4E-A927-8CC1-DCE68C6581E3}"/>
              </a:ext>
            </a:extLst>
          </p:cNvPr>
          <p:cNvSpPr/>
          <p:nvPr/>
        </p:nvSpPr>
        <p:spPr>
          <a:xfrm>
            <a:off x="689452" y="6132625"/>
            <a:ext cx="7821595" cy="121144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2" name="燕尾形 26">
            <a:extLst>
              <a:ext uri="{FF2B5EF4-FFF2-40B4-BE49-F238E27FC236}">
                <a16:creationId xmlns:a16="http://schemas.microsoft.com/office/drawing/2014/main" id="{D2D97DDF-17D1-38DE-E014-5E3C5E184B8B}"/>
              </a:ext>
            </a:extLst>
          </p:cNvPr>
          <p:cNvSpPr/>
          <p:nvPr/>
        </p:nvSpPr>
        <p:spPr>
          <a:xfrm rot="16200000" flipV="1">
            <a:off x="-1723553" y="3730116"/>
            <a:ext cx="4936657" cy="110647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CABA0C6-BEEE-618B-00D5-697C1AD94B8C}"/>
              </a:ext>
            </a:extLst>
          </p:cNvPr>
          <p:cNvSpPr/>
          <p:nvPr/>
        </p:nvSpPr>
        <p:spPr>
          <a:xfrm>
            <a:off x="8532935" y="6149884"/>
            <a:ext cx="611065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year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D222916-8371-1FF5-41F7-F2354A24311F}"/>
              </a:ext>
            </a:extLst>
          </p:cNvPr>
          <p:cNvSpPr/>
          <p:nvPr/>
        </p:nvSpPr>
        <p:spPr>
          <a:xfrm>
            <a:off x="1627938" y="6190269"/>
            <a:ext cx="652743" cy="412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2018</a:t>
            </a:r>
            <a:endParaRPr lang="zh-CN" altLang="en-US" b="1" i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5D6E95C-FF46-8BCB-0C27-255A65896391}"/>
              </a:ext>
            </a:extLst>
          </p:cNvPr>
          <p:cNvSpPr/>
          <p:nvPr/>
        </p:nvSpPr>
        <p:spPr>
          <a:xfrm>
            <a:off x="7482348" y="6190269"/>
            <a:ext cx="652743" cy="412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2028</a:t>
            </a:r>
            <a:endParaRPr lang="zh-CN" altLang="en-US" b="1" i="1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577DA7D-0DC4-3B16-0B46-CF1CC84F7354}"/>
              </a:ext>
            </a:extLst>
          </p:cNvPr>
          <p:cNvSpPr/>
          <p:nvPr/>
        </p:nvSpPr>
        <p:spPr>
          <a:xfrm>
            <a:off x="26731" y="1332700"/>
            <a:ext cx="68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i="1" dirty="0"/>
              <a:t>Field    </a:t>
            </a:r>
          </a:p>
          <a:p>
            <a:pPr algn="r"/>
            <a:r>
              <a:rPr lang="en-US" altLang="zh-CN" b="1" i="1" dirty="0"/>
              <a:t>(T) 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72EEB7E-281F-3525-CE86-99265A6827EC}"/>
              </a:ext>
            </a:extLst>
          </p:cNvPr>
          <p:cNvSpPr/>
          <p:nvPr/>
        </p:nvSpPr>
        <p:spPr>
          <a:xfrm>
            <a:off x="254963" y="4907923"/>
            <a:ext cx="418704" cy="4385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10</a:t>
            </a:r>
            <a:endParaRPr lang="zh-CN" altLang="en-US" b="1" i="1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47A3F5E-780F-2509-2B33-BA99B33E29B2}"/>
              </a:ext>
            </a:extLst>
          </p:cNvPr>
          <p:cNvSpPr/>
          <p:nvPr/>
        </p:nvSpPr>
        <p:spPr>
          <a:xfrm>
            <a:off x="270748" y="2066331"/>
            <a:ext cx="418704" cy="4129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dirty="0"/>
              <a:t>20</a:t>
            </a:r>
            <a:endParaRPr lang="zh-CN" altLang="en-US" b="1" i="1" dirty="0"/>
          </a:p>
        </p:txBody>
      </p:sp>
      <p:sp>
        <p:nvSpPr>
          <p:cNvPr id="19" name="下箭头 10">
            <a:extLst>
              <a:ext uri="{FF2B5EF4-FFF2-40B4-BE49-F238E27FC236}">
                <a16:creationId xmlns:a16="http://schemas.microsoft.com/office/drawing/2014/main" id="{2CF2B4CD-4215-CE70-9C8E-DCF22162E1DD}"/>
              </a:ext>
            </a:extLst>
          </p:cNvPr>
          <p:cNvSpPr/>
          <p:nvPr/>
        </p:nvSpPr>
        <p:spPr>
          <a:xfrm rot="14349822">
            <a:off x="3209470" y="4003642"/>
            <a:ext cx="424415" cy="7348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28">
            <a:extLst>
              <a:ext uri="{FF2B5EF4-FFF2-40B4-BE49-F238E27FC236}">
                <a16:creationId xmlns:a16="http://schemas.microsoft.com/office/drawing/2014/main" id="{13D76787-99AB-494F-7272-4DB42DA87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719" y="1193777"/>
            <a:ext cx="239318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Sn+HTS 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2*</a:t>
            </a:r>
            <a:r>
              <a:rPr lang="az-Cyrl-AZ" altLang="zh-CN" b="1" dirty="0">
                <a:solidFill>
                  <a:srgbClr val="FF0000"/>
                </a:solidFill>
              </a:rPr>
              <a:t>ф</a:t>
            </a:r>
            <a:r>
              <a:rPr lang="en-US" altLang="zh-CN" b="1" dirty="0">
                <a:solidFill>
                  <a:srgbClr val="FF0000"/>
                </a:solidFill>
              </a:rPr>
              <a:t>30 </a:t>
            </a:r>
            <a:r>
              <a:rPr lang="en-US" altLang="zh-CN" b="1" dirty="0"/>
              <a:t>aperture</a:t>
            </a:r>
          </a:p>
          <a:p>
            <a:pPr algn="ctr"/>
            <a:r>
              <a:rPr lang="en-US" altLang="zh-CN" b="1" dirty="0"/>
              <a:t>15T @ 4.2K</a:t>
            </a:r>
          </a:p>
          <a:p>
            <a:pPr algn="ctr"/>
            <a:r>
              <a:rPr lang="en-US" altLang="zh-CN" sz="1600" b="1" dirty="0"/>
              <a:t>Challenges</a:t>
            </a:r>
            <a:r>
              <a:rPr lang="en-US" altLang="zh-CN" sz="1600" dirty="0"/>
              <a:t>: Fabrication process, stress control, quench protection </a:t>
            </a:r>
          </a:p>
        </p:txBody>
      </p:sp>
      <p:sp>
        <p:nvSpPr>
          <p:cNvPr id="21" name="文本框 28">
            <a:extLst>
              <a:ext uri="{FF2B5EF4-FFF2-40B4-BE49-F238E27FC236}">
                <a16:creationId xmlns:a16="http://schemas.microsoft.com/office/drawing/2014/main" id="{F23A3CC3-1044-1276-2FE7-3502D1CD5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654" y="3551478"/>
            <a:ext cx="23931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Sn+HTS or HTS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2*</a:t>
            </a:r>
            <a:r>
              <a:rPr lang="az-Cyrl-AZ" altLang="zh-CN" b="1" dirty="0">
                <a:solidFill>
                  <a:srgbClr val="FF0000"/>
                </a:solidFill>
              </a:rPr>
              <a:t>ф</a:t>
            </a:r>
            <a:r>
              <a:rPr lang="en-US" altLang="zh-CN" b="1" dirty="0">
                <a:solidFill>
                  <a:srgbClr val="FF0000"/>
                </a:solidFill>
              </a:rPr>
              <a:t>45 </a:t>
            </a:r>
            <a:r>
              <a:rPr lang="en-US" altLang="zh-CN" b="1" dirty="0"/>
              <a:t>aperture</a:t>
            </a:r>
          </a:p>
          <a:p>
            <a:pPr algn="ctr"/>
            <a:r>
              <a:rPr lang="en-US" altLang="zh-CN" b="1" dirty="0"/>
              <a:t>20T @ 4.2K</a:t>
            </a:r>
          </a:p>
          <a:p>
            <a:pPr algn="ctr"/>
            <a:r>
              <a:rPr lang="en-US" altLang="zh-CN" b="1" dirty="0"/>
              <a:t>With 10</a:t>
            </a:r>
            <a:r>
              <a:rPr lang="en-US" altLang="zh-CN" b="1" baseline="30000" dirty="0"/>
              <a:t>-4 </a:t>
            </a:r>
            <a:r>
              <a:rPr lang="en-US" altLang="zh-CN" b="1" dirty="0"/>
              <a:t>field quality</a:t>
            </a:r>
          </a:p>
        </p:txBody>
      </p:sp>
      <p:sp>
        <p:nvSpPr>
          <p:cNvPr id="22" name="下箭头 43">
            <a:extLst>
              <a:ext uri="{FF2B5EF4-FFF2-40B4-BE49-F238E27FC236}">
                <a16:creationId xmlns:a16="http://schemas.microsoft.com/office/drawing/2014/main" id="{BA97F077-C891-2A43-F361-581CDFFAF9D8}"/>
              </a:ext>
            </a:extLst>
          </p:cNvPr>
          <p:cNvSpPr/>
          <p:nvPr/>
        </p:nvSpPr>
        <p:spPr>
          <a:xfrm rot="14349822">
            <a:off x="5860815" y="2718712"/>
            <a:ext cx="424415" cy="7348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303FA08-8FE2-8EBC-8A96-9D11D01AF7DD}"/>
              </a:ext>
            </a:extLst>
          </p:cNvPr>
          <p:cNvSpPr txBox="1"/>
          <p:nvPr/>
        </p:nvSpPr>
        <p:spPr>
          <a:xfrm>
            <a:off x="6104571" y="4679848"/>
            <a:ext cx="28720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/>
              <a:t>Challenges</a:t>
            </a:r>
            <a:r>
              <a:rPr lang="en-US" altLang="zh-CN" sz="1800" dirty="0"/>
              <a:t>: Stress control, quench protection, field quality control</a:t>
            </a:r>
          </a:p>
        </p:txBody>
      </p:sp>
      <p:graphicFrame>
        <p:nvGraphicFramePr>
          <p:cNvPr id="25" name="Object 32">
            <a:extLst>
              <a:ext uri="{FF2B5EF4-FFF2-40B4-BE49-F238E27FC236}">
                <a16:creationId xmlns:a16="http://schemas.microsoft.com/office/drawing/2014/main" id="{ABD1452C-1555-4ACC-76B8-F13E293E7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896749"/>
              </p:ext>
            </p:extLst>
          </p:nvPr>
        </p:nvGraphicFramePr>
        <p:xfrm>
          <a:off x="5648746" y="959285"/>
          <a:ext cx="3046187" cy="359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203200" progId="Equation.3">
                  <p:embed/>
                </p:oleObj>
              </mc:Choice>
              <mc:Fallback>
                <p:oleObj name="Equation" r:id="rId5" imgW="1714500" imgH="203200" progId="Equation.3">
                  <p:embed/>
                  <p:pic>
                    <p:nvPicPr>
                      <p:cNvPr id="2" name="Object 32">
                        <a:extLst>
                          <a:ext uri="{FF2B5EF4-FFF2-40B4-BE49-F238E27FC236}">
                            <a16:creationId xmlns:a16="http://schemas.microsoft.com/office/drawing/2014/main" id="{6BD15EE4-6578-1350-9E50-02730B625E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8746" y="959285"/>
                        <a:ext cx="3046187" cy="35955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图片 25">
            <a:extLst>
              <a:ext uri="{FF2B5EF4-FFF2-40B4-BE49-F238E27FC236}">
                <a16:creationId xmlns:a16="http://schemas.microsoft.com/office/drawing/2014/main" id="{121B693B-FC22-8C80-AC50-2D1EE485D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434" y="4874291"/>
            <a:ext cx="1701526" cy="123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605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969E7E1-94E8-FE72-AE32-FDB4F88A3932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8E7245AF-8A07-1FA1-CBA2-8A0D29F3A9CA}"/>
              </a:ext>
            </a:extLst>
          </p:cNvPr>
          <p:cNvSpPr txBox="1"/>
          <p:nvPr/>
        </p:nvSpPr>
        <p:spPr>
          <a:xfrm>
            <a:off x="298499" y="122897"/>
            <a:ext cx="8508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CCT Dipole Magnets for HL-LHC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A5761BA-7C1E-ADE6-1E53-FE208642D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29" y="2797834"/>
            <a:ext cx="7553088" cy="3558516"/>
          </a:xfrm>
          <a:prstGeom prst="rect">
            <a:avLst/>
          </a:prstGeom>
        </p:spPr>
      </p:pic>
      <p:sp>
        <p:nvSpPr>
          <p:cNvPr id="11" name="文本框 28">
            <a:extLst>
              <a:ext uri="{FF2B5EF4-FFF2-40B4-BE49-F238E27FC236}">
                <a16:creationId xmlns:a16="http://schemas.microsoft.com/office/drawing/2014/main" id="{31FFE7DF-CFEC-AB31-E509-75E1119F8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317" y="2340740"/>
            <a:ext cx="2808312" cy="338554"/>
          </a:xfrm>
          <a:prstGeom prst="rect">
            <a:avLst/>
          </a:prstGeom>
          <a:solidFill>
            <a:srgbClr val="92D05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30"/>
              </a:spcBef>
            </a:pP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HL-LHC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加速器升级中国贡献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90D32B2-CF52-4FAA-B8C2-B9F6E49A8928}"/>
              </a:ext>
            </a:extLst>
          </p:cNvPr>
          <p:cNvSpPr txBox="1"/>
          <p:nvPr/>
        </p:nvSpPr>
        <p:spPr>
          <a:xfrm>
            <a:off x="361405" y="763923"/>
            <a:ext cx="54994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900" b="1" dirty="0">
                <a:solidFill>
                  <a:srgbClr val="FF0000"/>
                </a:solidFill>
                <a:ea typeface="黑体" panose="02010609060101010101" pitchFamily="49" charset="-122"/>
              </a:rPr>
              <a:t>China provides 12+1 units CCT twin-aperture dipole magnets for HL-LHC project</a:t>
            </a:r>
          </a:p>
          <a:p>
            <a:pPr algn="ctr"/>
            <a:endParaRPr lang="en-US" altLang="zh-CN" sz="1000" b="1" dirty="0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pPr algn="ctr"/>
            <a:r>
              <a:rPr lang="en-US" altLang="zh-CN" dirty="0">
                <a:ea typeface="黑体" panose="02010609060101010101" pitchFamily="49" charset="-122"/>
              </a:rPr>
              <a:t>5Tm dipole field in the two apertures at 1.9K, To be installed in the ATLAS &amp; CMS interaction regions.</a:t>
            </a:r>
          </a:p>
        </p:txBody>
      </p:sp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758AA4D2-A757-5530-AB2E-1A3894CF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62" y="757545"/>
            <a:ext cx="2634705" cy="198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B4DA42-21A5-E2C0-F0BF-947AC510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D48A95-2C6C-23CF-D878-A8AB4C81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286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5">
            <a:extLst>
              <a:ext uri="{FF2B5EF4-FFF2-40B4-BE49-F238E27FC236}">
                <a16:creationId xmlns:a16="http://schemas.microsoft.com/office/drawing/2014/main" id="{C9C33139-914B-634A-BDBD-80DBC7E6C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7" y="4448995"/>
            <a:ext cx="2898196" cy="2303725"/>
          </a:xfrm>
          <a:prstGeom prst="rect">
            <a:avLst/>
          </a:prstGeom>
        </p:spPr>
      </p:pic>
      <p:pic>
        <p:nvPicPr>
          <p:cNvPr id="109" name="图片 108">
            <a:extLst>
              <a:ext uri="{FF2B5EF4-FFF2-40B4-BE49-F238E27FC236}">
                <a16:creationId xmlns:a16="http://schemas.microsoft.com/office/drawing/2014/main" id="{7C973F80-C553-0644-B5C6-756F4CB052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422" y="4516112"/>
            <a:ext cx="2922299" cy="1840238"/>
          </a:xfrm>
          <a:prstGeom prst="rect">
            <a:avLst/>
          </a:prstGeom>
        </p:spPr>
      </p:pic>
      <p:pic>
        <p:nvPicPr>
          <p:cNvPr id="144" name="Picture 2">
            <a:extLst>
              <a:ext uri="{FF2B5EF4-FFF2-40B4-BE49-F238E27FC236}">
                <a16:creationId xmlns:a16="http://schemas.microsoft.com/office/drawing/2014/main" id="{C319868A-AAE2-0645-A17E-866FA8B9F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31" y="788767"/>
            <a:ext cx="2898196" cy="174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图片 144">
            <a:extLst>
              <a:ext uri="{FF2B5EF4-FFF2-40B4-BE49-F238E27FC236}">
                <a16:creationId xmlns:a16="http://schemas.microsoft.com/office/drawing/2014/main" id="{DFD0F724-4B26-7241-B011-6F2ADC072A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701" y="788767"/>
            <a:ext cx="5930601" cy="1808833"/>
          </a:xfrm>
          <a:prstGeom prst="rect">
            <a:avLst/>
          </a:prstGeom>
        </p:spPr>
      </p:pic>
      <p:pic>
        <p:nvPicPr>
          <p:cNvPr id="146" name="图片 145">
            <a:extLst>
              <a:ext uri="{FF2B5EF4-FFF2-40B4-BE49-F238E27FC236}">
                <a16:creationId xmlns:a16="http://schemas.microsoft.com/office/drawing/2014/main" id="{CA346EBA-2598-9748-AADF-B4432A9DE8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31" y="2684584"/>
            <a:ext cx="2913888" cy="161080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75450" y="5567972"/>
            <a:ext cx="2933852" cy="1106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Fabrication of a full size prototype magnet MCBRDP2 was completed in May, 2020. Both apertures reached the ultimate current.</a:t>
            </a:r>
            <a:endParaRPr lang="zh-CN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816817" y="6383388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MCBRDP2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1829641" y="3926061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MCBRD02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1829641" y="2202649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MCBRD01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5989991" y="2695521"/>
            <a:ext cx="2938025" cy="136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set of CCT superconducting magnets MCBRD01 with satisfactory field strength and field quality, has been shipped to Europe in October, 2021.</a:t>
            </a:r>
            <a:endParaRPr lang="zh-CN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005717" y="4053808"/>
            <a:ext cx="3003585" cy="136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assembly of the 2</a:t>
            </a:r>
            <a:r>
              <a:rPr lang="en-US" altLang="zh-CN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 of HL-LHC CCT superconducting magnets has been finished in Jan, 2022, passed the performance test at IMP in May, being shipped to CERN this month.</a:t>
            </a:r>
            <a:endParaRPr lang="zh-CN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2DF1E3F-8D86-454E-9CA5-96643B6FA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265" y="2597600"/>
            <a:ext cx="2922300" cy="1889119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E903FCA-8DB4-A125-5871-490738292500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57214A7B-C391-06A4-58D6-CB2F5A75C041}"/>
              </a:ext>
            </a:extLst>
          </p:cNvPr>
          <p:cNvSpPr txBox="1"/>
          <p:nvPr/>
        </p:nvSpPr>
        <p:spPr>
          <a:xfrm>
            <a:off x="298499" y="122897"/>
            <a:ext cx="8508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CCT Dipole Magnets for HL-LHC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B7374B-A830-2A50-9B56-F4A40D84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BE341DCC-8475-07EC-F7F4-5E692C58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84770"/>
      </p:ext>
    </p:extLst>
  </p:cSld>
  <p:clrMapOvr>
    <a:masterClrMapping/>
  </p:clrMapOvr>
  <p:transition advTm="41964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8499" y="122897"/>
            <a:ext cx="8508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CCT Dipole Magnets for HL-LHC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C722782-631E-144E-8488-C594B0DCBC9D}"/>
              </a:ext>
            </a:extLst>
          </p:cNvPr>
          <p:cNvSpPr/>
          <p:nvPr/>
        </p:nvSpPr>
        <p:spPr>
          <a:xfrm>
            <a:off x="166663" y="831828"/>
            <a:ext cx="51317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2+10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apertures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fabricated. Most of them reached design current, but with long training.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CB09 an important modification to the design has been adopted, to improve the training performance of the CCT coils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CB09 &amp; CB12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IHEP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excellent training performance, demonstrated the expected effect of the design upgrade.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715000" y="3636469"/>
            <a:ext cx="2816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CCT coils stand-alone test at IHEP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2F05DE7-89E3-063B-E776-EB79F5B9F195}"/>
              </a:ext>
            </a:extLst>
          </p:cNvPr>
          <p:cNvGrpSpPr/>
          <p:nvPr/>
        </p:nvGrpSpPr>
        <p:grpSpPr>
          <a:xfrm>
            <a:off x="139814" y="3075323"/>
            <a:ext cx="5157488" cy="3421225"/>
            <a:chOff x="205130" y="3368164"/>
            <a:chExt cx="5157488" cy="3421225"/>
          </a:xfrm>
        </p:grpSpPr>
        <p:pic>
          <p:nvPicPr>
            <p:cNvPr id="3" name="图片 2" descr="图表, 折线图&#10;&#10;描述已自动生成">
              <a:extLst>
                <a:ext uri="{FF2B5EF4-FFF2-40B4-BE49-F238E27FC236}">
                  <a16:creationId xmlns:a16="http://schemas.microsoft.com/office/drawing/2014/main" id="{5CCF3B09-30C7-4E0E-61A7-00FD6C123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86" t="6284" r="6722" b="8109"/>
            <a:stretch/>
          </p:blipFill>
          <p:spPr>
            <a:xfrm>
              <a:off x="205130" y="3368164"/>
              <a:ext cx="5157488" cy="3421225"/>
            </a:xfrm>
            <a:prstGeom prst="rect">
              <a:avLst/>
            </a:prstGeom>
          </p:spPr>
        </p:pic>
        <p:sp>
          <p:nvSpPr>
            <p:cNvPr id="7" name="箭头: 左 6">
              <a:extLst>
                <a:ext uri="{FF2B5EF4-FFF2-40B4-BE49-F238E27FC236}">
                  <a16:creationId xmlns:a16="http://schemas.microsoft.com/office/drawing/2014/main" id="{7D05CB61-DAD8-438E-782A-DCE20C4EEA93}"/>
                </a:ext>
              </a:extLst>
            </p:cNvPr>
            <p:cNvSpPr/>
            <p:nvPr/>
          </p:nvSpPr>
          <p:spPr>
            <a:xfrm>
              <a:off x="2260966" y="3939792"/>
              <a:ext cx="748939" cy="154329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E20A3B9-55C2-8CC8-8417-613F3205A396}"/>
                </a:ext>
              </a:extLst>
            </p:cNvPr>
            <p:cNvSpPr txBox="1"/>
            <p:nvPr/>
          </p:nvSpPr>
          <p:spPr>
            <a:xfrm>
              <a:off x="1469571" y="5534266"/>
              <a:ext cx="2781300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100" b="1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Design upgrade: </a:t>
              </a:r>
              <a:r>
                <a:rPr lang="en-US" altLang="zh-CN" sz="110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times of training quench reduced by </a:t>
              </a:r>
              <a:r>
                <a:rPr lang="en-US" altLang="zh-CN" sz="1100" i="0" dirty="0">
                  <a:solidFill>
                    <a:srgbClr val="FF0000"/>
                  </a:solidFill>
                  <a:effectLst/>
                  <a:latin typeface="Roboto" panose="02000000000000000000" pitchFamily="2" charset="0"/>
                </a:rPr>
                <a:t>an order of magnitude</a:t>
              </a:r>
              <a:endParaRPr lang="zh-CN" altLang="en-US" sz="11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A8288C3-F563-8508-E1E6-ECF67DE6002F}"/>
              </a:ext>
            </a:extLst>
          </p:cNvPr>
          <p:cNvCxnSpPr/>
          <p:nvPr/>
        </p:nvCxnSpPr>
        <p:spPr>
          <a:xfrm>
            <a:off x="612059" y="677490"/>
            <a:ext cx="7919882" cy="21584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72D4B53-324E-3A98-9117-C27750F47224}"/>
              </a:ext>
            </a:extLst>
          </p:cNvPr>
          <p:cNvSpPr txBox="1"/>
          <p:nvPr/>
        </p:nvSpPr>
        <p:spPr>
          <a:xfrm>
            <a:off x="5318570" y="873933"/>
            <a:ext cx="3468607" cy="8925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13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Successful design upgrade to solve the “long training problem”, significantly reduced the times of quench during training, ensured the project progress “on track”.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014B0D15-4750-6E79-A2CB-780A4E39F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5" b="8692"/>
          <a:stretch/>
        </p:blipFill>
        <p:spPr>
          <a:xfrm>
            <a:off x="5239964" y="3975023"/>
            <a:ext cx="3660806" cy="21114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B67CB6-B4BE-B535-9282-A3891BBA3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68" b="7161"/>
          <a:stretch/>
        </p:blipFill>
        <p:spPr>
          <a:xfrm rot="5400000">
            <a:off x="5894528" y="2073316"/>
            <a:ext cx="1699625" cy="14356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95E39CB-25CE-0834-7AFB-847D24FFBA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183" y="1941345"/>
            <a:ext cx="704893" cy="16996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9114FD6-0A8F-B2F1-9A9C-F005E3FFAA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5087" y="1941345"/>
            <a:ext cx="1435683" cy="169512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272B368-DFB9-7759-2412-21F6B767ED79}"/>
              </a:ext>
            </a:extLst>
          </p:cNvPr>
          <p:cNvSpPr txBox="1"/>
          <p:nvPr/>
        </p:nvSpPr>
        <p:spPr>
          <a:xfrm>
            <a:off x="5714999" y="6099360"/>
            <a:ext cx="2816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CCT Magnet under test at CERN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3DADAAB-ACFB-18C0-6F74-067A1E9DC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Fundamentals &amp; advances in superconducting magnets, </a:t>
            </a:r>
            <a:r>
              <a:rPr lang="en-US" dirty="0" err="1"/>
              <a:t>QXU，Feb</a:t>
            </a:r>
            <a:r>
              <a:rPr lang="en-US" dirty="0"/>
              <a:t> 2023</a:t>
            </a:r>
          </a:p>
        </p:txBody>
      </p:sp>
      <p:sp>
        <p:nvSpPr>
          <p:cNvPr id="16" name="灯片编号占位符 4">
            <a:extLst>
              <a:ext uri="{FF2B5EF4-FFF2-40B4-BE49-F238E27FC236}">
                <a16:creationId xmlns:a16="http://schemas.microsoft.com/office/drawing/2014/main" id="{CDF92E8C-E0E8-4D58-14BD-A572C29F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E042987-6E2C-7E47-B081-56B64287DEB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37488"/>
      </p:ext>
    </p:extLst>
  </p:cSld>
  <p:clrMapOvr>
    <a:masterClrMapping/>
  </p:clrMapOvr>
  <p:transition advTm="41964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/>
          <p:cNvSpPr/>
          <p:nvPr/>
        </p:nvSpPr>
        <p:spPr>
          <a:xfrm>
            <a:off x="3188666" y="1135102"/>
            <a:ext cx="2844000" cy="2088000"/>
          </a:xfrm>
          <a:prstGeom prst="roundRect">
            <a:avLst>
              <a:gd name="adj" fmla="val 13073"/>
            </a:avLst>
          </a:prstGeom>
          <a:solidFill>
            <a:schemeClr val="accent4">
              <a:lumMod val="60000"/>
              <a:lumOff val="4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6160697" y="1130302"/>
            <a:ext cx="2844000" cy="2088000"/>
          </a:xfrm>
          <a:prstGeom prst="roundRect">
            <a:avLst>
              <a:gd name="adj" fmla="val 13073"/>
            </a:avLst>
          </a:prstGeom>
          <a:solidFill>
            <a:schemeClr val="accent4">
              <a:lumMod val="60000"/>
              <a:lumOff val="4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224810" y="1135102"/>
            <a:ext cx="2844000" cy="2088000"/>
          </a:xfrm>
          <a:prstGeom prst="roundRect">
            <a:avLst>
              <a:gd name="adj" fmla="val 13073"/>
            </a:avLst>
          </a:prstGeom>
          <a:solidFill>
            <a:schemeClr val="accent4">
              <a:lumMod val="60000"/>
              <a:lumOff val="4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7292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Applications of the Superconductivity Technology</a:t>
            </a:r>
            <a:endParaRPr lang="ko-KR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14" descr="http://blog.lib.umn.edu/nich0185/myblog2/frmi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1653" y="1546820"/>
            <a:ext cx="2520380" cy="1683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3296" y="1524487"/>
            <a:ext cx="2520000" cy="1705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56" y="1498966"/>
            <a:ext cx="2520000" cy="1731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1"/>
          <p:cNvSpPr/>
          <p:nvPr/>
        </p:nvSpPr>
        <p:spPr>
          <a:xfrm>
            <a:off x="465856" y="1040154"/>
            <a:ext cx="1260000" cy="28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科学前沿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465856" y="1335239"/>
            <a:ext cx="2052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高能量粒子加速器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3467812" y="1040154"/>
            <a:ext cx="1260000" cy="28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能源前沿</a:t>
            </a:r>
          </a:p>
        </p:txBody>
      </p:sp>
      <p:sp>
        <p:nvSpPr>
          <p:cNvPr id="46" name="圆角矩形 45"/>
          <p:cNvSpPr/>
          <p:nvPr/>
        </p:nvSpPr>
        <p:spPr>
          <a:xfrm>
            <a:off x="3467812" y="1335239"/>
            <a:ext cx="2052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磁约束核聚变装置</a:t>
            </a:r>
          </a:p>
        </p:txBody>
      </p:sp>
      <p:sp>
        <p:nvSpPr>
          <p:cNvPr id="48" name="圆角矩形 47"/>
          <p:cNvSpPr/>
          <p:nvPr/>
        </p:nvSpPr>
        <p:spPr>
          <a:xfrm>
            <a:off x="6439843" y="1035354"/>
            <a:ext cx="1260000" cy="28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精准医疗</a:t>
            </a:r>
          </a:p>
        </p:txBody>
      </p:sp>
      <p:sp>
        <p:nvSpPr>
          <p:cNvPr id="49" name="圆角矩形 48"/>
          <p:cNvSpPr/>
          <p:nvPr/>
        </p:nvSpPr>
        <p:spPr>
          <a:xfrm>
            <a:off x="6439843" y="1330439"/>
            <a:ext cx="2124000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先进</a:t>
            </a:r>
            <a:r>
              <a:rPr kumimoji="1" lang="en-US" altLang="zh-CN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MRI</a:t>
            </a:r>
            <a:r>
              <a:rPr kumimoji="1" lang="zh-CN" altLang="en-US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成像设备</a:t>
            </a:r>
          </a:p>
        </p:txBody>
      </p:sp>
      <p:sp>
        <p:nvSpPr>
          <p:cNvPr id="28" name="圆角矩形 29">
            <a:extLst>
              <a:ext uri="{FF2B5EF4-FFF2-40B4-BE49-F238E27FC236}">
                <a16:creationId xmlns:a16="http://schemas.microsoft.com/office/drawing/2014/main" id="{F33BBF25-7314-4050-B33E-0510F4059DC5}"/>
              </a:ext>
            </a:extLst>
          </p:cNvPr>
          <p:cNvSpPr/>
          <p:nvPr/>
        </p:nvSpPr>
        <p:spPr>
          <a:xfrm>
            <a:off x="221100" y="3400417"/>
            <a:ext cx="2844000" cy="2088000"/>
          </a:xfrm>
          <a:prstGeom prst="roundRect">
            <a:avLst>
              <a:gd name="adj" fmla="val 13073"/>
            </a:avLst>
          </a:prstGeom>
          <a:solidFill>
            <a:schemeClr val="accent4">
              <a:lumMod val="60000"/>
              <a:lumOff val="4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32" name="圆角矩形 11">
            <a:extLst>
              <a:ext uri="{FF2B5EF4-FFF2-40B4-BE49-F238E27FC236}">
                <a16:creationId xmlns:a16="http://schemas.microsoft.com/office/drawing/2014/main" id="{89F0B4EF-9208-4CCE-ACAB-0576EDCA2C5F}"/>
              </a:ext>
            </a:extLst>
          </p:cNvPr>
          <p:cNvSpPr/>
          <p:nvPr/>
        </p:nvSpPr>
        <p:spPr>
          <a:xfrm>
            <a:off x="462146" y="3305469"/>
            <a:ext cx="1260000" cy="28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先进交通</a:t>
            </a:r>
          </a:p>
        </p:txBody>
      </p:sp>
      <p:sp>
        <p:nvSpPr>
          <p:cNvPr id="36" name="圆角矩形 34">
            <a:extLst>
              <a:ext uri="{FF2B5EF4-FFF2-40B4-BE49-F238E27FC236}">
                <a16:creationId xmlns:a16="http://schemas.microsoft.com/office/drawing/2014/main" id="{A43144A3-D934-4CE4-8134-2AD5F85986A8}"/>
              </a:ext>
            </a:extLst>
          </p:cNvPr>
          <p:cNvSpPr/>
          <p:nvPr/>
        </p:nvSpPr>
        <p:spPr>
          <a:xfrm>
            <a:off x="462146" y="3600554"/>
            <a:ext cx="1814329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磁悬浮高速列车</a:t>
            </a:r>
          </a:p>
        </p:txBody>
      </p:sp>
      <p:sp>
        <p:nvSpPr>
          <p:cNvPr id="37" name="圆角矩形 29">
            <a:extLst>
              <a:ext uri="{FF2B5EF4-FFF2-40B4-BE49-F238E27FC236}">
                <a16:creationId xmlns:a16="http://schemas.microsoft.com/office/drawing/2014/main" id="{8A846501-C7FF-4B57-9736-26AF6440041E}"/>
              </a:ext>
            </a:extLst>
          </p:cNvPr>
          <p:cNvSpPr/>
          <p:nvPr/>
        </p:nvSpPr>
        <p:spPr>
          <a:xfrm>
            <a:off x="3188942" y="3400087"/>
            <a:ext cx="2844000" cy="2088000"/>
          </a:xfrm>
          <a:prstGeom prst="roundRect">
            <a:avLst>
              <a:gd name="adj" fmla="val 13073"/>
            </a:avLst>
          </a:prstGeom>
          <a:solidFill>
            <a:schemeClr val="accent4">
              <a:lumMod val="60000"/>
              <a:lumOff val="4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38" name="圆角矩形 11">
            <a:extLst>
              <a:ext uri="{FF2B5EF4-FFF2-40B4-BE49-F238E27FC236}">
                <a16:creationId xmlns:a16="http://schemas.microsoft.com/office/drawing/2014/main" id="{35FFBB1D-0B63-4782-B5DC-91C5341BE582}"/>
              </a:ext>
            </a:extLst>
          </p:cNvPr>
          <p:cNvSpPr/>
          <p:nvPr/>
        </p:nvSpPr>
        <p:spPr>
          <a:xfrm>
            <a:off x="3429988" y="3305139"/>
            <a:ext cx="1260000" cy="28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清洁能源</a:t>
            </a:r>
          </a:p>
        </p:txBody>
      </p:sp>
      <p:sp>
        <p:nvSpPr>
          <p:cNvPr id="39" name="圆角矩形 34">
            <a:extLst>
              <a:ext uri="{FF2B5EF4-FFF2-40B4-BE49-F238E27FC236}">
                <a16:creationId xmlns:a16="http://schemas.microsoft.com/office/drawing/2014/main" id="{B37F0C8D-8280-4BB8-A572-60993C3C86E9}"/>
              </a:ext>
            </a:extLst>
          </p:cNvPr>
          <p:cNvSpPr/>
          <p:nvPr/>
        </p:nvSpPr>
        <p:spPr>
          <a:xfrm>
            <a:off x="3429988" y="3600224"/>
            <a:ext cx="1142012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超导发电</a:t>
            </a:r>
          </a:p>
        </p:txBody>
      </p:sp>
      <p:sp>
        <p:nvSpPr>
          <p:cNvPr id="40" name="圆角矩形 29">
            <a:extLst>
              <a:ext uri="{FF2B5EF4-FFF2-40B4-BE49-F238E27FC236}">
                <a16:creationId xmlns:a16="http://schemas.microsoft.com/office/drawing/2014/main" id="{00069E3A-7FAC-4D67-815A-DD37ADA1BD1E}"/>
              </a:ext>
            </a:extLst>
          </p:cNvPr>
          <p:cNvSpPr/>
          <p:nvPr/>
        </p:nvSpPr>
        <p:spPr>
          <a:xfrm>
            <a:off x="6156784" y="3405070"/>
            <a:ext cx="2844000" cy="2088000"/>
          </a:xfrm>
          <a:prstGeom prst="roundRect">
            <a:avLst>
              <a:gd name="adj" fmla="val 13073"/>
            </a:avLst>
          </a:prstGeom>
          <a:solidFill>
            <a:schemeClr val="accent4">
              <a:lumMod val="60000"/>
              <a:lumOff val="4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41" name="圆角矩形 11">
            <a:extLst>
              <a:ext uri="{FF2B5EF4-FFF2-40B4-BE49-F238E27FC236}">
                <a16:creationId xmlns:a16="http://schemas.microsoft.com/office/drawing/2014/main" id="{FFDEB4F6-6822-4B49-A06A-83762F1F0D89}"/>
              </a:ext>
            </a:extLst>
          </p:cNvPr>
          <p:cNvSpPr/>
          <p:nvPr/>
        </p:nvSpPr>
        <p:spPr>
          <a:xfrm>
            <a:off x="6397830" y="3310122"/>
            <a:ext cx="1260000" cy="28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先进电力</a:t>
            </a:r>
          </a:p>
        </p:txBody>
      </p:sp>
      <p:sp>
        <p:nvSpPr>
          <p:cNvPr id="42" name="圆角矩形 34">
            <a:extLst>
              <a:ext uri="{FF2B5EF4-FFF2-40B4-BE49-F238E27FC236}">
                <a16:creationId xmlns:a16="http://schemas.microsoft.com/office/drawing/2014/main" id="{ADCC4674-6115-4310-861D-638267520BB6}"/>
              </a:ext>
            </a:extLst>
          </p:cNvPr>
          <p:cNvSpPr/>
          <p:nvPr/>
        </p:nvSpPr>
        <p:spPr>
          <a:xfrm>
            <a:off x="6397829" y="3605207"/>
            <a:ext cx="1836533" cy="288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b="1" dirty="0">
                <a:solidFill>
                  <a:schemeClr val="tx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低损耗电力输送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074DC3E-FF55-4B36-BC64-18D47EED38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13" t="22850" r="13333"/>
          <a:stretch/>
        </p:blipFill>
        <p:spPr>
          <a:xfrm>
            <a:off x="298815" y="3793606"/>
            <a:ext cx="2692018" cy="169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DBF652-BD7C-46AA-A272-66AAAE988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167" y="3744224"/>
            <a:ext cx="2627151" cy="18129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77CBB92-BF42-4FA2-95B8-9575F9D05C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460" t="25971" r="6565"/>
          <a:stretch/>
        </p:blipFill>
        <p:spPr>
          <a:xfrm>
            <a:off x="3307839" y="3827848"/>
            <a:ext cx="2627151" cy="169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07974A1-2266-0238-E9DB-E00B30CE4D5E}"/>
              </a:ext>
            </a:extLst>
          </p:cNvPr>
          <p:cNvSpPr txBox="1"/>
          <p:nvPr/>
        </p:nvSpPr>
        <p:spPr>
          <a:xfrm>
            <a:off x="1725856" y="5987018"/>
            <a:ext cx="6141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Thanks!  Questions and Discussions</a:t>
            </a:r>
            <a:r>
              <a:rPr lang="en-US" altLang="zh-CN" sz="2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……</a:t>
            </a:r>
            <a:endParaRPr lang="zh-CN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5200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442913" y="51966"/>
            <a:ext cx="8701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4000"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/>
              <a:t>Basic Characteristics of Superconductors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1"/>
          <a:stretch/>
        </p:blipFill>
        <p:spPr>
          <a:xfrm>
            <a:off x="392888" y="937150"/>
            <a:ext cx="2991832" cy="241541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3D0AC1AA-08B8-41DF-AC30-BE779AB06E41}"/>
              </a:ext>
            </a:extLst>
          </p:cNvPr>
          <p:cNvGrpSpPr/>
          <p:nvPr/>
        </p:nvGrpSpPr>
        <p:grpSpPr>
          <a:xfrm>
            <a:off x="604129" y="3693582"/>
            <a:ext cx="2651378" cy="2849465"/>
            <a:chOff x="5906484" y="3869294"/>
            <a:chExt cx="2651378" cy="2849465"/>
          </a:xfrm>
        </p:grpSpPr>
        <p:pic>
          <p:nvPicPr>
            <p:cNvPr id="19" name="图片 18" descr="C:\Users\WANGCT\AppData\Local\Temp\WeChat Files\1d7f6458c41c06ac3bec2fb682ae68e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40"/>
            <a:stretch/>
          </p:blipFill>
          <p:spPr bwMode="auto">
            <a:xfrm>
              <a:off x="5951039" y="3869294"/>
              <a:ext cx="2562268" cy="1376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图片 19" descr="C:\Users\WANGCT\AppData\Local\Temp\WeChat Files\1d7f6458c41c06ac3bec2fb682ae68e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70" r="37583"/>
            <a:stretch/>
          </p:blipFill>
          <p:spPr bwMode="auto">
            <a:xfrm>
              <a:off x="5951039" y="5245765"/>
              <a:ext cx="2562268" cy="1472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7449866" y="4580325"/>
              <a:ext cx="1107996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r" eaLnBrk="1" hangingPunct="1"/>
              <a:r>
                <a:rPr lang="zh-CN" altLang="en-US" sz="12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itchFamily="18" charset="0"/>
                </a:rPr>
                <a:t>第一类超导体</a:t>
              </a:r>
              <a:endParaRPr lang="en-US" altLang="zh-CN" sz="1200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5906484" y="5183334"/>
              <a:ext cx="1107997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r" eaLnBrk="1" hangingPunct="1"/>
              <a:r>
                <a:rPr lang="zh-CN" altLang="en-US" sz="12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itchFamily="18" charset="0"/>
                </a:rPr>
                <a:t>第二类超导体</a:t>
              </a:r>
              <a:endParaRPr lang="en-US" altLang="zh-CN" sz="1200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549E604-BC26-4D23-B6D6-C9FCAA43A47A}"/>
              </a:ext>
            </a:extLst>
          </p:cNvPr>
          <p:cNvSpPr txBox="1"/>
          <p:nvPr/>
        </p:nvSpPr>
        <p:spPr>
          <a:xfrm>
            <a:off x="2177110" y="2697962"/>
            <a:ext cx="1005264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200" b="1" dirty="0"/>
              <a:t>Critical </a:t>
            </a:r>
          </a:p>
          <a:p>
            <a:pPr>
              <a:lnSpc>
                <a:spcPct val="80000"/>
              </a:lnSpc>
            </a:pPr>
            <a:r>
              <a:rPr lang="en-US" altLang="zh-CN" sz="1200" b="1" dirty="0"/>
              <a:t>Temperature</a:t>
            </a:r>
            <a:endParaRPr lang="zh-CN" altLang="en-US" sz="1200" b="1" dirty="0"/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CFA4525C-BA72-4FE4-818B-C318A837E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275" y="863575"/>
            <a:ext cx="1565879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Zero Resistance</a:t>
            </a:r>
          </a:p>
        </p:txBody>
      </p:sp>
      <p:sp>
        <p:nvSpPr>
          <p:cNvPr id="23" name="Text Box 20">
            <a:extLst>
              <a:ext uri="{FF2B5EF4-FFF2-40B4-BE49-F238E27FC236}">
                <a16:creationId xmlns:a16="http://schemas.microsoft.com/office/drawing/2014/main" id="{D78F11B5-8D5A-45A8-AD35-8982A57A4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087" y="3353796"/>
            <a:ext cx="1575435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Meissner Effect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7D84BEC-7EB0-4F86-9973-007150F09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920" y="863575"/>
            <a:ext cx="3434198" cy="277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866F4C4-3287-44D3-8C1E-390DE7B36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688" y="3861890"/>
            <a:ext cx="3353333" cy="242911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63BA1D5-5268-4474-91E2-5959236EC357}"/>
              </a:ext>
            </a:extLst>
          </p:cNvPr>
          <p:cNvSpPr/>
          <p:nvPr/>
        </p:nvSpPr>
        <p:spPr>
          <a:xfrm>
            <a:off x="4019550" y="2535385"/>
            <a:ext cx="13261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J</a:t>
            </a:r>
            <a:r>
              <a:rPr lang="en-US" altLang="zh-CN" sz="16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sz="1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16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vs</a:t>
            </a:r>
            <a:r>
              <a:rPr lang="en-US" altLang="zh-CN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</a:t>
            </a:r>
            <a:r>
              <a:rPr lang="en-US" altLang="zh-CN" sz="1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&amp; </a:t>
            </a:r>
            <a:r>
              <a:rPr lang="en-US" altLang="zh-CN" sz="16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16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zh-CN" altLang="en-US" sz="16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313F1F8-FD8D-448F-8257-F96E48001EA4}"/>
              </a:ext>
            </a:extLst>
          </p:cNvPr>
          <p:cNvSpPr/>
          <p:nvPr/>
        </p:nvSpPr>
        <p:spPr>
          <a:xfrm>
            <a:off x="4416353" y="4416591"/>
            <a:ext cx="755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J</a:t>
            </a:r>
            <a:r>
              <a:rPr lang="en-US" altLang="zh-CN" sz="16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sz="1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16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vs</a:t>
            </a:r>
            <a:r>
              <a:rPr lang="en-US" altLang="zh-CN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l-GR" altLang="zh-CN" sz="2000" b="1" dirty="0"/>
              <a:t>ε</a:t>
            </a:r>
            <a:endParaRPr lang="zh-CN" altLang="en-US" sz="16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A181014-4717-43AA-B48E-358B15FA809A}"/>
              </a:ext>
            </a:extLst>
          </p:cNvPr>
          <p:cNvSpPr txBox="1"/>
          <p:nvPr/>
        </p:nvSpPr>
        <p:spPr>
          <a:xfrm>
            <a:off x="3325706" y="1278286"/>
            <a:ext cx="401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1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zh-CN" altLang="en-US" sz="16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C3790D1-253D-4432-990D-79FF1A027D32}"/>
              </a:ext>
            </a:extLst>
          </p:cNvPr>
          <p:cNvSpPr txBox="1"/>
          <p:nvPr/>
        </p:nvSpPr>
        <p:spPr>
          <a:xfrm>
            <a:off x="3291277" y="3692613"/>
            <a:ext cx="401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16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zh-CN" altLang="en-US" sz="1600" dirty="0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CDEBDF94-B415-F326-3A1B-F3845C34C42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042987-6E2C-7E47-B081-56B64287DEB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页脚占位符 1">
            <a:extLst>
              <a:ext uri="{FF2B5EF4-FFF2-40B4-BE49-F238E27FC236}">
                <a16:creationId xmlns:a16="http://schemas.microsoft.com/office/drawing/2014/main" id="{DB402951-5E35-2D1D-E1BD-45E5330DD01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Fundamentals &amp; advances in superconducting magnets, </a:t>
            </a:r>
            <a:r>
              <a:rPr lang="en-US" dirty="0" err="1"/>
              <a:t>QXU，Feb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5171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988378"/>
            <a:ext cx="8046720" cy="5331528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8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/>
              <a:t>PRINCIPLES of a Circular Collider</a:t>
            </a: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472871"/>
              </p:ext>
            </p:extLst>
          </p:nvPr>
        </p:nvGraphicFramePr>
        <p:xfrm>
          <a:off x="5248047" y="2573543"/>
          <a:ext cx="1063625" cy="323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98197" imgH="215806" progId="Equation.3">
                  <p:embed/>
                </p:oleObj>
              </mc:Choice>
              <mc:Fallback>
                <p:oleObj name="Equation" r:id="rId3" imgW="69819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047" y="2573543"/>
                        <a:ext cx="1063625" cy="3231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512875"/>
              </p:ext>
            </p:extLst>
          </p:nvPr>
        </p:nvGraphicFramePr>
        <p:xfrm>
          <a:off x="6718001" y="1964353"/>
          <a:ext cx="720725" cy="313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4870" imgH="215713" progId="Equation.3">
                  <p:embed/>
                </p:oleObj>
              </mc:Choice>
              <mc:Fallback>
                <p:oleObj name="Equation" r:id="rId5" imgW="494870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8001" y="1964353"/>
                        <a:ext cx="720725" cy="3135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487080" y="6330807"/>
            <a:ext cx="1111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</a:rPr>
              <a:t>Lucio Rossi</a:t>
            </a:r>
            <a:endParaRPr lang="zh-CN" altLang="en-US" sz="1400" dirty="0"/>
          </a:p>
        </p:txBody>
      </p:sp>
      <p:graphicFrame>
        <p:nvGraphicFramePr>
          <p:cNvPr id="11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52266"/>
              </p:ext>
            </p:extLst>
          </p:nvPr>
        </p:nvGraphicFramePr>
        <p:xfrm>
          <a:off x="2693282" y="4836774"/>
          <a:ext cx="3046187" cy="359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500" imgH="203200" progId="Equation.3">
                  <p:embed/>
                </p:oleObj>
              </mc:Choice>
              <mc:Fallback>
                <p:oleObj name="Equation" r:id="rId7" imgW="1714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282" y="4836774"/>
                        <a:ext cx="3046187" cy="3595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页脚占位符 1">
            <a:extLst>
              <a:ext uri="{FF2B5EF4-FFF2-40B4-BE49-F238E27FC236}">
                <a16:creationId xmlns:a16="http://schemas.microsoft.com/office/drawing/2014/main" id="{D8C5C32C-9D64-A40E-44EB-88047EB1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Fundamentals &amp; advances in superconducting magnets, </a:t>
            </a:r>
            <a:r>
              <a:rPr lang="en-US" dirty="0" err="1"/>
              <a:t>QXU，Feb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059100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46" y="1897039"/>
            <a:ext cx="2701159" cy="18977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1"/>
          <a:stretch/>
        </p:blipFill>
        <p:spPr>
          <a:xfrm>
            <a:off x="3866606" y="1895341"/>
            <a:ext cx="4429991" cy="3822194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507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The 1</a:t>
            </a:r>
            <a:r>
              <a:rPr lang="en-US" sz="4000" baseline="30000" dirty="0"/>
              <a:t>st</a:t>
            </a:r>
            <a:r>
              <a:rPr lang="en-US" sz="4000" dirty="0"/>
              <a:t> Superconducting Accelerator </a:t>
            </a:r>
            <a:br>
              <a:rPr lang="en-US" sz="4000" dirty="0"/>
            </a:br>
            <a:r>
              <a:rPr lang="en-US" sz="4000" dirty="0"/>
              <a:t>in the World </a:t>
            </a:r>
          </a:p>
        </p:txBody>
      </p:sp>
      <p:sp>
        <p:nvSpPr>
          <p:cNvPr id="7" name="AutoShape 2" descr="https://ieeecsc.org/sites/ieeecsc/files/styles/cc_container/public/images/Article-IEEE%20Honors%20Fermilab%20for%20their%20Game-changing%20Tevatron%20Technology%20_%20IEEE%20Council%20on%20Superconductivity.jpg?itok=zhJzQC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806" y="3923295"/>
            <a:ext cx="2765412" cy="181090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52697" y="5761944"/>
            <a:ext cx="84386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i="1" dirty="0"/>
              <a:t>IEEE Milestone Award:</a:t>
            </a:r>
            <a:r>
              <a:rPr lang="en-US" altLang="zh-CN" sz="1400" i="1" dirty="0"/>
              <a:t> </a:t>
            </a:r>
            <a:r>
              <a:rPr lang="en-US" altLang="zh-CN" sz="1400" b="1" i="1" dirty="0">
                <a:solidFill>
                  <a:srgbClr val="FF0000"/>
                </a:solidFill>
              </a:rPr>
              <a:t>The first large-scale use of superconducting magnets </a:t>
            </a:r>
            <a:r>
              <a:rPr lang="en-US" altLang="zh-CN" sz="1400" i="1" dirty="0"/>
              <a:t>enabled the construction of the Tevatron. Established the superconducting wire manufacturing infrastructure that </a:t>
            </a:r>
            <a:r>
              <a:rPr lang="en-US" altLang="zh-CN" sz="1400" b="1" i="1" dirty="0">
                <a:solidFill>
                  <a:srgbClr val="FF0000"/>
                </a:solidFill>
              </a:rPr>
              <a:t>made applications such as Magnetic Resonance Imaging (MRI) viable.</a:t>
            </a:r>
            <a:endParaRPr lang="zh-CN" altLang="en-US" sz="1400" b="1" i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44146" y="1220507"/>
            <a:ext cx="7255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/>
              <a:t>Tevatron</a:t>
            </a:r>
            <a:r>
              <a:rPr lang="en-US" altLang="zh-CN" b="1" dirty="0"/>
              <a:t> accelerator at </a:t>
            </a:r>
            <a:r>
              <a:rPr lang="en-US" altLang="zh-CN" b="1" dirty="0" err="1"/>
              <a:t>Fermilab</a:t>
            </a:r>
            <a:r>
              <a:rPr lang="en-US" altLang="zh-CN" b="1" dirty="0"/>
              <a:t>. Construction completed in 1980s.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774 superconducting </a:t>
            </a:r>
            <a:r>
              <a:rPr lang="en-US" altLang="zh-CN" dirty="0" err="1">
                <a:solidFill>
                  <a:srgbClr val="FF0000"/>
                </a:solidFill>
              </a:rPr>
              <a:t>NbTi</a:t>
            </a:r>
            <a:r>
              <a:rPr lang="en-US" altLang="zh-CN" dirty="0">
                <a:solidFill>
                  <a:srgbClr val="FF0000"/>
                </a:solidFill>
              </a:rPr>
              <a:t> dipole magnets + 240 </a:t>
            </a:r>
            <a:r>
              <a:rPr lang="en-US" altLang="zh-CN" dirty="0" err="1">
                <a:solidFill>
                  <a:srgbClr val="FF0000"/>
                </a:solidFill>
              </a:rPr>
              <a:t>NbTi</a:t>
            </a:r>
            <a:r>
              <a:rPr lang="en-US" altLang="zh-CN" dirty="0">
                <a:solidFill>
                  <a:srgbClr val="FF0000"/>
                </a:solidFill>
              </a:rPr>
              <a:t> quadrupole magnets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2987-6E2C-7E47-B081-56B64287DEB5}" type="slidenum">
              <a:rPr lang="en-US" smtClean="0"/>
              <a:t>9</a:t>
            </a:fld>
            <a:endParaRPr lang="en-US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4F37B7DD-FA4C-A299-CF11-E7B14987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Fundamentals &amp; advances in superconducting magnets, QXU，Feb 2023</a:t>
            </a:r>
          </a:p>
        </p:txBody>
      </p:sp>
    </p:spTree>
    <p:extLst>
      <p:ext uri="{BB962C8B-B14F-4D97-AF65-F5344CB8AC3E}">
        <p14:creationId xmlns:p14="http://schemas.microsoft.com/office/powerpoint/2010/main" val="33729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9634</TotalTime>
  <Words>5109</Words>
  <Application>Microsoft Office PowerPoint</Application>
  <PresentationFormat>全屏显示(4:3)</PresentationFormat>
  <Paragraphs>935</Paragraphs>
  <Slides>69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69</vt:i4>
      </vt:variant>
    </vt:vector>
  </HeadingPairs>
  <TitlesOfParts>
    <vt:vector size="90" baseType="lpstr">
      <vt:lpstr>BookAntiqua</vt:lpstr>
      <vt:lpstr>굴림</vt:lpstr>
      <vt:lpstr>楷体</vt:lpstr>
      <vt:lpstr>宋体</vt:lpstr>
      <vt:lpstr>Microsoft YaHei</vt:lpstr>
      <vt:lpstr>Microsoft YaHei</vt:lpstr>
      <vt:lpstr>한컴바탕</vt:lpstr>
      <vt:lpstr>Arial</vt:lpstr>
      <vt:lpstr>Book Antiqua</vt:lpstr>
      <vt:lpstr>Britannic Bold</vt:lpstr>
      <vt:lpstr>Calibri</vt:lpstr>
      <vt:lpstr>Cambria Math</vt:lpstr>
      <vt:lpstr>Comic Sans MS</vt:lpstr>
      <vt:lpstr>Felix Titling</vt:lpstr>
      <vt:lpstr>Helvetica</vt:lpstr>
      <vt:lpstr>Roboto</vt:lpstr>
      <vt:lpstr>Times New Roman</vt:lpstr>
      <vt:lpstr>Wingdings</vt:lpstr>
      <vt:lpstr>Office Theme</vt:lpstr>
      <vt:lpstr>Equation</vt:lpstr>
      <vt:lpstr>公式</vt:lpstr>
      <vt:lpstr>Fundamentals and Advances in  Superconducting Accelerator Magnets</vt:lpstr>
      <vt:lpstr>Outline</vt:lpstr>
      <vt:lpstr>Outline</vt:lpstr>
      <vt:lpstr>Acknowledgement</vt:lpstr>
      <vt:lpstr>PowerPoint 演示文稿</vt:lpstr>
      <vt:lpstr>PowerPoint 演示文稿</vt:lpstr>
      <vt:lpstr>PowerPoint 演示文稿</vt:lpstr>
      <vt:lpstr>PRINCIPLES of a Circular Collider</vt:lpstr>
      <vt:lpstr>The 1st Superconducting Accelerator  in the World </vt:lpstr>
      <vt:lpstr>The Largest Application of Superconductivity so far: LHC</vt:lpstr>
      <vt:lpstr>Hadron Colliders in the Past and Future</vt:lpstr>
      <vt:lpstr>Dipole vs. Solenoid</vt:lpstr>
      <vt:lpstr>PowerPoint 演示文稿</vt:lpstr>
      <vt:lpstr>The Dipole Magnets in Past Years</vt:lpstr>
      <vt:lpstr>New Record：14.5 T Dipole by Fermilab</vt:lpstr>
      <vt:lpstr>Field Harmonics</vt:lpstr>
      <vt:lpstr>Field Harmonics</vt:lpstr>
      <vt:lpstr>Field Harmonics</vt:lpstr>
      <vt:lpstr>Field Harmonics</vt:lpstr>
      <vt:lpstr>Electro-magnetic Force</vt:lpstr>
      <vt:lpstr>Electro-magnetic Force</vt:lpstr>
      <vt:lpstr>Electro-magnetic Force</vt:lpstr>
      <vt:lpstr>Electro-magnetic Force</vt:lpstr>
      <vt:lpstr>Electro-magnetic Force</vt:lpstr>
      <vt:lpstr>Superconducting Materials</vt:lpstr>
      <vt:lpstr>PowerPoint 演示文稿</vt:lpstr>
      <vt:lpstr>Nb-Ti vs Nb3Sn</vt:lpstr>
      <vt:lpstr>Copper vs Superconductors</vt:lpstr>
      <vt:lpstr>Superconductors for Accelerator Magnets</vt:lpstr>
      <vt:lpstr>Flux Jumps </vt:lpstr>
      <vt:lpstr>Hysteresis of the Magnetization</vt:lpstr>
      <vt:lpstr>Interfilament Coupling</vt:lpstr>
      <vt:lpstr>Quench Protection and Stabilization</vt:lpstr>
      <vt:lpstr>Superconducting Cables</vt:lpstr>
      <vt:lpstr>PowerPoint 演示文稿</vt:lpstr>
      <vt:lpstr>Fabrication of NbTi wires</vt:lpstr>
      <vt:lpstr>Fabrication of Nb3Sn wires</vt:lpstr>
      <vt:lpstr>Fabrication of Rutherford cable</vt:lpstr>
      <vt:lpstr>Fabrication of Coils for Accelerator Magnets</vt:lpstr>
      <vt:lpstr>Heat Reaction</vt:lpstr>
      <vt:lpstr>Quench</vt:lpstr>
      <vt:lpstr>Quench Protection</vt:lpstr>
      <vt:lpstr>Quench Protection</vt:lpstr>
      <vt:lpstr>Quench Protection</vt:lpstr>
      <vt:lpstr>Quench Protection</vt:lpstr>
      <vt:lpstr>Training</vt:lpstr>
      <vt:lpstr>Quench Origins</vt:lpstr>
      <vt:lpstr>Modeling from magnets to filaments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Applications of the Superconductivity Technology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A-15型高场强超导磁体研制 - 技术现状及制作要点</dc:title>
  <dc:creator>Qingjin XU</dc:creator>
  <cp:lastModifiedBy>XU Qingjin</cp:lastModifiedBy>
  <cp:revision>499</cp:revision>
  <dcterms:created xsi:type="dcterms:W3CDTF">2013-12-06T06:48:01Z</dcterms:created>
  <dcterms:modified xsi:type="dcterms:W3CDTF">2023-02-15T15:04:54Z</dcterms:modified>
</cp:coreProperties>
</file>