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7" r:id="rId3"/>
    <p:sldId id="268" r:id="rId4"/>
    <p:sldId id="273" r:id="rId5"/>
    <p:sldId id="279" r:id="rId6"/>
    <p:sldId id="276" r:id="rId7"/>
    <p:sldId id="275" r:id="rId8"/>
    <p:sldId id="432" r:id="rId9"/>
    <p:sldId id="280" r:id="rId10"/>
    <p:sldId id="274" r:id="rId11"/>
    <p:sldId id="278" r:id="rId12"/>
    <p:sldId id="423" r:id="rId13"/>
    <p:sldId id="277" r:id="rId14"/>
    <p:sldId id="281" r:id="rId15"/>
    <p:sldId id="260" r:id="rId16"/>
    <p:sldId id="429" r:id="rId17"/>
    <p:sldId id="425" r:id="rId18"/>
    <p:sldId id="424" r:id="rId19"/>
    <p:sldId id="257" r:id="rId20"/>
    <p:sldId id="426" r:id="rId21"/>
    <p:sldId id="430" r:id="rId22"/>
    <p:sldId id="269" r:id="rId23"/>
    <p:sldId id="436" r:id="rId24"/>
    <p:sldId id="259" r:id="rId25"/>
    <p:sldId id="433" r:id="rId26"/>
    <p:sldId id="434" r:id="rId27"/>
    <p:sldId id="428" r:id="rId28"/>
    <p:sldId id="261" r:id="rId29"/>
    <p:sldId id="435" r:id="rId30"/>
    <p:sldId id="265" r:id="rId31"/>
    <p:sldId id="431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槙田 康博" initials="槙田" lastIdx="1" clrIdx="0">
    <p:extLst>
      <p:ext uri="{19B8F6BF-5375-455C-9EA6-DF929625EA0E}">
        <p15:presenceInfo xmlns:p15="http://schemas.microsoft.com/office/powerpoint/2012/main" userId="eb0b3066a568f1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4472C4"/>
    <a:srgbClr val="2F5597"/>
    <a:srgbClr val="FFFF00"/>
    <a:srgbClr val="000000"/>
    <a:srgbClr val="FFFFFF"/>
    <a:srgbClr val="C4C3CF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78689" autoAdjust="0"/>
  </p:normalViewPr>
  <p:slideViewPr>
    <p:cSldViewPr snapToGrid="0" showGuides="1">
      <p:cViewPr varScale="1">
        <p:scale>
          <a:sx n="47" d="100"/>
          <a:sy n="47" d="100"/>
        </p:scale>
        <p:origin x="356" y="48"/>
      </p:cViewPr>
      <p:guideLst>
        <p:guide orient="horz" pos="95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槙田 康博" userId="eb0b3066a568f1bf" providerId="LiveId" clId="{8986FDEA-F718-4F11-9909-2D71795E02A9}"/>
    <pc:docChg chg="custSel modSld sldOrd">
      <pc:chgData name="槙田 康博" userId="eb0b3066a568f1bf" providerId="LiveId" clId="{8986FDEA-F718-4F11-9909-2D71795E02A9}" dt="2023-01-17T03:06:45.635" v="1981" actId="1076"/>
      <pc:docMkLst>
        <pc:docMk/>
      </pc:docMkLst>
      <pc:sldChg chg="modNotesTx">
        <pc:chgData name="槙田 康博" userId="eb0b3066a568f1bf" providerId="LiveId" clId="{8986FDEA-F718-4F11-9909-2D71795E02A9}" dt="2023-01-16T10:34:09.533" v="145" actId="20577"/>
        <pc:sldMkLst>
          <pc:docMk/>
          <pc:sldMk cId="2954258132" sldId="256"/>
        </pc:sldMkLst>
      </pc:sldChg>
      <pc:sldChg chg="modSp mod">
        <pc:chgData name="槙田 康博" userId="eb0b3066a568f1bf" providerId="LiveId" clId="{8986FDEA-F718-4F11-9909-2D71795E02A9}" dt="2023-01-16T14:59:53.160" v="1905" actId="207"/>
        <pc:sldMkLst>
          <pc:docMk/>
          <pc:sldMk cId="4065904966" sldId="257"/>
        </pc:sldMkLst>
        <pc:spChg chg="mod">
          <ac:chgData name="槙田 康博" userId="eb0b3066a568f1bf" providerId="LiveId" clId="{8986FDEA-F718-4F11-9909-2D71795E02A9}" dt="2023-01-16T14:59:53.160" v="1905" actId="207"/>
          <ac:spMkLst>
            <pc:docMk/>
            <pc:sldMk cId="4065904966" sldId="257"/>
            <ac:spMk id="2" creationId="{E334C6DE-2B05-4A20-AD54-2F248B63ACD5}"/>
          </ac:spMkLst>
        </pc:spChg>
      </pc:sldChg>
      <pc:sldChg chg="modNotesTx">
        <pc:chgData name="槙田 康博" userId="eb0b3066a568f1bf" providerId="LiveId" clId="{8986FDEA-F718-4F11-9909-2D71795E02A9}" dt="2023-01-16T15:20:46.718" v="1977" actId="6549"/>
        <pc:sldMkLst>
          <pc:docMk/>
          <pc:sldMk cId="2877064486" sldId="259"/>
        </pc:sldMkLst>
      </pc:sldChg>
      <pc:sldChg chg="addSp modSp mod modAnim modNotesTx">
        <pc:chgData name="槙田 康博" userId="eb0b3066a568f1bf" providerId="LiveId" clId="{8986FDEA-F718-4F11-9909-2D71795E02A9}" dt="2023-01-16T14:43:14.616" v="1807" actId="113"/>
        <pc:sldMkLst>
          <pc:docMk/>
          <pc:sldMk cId="560532962" sldId="260"/>
        </pc:sldMkLst>
        <pc:spChg chg="mod">
          <ac:chgData name="槙田 康博" userId="eb0b3066a568f1bf" providerId="LiveId" clId="{8986FDEA-F718-4F11-9909-2D71795E02A9}" dt="2023-01-16T14:26:01.664" v="1646" actId="164"/>
          <ac:spMkLst>
            <pc:docMk/>
            <pc:sldMk cId="560532962" sldId="260"/>
            <ac:spMk id="2" creationId="{C165CEC4-B8B9-1A42-8FF4-55CA49F324AC}"/>
          </ac:spMkLst>
        </pc:spChg>
        <pc:spChg chg="add mod">
          <ac:chgData name="槙田 康博" userId="eb0b3066a568f1bf" providerId="LiveId" clId="{8986FDEA-F718-4F11-9909-2D71795E02A9}" dt="2023-01-16T14:27:09.784" v="1655" actId="207"/>
          <ac:spMkLst>
            <pc:docMk/>
            <pc:sldMk cId="560532962" sldId="260"/>
            <ac:spMk id="6" creationId="{6F4D6353-4F34-2267-E0AC-439E821F72E2}"/>
          </ac:spMkLst>
        </pc:spChg>
        <pc:spChg chg="mod">
          <ac:chgData name="槙田 康博" userId="eb0b3066a568f1bf" providerId="LiveId" clId="{8986FDEA-F718-4F11-9909-2D71795E02A9}" dt="2023-01-16T14:29:44.647" v="1658" actId="20577"/>
          <ac:spMkLst>
            <pc:docMk/>
            <pc:sldMk cId="560532962" sldId="260"/>
            <ac:spMk id="7" creationId="{21A3969A-4E31-5E1D-5994-E9CEF6DCC0C5}"/>
          </ac:spMkLst>
        </pc:spChg>
        <pc:spChg chg="add mod">
          <ac:chgData name="槙田 康博" userId="eb0b3066a568f1bf" providerId="LiveId" clId="{8986FDEA-F718-4F11-9909-2D71795E02A9}" dt="2023-01-16T14:27:28.024" v="1656" actId="571"/>
          <ac:spMkLst>
            <pc:docMk/>
            <pc:sldMk cId="560532962" sldId="260"/>
            <ac:spMk id="8" creationId="{FE430A78-5732-802B-1CB7-91AAB3D39B90}"/>
          </ac:spMkLst>
        </pc:spChg>
        <pc:spChg chg="mod">
          <ac:chgData name="槙田 康博" userId="eb0b3066a568f1bf" providerId="LiveId" clId="{8986FDEA-F718-4F11-9909-2D71795E02A9}" dt="2023-01-16T14:43:14.616" v="1807" actId="113"/>
          <ac:spMkLst>
            <pc:docMk/>
            <pc:sldMk cId="560532962" sldId="260"/>
            <ac:spMk id="9" creationId="{7208E097-F80D-F1B6-B2A3-F3DD0611F8E0}"/>
          </ac:spMkLst>
        </pc:spChg>
        <pc:grpChg chg="add mod">
          <ac:chgData name="槙田 康博" userId="eb0b3066a568f1bf" providerId="LiveId" clId="{8986FDEA-F718-4F11-9909-2D71795E02A9}" dt="2023-01-16T14:26:43.623" v="1651" actId="1076"/>
          <ac:grpSpMkLst>
            <pc:docMk/>
            <pc:sldMk cId="560532962" sldId="260"/>
            <ac:grpSpMk id="4" creationId="{2D9DDBE8-2F0A-6EAF-1DDF-4F0026C74B2C}"/>
          </ac:grpSpMkLst>
        </pc:grpChg>
        <pc:grpChg chg="add mod">
          <ac:chgData name="槙田 康博" userId="eb0b3066a568f1bf" providerId="LiveId" clId="{8986FDEA-F718-4F11-9909-2D71795E02A9}" dt="2023-01-16T14:26:31.389" v="1650" actId="1076"/>
          <ac:grpSpMkLst>
            <pc:docMk/>
            <pc:sldMk cId="560532962" sldId="260"/>
            <ac:grpSpMk id="5" creationId="{5225AA54-4684-7B01-5EBA-C9D0AF5A715E}"/>
          </ac:grpSpMkLst>
        </pc:grpChg>
        <pc:picChg chg="mod">
          <ac:chgData name="槙田 康博" userId="eb0b3066a568f1bf" providerId="LiveId" clId="{8986FDEA-F718-4F11-9909-2D71795E02A9}" dt="2023-01-16T14:26:11.474" v="1647" actId="164"/>
          <ac:picMkLst>
            <pc:docMk/>
            <pc:sldMk cId="560532962" sldId="260"/>
            <ac:picMk id="3" creationId="{855DF4F6-63B0-B8E7-C400-AC550460D6FF}"/>
          </ac:picMkLst>
        </pc:picChg>
      </pc:sldChg>
      <pc:sldChg chg="modSp mod">
        <pc:chgData name="槙田 康博" userId="eb0b3066a568f1bf" providerId="LiveId" clId="{8986FDEA-F718-4F11-9909-2D71795E02A9}" dt="2023-01-16T15:24:48.647" v="1980" actId="1076"/>
        <pc:sldMkLst>
          <pc:docMk/>
          <pc:sldMk cId="2337745099" sldId="261"/>
        </pc:sldMkLst>
        <pc:spChg chg="mod">
          <ac:chgData name="槙田 康博" userId="eb0b3066a568f1bf" providerId="LiveId" clId="{8986FDEA-F718-4F11-9909-2D71795E02A9}" dt="2023-01-16T15:24:16.584" v="1979" actId="6549"/>
          <ac:spMkLst>
            <pc:docMk/>
            <pc:sldMk cId="2337745099" sldId="261"/>
            <ac:spMk id="2" creationId="{4A9380C8-26F3-D6BD-AB0A-1A9870B4C515}"/>
          </ac:spMkLst>
        </pc:spChg>
        <pc:grpChg chg="mod">
          <ac:chgData name="槙田 康博" userId="eb0b3066a568f1bf" providerId="LiveId" clId="{8986FDEA-F718-4F11-9909-2D71795E02A9}" dt="2023-01-16T15:24:48.647" v="1980" actId="1076"/>
          <ac:grpSpMkLst>
            <pc:docMk/>
            <pc:sldMk cId="2337745099" sldId="261"/>
            <ac:grpSpMk id="133" creationId="{AED37E4C-C693-B1E4-2728-B87C9A385343}"/>
          </ac:grpSpMkLst>
        </pc:grpChg>
      </pc:sldChg>
      <pc:sldChg chg="addSp modSp mod modNotesTx">
        <pc:chgData name="槙田 康博" userId="eb0b3066a568f1bf" providerId="LiveId" clId="{8986FDEA-F718-4F11-9909-2D71795E02A9}" dt="2023-01-16T11:30:50.328" v="420" actId="207"/>
        <pc:sldMkLst>
          <pc:docMk/>
          <pc:sldMk cId="4081002195" sldId="267"/>
        </pc:sldMkLst>
        <pc:spChg chg="add mod">
          <ac:chgData name="槙田 康博" userId="eb0b3066a568f1bf" providerId="LiveId" clId="{8986FDEA-F718-4F11-9909-2D71795E02A9}" dt="2023-01-16T11:30:50.328" v="420" actId="207"/>
          <ac:spMkLst>
            <pc:docMk/>
            <pc:sldMk cId="4081002195" sldId="267"/>
            <ac:spMk id="2" creationId="{06C6C485-BA56-6F68-2432-BE1734CC4D1A}"/>
          </ac:spMkLst>
        </pc:spChg>
        <pc:spChg chg="mod">
          <ac:chgData name="槙田 康博" userId="eb0b3066a568f1bf" providerId="LiveId" clId="{8986FDEA-F718-4F11-9909-2D71795E02A9}" dt="2023-01-16T11:16:58.586" v="197" actId="20577"/>
          <ac:spMkLst>
            <pc:docMk/>
            <pc:sldMk cId="4081002195" sldId="267"/>
            <ac:spMk id="3" creationId="{44F07B65-FEEF-A8E7-A3FA-9BCBC9B53785}"/>
          </ac:spMkLst>
        </pc:spChg>
        <pc:spChg chg="mod">
          <ac:chgData name="槙田 康博" userId="eb0b3066a568f1bf" providerId="LiveId" clId="{8986FDEA-F718-4F11-9909-2D71795E02A9}" dt="2023-01-16T11:20:19.075" v="216" actId="1076"/>
          <ac:spMkLst>
            <pc:docMk/>
            <pc:sldMk cId="4081002195" sldId="267"/>
            <ac:spMk id="21" creationId="{C518B68B-FCCE-2D29-FA8A-30F28ED33EB0}"/>
          </ac:spMkLst>
        </pc:spChg>
        <pc:spChg chg="mod">
          <ac:chgData name="槙田 康博" userId="eb0b3066a568f1bf" providerId="LiveId" clId="{8986FDEA-F718-4F11-9909-2D71795E02A9}" dt="2023-01-16T11:20:26.683" v="217" actId="1076"/>
          <ac:spMkLst>
            <pc:docMk/>
            <pc:sldMk cId="4081002195" sldId="267"/>
            <ac:spMk id="29" creationId="{7FBFB466-7140-91C1-3825-3ADB2A8CFF3D}"/>
          </ac:spMkLst>
        </pc:spChg>
      </pc:sldChg>
      <pc:sldChg chg="modNotesTx">
        <pc:chgData name="槙田 康博" userId="eb0b3066a568f1bf" providerId="LiveId" clId="{8986FDEA-F718-4F11-9909-2D71795E02A9}" dt="2023-01-16T11:25:10.229" v="363" actId="20577"/>
        <pc:sldMkLst>
          <pc:docMk/>
          <pc:sldMk cId="3013230885" sldId="268"/>
        </pc:sldMkLst>
      </pc:sldChg>
      <pc:sldChg chg="addSp modSp mod modNotesTx">
        <pc:chgData name="槙田 康博" userId="eb0b3066a568f1bf" providerId="LiveId" clId="{8986FDEA-F718-4F11-9909-2D71795E02A9}" dt="2023-01-16T15:17:37.653" v="1973" actId="113"/>
        <pc:sldMkLst>
          <pc:docMk/>
          <pc:sldMk cId="3188125927" sldId="269"/>
        </pc:sldMkLst>
        <pc:spChg chg="mod">
          <ac:chgData name="槙田 康博" userId="eb0b3066a568f1bf" providerId="LiveId" clId="{8986FDEA-F718-4F11-9909-2D71795E02A9}" dt="2023-01-16T15:16:52.268" v="1971" actId="6549"/>
          <ac:spMkLst>
            <pc:docMk/>
            <pc:sldMk cId="3188125927" sldId="269"/>
            <ac:spMk id="3" creationId="{5422027F-5F51-7B64-53D1-CAFAD75945DF}"/>
          </ac:spMkLst>
        </pc:spChg>
        <pc:spChg chg="add mod ord">
          <ac:chgData name="槙田 康博" userId="eb0b3066a568f1bf" providerId="LiveId" clId="{8986FDEA-F718-4F11-9909-2D71795E02A9}" dt="2023-01-16T13:52:39.074" v="1440" actId="166"/>
          <ac:spMkLst>
            <pc:docMk/>
            <pc:sldMk cId="3188125927" sldId="269"/>
            <ac:spMk id="6" creationId="{8C3BC3F8-B657-1E09-3EFD-92DAA7FE239D}"/>
          </ac:spMkLst>
        </pc:spChg>
        <pc:spChg chg="mod">
          <ac:chgData name="槙田 康博" userId="eb0b3066a568f1bf" providerId="LiveId" clId="{8986FDEA-F718-4F11-9909-2D71795E02A9}" dt="2023-01-16T15:08:19.593" v="1932" actId="20577"/>
          <ac:spMkLst>
            <pc:docMk/>
            <pc:sldMk cId="3188125927" sldId="269"/>
            <ac:spMk id="10" creationId="{D3FBE904-E42B-8F3E-8C62-D6B77F88881B}"/>
          </ac:spMkLst>
        </pc:spChg>
        <pc:spChg chg="add mod">
          <ac:chgData name="槙田 康博" userId="eb0b3066a568f1bf" providerId="LiveId" clId="{8986FDEA-F718-4F11-9909-2D71795E02A9}" dt="2023-01-16T13:54:32.121" v="1455" actId="20577"/>
          <ac:spMkLst>
            <pc:docMk/>
            <pc:sldMk cId="3188125927" sldId="269"/>
            <ac:spMk id="12" creationId="{5278478C-CCA0-B0F1-FF40-109D76EA1F49}"/>
          </ac:spMkLst>
        </pc:spChg>
        <pc:spChg chg="add mod">
          <ac:chgData name="槙田 康博" userId="eb0b3066a568f1bf" providerId="LiveId" clId="{8986FDEA-F718-4F11-9909-2D71795E02A9}" dt="2023-01-16T15:17:37.653" v="1973" actId="113"/>
          <ac:spMkLst>
            <pc:docMk/>
            <pc:sldMk cId="3188125927" sldId="269"/>
            <ac:spMk id="14" creationId="{E161C928-EAED-3C92-3675-D46DF9C133F1}"/>
          </ac:spMkLst>
        </pc:spChg>
        <pc:spChg chg="mod ord">
          <ac:chgData name="槙田 康博" userId="eb0b3066a568f1bf" providerId="LiveId" clId="{8986FDEA-F718-4F11-9909-2D71795E02A9}" dt="2023-01-16T13:53:01.737" v="1443" actId="166"/>
          <ac:spMkLst>
            <pc:docMk/>
            <pc:sldMk cId="3188125927" sldId="269"/>
            <ac:spMk id="28" creationId="{40396896-386B-51FB-26C5-8FBEBF72AFAD}"/>
          </ac:spMkLst>
        </pc:spChg>
        <pc:spChg chg="mod">
          <ac:chgData name="槙田 康博" userId="eb0b3066a568f1bf" providerId="LiveId" clId="{8986FDEA-F718-4F11-9909-2D71795E02A9}" dt="2023-01-16T15:17:08.525" v="1972" actId="113"/>
          <ac:spMkLst>
            <pc:docMk/>
            <pc:sldMk cId="3188125927" sldId="269"/>
            <ac:spMk id="131" creationId="{06C0E76E-F767-6C59-5FBA-E026ADDCF677}"/>
          </ac:spMkLst>
        </pc:spChg>
        <pc:spChg chg="mod">
          <ac:chgData name="槙田 康博" userId="eb0b3066a568f1bf" providerId="LiveId" clId="{8986FDEA-F718-4F11-9909-2D71795E02A9}" dt="2023-01-16T13:56:41.889" v="1518" actId="14100"/>
          <ac:spMkLst>
            <pc:docMk/>
            <pc:sldMk cId="3188125927" sldId="269"/>
            <ac:spMk id="402" creationId="{CF465666-907C-45DA-2F8D-8A065D6DA388}"/>
          </ac:spMkLst>
        </pc:spChg>
        <pc:cxnChg chg="ord">
          <ac:chgData name="槙田 康博" userId="eb0b3066a568f1bf" providerId="LiveId" clId="{8986FDEA-F718-4F11-9909-2D71795E02A9}" dt="2023-01-16T13:52:46.050" v="1441" actId="166"/>
          <ac:cxnSpMkLst>
            <pc:docMk/>
            <pc:sldMk cId="3188125927" sldId="269"/>
            <ac:cxnSpMk id="8" creationId="{B3A3D6A3-194E-D881-800D-77884BD3D34E}"/>
          </ac:cxnSpMkLst>
        </pc:cxnChg>
      </pc:sldChg>
      <pc:sldChg chg="modSp mod modNotesTx">
        <pc:chgData name="槙田 康博" userId="eb0b3066a568f1bf" providerId="LiveId" clId="{8986FDEA-F718-4F11-9909-2D71795E02A9}" dt="2023-01-16T11:47:58.706" v="662" actId="20577"/>
        <pc:sldMkLst>
          <pc:docMk/>
          <pc:sldMk cId="2004205414" sldId="273"/>
        </pc:sldMkLst>
        <pc:spChg chg="mod">
          <ac:chgData name="槙田 康博" userId="eb0b3066a568f1bf" providerId="LiveId" clId="{8986FDEA-F718-4F11-9909-2D71795E02A9}" dt="2023-01-16T11:39:43.029" v="435" actId="6549"/>
          <ac:spMkLst>
            <pc:docMk/>
            <pc:sldMk cId="2004205414" sldId="273"/>
            <ac:spMk id="2065" creationId="{17FFDBBF-39C3-35ED-F860-6E43D6E097C5}"/>
          </ac:spMkLst>
        </pc:spChg>
        <pc:picChg chg="ord">
          <ac:chgData name="槙田 康博" userId="eb0b3066a568f1bf" providerId="LiveId" clId="{8986FDEA-F718-4F11-9909-2D71795E02A9}" dt="2023-01-16T11:39:53.778" v="436" actId="167"/>
          <ac:picMkLst>
            <pc:docMk/>
            <pc:sldMk cId="2004205414" sldId="273"/>
            <ac:picMk id="2066" creationId="{78A964B1-7684-8E51-8722-C9125F69A7E2}"/>
          </ac:picMkLst>
        </pc:picChg>
      </pc:sldChg>
      <pc:sldChg chg="modSp mod modNotesTx">
        <pc:chgData name="槙田 康博" userId="eb0b3066a568f1bf" providerId="LiveId" clId="{8986FDEA-F718-4F11-9909-2D71795E02A9}" dt="2023-01-16T12:18:21.419" v="981" actId="14100"/>
        <pc:sldMkLst>
          <pc:docMk/>
          <pc:sldMk cId="562251354" sldId="274"/>
        </pc:sldMkLst>
        <pc:spChg chg="mod">
          <ac:chgData name="槙田 康博" userId="eb0b3066a568f1bf" providerId="LiveId" clId="{8986FDEA-F718-4F11-9909-2D71795E02A9}" dt="2023-01-16T12:18:21.419" v="981" actId="14100"/>
          <ac:spMkLst>
            <pc:docMk/>
            <pc:sldMk cId="562251354" sldId="274"/>
            <ac:spMk id="3" creationId="{C9A61619-01AD-CEFE-7484-D7E4AC0E10C3}"/>
          </ac:spMkLst>
        </pc:spChg>
      </pc:sldChg>
      <pc:sldChg chg="modSp mod modNotesTx">
        <pc:chgData name="槙田 康博" userId="eb0b3066a568f1bf" providerId="LiveId" clId="{8986FDEA-F718-4F11-9909-2D71795E02A9}" dt="2023-01-16T12:30:26.292" v="1384" actId="20577"/>
        <pc:sldMkLst>
          <pc:docMk/>
          <pc:sldMk cId="752699322" sldId="278"/>
        </pc:sldMkLst>
        <pc:picChg chg="mod">
          <ac:chgData name="槙田 康博" userId="eb0b3066a568f1bf" providerId="LiveId" clId="{8986FDEA-F718-4F11-9909-2D71795E02A9}" dt="2023-01-16T12:27:13.458" v="1297" actId="1076"/>
          <ac:picMkLst>
            <pc:docMk/>
            <pc:sldMk cId="752699322" sldId="278"/>
            <ac:picMk id="7" creationId="{18E8612F-C737-3DD0-1FFA-03EFCA4791B5}"/>
          </ac:picMkLst>
        </pc:picChg>
      </pc:sldChg>
      <pc:sldChg chg="modSp mod modNotesTx">
        <pc:chgData name="槙田 康博" userId="eb0b3066a568f1bf" providerId="LiveId" clId="{8986FDEA-F718-4F11-9909-2D71795E02A9}" dt="2023-01-16T14:11:24.984" v="1534" actId="207"/>
        <pc:sldMkLst>
          <pc:docMk/>
          <pc:sldMk cId="3497399846" sldId="279"/>
        </pc:sldMkLst>
        <pc:spChg chg="mod">
          <ac:chgData name="槙田 康博" userId="eb0b3066a568f1bf" providerId="LiveId" clId="{8986FDEA-F718-4F11-9909-2D71795E02A9}" dt="2023-01-16T14:11:24.984" v="1534" actId="207"/>
          <ac:spMkLst>
            <pc:docMk/>
            <pc:sldMk cId="3497399846" sldId="279"/>
            <ac:spMk id="3" creationId="{03C29F42-FE6D-9E7F-B953-0FD941FBF897}"/>
          </ac:spMkLst>
        </pc:spChg>
        <pc:spChg chg="mod">
          <ac:chgData name="槙田 康博" userId="eb0b3066a568f1bf" providerId="LiveId" clId="{8986FDEA-F718-4F11-9909-2D71795E02A9}" dt="2023-01-16T14:08:56.902" v="1523" actId="14100"/>
          <ac:spMkLst>
            <pc:docMk/>
            <pc:sldMk cId="3497399846" sldId="279"/>
            <ac:spMk id="4" creationId="{D7072CC0-6246-D9E2-A88F-54C9161BB5ED}"/>
          </ac:spMkLst>
        </pc:spChg>
      </pc:sldChg>
      <pc:sldChg chg="modSp mod">
        <pc:chgData name="槙田 康博" userId="eb0b3066a568f1bf" providerId="LiveId" clId="{8986FDEA-F718-4F11-9909-2D71795E02A9}" dt="2023-01-16T14:12:21.224" v="1537" actId="207"/>
        <pc:sldMkLst>
          <pc:docMk/>
          <pc:sldMk cId="3173382993" sldId="280"/>
        </pc:sldMkLst>
        <pc:spChg chg="mod">
          <ac:chgData name="槙田 康博" userId="eb0b3066a568f1bf" providerId="LiveId" clId="{8986FDEA-F718-4F11-9909-2D71795E02A9}" dt="2023-01-16T14:12:21.224" v="1537" actId="207"/>
          <ac:spMkLst>
            <pc:docMk/>
            <pc:sldMk cId="3173382993" sldId="280"/>
            <ac:spMk id="3" creationId="{03C29F42-FE6D-9E7F-B953-0FD941FBF897}"/>
          </ac:spMkLst>
        </pc:spChg>
      </pc:sldChg>
      <pc:sldChg chg="modSp mod">
        <pc:chgData name="槙田 康博" userId="eb0b3066a568f1bf" providerId="LiveId" clId="{8986FDEA-F718-4F11-9909-2D71795E02A9}" dt="2023-01-16T15:19:25.925" v="1974" actId="14100"/>
        <pc:sldMkLst>
          <pc:docMk/>
          <pc:sldMk cId="741241161" sldId="281"/>
        </pc:sldMkLst>
        <pc:spChg chg="mod">
          <ac:chgData name="槙田 康博" userId="eb0b3066a568f1bf" providerId="LiveId" clId="{8986FDEA-F718-4F11-9909-2D71795E02A9}" dt="2023-01-16T15:19:25.925" v="1974" actId="14100"/>
          <ac:spMkLst>
            <pc:docMk/>
            <pc:sldMk cId="741241161" sldId="281"/>
            <ac:spMk id="4" creationId="{D7072CC0-6246-D9E2-A88F-54C9161BB5ED}"/>
          </ac:spMkLst>
        </pc:spChg>
      </pc:sldChg>
      <pc:sldChg chg="modSp mod modNotesTx">
        <pc:chgData name="槙田 康博" userId="eb0b3066a568f1bf" providerId="LiveId" clId="{8986FDEA-F718-4F11-9909-2D71795E02A9}" dt="2023-01-16T14:56:57.893" v="1895" actId="1076"/>
        <pc:sldMkLst>
          <pc:docMk/>
          <pc:sldMk cId="1165076501" sldId="424"/>
        </pc:sldMkLst>
        <pc:spChg chg="mod">
          <ac:chgData name="槙田 康博" userId="eb0b3066a568f1bf" providerId="LiveId" clId="{8986FDEA-F718-4F11-9909-2D71795E02A9}" dt="2023-01-16T14:56:50.541" v="1894" actId="1076"/>
          <ac:spMkLst>
            <pc:docMk/>
            <pc:sldMk cId="1165076501" sldId="424"/>
            <ac:spMk id="2" creationId="{0FB81515-368C-AC82-9352-D80BC8C77E83}"/>
          </ac:spMkLst>
        </pc:spChg>
        <pc:spChg chg="mod">
          <ac:chgData name="槙田 康博" userId="eb0b3066a568f1bf" providerId="LiveId" clId="{8986FDEA-F718-4F11-9909-2D71795E02A9}" dt="2023-01-16T14:56:04.339" v="1890" actId="20577"/>
          <ac:spMkLst>
            <pc:docMk/>
            <pc:sldMk cId="1165076501" sldId="424"/>
            <ac:spMk id="7" creationId="{21A3969A-4E31-5E1D-5994-E9CEF6DCC0C5}"/>
          </ac:spMkLst>
        </pc:spChg>
        <pc:spChg chg="mod">
          <ac:chgData name="槙田 康博" userId="eb0b3066a568f1bf" providerId="LiveId" clId="{8986FDEA-F718-4F11-9909-2D71795E02A9}" dt="2023-01-16T14:56:19.293" v="1891" actId="1076"/>
          <ac:spMkLst>
            <pc:docMk/>
            <pc:sldMk cId="1165076501" sldId="424"/>
            <ac:spMk id="20" creationId="{D2E01C3B-AB5E-9AC5-F2C5-918858C22912}"/>
          </ac:spMkLst>
        </pc:spChg>
        <pc:spChg chg="mod">
          <ac:chgData name="槙田 康博" userId="eb0b3066a568f1bf" providerId="LiveId" clId="{8986FDEA-F718-4F11-9909-2D71795E02A9}" dt="2023-01-16T14:56:30.237" v="1892" actId="1076"/>
          <ac:spMkLst>
            <pc:docMk/>
            <pc:sldMk cId="1165076501" sldId="424"/>
            <ac:spMk id="21" creationId="{B44B5C29-613F-E364-AB33-C1296CD1108A}"/>
          </ac:spMkLst>
        </pc:spChg>
        <pc:spChg chg="mod">
          <ac:chgData name="槙田 康博" userId="eb0b3066a568f1bf" providerId="LiveId" clId="{8986FDEA-F718-4F11-9909-2D71795E02A9}" dt="2023-01-16T14:56:35.349" v="1893" actId="1076"/>
          <ac:spMkLst>
            <pc:docMk/>
            <pc:sldMk cId="1165076501" sldId="424"/>
            <ac:spMk id="22" creationId="{DA5447CC-C53A-7239-DFCF-F73FB780D4F1}"/>
          </ac:spMkLst>
        </pc:spChg>
        <pc:spChg chg="mod">
          <ac:chgData name="槙田 康博" userId="eb0b3066a568f1bf" providerId="LiveId" clId="{8986FDEA-F718-4F11-9909-2D71795E02A9}" dt="2023-01-16T14:56:57.893" v="1895" actId="1076"/>
          <ac:spMkLst>
            <pc:docMk/>
            <pc:sldMk cId="1165076501" sldId="424"/>
            <ac:spMk id="116" creationId="{ACEE0FBE-0993-3A7E-DFE8-B2E47E60FE8C}"/>
          </ac:spMkLst>
        </pc:spChg>
      </pc:sldChg>
      <pc:sldChg chg="modSp mod modNotesTx">
        <pc:chgData name="槙田 康博" userId="eb0b3066a568f1bf" providerId="LiveId" clId="{8986FDEA-F718-4F11-9909-2D71795E02A9}" dt="2023-01-16T14:41:57.089" v="1794" actId="20577"/>
        <pc:sldMkLst>
          <pc:docMk/>
          <pc:sldMk cId="1220211611" sldId="425"/>
        </pc:sldMkLst>
        <pc:spChg chg="mod">
          <ac:chgData name="槙田 康博" userId="eb0b3066a568f1bf" providerId="LiveId" clId="{8986FDEA-F718-4F11-9909-2D71795E02A9}" dt="2023-01-16T14:41:57.089" v="1794" actId="20577"/>
          <ac:spMkLst>
            <pc:docMk/>
            <pc:sldMk cId="1220211611" sldId="425"/>
            <ac:spMk id="32" creationId="{AEDCD32D-F006-EDE1-9F63-8816158EBFA9}"/>
          </ac:spMkLst>
        </pc:spChg>
      </pc:sldChg>
      <pc:sldChg chg="modSp mod ord">
        <pc:chgData name="槙田 康博" userId="eb0b3066a568f1bf" providerId="LiveId" clId="{8986FDEA-F718-4F11-9909-2D71795E02A9}" dt="2023-01-16T14:35:06.401" v="1665" actId="207"/>
        <pc:sldMkLst>
          <pc:docMk/>
          <pc:sldMk cId="1212241704" sldId="429"/>
        </pc:sldMkLst>
        <pc:spChg chg="mod">
          <ac:chgData name="槙田 康博" userId="eb0b3066a568f1bf" providerId="LiveId" clId="{8986FDEA-F718-4F11-9909-2D71795E02A9}" dt="2023-01-16T14:35:06.401" v="1665" actId="207"/>
          <ac:spMkLst>
            <pc:docMk/>
            <pc:sldMk cId="1212241704" sldId="429"/>
            <ac:spMk id="4" creationId="{30DB2143-FA02-ED68-A189-9BEAB58FDBC3}"/>
          </ac:spMkLst>
        </pc:spChg>
      </pc:sldChg>
      <pc:sldChg chg="delSp modSp mod">
        <pc:chgData name="槙田 康博" userId="eb0b3066a568f1bf" providerId="LiveId" clId="{8986FDEA-F718-4F11-9909-2D71795E02A9}" dt="2023-01-16T15:07:10.071" v="1915" actId="207"/>
        <pc:sldMkLst>
          <pc:docMk/>
          <pc:sldMk cId="2126008831" sldId="430"/>
        </pc:sldMkLst>
        <pc:spChg chg="mod">
          <ac:chgData name="槙田 康博" userId="eb0b3066a568f1bf" providerId="LiveId" clId="{8986FDEA-F718-4F11-9909-2D71795E02A9}" dt="2023-01-16T15:07:10.071" v="1915" actId="207"/>
          <ac:spMkLst>
            <pc:docMk/>
            <pc:sldMk cId="2126008831" sldId="430"/>
            <ac:spMk id="6" creationId="{C7D7D08D-EF55-5553-F8D9-684CC8E5242D}"/>
          </ac:spMkLst>
        </pc:spChg>
        <pc:spChg chg="del mod">
          <ac:chgData name="槙田 康博" userId="eb0b3066a568f1bf" providerId="LiveId" clId="{8986FDEA-F718-4F11-9909-2D71795E02A9}" dt="2023-01-16T13:46:17.761" v="1422" actId="478"/>
          <ac:spMkLst>
            <pc:docMk/>
            <pc:sldMk cId="2126008831" sldId="430"/>
            <ac:spMk id="8" creationId="{4DF97340-767D-A716-3635-251A1A9008A8}"/>
          </ac:spMkLst>
        </pc:spChg>
        <pc:spChg chg="mod">
          <ac:chgData name="槙田 康博" userId="eb0b3066a568f1bf" providerId="LiveId" clId="{8986FDEA-F718-4F11-9909-2D71795E02A9}" dt="2023-01-16T13:46:38.090" v="1425" actId="14100"/>
          <ac:spMkLst>
            <pc:docMk/>
            <pc:sldMk cId="2126008831" sldId="430"/>
            <ac:spMk id="9" creationId="{7AB9D5C7-CB9B-7F01-B83D-880770D880AD}"/>
          </ac:spMkLst>
        </pc:spChg>
        <pc:picChg chg="mod">
          <ac:chgData name="槙田 康博" userId="eb0b3066a568f1bf" providerId="LiveId" clId="{8986FDEA-F718-4F11-9909-2D71795E02A9}" dt="2023-01-16T13:46:59.039" v="1427" actId="1076"/>
          <ac:picMkLst>
            <pc:docMk/>
            <pc:sldMk cId="2126008831" sldId="430"/>
            <ac:picMk id="11" creationId="{9972A9D6-3680-EC9A-B2C0-FEC09E3F4F2A}"/>
          </ac:picMkLst>
        </pc:picChg>
      </pc:sldChg>
      <pc:sldChg chg="modSp mod">
        <pc:chgData name="槙田 康博" userId="eb0b3066a568f1bf" providerId="LiveId" clId="{8986FDEA-F718-4F11-9909-2D71795E02A9}" dt="2023-01-17T03:06:45.635" v="1981" actId="1076"/>
        <pc:sldMkLst>
          <pc:docMk/>
          <pc:sldMk cId="2663051784" sldId="431"/>
        </pc:sldMkLst>
        <pc:spChg chg="mod">
          <ac:chgData name="槙田 康博" userId="eb0b3066a568f1bf" providerId="LiveId" clId="{8986FDEA-F718-4F11-9909-2D71795E02A9}" dt="2023-01-17T03:06:45.635" v="1981" actId="1076"/>
          <ac:spMkLst>
            <pc:docMk/>
            <pc:sldMk cId="2663051784" sldId="431"/>
            <ac:spMk id="3" creationId="{EBFF2374-52E6-BA7D-3224-0FBC5FF6BF29}"/>
          </ac:spMkLst>
        </pc:spChg>
      </pc:sldChg>
      <pc:sldChg chg="modNotesTx">
        <pc:chgData name="槙田 康博" userId="eb0b3066a568f1bf" providerId="LiveId" clId="{8986FDEA-F718-4F11-9909-2D71795E02A9}" dt="2023-01-16T14:02:50.303" v="1520" actId="6549"/>
        <pc:sldMkLst>
          <pc:docMk/>
          <pc:sldMk cId="1524053974" sldId="433"/>
        </pc:sldMkLst>
      </pc:sldChg>
      <pc:sldChg chg="modSp mod">
        <pc:chgData name="槙田 康博" userId="eb0b3066a568f1bf" providerId="LiveId" clId="{8986FDEA-F718-4F11-9909-2D71795E02A9}" dt="2023-01-16T15:19:57.877" v="1976" actId="14100"/>
        <pc:sldMkLst>
          <pc:docMk/>
          <pc:sldMk cId="382468606" sldId="436"/>
        </pc:sldMkLst>
        <pc:spChg chg="mod">
          <ac:chgData name="槙田 康博" userId="eb0b3066a568f1bf" providerId="LiveId" clId="{8986FDEA-F718-4F11-9909-2D71795E02A9}" dt="2023-01-16T15:19:57.877" v="1976" actId="14100"/>
          <ac:spMkLst>
            <pc:docMk/>
            <pc:sldMk cId="382468606" sldId="436"/>
            <ac:spMk id="4" creationId="{D7072CC0-6246-D9E2-A88F-54C9161BB5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697C4-0E15-495B-9158-0543AF60C285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6210F-9E6E-4372-ABC1-DB62CCC241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32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this second lecture, I’d like to talk about some subjects of superconducting magnet engineering and I hope you get some image of general magnet design protocol.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68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 we define MPZ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511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784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70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24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solidFill>
                  <a:srgbClr val="FF9900"/>
                </a:solidFill>
                <a:ea typeface="ＭＳ Ｐゴシック" panose="020B0600070205080204" pitchFamily="50" charset="-128"/>
              </a:rPr>
              <a:t>Magnetic field : </a:t>
            </a:r>
            <a:r>
              <a:rPr lang="en-US" altLang="ja-JP" sz="1200" b="0" dirty="0">
                <a:ea typeface="ＭＳ Ｐゴシック" panose="020B0600070205080204" pitchFamily="50" charset="-128"/>
              </a:rPr>
              <a:t>Application of magnetic field to a superconducting specimen brings a stage when for H=</a:t>
            </a:r>
            <a:r>
              <a:rPr lang="en-US" altLang="ja-JP" sz="1200" b="0" dirty="0" err="1">
                <a:ea typeface="ＭＳ Ｐゴシック" panose="020B0600070205080204" pitchFamily="50" charset="-128"/>
              </a:rPr>
              <a:t>Hc</a:t>
            </a:r>
            <a:r>
              <a:rPr lang="en-US" altLang="ja-JP" sz="1200" b="0" dirty="0">
                <a:ea typeface="ＭＳ Ｐゴシック" panose="020B0600070205080204" pitchFamily="50" charset="-128"/>
              </a:rPr>
              <a:t>, the critical field, the superconductor behaves like a normal material i.e., the superconductivity disappears.</a:t>
            </a:r>
          </a:p>
          <a:p>
            <a:pPr eaLnBrk="1" hangingPunct="1"/>
            <a:r>
              <a:rPr lang="en-US" altLang="ja-JP" dirty="0">
                <a:solidFill>
                  <a:srgbClr val="FF9900"/>
                </a:solidFill>
                <a:ea typeface="ＭＳ Ｐゴシック" panose="020B0600070205080204" pitchFamily="50" charset="-128"/>
              </a:rPr>
              <a:t>Current : </a:t>
            </a:r>
            <a:r>
              <a:rPr lang="en-US" altLang="ja-JP" sz="1200" b="0" dirty="0">
                <a:ea typeface="ＭＳ Ｐゴシック" panose="020B0600070205080204" pitchFamily="50" charset="-128"/>
              </a:rPr>
              <a:t>If the magnetic field around the superconductor is increased beyond the critical field the superconductivity is destroyed and the sample behaves as a normal material. Therefore the supercurrent will flow only up to its critical value .Once the field exceeds </a:t>
            </a:r>
            <a:r>
              <a:rPr lang="en-US" altLang="ja-JP" sz="1200" b="0" dirty="0" err="1">
                <a:ea typeface="ＭＳ Ｐゴシック" panose="020B0600070205080204" pitchFamily="50" charset="-128"/>
              </a:rPr>
              <a:t>Hc</a:t>
            </a:r>
            <a:r>
              <a:rPr lang="en-US" altLang="ja-JP" sz="1200" b="0" dirty="0">
                <a:ea typeface="ＭＳ Ｐゴシック" panose="020B0600070205080204" pitchFamily="50" charset="-128"/>
              </a:rPr>
              <a:t>(T) the current becomes just the ordinary current.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17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673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29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Electro-magnets are a natural idea of superconductivity applications, because of </a:t>
            </a:r>
            <a:r>
              <a:rPr kumimoji="1" lang="en-US" altLang="ja-JP" dirty="0">
                <a:solidFill>
                  <a:srgbClr val="FF0000"/>
                </a:solidFill>
              </a:rPr>
              <a:t>abolishment of Ohm’ Low</a:t>
            </a:r>
            <a:r>
              <a:rPr kumimoji="1" lang="en-U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means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    High current density makes compact windings and high gradients.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    No power consumption for current flow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    Once the magnet is energized, it won’t loose its magnetic field because of persistent current.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From compact system for material science to km size accelerators or 10000 ton fusion devices, a lot of types of SC magnets have been developed and been working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Technology issues in SC magnet are introduced in this lecture.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Mainly about magnet for accelerators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64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Availability of high magnetic field with low electric power is distinctive feature of SC magnet.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2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 I’ve shown some real applications of superconducting magnets.</a:t>
            </a:r>
          </a:p>
          <a:p>
            <a:r>
              <a:rPr kumimoji="1" lang="en-US" altLang="ja-JP" dirty="0"/>
              <a:t>Then, I’d like to show technical items you need to take account when you design SC magnet.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20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 clarifying magnetic field required by user.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11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60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Straight part of the coil conductor like to make circle configuration.</a:t>
            </a:r>
          </a:p>
          <a:p>
            <a:r>
              <a:rPr kumimoji="1" lang="en-US" altLang="ja-JP" dirty="0"/>
              <a:t>It</a:t>
            </a:r>
            <a:r>
              <a:rPr kumimoji="1" lang="ja-JP" altLang="en-US" dirty="0"/>
              <a:t> </a:t>
            </a:r>
            <a:r>
              <a:rPr kumimoji="1" lang="en-US" altLang="ja-JP" dirty="0"/>
              <a:t>is</a:t>
            </a:r>
            <a:r>
              <a:rPr kumimoji="1" lang="ja-JP" altLang="en-US" dirty="0"/>
              <a:t> </a:t>
            </a:r>
            <a:r>
              <a:rPr kumimoji="1" lang="en-US" altLang="ja-JP" dirty="0"/>
              <a:t>impossible</a:t>
            </a:r>
            <a:r>
              <a:rPr kumimoji="1" lang="ja-JP" altLang="en-US" dirty="0"/>
              <a:t> </a:t>
            </a:r>
            <a:r>
              <a:rPr kumimoji="1" lang="en-US" altLang="ja-JP" dirty="0"/>
              <a:t>for the coil winding to keep it straight section by its own stiffness. Some additional outer support structure is required.</a:t>
            </a:r>
          </a:p>
          <a:p>
            <a:r>
              <a:rPr kumimoji="1" lang="en-US" altLang="ja-JP" dirty="0"/>
              <a:t>As shown right side figures, coil windings is surrounded by a set of collars.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693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figure shows a summary of the energy that can be deposited by the various mechanisms in a superconducting magnet as a function of the characteristic time for energy deposition, the</a:t>
            </a:r>
          </a:p>
          <a:p>
            <a:r>
              <a:rPr kumimoji="1" lang="en-US" altLang="ja-JP" dirty="0"/>
              <a:t>perturbation spectrum. </a:t>
            </a:r>
          </a:p>
          <a:p>
            <a:r>
              <a:rPr kumimoji="1" lang="en-US" altLang="ja-JP" dirty="0"/>
              <a:t>They should therefore be used with caution. </a:t>
            </a:r>
          </a:p>
          <a:p>
            <a:r>
              <a:rPr kumimoji="1" lang="en-US" altLang="ja-JP" dirty="0"/>
              <a:t>The representation of Fig. 7 clearly shows, however, that on the time-scale of fast energy deposition</a:t>
            </a:r>
          </a:p>
          <a:p>
            <a:r>
              <a:rPr kumimoji="1" lang="en-US" altLang="ja-JP" dirty="0"/>
              <a:t>(below 1 </a:t>
            </a:r>
            <a:r>
              <a:rPr kumimoji="1" lang="en-US" altLang="ja-JP" dirty="0" err="1"/>
              <a:t>ms</a:t>
            </a:r>
            <a:r>
              <a:rPr kumimoji="1" lang="en-US" altLang="ja-JP" dirty="0"/>
              <a:t>) the dominating mechanisms are those associated with wire and conductor motion. Flux</a:t>
            </a:r>
          </a:p>
          <a:p>
            <a:r>
              <a:rPr kumimoji="1" lang="en-US" altLang="ja-JP" dirty="0"/>
              <a:t>jumps with superconducting strands based on present-day technology are masked by the more</a:t>
            </a:r>
          </a:p>
          <a:p>
            <a:r>
              <a:rPr kumimoji="1" lang="en-US" altLang="ja-JP" dirty="0"/>
              <a:t>energetic mechanical events. At intermediate time-scales, in the range of a few milliseconds to a few</a:t>
            </a:r>
          </a:p>
          <a:p>
            <a:r>
              <a:rPr kumimoji="1" lang="en-US" altLang="ja-JP" dirty="0"/>
              <a:t>hundreds of milliseconds, the dominant energy perturbation in pulsed magnets is generated by </a:t>
            </a:r>
            <a:r>
              <a:rPr kumimoji="1" lang="en-US" altLang="ja-JP" dirty="0" err="1"/>
              <a:t>a.c.</a:t>
            </a:r>
            <a:endParaRPr kumimoji="1" lang="en-US" altLang="ja-JP" dirty="0"/>
          </a:p>
          <a:p>
            <a:r>
              <a:rPr kumimoji="1" lang="en-US" altLang="ja-JP" dirty="0"/>
              <a:t>loss. For magnets operated in steady state in nuclear environments – for example, particle accelerators</a:t>
            </a:r>
          </a:p>
          <a:p>
            <a:r>
              <a:rPr kumimoji="1" lang="en-US" altLang="ja-JP" dirty="0"/>
              <a:t>– the </a:t>
            </a:r>
            <a:r>
              <a:rPr kumimoji="1" lang="en-US" altLang="ja-JP" dirty="0" err="1"/>
              <a:t>a.c.</a:t>
            </a:r>
            <a:r>
              <a:rPr kumimoji="1" lang="en-US" altLang="ja-JP" dirty="0"/>
              <a:t> loss is negligible and the main concerns in this time-scale are events associated with particle</a:t>
            </a:r>
          </a:p>
          <a:p>
            <a:r>
              <a:rPr kumimoji="1" lang="en-US" altLang="ja-JP" dirty="0"/>
              <a:t>showers and nuclear heat. Finally, if the magnet system operates in a steady-state condition and in a</a:t>
            </a:r>
          </a:p>
          <a:p>
            <a:r>
              <a:rPr kumimoji="1" lang="en-US" altLang="ja-JP" dirty="0"/>
              <a:t>quiet environment – for example, MRI and laboratory magnets – the dominant events are those</a:t>
            </a:r>
          </a:p>
          <a:p>
            <a:r>
              <a:rPr kumimoji="1" lang="en-US" altLang="ja-JP" dirty="0"/>
              <a:t>associated with conductor motion at the fast time-scale. For longer times, above 1 s, the dominant</a:t>
            </a:r>
          </a:p>
          <a:p>
            <a:r>
              <a:rPr kumimoji="1" lang="en-US" altLang="ja-JP" dirty="0"/>
              <a:t>perturbations are generated by the steady-state heat loads (heat leaks, nuclear heat, </a:t>
            </a:r>
            <a:r>
              <a:rPr kumimoji="1" lang="en-US" altLang="ja-JP" dirty="0" err="1"/>
              <a:t>a.c.</a:t>
            </a:r>
            <a:r>
              <a:rPr kumimoji="1" lang="en-US" altLang="ja-JP" dirty="0"/>
              <a:t> loss) and are no</a:t>
            </a:r>
          </a:p>
          <a:p>
            <a:r>
              <a:rPr kumimoji="1" lang="en-US" altLang="ja-JP" dirty="0"/>
              <a:t>longer a direct stability concern, as on this time-scale the heat is usually evacuated by the cooling</a:t>
            </a:r>
          </a:p>
          <a:p>
            <a:r>
              <a:rPr kumimoji="1" lang="en-US" altLang="ja-JP" dirty="0"/>
              <a:t>system.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30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6210F-9E6E-4372-ABC1-DB62CCC2417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0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B2B3CA-BA0C-00BF-1E76-771BEC914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B259BB5-3A3D-FC77-5D00-8B630B38A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DB5302-4C61-84F4-6042-8FC80063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691D7D-B889-F02E-5439-FCD6452F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8460FD-3B15-3248-D437-C047FDCE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5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B0EF4-2F90-EAF4-9E03-E0AD2330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AB4688C-F4CF-570A-F909-CBE71A3D9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EB54EA-4F74-69BB-3E0F-5A04A1B0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685B6C-9D6B-2711-FDCC-21EAC98B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DFE37A-C445-3C5F-C24D-B8466146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75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16E945-9287-F206-6DD9-753C26CE4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CC96AEA-44D5-BC33-4367-9E0B497A2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712ADA-48D1-4F69-4AA2-25896210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007A85-5444-4153-5342-9EE8FCA3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7CD6B5-DCEE-7CFC-B161-FDD04302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1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4F8CE-DE1C-9D4F-E2E8-D9921AB9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3058CC-27A7-2D45-9F16-8C19A885F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4FE172-7985-B18C-16BD-84463694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7CD7AA-4A6C-2775-D591-7D99565E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8FA355-6617-6151-A2B3-34018353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81F2C7-A307-7B1B-EED5-19BBB574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C8B951-61D5-3D98-7BB3-29EC1F367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D1E9BC-6008-DEF1-A91F-DB65CB44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119A70-B03F-DB81-0AE6-D5F995F9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1CB862-CA97-CCE3-4AF9-EF5862EB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28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A79F91-660C-292E-E56C-F286BAA4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0053CD-1162-FCB2-1598-9293E944F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A1B2BFC-0488-A586-B42A-4CE041349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CDABC7-AA24-9570-9C7B-9CB098B5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F23EAD-1C8C-7888-7439-06C1000B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A9919D-FF1A-F09C-13BF-298A05AF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0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7D014-ED8C-3CC9-B554-93FE712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B43A26-B939-6B97-687F-D523648F0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B9D6A8-2942-EA40-AB84-38AF49F95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AB0AE70-1B20-ABC9-63C5-993E011AC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6F8800B-B799-9152-CA9E-BA349CDDD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1DC5482-4B59-C14D-D853-9B897A8F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696FD69-0682-4C9B-AE26-0DC016CF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5DA85-7E29-80D8-1FF2-9D538E9D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02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D13020-7244-3283-B47F-12EA5268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5FB1C3-80D0-B65C-6918-8A9904CD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F7EE82-0EE1-FD42-3024-E864B431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725D68-04CA-3ECD-E680-D30F49E4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2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911C2F-FA54-87BF-041C-D7D65445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6861A8-8C1B-6232-12B3-4244DA0A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8207E0-CF4B-1C7C-99E3-21781AC4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73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304433-197F-AB32-E601-DA73D342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CE85A8-695B-E596-30A6-EF1274D5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0815D8E-DF49-2CC8-0106-4CE4F3DFE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1F3830-0CEE-D3F9-28F3-159C6402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B1344BF-59D6-7A8C-EA34-A06D040D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FABABB-0330-DFBD-7246-10E3F421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80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7077C-783F-8662-6F96-62163F27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553BA4B-1FB9-F2DC-8048-8BEDBEFEF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92CF9C6-B1B5-11FA-92A4-2749DBB9A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B1A619-F32C-9206-2CFB-2398E4E7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532C05-68A8-C8B4-8864-B0883FF2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DCF58C-0C50-ECB8-26CE-5443C9A1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58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B40C2C6-F448-495B-5C8F-6FAA4C42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6DCD9F-DD3D-EC16-1FB7-7A91D304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1FD0C9-DD30-6C70-828C-8C256011B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E737-45DE-47A0-AC24-51DFB72CF49E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9CBD35-EB59-7C07-69E3-79E2A1E1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442A8F-6D4F-A244-6281-5EFA31464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A90AC-0640-47DB-9BDF-478345AC9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07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7.png"/><Relationship Id="rId3" Type="http://schemas.openxmlformats.org/officeDocument/2006/relationships/image" Target="../media/image62.emf"/><Relationship Id="rId7" Type="http://schemas.openxmlformats.org/officeDocument/2006/relationships/image" Target="../media/image610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0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7.png"/><Relationship Id="rId7" Type="http://schemas.openxmlformats.org/officeDocument/2006/relationships/image" Target="../media/image77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470.png"/><Relationship Id="rId3" Type="http://schemas.openxmlformats.org/officeDocument/2006/relationships/image" Target="../media/image81.png"/><Relationship Id="rId7" Type="http://schemas.openxmlformats.org/officeDocument/2006/relationships/image" Target="../media/image280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11" Type="http://schemas.openxmlformats.org/officeDocument/2006/relationships/image" Target="../media/image450.png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10" Type="http://schemas.openxmlformats.org/officeDocument/2006/relationships/image" Target="../media/image85.png"/><Relationship Id="rId4" Type="http://schemas.openxmlformats.org/officeDocument/2006/relationships/image" Target="../media/image81.emf"/><Relationship Id="rId9" Type="http://schemas.openxmlformats.org/officeDocument/2006/relationships/image" Target="../media/image83.emf"/><Relationship Id="rId14" Type="http://schemas.openxmlformats.org/officeDocument/2006/relationships/image" Target="../media/image4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55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6.emf"/><Relationship Id="rId9" Type="http://schemas.openxmlformats.org/officeDocument/2006/relationships/image" Target="../media/image9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png"/><Relationship Id="rId7" Type="http://schemas.microsoft.com/office/2007/relationships/hdphoto" Target="../media/hdphoto4.wdp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microsoft.com/office/2007/relationships/hdphoto" Target="../media/hdphoto3.wdp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"/><Relationship Id="rId5" Type="http://schemas.openxmlformats.org/officeDocument/2006/relationships/image" Target="../media/image36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FE916-846F-D084-76D4-FE8A7FC8C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217" y="168207"/>
            <a:ext cx="10412896" cy="23876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Superconducting Magnet</a:t>
            </a:r>
            <a:br>
              <a:rPr kumimoji="1" lang="en-US" altLang="ja-JP" dirty="0"/>
            </a:br>
            <a:r>
              <a:rPr kumimoji="1" lang="en-US" altLang="ja-JP" sz="4000" dirty="0" err="1"/>
              <a:t>Magnet</a:t>
            </a:r>
            <a:r>
              <a:rPr kumimoji="1" lang="en-US" altLang="ja-JP" sz="4000" dirty="0"/>
              <a:t> Design 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7DE05B-86EC-3042-F312-CFB3A181E9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kumimoji="1" lang="en-US" altLang="ja-JP" dirty="0"/>
              <a:t>Y. Makida (KEK)</a:t>
            </a:r>
          </a:p>
          <a:p>
            <a:pPr algn="l"/>
            <a:r>
              <a:rPr lang="en-US" altLang="ja-JP" dirty="0"/>
              <a:t>SAKURA Science Program</a:t>
            </a:r>
          </a:p>
          <a:p>
            <a:pPr algn="l"/>
            <a:r>
              <a:rPr kumimoji="1" lang="en-US" altLang="ja-JP" dirty="0"/>
              <a:t>17. January. 2023</a:t>
            </a:r>
          </a:p>
          <a:p>
            <a:pPr algn="l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425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16F89-4731-18EB-BB94-BB002C22F9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Electric-Magnetic Force onto Solenoid Windings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D315896-9804-3155-88FF-DD250F5851FF}"/>
              </a:ext>
            </a:extLst>
          </p:cNvPr>
          <p:cNvSpPr txBox="1"/>
          <p:nvPr/>
        </p:nvSpPr>
        <p:spPr>
          <a:xfrm>
            <a:off x="1928668" y="718621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Solenoid type</a:t>
            </a:r>
            <a:endParaRPr kumimoji="1" lang="ja-JP" altLang="en-US" u="sng" dirty="0"/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EFFA2A2E-2E5B-3E50-B118-A05EFB51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2" y="1018108"/>
            <a:ext cx="5000185" cy="2578986"/>
          </a:xfrm>
          <a:prstGeom prst="rect">
            <a:avLst/>
          </a:prstGeom>
        </p:spPr>
      </p:pic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0D5608EF-D294-F358-6E09-2D7CDCF84569}"/>
              </a:ext>
            </a:extLst>
          </p:cNvPr>
          <p:cNvGrpSpPr/>
          <p:nvPr/>
        </p:nvGrpSpPr>
        <p:grpSpPr>
          <a:xfrm rot="16200000">
            <a:off x="4646146" y="3542250"/>
            <a:ext cx="1854418" cy="2941498"/>
            <a:chOff x="2102323" y="3830885"/>
            <a:chExt cx="1332000" cy="2112833"/>
          </a:xfrm>
        </p:grpSpPr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6EA61C61-717E-792F-61FA-023BB7E6DA11}"/>
                </a:ext>
              </a:extLst>
            </p:cNvPr>
            <p:cNvSpPr/>
            <p:nvPr/>
          </p:nvSpPr>
          <p:spPr>
            <a:xfrm>
              <a:off x="2102323" y="4611718"/>
              <a:ext cx="1332000" cy="1332000"/>
            </a:xfrm>
            <a:custGeom>
              <a:avLst/>
              <a:gdLst>
                <a:gd name="connsiteX0" fmla="*/ 666000 w 1332000"/>
                <a:gd name="connsiteY0" fmla="*/ 216000 h 1332000"/>
                <a:gd name="connsiteX1" fmla="*/ 216000 w 1332000"/>
                <a:gd name="connsiteY1" fmla="*/ 666000 h 1332000"/>
                <a:gd name="connsiteX2" fmla="*/ 666000 w 1332000"/>
                <a:gd name="connsiteY2" fmla="*/ 1116000 h 1332000"/>
                <a:gd name="connsiteX3" fmla="*/ 1116000 w 1332000"/>
                <a:gd name="connsiteY3" fmla="*/ 666000 h 1332000"/>
                <a:gd name="connsiteX4" fmla="*/ 666000 w 1332000"/>
                <a:gd name="connsiteY4" fmla="*/ 216000 h 1332000"/>
                <a:gd name="connsiteX5" fmla="*/ 666000 w 1332000"/>
                <a:gd name="connsiteY5" fmla="*/ 0 h 1332000"/>
                <a:gd name="connsiteX6" fmla="*/ 1332000 w 1332000"/>
                <a:gd name="connsiteY6" fmla="*/ 666000 h 1332000"/>
                <a:gd name="connsiteX7" fmla="*/ 666000 w 1332000"/>
                <a:gd name="connsiteY7" fmla="*/ 1332000 h 1332000"/>
                <a:gd name="connsiteX8" fmla="*/ 0 w 1332000"/>
                <a:gd name="connsiteY8" fmla="*/ 666000 h 1332000"/>
                <a:gd name="connsiteX9" fmla="*/ 666000 w 1332000"/>
                <a:gd name="connsiteY9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000" h="1332000">
                  <a:moveTo>
                    <a:pt x="666000" y="216000"/>
                  </a:moveTo>
                  <a:cubicBezTo>
                    <a:pt x="417472" y="216000"/>
                    <a:pt x="216000" y="417472"/>
                    <a:pt x="216000" y="666000"/>
                  </a:cubicBezTo>
                  <a:cubicBezTo>
                    <a:pt x="216000" y="914528"/>
                    <a:pt x="417472" y="1116000"/>
                    <a:pt x="666000" y="1116000"/>
                  </a:cubicBezTo>
                  <a:cubicBezTo>
                    <a:pt x="914528" y="1116000"/>
                    <a:pt x="1116000" y="914528"/>
                    <a:pt x="1116000" y="666000"/>
                  </a:cubicBezTo>
                  <a:cubicBezTo>
                    <a:pt x="1116000" y="417472"/>
                    <a:pt x="914528" y="216000"/>
                    <a:pt x="666000" y="216000"/>
                  </a:cubicBezTo>
                  <a:close/>
                  <a:moveTo>
                    <a:pt x="666000" y="0"/>
                  </a:moveTo>
                  <a:cubicBezTo>
                    <a:pt x="1033822" y="0"/>
                    <a:pt x="1332000" y="298178"/>
                    <a:pt x="1332000" y="666000"/>
                  </a:cubicBezTo>
                  <a:cubicBezTo>
                    <a:pt x="1332000" y="1033822"/>
                    <a:pt x="1033822" y="1332000"/>
                    <a:pt x="666000" y="1332000"/>
                  </a:cubicBezTo>
                  <a:cubicBezTo>
                    <a:pt x="298178" y="1332000"/>
                    <a:pt x="0" y="1033822"/>
                    <a:pt x="0" y="666000"/>
                  </a:cubicBezTo>
                  <a:cubicBezTo>
                    <a:pt x="0" y="298178"/>
                    <a:pt x="298178" y="0"/>
                    <a:pt x="66600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scene3d>
              <a:camera prst="isometricTopUp"/>
              <a:lightRig rig="threePt" dir="t"/>
            </a:scene3d>
            <a:sp3d extrusionH="381000">
              <a:extrusionClr>
                <a:schemeClr val="accent4">
                  <a:lumMod val="60000"/>
                  <a:lumOff val="40000"/>
                </a:schemeClr>
              </a:extrusion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  <p:sp>
          <p:nvSpPr>
            <p:cNvPr id="62" name="フリーフォーム: 図形 61">
              <a:extLst>
                <a:ext uri="{FF2B5EF4-FFF2-40B4-BE49-F238E27FC236}">
                  <a16:creationId xmlns:a16="http://schemas.microsoft.com/office/drawing/2014/main" id="{261FB082-A5C4-D84D-39B7-11FB9973C1BE}"/>
                </a:ext>
              </a:extLst>
            </p:cNvPr>
            <p:cNvSpPr/>
            <p:nvPr/>
          </p:nvSpPr>
          <p:spPr>
            <a:xfrm>
              <a:off x="2102323" y="3830885"/>
              <a:ext cx="1332000" cy="1332000"/>
            </a:xfrm>
            <a:custGeom>
              <a:avLst/>
              <a:gdLst>
                <a:gd name="connsiteX0" fmla="*/ 666000 w 1332000"/>
                <a:gd name="connsiteY0" fmla="*/ 216000 h 1332000"/>
                <a:gd name="connsiteX1" fmla="*/ 216000 w 1332000"/>
                <a:gd name="connsiteY1" fmla="*/ 666000 h 1332000"/>
                <a:gd name="connsiteX2" fmla="*/ 666000 w 1332000"/>
                <a:gd name="connsiteY2" fmla="*/ 1116000 h 1332000"/>
                <a:gd name="connsiteX3" fmla="*/ 1116000 w 1332000"/>
                <a:gd name="connsiteY3" fmla="*/ 666000 h 1332000"/>
                <a:gd name="connsiteX4" fmla="*/ 666000 w 1332000"/>
                <a:gd name="connsiteY4" fmla="*/ 216000 h 1332000"/>
                <a:gd name="connsiteX5" fmla="*/ 666000 w 1332000"/>
                <a:gd name="connsiteY5" fmla="*/ 0 h 1332000"/>
                <a:gd name="connsiteX6" fmla="*/ 1332000 w 1332000"/>
                <a:gd name="connsiteY6" fmla="*/ 666000 h 1332000"/>
                <a:gd name="connsiteX7" fmla="*/ 666000 w 1332000"/>
                <a:gd name="connsiteY7" fmla="*/ 1332000 h 1332000"/>
                <a:gd name="connsiteX8" fmla="*/ 0 w 1332000"/>
                <a:gd name="connsiteY8" fmla="*/ 666000 h 1332000"/>
                <a:gd name="connsiteX9" fmla="*/ 666000 w 1332000"/>
                <a:gd name="connsiteY9" fmla="*/ 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000" h="1332000">
                  <a:moveTo>
                    <a:pt x="666000" y="216000"/>
                  </a:moveTo>
                  <a:cubicBezTo>
                    <a:pt x="417472" y="216000"/>
                    <a:pt x="216000" y="417472"/>
                    <a:pt x="216000" y="666000"/>
                  </a:cubicBezTo>
                  <a:cubicBezTo>
                    <a:pt x="216000" y="914528"/>
                    <a:pt x="417472" y="1116000"/>
                    <a:pt x="666000" y="1116000"/>
                  </a:cubicBezTo>
                  <a:cubicBezTo>
                    <a:pt x="914528" y="1116000"/>
                    <a:pt x="1116000" y="914528"/>
                    <a:pt x="1116000" y="666000"/>
                  </a:cubicBezTo>
                  <a:cubicBezTo>
                    <a:pt x="1116000" y="417472"/>
                    <a:pt x="914528" y="216000"/>
                    <a:pt x="666000" y="216000"/>
                  </a:cubicBezTo>
                  <a:close/>
                  <a:moveTo>
                    <a:pt x="666000" y="0"/>
                  </a:moveTo>
                  <a:cubicBezTo>
                    <a:pt x="1033822" y="0"/>
                    <a:pt x="1332000" y="298178"/>
                    <a:pt x="1332000" y="666000"/>
                  </a:cubicBezTo>
                  <a:cubicBezTo>
                    <a:pt x="1332000" y="1033822"/>
                    <a:pt x="1033822" y="1332000"/>
                    <a:pt x="666000" y="1332000"/>
                  </a:cubicBezTo>
                  <a:cubicBezTo>
                    <a:pt x="298178" y="1332000"/>
                    <a:pt x="0" y="1033822"/>
                    <a:pt x="0" y="666000"/>
                  </a:cubicBezTo>
                  <a:cubicBezTo>
                    <a:pt x="0" y="298178"/>
                    <a:pt x="298178" y="0"/>
                    <a:pt x="66600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scene3d>
              <a:camera prst="isometricTopUp"/>
              <a:lightRig rig="threePt" dir="t"/>
            </a:scene3d>
            <a:sp3d extrusionH="381000">
              <a:extrusionClr>
                <a:schemeClr val="accent4">
                  <a:lumMod val="60000"/>
                  <a:lumOff val="40000"/>
                </a:schemeClr>
              </a:extrusion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/>
            </a:p>
          </p:txBody>
        </p:sp>
      </p:grpSp>
      <p:sp>
        <p:nvSpPr>
          <p:cNvPr id="81" name="矢印: 右 80">
            <a:extLst>
              <a:ext uri="{FF2B5EF4-FFF2-40B4-BE49-F238E27FC236}">
                <a16:creationId xmlns:a16="http://schemas.microsoft.com/office/drawing/2014/main" id="{3B08444D-7DBF-3F63-2AB2-B3016063DF73}"/>
              </a:ext>
            </a:extLst>
          </p:cNvPr>
          <p:cNvSpPr/>
          <p:nvPr/>
        </p:nvSpPr>
        <p:spPr>
          <a:xfrm>
            <a:off x="5612992" y="4577203"/>
            <a:ext cx="512813" cy="718221"/>
          </a:xfrm>
          <a:prstGeom prst="rightArrow">
            <a:avLst>
              <a:gd name="adj1" fmla="val 373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矢印: 右 81">
            <a:extLst>
              <a:ext uri="{FF2B5EF4-FFF2-40B4-BE49-F238E27FC236}">
                <a16:creationId xmlns:a16="http://schemas.microsoft.com/office/drawing/2014/main" id="{16772627-AE77-C4B0-4660-73B87332C016}"/>
              </a:ext>
            </a:extLst>
          </p:cNvPr>
          <p:cNvSpPr/>
          <p:nvPr/>
        </p:nvSpPr>
        <p:spPr>
          <a:xfrm rot="10800000">
            <a:off x="6248611" y="4595066"/>
            <a:ext cx="470498" cy="718222"/>
          </a:xfrm>
          <a:prstGeom prst="rightArrow">
            <a:avLst>
              <a:gd name="adj1" fmla="val 37477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A61619-01AD-CEFE-7484-D7E4AC0E10C3}"/>
              </a:ext>
            </a:extLst>
          </p:cNvPr>
          <p:cNvSpPr txBox="1"/>
          <p:nvPr/>
        </p:nvSpPr>
        <p:spPr>
          <a:xfrm>
            <a:off x="5486400" y="681797"/>
            <a:ext cx="6705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EMF</a:t>
            </a:r>
            <a:r>
              <a:rPr lang="ja-JP" altLang="en-US" dirty="0"/>
              <a:t> </a:t>
            </a:r>
            <a:r>
              <a:rPr lang="en-US" altLang="ja-JP" dirty="0"/>
              <a:t>on</a:t>
            </a:r>
            <a:r>
              <a:rPr lang="ja-JP" altLang="en-US" dirty="0"/>
              <a:t> </a:t>
            </a:r>
            <a:r>
              <a:rPr lang="en-US" altLang="ja-JP" dirty="0"/>
              <a:t>air core solenoid</a:t>
            </a:r>
            <a:r>
              <a:rPr lang="ja-JP" altLang="en-US" dirty="0"/>
              <a:t> </a:t>
            </a:r>
            <a:r>
              <a:rPr lang="en-US" altLang="ja-JP" dirty="0"/>
              <a:t>expand in radial and is compressed toward middle plate in axial. (</a:t>
            </a:r>
            <a:r>
              <a:rPr lang="en-US" altLang="ja-JP" b="1" dirty="0">
                <a:solidFill>
                  <a:srgbClr val="FF0000"/>
                </a:solidFill>
              </a:rPr>
              <a:t>Basic EMF</a:t>
            </a:r>
            <a:r>
              <a:rPr lang="en-US" altLang="ja-JP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Integrated outward radial force is changed into circumferential </a:t>
            </a:r>
            <a:r>
              <a:rPr lang="en-US" altLang="ja-JP" b="1" dirty="0"/>
              <a:t>hoop stress</a:t>
            </a:r>
            <a:r>
              <a:rPr lang="en-US" altLang="ja-JP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Hoop stress is basically supported by winding itself. But hoop stress is over winding (conductor) stiffness, an outer support cylinder surrounds the winding to reinforce it.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Sprit coils are attracted by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Winding is attracted by iron yoke, which change EMF direction. Decentering force need rigid support rods.     </a:t>
            </a:r>
            <a:endParaRPr kumimoji="1" lang="ja-JP" altLang="en-US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E776D6B-88C7-3324-C092-D41A1D669489}"/>
              </a:ext>
            </a:extLst>
          </p:cNvPr>
          <p:cNvGrpSpPr/>
          <p:nvPr/>
        </p:nvGrpSpPr>
        <p:grpSpPr>
          <a:xfrm>
            <a:off x="243862" y="4062578"/>
            <a:ext cx="3373185" cy="2630223"/>
            <a:chOff x="3676976" y="4148160"/>
            <a:chExt cx="3373185" cy="263022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953583BC-6181-8B5B-B8D0-92953ED6E969}"/>
                </a:ext>
              </a:extLst>
            </p:cNvPr>
            <p:cNvGrpSpPr/>
            <p:nvPr/>
          </p:nvGrpSpPr>
          <p:grpSpPr>
            <a:xfrm rot="447211">
              <a:off x="3676976" y="4148160"/>
              <a:ext cx="1941631" cy="1941631"/>
              <a:chOff x="4402594" y="3863340"/>
              <a:chExt cx="1512000" cy="1512000"/>
            </a:xfrm>
            <a:scene3d>
              <a:camera prst="isometricOffAxis1Left"/>
              <a:lightRig rig="chilly" dir="t"/>
            </a:scene3d>
          </p:grpSpPr>
          <p:sp>
            <p:nvSpPr>
              <p:cNvPr id="9" name="フリーフォーム: 図形 8">
                <a:extLst>
                  <a:ext uri="{FF2B5EF4-FFF2-40B4-BE49-F238E27FC236}">
                    <a16:creationId xmlns:a16="http://schemas.microsoft.com/office/drawing/2014/main" id="{FDD0CEF4-736C-AA08-BFD4-8BB234606574}"/>
                  </a:ext>
                </a:extLst>
              </p:cNvPr>
              <p:cNvSpPr/>
              <p:nvPr/>
            </p:nvSpPr>
            <p:spPr>
              <a:xfrm>
                <a:off x="4402594" y="3863340"/>
                <a:ext cx="1512000" cy="1512000"/>
              </a:xfrm>
              <a:custGeom>
                <a:avLst/>
                <a:gdLst>
                  <a:gd name="connsiteX0" fmla="*/ 756000 w 1512000"/>
                  <a:gd name="connsiteY0" fmla="*/ 0 h 1512000"/>
                  <a:gd name="connsiteX1" fmla="*/ 1512000 w 1512000"/>
                  <a:gd name="connsiteY1" fmla="*/ 756000 h 1512000"/>
                  <a:gd name="connsiteX2" fmla="*/ 756000 w 1512000"/>
                  <a:gd name="connsiteY2" fmla="*/ 1512000 h 1512000"/>
                  <a:gd name="connsiteX3" fmla="*/ 0 w 1512000"/>
                  <a:gd name="connsiteY3" fmla="*/ 756000 h 1512000"/>
                  <a:gd name="connsiteX4" fmla="*/ 756000 w 1512000"/>
                  <a:gd name="connsiteY4" fmla="*/ 0 h 1512000"/>
                  <a:gd name="connsiteX5" fmla="*/ 756000 w 1512000"/>
                  <a:gd name="connsiteY5" fmla="*/ 90000 h 1512000"/>
                  <a:gd name="connsiteX6" fmla="*/ 90000 w 1512000"/>
                  <a:gd name="connsiteY6" fmla="*/ 756000 h 1512000"/>
                  <a:gd name="connsiteX7" fmla="*/ 756000 w 1512000"/>
                  <a:gd name="connsiteY7" fmla="*/ 1422000 h 1512000"/>
                  <a:gd name="connsiteX8" fmla="*/ 1422000 w 1512000"/>
                  <a:gd name="connsiteY8" fmla="*/ 756000 h 1512000"/>
                  <a:gd name="connsiteX9" fmla="*/ 756000 w 1512000"/>
                  <a:gd name="connsiteY9" fmla="*/ 90000 h 151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2000" h="1512000">
                    <a:moveTo>
                      <a:pt x="756000" y="0"/>
                    </a:moveTo>
                    <a:cubicBezTo>
                      <a:pt x="1173527" y="0"/>
                      <a:pt x="1512000" y="338473"/>
                      <a:pt x="1512000" y="756000"/>
                    </a:cubicBezTo>
                    <a:cubicBezTo>
                      <a:pt x="1512000" y="1173527"/>
                      <a:pt x="1173527" y="1512000"/>
                      <a:pt x="756000" y="1512000"/>
                    </a:cubicBezTo>
                    <a:cubicBezTo>
                      <a:pt x="338473" y="1512000"/>
                      <a:pt x="0" y="1173527"/>
                      <a:pt x="0" y="756000"/>
                    </a:cubicBezTo>
                    <a:cubicBezTo>
                      <a:pt x="0" y="338473"/>
                      <a:pt x="338473" y="0"/>
                      <a:pt x="756000" y="0"/>
                    </a:cubicBezTo>
                    <a:close/>
                    <a:moveTo>
                      <a:pt x="756000" y="90000"/>
                    </a:moveTo>
                    <a:cubicBezTo>
                      <a:pt x="388178" y="90000"/>
                      <a:pt x="90000" y="388178"/>
                      <a:pt x="90000" y="756000"/>
                    </a:cubicBezTo>
                    <a:cubicBezTo>
                      <a:pt x="90000" y="1123822"/>
                      <a:pt x="388178" y="1422000"/>
                      <a:pt x="756000" y="1422000"/>
                    </a:cubicBezTo>
                    <a:cubicBezTo>
                      <a:pt x="1123822" y="1422000"/>
                      <a:pt x="1422000" y="1123822"/>
                      <a:pt x="1422000" y="756000"/>
                    </a:cubicBezTo>
                    <a:cubicBezTo>
                      <a:pt x="1422000" y="388178"/>
                      <a:pt x="1123822" y="90000"/>
                      <a:pt x="756000" y="9000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sp3d extrusionH="1905000" contourW="12700" prstMaterial="plastic">
                <a:extrusionClr>
                  <a:schemeClr val="bg2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フリーフォーム: 図形 6">
                <a:extLst>
                  <a:ext uri="{FF2B5EF4-FFF2-40B4-BE49-F238E27FC236}">
                    <a16:creationId xmlns:a16="http://schemas.microsoft.com/office/drawing/2014/main" id="{8EFD9CDE-0686-2773-9834-4C1F7155E416}"/>
                  </a:ext>
                </a:extLst>
              </p:cNvPr>
              <p:cNvSpPr/>
              <p:nvPr/>
            </p:nvSpPr>
            <p:spPr>
              <a:xfrm>
                <a:off x="4492594" y="3937323"/>
                <a:ext cx="1332000" cy="1332000"/>
              </a:xfrm>
              <a:custGeom>
                <a:avLst/>
                <a:gdLst>
                  <a:gd name="connsiteX0" fmla="*/ 666000 w 1332000"/>
                  <a:gd name="connsiteY0" fmla="*/ 216000 h 1332000"/>
                  <a:gd name="connsiteX1" fmla="*/ 216000 w 1332000"/>
                  <a:gd name="connsiteY1" fmla="*/ 666000 h 1332000"/>
                  <a:gd name="connsiteX2" fmla="*/ 666000 w 1332000"/>
                  <a:gd name="connsiteY2" fmla="*/ 1116000 h 1332000"/>
                  <a:gd name="connsiteX3" fmla="*/ 1116000 w 1332000"/>
                  <a:gd name="connsiteY3" fmla="*/ 666000 h 1332000"/>
                  <a:gd name="connsiteX4" fmla="*/ 666000 w 1332000"/>
                  <a:gd name="connsiteY4" fmla="*/ 216000 h 1332000"/>
                  <a:gd name="connsiteX5" fmla="*/ 666000 w 1332000"/>
                  <a:gd name="connsiteY5" fmla="*/ 0 h 1332000"/>
                  <a:gd name="connsiteX6" fmla="*/ 1332000 w 1332000"/>
                  <a:gd name="connsiteY6" fmla="*/ 666000 h 1332000"/>
                  <a:gd name="connsiteX7" fmla="*/ 666000 w 1332000"/>
                  <a:gd name="connsiteY7" fmla="*/ 1332000 h 1332000"/>
                  <a:gd name="connsiteX8" fmla="*/ 0 w 1332000"/>
                  <a:gd name="connsiteY8" fmla="*/ 666000 h 1332000"/>
                  <a:gd name="connsiteX9" fmla="*/ 666000 w 1332000"/>
                  <a:gd name="connsiteY9" fmla="*/ 0 h 13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2000" h="1332000">
                    <a:moveTo>
                      <a:pt x="666000" y="216000"/>
                    </a:moveTo>
                    <a:cubicBezTo>
                      <a:pt x="417472" y="216000"/>
                      <a:pt x="216000" y="417472"/>
                      <a:pt x="216000" y="666000"/>
                    </a:cubicBezTo>
                    <a:cubicBezTo>
                      <a:pt x="216000" y="914528"/>
                      <a:pt x="417472" y="1116000"/>
                      <a:pt x="666000" y="1116000"/>
                    </a:cubicBezTo>
                    <a:cubicBezTo>
                      <a:pt x="914528" y="1116000"/>
                      <a:pt x="1116000" y="914528"/>
                      <a:pt x="1116000" y="666000"/>
                    </a:cubicBezTo>
                    <a:cubicBezTo>
                      <a:pt x="1116000" y="417472"/>
                      <a:pt x="914528" y="216000"/>
                      <a:pt x="666000" y="216000"/>
                    </a:cubicBezTo>
                    <a:close/>
                    <a:moveTo>
                      <a:pt x="666000" y="0"/>
                    </a:moveTo>
                    <a:cubicBezTo>
                      <a:pt x="1033822" y="0"/>
                      <a:pt x="1332000" y="298178"/>
                      <a:pt x="1332000" y="666000"/>
                    </a:cubicBezTo>
                    <a:cubicBezTo>
                      <a:pt x="1332000" y="1033822"/>
                      <a:pt x="1033822" y="1332000"/>
                      <a:pt x="666000" y="1332000"/>
                    </a:cubicBezTo>
                    <a:cubicBezTo>
                      <a:pt x="298178" y="1332000"/>
                      <a:pt x="0" y="1033822"/>
                      <a:pt x="0" y="666000"/>
                    </a:cubicBezTo>
                    <a:cubicBezTo>
                      <a:pt x="0" y="298178"/>
                      <a:pt x="298178" y="0"/>
                      <a:pt x="6660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sp3d extrusionH="1905000" contourW="12700" prstMaterial="plastic">
                <a:extrusionClr>
                  <a:schemeClr val="bg2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AC90F62-4AFD-FFAF-CC4B-829B0EA0BDAF}"/>
                </a:ext>
              </a:extLst>
            </p:cNvPr>
            <p:cNvSpPr txBox="1"/>
            <p:nvPr/>
          </p:nvSpPr>
          <p:spPr>
            <a:xfrm>
              <a:off x="4422519" y="6132052"/>
              <a:ext cx="2627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Outer Support Cylinder</a:t>
              </a:r>
            </a:p>
            <a:p>
              <a:r>
                <a:rPr kumimoji="1" lang="en-US" altLang="ja-JP" dirty="0"/>
                <a:t>to sustain hoop force.</a:t>
              </a:r>
              <a:endParaRPr kumimoji="1" lang="ja-JP" altLang="en-US" dirty="0"/>
            </a:p>
          </p:txBody>
        </p:sp>
        <p:sp>
          <p:nvSpPr>
            <p:cNvPr id="13" name="矢印: 上下 12">
              <a:extLst>
                <a:ext uri="{FF2B5EF4-FFF2-40B4-BE49-F238E27FC236}">
                  <a16:creationId xmlns:a16="http://schemas.microsoft.com/office/drawing/2014/main" id="{E76813F3-83AC-65B3-AEB2-22CDE69118B3}"/>
                </a:ext>
              </a:extLst>
            </p:cNvPr>
            <p:cNvSpPr/>
            <p:nvPr/>
          </p:nvSpPr>
          <p:spPr>
            <a:xfrm>
              <a:off x="5652301" y="4703921"/>
              <a:ext cx="445004" cy="839592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062575-3AE7-A55B-0AE3-F020BF420D66}"/>
              </a:ext>
            </a:extLst>
          </p:cNvPr>
          <p:cNvSpPr txBox="1"/>
          <p:nvPr/>
        </p:nvSpPr>
        <p:spPr>
          <a:xfrm>
            <a:off x="4416462" y="612194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Attraction b/w Sprit Coils </a:t>
            </a:r>
            <a:endParaRPr kumimoji="1" lang="ja-JP" altLang="en-US" dirty="0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03898556-B192-66C1-9E31-07D080ACB64F}"/>
              </a:ext>
            </a:extLst>
          </p:cNvPr>
          <p:cNvSpPr/>
          <p:nvPr/>
        </p:nvSpPr>
        <p:spPr>
          <a:xfrm>
            <a:off x="8170531" y="3819651"/>
            <a:ext cx="3456000" cy="2304000"/>
          </a:xfrm>
          <a:custGeom>
            <a:avLst/>
            <a:gdLst>
              <a:gd name="connsiteX0" fmla="*/ 0 w 3456000"/>
              <a:gd name="connsiteY0" fmla="*/ 1331556 h 2304000"/>
              <a:gd name="connsiteX1" fmla="*/ 648000 w 3456000"/>
              <a:gd name="connsiteY1" fmla="*/ 1331556 h 2304000"/>
              <a:gd name="connsiteX2" fmla="*/ 648000 w 3456000"/>
              <a:gd name="connsiteY2" fmla="*/ 1836000 h 2304000"/>
              <a:gd name="connsiteX3" fmla="*/ 2808000 w 3456000"/>
              <a:gd name="connsiteY3" fmla="*/ 1836000 h 2304000"/>
              <a:gd name="connsiteX4" fmla="*/ 2808000 w 3456000"/>
              <a:gd name="connsiteY4" fmla="*/ 1331556 h 2304000"/>
              <a:gd name="connsiteX5" fmla="*/ 3456000 w 3456000"/>
              <a:gd name="connsiteY5" fmla="*/ 1331556 h 2304000"/>
              <a:gd name="connsiteX6" fmla="*/ 3456000 w 3456000"/>
              <a:gd name="connsiteY6" fmla="*/ 2304000 h 2304000"/>
              <a:gd name="connsiteX7" fmla="*/ 0 w 3456000"/>
              <a:gd name="connsiteY7" fmla="*/ 2304000 h 2304000"/>
              <a:gd name="connsiteX8" fmla="*/ 0 w 3456000"/>
              <a:gd name="connsiteY8" fmla="*/ 0 h 2304000"/>
              <a:gd name="connsiteX9" fmla="*/ 3456000 w 3456000"/>
              <a:gd name="connsiteY9" fmla="*/ 0 h 2304000"/>
              <a:gd name="connsiteX10" fmla="*/ 3456000 w 3456000"/>
              <a:gd name="connsiteY10" fmla="*/ 972445 h 2304000"/>
              <a:gd name="connsiteX11" fmla="*/ 2808000 w 3456000"/>
              <a:gd name="connsiteY11" fmla="*/ 972445 h 2304000"/>
              <a:gd name="connsiteX12" fmla="*/ 2808000 w 3456000"/>
              <a:gd name="connsiteY12" fmla="*/ 468000 h 2304000"/>
              <a:gd name="connsiteX13" fmla="*/ 648000 w 3456000"/>
              <a:gd name="connsiteY13" fmla="*/ 468000 h 2304000"/>
              <a:gd name="connsiteX14" fmla="*/ 648000 w 3456000"/>
              <a:gd name="connsiteY14" fmla="*/ 972445 h 2304000"/>
              <a:gd name="connsiteX15" fmla="*/ 0 w 3456000"/>
              <a:gd name="connsiteY15" fmla="*/ 972445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6000" h="2304000">
                <a:moveTo>
                  <a:pt x="0" y="1331556"/>
                </a:moveTo>
                <a:lnTo>
                  <a:pt x="648000" y="1331556"/>
                </a:lnTo>
                <a:lnTo>
                  <a:pt x="648000" y="1836000"/>
                </a:lnTo>
                <a:lnTo>
                  <a:pt x="2808000" y="1836000"/>
                </a:lnTo>
                <a:lnTo>
                  <a:pt x="2808000" y="1331556"/>
                </a:lnTo>
                <a:lnTo>
                  <a:pt x="3456000" y="1331556"/>
                </a:lnTo>
                <a:lnTo>
                  <a:pt x="3456000" y="2304000"/>
                </a:lnTo>
                <a:lnTo>
                  <a:pt x="0" y="2304000"/>
                </a:lnTo>
                <a:close/>
                <a:moveTo>
                  <a:pt x="0" y="0"/>
                </a:moveTo>
                <a:lnTo>
                  <a:pt x="3456000" y="0"/>
                </a:lnTo>
                <a:lnTo>
                  <a:pt x="3456000" y="972445"/>
                </a:lnTo>
                <a:lnTo>
                  <a:pt x="2808000" y="972445"/>
                </a:lnTo>
                <a:lnTo>
                  <a:pt x="2808000" y="468000"/>
                </a:lnTo>
                <a:lnTo>
                  <a:pt x="648000" y="468000"/>
                </a:lnTo>
                <a:lnTo>
                  <a:pt x="648000" y="972445"/>
                </a:lnTo>
                <a:lnTo>
                  <a:pt x="0" y="97244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2D26991F-9700-9917-8730-FA171432CF32}"/>
              </a:ext>
            </a:extLst>
          </p:cNvPr>
          <p:cNvSpPr/>
          <p:nvPr/>
        </p:nvSpPr>
        <p:spPr>
          <a:xfrm>
            <a:off x="8908531" y="4359651"/>
            <a:ext cx="1980000" cy="1224000"/>
          </a:xfrm>
          <a:custGeom>
            <a:avLst/>
            <a:gdLst>
              <a:gd name="connsiteX0" fmla="*/ 0 w 2050146"/>
              <a:gd name="connsiteY0" fmla="*/ 1060572 h 1295400"/>
              <a:gd name="connsiteX1" fmla="*/ 2050146 w 2050146"/>
              <a:gd name="connsiteY1" fmla="*/ 1060572 h 1295400"/>
              <a:gd name="connsiteX2" fmla="*/ 2050146 w 2050146"/>
              <a:gd name="connsiteY2" fmla="*/ 1295400 h 1295400"/>
              <a:gd name="connsiteX3" fmla="*/ 0 w 2050146"/>
              <a:gd name="connsiteY3" fmla="*/ 1295400 h 1295400"/>
              <a:gd name="connsiteX4" fmla="*/ 0 w 2050146"/>
              <a:gd name="connsiteY4" fmla="*/ 0 h 1295400"/>
              <a:gd name="connsiteX5" fmla="*/ 2050146 w 2050146"/>
              <a:gd name="connsiteY5" fmla="*/ 0 h 1295400"/>
              <a:gd name="connsiteX6" fmla="*/ 2050146 w 2050146"/>
              <a:gd name="connsiteY6" fmla="*/ 234829 h 1295400"/>
              <a:gd name="connsiteX7" fmla="*/ 0 w 2050146"/>
              <a:gd name="connsiteY7" fmla="*/ 234829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0146" h="1295400">
                <a:moveTo>
                  <a:pt x="0" y="1060572"/>
                </a:moveTo>
                <a:lnTo>
                  <a:pt x="2050146" y="1060572"/>
                </a:lnTo>
                <a:lnTo>
                  <a:pt x="2050146" y="1295400"/>
                </a:lnTo>
                <a:lnTo>
                  <a:pt x="0" y="1295400"/>
                </a:lnTo>
                <a:close/>
                <a:moveTo>
                  <a:pt x="0" y="0"/>
                </a:moveTo>
                <a:lnTo>
                  <a:pt x="2050146" y="0"/>
                </a:lnTo>
                <a:lnTo>
                  <a:pt x="2050146" y="234829"/>
                </a:lnTo>
                <a:lnTo>
                  <a:pt x="0" y="23482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381000">
            <a:extrusionClr>
              <a:schemeClr val="accent4">
                <a:lumMod val="60000"/>
                <a:lumOff val="4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752998C4-731E-8BEC-4A0E-FCF47ADC11F3}"/>
              </a:ext>
            </a:extLst>
          </p:cNvPr>
          <p:cNvSpPr/>
          <p:nvPr/>
        </p:nvSpPr>
        <p:spPr>
          <a:xfrm>
            <a:off x="10778415" y="4610049"/>
            <a:ext cx="512813" cy="718221"/>
          </a:xfrm>
          <a:prstGeom prst="rightArrow">
            <a:avLst>
              <a:gd name="adj1" fmla="val 373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32FD130-E963-1EA3-1AD1-2517B800C94D}"/>
              </a:ext>
            </a:extLst>
          </p:cNvPr>
          <p:cNvSpPr/>
          <p:nvPr/>
        </p:nvSpPr>
        <p:spPr>
          <a:xfrm rot="10800000">
            <a:off x="8673282" y="4577202"/>
            <a:ext cx="470498" cy="718222"/>
          </a:xfrm>
          <a:prstGeom prst="rightArrow">
            <a:avLst>
              <a:gd name="adj1" fmla="val 37477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9F14092-406C-5D14-DB3C-96CD4ADE5559}"/>
              </a:ext>
            </a:extLst>
          </p:cNvPr>
          <p:cNvSpPr txBox="1"/>
          <p:nvPr/>
        </p:nvSpPr>
        <p:spPr>
          <a:xfrm>
            <a:off x="8170531" y="6152009"/>
            <a:ext cx="370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Unstable balance or decentering.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301252" y="386111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Iron Yoke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5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16F89-4731-18EB-BB94-BB002C22F9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EMF onto Long Racetrack or Saddle Windings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031602-29EF-3782-B172-2C165DE72525}"/>
              </a:ext>
            </a:extLst>
          </p:cNvPr>
          <p:cNvGrpSpPr/>
          <p:nvPr/>
        </p:nvGrpSpPr>
        <p:grpSpPr>
          <a:xfrm>
            <a:off x="223507" y="970174"/>
            <a:ext cx="5371036" cy="2687350"/>
            <a:chOff x="334960" y="1139049"/>
            <a:chExt cx="5371036" cy="2687350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360E861F-B0EE-453B-75CF-35BE7489E2F2}"/>
                </a:ext>
              </a:extLst>
            </p:cNvPr>
            <p:cNvGrpSpPr/>
            <p:nvPr/>
          </p:nvGrpSpPr>
          <p:grpSpPr>
            <a:xfrm>
              <a:off x="334960" y="1139049"/>
              <a:ext cx="5371036" cy="2687350"/>
              <a:chOff x="534357" y="3775769"/>
              <a:chExt cx="6136501" cy="2981577"/>
            </a:xfrm>
          </p:grpSpPr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DDF8B63-66B2-B739-1E0B-3BA712FA9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357" y="3775769"/>
                <a:ext cx="6136501" cy="2981577"/>
              </a:xfrm>
              <a:prstGeom prst="rect">
                <a:avLst/>
              </a:prstGeom>
            </p:spPr>
          </p:pic>
          <p:sp>
            <p:nvSpPr>
              <p:cNvPr id="41" name="四角形: 角を丸くする 40">
                <a:extLst>
                  <a:ext uri="{FF2B5EF4-FFF2-40B4-BE49-F238E27FC236}">
                    <a16:creationId xmlns:a16="http://schemas.microsoft.com/office/drawing/2014/main" id="{B0402BD0-E4D8-7846-AFFF-B847D58AF3D1}"/>
                  </a:ext>
                </a:extLst>
              </p:cNvPr>
              <p:cNvSpPr/>
              <p:nvPr/>
            </p:nvSpPr>
            <p:spPr>
              <a:xfrm>
                <a:off x="4839128" y="4590332"/>
                <a:ext cx="292136" cy="297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四角形: 角を丸くする 41">
                <a:extLst>
                  <a:ext uri="{FF2B5EF4-FFF2-40B4-BE49-F238E27FC236}">
                    <a16:creationId xmlns:a16="http://schemas.microsoft.com/office/drawing/2014/main" id="{5445BC13-3BAC-2DE5-5C4E-4A6D101FA400}"/>
                  </a:ext>
                </a:extLst>
              </p:cNvPr>
              <p:cNvSpPr/>
              <p:nvPr/>
            </p:nvSpPr>
            <p:spPr>
              <a:xfrm>
                <a:off x="2079783" y="4100783"/>
                <a:ext cx="292136" cy="22603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四角形: 角を丸くする 42">
                <a:extLst>
                  <a:ext uri="{FF2B5EF4-FFF2-40B4-BE49-F238E27FC236}">
                    <a16:creationId xmlns:a16="http://schemas.microsoft.com/office/drawing/2014/main" id="{B1AB2020-A36C-A4C0-A4D2-2D3F60D227CA}"/>
                  </a:ext>
                </a:extLst>
              </p:cNvPr>
              <p:cNvSpPr/>
              <p:nvPr/>
            </p:nvSpPr>
            <p:spPr>
              <a:xfrm>
                <a:off x="4849402" y="4849403"/>
                <a:ext cx="102742" cy="4009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四角形: 角を丸くする 43">
                <a:extLst>
                  <a:ext uri="{FF2B5EF4-FFF2-40B4-BE49-F238E27FC236}">
                    <a16:creationId xmlns:a16="http://schemas.microsoft.com/office/drawing/2014/main" id="{E6432957-5B4C-CB06-3B86-92FB46D01C25}"/>
                  </a:ext>
                </a:extLst>
              </p:cNvPr>
              <p:cNvSpPr/>
              <p:nvPr/>
            </p:nvSpPr>
            <p:spPr>
              <a:xfrm>
                <a:off x="2152817" y="4326814"/>
                <a:ext cx="73034" cy="325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8F2FD151-E0C7-5779-B8E5-D4C8FCCD3956}"/>
                </a:ext>
              </a:extLst>
            </p:cNvPr>
            <p:cNvSpPr/>
            <p:nvPr/>
          </p:nvSpPr>
          <p:spPr>
            <a:xfrm>
              <a:off x="3624719" y="3393282"/>
              <a:ext cx="470637" cy="391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矢印: 右 88">
              <a:extLst>
                <a:ext uri="{FF2B5EF4-FFF2-40B4-BE49-F238E27FC236}">
                  <a16:creationId xmlns:a16="http://schemas.microsoft.com/office/drawing/2014/main" id="{0C90C804-9000-38C2-17C2-29134121E64D}"/>
                </a:ext>
              </a:extLst>
            </p:cNvPr>
            <p:cNvSpPr/>
            <p:nvPr/>
          </p:nvSpPr>
          <p:spPr>
            <a:xfrm rot="5400000">
              <a:off x="660203" y="2399619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矢印: 右 89">
              <a:extLst>
                <a:ext uri="{FF2B5EF4-FFF2-40B4-BE49-F238E27FC236}">
                  <a16:creationId xmlns:a16="http://schemas.microsoft.com/office/drawing/2014/main" id="{6A51DF5D-9FBE-AA59-CCC5-3BA0F7905E4B}"/>
                </a:ext>
              </a:extLst>
            </p:cNvPr>
            <p:cNvSpPr/>
            <p:nvPr/>
          </p:nvSpPr>
          <p:spPr>
            <a:xfrm rot="16200000">
              <a:off x="660203" y="2934291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矢印: 右 90">
              <a:extLst>
                <a:ext uri="{FF2B5EF4-FFF2-40B4-BE49-F238E27FC236}">
                  <a16:creationId xmlns:a16="http://schemas.microsoft.com/office/drawing/2014/main" id="{54F2835D-51C6-83CC-68A8-7346A8AFBFD5}"/>
                </a:ext>
              </a:extLst>
            </p:cNvPr>
            <p:cNvSpPr/>
            <p:nvPr/>
          </p:nvSpPr>
          <p:spPr>
            <a:xfrm rot="5400000">
              <a:off x="4353104" y="2331308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矢印: 右 91">
              <a:extLst>
                <a:ext uri="{FF2B5EF4-FFF2-40B4-BE49-F238E27FC236}">
                  <a16:creationId xmlns:a16="http://schemas.microsoft.com/office/drawing/2014/main" id="{30037853-ED43-2B48-6685-5975429EF2B3}"/>
                </a:ext>
              </a:extLst>
            </p:cNvPr>
            <p:cNvSpPr/>
            <p:nvPr/>
          </p:nvSpPr>
          <p:spPr>
            <a:xfrm rot="16200000">
              <a:off x="4353104" y="286598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矢印: 右 92">
              <a:extLst>
                <a:ext uri="{FF2B5EF4-FFF2-40B4-BE49-F238E27FC236}">
                  <a16:creationId xmlns:a16="http://schemas.microsoft.com/office/drawing/2014/main" id="{BC18FE8C-1AAA-88BA-67CD-7D1046392225}"/>
                </a:ext>
              </a:extLst>
            </p:cNvPr>
            <p:cNvSpPr/>
            <p:nvPr/>
          </p:nvSpPr>
          <p:spPr>
            <a:xfrm rot="3028351">
              <a:off x="4631753" y="2964222"/>
              <a:ext cx="834951" cy="493577"/>
            </a:xfrm>
            <a:prstGeom prst="rightArrow">
              <a:avLst>
                <a:gd name="adj1" fmla="val 2291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矢印: 右 94">
              <a:extLst>
                <a:ext uri="{FF2B5EF4-FFF2-40B4-BE49-F238E27FC236}">
                  <a16:creationId xmlns:a16="http://schemas.microsoft.com/office/drawing/2014/main" id="{1CB43B0F-E528-4CEB-EDD3-FF6A886D903F}"/>
                </a:ext>
              </a:extLst>
            </p:cNvPr>
            <p:cNvSpPr/>
            <p:nvPr/>
          </p:nvSpPr>
          <p:spPr>
            <a:xfrm rot="13459776">
              <a:off x="3263682" y="1682023"/>
              <a:ext cx="840266" cy="490455"/>
            </a:xfrm>
            <a:prstGeom prst="rightArrow">
              <a:avLst>
                <a:gd name="adj1" fmla="val 2291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1A76C06D-E436-13EF-0584-A447779E087E}"/>
                </a:ext>
              </a:extLst>
            </p:cNvPr>
            <p:cNvSpPr/>
            <p:nvPr/>
          </p:nvSpPr>
          <p:spPr>
            <a:xfrm rot="21408240">
              <a:off x="744156" y="1323931"/>
              <a:ext cx="2211873" cy="1426745"/>
            </a:xfrm>
            <a:prstGeom prst="ellipse">
              <a:avLst/>
            </a:prstGeom>
            <a:noFill/>
            <a:ln w="200025" cmpd="sng">
              <a:solidFill>
                <a:schemeClr val="accent2"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矢印: 右 86">
              <a:extLst>
                <a:ext uri="{FF2B5EF4-FFF2-40B4-BE49-F238E27FC236}">
                  <a16:creationId xmlns:a16="http://schemas.microsoft.com/office/drawing/2014/main" id="{DF922437-09D0-5E0E-47C3-C259EF216AA7}"/>
                </a:ext>
              </a:extLst>
            </p:cNvPr>
            <p:cNvSpPr/>
            <p:nvPr/>
          </p:nvSpPr>
          <p:spPr>
            <a:xfrm rot="3474660">
              <a:off x="1981208" y="237779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矢印: 右 87">
              <a:extLst>
                <a:ext uri="{FF2B5EF4-FFF2-40B4-BE49-F238E27FC236}">
                  <a16:creationId xmlns:a16="http://schemas.microsoft.com/office/drawing/2014/main" id="{ED04CE6A-DB4C-BAC3-A9CB-EAE9CAC455F2}"/>
                </a:ext>
              </a:extLst>
            </p:cNvPr>
            <p:cNvSpPr/>
            <p:nvPr/>
          </p:nvSpPr>
          <p:spPr>
            <a:xfrm rot="14283257">
              <a:off x="1216976" y="136188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18E8612F-C737-3DD0-1FFA-03EFCA47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03" y="3714348"/>
            <a:ext cx="5311940" cy="31469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50A131-C0CC-B934-8EE3-8928B1328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404" y="686740"/>
            <a:ext cx="5901521" cy="5952396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2D7772F-605C-FA7E-F14D-F93E86C287D7}"/>
              </a:ext>
            </a:extLst>
          </p:cNvPr>
          <p:cNvGrpSpPr/>
          <p:nvPr/>
        </p:nvGrpSpPr>
        <p:grpSpPr>
          <a:xfrm>
            <a:off x="48319" y="1037683"/>
            <a:ext cx="5371036" cy="2687350"/>
            <a:chOff x="334960" y="1139049"/>
            <a:chExt cx="5371036" cy="2687350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94FD2E4-4A4C-D9C2-5783-781DE19A75C5}"/>
                </a:ext>
              </a:extLst>
            </p:cNvPr>
            <p:cNvGrpSpPr/>
            <p:nvPr/>
          </p:nvGrpSpPr>
          <p:grpSpPr>
            <a:xfrm>
              <a:off x="334960" y="1139049"/>
              <a:ext cx="5371036" cy="2687350"/>
              <a:chOff x="534357" y="3775769"/>
              <a:chExt cx="6136501" cy="2981577"/>
            </a:xfrm>
          </p:grpSpPr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2FACC462-BF97-87A2-5D5E-04AE5B02A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357" y="3775769"/>
                <a:ext cx="6136501" cy="2981577"/>
              </a:xfrm>
              <a:prstGeom prst="rect">
                <a:avLst/>
              </a:prstGeom>
            </p:spPr>
          </p:pic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086ADBA5-67EA-0788-BD02-8218FD2237EB}"/>
                  </a:ext>
                </a:extLst>
              </p:cNvPr>
              <p:cNvSpPr/>
              <p:nvPr/>
            </p:nvSpPr>
            <p:spPr>
              <a:xfrm>
                <a:off x="4839128" y="4590332"/>
                <a:ext cx="292136" cy="2977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四角形: 角を丸くする 23">
                <a:extLst>
                  <a:ext uri="{FF2B5EF4-FFF2-40B4-BE49-F238E27FC236}">
                    <a16:creationId xmlns:a16="http://schemas.microsoft.com/office/drawing/2014/main" id="{020C3322-CFB6-7957-B220-9AABAA3D5685}"/>
                  </a:ext>
                </a:extLst>
              </p:cNvPr>
              <p:cNvSpPr/>
              <p:nvPr/>
            </p:nvSpPr>
            <p:spPr>
              <a:xfrm>
                <a:off x="2079783" y="4100783"/>
                <a:ext cx="292136" cy="22603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四角形: 角を丸くする 24">
                <a:extLst>
                  <a:ext uri="{FF2B5EF4-FFF2-40B4-BE49-F238E27FC236}">
                    <a16:creationId xmlns:a16="http://schemas.microsoft.com/office/drawing/2014/main" id="{77674EF5-6E0F-99F7-5BBA-93C3D0ADEABB}"/>
                  </a:ext>
                </a:extLst>
              </p:cNvPr>
              <p:cNvSpPr/>
              <p:nvPr/>
            </p:nvSpPr>
            <p:spPr>
              <a:xfrm>
                <a:off x="4849402" y="4849403"/>
                <a:ext cx="102742" cy="4009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四角形: 角を丸くする 25">
                <a:extLst>
                  <a:ext uri="{FF2B5EF4-FFF2-40B4-BE49-F238E27FC236}">
                    <a16:creationId xmlns:a16="http://schemas.microsoft.com/office/drawing/2014/main" id="{F1A4EEF6-5D24-FA21-07DB-F139BA1D21A9}"/>
                  </a:ext>
                </a:extLst>
              </p:cNvPr>
              <p:cNvSpPr/>
              <p:nvPr/>
            </p:nvSpPr>
            <p:spPr>
              <a:xfrm>
                <a:off x="2152817" y="4326814"/>
                <a:ext cx="73034" cy="3250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167348CC-69C9-D63A-8A73-88A96EABC454}"/>
                </a:ext>
              </a:extLst>
            </p:cNvPr>
            <p:cNvSpPr/>
            <p:nvPr/>
          </p:nvSpPr>
          <p:spPr>
            <a:xfrm>
              <a:off x="3624719" y="3393282"/>
              <a:ext cx="470637" cy="391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C038B8CC-5EC0-BCFE-FBE0-45F1A782AE14}"/>
                </a:ext>
              </a:extLst>
            </p:cNvPr>
            <p:cNvSpPr/>
            <p:nvPr/>
          </p:nvSpPr>
          <p:spPr>
            <a:xfrm rot="5400000">
              <a:off x="660203" y="2399619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E34642E3-FAB2-7263-5B7E-A3B4F31BB793}"/>
                </a:ext>
              </a:extLst>
            </p:cNvPr>
            <p:cNvSpPr/>
            <p:nvPr/>
          </p:nvSpPr>
          <p:spPr>
            <a:xfrm rot="16200000">
              <a:off x="660203" y="2934291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矢印: 右 14">
              <a:extLst>
                <a:ext uri="{FF2B5EF4-FFF2-40B4-BE49-F238E27FC236}">
                  <a16:creationId xmlns:a16="http://schemas.microsoft.com/office/drawing/2014/main" id="{139FECA6-4165-B8E5-A1F5-2ED7F1BE30C2}"/>
                </a:ext>
              </a:extLst>
            </p:cNvPr>
            <p:cNvSpPr/>
            <p:nvPr/>
          </p:nvSpPr>
          <p:spPr>
            <a:xfrm rot="5400000">
              <a:off x="4353104" y="2331308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7CDC8AE1-A423-7FC6-021A-55D8AAD70722}"/>
                </a:ext>
              </a:extLst>
            </p:cNvPr>
            <p:cNvSpPr/>
            <p:nvPr/>
          </p:nvSpPr>
          <p:spPr>
            <a:xfrm rot="16200000">
              <a:off x="4353104" y="286598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BA81C4F3-6AD6-780C-83DF-9D5A3E74BA0C}"/>
                </a:ext>
              </a:extLst>
            </p:cNvPr>
            <p:cNvSpPr/>
            <p:nvPr/>
          </p:nvSpPr>
          <p:spPr>
            <a:xfrm rot="3028351">
              <a:off x="4631753" y="2964222"/>
              <a:ext cx="834951" cy="493577"/>
            </a:xfrm>
            <a:prstGeom prst="rightArrow">
              <a:avLst>
                <a:gd name="adj1" fmla="val 2291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6452B22A-BEC7-D3CF-96E4-2B0EE7A1121E}"/>
                </a:ext>
              </a:extLst>
            </p:cNvPr>
            <p:cNvSpPr/>
            <p:nvPr/>
          </p:nvSpPr>
          <p:spPr>
            <a:xfrm rot="13459776">
              <a:off x="3263682" y="1682023"/>
              <a:ext cx="840266" cy="490455"/>
            </a:xfrm>
            <a:prstGeom prst="rightArrow">
              <a:avLst>
                <a:gd name="adj1" fmla="val 2291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2C24E4E9-77C7-7AE9-B72B-F7B37025CB2D}"/>
                </a:ext>
              </a:extLst>
            </p:cNvPr>
            <p:cNvSpPr/>
            <p:nvPr/>
          </p:nvSpPr>
          <p:spPr>
            <a:xfrm rot="21408240">
              <a:off x="744156" y="1323931"/>
              <a:ext cx="2211873" cy="1426745"/>
            </a:xfrm>
            <a:prstGeom prst="ellipse">
              <a:avLst/>
            </a:prstGeom>
            <a:noFill/>
            <a:ln w="200025" cmpd="sng">
              <a:solidFill>
                <a:schemeClr val="accent2"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AB58E18F-68B8-8221-21C5-B72F227A53A4}"/>
                </a:ext>
              </a:extLst>
            </p:cNvPr>
            <p:cNvSpPr/>
            <p:nvPr/>
          </p:nvSpPr>
          <p:spPr>
            <a:xfrm rot="3474660">
              <a:off x="1981208" y="237779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右 20">
              <a:extLst>
                <a:ext uri="{FF2B5EF4-FFF2-40B4-BE49-F238E27FC236}">
                  <a16:creationId xmlns:a16="http://schemas.microsoft.com/office/drawing/2014/main" id="{CA7B145F-0162-1243-778A-7F1C41A68E3D}"/>
                </a:ext>
              </a:extLst>
            </p:cNvPr>
            <p:cNvSpPr/>
            <p:nvPr/>
          </p:nvSpPr>
          <p:spPr>
            <a:xfrm rot="14283257">
              <a:off x="1216976" y="1361880"/>
              <a:ext cx="473893" cy="49357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14DA0FA0-D14D-9148-B502-C524B34CC387}"/>
                </a:ext>
              </a:extLst>
            </p:cNvPr>
            <p:cNvSpPr/>
            <p:nvPr/>
          </p:nvSpPr>
          <p:spPr>
            <a:xfrm rot="21408240">
              <a:off x="755013" y="1764451"/>
              <a:ext cx="2211873" cy="1426745"/>
            </a:xfrm>
            <a:prstGeom prst="ellipse">
              <a:avLst/>
            </a:prstGeom>
            <a:noFill/>
            <a:ln w="200025" cmpd="sng">
              <a:solidFill>
                <a:schemeClr val="accent2"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87901760-9224-872E-B4AA-F8BE8C91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827" y="712051"/>
            <a:ext cx="5901521" cy="595239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55610" y="739347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 round coil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269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2" y="-6019"/>
            <a:ext cx="9143999" cy="1143000"/>
          </a:xfrm>
        </p:spPr>
        <p:txBody>
          <a:bodyPr>
            <a:no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340" y="1050302"/>
            <a:ext cx="7541915" cy="118161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dipole magnet </a:t>
            </a:r>
            <a:r>
              <a:rPr lang="en-US" dirty="0"/>
              <a:t>tend to push the coil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- Towards the mid-plane </a:t>
            </a:r>
            <a:r>
              <a:rPr lang="en-US" dirty="0"/>
              <a:t>in the vertical-azimuthal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i="1" baseline="-25000" dirty="0"/>
              <a:t> </a:t>
            </a:r>
            <a:r>
              <a:rPr lang="en-US" i="1" dirty="0"/>
              <a:t>, F</a:t>
            </a:r>
            <a:r>
              <a:rPr lang="en-US" i="1" baseline="-25000" dirty="0">
                <a:sym typeface="Symbol"/>
              </a:rPr>
              <a:t></a:t>
            </a:r>
            <a:r>
              <a:rPr lang="en-US" i="1" dirty="0"/>
              <a:t> </a:t>
            </a:r>
            <a:r>
              <a:rPr lang="en-US" dirty="0"/>
              <a:t>&lt; 0)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- Outwards</a:t>
            </a:r>
            <a:r>
              <a:rPr lang="en-US" dirty="0"/>
              <a:t> in the radial-horizontal direction (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i="1" baseline="-25000" dirty="0"/>
              <a:t> </a:t>
            </a:r>
            <a:r>
              <a:rPr lang="en-US" i="1" dirty="0"/>
              <a:t>, 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47" name="Picture 4" descr="tevatron_cross-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42" y="2396096"/>
            <a:ext cx="260508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 descr="tevatron_fo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80" y="2386571"/>
            <a:ext cx="21097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tevatron_flux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97" y="2304021"/>
            <a:ext cx="21336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7" descr="hd2_2d_cross-s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68" y="4617007"/>
            <a:ext cx="25685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8" descr="hd2_2d_flux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36" y="4577321"/>
            <a:ext cx="22240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 descr="hd2_2d_fo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731" y="4583670"/>
            <a:ext cx="21812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0"/>
          <p:cNvSpPr txBox="1">
            <a:spLocks noChangeArrowheads="1"/>
          </p:cNvSpPr>
          <p:nvPr/>
        </p:nvSpPr>
        <p:spPr bwMode="auto">
          <a:xfrm>
            <a:off x="2116697" y="2290650"/>
            <a:ext cx="13210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9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0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1" dirty="0" err="1">
                <a:latin typeface="Arial" panose="020B0604020202020204" pitchFamily="34" charset="0"/>
              </a:rPr>
              <a:t>Tevatron</a:t>
            </a:r>
            <a:r>
              <a:rPr lang="en-US" altLang="en-US" sz="1200" b="1" dirty="0">
                <a:latin typeface="Arial" panose="020B0604020202020204" pitchFamily="34" charset="0"/>
              </a:rPr>
              <a:t> dipole</a:t>
            </a:r>
          </a:p>
        </p:txBody>
      </p:sp>
      <p:sp>
        <p:nvSpPr>
          <p:cNvPr id="10254" name="Text Box 11"/>
          <p:cNvSpPr txBox="1">
            <a:spLocks noChangeArrowheads="1"/>
          </p:cNvSpPr>
          <p:nvPr/>
        </p:nvSpPr>
        <p:spPr bwMode="auto">
          <a:xfrm>
            <a:off x="2082997" y="4410116"/>
            <a:ext cx="4908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8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9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0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HD2</a:t>
            </a:r>
          </a:p>
        </p:txBody>
      </p:sp>
      <p:pic>
        <p:nvPicPr>
          <p:cNvPr id="10255" name="Picture 14" descr="xy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17" y="3926989"/>
            <a:ext cx="4206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/>
        </p:nvCxnSpPr>
        <p:spPr>
          <a:xfrm>
            <a:off x="2333626" y="958850"/>
            <a:ext cx="7610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1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C82C2D1-2561-4B4C-A055-FA2DEAB91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06" y="627129"/>
            <a:ext cx="3412617" cy="241356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16F89-4731-18EB-BB94-BB002C22F9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Electric-Magnetic Force onto Windings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41C2C4B-D6AA-5465-9BDC-9CD268BEE607}"/>
              </a:ext>
            </a:extLst>
          </p:cNvPr>
          <p:cNvSpPr txBox="1"/>
          <p:nvPr/>
        </p:nvSpPr>
        <p:spPr>
          <a:xfrm>
            <a:off x="6597606" y="584775"/>
            <a:ext cx="236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ATLAS Barrel Toroid</a:t>
            </a:r>
          </a:p>
          <a:p>
            <a:endParaRPr kumimoji="1" lang="ja-JP" altLang="en-US" u="sng" dirty="0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38F7988D-A75B-0354-FE6D-D3DA7676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7967"/>
            <a:ext cx="5000185" cy="2869485"/>
          </a:xfrm>
          <a:prstGeom prst="rect">
            <a:avLst/>
          </a:prstGeom>
        </p:spPr>
      </p:pic>
      <p:sp>
        <p:nvSpPr>
          <p:cNvPr id="97" name="矢印: 右 96">
            <a:extLst>
              <a:ext uri="{FF2B5EF4-FFF2-40B4-BE49-F238E27FC236}">
                <a16:creationId xmlns:a16="http://schemas.microsoft.com/office/drawing/2014/main" id="{B937D2C6-591D-648F-3E7C-4B551FDB5B8F}"/>
              </a:ext>
            </a:extLst>
          </p:cNvPr>
          <p:cNvSpPr/>
          <p:nvPr/>
        </p:nvSpPr>
        <p:spPr>
          <a:xfrm rot="12158325">
            <a:off x="2828911" y="2150049"/>
            <a:ext cx="720536" cy="553358"/>
          </a:xfrm>
          <a:prstGeom prst="rightArrow">
            <a:avLst>
              <a:gd name="adj1" fmla="val 46192"/>
              <a:gd name="adj2" fmla="val 473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8" name="矢印: 右 97">
            <a:extLst>
              <a:ext uri="{FF2B5EF4-FFF2-40B4-BE49-F238E27FC236}">
                <a16:creationId xmlns:a16="http://schemas.microsoft.com/office/drawing/2014/main" id="{6C63E2C9-0FBE-7401-D028-2F09F521E01D}"/>
              </a:ext>
            </a:extLst>
          </p:cNvPr>
          <p:cNvSpPr/>
          <p:nvPr/>
        </p:nvSpPr>
        <p:spPr>
          <a:xfrm rot="19297045">
            <a:off x="1801060" y="2165492"/>
            <a:ext cx="620363" cy="553358"/>
          </a:xfrm>
          <a:prstGeom prst="rightArrow">
            <a:avLst>
              <a:gd name="adj1" fmla="val 40298"/>
              <a:gd name="adj2" fmla="val 4600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矢印: 右 98">
            <a:extLst>
              <a:ext uri="{FF2B5EF4-FFF2-40B4-BE49-F238E27FC236}">
                <a16:creationId xmlns:a16="http://schemas.microsoft.com/office/drawing/2014/main" id="{D12F7E56-EDE8-6227-6D83-4B79E23F72A6}"/>
              </a:ext>
            </a:extLst>
          </p:cNvPr>
          <p:cNvSpPr/>
          <p:nvPr/>
        </p:nvSpPr>
        <p:spPr>
          <a:xfrm rot="2465834">
            <a:off x="1771183" y="1604548"/>
            <a:ext cx="620363" cy="553358"/>
          </a:xfrm>
          <a:prstGeom prst="rightArrow">
            <a:avLst>
              <a:gd name="adj1" fmla="val 41204"/>
              <a:gd name="adj2" fmla="val 473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0" name="矢印: 右 99">
            <a:extLst>
              <a:ext uri="{FF2B5EF4-FFF2-40B4-BE49-F238E27FC236}">
                <a16:creationId xmlns:a16="http://schemas.microsoft.com/office/drawing/2014/main" id="{84C602DD-E550-1010-A8AC-8B18289C64B3}"/>
              </a:ext>
            </a:extLst>
          </p:cNvPr>
          <p:cNvSpPr/>
          <p:nvPr/>
        </p:nvSpPr>
        <p:spPr>
          <a:xfrm rot="8736968">
            <a:off x="2927308" y="1591989"/>
            <a:ext cx="620363" cy="553358"/>
          </a:xfrm>
          <a:prstGeom prst="rightArrow">
            <a:avLst>
              <a:gd name="adj1" fmla="val 46030"/>
              <a:gd name="adj2" fmla="val 473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81A083-8E57-0D1E-9B19-12812350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62" y="3954429"/>
            <a:ext cx="3571484" cy="28694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3DBF6E-D2C1-E6F0-62FE-57A740EF1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89" y="2908835"/>
            <a:ext cx="5154383" cy="3727273"/>
          </a:xfrm>
          <a:prstGeom prst="rect">
            <a:avLst/>
          </a:prstGeom>
        </p:spPr>
      </p:pic>
      <p:sp>
        <p:nvSpPr>
          <p:cNvPr id="4" name="矢印: 左右 3">
            <a:extLst>
              <a:ext uri="{FF2B5EF4-FFF2-40B4-BE49-F238E27FC236}">
                <a16:creationId xmlns:a16="http://schemas.microsoft.com/office/drawing/2014/main" id="{3D442BC9-AF65-0AD8-4957-C0CBFB459800}"/>
              </a:ext>
            </a:extLst>
          </p:cNvPr>
          <p:cNvSpPr/>
          <p:nvPr/>
        </p:nvSpPr>
        <p:spPr>
          <a:xfrm rot="698318">
            <a:off x="798962" y="2775913"/>
            <a:ext cx="914400" cy="338452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左右 4">
            <a:extLst>
              <a:ext uri="{FF2B5EF4-FFF2-40B4-BE49-F238E27FC236}">
                <a16:creationId xmlns:a16="http://schemas.microsoft.com/office/drawing/2014/main" id="{94A6762E-13EC-5FAD-B5EF-35D538E41785}"/>
              </a:ext>
            </a:extLst>
          </p:cNvPr>
          <p:cNvSpPr/>
          <p:nvPr/>
        </p:nvSpPr>
        <p:spPr>
          <a:xfrm rot="21214682">
            <a:off x="2542290" y="2882342"/>
            <a:ext cx="914400" cy="338452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右 5">
            <a:extLst>
              <a:ext uri="{FF2B5EF4-FFF2-40B4-BE49-F238E27FC236}">
                <a16:creationId xmlns:a16="http://schemas.microsoft.com/office/drawing/2014/main" id="{6EA6F330-B93A-A667-D5C4-EE6BC654650F}"/>
              </a:ext>
            </a:extLst>
          </p:cNvPr>
          <p:cNvSpPr/>
          <p:nvPr/>
        </p:nvSpPr>
        <p:spPr>
          <a:xfrm rot="19632193">
            <a:off x="4010291" y="2382786"/>
            <a:ext cx="914400" cy="338452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右 8">
            <a:extLst>
              <a:ext uri="{FF2B5EF4-FFF2-40B4-BE49-F238E27FC236}">
                <a16:creationId xmlns:a16="http://schemas.microsoft.com/office/drawing/2014/main" id="{4839E45D-F1B1-28AE-6211-55894F88DC2E}"/>
              </a:ext>
            </a:extLst>
          </p:cNvPr>
          <p:cNvSpPr/>
          <p:nvPr/>
        </p:nvSpPr>
        <p:spPr>
          <a:xfrm rot="3175581">
            <a:off x="-84160" y="2063184"/>
            <a:ext cx="914400" cy="338452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F7104D-1B62-F5F2-DAE5-828FF9D062CB}"/>
              </a:ext>
            </a:extLst>
          </p:cNvPr>
          <p:cNvSpPr txBox="1"/>
          <p:nvPr/>
        </p:nvSpPr>
        <p:spPr>
          <a:xfrm>
            <a:off x="5836179" y="6512997"/>
            <a:ext cx="92365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Winding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D849FF-B35D-90BB-DC22-FA9EF59B80BB}"/>
              </a:ext>
            </a:extLst>
          </p:cNvPr>
          <p:cNvSpPr txBox="1"/>
          <p:nvPr/>
        </p:nvSpPr>
        <p:spPr>
          <a:xfrm>
            <a:off x="7780782" y="6512997"/>
            <a:ext cx="92365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Stopper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561713-A1DA-F13B-B9C7-E7452DD7BBE3}"/>
              </a:ext>
            </a:extLst>
          </p:cNvPr>
          <p:cNvSpPr txBox="1"/>
          <p:nvPr/>
        </p:nvSpPr>
        <p:spPr>
          <a:xfrm>
            <a:off x="8868626" y="6036331"/>
            <a:ext cx="92365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Tie rod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0AA25D-F4F3-D543-F769-FBCDF71E20B5}"/>
              </a:ext>
            </a:extLst>
          </p:cNvPr>
          <p:cNvSpPr txBox="1"/>
          <p:nvPr/>
        </p:nvSpPr>
        <p:spPr>
          <a:xfrm>
            <a:off x="7797473" y="4157970"/>
            <a:ext cx="1632914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Vacuum Vessel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楕円 18">
            <a:extLst>
              <a:ext uri="{FF2B5EF4-FFF2-40B4-BE49-F238E27FC236}">
                <a16:creationId xmlns:a16="http://schemas.microsoft.com/office/drawing/2014/main" id="{2C24E4E9-77C7-7AE9-B72B-F7B37025CB2D}"/>
              </a:ext>
            </a:extLst>
          </p:cNvPr>
          <p:cNvSpPr/>
          <p:nvPr/>
        </p:nvSpPr>
        <p:spPr>
          <a:xfrm rot="21408240">
            <a:off x="7419335" y="1078183"/>
            <a:ext cx="2211873" cy="1426745"/>
          </a:xfrm>
          <a:prstGeom prst="ellipse">
            <a:avLst/>
          </a:prstGeom>
          <a:noFill/>
          <a:ln w="200025" cmpd="sng">
            <a:solidFill>
              <a:schemeClr val="accent2">
                <a:alpha val="63000"/>
              </a:schemeClr>
            </a:solidFill>
          </a:ln>
          <a:scene3d>
            <a:camera prst="orthographicFront">
              <a:rot lat="20522393" lon="20077786" rev="1594721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565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29F42-FE6D-9E7F-B953-0FD941FBF897}"/>
              </a:ext>
            </a:extLst>
          </p:cNvPr>
          <p:cNvSpPr txBox="1"/>
          <p:nvPr/>
        </p:nvSpPr>
        <p:spPr>
          <a:xfrm>
            <a:off x="466123" y="584775"/>
            <a:ext cx="111171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Required Magnetic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Strength, Volume, Uniformity, Gradient, Response and Field-integral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Stray Field,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Field Calculation, EMF Calculation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shape and configuration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Usually calculated by Computer Code. Non-linear Permeability. Current Density, Thermal Insulation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Check satisfactory Field Distribution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Peak field in Windings and check </a:t>
            </a:r>
            <a:r>
              <a:rPr lang="en-US" altLang="ja-JP" i="1" dirty="0" err="1"/>
              <a:t>J</a:t>
            </a:r>
            <a:r>
              <a:rPr lang="en-US" altLang="ja-JP" i="1" baseline="-25000" dirty="0" err="1"/>
              <a:t>c</a:t>
            </a:r>
            <a:r>
              <a:rPr lang="en-US" altLang="ja-JP" dirty="0"/>
              <a:t> in superconductor at 4.5 K, </a:t>
            </a:r>
            <a:r>
              <a:rPr lang="en-US" altLang="ja-JP" i="1" dirty="0" err="1"/>
              <a:t>B</a:t>
            </a:r>
            <a:r>
              <a:rPr lang="en-US" altLang="ja-JP" i="1" baseline="-25000" dirty="0" err="1"/>
              <a:t>peak</a:t>
            </a:r>
            <a:r>
              <a:rPr lang="en-US" altLang="ja-JP" dirty="0"/>
              <a:t>., Inductance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EMF onto the Winding including Interaction with  Iron.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Stress Analysis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Within Allowable Stress, Reinforcement for Stiffness of Coil, Support Structure in Cryostat.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/>
              <a:t>J</a:t>
            </a:r>
            <a:r>
              <a:rPr lang="en-US" altLang="ja-JP" i="1" baseline="-25000" dirty="0"/>
              <a:t>e</a:t>
            </a:r>
            <a:r>
              <a:rPr lang="en-US" altLang="ja-JP" i="1" dirty="0"/>
              <a:t> </a:t>
            </a:r>
            <a:r>
              <a:rPr lang="en-US" altLang="ja-JP" dirty="0"/>
              <a:t>Check, Stabilizer Area (Copper Ratio) , Quench Protection (Heater, Propagator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Current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Suspending Coil (Cold Mass), Thermal Insulation Distance, Heat Leakage, Eddy Current Force at Quench,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Cooling Scheme ( Pool boiling, Forced Circulation, Conductive)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Cold Source – </a:t>
            </a:r>
            <a:r>
              <a:rPr lang="en-US" altLang="ja-JP" dirty="0" err="1"/>
              <a:t>LHe</a:t>
            </a:r>
            <a:r>
              <a:rPr lang="en-US" altLang="ja-JP" dirty="0"/>
              <a:t> Transfer, He Liquefier, Cryocooler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He Phase – Saturated or Subcooled </a:t>
            </a:r>
            <a:r>
              <a:rPr lang="en-US" altLang="ja-JP" dirty="0" err="1"/>
              <a:t>LHe</a:t>
            </a:r>
            <a:r>
              <a:rPr lang="en-US" altLang="ja-JP" dirty="0"/>
              <a:t>, </a:t>
            </a:r>
            <a:r>
              <a:rPr lang="en-US" altLang="ja-JP" dirty="0" err="1"/>
              <a:t>SHe</a:t>
            </a:r>
            <a:r>
              <a:rPr lang="en-US" altLang="ja-JP" dirty="0"/>
              <a:t>, Superfluid He, LN</a:t>
            </a:r>
            <a:r>
              <a:rPr lang="en-US" altLang="ja-JP" baseline="-25000" dirty="0"/>
              <a:t>2</a:t>
            </a:r>
            <a:r>
              <a:rPr lang="en-US" altLang="ja-JP" dirty="0"/>
              <a:t>, LH</a:t>
            </a:r>
            <a:r>
              <a:rPr lang="en-US" altLang="ja-JP" baseline="-25000" dirty="0"/>
              <a:t>2</a:t>
            </a:r>
            <a:r>
              <a:rPr lang="en-US" altLang="ja-JP" dirty="0"/>
              <a:t> etc.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72CC0-6246-D9E2-A88F-54C9161BB5ED}"/>
              </a:ext>
            </a:extLst>
          </p:cNvPr>
          <p:cNvSpPr/>
          <p:nvPr/>
        </p:nvSpPr>
        <p:spPr>
          <a:xfrm>
            <a:off x="466123" y="3866606"/>
            <a:ext cx="1014708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Outline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4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Stability VS Perturbation (1)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D9DDBE8-2F0A-6EAF-1DDF-4F0026C74B2C}"/>
              </a:ext>
            </a:extLst>
          </p:cNvPr>
          <p:cNvGrpSpPr/>
          <p:nvPr/>
        </p:nvGrpSpPr>
        <p:grpSpPr>
          <a:xfrm>
            <a:off x="6337091" y="724678"/>
            <a:ext cx="5789857" cy="6771084"/>
            <a:chOff x="306143" y="695819"/>
            <a:chExt cx="5789857" cy="6771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1A3969A-4E31-5E1D-5994-E9CEF6DCC0C5}"/>
                    </a:ext>
                  </a:extLst>
                </p:cNvPr>
                <p:cNvSpPr txBox="1"/>
                <p:nvPr/>
              </p:nvSpPr>
              <p:spPr>
                <a:xfrm>
                  <a:off x="306143" y="695819"/>
                  <a:ext cx="5789857" cy="6771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dirty="0"/>
                    <a:t>Perturbation</a:t>
                  </a:r>
                  <a:r>
                    <a:rPr kumimoji="1" lang="ja-JP" altLang="en-US" sz="2000" b="1" dirty="0"/>
                    <a:t> → </a:t>
                  </a:r>
                  <a:r>
                    <a:rPr kumimoji="1" lang="en-US" altLang="ja-JP" sz="2000" b="1" dirty="0"/>
                    <a:t>Heat Input &lt; MQE</a:t>
                  </a:r>
                </a:p>
                <a:p>
                  <a:r>
                    <a:rPr kumimoji="1" lang="ja-JP" altLang="en-US" sz="2000" b="1" dirty="0"/>
                    <a:t>   </a:t>
                  </a:r>
                  <a:r>
                    <a:rPr kumimoji="1" lang="en-US" altLang="ja-JP" sz="2000" b="1" dirty="0"/>
                    <a:t>then SC phase.</a:t>
                  </a:r>
                </a:p>
                <a:p>
                  <a:r>
                    <a:rPr lang="en-US" altLang="ja-JP" sz="2000" dirty="0"/>
                    <a:t>Flux jumping, Wire motion, AC losses</a:t>
                  </a:r>
                </a:p>
                <a:p>
                  <a:pPr lvl="1"/>
                  <a:r>
                    <a:rPr lang="en-US" altLang="ja-JP" sz="1600" dirty="0"/>
                    <a:t>These are intrinsic to SC characteristic</a:t>
                  </a:r>
                  <a:r>
                    <a:rPr lang="en-US" altLang="ja-JP" sz="2000" dirty="0"/>
                    <a:t>.</a:t>
                  </a:r>
                </a:p>
                <a:p>
                  <a:endParaRPr kumimoji="1" lang="en-US" altLang="ja-JP" dirty="0"/>
                </a:p>
                <a:p>
                  <a:r>
                    <a:rPr kumimoji="1" lang="en-US" altLang="ja-JP" u="sng" dirty="0"/>
                    <a:t>Flux jumping  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kumimoji="1" lang="en-US" altLang="ja-JP" b="1" dirty="0"/>
                    <a:t>Fine SC filament in Copper Matrix</a:t>
                  </a:r>
                </a:p>
                <a:p>
                  <a:endParaRPr lang="en-US" altLang="ja-JP" baseline="30000" dirty="0"/>
                </a:p>
                <a:p>
                  <a:r>
                    <a:rPr kumimoji="1" lang="en-US" altLang="ja-JP" u="sng" dirty="0"/>
                    <a:t>Wire Motion (Mechanical Perturbation)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altLang="ja-JP" dirty="0"/>
                    <a:t>EMF pushes conductors. Sudden moving are released as </a:t>
                  </a:r>
                  <a:r>
                    <a:rPr lang="en-US" altLang="ja-JP" b="1" dirty="0"/>
                    <a:t>frictional heating.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𝐵𝐼</m:t>
                        </m:r>
                        <m:r>
                          <a:rPr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𝐵𝐽</m:t>
                        </m:r>
                        <m:r>
                          <a:rPr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altLang="ja-JP" dirty="0"/>
                </a:p>
                <a:p>
                  <a:pPr lvl="1"/>
                  <a:r>
                    <a:rPr lang="fr-FR" altLang="ja-JP" dirty="0"/>
                    <a:t>B-5 T, J=500 A/mm</a:t>
                  </a:r>
                  <a:r>
                    <a:rPr lang="fr-FR" altLang="ja-JP" baseline="30000" dirty="0"/>
                    <a:t>2</a:t>
                  </a:r>
                  <a:r>
                    <a:rPr lang="fr-FR" altLang="ja-JP" dirty="0"/>
                    <a:t>, </a:t>
                  </a:r>
                  <a:r>
                    <a:rPr lang="el-GR" altLang="ja-JP" dirty="0"/>
                    <a:t>δ</a:t>
                  </a:r>
                  <a:r>
                    <a:rPr lang="en-US" altLang="ja-JP" dirty="0"/>
                    <a:t>z=10</a:t>
                  </a:r>
                  <a:r>
                    <a:rPr lang="el-GR" altLang="ja-JP" dirty="0"/>
                    <a:t>μ</a:t>
                  </a:r>
                  <a:r>
                    <a:rPr lang="en-US" altLang="ja-JP" dirty="0"/>
                    <a:t>m </a:t>
                  </a:r>
                  <a:r>
                    <a:rPr lang="ja-JP" altLang="en-US" dirty="0"/>
                    <a:t>→</a:t>
                  </a:r>
                  <a:endParaRPr lang="en-US" altLang="ja-JP" dirty="0"/>
                </a:p>
                <a:p>
                  <a:pPr lvl="1"/>
                  <a:r>
                    <a:rPr kumimoji="1" lang="en-US" altLang="ja-JP" dirty="0"/>
                    <a:t>Q=</a:t>
                  </a:r>
                  <a:r>
                    <a:rPr lang="en-US" altLang="ja-JP" dirty="0"/>
                    <a:t>2.5╳10</a:t>
                  </a:r>
                  <a:r>
                    <a:rPr lang="en-US" altLang="ja-JP" baseline="30000" dirty="0"/>
                    <a:t>-2 </a:t>
                  </a:r>
                  <a:r>
                    <a:rPr lang="en-US" altLang="ja-JP" dirty="0"/>
                    <a:t>J/cm</a:t>
                  </a:r>
                  <a:r>
                    <a:rPr lang="en-US" altLang="ja-JP" baseline="30000" dirty="0"/>
                    <a:t>3  </a:t>
                  </a:r>
                  <a:r>
                    <a:rPr lang="en-US" altLang="ja-JP" dirty="0">
                      <a:solidFill>
                        <a:srgbClr val="FF0000"/>
                      </a:solidFill>
                    </a:rPr>
                    <a:t>4.2 K =&gt; 7.5 K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altLang="ja-JP" dirty="0"/>
                    <a:t>Many sudden moving causes by </a:t>
                  </a:r>
                  <a:r>
                    <a:rPr lang="en-US" altLang="ja-JP" dirty="0">
                      <a:solidFill>
                        <a:srgbClr val="4472C4"/>
                      </a:solidFill>
                    </a:rPr>
                    <a:t>gap in winding or cracks of resin impregnated in windings.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altLang="ja-JP" dirty="0">
                      <a:solidFill>
                        <a:srgbClr val="4472C4"/>
                      </a:solidFill>
                    </a:rPr>
                    <a:t>Irreversible -&gt; </a:t>
                  </a:r>
                  <a:r>
                    <a:rPr lang="en-US" altLang="ja-JP" b="1" dirty="0">
                      <a:solidFill>
                        <a:srgbClr val="4472C4"/>
                      </a:solidFill>
                    </a:rPr>
                    <a:t>Training (</a:t>
                  </a:r>
                  <a:r>
                    <a:rPr lang="en-US" altLang="ja-JP" dirty="0">
                      <a:solidFill>
                        <a:srgbClr val="4472C4"/>
                      </a:solidFill>
                    </a:rPr>
                    <a:t>next quench at higher I 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altLang="ja-JP" b="1" dirty="0">
                      <a:solidFill>
                        <a:srgbClr val="FF0000"/>
                      </a:solidFill>
                    </a:rPr>
                    <a:t>winding fit together exactly, pre-compress the winding, minimize resin volume and choose a crack resistant type, fill epoxy with mineral or glass fib to much thermal contractions.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altLang="ja-JP" b="1" dirty="0">
                    <a:solidFill>
                      <a:srgbClr val="FF0000"/>
                    </a:solidFill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altLang="ja-JP" dirty="0">
                    <a:solidFill>
                      <a:srgbClr val="FF0000"/>
                    </a:solidFill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1A3969A-4E31-5E1D-5994-E9CEF6DCC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43" y="695819"/>
                  <a:ext cx="5789857" cy="6771084"/>
                </a:xfrm>
                <a:prstGeom prst="rect">
                  <a:avLst/>
                </a:prstGeom>
                <a:blipFill>
                  <a:blip r:embed="rId3"/>
                  <a:stretch>
                    <a:fillRect l="-1159" t="-540" r="-42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65CEC4-B8B9-1A42-8FF4-55CA49F324AC}"/>
                </a:ext>
              </a:extLst>
            </p:cNvPr>
            <p:cNvSpPr txBox="1"/>
            <p:nvPr/>
          </p:nvSpPr>
          <p:spPr>
            <a:xfrm>
              <a:off x="2065452" y="2159875"/>
              <a:ext cx="1880643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in the former lecture</a:t>
              </a:r>
              <a:endParaRPr kumimoji="1" lang="ja-JP" altLang="en-US" sz="1400" dirty="0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25AA54-4684-7B01-5EBA-C9D0AF5A715E}"/>
              </a:ext>
            </a:extLst>
          </p:cNvPr>
          <p:cNvGrpSpPr/>
          <p:nvPr/>
        </p:nvGrpSpPr>
        <p:grpSpPr>
          <a:xfrm>
            <a:off x="0" y="584775"/>
            <a:ext cx="6727686" cy="6512644"/>
            <a:chOff x="5705404" y="622355"/>
            <a:chExt cx="6727686" cy="651264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55DF4F6-63B0-B8E7-C400-AC550460D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404" y="622355"/>
              <a:ext cx="6337091" cy="4554784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208E097-F80D-F1B6-B2A3-F3DD0611F8E0}"/>
                </a:ext>
              </a:extLst>
            </p:cNvPr>
            <p:cNvSpPr txBox="1"/>
            <p:nvPr/>
          </p:nvSpPr>
          <p:spPr>
            <a:xfrm>
              <a:off x="6095999" y="5103674"/>
              <a:ext cx="6337091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800" dirty="0"/>
                <a:t>A typical spectrum of the energy perturbations by the various mechanisms during normal operation of superconducting magnets as a function of the characteristic time for energy deposition.</a:t>
              </a:r>
              <a:endParaRPr lang="en-US" altLang="ja-JP" dirty="0"/>
            </a:p>
            <a:p>
              <a:r>
                <a:rPr lang="en-US" altLang="ja-JP" dirty="0"/>
                <a:t>The coil have to have enough </a:t>
              </a:r>
              <a:r>
                <a:rPr lang="en-US" altLang="ja-JP" b="1" dirty="0">
                  <a:solidFill>
                    <a:srgbClr val="FF0000"/>
                  </a:solidFill>
                </a:rPr>
                <a:t>stability</a:t>
              </a:r>
              <a:r>
                <a:rPr lang="en-US" altLang="ja-JP" dirty="0"/>
                <a:t> beyond these </a:t>
              </a:r>
              <a:r>
                <a:rPr lang="en-US" altLang="ja-JP" b="1" dirty="0">
                  <a:solidFill>
                    <a:srgbClr val="0033CC"/>
                  </a:solidFill>
                </a:rPr>
                <a:t>perturbation</a:t>
              </a:r>
              <a:r>
                <a:rPr lang="en-US" altLang="ja-JP" dirty="0"/>
                <a:t>.</a:t>
              </a:r>
            </a:p>
            <a:p>
              <a:r>
                <a:rPr lang="en-US" altLang="ja-JP" sz="1800" dirty="0"/>
                <a:t> </a:t>
              </a:r>
            </a:p>
          </p:txBody>
        </p:sp>
      </p:grpSp>
      <p:sp>
        <p:nvSpPr>
          <p:cNvPr id="6" name="楕円 5">
            <a:extLst>
              <a:ext uri="{FF2B5EF4-FFF2-40B4-BE49-F238E27FC236}">
                <a16:creationId xmlns:a16="http://schemas.microsoft.com/office/drawing/2014/main" id="{6F4D6353-4F34-2267-E0AC-439E821F72E2}"/>
              </a:ext>
            </a:extLst>
          </p:cNvPr>
          <p:cNvSpPr/>
          <p:nvPr/>
        </p:nvSpPr>
        <p:spPr>
          <a:xfrm>
            <a:off x="2059151" y="1520825"/>
            <a:ext cx="869795" cy="430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E430A78-5732-802B-1CB7-91AAB3D39B90}"/>
              </a:ext>
            </a:extLst>
          </p:cNvPr>
          <p:cNvSpPr/>
          <p:nvPr/>
        </p:nvSpPr>
        <p:spPr>
          <a:xfrm>
            <a:off x="1854301" y="2065873"/>
            <a:ext cx="869795" cy="430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5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Training Quench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DB2143-FA02-ED68-A189-9BEAB58FDBC3}"/>
              </a:ext>
            </a:extLst>
          </p:cNvPr>
          <p:cNvSpPr txBox="1"/>
          <p:nvPr/>
        </p:nvSpPr>
        <p:spPr>
          <a:xfrm>
            <a:off x="609343" y="5050954"/>
            <a:ext cx="1122235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ja-JP" alt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4472C4"/>
                </a:solidFill>
                <a:latin typeface="Arial" panose="020B0604020202020204" pitchFamily="34" charset="0"/>
              </a:rPr>
              <a:t>Quench current gradually increases with every quench until “plateau” is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“Memory” of a previous quench current (= </a:t>
            </a:r>
            <a:r>
              <a:rPr lang="en-US" altLang="ja-JP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local 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strain state)!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Training is usually explained as gradual “compaction” of the winding under Lorentz forces, accompanied by a series of slip-stick or cracking/delamination events (causing a quench).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4472C4"/>
                </a:solidFill>
                <a:latin typeface="Arial" panose="020B0604020202020204" pitchFamily="34" charset="0"/>
              </a:rPr>
              <a:t>Training is costly! Eliminating magnet training is a challenging and important problem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780D081-7B50-504D-0D56-8CF90DD6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65" y="706224"/>
            <a:ext cx="8769152" cy="45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469EBA-1ECF-6F74-B88E-0A677322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734" y="3242306"/>
            <a:ext cx="2348407" cy="174979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Stability VS Perturbation (2)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5DF4F6-63B0-B8E7-C400-AC550460D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752" y="989108"/>
            <a:ext cx="5569378" cy="40029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A3969A-4E31-5E1D-5994-E9CEF6DCC0C5}"/>
              </a:ext>
            </a:extLst>
          </p:cNvPr>
          <p:cNvSpPr txBox="1"/>
          <p:nvPr/>
        </p:nvSpPr>
        <p:spPr>
          <a:xfrm>
            <a:off x="518249" y="645058"/>
            <a:ext cx="7239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Perturbation</a:t>
            </a:r>
            <a:r>
              <a:rPr kumimoji="1" lang="ja-JP" altLang="en-US" sz="2000" b="1" dirty="0"/>
              <a:t> → </a:t>
            </a:r>
            <a:r>
              <a:rPr kumimoji="1" lang="en-US" altLang="ja-JP" sz="2000" b="1" dirty="0"/>
              <a:t>Heat Input &lt; MQE then SC phase.</a:t>
            </a:r>
          </a:p>
          <a:p>
            <a:r>
              <a:rPr lang="en-US" altLang="ja-JP" sz="2000" dirty="0"/>
              <a:t>Flux jumping, Wire motion, AC losses</a:t>
            </a:r>
          </a:p>
          <a:p>
            <a:pPr lvl="1"/>
            <a:r>
              <a:rPr lang="en-US" altLang="ja-JP" sz="1600" dirty="0"/>
              <a:t>These are intrinsic to SC characteristic</a:t>
            </a:r>
            <a:r>
              <a:rPr lang="en-US" altLang="ja-JP" sz="2000" dirty="0"/>
              <a:t>.</a:t>
            </a:r>
          </a:p>
          <a:p>
            <a:endParaRPr kumimoji="1" lang="en-US" altLang="ja-JP" dirty="0"/>
          </a:p>
          <a:p>
            <a:r>
              <a:rPr kumimoji="1" lang="en-US" altLang="ja-JP" u="sng" dirty="0"/>
              <a:t>AC Loss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/>
              <a:t>Eddy current through coupling of</a:t>
            </a:r>
          </a:p>
          <a:p>
            <a:pPr marL="800100" lvl="1" indent="-342900">
              <a:buAutoNum type="arabicParenBoth"/>
            </a:pPr>
            <a:r>
              <a:rPr kumimoji="1" lang="en-US" altLang="ja-JP" dirty="0"/>
              <a:t>filaments and matrix (IFCC)</a:t>
            </a:r>
          </a:p>
          <a:p>
            <a:pPr marL="800100" lvl="1" indent="-342900">
              <a:buAutoNum type="arabicParenBoth"/>
            </a:pPr>
            <a:r>
              <a:rPr kumimoji="1" lang="en-US" altLang="ja-JP" dirty="0"/>
              <a:t>cable strands (ISCC)</a:t>
            </a:r>
          </a:p>
          <a:p>
            <a:pPr lvl="1"/>
            <a:r>
              <a:rPr lang="en-US" altLang="ja-JP" dirty="0"/>
              <a:t>generates joule heat in normal metal part.</a:t>
            </a:r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baseline="30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2D4047-0251-B5BE-2DA9-C28B34BA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12" y="5134800"/>
            <a:ext cx="5139688" cy="1749792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78E7EB6-94C2-0A58-3FC4-D8BECB7BD06A}"/>
              </a:ext>
            </a:extLst>
          </p:cNvPr>
          <p:cNvCxnSpPr>
            <a:cxnSpLocks/>
          </p:cNvCxnSpPr>
          <p:nvPr/>
        </p:nvCxnSpPr>
        <p:spPr>
          <a:xfrm flipH="1">
            <a:off x="3070641" y="4992099"/>
            <a:ext cx="417626" cy="787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A7738368-5AEA-D6A7-7A50-D8223BA71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40" y="3756881"/>
            <a:ext cx="1828800" cy="17511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D2B475-2103-FF45-2FEB-40714A545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971" y="3679422"/>
            <a:ext cx="955869" cy="966731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DEAA63C-20B4-2DAB-CFF3-D7BFF96938B7}"/>
              </a:ext>
            </a:extLst>
          </p:cNvPr>
          <p:cNvCxnSpPr>
            <a:cxnSpLocks/>
          </p:cNvCxnSpPr>
          <p:nvPr/>
        </p:nvCxnSpPr>
        <p:spPr>
          <a:xfrm>
            <a:off x="1401023" y="5294640"/>
            <a:ext cx="762923" cy="597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6617D11-4CBA-2012-74A2-476E2E369166}"/>
              </a:ext>
            </a:extLst>
          </p:cNvPr>
          <p:cNvSpPr txBox="1"/>
          <p:nvPr/>
        </p:nvSpPr>
        <p:spPr>
          <a:xfrm>
            <a:off x="4066429" y="4916179"/>
            <a:ext cx="71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IFCC</a:t>
            </a:r>
            <a:endParaRPr lang="ja-JP" altLang="en-US" sz="1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CB65BE8-8F92-9C8D-B88A-CA31672AAE38}"/>
              </a:ext>
            </a:extLst>
          </p:cNvPr>
          <p:cNvSpPr txBox="1"/>
          <p:nvPr/>
        </p:nvSpPr>
        <p:spPr>
          <a:xfrm>
            <a:off x="5508141" y="6488668"/>
            <a:ext cx="925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ISCC</a:t>
            </a:r>
            <a:endParaRPr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DCF7F68-F5BD-8C65-2946-938F38204A01}"/>
              </a:ext>
            </a:extLst>
          </p:cNvPr>
          <p:cNvSpPr txBox="1"/>
          <p:nvPr/>
        </p:nvSpPr>
        <p:spPr>
          <a:xfrm>
            <a:off x="-4211" y="5429029"/>
            <a:ext cx="1245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Hysteresis (Flux Flow)</a:t>
            </a:r>
            <a:endParaRPr lang="ja-JP" altLang="en-US" sz="14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EDCD32D-F006-EDE1-9F63-8816158EBFA9}"/>
              </a:ext>
            </a:extLst>
          </p:cNvPr>
          <p:cNvSpPr txBox="1"/>
          <p:nvPr/>
        </p:nvSpPr>
        <p:spPr>
          <a:xfrm>
            <a:off x="6303477" y="5046346"/>
            <a:ext cx="5395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b="1" dirty="0">
                <a:solidFill>
                  <a:srgbClr val="FF0000"/>
                </a:solidFill>
              </a:rPr>
              <a:t>Higher resistance inter filaments or strands </a:t>
            </a:r>
            <a:r>
              <a:rPr kumimoji="1" lang="ja-JP" altLang="en-US" b="1" dirty="0">
                <a:solidFill>
                  <a:srgbClr val="FF0000"/>
                </a:solidFill>
              </a:rPr>
              <a:t>→ </a:t>
            </a:r>
            <a:r>
              <a:rPr kumimoji="1" lang="en-US" altLang="ja-JP" b="1" dirty="0">
                <a:solidFill>
                  <a:srgbClr val="FF0000"/>
                </a:solidFill>
              </a:rPr>
              <a:t>Decreases coupling current.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FF0000"/>
                </a:solidFill>
              </a:rPr>
              <a:t>Balance of thermal conductivity b/w them.</a:t>
            </a:r>
            <a:r>
              <a:rPr kumimoji="1" lang="en-US" altLang="ja-JP" b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Remember copper matrix function to cool flux jumping loss in filaments.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1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1305FB27-172A-E29C-33A0-58E2F5EBF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8" b="54180"/>
          <a:stretch/>
        </p:blipFill>
        <p:spPr>
          <a:xfrm>
            <a:off x="7074040" y="1688590"/>
            <a:ext cx="5225142" cy="103335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Stability (Minimum Quench Energy) 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1A3969A-4E31-5E1D-5994-E9CEF6DCC0C5}"/>
                  </a:ext>
                </a:extLst>
              </p:cNvPr>
              <p:cNvSpPr txBox="1"/>
              <p:nvPr/>
            </p:nvSpPr>
            <p:spPr>
              <a:xfrm>
                <a:off x="62746" y="647404"/>
                <a:ext cx="11347686" cy="6146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000" dirty="0"/>
                  <a:t>Perturbations initiate Normal (Resistive) Zone in Superconductor.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solidFill>
                      <a:srgbClr val="0033CC"/>
                    </a:solidFill>
                  </a:rPr>
                  <a:t>Joule Heating in NZ </a:t>
                </a:r>
                <a:r>
                  <a:rPr lang="en-US" altLang="ja-JP" sz="2000" dirty="0"/>
                  <a:t>vs.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Cooling</a:t>
                </a:r>
                <a:r>
                  <a:rPr lang="en-US" altLang="ja-JP" sz="2000" dirty="0"/>
                  <a:t> ⇔ </a:t>
                </a:r>
                <a:r>
                  <a:rPr lang="en-US" altLang="ja-JP" sz="2000" dirty="0">
                    <a:solidFill>
                      <a:srgbClr val="0033CC"/>
                    </a:solidFill>
                  </a:rPr>
                  <a:t>Quench</a:t>
                </a:r>
                <a:r>
                  <a:rPr lang="en-US" altLang="ja-JP" sz="2000" dirty="0"/>
                  <a:t> vs.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SC Zone Recovery 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000" dirty="0"/>
                  <a:t>Heat Balance, Check d</a:t>
                </a:r>
                <a:r>
                  <a:rPr lang="el-GR" altLang="ja-JP" sz="2000" dirty="0"/>
                  <a:t>θ</a:t>
                </a:r>
                <a:r>
                  <a:rPr lang="en-US" altLang="ja-JP" sz="2000" dirty="0"/>
                  <a:t>/dt at NZ.</a:t>
                </a:r>
                <a:endParaRPr lang="en-US" altLang="ja-JP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𝛻𝜃</m:t>
                          </m:r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≅ </m:t>
                      </m:r>
                      <m:f>
                        <m:f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f>
                            <m:f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ja-JP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altLang="ja-JP" sz="2000" b="0" dirty="0">
                  <a:ea typeface="Cambria Math" panose="02040503050406030204" pitchFamily="18" charset="0"/>
                </a:endParaRPr>
              </a:p>
              <a:p>
                <a:pPr lvl="1"/>
                <a:endParaRPr lang="en-US" altLang="ja-JP" sz="11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ja-JP" sz="2000" dirty="0"/>
                  <a:t> </a:t>
                </a:r>
                <a:endParaRPr lang="en-US" altLang="ja-JP" baseline="300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Define</a:t>
                </a:r>
                <a:r>
                  <a:rPr lang="en-US" altLang="ja-JP" b="1" dirty="0"/>
                  <a:t> MPZ (minimum propagation zone)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𝑚𝑝𝑧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dirty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apploach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𝑚𝑝𝑧</m:t>
                            </m:r>
                          </m:sub>
                        </m:sSub>
                      </m:den>
                    </m:f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/>
                  <a:t>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800" b="0" i="1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𝑘𝐴</m:t>
                      </m:r>
                      <m:f>
                        <m:fPr>
                          <m:ctrlP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𝑚𝑝𝑥</m:t>
                              </m:r>
                            </m:sub>
                          </m:sSub>
                        </m:den>
                      </m:f>
                      <m:r>
                        <a:rPr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ja-JP" alt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h𝑝</m:t>
                      </m:r>
                      <m:d>
                        <m:dPr>
                          <m:ctrlPr>
                            <a:rPr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1800" b="0" dirty="0">
                  <a:ea typeface="Cambria Math" panose="02040503050406030204" pitchFamily="18" charset="0"/>
                </a:endParaRPr>
              </a:p>
              <a:p>
                <a:pPr lvl="1"/>
                <a:endParaRPr lang="en-US" altLang="ja-JP" sz="1800" b="0" dirty="0">
                  <a:ea typeface="Cambria Math" panose="02040503050406030204" pitchFamily="18" charset="0"/>
                </a:endParaRPr>
              </a:p>
              <a:p>
                <a:pPr lvl="1"/>
                <a:endParaRPr lang="en-US" altLang="ja-JP" sz="18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𝑘𝐴</m:t>
                              </m:r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ja-JP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h𝑝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𝑘𝐴</m:t>
                              </m:r>
                              <m:d>
                                <m:d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ja-JP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en-US" altLang="ja-JP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MQE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𝑚𝑞𝑒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𝐴</m:t>
                      </m:r>
                      <m:nary>
                        <m:nary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nary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ja-JP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kumimoji="1" lang="en-US" altLang="ja-JP" dirty="0">
                    <a:solidFill>
                      <a:srgbClr val="FF0000"/>
                    </a:solidFill>
                  </a:rPr>
                  <a:t>Larger A and k, lower </a:t>
                </a:r>
                <a:r>
                  <a:rPr kumimoji="1" lang="el-GR" altLang="ja-JP" dirty="0">
                    <a:solidFill>
                      <a:srgbClr val="FF0000"/>
                    </a:solidFill>
                  </a:rPr>
                  <a:t>ρ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gives larger MQE 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-&gt; larger Cu area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1A3969A-4E31-5E1D-5994-E9CEF6DCC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6" y="647404"/>
                <a:ext cx="11347686" cy="6146554"/>
              </a:xfrm>
              <a:prstGeom prst="rect">
                <a:avLst/>
              </a:prstGeom>
              <a:blipFill>
                <a:blip r:embed="rId4"/>
                <a:stretch>
                  <a:fillRect l="-483" t="-496" b="-6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B92C4D-49C3-5DC6-1967-B3ACB09DF685}"/>
              </a:ext>
            </a:extLst>
          </p:cNvPr>
          <p:cNvSpPr txBox="1"/>
          <p:nvPr/>
        </p:nvSpPr>
        <p:spPr>
          <a:xfrm>
            <a:off x="235224" y="2205266"/>
            <a:ext cx="172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Check temperature</a:t>
            </a:r>
          </a:p>
          <a:p>
            <a:r>
              <a:rPr lang="en-US" altLang="ja-JP" sz="1200" dirty="0"/>
              <a:t>Increase or Decrease </a:t>
            </a:r>
            <a:endParaRPr kumimoji="1" lang="ja-JP" altLang="en-US" sz="12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7B1AFE-6DDD-7ADE-94EA-FF35D09090CE}"/>
              </a:ext>
            </a:extLst>
          </p:cNvPr>
          <p:cNvSpPr txBox="1"/>
          <p:nvPr/>
        </p:nvSpPr>
        <p:spPr>
          <a:xfrm>
            <a:off x="3728190" y="2232011"/>
            <a:ext cx="162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Conductive cooling along conductor</a:t>
            </a:r>
            <a:endParaRPr kumimoji="1" lang="ja-JP" altLang="en-US" sz="12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813B31-25F6-F10E-71F5-C06BCB70DA50}"/>
              </a:ext>
            </a:extLst>
          </p:cNvPr>
          <p:cNvSpPr txBox="1"/>
          <p:nvPr/>
        </p:nvSpPr>
        <p:spPr>
          <a:xfrm>
            <a:off x="5305644" y="2085052"/>
            <a:ext cx="78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Joule heating in NZ</a:t>
            </a:r>
            <a:endParaRPr kumimoji="1"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312B48-C59C-4444-44B4-06738401E390}"/>
              </a:ext>
            </a:extLst>
          </p:cNvPr>
          <p:cNvSpPr txBox="1"/>
          <p:nvPr/>
        </p:nvSpPr>
        <p:spPr>
          <a:xfrm>
            <a:off x="6027279" y="2085052"/>
            <a:ext cx="162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Heat transfer to coolant</a:t>
            </a:r>
          </a:p>
          <a:p>
            <a:r>
              <a:rPr kumimoji="1" lang="en-US" altLang="ja-JP" sz="1200" dirty="0"/>
              <a:t>Include or exclude</a:t>
            </a:r>
            <a:endParaRPr kumimoji="1" lang="ja-JP" altLang="en-US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E01C3B-AB5E-9AC5-F2C5-918858C22912}"/>
              </a:ext>
            </a:extLst>
          </p:cNvPr>
          <p:cNvSpPr txBox="1"/>
          <p:nvPr/>
        </p:nvSpPr>
        <p:spPr>
          <a:xfrm>
            <a:off x="930434" y="4132252"/>
            <a:ext cx="172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2 mean both SC/N zone boundary</a:t>
            </a:r>
            <a:endParaRPr kumimoji="1" lang="ja-JP" altLang="en-US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44B5C29-613F-E364-AB33-C1296CD1108A}"/>
              </a:ext>
            </a:extLst>
          </p:cNvPr>
          <p:cNvSpPr txBox="1"/>
          <p:nvPr/>
        </p:nvSpPr>
        <p:spPr>
          <a:xfrm>
            <a:off x="2373928" y="4031828"/>
            <a:ext cx="148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A is conductor cross section</a:t>
            </a:r>
            <a:endParaRPr kumimoji="1" lang="ja-JP" altLang="en-US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5447CC-C53A-7239-DFCF-F73FB780D4F1}"/>
              </a:ext>
            </a:extLst>
          </p:cNvPr>
          <p:cNvSpPr txBox="1"/>
          <p:nvPr/>
        </p:nvSpPr>
        <p:spPr>
          <a:xfrm>
            <a:off x="3639251" y="4003549"/>
            <a:ext cx="265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h is heat transfer coefficient</a:t>
            </a:r>
          </a:p>
          <a:p>
            <a:r>
              <a:rPr lang="en-US" altLang="ja-JP" sz="1200" dirty="0"/>
              <a:t>p is perimeter of conductor</a:t>
            </a:r>
            <a:endParaRPr kumimoji="1" lang="ja-JP" altLang="en-US" sz="1200" dirty="0"/>
          </a:p>
        </p:txBody>
      </p: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D9DACFCE-9115-A202-C280-DBD18C12B340}"/>
              </a:ext>
            </a:extLst>
          </p:cNvPr>
          <p:cNvGrpSpPr/>
          <p:nvPr/>
        </p:nvGrpSpPr>
        <p:grpSpPr>
          <a:xfrm>
            <a:off x="7114293" y="2944826"/>
            <a:ext cx="4725405" cy="3379260"/>
            <a:chOff x="7114293" y="2944826"/>
            <a:chExt cx="4725405" cy="3379260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1F6ED59-FE44-AD36-14D5-ECB620C1AD12}"/>
                </a:ext>
              </a:extLst>
            </p:cNvPr>
            <p:cNvSpPr txBox="1"/>
            <p:nvPr/>
          </p:nvSpPr>
          <p:spPr>
            <a:xfrm>
              <a:off x="7114293" y="3373515"/>
              <a:ext cx="185627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Quench Expansion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2AFD38D-B66F-5FED-E7A4-6B57B9423B50}"/>
                </a:ext>
              </a:extLst>
            </p:cNvPr>
            <p:cNvSpPr txBox="1"/>
            <p:nvPr/>
          </p:nvSpPr>
          <p:spPr>
            <a:xfrm>
              <a:off x="8533046" y="4235928"/>
              <a:ext cx="9217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Recovery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FB8F2E81-9292-0AB8-26BB-F184F403696E}"/>
                </a:ext>
              </a:extLst>
            </p:cNvPr>
            <p:cNvCxnSpPr>
              <a:cxnSpLocks/>
            </p:cNvCxnSpPr>
            <p:nvPr/>
          </p:nvCxnSpPr>
          <p:spPr>
            <a:xfrm>
              <a:off x="7665998" y="5909966"/>
              <a:ext cx="410622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2948860F-A0E7-A081-B599-5EC049786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1618" y="4893966"/>
              <a:ext cx="0" cy="104140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19376521-6FFD-7620-4827-CF0315B58AFD}"/>
                </a:ext>
              </a:extLst>
            </p:cNvPr>
            <p:cNvSpPr/>
            <p:nvPr/>
          </p:nvSpPr>
          <p:spPr>
            <a:xfrm>
              <a:off x="8013018" y="5198766"/>
              <a:ext cx="2924810" cy="736600"/>
            </a:xfrm>
            <a:custGeom>
              <a:avLst/>
              <a:gdLst>
                <a:gd name="connsiteX0" fmla="*/ 0 w 3606800"/>
                <a:gd name="connsiteY0" fmla="*/ 736600 h 736600"/>
                <a:gd name="connsiteX1" fmla="*/ 787400 w 3606800"/>
                <a:gd name="connsiteY1" fmla="*/ 736600 h 736600"/>
                <a:gd name="connsiteX2" fmla="*/ 787400 w 3606800"/>
                <a:gd name="connsiteY2" fmla="*/ 0 h 736600"/>
                <a:gd name="connsiteX3" fmla="*/ 2209800 w 3606800"/>
                <a:gd name="connsiteY3" fmla="*/ 0 h 736600"/>
                <a:gd name="connsiteX4" fmla="*/ 2209800 w 3606800"/>
                <a:gd name="connsiteY4" fmla="*/ 711200 h 736600"/>
                <a:gd name="connsiteX5" fmla="*/ 3606800 w 3606800"/>
                <a:gd name="connsiteY5" fmla="*/ 711200 h 736600"/>
                <a:gd name="connsiteX0" fmla="*/ 0 w 3606800"/>
                <a:gd name="connsiteY0" fmla="*/ 736600 h 736600"/>
                <a:gd name="connsiteX1" fmla="*/ 787400 w 3606800"/>
                <a:gd name="connsiteY1" fmla="*/ 736600 h 736600"/>
                <a:gd name="connsiteX2" fmla="*/ 787400 w 3606800"/>
                <a:gd name="connsiteY2" fmla="*/ 0 h 736600"/>
                <a:gd name="connsiteX3" fmla="*/ 2209800 w 3606800"/>
                <a:gd name="connsiteY3" fmla="*/ 0 h 736600"/>
                <a:gd name="connsiteX4" fmla="*/ 2209800 w 3606800"/>
                <a:gd name="connsiteY4" fmla="*/ 711200 h 736600"/>
                <a:gd name="connsiteX5" fmla="*/ 2870200 w 3606800"/>
                <a:gd name="connsiteY5" fmla="*/ 698500 h 736600"/>
                <a:gd name="connsiteX6" fmla="*/ 3606800 w 3606800"/>
                <a:gd name="connsiteY6" fmla="*/ 711200 h 736600"/>
                <a:gd name="connsiteX0" fmla="*/ 0 w 3606800"/>
                <a:gd name="connsiteY0" fmla="*/ 736600 h 736600"/>
                <a:gd name="connsiteX1" fmla="*/ 787400 w 3606800"/>
                <a:gd name="connsiteY1" fmla="*/ 736600 h 736600"/>
                <a:gd name="connsiteX2" fmla="*/ 787400 w 3606800"/>
                <a:gd name="connsiteY2" fmla="*/ 0 h 736600"/>
                <a:gd name="connsiteX3" fmla="*/ 2209800 w 3606800"/>
                <a:gd name="connsiteY3" fmla="*/ 0 h 736600"/>
                <a:gd name="connsiteX4" fmla="*/ 2209800 w 3606800"/>
                <a:gd name="connsiteY4" fmla="*/ 711200 h 736600"/>
                <a:gd name="connsiteX5" fmla="*/ 2921000 w 3606800"/>
                <a:gd name="connsiteY5" fmla="*/ 698500 h 736600"/>
                <a:gd name="connsiteX6" fmla="*/ 3606800 w 3606800"/>
                <a:gd name="connsiteY6" fmla="*/ 711200 h 736600"/>
                <a:gd name="connsiteX0" fmla="*/ 0 w 3606800"/>
                <a:gd name="connsiteY0" fmla="*/ 736600 h 736600"/>
                <a:gd name="connsiteX1" fmla="*/ 787400 w 3606800"/>
                <a:gd name="connsiteY1" fmla="*/ 736600 h 736600"/>
                <a:gd name="connsiteX2" fmla="*/ 787400 w 3606800"/>
                <a:gd name="connsiteY2" fmla="*/ 0 h 736600"/>
                <a:gd name="connsiteX3" fmla="*/ 2209800 w 3606800"/>
                <a:gd name="connsiteY3" fmla="*/ 0 h 736600"/>
                <a:gd name="connsiteX4" fmla="*/ 2209800 w 3606800"/>
                <a:gd name="connsiteY4" fmla="*/ 711200 h 736600"/>
                <a:gd name="connsiteX5" fmla="*/ 2921000 w 3606800"/>
                <a:gd name="connsiteY5" fmla="*/ 698500 h 736600"/>
                <a:gd name="connsiteX6" fmla="*/ 3606800 w 3606800"/>
                <a:gd name="connsiteY6" fmla="*/ 711200 h 736600"/>
                <a:gd name="connsiteX0" fmla="*/ 0 w 3606800"/>
                <a:gd name="connsiteY0" fmla="*/ 736600 h 736600"/>
                <a:gd name="connsiteX1" fmla="*/ 787400 w 3606800"/>
                <a:gd name="connsiteY1" fmla="*/ 736600 h 736600"/>
                <a:gd name="connsiteX2" fmla="*/ 787400 w 3606800"/>
                <a:gd name="connsiteY2" fmla="*/ 0 h 736600"/>
                <a:gd name="connsiteX3" fmla="*/ 2209800 w 3606800"/>
                <a:gd name="connsiteY3" fmla="*/ 0 h 736600"/>
                <a:gd name="connsiteX4" fmla="*/ 2209800 w 3606800"/>
                <a:gd name="connsiteY4" fmla="*/ 711200 h 736600"/>
                <a:gd name="connsiteX5" fmla="*/ 2921000 w 3606800"/>
                <a:gd name="connsiteY5" fmla="*/ 723900 h 736600"/>
                <a:gd name="connsiteX6" fmla="*/ 3606800 w 3606800"/>
                <a:gd name="connsiteY6" fmla="*/ 711200 h 736600"/>
                <a:gd name="connsiteX0" fmla="*/ 0 w 2921000"/>
                <a:gd name="connsiteY0" fmla="*/ 736600 h 736600"/>
                <a:gd name="connsiteX1" fmla="*/ 787400 w 2921000"/>
                <a:gd name="connsiteY1" fmla="*/ 736600 h 736600"/>
                <a:gd name="connsiteX2" fmla="*/ 787400 w 2921000"/>
                <a:gd name="connsiteY2" fmla="*/ 0 h 736600"/>
                <a:gd name="connsiteX3" fmla="*/ 2209800 w 2921000"/>
                <a:gd name="connsiteY3" fmla="*/ 0 h 736600"/>
                <a:gd name="connsiteX4" fmla="*/ 2209800 w 2921000"/>
                <a:gd name="connsiteY4" fmla="*/ 711200 h 736600"/>
                <a:gd name="connsiteX5" fmla="*/ 2921000 w 2921000"/>
                <a:gd name="connsiteY5" fmla="*/ 723900 h 736600"/>
                <a:gd name="connsiteX0" fmla="*/ 0 w 2921000"/>
                <a:gd name="connsiteY0" fmla="*/ 736600 h 736600"/>
                <a:gd name="connsiteX1" fmla="*/ 787400 w 2921000"/>
                <a:gd name="connsiteY1" fmla="*/ 736600 h 736600"/>
                <a:gd name="connsiteX2" fmla="*/ 787400 w 2921000"/>
                <a:gd name="connsiteY2" fmla="*/ 0 h 736600"/>
                <a:gd name="connsiteX3" fmla="*/ 2209800 w 2921000"/>
                <a:gd name="connsiteY3" fmla="*/ 0 h 736600"/>
                <a:gd name="connsiteX4" fmla="*/ 2209800 w 2921000"/>
                <a:gd name="connsiteY4" fmla="*/ 711200 h 736600"/>
                <a:gd name="connsiteX5" fmla="*/ 2921000 w 2921000"/>
                <a:gd name="connsiteY5" fmla="*/ 685800 h 736600"/>
                <a:gd name="connsiteX0" fmla="*/ 0 w 2924810"/>
                <a:gd name="connsiteY0" fmla="*/ 736600 h 736600"/>
                <a:gd name="connsiteX1" fmla="*/ 787400 w 2924810"/>
                <a:gd name="connsiteY1" fmla="*/ 736600 h 736600"/>
                <a:gd name="connsiteX2" fmla="*/ 787400 w 2924810"/>
                <a:gd name="connsiteY2" fmla="*/ 0 h 736600"/>
                <a:gd name="connsiteX3" fmla="*/ 2209800 w 2924810"/>
                <a:gd name="connsiteY3" fmla="*/ 0 h 736600"/>
                <a:gd name="connsiteX4" fmla="*/ 2209800 w 2924810"/>
                <a:gd name="connsiteY4" fmla="*/ 711200 h 736600"/>
                <a:gd name="connsiteX5" fmla="*/ 2924810 w 2924810"/>
                <a:gd name="connsiteY5" fmla="*/ 720090 h 736600"/>
                <a:gd name="connsiteX0" fmla="*/ 0 w 2924810"/>
                <a:gd name="connsiteY0" fmla="*/ 736600 h 736600"/>
                <a:gd name="connsiteX1" fmla="*/ 787400 w 2924810"/>
                <a:gd name="connsiteY1" fmla="*/ 736600 h 736600"/>
                <a:gd name="connsiteX2" fmla="*/ 787400 w 2924810"/>
                <a:gd name="connsiteY2" fmla="*/ 0 h 736600"/>
                <a:gd name="connsiteX3" fmla="*/ 2209800 w 2924810"/>
                <a:gd name="connsiteY3" fmla="*/ 0 h 736600"/>
                <a:gd name="connsiteX4" fmla="*/ 2209800 w 2924810"/>
                <a:gd name="connsiteY4" fmla="*/ 711200 h 736600"/>
                <a:gd name="connsiteX5" fmla="*/ 2924810 w 2924810"/>
                <a:gd name="connsiteY5" fmla="*/ 72009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4810" h="736600">
                  <a:moveTo>
                    <a:pt x="0" y="736600"/>
                  </a:moveTo>
                  <a:lnTo>
                    <a:pt x="787400" y="736600"/>
                  </a:lnTo>
                  <a:lnTo>
                    <a:pt x="787400" y="0"/>
                  </a:lnTo>
                  <a:lnTo>
                    <a:pt x="2209800" y="0"/>
                  </a:lnTo>
                  <a:lnTo>
                    <a:pt x="2209800" y="711200"/>
                  </a:lnTo>
                  <a:lnTo>
                    <a:pt x="2924810" y="7200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7D676B0-2D66-18A2-E651-675B54C04679}"/>
                    </a:ext>
                  </a:extLst>
                </p:cNvPr>
                <p:cNvSpPr txBox="1"/>
                <p:nvPr/>
              </p:nvSpPr>
              <p:spPr>
                <a:xfrm>
                  <a:off x="9066696" y="5365390"/>
                  <a:ext cx="942027" cy="396262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𝑚𝑝𝑧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7D676B0-2D66-18A2-E651-675B54C04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6696" y="5365390"/>
                  <a:ext cx="942027" cy="396262"/>
                </a:xfrm>
                <a:prstGeom prst="rect">
                  <a:avLst/>
                </a:prstGeom>
                <a:blipFill>
                  <a:blip r:embed="rId5"/>
                  <a:stretch>
                    <a:fillRect r="-11613" b="-61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CA016B12-9449-3449-87F9-294FA0F757AF}"/>
                </a:ext>
              </a:extLst>
            </p:cNvPr>
            <p:cNvCxnSpPr>
              <a:cxnSpLocks/>
            </p:cNvCxnSpPr>
            <p:nvPr/>
          </p:nvCxnSpPr>
          <p:spPr>
            <a:xfrm>
              <a:off x="7665998" y="4483100"/>
              <a:ext cx="39670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4DD32DC9-2C21-B0D8-886A-5B0C7E9D26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5422" y="3398852"/>
              <a:ext cx="0" cy="120812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5260A5B7-F775-2116-B6F0-048496B6E055}"/>
                    </a:ext>
                  </a:extLst>
                </p:cNvPr>
                <p:cNvSpPr txBox="1"/>
                <p:nvPr/>
              </p:nvSpPr>
              <p:spPr>
                <a:xfrm>
                  <a:off x="8794326" y="4870869"/>
                  <a:ext cx="71594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5260A5B7-F775-2116-B6F0-048496B6E0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4326" y="4870869"/>
                  <a:ext cx="71594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261CF88A-D28F-B165-E3A4-F77B286B3C6B}"/>
                    </a:ext>
                  </a:extLst>
                </p:cNvPr>
                <p:cNvSpPr txBox="1"/>
                <p:nvPr/>
              </p:nvSpPr>
              <p:spPr>
                <a:xfrm>
                  <a:off x="8157740" y="5923515"/>
                  <a:ext cx="1112543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𝑚𝑝𝑧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261CF88A-D28F-B165-E3A4-F77B286B3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40" y="5923515"/>
                  <a:ext cx="1112543" cy="390748"/>
                </a:xfrm>
                <a:prstGeom prst="rect">
                  <a:avLst/>
                </a:prstGeom>
                <a:blipFill>
                  <a:blip r:embed="rId7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8B4CF693-AF87-556E-0FC8-BA48D58AEAEA}"/>
                    </a:ext>
                  </a:extLst>
                </p:cNvPr>
                <p:cNvSpPr txBox="1"/>
                <p:nvPr/>
              </p:nvSpPr>
              <p:spPr>
                <a:xfrm>
                  <a:off x="9729732" y="5933338"/>
                  <a:ext cx="1112543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𝑚𝑝𝑧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8B4CF693-AF87-556E-0FC8-BA48D58AEA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9732" y="5933338"/>
                  <a:ext cx="1112543" cy="390748"/>
                </a:xfrm>
                <a:prstGeom prst="rect">
                  <a:avLst/>
                </a:prstGeom>
                <a:blipFill>
                  <a:blip r:embed="rId8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11C64BBE-B084-EFA2-51A2-26AE42F7F104}"/>
                    </a:ext>
                  </a:extLst>
                </p:cNvPr>
                <p:cNvSpPr txBox="1"/>
                <p:nvPr/>
              </p:nvSpPr>
              <p:spPr>
                <a:xfrm>
                  <a:off x="7699612" y="5221946"/>
                  <a:ext cx="790494" cy="618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𝐴𝑘</m:t>
                        </m:r>
                        <m:f>
                          <m:f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ja-JP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11C64BBE-B084-EFA2-51A2-26AE42F7F1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612" y="5221946"/>
                  <a:ext cx="790494" cy="61824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3D31ACAE-3A43-9A8F-DDD2-3AD0500AC6B9}"/>
                    </a:ext>
                  </a:extLst>
                </p:cNvPr>
                <p:cNvSpPr txBox="1"/>
                <p:nvPr/>
              </p:nvSpPr>
              <p:spPr>
                <a:xfrm>
                  <a:off x="10491711" y="5221946"/>
                  <a:ext cx="790494" cy="6182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𝐴𝑘</m:t>
                        </m:r>
                        <m:f>
                          <m:f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ja-JP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3D31ACAE-3A43-9A8F-DDD2-3AD0500AC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1711" y="5221946"/>
                  <a:ext cx="790494" cy="61824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矢印: 右 61">
              <a:extLst>
                <a:ext uri="{FF2B5EF4-FFF2-40B4-BE49-F238E27FC236}">
                  <a16:creationId xmlns:a16="http://schemas.microsoft.com/office/drawing/2014/main" id="{AB8BB81A-A82F-042D-B9D3-A3A4FA8AE556}"/>
                </a:ext>
              </a:extLst>
            </p:cNvPr>
            <p:cNvSpPr/>
            <p:nvPr/>
          </p:nvSpPr>
          <p:spPr>
            <a:xfrm>
              <a:off x="10238500" y="5359952"/>
              <a:ext cx="294631" cy="3693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矢印: 右 62">
              <a:extLst>
                <a:ext uri="{FF2B5EF4-FFF2-40B4-BE49-F238E27FC236}">
                  <a16:creationId xmlns:a16="http://schemas.microsoft.com/office/drawing/2014/main" id="{287407C5-DA41-753C-C76A-4F03F1B446A7}"/>
                </a:ext>
              </a:extLst>
            </p:cNvPr>
            <p:cNvSpPr/>
            <p:nvPr/>
          </p:nvSpPr>
          <p:spPr>
            <a:xfrm rot="10800000">
              <a:off x="8488823" y="5365390"/>
              <a:ext cx="294631" cy="3693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5DA3F107-EFB7-7B16-6424-6DBFE8CE62C8}"/>
                </a:ext>
              </a:extLst>
            </p:cNvPr>
            <p:cNvCxnSpPr/>
            <p:nvPr/>
          </p:nvCxnSpPr>
          <p:spPr>
            <a:xfrm>
              <a:off x="7699612" y="3742845"/>
              <a:ext cx="3551622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35BCFB3D-5AE2-898A-6893-D7F112619A2C}"/>
                </a:ext>
              </a:extLst>
            </p:cNvPr>
            <p:cNvCxnSpPr/>
            <p:nvPr/>
          </p:nvCxnSpPr>
          <p:spPr>
            <a:xfrm>
              <a:off x="7761898" y="4275407"/>
              <a:ext cx="3551622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48DBD807-7269-4CD1-7AF8-2E4651EF067B}"/>
                </a:ext>
              </a:extLst>
            </p:cNvPr>
            <p:cNvCxnSpPr/>
            <p:nvPr/>
          </p:nvCxnSpPr>
          <p:spPr>
            <a:xfrm>
              <a:off x="7730583" y="4043104"/>
              <a:ext cx="3551622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E0DBC421-54F4-1228-53D2-069BECDD0900}"/>
                    </a:ext>
                  </a:extLst>
                </p:cNvPr>
                <p:cNvSpPr txBox="1"/>
                <p:nvPr/>
              </p:nvSpPr>
              <p:spPr>
                <a:xfrm>
                  <a:off x="11279272" y="4113768"/>
                  <a:ext cx="21757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E0DBC421-54F4-1228-53D2-069BECDD0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272" y="4113768"/>
                  <a:ext cx="217577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FA5446BA-21D5-13FB-7A26-BBDE575B5C67}"/>
                    </a:ext>
                  </a:extLst>
                </p:cNvPr>
                <p:cNvSpPr txBox="1"/>
                <p:nvPr/>
              </p:nvSpPr>
              <p:spPr>
                <a:xfrm>
                  <a:off x="11279272" y="3571193"/>
                  <a:ext cx="35380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FA5446BA-21D5-13FB-7A26-BBDE575B5C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272" y="3571193"/>
                  <a:ext cx="35380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E245B0D7-9ACC-7C56-CF5B-B7C37F813602}"/>
                    </a:ext>
                  </a:extLst>
                </p:cNvPr>
                <p:cNvSpPr txBox="1"/>
                <p:nvPr/>
              </p:nvSpPr>
              <p:spPr>
                <a:xfrm>
                  <a:off x="11279272" y="3842480"/>
                  <a:ext cx="353803" cy="3919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E245B0D7-9ACC-7C56-CF5B-B7C37F813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272" y="3842480"/>
                  <a:ext cx="353803" cy="391902"/>
                </a:xfrm>
                <a:prstGeom prst="rect">
                  <a:avLst/>
                </a:prstGeom>
                <a:blipFill>
                  <a:blip r:embed="rId13"/>
                  <a:stretch>
                    <a:fillRect r="-5172" b="-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0BD7E101-70C5-888E-D4AD-16ECD0FC1D4D}"/>
                </a:ext>
              </a:extLst>
            </p:cNvPr>
            <p:cNvGrpSpPr/>
            <p:nvPr/>
          </p:nvGrpSpPr>
          <p:grpSpPr>
            <a:xfrm>
              <a:off x="7814929" y="3487435"/>
              <a:ext cx="1656000" cy="792344"/>
              <a:chOff x="8018811" y="3889369"/>
              <a:chExt cx="1659596" cy="792344"/>
            </a:xfrm>
          </p:grpSpPr>
          <p:sp>
            <p:nvSpPr>
              <p:cNvPr id="72" name="フリーフォーム: 図形 71">
                <a:extLst>
                  <a:ext uri="{FF2B5EF4-FFF2-40B4-BE49-F238E27FC236}">
                    <a16:creationId xmlns:a16="http://schemas.microsoft.com/office/drawing/2014/main" id="{41FFD083-6C57-75F4-D6E1-67E36A142BBA}"/>
                  </a:ext>
                </a:extLst>
              </p:cNvPr>
              <p:cNvSpPr/>
              <p:nvPr/>
            </p:nvSpPr>
            <p:spPr>
              <a:xfrm>
                <a:off x="8295908" y="4067947"/>
                <a:ext cx="1379666" cy="602902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フリーフォーム: 図形 73">
                <a:extLst>
                  <a:ext uri="{FF2B5EF4-FFF2-40B4-BE49-F238E27FC236}">
                    <a16:creationId xmlns:a16="http://schemas.microsoft.com/office/drawing/2014/main" id="{DB02DAFB-EEBD-66AD-F8D1-8CEA275585E6}"/>
                  </a:ext>
                </a:extLst>
              </p:cNvPr>
              <p:cNvSpPr/>
              <p:nvPr/>
            </p:nvSpPr>
            <p:spPr>
              <a:xfrm>
                <a:off x="8018811" y="3889369"/>
                <a:ext cx="1659596" cy="792344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フリーフォーム: 図形 74">
                <a:extLst>
                  <a:ext uri="{FF2B5EF4-FFF2-40B4-BE49-F238E27FC236}">
                    <a16:creationId xmlns:a16="http://schemas.microsoft.com/office/drawing/2014/main" id="{992A9F13-8587-7EA7-DEA6-D3AB36D380E0}"/>
                  </a:ext>
                </a:extLst>
              </p:cNvPr>
              <p:cNvSpPr/>
              <p:nvPr/>
            </p:nvSpPr>
            <p:spPr>
              <a:xfrm>
                <a:off x="8692705" y="4244413"/>
                <a:ext cx="972580" cy="437299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フリーフォーム: 図形 75">
                <a:extLst>
                  <a:ext uri="{FF2B5EF4-FFF2-40B4-BE49-F238E27FC236}">
                    <a16:creationId xmlns:a16="http://schemas.microsoft.com/office/drawing/2014/main" id="{127D99AC-10C1-640E-1C50-9EF3C26EC13A}"/>
                  </a:ext>
                </a:extLst>
              </p:cNvPr>
              <p:cNvSpPr/>
              <p:nvPr/>
            </p:nvSpPr>
            <p:spPr>
              <a:xfrm>
                <a:off x="8912887" y="4478391"/>
                <a:ext cx="752397" cy="195703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3E50B21A-F2F5-3168-1295-D689DDBA5DC1}"/>
                </a:ext>
              </a:extLst>
            </p:cNvPr>
            <p:cNvGrpSpPr/>
            <p:nvPr/>
          </p:nvGrpSpPr>
          <p:grpSpPr>
            <a:xfrm flipH="1">
              <a:off x="9477827" y="3487435"/>
              <a:ext cx="1656000" cy="792344"/>
              <a:chOff x="8018811" y="3889369"/>
              <a:chExt cx="1659596" cy="792344"/>
            </a:xfrm>
          </p:grpSpPr>
          <p:sp>
            <p:nvSpPr>
              <p:cNvPr id="79" name="フリーフォーム: 図形 78">
                <a:extLst>
                  <a:ext uri="{FF2B5EF4-FFF2-40B4-BE49-F238E27FC236}">
                    <a16:creationId xmlns:a16="http://schemas.microsoft.com/office/drawing/2014/main" id="{F1775799-5394-79E8-670C-C27713B39939}"/>
                  </a:ext>
                </a:extLst>
              </p:cNvPr>
              <p:cNvSpPr/>
              <p:nvPr/>
            </p:nvSpPr>
            <p:spPr>
              <a:xfrm>
                <a:off x="8295908" y="4067947"/>
                <a:ext cx="1379666" cy="602902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フリーフォーム: 図形 79">
                <a:extLst>
                  <a:ext uri="{FF2B5EF4-FFF2-40B4-BE49-F238E27FC236}">
                    <a16:creationId xmlns:a16="http://schemas.microsoft.com/office/drawing/2014/main" id="{B1CC8E9A-3BEC-FC6D-8CAF-799E160D72EA}"/>
                  </a:ext>
                </a:extLst>
              </p:cNvPr>
              <p:cNvSpPr/>
              <p:nvPr/>
            </p:nvSpPr>
            <p:spPr>
              <a:xfrm>
                <a:off x="8018811" y="3889369"/>
                <a:ext cx="1659596" cy="792344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フリーフォーム: 図形 80">
                <a:extLst>
                  <a:ext uri="{FF2B5EF4-FFF2-40B4-BE49-F238E27FC236}">
                    <a16:creationId xmlns:a16="http://schemas.microsoft.com/office/drawing/2014/main" id="{5E9F750C-84D5-3A05-C27D-F4C138CE21CC}"/>
                  </a:ext>
                </a:extLst>
              </p:cNvPr>
              <p:cNvSpPr/>
              <p:nvPr/>
            </p:nvSpPr>
            <p:spPr>
              <a:xfrm>
                <a:off x="8692705" y="4244413"/>
                <a:ext cx="972580" cy="437299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フリーフォーム: 図形 81">
                <a:extLst>
                  <a:ext uri="{FF2B5EF4-FFF2-40B4-BE49-F238E27FC236}">
                    <a16:creationId xmlns:a16="http://schemas.microsoft.com/office/drawing/2014/main" id="{10798F44-FE53-3141-DFAC-A19758DD4124}"/>
                  </a:ext>
                </a:extLst>
              </p:cNvPr>
              <p:cNvSpPr/>
              <p:nvPr/>
            </p:nvSpPr>
            <p:spPr>
              <a:xfrm>
                <a:off x="8912887" y="4478391"/>
                <a:ext cx="752397" cy="195703"/>
              </a:xfrm>
              <a:custGeom>
                <a:avLst/>
                <a:gdLst>
                  <a:gd name="connsiteX0" fmla="*/ 780535 w 780535"/>
                  <a:gd name="connsiteY0" fmla="*/ 0 h 532563"/>
                  <a:gd name="connsiteX1" fmla="*/ 649906 w 780535"/>
                  <a:gd name="connsiteY1" fmla="*/ 40194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89133 w 780535"/>
                  <a:gd name="connsiteY3" fmla="*/ 351693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80535 w 780535"/>
                  <a:gd name="connsiteY0" fmla="*/ 0 h 532563"/>
                  <a:gd name="connsiteX1" fmla="*/ 649906 w 780535"/>
                  <a:gd name="connsiteY1" fmla="*/ 20097 h 532563"/>
                  <a:gd name="connsiteX2" fmla="*/ 589616 w 780535"/>
                  <a:gd name="connsiteY2" fmla="*/ 130629 h 532563"/>
                  <a:gd name="connsiteX3" fmla="*/ 479084 w 780535"/>
                  <a:gd name="connsiteY3" fmla="*/ 331596 h 532563"/>
                  <a:gd name="connsiteX4" fmla="*/ 247972 w 780535"/>
                  <a:gd name="connsiteY4" fmla="*/ 462224 h 532563"/>
                  <a:gd name="connsiteX5" fmla="*/ 6812 w 780535"/>
                  <a:gd name="connsiteY5" fmla="*/ 532563 h 532563"/>
                  <a:gd name="connsiteX0" fmla="*/ 778683 w 778683"/>
                  <a:gd name="connsiteY0" fmla="*/ 0 h 532563"/>
                  <a:gd name="connsiteX1" fmla="*/ 648054 w 778683"/>
                  <a:gd name="connsiteY1" fmla="*/ 20097 h 532563"/>
                  <a:gd name="connsiteX2" fmla="*/ 587764 w 778683"/>
                  <a:gd name="connsiteY2" fmla="*/ 130629 h 532563"/>
                  <a:gd name="connsiteX3" fmla="*/ 477232 w 778683"/>
                  <a:gd name="connsiteY3" fmla="*/ 331596 h 532563"/>
                  <a:gd name="connsiteX4" fmla="*/ 337484 w 778683"/>
                  <a:gd name="connsiteY4" fmla="*/ 472273 h 532563"/>
                  <a:gd name="connsiteX5" fmla="*/ 4960 w 778683"/>
                  <a:gd name="connsiteY5" fmla="*/ 532563 h 532563"/>
                  <a:gd name="connsiteX0" fmla="*/ 647346 w 647346"/>
                  <a:gd name="connsiteY0" fmla="*/ 0 h 602902"/>
                  <a:gd name="connsiteX1" fmla="*/ 516717 w 647346"/>
                  <a:gd name="connsiteY1" fmla="*/ 20097 h 602902"/>
                  <a:gd name="connsiteX2" fmla="*/ 456427 w 647346"/>
                  <a:gd name="connsiteY2" fmla="*/ 130629 h 602902"/>
                  <a:gd name="connsiteX3" fmla="*/ 345895 w 647346"/>
                  <a:gd name="connsiteY3" fmla="*/ 331596 h 602902"/>
                  <a:gd name="connsiteX4" fmla="*/ 206147 w 647346"/>
                  <a:gd name="connsiteY4" fmla="*/ 472273 h 602902"/>
                  <a:gd name="connsiteX5" fmla="*/ 8265 w 64734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56237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47156 w 647156"/>
                  <a:gd name="connsiteY0" fmla="*/ 0 h 602902"/>
                  <a:gd name="connsiteX1" fmla="*/ 516527 w 647156"/>
                  <a:gd name="connsiteY1" fmla="*/ 20097 h 602902"/>
                  <a:gd name="connsiteX2" fmla="*/ 432194 w 647156"/>
                  <a:gd name="connsiteY2" fmla="*/ 130629 h 602902"/>
                  <a:gd name="connsiteX3" fmla="*/ 345705 w 647156"/>
                  <a:gd name="connsiteY3" fmla="*/ 331596 h 602902"/>
                  <a:gd name="connsiteX4" fmla="*/ 210766 w 647156"/>
                  <a:gd name="connsiteY4" fmla="*/ 512466 h 602902"/>
                  <a:gd name="connsiteX5" fmla="*/ 8075 w 647156"/>
                  <a:gd name="connsiteY5" fmla="*/ 602902 h 602902"/>
                  <a:gd name="connsiteX0" fmla="*/ 656773 w 656773"/>
                  <a:gd name="connsiteY0" fmla="*/ 0 h 602902"/>
                  <a:gd name="connsiteX1" fmla="*/ 516527 w 656773"/>
                  <a:gd name="connsiteY1" fmla="*/ 20097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32194 w 656773"/>
                  <a:gd name="connsiteY2" fmla="*/ 130629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65964 w 656773"/>
                  <a:gd name="connsiteY2" fmla="*/ 231113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31596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6773 w 656773"/>
                  <a:gd name="connsiteY0" fmla="*/ 0 h 602902"/>
                  <a:gd name="connsiteX1" fmla="*/ 526175 w 656773"/>
                  <a:gd name="connsiteY1" fmla="*/ 60290 h 602902"/>
                  <a:gd name="connsiteX2" fmla="*/ 451492 w 656773"/>
                  <a:gd name="connsiteY2" fmla="*/ 180871 h 602902"/>
                  <a:gd name="connsiteX3" fmla="*/ 345705 w 656773"/>
                  <a:gd name="connsiteY3" fmla="*/ 361741 h 602902"/>
                  <a:gd name="connsiteX4" fmla="*/ 210766 w 656773"/>
                  <a:gd name="connsiteY4" fmla="*/ 512466 h 602902"/>
                  <a:gd name="connsiteX5" fmla="*/ 8075 w 65677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346095 w 657163"/>
                  <a:gd name="connsiteY3" fmla="*/ 361741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7163 w 657163"/>
                  <a:gd name="connsiteY0" fmla="*/ 0 h 602902"/>
                  <a:gd name="connsiteX1" fmla="*/ 526565 w 657163"/>
                  <a:gd name="connsiteY1" fmla="*/ 60290 h 602902"/>
                  <a:gd name="connsiteX2" fmla="*/ 451882 w 657163"/>
                  <a:gd name="connsiteY2" fmla="*/ 180871 h 602902"/>
                  <a:gd name="connsiteX3" fmla="*/ 297853 w 657163"/>
                  <a:gd name="connsiteY3" fmla="*/ 381838 h 602902"/>
                  <a:gd name="connsiteX4" fmla="*/ 201508 w 657163"/>
                  <a:gd name="connsiteY4" fmla="*/ 502418 h 602902"/>
                  <a:gd name="connsiteX5" fmla="*/ 8465 w 657163"/>
                  <a:gd name="connsiteY5" fmla="*/ 602902 h 602902"/>
                  <a:gd name="connsiteX0" fmla="*/ 658595 w 658595"/>
                  <a:gd name="connsiteY0" fmla="*/ 0 h 602902"/>
                  <a:gd name="connsiteX1" fmla="*/ 527997 w 658595"/>
                  <a:gd name="connsiteY1" fmla="*/ 60290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58595 w 658595"/>
                  <a:gd name="connsiteY0" fmla="*/ 0 h 602902"/>
                  <a:gd name="connsiteX1" fmla="*/ 571415 w 658595"/>
                  <a:gd name="connsiteY1" fmla="*/ 30144 h 602902"/>
                  <a:gd name="connsiteX2" fmla="*/ 453314 w 658595"/>
                  <a:gd name="connsiteY2" fmla="*/ 180871 h 602902"/>
                  <a:gd name="connsiteX3" fmla="*/ 299285 w 658595"/>
                  <a:gd name="connsiteY3" fmla="*/ 381838 h 602902"/>
                  <a:gd name="connsiteX4" fmla="*/ 173994 w 658595"/>
                  <a:gd name="connsiteY4" fmla="*/ 502418 h 602902"/>
                  <a:gd name="connsiteX5" fmla="*/ 9897 w 658595"/>
                  <a:gd name="connsiteY5" fmla="*/ 602902 h 602902"/>
                  <a:gd name="connsiteX0" fmla="*/ 662374 w 662374"/>
                  <a:gd name="connsiteY0" fmla="*/ 0 h 602902"/>
                  <a:gd name="connsiteX1" fmla="*/ 575194 w 662374"/>
                  <a:gd name="connsiteY1" fmla="*/ 30144 h 602902"/>
                  <a:gd name="connsiteX2" fmla="*/ 457093 w 662374"/>
                  <a:gd name="connsiteY2" fmla="*/ 180871 h 602902"/>
                  <a:gd name="connsiteX3" fmla="*/ 303064 w 662374"/>
                  <a:gd name="connsiteY3" fmla="*/ 381838 h 602902"/>
                  <a:gd name="connsiteX4" fmla="*/ 129531 w 662374"/>
                  <a:gd name="connsiteY4" fmla="*/ 542612 h 602902"/>
                  <a:gd name="connsiteX5" fmla="*/ 13676 w 662374"/>
                  <a:gd name="connsiteY5" fmla="*/ 602902 h 60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374" h="602902">
                    <a:moveTo>
                      <a:pt x="662374" y="0"/>
                    </a:moveTo>
                    <a:cubicBezTo>
                      <a:pt x="612969" y="9211"/>
                      <a:pt x="609408" y="-1"/>
                      <a:pt x="575194" y="30144"/>
                    </a:cubicBezTo>
                    <a:cubicBezTo>
                      <a:pt x="540981" y="60289"/>
                      <a:pt x="502448" y="122255"/>
                      <a:pt x="457093" y="180871"/>
                    </a:cubicBezTo>
                    <a:cubicBezTo>
                      <a:pt x="411738" y="239487"/>
                      <a:pt x="357658" y="321548"/>
                      <a:pt x="303064" y="381838"/>
                    </a:cubicBezTo>
                    <a:cubicBezTo>
                      <a:pt x="248470" y="442128"/>
                      <a:pt x="209918" y="512467"/>
                      <a:pt x="129531" y="542612"/>
                    </a:cubicBezTo>
                    <a:cubicBezTo>
                      <a:pt x="49144" y="572757"/>
                      <a:pt x="-33216" y="594528"/>
                      <a:pt x="13676" y="6029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38169A00-9577-9342-3987-0D149BDB0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0436" y="3443214"/>
              <a:ext cx="2382516" cy="879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57016BAE-B969-7A94-854B-B835BA45851F}"/>
                    </a:ext>
                  </a:extLst>
                </p:cNvPr>
                <p:cNvSpPr txBox="1"/>
                <p:nvPr/>
              </p:nvSpPr>
              <p:spPr>
                <a:xfrm>
                  <a:off x="9866305" y="3148396"/>
                  <a:ext cx="1904818" cy="5613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ja-JP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40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40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𝑚𝑝𝑥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f>
                          <m:f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ja-JP" alt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57016BAE-B969-7A94-854B-B835BA458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6305" y="3148396"/>
                  <a:ext cx="1904818" cy="56137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E6D9F720-1D08-218C-3B31-832229510D25}"/>
                </a:ext>
              </a:extLst>
            </p:cNvPr>
            <p:cNvSpPr txBox="1"/>
            <p:nvPr/>
          </p:nvSpPr>
          <p:spPr>
            <a:xfrm>
              <a:off x="10238500" y="2944826"/>
              <a:ext cx="13644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approximation</a:t>
              </a:r>
              <a:endParaRPr kumimoji="1" lang="ja-JP" altLang="en-US" sz="1400" dirty="0"/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55F3071D-ECE6-BEE3-17AA-7757A138F3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7368" y="3487435"/>
              <a:ext cx="0" cy="171133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849727E9-23EA-F659-913A-1F026428C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2952" y="3487435"/>
              <a:ext cx="0" cy="171133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テキスト ボックス 96">
                  <a:extLst>
                    <a:ext uri="{FF2B5EF4-FFF2-40B4-BE49-F238E27FC236}">
                      <a16:creationId xmlns:a16="http://schemas.microsoft.com/office/drawing/2014/main" id="{A66900F5-686A-E3FB-6508-8D541AEC29DE}"/>
                    </a:ext>
                  </a:extLst>
                </p:cNvPr>
                <p:cNvSpPr txBox="1"/>
                <p:nvPr/>
              </p:nvSpPr>
              <p:spPr>
                <a:xfrm>
                  <a:off x="9189473" y="3213369"/>
                  <a:ext cx="2305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ja-JP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97" name="テキスト ボックス 96">
                  <a:extLst>
                    <a:ext uri="{FF2B5EF4-FFF2-40B4-BE49-F238E27FC236}">
                      <a16:creationId xmlns:a16="http://schemas.microsoft.com/office/drawing/2014/main" id="{A66900F5-686A-E3FB-6508-8D541AEC2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9473" y="3213369"/>
                  <a:ext cx="230537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3157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テキスト ボックス 98">
                  <a:extLst>
                    <a:ext uri="{FF2B5EF4-FFF2-40B4-BE49-F238E27FC236}">
                      <a16:creationId xmlns:a16="http://schemas.microsoft.com/office/drawing/2014/main" id="{ABD87EED-47EA-535E-154B-EA865B231350}"/>
                    </a:ext>
                  </a:extLst>
                </p:cNvPr>
                <p:cNvSpPr txBox="1"/>
                <p:nvPr/>
              </p:nvSpPr>
              <p:spPr>
                <a:xfrm>
                  <a:off x="11498749" y="5908331"/>
                  <a:ext cx="34094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99" name="テキスト ボックス 98">
                  <a:extLst>
                    <a:ext uri="{FF2B5EF4-FFF2-40B4-BE49-F238E27FC236}">
                      <a16:creationId xmlns:a16="http://schemas.microsoft.com/office/drawing/2014/main" id="{ABD87EED-47EA-535E-154B-EA865B2313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8749" y="5908331"/>
                  <a:ext cx="34094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テキスト ボックス 99">
                  <a:extLst>
                    <a:ext uri="{FF2B5EF4-FFF2-40B4-BE49-F238E27FC236}">
                      <a16:creationId xmlns:a16="http://schemas.microsoft.com/office/drawing/2014/main" id="{59396A93-9852-3432-7BF2-C6DC4D3E5E6A}"/>
                    </a:ext>
                  </a:extLst>
                </p:cNvPr>
                <p:cNvSpPr txBox="1"/>
                <p:nvPr/>
              </p:nvSpPr>
              <p:spPr>
                <a:xfrm>
                  <a:off x="11498749" y="4446748"/>
                  <a:ext cx="34094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00" name="テキスト ボックス 99">
                  <a:extLst>
                    <a:ext uri="{FF2B5EF4-FFF2-40B4-BE49-F238E27FC236}">
                      <a16:creationId xmlns:a16="http://schemas.microsoft.com/office/drawing/2014/main" id="{59396A93-9852-3432-7BF2-C6DC4D3E5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8749" y="4446748"/>
                  <a:ext cx="34094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円弧 104">
              <a:extLst>
                <a:ext uri="{FF2B5EF4-FFF2-40B4-BE49-F238E27FC236}">
                  <a16:creationId xmlns:a16="http://schemas.microsoft.com/office/drawing/2014/main" id="{6A1F5380-0E23-BD6F-13C5-E42A92C674A5}"/>
                </a:ext>
              </a:extLst>
            </p:cNvPr>
            <p:cNvSpPr/>
            <p:nvPr/>
          </p:nvSpPr>
          <p:spPr>
            <a:xfrm>
              <a:off x="8570982" y="3418596"/>
              <a:ext cx="921334" cy="443624"/>
            </a:xfrm>
            <a:prstGeom prst="arc">
              <a:avLst>
                <a:gd name="adj1" fmla="val 6142030"/>
                <a:gd name="adj2" fmla="val 11112337"/>
              </a:avLst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弧 106">
              <a:extLst>
                <a:ext uri="{FF2B5EF4-FFF2-40B4-BE49-F238E27FC236}">
                  <a16:creationId xmlns:a16="http://schemas.microsoft.com/office/drawing/2014/main" id="{F6DEEDC2-B239-6835-5055-4511C0FC95A0}"/>
                </a:ext>
              </a:extLst>
            </p:cNvPr>
            <p:cNvSpPr/>
            <p:nvPr/>
          </p:nvSpPr>
          <p:spPr>
            <a:xfrm>
              <a:off x="8476828" y="3882377"/>
              <a:ext cx="921334" cy="1065014"/>
            </a:xfrm>
            <a:prstGeom prst="arc">
              <a:avLst>
                <a:gd name="adj1" fmla="val 16566316"/>
                <a:gd name="adj2" fmla="val 20963840"/>
              </a:avLst>
            </a:prstGeom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9C5F9AF6-DF24-6344-2EB1-C6E5B23FA572}"/>
                </a:ext>
              </a:extLst>
            </p:cNvPr>
            <p:cNvCxnSpPr/>
            <p:nvPr/>
          </p:nvCxnSpPr>
          <p:spPr>
            <a:xfrm>
              <a:off x="8779764" y="4767476"/>
              <a:ext cx="14131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375035D9-E77B-6C72-AE8A-B2AE78B965E6}"/>
                </a:ext>
              </a:extLst>
            </p:cNvPr>
            <p:cNvSpPr txBox="1"/>
            <p:nvPr/>
          </p:nvSpPr>
          <p:spPr>
            <a:xfrm>
              <a:off x="9178476" y="4526226"/>
              <a:ext cx="8347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4472C4"/>
                  </a:solidFill>
                </a:rPr>
                <a:t>MPZ</a:t>
              </a:r>
              <a:endParaRPr lang="ja-JP" altLang="en-US" sz="1400" dirty="0">
                <a:solidFill>
                  <a:srgbClr val="4472C4"/>
                </a:solidFill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97F3362B-A4A9-E323-442C-969B1FDF665F}"/>
                </a:ext>
              </a:extLst>
            </p:cNvPr>
            <p:cNvSpPr txBox="1"/>
            <p:nvPr/>
          </p:nvSpPr>
          <p:spPr>
            <a:xfrm>
              <a:off x="7728044" y="5031972"/>
              <a:ext cx="7630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Cooling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0277EC00-A7F6-09AD-F289-3F25F15B0108}"/>
                </a:ext>
              </a:extLst>
            </p:cNvPr>
            <p:cNvSpPr txBox="1"/>
            <p:nvPr/>
          </p:nvSpPr>
          <p:spPr>
            <a:xfrm>
              <a:off x="10772387" y="5041752"/>
              <a:ext cx="76302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Cooling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11042EE0-EE98-8950-1B8E-06A19AFA0BD3}"/>
                </a:ext>
              </a:extLst>
            </p:cNvPr>
            <p:cNvSpPr txBox="1"/>
            <p:nvPr/>
          </p:nvSpPr>
          <p:spPr>
            <a:xfrm>
              <a:off x="9579286" y="4931283"/>
              <a:ext cx="7518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Heating</a:t>
              </a:r>
              <a:endParaRPr kumimoji="1" lang="ja-JP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ACEE0FBE-0993-3A7E-DFE8-B2E47E60FE8C}"/>
              </a:ext>
            </a:extLst>
          </p:cNvPr>
          <p:cNvSpPr txBox="1"/>
          <p:nvPr/>
        </p:nvSpPr>
        <p:spPr>
          <a:xfrm>
            <a:off x="4804332" y="5460309"/>
            <a:ext cx="1845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Adiabatic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B81515-368C-AC82-9352-D80BC8C77E83}"/>
              </a:ext>
            </a:extLst>
          </p:cNvPr>
          <p:cNvSpPr txBox="1"/>
          <p:nvPr/>
        </p:nvSpPr>
        <p:spPr>
          <a:xfrm>
            <a:off x="1962423" y="5395957"/>
            <a:ext cx="2235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Cryogenic stability</a:t>
            </a:r>
          </a:p>
        </p:txBody>
      </p:sp>
    </p:spTree>
    <p:extLst>
      <p:ext uri="{BB962C8B-B14F-4D97-AF65-F5344CB8AC3E}">
        <p14:creationId xmlns:p14="http://schemas.microsoft.com/office/powerpoint/2010/main" val="116507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Quench 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E474C4-8A00-815A-7EDD-FCAA3D67E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96" y="292387"/>
            <a:ext cx="4293704" cy="33925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775DCD-29C4-9D47-7C04-B663037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77" y="4989459"/>
            <a:ext cx="2565262" cy="18198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B72056-9C26-D82A-8D73-15ED0DCF4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5" t="11872" r="-5045"/>
          <a:stretch/>
        </p:blipFill>
        <p:spPr>
          <a:xfrm>
            <a:off x="6965748" y="3614189"/>
            <a:ext cx="5576961" cy="32438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A5F4A8C-4491-C906-8C7E-894E40BD2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40" y="4938926"/>
            <a:ext cx="2553728" cy="18198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34C6DE-2B05-4A20-AD54-2F248B63ACD5}"/>
              </a:ext>
            </a:extLst>
          </p:cNvPr>
          <p:cNvSpPr txBox="1"/>
          <p:nvPr/>
        </p:nvSpPr>
        <p:spPr>
          <a:xfrm>
            <a:off x="148989" y="677549"/>
            <a:ext cx="81228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Quench in Superconducting Magnet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Resistive zone initiated by perturbation grows over </a:t>
            </a:r>
            <a:r>
              <a:rPr lang="en-US" altLang="ja-JP" sz="2000" b="1" dirty="0"/>
              <a:t>MPZ</a:t>
            </a:r>
            <a:r>
              <a:rPr lang="en-US" altLang="ja-JP" sz="2000" dirty="0"/>
              <a:t>, it expands over windings by thermal conduction.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It is impossible for the magnet to keep operational field.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Stored energy </a:t>
            </a:r>
            <a:r>
              <a:rPr lang="en-US" altLang="ja-JP" sz="2000" i="1" dirty="0"/>
              <a:t>½ LI</a:t>
            </a:r>
            <a:r>
              <a:rPr lang="en-US" altLang="ja-JP" sz="2000" i="1" baseline="30000" dirty="0"/>
              <a:t>2</a:t>
            </a:r>
            <a:r>
              <a:rPr lang="ja-JP" altLang="en-US" sz="2000" i="1" dirty="0"/>
              <a:t> </a:t>
            </a:r>
            <a:r>
              <a:rPr lang="en-US" altLang="ja-JP" sz="2000" dirty="0"/>
              <a:t>of</a:t>
            </a:r>
            <a:r>
              <a:rPr lang="ja-JP" altLang="en-US" sz="2000" dirty="0"/>
              <a:t> </a:t>
            </a:r>
            <a:r>
              <a:rPr lang="en-US" altLang="ja-JP" sz="2000" dirty="0"/>
              <a:t>the</a:t>
            </a:r>
            <a:r>
              <a:rPr lang="ja-JP" altLang="en-US" sz="2000" dirty="0"/>
              <a:t> </a:t>
            </a:r>
            <a:r>
              <a:rPr lang="en-US" altLang="ja-JP" sz="2000" dirty="0"/>
              <a:t>magnet</a:t>
            </a:r>
            <a:r>
              <a:rPr lang="ja-JP" altLang="en-US" sz="2000" dirty="0"/>
              <a:t> </a:t>
            </a:r>
            <a:r>
              <a:rPr lang="en-US" altLang="ja-JP" sz="2000" dirty="0"/>
              <a:t>dissipated</a:t>
            </a:r>
            <a:r>
              <a:rPr lang="ja-JP" altLang="en-US" sz="2000" dirty="0"/>
              <a:t> </a:t>
            </a:r>
            <a:r>
              <a:rPr lang="en-US" altLang="ja-JP" sz="2000" dirty="0"/>
              <a:t>as</a:t>
            </a:r>
            <a:r>
              <a:rPr lang="ja-JP" altLang="en-US" sz="2000" dirty="0"/>
              <a:t> </a:t>
            </a:r>
            <a:r>
              <a:rPr lang="en-US" altLang="ja-JP" sz="2000" dirty="0"/>
              <a:t>heat.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greatest integrated heat dissipation is  at the </a:t>
            </a:r>
            <a:r>
              <a:rPr lang="en-US" altLang="ja-JP" sz="2000" dirty="0">
                <a:solidFill>
                  <a:srgbClr val="0033CC"/>
                </a:solidFill>
              </a:rPr>
              <a:t>quench origin</a:t>
            </a:r>
            <a:r>
              <a:rPr lang="en-US" altLang="ja-JP" sz="20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0033CC"/>
                </a:solidFill>
              </a:rPr>
              <a:t>Internal voltage much greater than terminal voltage appears</a:t>
            </a:r>
            <a:r>
              <a:rPr lang="en-US" altLang="ja-JP" sz="20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Excessive heat dropping </a:t>
            </a:r>
            <a:r>
              <a:rPr lang="en-US" altLang="ja-JP" sz="2000" dirty="0">
                <a:solidFill>
                  <a:srgbClr val="0033CC"/>
                </a:solidFill>
              </a:rPr>
              <a:t>burns winding out </a:t>
            </a:r>
            <a:r>
              <a:rPr lang="en-US" altLang="ja-JP" sz="2000" dirty="0"/>
              <a:t>and </a:t>
            </a:r>
            <a:r>
              <a:rPr lang="en-US" altLang="ja-JP" sz="2000" dirty="0">
                <a:solidFill>
                  <a:srgbClr val="0033CC"/>
                </a:solidFill>
              </a:rPr>
              <a:t>breaks electric insulation</a:t>
            </a:r>
            <a:r>
              <a:rPr lang="en-US" altLang="ja-JP" sz="2000" dirty="0"/>
              <a:t> and the </a:t>
            </a:r>
            <a:r>
              <a:rPr lang="en-US" altLang="ja-JP" sz="2000" dirty="0">
                <a:solidFill>
                  <a:srgbClr val="FF0000"/>
                </a:solidFill>
              </a:rPr>
              <a:t>coil is damaged</a:t>
            </a:r>
            <a:r>
              <a:rPr lang="en-US" altLang="ja-JP" sz="2000" dirty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FF0000"/>
                </a:solidFill>
              </a:rPr>
              <a:t>But, quench is one of normal operation </a:t>
            </a:r>
            <a:r>
              <a:rPr lang="en-US" altLang="ja-JP" sz="2000" dirty="0"/>
              <a:t>of SC to quick discharge of magnetic field.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b="1" dirty="0">
                <a:solidFill>
                  <a:srgbClr val="FF0000"/>
                </a:solidFill>
              </a:rPr>
              <a:t>Quenching is therefore considered a natural part of the magnet operation, and magnet systems should be designed to handle it safely.</a:t>
            </a:r>
            <a:r>
              <a:rPr lang="en-US" altLang="ja-JP" sz="2000" b="1" dirty="0"/>
              <a:t>. </a:t>
            </a:r>
          </a:p>
          <a:p>
            <a:pPr lvl="2"/>
            <a:endParaRPr lang="ja-JP" altLang="ja-JP" sz="2000" kern="10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16FA22-900E-D3B2-25FD-6D5E3A1E0A24}"/>
              </a:ext>
            </a:extLst>
          </p:cNvPr>
          <p:cNvSpPr txBox="1"/>
          <p:nvPr/>
        </p:nvSpPr>
        <p:spPr>
          <a:xfrm>
            <a:off x="6791201" y="6380947"/>
            <a:ext cx="6239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Magnetic Ene</a:t>
            </a:r>
            <a:r>
              <a:rPr lang="en-US" altLang="ja-JP" b="1" dirty="0">
                <a:solidFill>
                  <a:srgbClr val="FF0000"/>
                </a:solidFill>
              </a:rPr>
              <a:t>rgy is consumed by He veiling off.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590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F07B65-FEEF-A8E7-A3FA-9BCBC9B53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75" y="538674"/>
            <a:ext cx="11576649" cy="289032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Electro-magnets are a natural idea of superconductivity applications, because of </a:t>
            </a:r>
            <a:r>
              <a:rPr kumimoji="1" lang="en-US" altLang="ja-JP" dirty="0">
                <a:solidFill>
                  <a:srgbClr val="FF0000"/>
                </a:solidFill>
              </a:rPr>
              <a:t>abolishment of Ohm’ Low</a:t>
            </a:r>
            <a:r>
              <a:rPr kumimoji="1" lang="en-US" altLang="ja-JP" dirty="0"/>
              <a:t>.</a:t>
            </a:r>
          </a:p>
          <a:p>
            <a:pPr lvl="1"/>
            <a:r>
              <a:rPr kumimoji="1" lang="en-US" altLang="ja-JP" dirty="0"/>
              <a:t>High current density makes compact windings and high gradients.</a:t>
            </a:r>
          </a:p>
          <a:p>
            <a:pPr lvl="1"/>
            <a:r>
              <a:rPr kumimoji="1" lang="en-US" altLang="ja-JP" dirty="0"/>
              <a:t>No power consumption </a:t>
            </a:r>
            <a:r>
              <a:rPr lang="en-US" altLang="ja-JP" dirty="0"/>
              <a:t>for current flow</a:t>
            </a:r>
          </a:p>
          <a:p>
            <a:pPr lvl="1"/>
            <a:r>
              <a:rPr lang="en-US" altLang="ja-JP" dirty="0"/>
              <a:t>Once the magnet is energized, it won’t loose its magnetic field because of </a:t>
            </a:r>
            <a:r>
              <a:rPr lang="en-US" altLang="ja-JP" dirty="0">
                <a:solidFill>
                  <a:srgbClr val="4472C4"/>
                </a:solidFill>
              </a:rPr>
              <a:t>persistent current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 From compact system for material science to km size accelerators or 10000 ton fusion devices, a lot of types of SC magnets have been developed and been working. </a:t>
            </a:r>
          </a:p>
          <a:p>
            <a:r>
              <a:rPr lang="en-US" altLang="ja-JP" dirty="0"/>
              <a:t>Technology issues in SC magnet are introduced in this lecture. </a:t>
            </a:r>
          </a:p>
          <a:p>
            <a:pPr lvl="1"/>
            <a:r>
              <a:rPr lang="en-US" altLang="ja-JP" dirty="0"/>
              <a:t>Mainly about magnet for accelerators.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3394DAA-B181-3555-99D0-DD4E68DB5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386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Introduction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E191FD-5990-EBB3-C78D-E6B090D6F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2" y="3429000"/>
            <a:ext cx="2918687" cy="28457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5A9B8E-EDC1-1CA0-AF1B-F8EE3B68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982" y="3484883"/>
            <a:ext cx="2196509" cy="13669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D499E06-6D1C-4B5B-F9EB-DF07155AC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181" y="4757202"/>
            <a:ext cx="1426483" cy="18860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DC4295-90C5-D81B-4CFB-ECA33C9D3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023" y="2930388"/>
            <a:ext cx="2082194" cy="18860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4ED9E5-BF84-0932-75E6-4D0C1060C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023" y="5018943"/>
            <a:ext cx="2044074" cy="160354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7DF541D-255F-4952-AB1F-9B6012A2A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521" y="2834199"/>
            <a:ext cx="2343150" cy="22669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B30BB16-0024-C776-E92B-A8B330D87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4859" y="5309062"/>
            <a:ext cx="3703420" cy="1313422"/>
          </a:xfrm>
          <a:prstGeom prst="rect">
            <a:avLst/>
          </a:prstGeom>
        </p:spPr>
      </p:pic>
      <p:pic>
        <p:nvPicPr>
          <p:cNvPr id="1026" name="Picture 2" descr="2 Tesla Actively Shielded Cryogen Free Magnetic Annealing System -  Cryomagnetics">
            <a:extLst>
              <a:ext uri="{FF2B5EF4-FFF2-40B4-BE49-F238E27FC236}">
                <a16:creationId xmlns:a16="http://schemas.microsoft.com/office/drawing/2014/main" id="{FD2B0612-AAE7-287A-E696-D4686504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76" y="3099798"/>
            <a:ext cx="1671042" cy="17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518B68B-FCCE-2D29-FA8A-30F28ED33EB0}"/>
              </a:ext>
            </a:extLst>
          </p:cNvPr>
          <p:cNvSpPr txBox="1"/>
          <p:nvPr/>
        </p:nvSpPr>
        <p:spPr>
          <a:xfrm>
            <a:off x="5563399" y="5950355"/>
            <a:ext cx="22825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MCZ</a:t>
            </a:r>
            <a:r>
              <a:rPr lang="ja-JP" altLang="en-US" sz="1400" b="1" dirty="0">
                <a:solidFill>
                  <a:srgbClr val="FF0000"/>
                </a:solidFill>
              </a:rPr>
              <a:t>：</a:t>
            </a:r>
            <a:r>
              <a:rPr lang="en-US" altLang="ja-JP" sz="1400" b="1" dirty="0">
                <a:solidFill>
                  <a:srgbClr val="FF0000"/>
                </a:solidFill>
              </a:rPr>
              <a:t>Magnetic field applied </a:t>
            </a:r>
            <a:r>
              <a:rPr lang="en-US" altLang="ja-JP" sz="1400" b="1" dirty="0" err="1">
                <a:solidFill>
                  <a:srgbClr val="FF0000"/>
                </a:solidFill>
              </a:rPr>
              <a:t>Czochralski</a:t>
            </a:r>
            <a:r>
              <a:rPr lang="en-US" altLang="ja-JP" sz="1400" b="1" dirty="0">
                <a:solidFill>
                  <a:srgbClr val="FF0000"/>
                </a:solidFill>
              </a:rPr>
              <a:t> Crystal Growing 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749908-C340-DB77-BD6C-47205105EE2E}"/>
              </a:ext>
            </a:extLst>
          </p:cNvPr>
          <p:cNvSpPr txBox="1"/>
          <p:nvPr/>
        </p:nvSpPr>
        <p:spPr>
          <a:xfrm>
            <a:off x="999906" y="6176713"/>
            <a:ext cx="2282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Fusion, ITER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E13CFE-1EEC-F859-2601-95ABD3B5017E}"/>
              </a:ext>
            </a:extLst>
          </p:cNvPr>
          <p:cNvSpPr txBox="1"/>
          <p:nvPr/>
        </p:nvSpPr>
        <p:spPr>
          <a:xfrm>
            <a:off x="3363449" y="6622484"/>
            <a:ext cx="2282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Accelerator, LHC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C4C51AC-2003-34A2-8844-988A318E2D34}"/>
              </a:ext>
            </a:extLst>
          </p:cNvPr>
          <p:cNvSpPr txBox="1"/>
          <p:nvPr/>
        </p:nvSpPr>
        <p:spPr>
          <a:xfrm>
            <a:off x="5765905" y="4775078"/>
            <a:ext cx="2282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Medical, MRI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4B3DD8A-B3FA-46CB-36D3-F0DE8C4BA2AD}"/>
              </a:ext>
            </a:extLst>
          </p:cNvPr>
          <p:cNvSpPr txBox="1"/>
          <p:nvPr/>
        </p:nvSpPr>
        <p:spPr>
          <a:xfrm>
            <a:off x="7767463" y="5018686"/>
            <a:ext cx="2282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Energy system, SMES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D8E4F0-27FD-4B5C-92F0-9CD2115F2F9A}"/>
              </a:ext>
            </a:extLst>
          </p:cNvPr>
          <p:cNvSpPr txBox="1"/>
          <p:nvPr/>
        </p:nvSpPr>
        <p:spPr>
          <a:xfrm>
            <a:off x="10195404" y="4717964"/>
            <a:ext cx="1228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Laboratory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4DD64C39-F308-B785-BE91-6A50D50264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8476" y="5836110"/>
            <a:ext cx="1063268" cy="8016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FBFB466-7140-91C1-3825-3ADB2A8CFF3D}"/>
              </a:ext>
            </a:extLst>
          </p:cNvPr>
          <p:cNvSpPr txBox="1"/>
          <p:nvPr/>
        </p:nvSpPr>
        <p:spPr>
          <a:xfrm>
            <a:off x="7928476" y="6550223"/>
            <a:ext cx="3659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Transportation, MAGLEV, Ship Motor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C6C485-BA56-6F68-2432-BE1734CC4D1A}"/>
              </a:ext>
            </a:extLst>
          </p:cNvPr>
          <p:cNvSpPr txBox="1"/>
          <p:nvPr/>
        </p:nvSpPr>
        <p:spPr>
          <a:xfrm>
            <a:off x="6095999" y="6637780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solidFill>
                  <a:schemeClr val="bg1">
                    <a:lumMod val="75000"/>
                  </a:schemeClr>
                </a:solidFill>
              </a:rPr>
              <a:t>チョクラルスキー</a:t>
            </a:r>
          </a:p>
        </p:txBody>
      </p:sp>
    </p:spTree>
    <p:extLst>
      <p:ext uri="{BB962C8B-B14F-4D97-AF65-F5344CB8AC3E}">
        <p14:creationId xmlns:p14="http://schemas.microsoft.com/office/powerpoint/2010/main" val="4081002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0653E3A-3986-53AD-D60A-EED7671E7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50" y="2178894"/>
            <a:ext cx="4773582" cy="26154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Quench Protection 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E334C6DE-2B05-4A20-AD54-2F248B63ACD5}"/>
                  </a:ext>
                </a:extLst>
              </p:cNvPr>
              <p:cNvSpPr txBox="1"/>
              <p:nvPr/>
            </p:nvSpPr>
            <p:spPr>
              <a:xfrm>
                <a:off x="148989" y="677549"/>
                <a:ext cx="7658580" cy="4817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Temperature rise is estimated under adiabatic condition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ja-JP" sz="2000" i="1" kern="1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ja-JP" altLang="ja-JP" sz="2000" i="1" kern="1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den>
                      </m:f>
                      <m:sSup>
                        <m:sSupPr>
                          <m:ctrlPr>
                            <a:rPr lang="ja-JP" altLang="ja-JP" sz="2000" i="1" kern="1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𝑑𝑡</m:t>
                      </m:r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ja-JP" altLang="ja-JP" sz="2000" i="1" kern="1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ja-JP" altLang="ja-JP" sz="2000" i="1" kern="1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𝜃</m:t>
                      </m:r>
                    </m:oMath>
                  </m:oMathPara>
                </a14:m>
                <a:endParaRPr lang="en-US" altLang="ja-JP" kern="1000" dirty="0"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ja-JP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i="1" kern="100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ja-JP" altLang="ja-JP" sz="20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 kern="1000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  <a:ea typeface="ＭＳ 明朝" panose="02020609040205080304" pitchFamily="17" charset="-128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ja-JP" sz="2000" i="1" kern="1000">
                          <a:latin typeface="Cambria Math" panose="020405030504060302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ja-JP" altLang="ja-JP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 kern="1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ja-JP" sz="2000" i="1" kern="1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ja-JP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subSup"/>
                          <m:ctrlPr>
                            <a:rPr lang="ja-JP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ja-JP" altLang="ja-JP" sz="2000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 kern="100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2000" i="1" kern="100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ja-JP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 kern="1000">
                                      <a:latin typeface="Cambria Math" panose="02040503050406030204" pitchFamily="18" charset="0"/>
                                      <a:ea typeface="ＭＳ 明朝" panose="02020609040205080304" pitchFamily="17" charset="-128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2000" i="1" kern="1000">
                                  <a:latin typeface="Cambria Math" panose="02040503050406030204" pitchFamily="18" charset="0"/>
                                  <a:ea typeface="ＭＳ 明朝" panose="02020609040205080304" pitchFamily="17" charset="-128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ja-JP" altLang="ja-JP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 kern="1000">
                                      <a:latin typeface="Cambria Math" panose="02040503050406030204" pitchFamily="18" charset="0"/>
                                      <a:ea typeface="ＭＳ 明朝" panose="02020609040205080304" pitchFamily="17" charset="-128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ja-JP" sz="2000" i="1" kern="1000">
                              <a:latin typeface="Cambria Math" panose="02040503050406030204" pitchFamily="18" charset="0"/>
                              <a:ea typeface="ＭＳ 明朝" panose="02020609040205080304" pitchFamily="17" charset="-128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altLang="ja-JP" sz="2000" kern="1000" dirty="0"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solidFill>
                      <a:srgbClr val="FF0000"/>
                    </a:solidFill>
                  </a:rPr>
                  <a:t>Larger A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kern="1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ja-JP" sz="2000" i="1" kern="1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i="1" kern="1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ja-JP" altLang="ja-JP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 kern="1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  <m:r>
                      <a:rPr lang="en-US" altLang="ja-JP" sz="2000" i="1" kern="1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ja-JP" sz="2000" dirty="0">
                    <a:solidFill>
                      <a:srgbClr val="FF0000"/>
                    </a:solidFill>
                  </a:rPr>
                  <a:t>, lower </a:t>
                </a:r>
                <a:r>
                  <a:rPr lang="el-GR" altLang="ja-JP" sz="2000" dirty="0">
                    <a:solidFill>
                      <a:srgbClr val="FF0000"/>
                    </a:solidFill>
                  </a:rPr>
                  <a:t>ρ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gives lower temperature rise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ja-JP" altLang="ja-JP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kern="10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2000" i="1" kern="10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ja-JP" sz="2000" i="1" kern="100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ja-JP" sz="2000" b="1" dirty="0">
                    <a:solidFill>
                      <a:srgbClr val="FF0000"/>
                    </a:solidFill>
                  </a:rPr>
                  <a:t>-&gt; larger Cu area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000" b="1" dirty="0">
                    <a:solidFill>
                      <a:srgbClr val="FF0000"/>
                    </a:solidFill>
                  </a:rPr>
                  <a:t>Fast discharge </a:t>
                </a:r>
                <a14:m>
                  <m:oMath xmlns:m="http://schemas.openxmlformats.org/officeDocument/2006/math">
                    <m:r>
                      <a:rPr lang="en-US" altLang="ja-JP" sz="2000" i="1" kern="100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ja-JP" altLang="ja-JP" sz="20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 kern="10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ＭＳ 明朝" panose="02020609040205080304" pitchFamily="17" charset="-128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ja-JP" altLang="en-US" sz="2000" b="1" dirty="0">
                    <a:solidFill>
                      <a:srgbClr val="FF0000"/>
                    </a:solidFill>
                  </a:rPr>
                  <a:t>→</a:t>
                </a:r>
                <a:r>
                  <a:rPr lang="en-US" altLang="ja-JP" sz="2000" b="1" dirty="0">
                    <a:solidFill>
                      <a:srgbClr val="FF0000"/>
                    </a:solidFill>
                  </a:rPr>
                  <a:t>0 A</a:t>
                </a:r>
                <a:r>
                  <a:rPr lang="ja-JP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000" b="1" dirty="0">
                    <a:solidFill>
                      <a:srgbClr val="FF0000"/>
                    </a:solidFill>
                  </a:rPr>
                  <a:t>is another protection line.</a:t>
                </a:r>
                <a:endParaRPr lang="ja-JP" altLang="en-US" sz="2000" b="1" dirty="0">
                  <a:solidFill>
                    <a:srgbClr val="FF0000"/>
                  </a:solidFill>
                </a:endParaRP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ja-JP" sz="2000" dirty="0"/>
                  <a:t>External dump resistor.</a:t>
                </a: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ja-JP" sz="2000" dirty="0"/>
                  <a:t>Quench back – fast quench propagation.</a:t>
                </a: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ja-JP" sz="2000" dirty="0"/>
                  <a:t>Quench heater – distributed normal zone.</a:t>
                </a: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ja-JP" sz="2000" dirty="0"/>
                  <a:t>Bypass diode for chain of magnets</a:t>
                </a:r>
              </a:p>
              <a:p>
                <a:pPr marL="914400" lvl="1" indent="-457200">
                  <a:buFont typeface="+mj-ea"/>
                  <a:buAutoNum type="circleNumDbPlain"/>
                </a:pPr>
                <a:endParaRPr lang="en-US" altLang="ja-JP" sz="2000" dirty="0"/>
              </a:p>
              <a:p>
                <a:endParaRPr lang="en-US" altLang="ja-JP" sz="2000" dirty="0"/>
              </a:p>
              <a:p>
                <a:pPr lvl="2"/>
                <a:endParaRPr lang="ja-JP" altLang="ja-JP" sz="2000" kern="1000" dirty="0">
                  <a:effectLst/>
                  <a:latin typeface="Century" panose="02040604050505020304" pitchFamily="18" charset="0"/>
                  <a:ea typeface="ＭＳ 明朝" panose="02020609040205080304" pitchFamily="17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E334C6DE-2B05-4A20-AD54-2F248B63A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9" y="677549"/>
                <a:ext cx="7658580" cy="4817729"/>
              </a:xfrm>
              <a:prstGeom prst="rect">
                <a:avLst/>
              </a:prstGeom>
              <a:blipFill>
                <a:blip r:embed="rId3"/>
                <a:stretch>
                  <a:fillRect l="-796" t="-6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540B9C4-C5AA-454A-12BB-0A48B9024B74}"/>
              </a:ext>
            </a:extLst>
          </p:cNvPr>
          <p:cNvCxnSpPr>
            <a:cxnSpLocks/>
          </p:cNvCxnSpPr>
          <p:nvPr/>
        </p:nvCxnSpPr>
        <p:spPr>
          <a:xfrm flipV="1">
            <a:off x="9500521" y="4966425"/>
            <a:ext cx="1730927" cy="88746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DDECC96C-5124-779C-118C-32825C890E84}"/>
              </a:ext>
            </a:extLst>
          </p:cNvPr>
          <p:cNvSpPr/>
          <p:nvPr/>
        </p:nvSpPr>
        <p:spPr>
          <a:xfrm>
            <a:off x="4038724" y="5049785"/>
            <a:ext cx="598425" cy="804099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C56394C-532B-5BBE-172D-ECD345E2C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00" y="4596943"/>
            <a:ext cx="3725551" cy="21552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DEC7308-A501-BB65-B6D0-82F81BA7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732" y="4640418"/>
            <a:ext cx="2487294" cy="206832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DF25380-3AC2-626E-AC90-8686FC212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712" y="4853261"/>
            <a:ext cx="4459459" cy="18554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C3CCD9-4EAD-6F59-9ED7-1EC3543F4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800891" y="-523997"/>
            <a:ext cx="1399258" cy="36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4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66249A-7004-BC05-84F6-DDF79A0C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60" y="292387"/>
            <a:ext cx="4866860" cy="295373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4D1153-B786-46BC-2487-D47B0254383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Quench Detection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D7D08D-EF55-5553-F8D9-684CC8E5242D}"/>
              </a:ext>
            </a:extLst>
          </p:cNvPr>
          <p:cNvSpPr txBox="1"/>
          <p:nvPr/>
        </p:nvSpPr>
        <p:spPr>
          <a:xfrm>
            <a:off x="805816" y="738154"/>
            <a:ext cx="609790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u="sng" dirty="0"/>
              <a:t>Imbalance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</a:rPr>
              <a:t>Imbalance bridge circuit detects resistive voltage in any branch of the coil winding</a:t>
            </a:r>
            <a:r>
              <a:rPr lang="en-US" altLang="ja-JP" dirty="0"/>
              <a:t>, by comparing potential of a pre-selected voltage tap to that provided by a </a:t>
            </a:r>
            <a:r>
              <a:rPr lang="en-US" altLang="ja-JP" dirty="0">
                <a:solidFill>
                  <a:srgbClr val="FF0000"/>
                </a:solidFill>
              </a:rPr>
              <a:t>resistive divider</a:t>
            </a:r>
            <a:r>
              <a:rPr lang="en-US" altLang="ja-JP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33CC"/>
                </a:solidFill>
              </a:rPr>
              <a:t>Inductive voltage is canceled </a:t>
            </a:r>
            <a:r>
              <a:rPr lang="en-US" altLang="ja-JP" dirty="0"/>
              <a:t>in the bridge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Several(at least 2) imbalance circuits are used in order to detect symmetric quenches.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33CC"/>
                </a:solidFill>
              </a:rPr>
              <a:t>Typical </a:t>
            </a:r>
            <a:r>
              <a:rPr lang="en-US" altLang="ja-JP" dirty="0" err="1">
                <a:solidFill>
                  <a:srgbClr val="0033CC"/>
                </a:solidFill>
              </a:rPr>
              <a:t>Imb</a:t>
            </a:r>
            <a:r>
              <a:rPr lang="en-US" altLang="ja-JP" dirty="0">
                <a:solidFill>
                  <a:srgbClr val="0033CC"/>
                </a:solidFill>
              </a:rPr>
              <a:t>. threshold is~100 mV </a:t>
            </a:r>
            <a:r>
              <a:rPr lang="en-US" altLang="ja-JP" dirty="0"/>
              <a:t>for research magnets. A time interval over which voltage rises above the threshold is often called “</a:t>
            </a:r>
            <a:r>
              <a:rPr lang="en-US" altLang="ja-JP" dirty="0">
                <a:solidFill>
                  <a:srgbClr val="0033CC"/>
                </a:solidFill>
              </a:rPr>
              <a:t>detection </a:t>
            </a:r>
            <a:r>
              <a:rPr lang="en-US" altLang="ja-JP" dirty="0">
                <a:solidFill>
                  <a:srgbClr val="0033CC"/>
                </a:solidFill>
                <a:latin typeface="+mn-ea"/>
              </a:rPr>
              <a:t>time</a:t>
            </a:r>
            <a:r>
              <a:rPr lang="en-US" altLang="ja-JP" dirty="0">
                <a:solidFill>
                  <a:srgbClr val="000000"/>
                </a:solidFill>
                <a:latin typeface="+mn-ea"/>
              </a:rPr>
              <a:t>” 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B9D5C7-CB9B-7F01-B83D-880770D880AD}"/>
              </a:ext>
            </a:extLst>
          </p:cNvPr>
          <p:cNvSpPr txBox="1"/>
          <p:nvPr/>
        </p:nvSpPr>
        <p:spPr>
          <a:xfrm>
            <a:off x="805816" y="4290001"/>
            <a:ext cx="609790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u="sng" dirty="0">
                <a:latin typeface="+mn-ea"/>
              </a:rPr>
              <a:t>Non voltage quench diagnostics</a:t>
            </a:r>
            <a:endParaRPr lang="en-US" altLang="ja-JP" sz="2000" b="0" i="0" u="sng" strike="noStrike" baseline="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Temperature rise and pressure rise beyond threshold start discharge as prevention of quench.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Acoustic emission detection/triangulation system uses arrays of piezoelectric sensors to detect mechanical events/quench precursors in the magnet, and also to localize quenches using triangulation technique.</a:t>
            </a:r>
            <a:endParaRPr lang="ja-JP" altLang="en-US" dirty="0"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972A9D6-3680-EC9A-B2C0-FEC09E3F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534" y="4559733"/>
            <a:ext cx="2519856" cy="13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8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16391" y="-951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Review : Effective Current Density over the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422027F-5F51-7B64-53D1-CAFAD75945DF}"/>
                  </a:ext>
                </a:extLst>
              </p:cNvPr>
              <p:cNvSpPr txBox="1"/>
              <p:nvPr/>
            </p:nvSpPr>
            <p:spPr>
              <a:xfrm>
                <a:off x="32979" y="550631"/>
                <a:ext cx="11862148" cy="1043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/>
                  <a:t>Induced magnetic field </a:t>
                </a:r>
                <a14:m>
                  <m:oMath xmlns:m="http://schemas.openxmlformats.org/officeDocument/2006/math"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𝑵𝑰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𝑱𝒘𝒊𝒏𝒅𝒊𝒏𝒈</m:t>
                    </m:r>
                  </m:oMath>
                </a14:m>
                <a:r>
                  <a:rPr lang="en-US" altLang="ja-JP" sz="2000" b="1" dirty="0"/>
                  <a:t>, and </a:t>
                </a:r>
                <a14:m>
                  <m:oMath xmlns:m="http://schemas.openxmlformats.org/officeDocument/2006/math">
                    <m:r>
                      <a:rPr lang="en-US" altLang="ja-JP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ja-JP" sz="20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altLang="ja-JP" sz="2000" b="1" dirty="0"/>
                  <a:t> in SC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ja-JP" sz="20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𝒘𝒊𝒏𝒊𝒅𝒊𝒏𝒈</m:t>
                    </m:r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ja-JP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altLang="ja-JP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𝒄𝒓𝒚𝒐</m:t>
                        </m:r>
                      </m:sub>
                    </m:sSub>
                  </m:oMath>
                </a14:m>
                <a:r>
                  <a:rPr lang="en-US" altLang="ja-JP" sz="2000" b="1" dirty="0"/>
                  <a:t> in SC magnet.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altLang="ja-JP" sz="2000" b="1" dirty="0"/>
                  <a:t> in SC magnet &gt; </a:t>
                </a:r>
                <a14:m>
                  <m:oMath xmlns:m="http://schemas.openxmlformats.org/officeDocument/2006/math">
                    <m:r>
                      <a:rPr lang="en-US" altLang="ja-JP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altLang="ja-JP" sz="2000" b="1" dirty="0"/>
                  <a:t> in normal (copper) magnet ?</a:t>
                </a:r>
              </a:p>
              <a:p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422027F-5F51-7B64-53D1-CAFAD7594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" y="550631"/>
                <a:ext cx="11862148" cy="1043812"/>
              </a:xfrm>
              <a:prstGeom prst="rect">
                <a:avLst/>
              </a:prstGeom>
              <a:blipFill>
                <a:blip r:embed="rId3"/>
                <a:stretch>
                  <a:fillRect l="-514" t="-1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>
            <a:extLst>
              <a:ext uri="{FF2B5EF4-FFF2-40B4-BE49-F238E27FC236}">
                <a16:creationId xmlns:a16="http://schemas.microsoft.com/office/drawing/2014/main" id="{BF7F258B-9F00-0B59-B208-68E25FE1D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950" y="3008061"/>
            <a:ext cx="3649224" cy="3797166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24CDB912-F133-3952-3039-4B230F464F4B}"/>
              </a:ext>
            </a:extLst>
          </p:cNvPr>
          <p:cNvSpPr/>
          <p:nvPr/>
        </p:nvSpPr>
        <p:spPr>
          <a:xfrm>
            <a:off x="1175713" y="1751860"/>
            <a:ext cx="214780" cy="21478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82AB67EE-9AB2-C8CF-AF84-143CE33CEB90}"/>
              </a:ext>
            </a:extLst>
          </p:cNvPr>
          <p:cNvGrpSpPr/>
          <p:nvPr/>
        </p:nvGrpSpPr>
        <p:grpSpPr>
          <a:xfrm>
            <a:off x="3112747" y="1626099"/>
            <a:ext cx="324000" cy="324000"/>
            <a:chOff x="1442222" y="2397528"/>
            <a:chExt cx="324000" cy="324000"/>
          </a:xfrm>
        </p:grpSpPr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69EE8C04-9F1D-2A70-1B80-9407FB1F5C3A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2A6E5AAC-9E56-CA78-D309-115064A2A948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FA12E883-4A7D-DFD9-796D-A621FBC1B1B6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FFF413FE-C085-FB77-890D-3170589E9132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BBCC2305-A907-11E4-6E51-D2A806444B12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DF0DD44B-593A-D936-390B-C4D0BFFD29A8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A605AE35-1A43-687B-E5F2-393E535E676C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FC614229-DB60-C143-EF5B-D25ABDB3BB8C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8E9B0AED-859C-C0EC-ECF1-E0EA551DFC96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CB533502-B81A-E6FA-A40B-904C103D12B2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09E3F7DA-A959-C881-BB9D-A04ABA2B4506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55E35DED-96D2-B3FA-021A-8F1F09ADB006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38A70487-37E7-E83D-E055-D9831466C6BF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30579694-ACAA-67EE-E077-F95AA2ED62BF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DA2792DA-8015-E3E6-3228-87080D9154CC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2F587DF7-C059-3C30-FC7A-577ACDD58F66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D4E90F1D-E8A2-6162-835B-E96A7CE510EA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F34DF91B-BA95-1EB3-A19F-8300DC4F83C8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E32315C9-0DE9-A279-0CFB-162790AB69D9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910BB2D1-8459-2851-097B-77A18A498772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8C8D2301-0469-374A-2870-29C00FE73B7A}"/>
              </a:ext>
            </a:extLst>
          </p:cNvPr>
          <p:cNvGrpSpPr/>
          <p:nvPr/>
        </p:nvGrpSpPr>
        <p:grpSpPr>
          <a:xfrm>
            <a:off x="5018371" y="1992486"/>
            <a:ext cx="640663" cy="486321"/>
            <a:chOff x="2092257" y="2332075"/>
            <a:chExt cx="640663" cy="486321"/>
          </a:xfrm>
        </p:grpSpPr>
        <p:sp>
          <p:nvSpPr>
            <p:cNvPr id="89" name="四角形: 角を丸くする 88">
              <a:extLst>
                <a:ext uri="{FF2B5EF4-FFF2-40B4-BE49-F238E27FC236}">
                  <a16:creationId xmlns:a16="http://schemas.microsoft.com/office/drawing/2014/main" id="{1DCA8BE6-3727-1247-F1E3-00E87958C849}"/>
                </a:ext>
              </a:extLst>
            </p:cNvPr>
            <p:cNvSpPr/>
            <p:nvPr/>
          </p:nvSpPr>
          <p:spPr>
            <a:xfrm>
              <a:off x="2092257" y="2332075"/>
              <a:ext cx="640663" cy="4863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A32C6E4B-1EF9-ED44-DD3D-4CAFA0CC1ADD}"/>
                </a:ext>
              </a:extLst>
            </p:cNvPr>
            <p:cNvGrpSpPr/>
            <p:nvPr/>
          </p:nvGrpSpPr>
          <p:grpSpPr>
            <a:xfrm>
              <a:off x="2250588" y="2413235"/>
              <a:ext cx="324000" cy="324000"/>
              <a:chOff x="2237226" y="2397528"/>
              <a:chExt cx="324000" cy="324000"/>
            </a:xfrm>
          </p:grpSpPr>
          <p:sp>
            <p:nvSpPr>
              <p:cNvPr id="68" name="楕円 67">
                <a:extLst>
                  <a:ext uri="{FF2B5EF4-FFF2-40B4-BE49-F238E27FC236}">
                    <a16:creationId xmlns:a16="http://schemas.microsoft.com/office/drawing/2014/main" id="{639794E4-4B07-954A-010B-20176155BBCB}"/>
                  </a:ext>
                </a:extLst>
              </p:cNvPr>
              <p:cNvSpPr/>
              <p:nvPr/>
            </p:nvSpPr>
            <p:spPr>
              <a:xfrm>
                <a:off x="2237226" y="2397528"/>
                <a:ext cx="324000" cy="32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楕円 68">
                <a:extLst>
                  <a:ext uri="{FF2B5EF4-FFF2-40B4-BE49-F238E27FC236}">
                    <a16:creationId xmlns:a16="http://schemas.microsoft.com/office/drawing/2014/main" id="{74EE4F0D-8E9D-981A-7470-09231492A5B4}"/>
                  </a:ext>
                </a:extLst>
              </p:cNvPr>
              <p:cNvSpPr/>
              <p:nvPr/>
            </p:nvSpPr>
            <p:spPr>
              <a:xfrm>
                <a:off x="2386465" y="243646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楕円 69">
                <a:extLst>
                  <a:ext uri="{FF2B5EF4-FFF2-40B4-BE49-F238E27FC236}">
                    <a16:creationId xmlns:a16="http://schemas.microsoft.com/office/drawing/2014/main" id="{941AEC49-A5EE-826D-3921-7949245396BD}"/>
                  </a:ext>
                </a:extLst>
              </p:cNvPr>
              <p:cNvSpPr/>
              <p:nvPr/>
            </p:nvSpPr>
            <p:spPr>
              <a:xfrm>
                <a:off x="2332726" y="243646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楕円 70">
                <a:extLst>
                  <a:ext uri="{FF2B5EF4-FFF2-40B4-BE49-F238E27FC236}">
                    <a16:creationId xmlns:a16="http://schemas.microsoft.com/office/drawing/2014/main" id="{7BA89B32-AD84-2288-06BF-9B8F437CB83F}"/>
                  </a:ext>
                </a:extLst>
              </p:cNvPr>
              <p:cNvSpPr/>
              <p:nvPr/>
            </p:nvSpPr>
            <p:spPr>
              <a:xfrm>
                <a:off x="2440204" y="243646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楕円 71">
                <a:extLst>
                  <a:ext uri="{FF2B5EF4-FFF2-40B4-BE49-F238E27FC236}">
                    <a16:creationId xmlns:a16="http://schemas.microsoft.com/office/drawing/2014/main" id="{BC2254BC-08AE-5FC6-5721-01F11C4EAD77}"/>
                  </a:ext>
                </a:extLst>
              </p:cNvPr>
              <p:cNvSpPr/>
              <p:nvPr/>
            </p:nvSpPr>
            <p:spPr>
              <a:xfrm>
                <a:off x="2305111" y="2489354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楕円 72">
                <a:extLst>
                  <a:ext uri="{FF2B5EF4-FFF2-40B4-BE49-F238E27FC236}">
                    <a16:creationId xmlns:a16="http://schemas.microsoft.com/office/drawing/2014/main" id="{388257B9-2CF1-A512-957F-24B84D0B66FC}"/>
                  </a:ext>
                </a:extLst>
              </p:cNvPr>
              <p:cNvSpPr/>
              <p:nvPr/>
            </p:nvSpPr>
            <p:spPr>
              <a:xfrm>
                <a:off x="2412589" y="2489354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楕円 73">
                <a:extLst>
                  <a:ext uri="{FF2B5EF4-FFF2-40B4-BE49-F238E27FC236}">
                    <a16:creationId xmlns:a16="http://schemas.microsoft.com/office/drawing/2014/main" id="{B5D872D3-828B-1376-E6A3-473AB7ACB283}"/>
                  </a:ext>
                </a:extLst>
              </p:cNvPr>
              <p:cNvSpPr/>
              <p:nvPr/>
            </p:nvSpPr>
            <p:spPr>
              <a:xfrm>
                <a:off x="2358850" y="2489354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楕円 74">
                <a:extLst>
                  <a:ext uri="{FF2B5EF4-FFF2-40B4-BE49-F238E27FC236}">
                    <a16:creationId xmlns:a16="http://schemas.microsoft.com/office/drawing/2014/main" id="{FA2C66C7-A2EC-DD61-D3DC-EABB849D8CD6}"/>
                  </a:ext>
                </a:extLst>
              </p:cNvPr>
              <p:cNvSpPr/>
              <p:nvPr/>
            </p:nvSpPr>
            <p:spPr>
              <a:xfrm>
                <a:off x="2466328" y="2489354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楕円 75">
                <a:extLst>
                  <a:ext uri="{FF2B5EF4-FFF2-40B4-BE49-F238E27FC236}">
                    <a16:creationId xmlns:a16="http://schemas.microsoft.com/office/drawing/2014/main" id="{9EB5DC1A-AF1B-2C42-9921-EC3C05DECC70}"/>
                  </a:ext>
                </a:extLst>
              </p:cNvPr>
              <p:cNvSpPr/>
              <p:nvPr/>
            </p:nvSpPr>
            <p:spPr>
              <a:xfrm>
                <a:off x="2278987" y="2539236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楕円 76">
                <a:extLst>
                  <a:ext uri="{FF2B5EF4-FFF2-40B4-BE49-F238E27FC236}">
                    <a16:creationId xmlns:a16="http://schemas.microsoft.com/office/drawing/2014/main" id="{1A428A03-CA2D-4961-6758-5C30257FACD1}"/>
                  </a:ext>
                </a:extLst>
              </p:cNvPr>
              <p:cNvSpPr/>
              <p:nvPr/>
            </p:nvSpPr>
            <p:spPr>
              <a:xfrm>
                <a:off x="2386465" y="2539236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701D025C-F9F6-75D5-E321-44D008801339}"/>
                  </a:ext>
                </a:extLst>
              </p:cNvPr>
              <p:cNvSpPr/>
              <p:nvPr/>
            </p:nvSpPr>
            <p:spPr>
              <a:xfrm>
                <a:off x="2493943" y="2539236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楕円 78">
                <a:extLst>
                  <a:ext uri="{FF2B5EF4-FFF2-40B4-BE49-F238E27FC236}">
                    <a16:creationId xmlns:a16="http://schemas.microsoft.com/office/drawing/2014/main" id="{03EBC902-1C44-834D-E4BB-59CF0A195675}"/>
                  </a:ext>
                </a:extLst>
              </p:cNvPr>
              <p:cNvSpPr/>
              <p:nvPr/>
            </p:nvSpPr>
            <p:spPr>
              <a:xfrm>
                <a:off x="2332726" y="2539236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楕円 79">
                <a:extLst>
                  <a:ext uri="{FF2B5EF4-FFF2-40B4-BE49-F238E27FC236}">
                    <a16:creationId xmlns:a16="http://schemas.microsoft.com/office/drawing/2014/main" id="{4F2AE56C-E348-1BEC-8B27-FA5325768BED}"/>
                  </a:ext>
                </a:extLst>
              </p:cNvPr>
              <p:cNvSpPr/>
              <p:nvPr/>
            </p:nvSpPr>
            <p:spPr>
              <a:xfrm>
                <a:off x="2440204" y="2539236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楕円 80">
                <a:extLst>
                  <a:ext uri="{FF2B5EF4-FFF2-40B4-BE49-F238E27FC236}">
                    <a16:creationId xmlns:a16="http://schemas.microsoft.com/office/drawing/2014/main" id="{3ED742A1-F329-4FD8-BB20-5A6314F15B00}"/>
                  </a:ext>
                </a:extLst>
              </p:cNvPr>
              <p:cNvSpPr/>
              <p:nvPr/>
            </p:nvSpPr>
            <p:spPr>
              <a:xfrm>
                <a:off x="2305111" y="2592128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楕円 81">
                <a:extLst>
                  <a:ext uri="{FF2B5EF4-FFF2-40B4-BE49-F238E27FC236}">
                    <a16:creationId xmlns:a16="http://schemas.microsoft.com/office/drawing/2014/main" id="{FF2A85D9-D959-CD50-E7C5-9AEF75E04ED1}"/>
                  </a:ext>
                </a:extLst>
              </p:cNvPr>
              <p:cNvSpPr/>
              <p:nvPr/>
            </p:nvSpPr>
            <p:spPr>
              <a:xfrm>
                <a:off x="2412589" y="2592128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楕円 82">
                <a:extLst>
                  <a:ext uri="{FF2B5EF4-FFF2-40B4-BE49-F238E27FC236}">
                    <a16:creationId xmlns:a16="http://schemas.microsoft.com/office/drawing/2014/main" id="{5934C745-310A-B199-D18F-20F0EC2E02E1}"/>
                  </a:ext>
                </a:extLst>
              </p:cNvPr>
              <p:cNvSpPr/>
              <p:nvPr/>
            </p:nvSpPr>
            <p:spPr>
              <a:xfrm>
                <a:off x="2358850" y="2592128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楕円 83">
                <a:extLst>
                  <a:ext uri="{FF2B5EF4-FFF2-40B4-BE49-F238E27FC236}">
                    <a16:creationId xmlns:a16="http://schemas.microsoft.com/office/drawing/2014/main" id="{2DEDB167-14B6-2811-6CF2-1CA9BFAABA36}"/>
                  </a:ext>
                </a:extLst>
              </p:cNvPr>
              <p:cNvSpPr/>
              <p:nvPr/>
            </p:nvSpPr>
            <p:spPr>
              <a:xfrm>
                <a:off x="2466328" y="2592128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楕円 84">
                <a:extLst>
                  <a:ext uri="{FF2B5EF4-FFF2-40B4-BE49-F238E27FC236}">
                    <a16:creationId xmlns:a16="http://schemas.microsoft.com/office/drawing/2014/main" id="{146CB323-4746-F0BD-8593-1E2DC54B84CB}"/>
                  </a:ext>
                </a:extLst>
              </p:cNvPr>
              <p:cNvSpPr/>
              <p:nvPr/>
            </p:nvSpPr>
            <p:spPr>
              <a:xfrm>
                <a:off x="2386465" y="264137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楕円 85">
                <a:extLst>
                  <a:ext uri="{FF2B5EF4-FFF2-40B4-BE49-F238E27FC236}">
                    <a16:creationId xmlns:a16="http://schemas.microsoft.com/office/drawing/2014/main" id="{C661DB47-AF8A-F4E1-3EE9-9B8982A9D711}"/>
                  </a:ext>
                </a:extLst>
              </p:cNvPr>
              <p:cNvSpPr/>
              <p:nvPr/>
            </p:nvSpPr>
            <p:spPr>
              <a:xfrm>
                <a:off x="2332726" y="264137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楕円 86">
                <a:extLst>
                  <a:ext uri="{FF2B5EF4-FFF2-40B4-BE49-F238E27FC236}">
                    <a16:creationId xmlns:a16="http://schemas.microsoft.com/office/drawing/2014/main" id="{DBF2DC0F-7861-A6C3-BA59-17F02AD22229}"/>
                  </a:ext>
                </a:extLst>
              </p:cNvPr>
              <p:cNvSpPr/>
              <p:nvPr/>
            </p:nvSpPr>
            <p:spPr>
              <a:xfrm>
                <a:off x="2440204" y="2641372"/>
                <a:ext cx="36000" cy="3600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88832A45-F624-07D6-BD79-708BC98489A4}"/>
              </a:ext>
            </a:extLst>
          </p:cNvPr>
          <p:cNvGrpSpPr/>
          <p:nvPr/>
        </p:nvGrpSpPr>
        <p:grpSpPr>
          <a:xfrm>
            <a:off x="5964053" y="1630766"/>
            <a:ext cx="1630439" cy="942252"/>
            <a:chOff x="3627198" y="2304770"/>
            <a:chExt cx="1630439" cy="942252"/>
          </a:xfrm>
        </p:grpSpPr>
        <p:pic>
          <p:nvPicPr>
            <p:cNvPr id="115" name="図 114">
              <a:extLst>
                <a:ext uri="{FF2B5EF4-FFF2-40B4-BE49-F238E27FC236}">
                  <a16:creationId xmlns:a16="http://schemas.microsoft.com/office/drawing/2014/main" id="{1B892128-91E0-4E55-68EC-DC12D3B23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7198" y="2313244"/>
              <a:ext cx="399238" cy="305956"/>
            </a:xfrm>
            <a:prstGeom prst="rect">
              <a:avLst/>
            </a:prstGeom>
          </p:spPr>
        </p:pic>
        <p:pic>
          <p:nvPicPr>
            <p:cNvPr id="116" name="図 115">
              <a:extLst>
                <a:ext uri="{FF2B5EF4-FFF2-40B4-BE49-F238E27FC236}">
                  <a16:creationId xmlns:a16="http://schemas.microsoft.com/office/drawing/2014/main" id="{0C71B3FC-3AA1-CD29-09EB-8F7A8DC5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27" y="2313244"/>
              <a:ext cx="399238" cy="305956"/>
            </a:xfrm>
            <a:prstGeom prst="rect">
              <a:avLst/>
            </a:prstGeom>
          </p:spPr>
        </p:pic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127AE7AE-2DCB-C289-E7F1-31707B040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970" y="2304770"/>
              <a:ext cx="399238" cy="305956"/>
            </a:xfrm>
            <a:prstGeom prst="rect">
              <a:avLst/>
            </a:prstGeom>
          </p:spPr>
        </p:pic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14EBD16A-CEAC-2D64-9EB3-174E4AA82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399" y="2304770"/>
              <a:ext cx="399238" cy="305956"/>
            </a:xfrm>
            <a:prstGeom prst="rect">
              <a:avLst/>
            </a:prstGeom>
          </p:spPr>
        </p:pic>
        <p:pic>
          <p:nvPicPr>
            <p:cNvPr id="119" name="図 118">
              <a:extLst>
                <a:ext uri="{FF2B5EF4-FFF2-40B4-BE49-F238E27FC236}">
                  <a16:creationId xmlns:a16="http://schemas.microsoft.com/office/drawing/2014/main" id="{DF6B7EE7-286F-EC73-11A5-B44780B5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7198" y="2625275"/>
              <a:ext cx="399238" cy="305956"/>
            </a:xfrm>
            <a:prstGeom prst="rect">
              <a:avLst/>
            </a:prstGeom>
          </p:spPr>
        </p:pic>
        <p:pic>
          <p:nvPicPr>
            <p:cNvPr id="120" name="図 119">
              <a:extLst>
                <a:ext uri="{FF2B5EF4-FFF2-40B4-BE49-F238E27FC236}">
                  <a16:creationId xmlns:a16="http://schemas.microsoft.com/office/drawing/2014/main" id="{B33A6DAA-CE2F-9A58-564E-FB335D7E6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27" y="2625275"/>
              <a:ext cx="399238" cy="305956"/>
            </a:xfrm>
            <a:prstGeom prst="rect">
              <a:avLst/>
            </a:prstGeom>
          </p:spPr>
        </p:pic>
        <p:pic>
          <p:nvPicPr>
            <p:cNvPr id="121" name="図 120">
              <a:extLst>
                <a:ext uri="{FF2B5EF4-FFF2-40B4-BE49-F238E27FC236}">
                  <a16:creationId xmlns:a16="http://schemas.microsoft.com/office/drawing/2014/main" id="{44F548A5-037A-F281-923F-9ADFD10E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970" y="2616801"/>
              <a:ext cx="399238" cy="305956"/>
            </a:xfrm>
            <a:prstGeom prst="rect">
              <a:avLst/>
            </a:prstGeom>
          </p:spPr>
        </p:pic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40CAF346-E806-A422-3A34-2A05FB305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399" y="2616801"/>
              <a:ext cx="399238" cy="305956"/>
            </a:xfrm>
            <a:prstGeom prst="rect">
              <a:avLst/>
            </a:prstGeom>
          </p:spPr>
        </p:pic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1FA0B60C-400F-7424-DEB9-00BE457C4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7198" y="2941066"/>
              <a:ext cx="399238" cy="305956"/>
            </a:xfrm>
            <a:prstGeom prst="rect">
              <a:avLst/>
            </a:prstGeom>
          </p:spPr>
        </p:pic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20B5E715-EDD5-E91D-CC5A-658E63D9D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27" y="2941066"/>
              <a:ext cx="399238" cy="305956"/>
            </a:xfrm>
            <a:prstGeom prst="rect">
              <a:avLst/>
            </a:prstGeom>
          </p:spPr>
        </p:pic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91A2E109-2880-D266-2717-A63BF2D39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970" y="2932592"/>
              <a:ext cx="399238" cy="305956"/>
            </a:xfrm>
            <a:prstGeom prst="rect">
              <a:avLst/>
            </a:prstGeom>
          </p:spPr>
        </p:pic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4AD78D10-BF0F-5756-E7AC-F83FC91EA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8399" y="2932592"/>
              <a:ext cx="399238" cy="30595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890440EA-B6D3-5402-2D5D-CD5639BEC8D1}"/>
                  </a:ext>
                </a:extLst>
              </p:cNvPr>
              <p:cNvSpPr txBox="1"/>
              <p:nvPr/>
            </p:nvSpPr>
            <p:spPr>
              <a:xfrm>
                <a:off x="368103" y="1967747"/>
                <a:ext cx="18742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/>
                  <a:t>Superconductor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~0.8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890440EA-B6D3-5402-2D5D-CD5639BE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03" y="1967747"/>
                <a:ext cx="1874231" cy="646331"/>
              </a:xfrm>
              <a:prstGeom prst="rect">
                <a:avLst/>
              </a:prstGeom>
              <a:blipFill>
                <a:blip r:embed="rId6"/>
                <a:stretch>
                  <a:fillRect l="-2597" t="-5660" r="-2597" b="-47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4F91CCE4-75B0-BD5C-DFD9-7F33D20E2DF3}"/>
                  </a:ext>
                </a:extLst>
              </p:cNvPr>
              <p:cNvSpPr txBox="1"/>
              <p:nvPr/>
            </p:nvSpPr>
            <p:spPr>
              <a:xfrm>
                <a:off x="2364033" y="1886047"/>
                <a:ext cx="20020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/>
                  <a:t>Cu matrix </a:t>
                </a:r>
              </a:p>
              <a:p>
                <a:pPr algn="ctr"/>
                <a:r>
                  <a:rPr lang="en-US" altLang="ja-JP" dirty="0"/>
                  <a:t>for flux flow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𝑠𝑐𝑚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=0.3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~0.5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𝑆𝑐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4F91CCE4-75B0-BD5C-DFD9-7F33D20E2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033" y="1886047"/>
                <a:ext cx="2002001" cy="923330"/>
              </a:xfrm>
              <a:prstGeom prst="rect">
                <a:avLst/>
              </a:prstGeom>
              <a:blipFill>
                <a:blip r:embed="rId7"/>
                <a:stretch>
                  <a:fillRect l="-1524" t="-3289" b="-3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06C0E76E-F767-6C59-5FBA-E026ADDCF677}"/>
                  </a:ext>
                </a:extLst>
              </p:cNvPr>
              <p:cNvSpPr txBox="1"/>
              <p:nvPr/>
            </p:nvSpPr>
            <p:spPr>
              <a:xfrm>
                <a:off x="4603167" y="2452483"/>
                <a:ext cx="5631428" cy="1504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Larger Cu matrix or pure metal clad</a:t>
                </a:r>
              </a:p>
              <a:p>
                <a:r>
                  <a:rPr lang="en-US" altLang="ja-JP" dirty="0"/>
                  <a:t>for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mechanical reinforce, stability, protection</a:t>
                </a:r>
              </a:p>
              <a:p>
                <a:r>
                  <a:rPr lang="en-US" altLang="ja-JP" dirty="0"/>
                  <a:t>and  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packing factor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𝑤𝑖𝑛𝑑𝑖𝑛𝑔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=0.05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~0.3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𝑆𝑐𝑚</m:t>
                          </m:r>
                        </m:sub>
                      </m:sSub>
                    </m:oMath>
                  </m:oMathPara>
                </a14:m>
                <a:endParaRPr kumimoji="1" lang="en-US" altLang="ja-JP" dirty="0"/>
              </a:p>
              <a:p>
                <a:r>
                  <a:rPr lang="en-US" altLang="ja-JP" b="1" dirty="0">
                    <a:solidFill>
                      <a:srgbClr val="FF0000"/>
                    </a:solidFill>
                  </a:rPr>
                  <a:t>(Engineering Current Density)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06C0E76E-F767-6C59-5FBA-E026ADDCF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167" y="2452483"/>
                <a:ext cx="5631428" cy="1504001"/>
              </a:xfrm>
              <a:prstGeom prst="rect">
                <a:avLst/>
              </a:prstGeom>
              <a:blipFill>
                <a:blip r:embed="rId8"/>
                <a:stretch>
                  <a:fillRect l="-866" t="-2024" b="-48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0D8867AF-E415-CE55-2FB8-5170325E0546}"/>
              </a:ext>
            </a:extLst>
          </p:cNvPr>
          <p:cNvGrpSpPr/>
          <p:nvPr/>
        </p:nvGrpSpPr>
        <p:grpSpPr>
          <a:xfrm>
            <a:off x="8015026" y="1603499"/>
            <a:ext cx="324000" cy="324000"/>
            <a:chOff x="1442222" y="2397528"/>
            <a:chExt cx="324000" cy="324000"/>
          </a:xfrm>
        </p:grpSpPr>
        <p:sp>
          <p:nvSpPr>
            <p:cNvPr id="133" name="楕円 132">
              <a:extLst>
                <a:ext uri="{FF2B5EF4-FFF2-40B4-BE49-F238E27FC236}">
                  <a16:creationId xmlns:a16="http://schemas.microsoft.com/office/drawing/2014/main" id="{CB610C38-BDC5-1047-2D5B-012A27E965DD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楕円 133">
              <a:extLst>
                <a:ext uri="{FF2B5EF4-FFF2-40B4-BE49-F238E27FC236}">
                  <a16:creationId xmlns:a16="http://schemas.microsoft.com/office/drawing/2014/main" id="{0524277E-32D1-4EFF-E90D-B9512CA603D1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楕円 134">
              <a:extLst>
                <a:ext uri="{FF2B5EF4-FFF2-40B4-BE49-F238E27FC236}">
                  <a16:creationId xmlns:a16="http://schemas.microsoft.com/office/drawing/2014/main" id="{5057BD55-8E9B-277E-ABC3-8276865C9905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楕円 135">
              <a:extLst>
                <a:ext uri="{FF2B5EF4-FFF2-40B4-BE49-F238E27FC236}">
                  <a16:creationId xmlns:a16="http://schemas.microsoft.com/office/drawing/2014/main" id="{3B7A5775-3A4F-87E4-2D32-9CC6915E77FD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楕円 136">
              <a:extLst>
                <a:ext uri="{FF2B5EF4-FFF2-40B4-BE49-F238E27FC236}">
                  <a16:creationId xmlns:a16="http://schemas.microsoft.com/office/drawing/2014/main" id="{52C0A09A-9441-F62F-11B7-E297F8B22564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楕円 137">
              <a:extLst>
                <a:ext uri="{FF2B5EF4-FFF2-40B4-BE49-F238E27FC236}">
                  <a16:creationId xmlns:a16="http://schemas.microsoft.com/office/drawing/2014/main" id="{FA6882B6-C79B-D532-3205-15A89D4B424B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楕円 138">
              <a:extLst>
                <a:ext uri="{FF2B5EF4-FFF2-40B4-BE49-F238E27FC236}">
                  <a16:creationId xmlns:a16="http://schemas.microsoft.com/office/drawing/2014/main" id="{370ABDFC-7719-4512-A57A-940FDDC5555C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楕円 139">
              <a:extLst>
                <a:ext uri="{FF2B5EF4-FFF2-40B4-BE49-F238E27FC236}">
                  <a16:creationId xmlns:a16="http://schemas.microsoft.com/office/drawing/2014/main" id="{036DF5F3-916B-3537-FAE1-26CB843530A6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楕円 140">
              <a:extLst>
                <a:ext uri="{FF2B5EF4-FFF2-40B4-BE49-F238E27FC236}">
                  <a16:creationId xmlns:a16="http://schemas.microsoft.com/office/drawing/2014/main" id="{A934C350-0D63-AC19-1452-1B4DBE62F208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楕円 141">
              <a:extLst>
                <a:ext uri="{FF2B5EF4-FFF2-40B4-BE49-F238E27FC236}">
                  <a16:creationId xmlns:a16="http://schemas.microsoft.com/office/drawing/2014/main" id="{E44D2ED2-2719-3586-C02C-8E9E7741DFFE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楕円 142">
              <a:extLst>
                <a:ext uri="{FF2B5EF4-FFF2-40B4-BE49-F238E27FC236}">
                  <a16:creationId xmlns:a16="http://schemas.microsoft.com/office/drawing/2014/main" id="{688844C1-8D05-FAFC-C277-6F555BB04566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楕円 143">
              <a:extLst>
                <a:ext uri="{FF2B5EF4-FFF2-40B4-BE49-F238E27FC236}">
                  <a16:creationId xmlns:a16="http://schemas.microsoft.com/office/drawing/2014/main" id="{26E5632C-113C-F766-21CF-91748E680534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楕円 144">
              <a:extLst>
                <a:ext uri="{FF2B5EF4-FFF2-40B4-BE49-F238E27FC236}">
                  <a16:creationId xmlns:a16="http://schemas.microsoft.com/office/drawing/2014/main" id="{B38E00A7-DDED-80B6-09D6-547EDB3D540B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楕円 145">
              <a:extLst>
                <a:ext uri="{FF2B5EF4-FFF2-40B4-BE49-F238E27FC236}">
                  <a16:creationId xmlns:a16="http://schemas.microsoft.com/office/drawing/2014/main" id="{8DB92A7C-3C39-EB18-C115-C98928CE8516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楕円 146">
              <a:extLst>
                <a:ext uri="{FF2B5EF4-FFF2-40B4-BE49-F238E27FC236}">
                  <a16:creationId xmlns:a16="http://schemas.microsoft.com/office/drawing/2014/main" id="{16AD5527-67B2-1D1D-B3AE-E93A5C13AC58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楕円 147">
              <a:extLst>
                <a:ext uri="{FF2B5EF4-FFF2-40B4-BE49-F238E27FC236}">
                  <a16:creationId xmlns:a16="http://schemas.microsoft.com/office/drawing/2014/main" id="{4C97E81F-312D-26AC-08BF-5FAF4FFB2861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楕円 148">
              <a:extLst>
                <a:ext uri="{FF2B5EF4-FFF2-40B4-BE49-F238E27FC236}">
                  <a16:creationId xmlns:a16="http://schemas.microsoft.com/office/drawing/2014/main" id="{B213797D-5C66-5E47-14A9-3D8FAB73C8DF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楕円 149">
              <a:extLst>
                <a:ext uri="{FF2B5EF4-FFF2-40B4-BE49-F238E27FC236}">
                  <a16:creationId xmlns:a16="http://schemas.microsoft.com/office/drawing/2014/main" id="{E70D8A77-0A00-88E7-16E3-1A6BAF80FBE2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楕円 150">
              <a:extLst>
                <a:ext uri="{FF2B5EF4-FFF2-40B4-BE49-F238E27FC236}">
                  <a16:creationId xmlns:a16="http://schemas.microsoft.com/office/drawing/2014/main" id="{ABEBF74C-B35A-2E9A-5D61-5C78C40EF5BC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楕円 151">
              <a:extLst>
                <a:ext uri="{FF2B5EF4-FFF2-40B4-BE49-F238E27FC236}">
                  <a16:creationId xmlns:a16="http://schemas.microsoft.com/office/drawing/2014/main" id="{B6BB2B6D-5C62-CBF0-39BC-7FA85A31DB57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4" name="グループ化 163">
            <a:extLst>
              <a:ext uri="{FF2B5EF4-FFF2-40B4-BE49-F238E27FC236}">
                <a16:creationId xmlns:a16="http://schemas.microsoft.com/office/drawing/2014/main" id="{9E7572B9-FF92-348D-419B-C0E3712F837C}"/>
              </a:ext>
            </a:extLst>
          </p:cNvPr>
          <p:cNvGrpSpPr/>
          <p:nvPr/>
        </p:nvGrpSpPr>
        <p:grpSpPr>
          <a:xfrm>
            <a:off x="631867" y="2836803"/>
            <a:ext cx="8064714" cy="3794076"/>
            <a:chOff x="631867" y="2836803"/>
            <a:chExt cx="8064714" cy="3794076"/>
          </a:xfrm>
        </p:grpSpPr>
        <p:pic>
          <p:nvPicPr>
            <p:cNvPr id="154" name="図 153">
              <a:extLst>
                <a:ext uri="{FF2B5EF4-FFF2-40B4-BE49-F238E27FC236}">
                  <a16:creationId xmlns:a16="http://schemas.microsoft.com/office/drawing/2014/main" id="{39448469-F3BA-2B8F-C0F6-875E77E85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173" y="2836803"/>
              <a:ext cx="3422859" cy="3670966"/>
            </a:xfrm>
            <a:prstGeom prst="rect">
              <a:avLst/>
            </a:prstGeom>
          </p:spPr>
        </p:pic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3371E908-B898-46FE-499F-CBFD4BBD095B}"/>
                </a:ext>
              </a:extLst>
            </p:cNvPr>
            <p:cNvSpPr txBox="1"/>
            <p:nvPr/>
          </p:nvSpPr>
          <p:spPr>
            <a:xfrm rot="16200000">
              <a:off x="-795126" y="4504456"/>
              <a:ext cx="31002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Critical current density </a:t>
              </a:r>
              <a:r>
                <a:rPr kumimoji="1" lang="en-US" altLang="ja-JP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Jc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 (A/mm</a:t>
              </a:r>
              <a:r>
                <a:rPr kumimoji="1" lang="en-US" altLang="ja-JP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テキスト ボックス 155">
              <a:extLst>
                <a:ext uri="{FF2B5EF4-FFF2-40B4-BE49-F238E27FC236}">
                  <a16:creationId xmlns:a16="http://schemas.microsoft.com/office/drawing/2014/main" id="{03357F02-CEA5-DB89-7503-DBFAE9C47FA9}"/>
                </a:ext>
              </a:extLst>
            </p:cNvPr>
            <p:cNvSpPr txBox="1"/>
            <p:nvPr/>
          </p:nvSpPr>
          <p:spPr>
            <a:xfrm>
              <a:off x="1725225" y="6384658"/>
              <a:ext cx="18931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Magnetic field (tesla)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BCF75564-950E-9E69-FA54-9E8BBBFB54BB}"/>
                </a:ext>
              </a:extLst>
            </p:cNvPr>
            <p:cNvSpPr txBox="1"/>
            <p:nvPr/>
          </p:nvSpPr>
          <p:spPr>
            <a:xfrm>
              <a:off x="1413499" y="6188570"/>
              <a:ext cx="279884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2  4  6   8 10 1214 16 18 20 22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FA95143B-C652-C1C1-FF02-E7D068A79E88}"/>
                </a:ext>
              </a:extLst>
            </p:cNvPr>
            <p:cNvSpPr txBox="1"/>
            <p:nvPr/>
          </p:nvSpPr>
          <p:spPr>
            <a:xfrm>
              <a:off x="945763" y="5678368"/>
              <a:ext cx="2276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テキスト ボックス 158">
              <a:extLst>
                <a:ext uri="{FF2B5EF4-FFF2-40B4-BE49-F238E27FC236}">
                  <a16:creationId xmlns:a16="http://schemas.microsoft.com/office/drawing/2014/main" id="{6035BDE7-67F9-1E8F-A4CA-70798863DFAA}"/>
                </a:ext>
              </a:extLst>
            </p:cNvPr>
            <p:cNvSpPr txBox="1"/>
            <p:nvPr/>
          </p:nvSpPr>
          <p:spPr>
            <a:xfrm>
              <a:off x="856321" y="4906644"/>
              <a:ext cx="30296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kumimoji="1" lang="en-US" altLang="ja-JP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ja-JP" altLang="en-US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7DB35F2C-B2FA-A117-1E33-A406C476C5AE}"/>
                </a:ext>
              </a:extLst>
            </p:cNvPr>
            <p:cNvSpPr txBox="1"/>
            <p:nvPr/>
          </p:nvSpPr>
          <p:spPr>
            <a:xfrm>
              <a:off x="870421" y="4134475"/>
              <a:ext cx="30296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kumimoji="1" lang="en-US" altLang="ja-JP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ja-JP" altLang="en-US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8C45B953-AC69-B4AC-B4B8-8FC9A2A6C723}"/>
                </a:ext>
              </a:extLst>
            </p:cNvPr>
            <p:cNvSpPr txBox="1"/>
            <p:nvPr/>
          </p:nvSpPr>
          <p:spPr>
            <a:xfrm>
              <a:off x="874255" y="3345285"/>
              <a:ext cx="30296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kumimoji="1" lang="en-US" altLang="ja-JP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ja-JP" altLang="en-US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テキスト ボックス 402">
              <a:extLst>
                <a:ext uri="{FF2B5EF4-FFF2-40B4-BE49-F238E27FC236}">
                  <a16:creationId xmlns:a16="http://schemas.microsoft.com/office/drawing/2014/main" id="{F780C43C-BAAC-B3C6-E134-4FDF23EAC67A}"/>
                </a:ext>
              </a:extLst>
            </p:cNvPr>
            <p:cNvSpPr txBox="1"/>
            <p:nvPr/>
          </p:nvSpPr>
          <p:spPr>
            <a:xfrm rot="16200000">
              <a:off x="6921576" y="4549175"/>
              <a:ext cx="330379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 current density (A/mm</a:t>
              </a:r>
              <a:r>
                <a:rPr kumimoji="1" lang="en-US" altLang="ja-JP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矢印: 右 164">
            <a:extLst>
              <a:ext uri="{FF2B5EF4-FFF2-40B4-BE49-F238E27FC236}">
                <a16:creationId xmlns:a16="http://schemas.microsoft.com/office/drawing/2014/main" id="{B9CB7977-93E2-5412-FA41-505E5404E932}"/>
              </a:ext>
            </a:extLst>
          </p:cNvPr>
          <p:cNvSpPr/>
          <p:nvPr/>
        </p:nvSpPr>
        <p:spPr>
          <a:xfrm>
            <a:off x="2141049" y="1861598"/>
            <a:ext cx="222984" cy="4003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矢印: 右 165">
            <a:extLst>
              <a:ext uri="{FF2B5EF4-FFF2-40B4-BE49-F238E27FC236}">
                <a16:creationId xmlns:a16="http://schemas.microsoft.com/office/drawing/2014/main" id="{2EF21356-F647-7A04-AB88-6A533EF78104}"/>
              </a:ext>
            </a:extLst>
          </p:cNvPr>
          <p:cNvSpPr/>
          <p:nvPr/>
        </p:nvSpPr>
        <p:spPr>
          <a:xfrm>
            <a:off x="4320837" y="2048564"/>
            <a:ext cx="222984" cy="4003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2B3BB756-1450-D2DE-9C2E-2C25F1664A76}"/>
              </a:ext>
            </a:extLst>
          </p:cNvPr>
          <p:cNvGrpSpPr/>
          <p:nvPr/>
        </p:nvGrpSpPr>
        <p:grpSpPr>
          <a:xfrm>
            <a:off x="8347929" y="1603499"/>
            <a:ext cx="324000" cy="324000"/>
            <a:chOff x="1442222" y="2397528"/>
            <a:chExt cx="324000" cy="324000"/>
          </a:xfrm>
        </p:grpSpPr>
        <p:sp>
          <p:nvSpPr>
            <p:cNvPr id="168" name="楕円 167">
              <a:extLst>
                <a:ext uri="{FF2B5EF4-FFF2-40B4-BE49-F238E27FC236}">
                  <a16:creationId xmlns:a16="http://schemas.microsoft.com/office/drawing/2014/main" id="{989E0F68-BEA0-F032-B34E-4F5B18C66983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楕円 168">
              <a:extLst>
                <a:ext uri="{FF2B5EF4-FFF2-40B4-BE49-F238E27FC236}">
                  <a16:creationId xmlns:a16="http://schemas.microsoft.com/office/drawing/2014/main" id="{408052FC-A807-5DD9-A0AE-C4705B4D4E23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楕円 169">
              <a:extLst>
                <a:ext uri="{FF2B5EF4-FFF2-40B4-BE49-F238E27FC236}">
                  <a16:creationId xmlns:a16="http://schemas.microsoft.com/office/drawing/2014/main" id="{C1F51FB9-A132-483C-ACD6-67CE30CD0E12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楕円 170">
              <a:extLst>
                <a:ext uri="{FF2B5EF4-FFF2-40B4-BE49-F238E27FC236}">
                  <a16:creationId xmlns:a16="http://schemas.microsoft.com/office/drawing/2014/main" id="{F188AFA6-4BB1-F61E-D1FF-ADCDA5812C0F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楕円 171">
              <a:extLst>
                <a:ext uri="{FF2B5EF4-FFF2-40B4-BE49-F238E27FC236}">
                  <a16:creationId xmlns:a16="http://schemas.microsoft.com/office/drawing/2014/main" id="{B6DE40FF-12EC-7C18-BCBC-4182ADF266FE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楕円 172">
              <a:extLst>
                <a:ext uri="{FF2B5EF4-FFF2-40B4-BE49-F238E27FC236}">
                  <a16:creationId xmlns:a16="http://schemas.microsoft.com/office/drawing/2014/main" id="{ECDE5B49-9400-30BF-66FA-4ED4DA44E9D3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楕円 173">
              <a:extLst>
                <a:ext uri="{FF2B5EF4-FFF2-40B4-BE49-F238E27FC236}">
                  <a16:creationId xmlns:a16="http://schemas.microsoft.com/office/drawing/2014/main" id="{D443297D-F0CB-B9D7-5FB4-99521E257DA5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楕円 174">
              <a:extLst>
                <a:ext uri="{FF2B5EF4-FFF2-40B4-BE49-F238E27FC236}">
                  <a16:creationId xmlns:a16="http://schemas.microsoft.com/office/drawing/2014/main" id="{98A5AEA7-0861-09E0-E817-6043AC0CCCEC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楕円 175">
              <a:extLst>
                <a:ext uri="{FF2B5EF4-FFF2-40B4-BE49-F238E27FC236}">
                  <a16:creationId xmlns:a16="http://schemas.microsoft.com/office/drawing/2014/main" id="{D94CF65A-3669-5B61-37DE-95D8D5B82357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楕円 176">
              <a:extLst>
                <a:ext uri="{FF2B5EF4-FFF2-40B4-BE49-F238E27FC236}">
                  <a16:creationId xmlns:a16="http://schemas.microsoft.com/office/drawing/2014/main" id="{6BAC8A65-D9D4-88B5-1710-60090D1A166F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楕円 177">
              <a:extLst>
                <a:ext uri="{FF2B5EF4-FFF2-40B4-BE49-F238E27FC236}">
                  <a16:creationId xmlns:a16="http://schemas.microsoft.com/office/drawing/2014/main" id="{2C94CD9D-EC23-D8D0-AE6D-ABF121DFC631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楕円 178">
              <a:extLst>
                <a:ext uri="{FF2B5EF4-FFF2-40B4-BE49-F238E27FC236}">
                  <a16:creationId xmlns:a16="http://schemas.microsoft.com/office/drawing/2014/main" id="{4E6A5F3B-33AD-5A2B-6578-37E1C5F398BA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楕円 179">
              <a:extLst>
                <a:ext uri="{FF2B5EF4-FFF2-40B4-BE49-F238E27FC236}">
                  <a16:creationId xmlns:a16="http://schemas.microsoft.com/office/drawing/2014/main" id="{D4BEBC36-AFD6-5EF1-92B9-21A730537596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楕円 180">
              <a:extLst>
                <a:ext uri="{FF2B5EF4-FFF2-40B4-BE49-F238E27FC236}">
                  <a16:creationId xmlns:a16="http://schemas.microsoft.com/office/drawing/2014/main" id="{53D4E355-57D5-237D-232C-D8B8CDFD5DC6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楕円 181">
              <a:extLst>
                <a:ext uri="{FF2B5EF4-FFF2-40B4-BE49-F238E27FC236}">
                  <a16:creationId xmlns:a16="http://schemas.microsoft.com/office/drawing/2014/main" id="{270B72EF-CBBE-0D99-A566-910815F199AE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楕円 182">
              <a:extLst>
                <a:ext uri="{FF2B5EF4-FFF2-40B4-BE49-F238E27FC236}">
                  <a16:creationId xmlns:a16="http://schemas.microsoft.com/office/drawing/2014/main" id="{29060A6A-F55C-3055-A440-61A074543C5B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楕円 183">
              <a:extLst>
                <a:ext uri="{FF2B5EF4-FFF2-40B4-BE49-F238E27FC236}">
                  <a16:creationId xmlns:a16="http://schemas.microsoft.com/office/drawing/2014/main" id="{D5BD4C09-C70A-33F2-2D67-34E99E80B36C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5" name="楕円 184">
              <a:extLst>
                <a:ext uri="{FF2B5EF4-FFF2-40B4-BE49-F238E27FC236}">
                  <a16:creationId xmlns:a16="http://schemas.microsoft.com/office/drawing/2014/main" id="{4DC4A1FF-3264-DBC4-0FDE-CD5A95D36259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楕円 185">
              <a:extLst>
                <a:ext uri="{FF2B5EF4-FFF2-40B4-BE49-F238E27FC236}">
                  <a16:creationId xmlns:a16="http://schemas.microsoft.com/office/drawing/2014/main" id="{BED04FCE-C072-C664-AADD-8157F6AD4D66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楕円 186">
              <a:extLst>
                <a:ext uri="{FF2B5EF4-FFF2-40B4-BE49-F238E27FC236}">
                  <a16:creationId xmlns:a16="http://schemas.microsoft.com/office/drawing/2014/main" id="{94120693-C401-14C8-C4AD-B693909CE504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8" name="グループ化 187">
            <a:extLst>
              <a:ext uri="{FF2B5EF4-FFF2-40B4-BE49-F238E27FC236}">
                <a16:creationId xmlns:a16="http://schemas.microsoft.com/office/drawing/2014/main" id="{7FB1ED96-D50F-1266-2B0D-181AE1708AE8}"/>
              </a:ext>
            </a:extLst>
          </p:cNvPr>
          <p:cNvGrpSpPr/>
          <p:nvPr/>
        </p:nvGrpSpPr>
        <p:grpSpPr>
          <a:xfrm>
            <a:off x="8680832" y="1603499"/>
            <a:ext cx="324000" cy="324000"/>
            <a:chOff x="1442222" y="2397528"/>
            <a:chExt cx="324000" cy="324000"/>
          </a:xfrm>
        </p:grpSpPr>
        <p:sp>
          <p:nvSpPr>
            <p:cNvPr id="189" name="楕円 188">
              <a:extLst>
                <a:ext uri="{FF2B5EF4-FFF2-40B4-BE49-F238E27FC236}">
                  <a16:creationId xmlns:a16="http://schemas.microsoft.com/office/drawing/2014/main" id="{6DA94330-8FB3-D4D2-A9ED-0DECD94F5CF9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楕円 189">
              <a:extLst>
                <a:ext uri="{FF2B5EF4-FFF2-40B4-BE49-F238E27FC236}">
                  <a16:creationId xmlns:a16="http://schemas.microsoft.com/office/drawing/2014/main" id="{94CCC801-41A2-26CE-CF00-2FA4210293F7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楕円 190">
              <a:extLst>
                <a:ext uri="{FF2B5EF4-FFF2-40B4-BE49-F238E27FC236}">
                  <a16:creationId xmlns:a16="http://schemas.microsoft.com/office/drawing/2014/main" id="{2181DDC6-2C37-07BC-1967-FB5B3B200947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楕円 191">
              <a:extLst>
                <a:ext uri="{FF2B5EF4-FFF2-40B4-BE49-F238E27FC236}">
                  <a16:creationId xmlns:a16="http://schemas.microsoft.com/office/drawing/2014/main" id="{E4C32CAF-A635-194D-36CE-66180CDE43FC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楕円 192">
              <a:extLst>
                <a:ext uri="{FF2B5EF4-FFF2-40B4-BE49-F238E27FC236}">
                  <a16:creationId xmlns:a16="http://schemas.microsoft.com/office/drawing/2014/main" id="{FAF3BFDA-2820-CEBC-D560-5E1A4BEBC9DE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楕円 193">
              <a:extLst>
                <a:ext uri="{FF2B5EF4-FFF2-40B4-BE49-F238E27FC236}">
                  <a16:creationId xmlns:a16="http://schemas.microsoft.com/office/drawing/2014/main" id="{7DCA3076-97F7-9626-F199-BAEDC6D03F5A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楕円 194">
              <a:extLst>
                <a:ext uri="{FF2B5EF4-FFF2-40B4-BE49-F238E27FC236}">
                  <a16:creationId xmlns:a16="http://schemas.microsoft.com/office/drawing/2014/main" id="{2575C556-3E72-0423-BD8F-ACC23EE74256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楕円 195">
              <a:extLst>
                <a:ext uri="{FF2B5EF4-FFF2-40B4-BE49-F238E27FC236}">
                  <a16:creationId xmlns:a16="http://schemas.microsoft.com/office/drawing/2014/main" id="{21A9F921-AF3A-750E-6138-BF5B44DF8DDA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楕円 196">
              <a:extLst>
                <a:ext uri="{FF2B5EF4-FFF2-40B4-BE49-F238E27FC236}">
                  <a16:creationId xmlns:a16="http://schemas.microsoft.com/office/drawing/2014/main" id="{6EB68D2B-3F83-5E03-58B9-08D96588849E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楕円 197">
              <a:extLst>
                <a:ext uri="{FF2B5EF4-FFF2-40B4-BE49-F238E27FC236}">
                  <a16:creationId xmlns:a16="http://schemas.microsoft.com/office/drawing/2014/main" id="{8C168C8E-8146-46C1-7483-07BC6E608EA0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楕円 198">
              <a:extLst>
                <a:ext uri="{FF2B5EF4-FFF2-40B4-BE49-F238E27FC236}">
                  <a16:creationId xmlns:a16="http://schemas.microsoft.com/office/drawing/2014/main" id="{94965663-30F9-A00F-02DE-1EE824458462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楕円 199">
              <a:extLst>
                <a:ext uri="{FF2B5EF4-FFF2-40B4-BE49-F238E27FC236}">
                  <a16:creationId xmlns:a16="http://schemas.microsoft.com/office/drawing/2014/main" id="{EC82A9E5-4C88-53A6-612D-3FEB54A431C0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楕円 200">
              <a:extLst>
                <a:ext uri="{FF2B5EF4-FFF2-40B4-BE49-F238E27FC236}">
                  <a16:creationId xmlns:a16="http://schemas.microsoft.com/office/drawing/2014/main" id="{8EB11FC7-AE78-575E-A4D7-351D89BF580D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楕円 201">
              <a:extLst>
                <a:ext uri="{FF2B5EF4-FFF2-40B4-BE49-F238E27FC236}">
                  <a16:creationId xmlns:a16="http://schemas.microsoft.com/office/drawing/2014/main" id="{8BE1B431-7E05-24A0-B801-EF2485602F89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楕円 202">
              <a:extLst>
                <a:ext uri="{FF2B5EF4-FFF2-40B4-BE49-F238E27FC236}">
                  <a16:creationId xmlns:a16="http://schemas.microsoft.com/office/drawing/2014/main" id="{E7CA6270-7426-AA71-5349-DE6F9712E0EA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楕円 203">
              <a:extLst>
                <a:ext uri="{FF2B5EF4-FFF2-40B4-BE49-F238E27FC236}">
                  <a16:creationId xmlns:a16="http://schemas.microsoft.com/office/drawing/2014/main" id="{935B3F9F-04F8-4D16-968A-DC4D73D1E639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楕円 204">
              <a:extLst>
                <a:ext uri="{FF2B5EF4-FFF2-40B4-BE49-F238E27FC236}">
                  <a16:creationId xmlns:a16="http://schemas.microsoft.com/office/drawing/2014/main" id="{030C0F17-E7ED-263F-F73E-B229DFD0DBE8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楕円 205">
              <a:extLst>
                <a:ext uri="{FF2B5EF4-FFF2-40B4-BE49-F238E27FC236}">
                  <a16:creationId xmlns:a16="http://schemas.microsoft.com/office/drawing/2014/main" id="{F08A7920-1563-89EC-6CD5-1DCC6600C703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楕円 206">
              <a:extLst>
                <a:ext uri="{FF2B5EF4-FFF2-40B4-BE49-F238E27FC236}">
                  <a16:creationId xmlns:a16="http://schemas.microsoft.com/office/drawing/2014/main" id="{F4394DBB-575D-9C91-05BE-C5AB17E9CA68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楕円 207">
              <a:extLst>
                <a:ext uri="{FF2B5EF4-FFF2-40B4-BE49-F238E27FC236}">
                  <a16:creationId xmlns:a16="http://schemas.microsoft.com/office/drawing/2014/main" id="{7643D831-C2CA-ABFA-7006-FB0EC262362D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9" name="グループ化 208">
            <a:extLst>
              <a:ext uri="{FF2B5EF4-FFF2-40B4-BE49-F238E27FC236}">
                <a16:creationId xmlns:a16="http://schemas.microsoft.com/office/drawing/2014/main" id="{45FD83A1-B607-CE15-4943-3F27A10C3BFB}"/>
              </a:ext>
            </a:extLst>
          </p:cNvPr>
          <p:cNvGrpSpPr/>
          <p:nvPr/>
        </p:nvGrpSpPr>
        <p:grpSpPr>
          <a:xfrm>
            <a:off x="9016457" y="1603499"/>
            <a:ext cx="324000" cy="324000"/>
            <a:chOff x="1442222" y="2397528"/>
            <a:chExt cx="324000" cy="324000"/>
          </a:xfrm>
        </p:grpSpPr>
        <p:sp>
          <p:nvSpPr>
            <p:cNvPr id="210" name="楕円 209">
              <a:extLst>
                <a:ext uri="{FF2B5EF4-FFF2-40B4-BE49-F238E27FC236}">
                  <a16:creationId xmlns:a16="http://schemas.microsoft.com/office/drawing/2014/main" id="{5D62B5C1-B800-B2DF-9917-994872A5D189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楕円 210">
              <a:extLst>
                <a:ext uri="{FF2B5EF4-FFF2-40B4-BE49-F238E27FC236}">
                  <a16:creationId xmlns:a16="http://schemas.microsoft.com/office/drawing/2014/main" id="{56AAAB76-2CC9-5AF8-6B11-B00F31737CDB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楕円 211">
              <a:extLst>
                <a:ext uri="{FF2B5EF4-FFF2-40B4-BE49-F238E27FC236}">
                  <a16:creationId xmlns:a16="http://schemas.microsoft.com/office/drawing/2014/main" id="{CA315B52-F216-0D21-1677-2693B33B2F5D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楕円 212">
              <a:extLst>
                <a:ext uri="{FF2B5EF4-FFF2-40B4-BE49-F238E27FC236}">
                  <a16:creationId xmlns:a16="http://schemas.microsoft.com/office/drawing/2014/main" id="{60E11239-65F6-9E18-7A70-76B4DE5F3241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楕円 213">
              <a:extLst>
                <a:ext uri="{FF2B5EF4-FFF2-40B4-BE49-F238E27FC236}">
                  <a16:creationId xmlns:a16="http://schemas.microsoft.com/office/drawing/2014/main" id="{A39F5332-732B-48C8-05DD-8BA3F16594E1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楕円 214">
              <a:extLst>
                <a:ext uri="{FF2B5EF4-FFF2-40B4-BE49-F238E27FC236}">
                  <a16:creationId xmlns:a16="http://schemas.microsoft.com/office/drawing/2014/main" id="{D7479F3A-777F-D63F-F446-352F96AD509A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楕円 215">
              <a:extLst>
                <a:ext uri="{FF2B5EF4-FFF2-40B4-BE49-F238E27FC236}">
                  <a16:creationId xmlns:a16="http://schemas.microsoft.com/office/drawing/2014/main" id="{734B39D8-23A2-F23E-E27D-AB11CA12D3EE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楕円 216">
              <a:extLst>
                <a:ext uri="{FF2B5EF4-FFF2-40B4-BE49-F238E27FC236}">
                  <a16:creationId xmlns:a16="http://schemas.microsoft.com/office/drawing/2014/main" id="{0BB22365-6DC3-64DB-990B-DB7E09599987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楕円 217">
              <a:extLst>
                <a:ext uri="{FF2B5EF4-FFF2-40B4-BE49-F238E27FC236}">
                  <a16:creationId xmlns:a16="http://schemas.microsoft.com/office/drawing/2014/main" id="{D89944C0-061F-51C4-BFB1-CF51A2961F41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45E1C07A-CD2E-BDF4-9308-1BD03A0807C6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楕円 219">
              <a:extLst>
                <a:ext uri="{FF2B5EF4-FFF2-40B4-BE49-F238E27FC236}">
                  <a16:creationId xmlns:a16="http://schemas.microsoft.com/office/drawing/2014/main" id="{6F445461-A9B0-B4F9-E837-93622AB0C4EB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楕円 220">
              <a:extLst>
                <a:ext uri="{FF2B5EF4-FFF2-40B4-BE49-F238E27FC236}">
                  <a16:creationId xmlns:a16="http://schemas.microsoft.com/office/drawing/2014/main" id="{7A089432-9DC8-BCC9-8F78-64894B8631DB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2" name="楕円 221">
              <a:extLst>
                <a:ext uri="{FF2B5EF4-FFF2-40B4-BE49-F238E27FC236}">
                  <a16:creationId xmlns:a16="http://schemas.microsoft.com/office/drawing/2014/main" id="{DE4624A8-2EAE-A199-C4EA-332689B67B3F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楕円 222">
              <a:extLst>
                <a:ext uri="{FF2B5EF4-FFF2-40B4-BE49-F238E27FC236}">
                  <a16:creationId xmlns:a16="http://schemas.microsoft.com/office/drawing/2014/main" id="{E3368F53-5A74-3880-8C12-12D19CC8A858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楕円 223">
              <a:extLst>
                <a:ext uri="{FF2B5EF4-FFF2-40B4-BE49-F238E27FC236}">
                  <a16:creationId xmlns:a16="http://schemas.microsoft.com/office/drawing/2014/main" id="{3A72632D-EC8A-555A-7D4D-99C94F1C4591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楕円 224">
              <a:extLst>
                <a:ext uri="{FF2B5EF4-FFF2-40B4-BE49-F238E27FC236}">
                  <a16:creationId xmlns:a16="http://schemas.microsoft.com/office/drawing/2014/main" id="{DC9C0280-9D2B-D7D1-5954-E8F30D8A0E85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161E61BA-BFC4-98F4-2B56-E56A7E640581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楕円 226">
              <a:extLst>
                <a:ext uri="{FF2B5EF4-FFF2-40B4-BE49-F238E27FC236}">
                  <a16:creationId xmlns:a16="http://schemas.microsoft.com/office/drawing/2014/main" id="{9C7C13C2-0DB5-974F-79D0-1705CF503FA8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楕円 227">
              <a:extLst>
                <a:ext uri="{FF2B5EF4-FFF2-40B4-BE49-F238E27FC236}">
                  <a16:creationId xmlns:a16="http://schemas.microsoft.com/office/drawing/2014/main" id="{20202E5E-8CCA-B587-0B90-6B41E14CE57C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01C4163A-A6B6-75EC-D0E1-667631F58A1D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E3986699-047D-B608-C253-74F38E845AD4}"/>
              </a:ext>
            </a:extLst>
          </p:cNvPr>
          <p:cNvGrpSpPr/>
          <p:nvPr/>
        </p:nvGrpSpPr>
        <p:grpSpPr>
          <a:xfrm>
            <a:off x="8180318" y="1890131"/>
            <a:ext cx="324000" cy="324000"/>
            <a:chOff x="1442222" y="2397528"/>
            <a:chExt cx="324000" cy="324000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335E1471-5EF1-455C-2EBC-9A98A06B81EE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8E4A65AE-CCF6-263E-216D-F87DA73CDC27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楕円 232">
              <a:extLst>
                <a:ext uri="{FF2B5EF4-FFF2-40B4-BE49-F238E27FC236}">
                  <a16:creationId xmlns:a16="http://schemas.microsoft.com/office/drawing/2014/main" id="{0A03DA57-2437-9474-2739-176A2983A67F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F3898CA1-FB69-ACA6-F2E9-118A69EB63C3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9F1C4ADD-E66B-A575-6093-092607FC83B7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楕円 235">
              <a:extLst>
                <a:ext uri="{FF2B5EF4-FFF2-40B4-BE49-F238E27FC236}">
                  <a16:creationId xmlns:a16="http://schemas.microsoft.com/office/drawing/2014/main" id="{C542FD56-F94C-1865-275B-79BA7CAF90B8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F202C76B-9CC9-E9A1-EE78-0F057FFD3BC7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123EAAD4-046E-5F20-40CE-74FB04576672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楕円 238">
              <a:extLst>
                <a:ext uri="{FF2B5EF4-FFF2-40B4-BE49-F238E27FC236}">
                  <a16:creationId xmlns:a16="http://schemas.microsoft.com/office/drawing/2014/main" id="{24BD641B-3FCA-DC9A-9517-324DEC8A197A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楕円 239">
              <a:extLst>
                <a:ext uri="{FF2B5EF4-FFF2-40B4-BE49-F238E27FC236}">
                  <a16:creationId xmlns:a16="http://schemas.microsoft.com/office/drawing/2014/main" id="{A0C97124-58E0-91F3-E1DF-CBD0FECBBBFE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楕円 240">
              <a:extLst>
                <a:ext uri="{FF2B5EF4-FFF2-40B4-BE49-F238E27FC236}">
                  <a16:creationId xmlns:a16="http://schemas.microsoft.com/office/drawing/2014/main" id="{6A255A71-9345-635F-A886-BE8D066C99A1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楕円 241">
              <a:extLst>
                <a:ext uri="{FF2B5EF4-FFF2-40B4-BE49-F238E27FC236}">
                  <a16:creationId xmlns:a16="http://schemas.microsoft.com/office/drawing/2014/main" id="{76C202D8-AAA6-DB5A-936A-8B808D5F0381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楕円 242">
              <a:extLst>
                <a:ext uri="{FF2B5EF4-FFF2-40B4-BE49-F238E27FC236}">
                  <a16:creationId xmlns:a16="http://schemas.microsoft.com/office/drawing/2014/main" id="{AC46E438-8548-DC53-3D71-C7B6EF8E9A4D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楕円 243">
              <a:extLst>
                <a:ext uri="{FF2B5EF4-FFF2-40B4-BE49-F238E27FC236}">
                  <a16:creationId xmlns:a16="http://schemas.microsoft.com/office/drawing/2014/main" id="{EEE280C7-3CBE-5784-69DB-9A4D6009A04B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楕円 244">
              <a:extLst>
                <a:ext uri="{FF2B5EF4-FFF2-40B4-BE49-F238E27FC236}">
                  <a16:creationId xmlns:a16="http://schemas.microsoft.com/office/drawing/2014/main" id="{15A5946D-3EB1-B413-F576-0EDE9AD32707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楕円 245">
              <a:extLst>
                <a:ext uri="{FF2B5EF4-FFF2-40B4-BE49-F238E27FC236}">
                  <a16:creationId xmlns:a16="http://schemas.microsoft.com/office/drawing/2014/main" id="{918BB018-5A5D-6F09-3EC1-4A2E4378E6F4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楕円 246">
              <a:extLst>
                <a:ext uri="{FF2B5EF4-FFF2-40B4-BE49-F238E27FC236}">
                  <a16:creationId xmlns:a16="http://schemas.microsoft.com/office/drawing/2014/main" id="{15325053-F8D6-578C-B8B7-48CC21200C0D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楕円 247">
              <a:extLst>
                <a:ext uri="{FF2B5EF4-FFF2-40B4-BE49-F238E27FC236}">
                  <a16:creationId xmlns:a16="http://schemas.microsoft.com/office/drawing/2014/main" id="{20B14FD0-5A5E-D7F5-B674-8CEA6419C846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楕円 248">
              <a:extLst>
                <a:ext uri="{FF2B5EF4-FFF2-40B4-BE49-F238E27FC236}">
                  <a16:creationId xmlns:a16="http://schemas.microsoft.com/office/drawing/2014/main" id="{9E6A785E-4FEF-94D4-00AF-55CC6362D163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楕円 249">
              <a:extLst>
                <a:ext uri="{FF2B5EF4-FFF2-40B4-BE49-F238E27FC236}">
                  <a16:creationId xmlns:a16="http://schemas.microsoft.com/office/drawing/2014/main" id="{5541A9F1-E02A-2BCC-5113-9DD161CA20E6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1" name="グループ化 250">
            <a:extLst>
              <a:ext uri="{FF2B5EF4-FFF2-40B4-BE49-F238E27FC236}">
                <a16:creationId xmlns:a16="http://schemas.microsoft.com/office/drawing/2014/main" id="{662A6C96-F55E-CDB1-42EC-A9756681E0AB}"/>
              </a:ext>
            </a:extLst>
          </p:cNvPr>
          <p:cNvGrpSpPr/>
          <p:nvPr/>
        </p:nvGrpSpPr>
        <p:grpSpPr>
          <a:xfrm>
            <a:off x="8513221" y="1900405"/>
            <a:ext cx="324000" cy="324000"/>
            <a:chOff x="1442222" y="2397528"/>
            <a:chExt cx="324000" cy="324000"/>
          </a:xfrm>
        </p:grpSpPr>
        <p:sp>
          <p:nvSpPr>
            <p:cNvPr id="252" name="楕円 251">
              <a:extLst>
                <a:ext uri="{FF2B5EF4-FFF2-40B4-BE49-F238E27FC236}">
                  <a16:creationId xmlns:a16="http://schemas.microsoft.com/office/drawing/2014/main" id="{526C343C-88DC-9D69-3E72-FA35E2CDC9DC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楕円 252">
              <a:extLst>
                <a:ext uri="{FF2B5EF4-FFF2-40B4-BE49-F238E27FC236}">
                  <a16:creationId xmlns:a16="http://schemas.microsoft.com/office/drawing/2014/main" id="{3EA2A65A-F4CF-B89C-1618-10F55C61F981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楕円 253">
              <a:extLst>
                <a:ext uri="{FF2B5EF4-FFF2-40B4-BE49-F238E27FC236}">
                  <a16:creationId xmlns:a16="http://schemas.microsoft.com/office/drawing/2014/main" id="{0B2DD4A6-169D-E4E3-936C-C7AFC91A3902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楕円 254">
              <a:extLst>
                <a:ext uri="{FF2B5EF4-FFF2-40B4-BE49-F238E27FC236}">
                  <a16:creationId xmlns:a16="http://schemas.microsoft.com/office/drawing/2014/main" id="{3BFA6390-892F-170F-6762-7FCF115892BD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楕円 255">
              <a:extLst>
                <a:ext uri="{FF2B5EF4-FFF2-40B4-BE49-F238E27FC236}">
                  <a16:creationId xmlns:a16="http://schemas.microsoft.com/office/drawing/2014/main" id="{64F523DF-3C2B-900B-BD06-5548209A5824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楕円 256">
              <a:extLst>
                <a:ext uri="{FF2B5EF4-FFF2-40B4-BE49-F238E27FC236}">
                  <a16:creationId xmlns:a16="http://schemas.microsoft.com/office/drawing/2014/main" id="{E94F0834-BB8F-8C0F-3DB9-04D6EA52B883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8" name="楕円 257">
              <a:extLst>
                <a:ext uri="{FF2B5EF4-FFF2-40B4-BE49-F238E27FC236}">
                  <a16:creationId xmlns:a16="http://schemas.microsoft.com/office/drawing/2014/main" id="{A8D9B50C-8C98-F60E-0813-850F6AAF8BED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楕円 258">
              <a:extLst>
                <a:ext uri="{FF2B5EF4-FFF2-40B4-BE49-F238E27FC236}">
                  <a16:creationId xmlns:a16="http://schemas.microsoft.com/office/drawing/2014/main" id="{A868F37A-87C2-7144-228A-A31EE9B771A8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楕円 259">
              <a:extLst>
                <a:ext uri="{FF2B5EF4-FFF2-40B4-BE49-F238E27FC236}">
                  <a16:creationId xmlns:a16="http://schemas.microsoft.com/office/drawing/2014/main" id="{3B495BFA-4F39-B826-1436-4932803F6D5D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楕円 260">
              <a:extLst>
                <a:ext uri="{FF2B5EF4-FFF2-40B4-BE49-F238E27FC236}">
                  <a16:creationId xmlns:a16="http://schemas.microsoft.com/office/drawing/2014/main" id="{C4EC29B9-7410-3A2C-0A32-ECC8285D353A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楕円 261">
              <a:extLst>
                <a:ext uri="{FF2B5EF4-FFF2-40B4-BE49-F238E27FC236}">
                  <a16:creationId xmlns:a16="http://schemas.microsoft.com/office/drawing/2014/main" id="{3634EF18-7128-97DF-8DEA-4C47820D1475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楕円 262">
              <a:extLst>
                <a:ext uri="{FF2B5EF4-FFF2-40B4-BE49-F238E27FC236}">
                  <a16:creationId xmlns:a16="http://schemas.microsoft.com/office/drawing/2014/main" id="{886CA03D-D8AB-EFC2-0485-7BBBC2B9DA56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楕円 263">
              <a:extLst>
                <a:ext uri="{FF2B5EF4-FFF2-40B4-BE49-F238E27FC236}">
                  <a16:creationId xmlns:a16="http://schemas.microsoft.com/office/drawing/2014/main" id="{AAFAF52C-33B5-1C08-4B25-DE864EBCE2AE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楕円 264">
              <a:extLst>
                <a:ext uri="{FF2B5EF4-FFF2-40B4-BE49-F238E27FC236}">
                  <a16:creationId xmlns:a16="http://schemas.microsoft.com/office/drawing/2014/main" id="{836CE492-3E42-5F59-B6C4-D92A592C7B3A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楕円 265">
              <a:extLst>
                <a:ext uri="{FF2B5EF4-FFF2-40B4-BE49-F238E27FC236}">
                  <a16:creationId xmlns:a16="http://schemas.microsoft.com/office/drawing/2014/main" id="{915621E6-CB75-1385-C9DD-A098FB96D7DB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楕円 266">
              <a:extLst>
                <a:ext uri="{FF2B5EF4-FFF2-40B4-BE49-F238E27FC236}">
                  <a16:creationId xmlns:a16="http://schemas.microsoft.com/office/drawing/2014/main" id="{6854F322-A65C-A8CB-F512-F3F54C5F0B8D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楕円 267">
              <a:extLst>
                <a:ext uri="{FF2B5EF4-FFF2-40B4-BE49-F238E27FC236}">
                  <a16:creationId xmlns:a16="http://schemas.microsoft.com/office/drawing/2014/main" id="{DE9267E1-CBEA-A2BB-F6C7-B62C67AEFC7A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楕円 268">
              <a:extLst>
                <a:ext uri="{FF2B5EF4-FFF2-40B4-BE49-F238E27FC236}">
                  <a16:creationId xmlns:a16="http://schemas.microsoft.com/office/drawing/2014/main" id="{1577CD4B-8464-082E-87D7-8148E312A049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楕円 269">
              <a:extLst>
                <a:ext uri="{FF2B5EF4-FFF2-40B4-BE49-F238E27FC236}">
                  <a16:creationId xmlns:a16="http://schemas.microsoft.com/office/drawing/2014/main" id="{244BCAC9-7662-CD20-84D7-E9401A4ED195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楕円 270">
              <a:extLst>
                <a:ext uri="{FF2B5EF4-FFF2-40B4-BE49-F238E27FC236}">
                  <a16:creationId xmlns:a16="http://schemas.microsoft.com/office/drawing/2014/main" id="{8D43C6C0-E309-93A7-861B-D7D1B08267E5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BDA19E4B-8E9C-E792-455D-7F531F5AB5ED}"/>
              </a:ext>
            </a:extLst>
          </p:cNvPr>
          <p:cNvGrpSpPr/>
          <p:nvPr/>
        </p:nvGrpSpPr>
        <p:grpSpPr>
          <a:xfrm>
            <a:off x="8846124" y="1900405"/>
            <a:ext cx="324000" cy="324000"/>
            <a:chOff x="1442222" y="2397528"/>
            <a:chExt cx="324000" cy="324000"/>
          </a:xfrm>
        </p:grpSpPr>
        <p:sp>
          <p:nvSpPr>
            <p:cNvPr id="273" name="楕円 272">
              <a:extLst>
                <a:ext uri="{FF2B5EF4-FFF2-40B4-BE49-F238E27FC236}">
                  <a16:creationId xmlns:a16="http://schemas.microsoft.com/office/drawing/2014/main" id="{4D153A27-FD70-CB8B-ACEC-427A20B2A60C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楕円 273">
              <a:extLst>
                <a:ext uri="{FF2B5EF4-FFF2-40B4-BE49-F238E27FC236}">
                  <a16:creationId xmlns:a16="http://schemas.microsoft.com/office/drawing/2014/main" id="{5769FD32-6B2B-51A1-EF59-9BF1B8E76D3C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楕円 274">
              <a:extLst>
                <a:ext uri="{FF2B5EF4-FFF2-40B4-BE49-F238E27FC236}">
                  <a16:creationId xmlns:a16="http://schemas.microsoft.com/office/drawing/2014/main" id="{D8EFFB57-75E5-84AF-A457-DFC143283E06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楕円 275">
              <a:extLst>
                <a:ext uri="{FF2B5EF4-FFF2-40B4-BE49-F238E27FC236}">
                  <a16:creationId xmlns:a16="http://schemas.microsoft.com/office/drawing/2014/main" id="{974537F8-0B22-1790-0DE8-4F82645CB5A3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楕円 276">
              <a:extLst>
                <a:ext uri="{FF2B5EF4-FFF2-40B4-BE49-F238E27FC236}">
                  <a16:creationId xmlns:a16="http://schemas.microsoft.com/office/drawing/2014/main" id="{1079D8C7-41A1-CEA6-2598-0AFCD674FAAF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8" name="楕円 277">
              <a:extLst>
                <a:ext uri="{FF2B5EF4-FFF2-40B4-BE49-F238E27FC236}">
                  <a16:creationId xmlns:a16="http://schemas.microsoft.com/office/drawing/2014/main" id="{8E5489FA-2D98-944E-017A-702CE5C69870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楕円 278">
              <a:extLst>
                <a:ext uri="{FF2B5EF4-FFF2-40B4-BE49-F238E27FC236}">
                  <a16:creationId xmlns:a16="http://schemas.microsoft.com/office/drawing/2014/main" id="{EBB71787-305F-F9E0-1D2E-33149DC1EE59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楕円 279">
              <a:extLst>
                <a:ext uri="{FF2B5EF4-FFF2-40B4-BE49-F238E27FC236}">
                  <a16:creationId xmlns:a16="http://schemas.microsoft.com/office/drawing/2014/main" id="{5A73F625-71A4-0DC8-4EBB-C1AAE4FD2EA5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1" name="楕円 280">
              <a:extLst>
                <a:ext uri="{FF2B5EF4-FFF2-40B4-BE49-F238E27FC236}">
                  <a16:creationId xmlns:a16="http://schemas.microsoft.com/office/drawing/2014/main" id="{F1C1ED46-FDCD-D17A-DCE9-4AB20E721882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楕円 281">
              <a:extLst>
                <a:ext uri="{FF2B5EF4-FFF2-40B4-BE49-F238E27FC236}">
                  <a16:creationId xmlns:a16="http://schemas.microsoft.com/office/drawing/2014/main" id="{BB5EAEC1-7599-C41F-E211-B6BA75B0E81D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楕円 282">
              <a:extLst>
                <a:ext uri="{FF2B5EF4-FFF2-40B4-BE49-F238E27FC236}">
                  <a16:creationId xmlns:a16="http://schemas.microsoft.com/office/drawing/2014/main" id="{9CDC68A4-B45C-D042-A402-7DFF046C29E5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楕円 283">
              <a:extLst>
                <a:ext uri="{FF2B5EF4-FFF2-40B4-BE49-F238E27FC236}">
                  <a16:creationId xmlns:a16="http://schemas.microsoft.com/office/drawing/2014/main" id="{329FD07C-B511-CFD1-F3A4-82478F5A3DAB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5" name="楕円 284">
              <a:extLst>
                <a:ext uri="{FF2B5EF4-FFF2-40B4-BE49-F238E27FC236}">
                  <a16:creationId xmlns:a16="http://schemas.microsoft.com/office/drawing/2014/main" id="{639C6129-8160-CEF6-1635-7E1DBCC45C05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楕円 285">
              <a:extLst>
                <a:ext uri="{FF2B5EF4-FFF2-40B4-BE49-F238E27FC236}">
                  <a16:creationId xmlns:a16="http://schemas.microsoft.com/office/drawing/2014/main" id="{02757F06-0D7F-1F39-18D0-533EE6D5A831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7" name="楕円 286">
              <a:extLst>
                <a:ext uri="{FF2B5EF4-FFF2-40B4-BE49-F238E27FC236}">
                  <a16:creationId xmlns:a16="http://schemas.microsoft.com/office/drawing/2014/main" id="{4C7BF521-A67E-7401-1E62-A3CE501C8C1F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8" name="楕円 287">
              <a:extLst>
                <a:ext uri="{FF2B5EF4-FFF2-40B4-BE49-F238E27FC236}">
                  <a16:creationId xmlns:a16="http://schemas.microsoft.com/office/drawing/2014/main" id="{91DEB53F-7336-65FF-C8D2-6EE024BB5753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楕円 288">
              <a:extLst>
                <a:ext uri="{FF2B5EF4-FFF2-40B4-BE49-F238E27FC236}">
                  <a16:creationId xmlns:a16="http://schemas.microsoft.com/office/drawing/2014/main" id="{09EE1FB8-C73B-3BDC-BBED-A0494ACBF7C6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0" name="楕円 289">
              <a:extLst>
                <a:ext uri="{FF2B5EF4-FFF2-40B4-BE49-F238E27FC236}">
                  <a16:creationId xmlns:a16="http://schemas.microsoft.com/office/drawing/2014/main" id="{CA727BED-0B78-FC46-17F7-D504AAE00471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1" name="楕円 290">
              <a:extLst>
                <a:ext uri="{FF2B5EF4-FFF2-40B4-BE49-F238E27FC236}">
                  <a16:creationId xmlns:a16="http://schemas.microsoft.com/office/drawing/2014/main" id="{2F03191E-E0E9-8EC7-7757-30CE013B8730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2" name="楕円 291">
              <a:extLst>
                <a:ext uri="{FF2B5EF4-FFF2-40B4-BE49-F238E27FC236}">
                  <a16:creationId xmlns:a16="http://schemas.microsoft.com/office/drawing/2014/main" id="{9B003183-EC24-AEE3-55B3-062879ABECF2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3" name="グループ化 292">
            <a:extLst>
              <a:ext uri="{FF2B5EF4-FFF2-40B4-BE49-F238E27FC236}">
                <a16:creationId xmlns:a16="http://schemas.microsoft.com/office/drawing/2014/main" id="{6ED5EEAA-C089-CCF9-2899-D370E860A950}"/>
              </a:ext>
            </a:extLst>
          </p:cNvPr>
          <p:cNvGrpSpPr/>
          <p:nvPr/>
        </p:nvGrpSpPr>
        <p:grpSpPr>
          <a:xfrm>
            <a:off x="9179028" y="1900405"/>
            <a:ext cx="324000" cy="324000"/>
            <a:chOff x="1442222" y="2397528"/>
            <a:chExt cx="324000" cy="324000"/>
          </a:xfrm>
        </p:grpSpPr>
        <p:sp>
          <p:nvSpPr>
            <p:cNvPr id="294" name="楕円 293">
              <a:extLst>
                <a:ext uri="{FF2B5EF4-FFF2-40B4-BE49-F238E27FC236}">
                  <a16:creationId xmlns:a16="http://schemas.microsoft.com/office/drawing/2014/main" id="{3B69185C-F027-D21B-732E-2D1703E16D7D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楕円 294">
              <a:extLst>
                <a:ext uri="{FF2B5EF4-FFF2-40B4-BE49-F238E27FC236}">
                  <a16:creationId xmlns:a16="http://schemas.microsoft.com/office/drawing/2014/main" id="{951451C7-5D7D-3761-64E5-02104B42D89F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6" name="楕円 295">
              <a:extLst>
                <a:ext uri="{FF2B5EF4-FFF2-40B4-BE49-F238E27FC236}">
                  <a16:creationId xmlns:a16="http://schemas.microsoft.com/office/drawing/2014/main" id="{81102F6A-E3DA-06C2-3165-52589F4CDEFB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7" name="楕円 296">
              <a:extLst>
                <a:ext uri="{FF2B5EF4-FFF2-40B4-BE49-F238E27FC236}">
                  <a16:creationId xmlns:a16="http://schemas.microsoft.com/office/drawing/2014/main" id="{64DF6F11-B3BF-7532-B34E-3C3F38322B4F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楕円 297">
              <a:extLst>
                <a:ext uri="{FF2B5EF4-FFF2-40B4-BE49-F238E27FC236}">
                  <a16:creationId xmlns:a16="http://schemas.microsoft.com/office/drawing/2014/main" id="{2482DBEA-DC7D-93D7-4B75-26FC6A96D8A4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9" name="楕円 298">
              <a:extLst>
                <a:ext uri="{FF2B5EF4-FFF2-40B4-BE49-F238E27FC236}">
                  <a16:creationId xmlns:a16="http://schemas.microsoft.com/office/drawing/2014/main" id="{1E15E432-DA09-63B0-564A-141283A6D1F0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0" name="楕円 299">
              <a:extLst>
                <a:ext uri="{FF2B5EF4-FFF2-40B4-BE49-F238E27FC236}">
                  <a16:creationId xmlns:a16="http://schemas.microsoft.com/office/drawing/2014/main" id="{0490C9D5-6EDB-1B11-4AA8-DB2FA4A61BD1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楕円 300">
              <a:extLst>
                <a:ext uri="{FF2B5EF4-FFF2-40B4-BE49-F238E27FC236}">
                  <a16:creationId xmlns:a16="http://schemas.microsoft.com/office/drawing/2014/main" id="{80901096-775E-4D30-44FD-177C81FF1A77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2" name="楕円 301">
              <a:extLst>
                <a:ext uri="{FF2B5EF4-FFF2-40B4-BE49-F238E27FC236}">
                  <a16:creationId xmlns:a16="http://schemas.microsoft.com/office/drawing/2014/main" id="{E335BA6C-4F0D-8CF5-98AB-328BA29C4F18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3" name="楕円 302">
              <a:extLst>
                <a:ext uri="{FF2B5EF4-FFF2-40B4-BE49-F238E27FC236}">
                  <a16:creationId xmlns:a16="http://schemas.microsoft.com/office/drawing/2014/main" id="{A9A67D01-1D46-ED6B-46E8-7FEAA1FA5BB7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楕円 303">
              <a:extLst>
                <a:ext uri="{FF2B5EF4-FFF2-40B4-BE49-F238E27FC236}">
                  <a16:creationId xmlns:a16="http://schemas.microsoft.com/office/drawing/2014/main" id="{35825D55-2811-861B-0F59-2B3A759DDAA7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5" name="楕円 304">
              <a:extLst>
                <a:ext uri="{FF2B5EF4-FFF2-40B4-BE49-F238E27FC236}">
                  <a16:creationId xmlns:a16="http://schemas.microsoft.com/office/drawing/2014/main" id="{FCC1B96E-EBD0-D798-9108-6CDC1FF59EE2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6" name="楕円 305">
              <a:extLst>
                <a:ext uri="{FF2B5EF4-FFF2-40B4-BE49-F238E27FC236}">
                  <a16:creationId xmlns:a16="http://schemas.microsoft.com/office/drawing/2014/main" id="{21CF36D0-FE18-7ACF-DF46-F2EA66E958E3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楕円 306">
              <a:extLst>
                <a:ext uri="{FF2B5EF4-FFF2-40B4-BE49-F238E27FC236}">
                  <a16:creationId xmlns:a16="http://schemas.microsoft.com/office/drawing/2014/main" id="{CAA02410-4B9F-60E6-FB8B-C3129A413DEE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8" name="楕円 307">
              <a:extLst>
                <a:ext uri="{FF2B5EF4-FFF2-40B4-BE49-F238E27FC236}">
                  <a16:creationId xmlns:a16="http://schemas.microsoft.com/office/drawing/2014/main" id="{FD9E3CC4-5C74-D46B-333E-7C257720FCF1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楕円 308">
              <a:extLst>
                <a:ext uri="{FF2B5EF4-FFF2-40B4-BE49-F238E27FC236}">
                  <a16:creationId xmlns:a16="http://schemas.microsoft.com/office/drawing/2014/main" id="{4094B111-0358-CD57-986B-E9B0BB19805B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0" name="楕円 309">
              <a:extLst>
                <a:ext uri="{FF2B5EF4-FFF2-40B4-BE49-F238E27FC236}">
                  <a16:creationId xmlns:a16="http://schemas.microsoft.com/office/drawing/2014/main" id="{F4B396B7-AFDD-5127-3599-80C0037E8654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1" name="楕円 310">
              <a:extLst>
                <a:ext uri="{FF2B5EF4-FFF2-40B4-BE49-F238E27FC236}">
                  <a16:creationId xmlns:a16="http://schemas.microsoft.com/office/drawing/2014/main" id="{9BF3ADEF-E9E4-DE59-D993-FD178BFBED83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楕円 311">
              <a:extLst>
                <a:ext uri="{FF2B5EF4-FFF2-40B4-BE49-F238E27FC236}">
                  <a16:creationId xmlns:a16="http://schemas.microsoft.com/office/drawing/2014/main" id="{DA5BC680-56DF-310F-DD1A-3531DE63BA12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3" name="楕円 312">
              <a:extLst>
                <a:ext uri="{FF2B5EF4-FFF2-40B4-BE49-F238E27FC236}">
                  <a16:creationId xmlns:a16="http://schemas.microsoft.com/office/drawing/2014/main" id="{10E08A93-3BE4-5091-6425-2495A3776D3D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4" name="グループ化 313">
            <a:extLst>
              <a:ext uri="{FF2B5EF4-FFF2-40B4-BE49-F238E27FC236}">
                <a16:creationId xmlns:a16="http://schemas.microsoft.com/office/drawing/2014/main" id="{B5B07529-D87E-F639-D99F-25A748BE4B2D}"/>
              </a:ext>
            </a:extLst>
          </p:cNvPr>
          <p:cNvGrpSpPr/>
          <p:nvPr/>
        </p:nvGrpSpPr>
        <p:grpSpPr>
          <a:xfrm>
            <a:off x="8004634" y="2166883"/>
            <a:ext cx="324000" cy="324000"/>
            <a:chOff x="1442222" y="2397528"/>
            <a:chExt cx="324000" cy="324000"/>
          </a:xfrm>
        </p:grpSpPr>
        <p:sp>
          <p:nvSpPr>
            <p:cNvPr id="315" name="楕円 314">
              <a:extLst>
                <a:ext uri="{FF2B5EF4-FFF2-40B4-BE49-F238E27FC236}">
                  <a16:creationId xmlns:a16="http://schemas.microsoft.com/office/drawing/2014/main" id="{F5AD9524-9986-FE64-A05E-A87589CDA209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楕円 315">
              <a:extLst>
                <a:ext uri="{FF2B5EF4-FFF2-40B4-BE49-F238E27FC236}">
                  <a16:creationId xmlns:a16="http://schemas.microsoft.com/office/drawing/2014/main" id="{92A26F97-90AE-3E8D-BA1A-01326C4C217A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7" name="楕円 316">
              <a:extLst>
                <a:ext uri="{FF2B5EF4-FFF2-40B4-BE49-F238E27FC236}">
                  <a16:creationId xmlns:a16="http://schemas.microsoft.com/office/drawing/2014/main" id="{C13007D5-DD31-A61B-4822-B55E760A697B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8" name="楕円 317">
              <a:extLst>
                <a:ext uri="{FF2B5EF4-FFF2-40B4-BE49-F238E27FC236}">
                  <a16:creationId xmlns:a16="http://schemas.microsoft.com/office/drawing/2014/main" id="{CC1DFD21-FBFE-2299-A158-E85802478BCC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楕円 318">
              <a:extLst>
                <a:ext uri="{FF2B5EF4-FFF2-40B4-BE49-F238E27FC236}">
                  <a16:creationId xmlns:a16="http://schemas.microsoft.com/office/drawing/2014/main" id="{017EE3ED-FDE7-1EE6-01CF-976E8C33C2F9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0" name="楕円 319">
              <a:extLst>
                <a:ext uri="{FF2B5EF4-FFF2-40B4-BE49-F238E27FC236}">
                  <a16:creationId xmlns:a16="http://schemas.microsoft.com/office/drawing/2014/main" id="{DE4474A9-0E44-07C7-E813-CFD30163FA03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楕円 320">
              <a:extLst>
                <a:ext uri="{FF2B5EF4-FFF2-40B4-BE49-F238E27FC236}">
                  <a16:creationId xmlns:a16="http://schemas.microsoft.com/office/drawing/2014/main" id="{5736A1DD-C691-69A4-8C80-1BC078EF1159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楕円 321">
              <a:extLst>
                <a:ext uri="{FF2B5EF4-FFF2-40B4-BE49-F238E27FC236}">
                  <a16:creationId xmlns:a16="http://schemas.microsoft.com/office/drawing/2014/main" id="{C36C4B5A-C56D-2553-8948-FF3BA69FB412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3" name="楕円 322">
              <a:extLst>
                <a:ext uri="{FF2B5EF4-FFF2-40B4-BE49-F238E27FC236}">
                  <a16:creationId xmlns:a16="http://schemas.microsoft.com/office/drawing/2014/main" id="{82114671-0612-1AFB-55B5-7E1137928C2B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4" name="楕円 323">
              <a:extLst>
                <a:ext uri="{FF2B5EF4-FFF2-40B4-BE49-F238E27FC236}">
                  <a16:creationId xmlns:a16="http://schemas.microsoft.com/office/drawing/2014/main" id="{4152CA04-A314-CC28-EE7D-0A50B92A7246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楕円 324">
              <a:extLst>
                <a:ext uri="{FF2B5EF4-FFF2-40B4-BE49-F238E27FC236}">
                  <a16:creationId xmlns:a16="http://schemas.microsoft.com/office/drawing/2014/main" id="{FC15C795-177D-D268-ADF4-D82A968FF5FF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6" name="楕円 325">
              <a:extLst>
                <a:ext uri="{FF2B5EF4-FFF2-40B4-BE49-F238E27FC236}">
                  <a16:creationId xmlns:a16="http://schemas.microsoft.com/office/drawing/2014/main" id="{CC9AF199-E8DC-4697-A0BA-E254AECB16FF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7" name="楕円 326">
              <a:extLst>
                <a:ext uri="{FF2B5EF4-FFF2-40B4-BE49-F238E27FC236}">
                  <a16:creationId xmlns:a16="http://schemas.microsoft.com/office/drawing/2014/main" id="{0AF2B88F-A62A-979D-AB1F-70951637B600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8" name="楕円 327">
              <a:extLst>
                <a:ext uri="{FF2B5EF4-FFF2-40B4-BE49-F238E27FC236}">
                  <a16:creationId xmlns:a16="http://schemas.microsoft.com/office/drawing/2014/main" id="{E04F3E12-AE44-AA58-C445-4A71F5CC3834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9" name="楕円 328">
              <a:extLst>
                <a:ext uri="{FF2B5EF4-FFF2-40B4-BE49-F238E27FC236}">
                  <a16:creationId xmlns:a16="http://schemas.microsoft.com/office/drawing/2014/main" id="{4D34D5B8-7044-F366-6DFC-C5CC268C4D29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0" name="楕円 329">
              <a:extLst>
                <a:ext uri="{FF2B5EF4-FFF2-40B4-BE49-F238E27FC236}">
                  <a16:creationId xmlns:a16="http://schemas.microsoft.com/office/drawing/2014/main" id="{673D3F95-F95E-002D-77A1-FE45DDEC71A1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1" name="楕円 330">
              <a:extLst>
                <a:ext uri="{FF2B5EF4-FFF2-40B4-BE49-F238E27FC236}">
                  <a16:creationId xmlns:a16="http://schemas.microsoft.com/office/drawing/2014/main" id="{AE960FB9-44A3-8ADB-D00D-8200246C9747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2" name="楕円 331">
              <a:extLst>
                <a:ext uri="{FF2B5EF4-FFF2-40B4-BE49-F238E27FC236}">
                  <a16:creationId xmlns:a16="http://schemas.microsoft.com/office/drawing/2014/main" id="{7CCC5114-ED04-167A-80DF-0778C77ECE95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3" name="楕円 332">
              <a:extLst>
                <a:ext uri="{FF2B5EF4-FFF2-40B4-BE49-F238E27FC236}">
                  <a16:creationId xmlns:a16="http://schemas.microsoft.com/office/drawing/2014/main" id="{F816D0D0-FF3B-AEE4-D522-C0A72678D012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4" name="楕円 333">
              <a:extLst>
                <a:ext uri="{FF2B5EF4-FFF2-40B4-BE49-F238E27FC236}">
                  <a16:creationId xmlns:a16="http://schemas.microsoft.com/office/drawing/2014/main" id="{C4A3E91A-0CD7-4356-7AB2-2BE15BE2C38A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5" name="グループ化 334">
            <a:extLst>
              <a:ext uri="{FF2B5EF4-FFF2-40B4-BE49-F238E27FC236}">
                <a16:creationId xmlns:a16="http://schemas.microsoft.com/office/drawing/2014/main" id="{34F3811C-413A-2C92-4693-06386E4E608E}"/>
              </a:ext>
            </a:extLst>
          </p:cNvPr>
          <p:cNvGrpSpPr/>
          <p:nvPr/>
        </p:nvGrpSpPr>
        <p:grpSpPr>
          <a:xfrm>
            <a:off x="8337685" y="2176957"/>
            <a:ext cx="324000" cy="324000"/>
            <a:chOff x="1442222" y="2397528"/>
            <a:chExt cx="324000" cy="324000"/>
          </a:xfrm>
        </p:grpSpPr>
        <p:sp>
          <p:nvSpPr>
            <p:cNvPr id="336" name="楕円 335">
              <a:extLst>
                <a:ext uri="{FF2B5EF4-FFF2-40B4-BE49-F238E27FC236}">
                  <a16:creationId xmlns:a16="http://schemas.microsoft.com/office/drawing/2014/main" id="{0D61979F-FC8C-DCF1-1B0E-56A693BD423C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7" name="楕円 336">
              <a:extLst>
                <a:ext uri="{FF2B5EF4-FFF2-40B4-BE49-F238E27FC236}">
                  <a16:creationId xmlns:a16="http://schemas.microsoft.com/office/drawing/2014/main" id="{717A573B-AC56-6112-B58E-C26A43B1A2A7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8" name="楕円 337">
              <a:extLst>
                <a:ext uri="{FF2B5EF4-FFF2-40B4-BE49-F238E27FC236}">
                  <a16:creationId xmlns:a16="http://schemas.microsoft.com/office/drawing/2014/main" id="{04BEF28C-92C5-DCBD-6682-F84E97AD9FC5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9" name="楕円 338">
              <a:extLst>
                <a:ext uri="{FF2B5EF4-FFF2-40B4-BE49-F238E27FC236}">
                  <a16:creationId xmlns:a16="http://schemas.microsoft.com/office/drawing/2014/main" id="{707FC0CE-65E7-9DE8-DDA6-114BBABADE5E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0" name="楕円 339">
              <a:extLst>
                <a:ext uri="{FF2B5EF4-FFF2-40B4-BE49-F238E27FC236}">
                  <a16:creationId xmlns:a16="http://schemas.microsoft.com/office/drawing/2014/main" id="{66D55946-FEB1-F969-DBFF-0E9F403AD788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1" name="楕円 340">
              <a:extLst>
                <a:ext uri="{FF2B5EF4-FFF2-40B4-BE49-F238E27FC236}">
                  <a16:creationId xmlns:a16="http://schemas.microsoft.com/office/drawing/2014/main" id="{7EAEB06E-0624-37FF-9E75-58A2C8A493D3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楕円 341">
              <a:extLst>
                <a:ext uri="{FF2B5EF4-FFF2-40B4-BE49-F238E27FC236}">
                  <a16:creationId xmlns:a16="http://schemas.microsoft.com/office/drawing/2014/main" id="{45D8751E-A8BB-844A-F249-C64EBB8026BB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3" name="楕円 342">
              <a:extLst>
                <a:ext uri="{FF2B5EF4-FFF2-40B4-BE49-F238E27FC236}">
                  <a16:creationId xmlns:a16="http://schemas.microsoft.com/office/drawing/2014/main" id="{4F879422-DE09-ECDD-688D-DA6B1C5F46A0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4" name="楕円 343">
              <a:extLst>
                <a:ext uri="{FF2B5EF4-FFF2-40B4-BE49-F238E27FC236}">
                  <a16:creationId xmlns:a16="http://schemas.microsoft.com/office/drawing/2014/main" id="{0D404D6C-CA0F-E91C-C8C6-D6B7600AF4FD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楕円 344">
              <a:extLst>
                <a:ext uri="{FF2B5EF4-FFF2-40B4-BE49-F238E27FC236}">
                  <a16:creationId xmlns:a16="http://schemas.microsoft.com/office/drawing/2014/main" id="{173BDC50-6300-531D-B206-50085BA8EB8D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6" name="楕円 345">
              <a:extLst>
                <a:ext uri="{FF2B5EF4-FFF2-40B4-BE49-F238E27FC236}">
                  <a16:creationId xmlns:a16="http://schemas.microsoft.com/office/drawing/2014/main" id="{03652D7A-31BD-400A-0BDB-DD00E286059D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楕円 346">
              <a:extLst>
                <a:ext uri="{FF2B5EF4-FFF2-40B4-BE49-F238E27FC236}">
                  <a16:creationId xmlns:a16="http://schemas.microsoft.com/office/drawing/2014/main" id="{E235C20D-F901-98B1-4D43-17B01E0635A6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8" name="楕円 347">
              <a:extLst>
                <a:ext uri="{FF2B5EF4-FFF2-40B4-BE49-F238E27FC236}">
                  <a16:creationId xmlns:a16="http://schemas.microsoft.com/office/drawing/2014/main" id="{26C39883-4A08-0545-60AD-61D1EC5A812F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9" name="楕円 348">
              <a:extLst>
                <a:ext uri="{FF2B5EF4-FFF2-40B4-BE49-F238E27FC236}">
                  <a16:creationId xmlns:a16="http://schemas.microsoft.com/office/drawing/2014/main" id="{CC88406B-4F86-3FDE-5FDF-2FBA81A9BFB3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楕円 349">
              <a:extLst>
                <a:ext uri="{FF2B5EF4-FFF2-40B4-BE49-F238E27FC236}">
                  <a16:creationId xmlns:a16="http://schemas.microsoft.com/office/drawing/2014/main" id="{0DCFDACB-3BF2-FD64-BCD8-579604ADAB53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楕円 350">
              <a:extLst>
                <a:ext uri="{FF2B5EF4-FFF2-40B4-BE49-F238E27FC236}">
                  <a16:creationId xmlns:a16="http://schemas.microsoft.com/office/drawing/2014/main" id="{5A59F749-AB59-5603-27AC-60CF483FF578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2" name="楕円 351">
              <a:extLst>
                <a:ext uri="{FF2B5EF4-FFF2-40B4-BE49-F238E27FC236}">
                  <a16:creationId xmlns:a16="http://schemas.microsoft.com/office/drawing/2014/main" id="{AD518FD0-A036-23DD-8C5A-E5A090E5B24E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楕円 352">
              <a:extLst>
                <a:ext uri="{FF2B5EF4-FFF2-40B4-BE49-F238E27FC236}">
                  <a16:creationId xmlns:a16="http://schemas.microsoft.com/office/drawing/2014/main" id="{869C0970-39C1-263E-B08B-537DB545AE8C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楕円 353">
              <a:extLst>
                <a:ext uri="{FF2B5EF4-FFF2-40B4-BE49-F238E27FC236}">
                  <a16:creationId xmlns:a16="http://schemas.microsoft.com/office/drawing/2014/main" id="{F35052EB-2673-F5EA-A735-D2F5A731D323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5" name="楕円 354">
              <a:extLst>
                <a:ext uri="{FF2B5EF4-FFF2-40B4-BE49-F238E27FC236}">
                  <a16:creationId xmlns:a16="http://schemas.microsoft.com/office/drawing/2014/main" id="{7D9D015C-7E3E-19AB-02D6-F5FD2216F9E8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6" name="グループ化 355">
            <a:extLst>
              <a:ext uri="{FF2B5EF4-FFF2-40B4-BE49-F238E27FC236}">
                <a16:creationId xmlns:a16="http://schemas.microsoft.com/office/drawing/2014/main" id="{C10D0334-6456-082F-C453-1DF38120C0B6}"/>
              </a:ext>
            </a:extLst>
          </p:cNvPr>
          <p:cNvGrpSpPr/>
          <p:nvPr/>
        </p:nvGrpSpPr>
        <p:grpSpPr>
          <a:xfrm>
            <a:off x="8680862" y="2187231"/>
            <a:ext cx="324000" cy="324000"/>
            <a:chOff x="1442222" y="2397528"/>
            <a:chExt cx="324000" cy="324000"/>
          </a:xfrm>
        </p:grpSpPr>
        <p:sp>
          <p:nvSpPr>
            <p:cNvPr id="357" name="楕円 356">
              <a:extLst>
                <a:ext uri="{FF2B5EF4-FFF2-40B4-BE49-F238E27FC236}">
                  <a16:creationId xmlns:a16="http://schemas.microsoft.com/office/drawing/2014/main" id="{4AE33944-0423-6538-3638-D011849E9DA6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8" name="楕円 357">
              <a:extLst>
                <a:ext uri="{FF2B5EF4-FFF2-40B4-BE49-F238E27FC236}">
                  <a16:creationId xmlns:a16="http://schemas.microsoft.com/office/drawing/2014/main" id="{CD1E99E9-1F99-6163-83A3-4D6CD4F99894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9" name="楕円 358">
              <a:extLst>
                <a:ext uri="{FF2B5EF4-FFF2-40B4-BE49-F238E27FC236}">
                  <a16:creationId xmlns:a16="http://schemas.microsoft.com/office/drawing/2014/main" id="{07E54ADA-1A37-BCF9-221C-49DF48D05907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0" name="楕円 359">
              <a:extLst>
                <a:ext uri="{FF2B5EF4-FFF2-40B4-BE49-F238E27FC236}">
                  <a16:creationId xmlns:a16="http://schemas.microsoft.com/office/drawing/2014/main" id="{3F4B8B83-B0B6-D8F6-D374-CE5BFE652DBC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1" name="楕円 360">
              <a:extLst>
                <a:ext uri="{FF2B5EF4-FFF2-40B4-BE49-F238E27FC236}">
                  <a16:creationId xmlns:a16="http://schemas.microsoft.com/office/drawing/2014/main" id="{B5000CF8-36F0-2E35-38F4-03921F25F42C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2" name="楕円 361">
              <a:extLst>
                <a:ext uri="{FF2B5EF4-FFF2-40B4-BE49-F238E27FC236}">
                  <a16:creationId xmlns:a16="http://schemas.microsoft.com/office/drawing/2014/main" id="{9184D545-298D-38F8-96D5-1BA6D0387B53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3" name="楕円 362">
              <a:extLst>
                <a:ext uri="{FF2B5EF4-FFF2-40B4-BE49-F238E27FC236}">
                  <a16:creationId xmlns:a16="http://schemas.microsoft.com/office/drawing/2014/main" id="{5ED08B0E-1E9B-4093-FBEF-587E4FFDC224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4" name="楕円 363">
              <a:extLst>
                <a:ext uri="{FF2B5EF4-FFF2-40B4-BE49-F238E27FC236}">
                  <a16:creationId xmlns:a16="http://schemas.microsoft.com/office/drawing/2014/main" id="{37BC8D7B-D4B2-A4EA-6DB9-D2A8AACCBFDF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5" name="楕円 364">
              <a:extLst>
                <a:ext uri="{FF2B5EF4-FFF2-40B4-BE49-F238E27FC236}">
                  <a16:creationId xmlns:a16="http://schemas.microsoft.com/office/drawing/2014/main" id="{0D7D0329-3182-0BEB-DF41-A8324593A56D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6" name="楕円 365">
              <a:extLst>
                <a:ext uri="{FF2B5EF4-FFF2-40B4-BE49-F238E27FC236}">
                  <a16:creationId xmlns:a16="http://schemas.microsoft.com/office/drawing/2014/main" id="{EFCBCFBF-CEFB-838F-4E48-9CF8C9405E01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7" name="楕円 366">
              <a:extLst>
                <a:ext uri="{FF2B5EF4-FFF2-40B4-BE49-F238E27FC236}">
                  <a16:creationId xmlns:a16="http://schemas.microsoft.com/office/drawing/2014/main" id="{B9AFA214-2398-CB75-9D46-92BAEA33D0DB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8" name="楕円 367">
              <a:extLst>
                <a:ext uri="{FF2B5EF4-FFF2-40B4-BE49-F238E27FC236}">
                  <a16:creationId xmlns:a16="http://schemas.microsoft.com/office/drawing/2014/main" id="{B010943D-5C0C-0D5C-A80D-0DE79E5BD56B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楕円 368">
              <a:extLst>
                <a:ext uri="{FF2B5EF4-FFF2-40B4-BE49-F238E27FC236}">
                  <a16:creationId xmlns:a16="http://schemas.microsoft.com/office/drawing/2014/main" id="{807C4984-FD25-8F5A-9AC5-AF8EEB0D0F5B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0" name="楕円 369">
              <a:extLst>
                <a:ext uri="{FF2B5EF4-FFF2-40B4-BE49-F238E27FC236}">
                  <a16:creationId xmlns:a16="http://schemas.microsoft.com/office/drawing/2014/main" id="{928DE94C-15E8-40F0-FE3E-CC4A2AA3E332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1" name="楕円 370">
              <a:extLst>
                <a:ext uri="{FF2B5EF4-FFF2-40B4-BE49-F238E27FC236}">
                  <a16:creationId xmlns:a16="http://schemas.microsoft.com/office/drawing/2014/main" id="{09B7B148-E7D2-353B-D09E-4B4E494A0DE7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楕円 371">
              <a:extLst>
                <a:ext uri="{FF2B5EF4-FFF2-40B4-BE49-F238E27FC236}">
                  <a16:creationId xmlns:a16="http://schemas.microsoft.com/office/drawing/2014/main" id="{874A3F6A-A5A4-B9C7-39B8-0974F1880C37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3" name="楕円 372">
              <a:extLst>
                <a:ext uri="{FF2B5EF4-FFF2-40B4-BE49-F238E27FC236}">
                  <a16:creationId xmlns:a16="http://schemas.microsoft.com/office/drawing/2014/main" id="{6CEEA27D-B55A-92D7-B7ED-404BD78BB6AA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4" name="楕円 373">
              <a:extLst>
                <a:ext uri="{FF2B5EF4-FFF2-40B4-BE49-F238E27FC236}">
                  <a16:creationId xmlns:a16="http://schemas.microsoft.com/office/drawing/2014/main" id="{748D3E96-1112-E0CC-0137-E7AF5A3820B5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楕円 374">
              <a:extLst>
                <a:ext uri="{FF2B5EF4-FFF2-40B4-BE49-F238E27FC236}">
                  <a16:creationId xmlns:a16="http://schemas.microsoft.com/office/drawing/2014/main" id="{A7E89E83-03BB-07C9-5FBF-D7A49C48AD95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6" name="楕円 375">
              <a:extLst>
                <a:ext uri="{FF2B5EF4-FFF2-40B4-BE49-F238E27FC236}">
                  <a16:creationId xmlns:a16="http://schemas.microsoft.com/office/drawing/2014/main" id="{321B9ADB-64F6-0C23-E35A-D4544A3D90E3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7" name="グループ化 376">
            <a:extLst>
              <a:ext uri="{FF2B5EF4-FFF2-40B4-BE49-F238E27FC236}">
                <a16:creationId xmlns:a16="http://schemas.microsoft.com/office/drawing/2014/main" id="{F929BE9E-EA48-CD56-460D-83418EA07FD2}"/>
              </a:ext>
            </a:extLst>
          </p:cNvPr>
          <p:cNvGrpSpPr/>
          <p:nvPr/>
        </p:nvGrpSpPr>
        <p:grpSpPr>
          <a:xfrm>
            <a:off x="9013564" y="2197723"/>
            <a:ext cx="324000" cy="324000"/>
            <a:chOff x="1442222" y="2397528"/>
            <a:chExt cx="324000" cy="324000"/>
          </a:xfrm>
        </p:grpSpPr>
        <p:sp>
          <p:nvSpPr>
            <p:cNvPr id="378" name="楕円 377">
              <a:extLst>
                <a:ext uri="{FF2B5EF4-FFF2-40B4-BE49-F238E27FC236}">
                  <a16:creationId xmlns:a16="http://schemas.microsoft.com/office/drawing/2014/main" id="{E29E33F9-3697-C746-BE29-6E399D6A02C1}"/>
                </a:ext>
              </a:extLst>
            </p:cNvPr>
            <p:cNvSpPr/>
            <p:nvPr/>
          </p:nvSpPr>
          <p:spPr>
            <a:xfrm>
              <a:off x="1442222" y="239752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9" name="楕円 378">
              <a:extLst>
                <a:ext uri="{FF2B5EF4-FFF2-40B4-BE49-F238E27FC236}">
                  <a16:creationId xmlns:a16="http://schemas.microsoft.com/office/drawing/2014/main" id="{40E26564-F082-17D1-9034-4B35D207BD6C}"/>
                </a:ext>
              </a:extLst>
            </p:cNvPr>
            <p:cNvSpPr/>
            <p:nvPr/>
          </p:nvSpPr>
          <p:spPr>
            <a:xfrm>
              <a:off x="1591461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0" name="楕円 379">
              <a:extLst>
                <a:ext uri="{FF2B5EF4-FFF2-40B4-BE49-F238E27FC236}">
                  <a16:creationId xmlns:a16="http://schemas.microsoft.com/office/drawing/2014/main" id="{C800C102-F0BC-F5BB-DF64-909E470AECBC}"/>
                </a:ext>
              </a:extLst>
            </p:cNvPr>
            <p:cNvSpPr/>
            <p:nvPr/>
          </p:nvSpPr>
          <p:spPr>
            <a:xfrm>
              <a:off x="1537722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1" name="楕円 380">
              <a:extLst>
                <a:ext uri="{FF2B5EF4-FFF2-40B4-BE49-F238E27FC236}">
                  <a16:creationId xmlns:a16="http://schemas.microsoft.com/office/drawing/2014/main" id="{4E20061E-309B-5100-8CFD-A987D1D82E62}"/>
                </a:ext>
              </a:extLst>
            </p:cNvPr>
            <p:cNvSpPr/>
            <p:nvPr/>
          </p:nvSpPr>
          <p:spPr>
            <a:xfrm>
              <a:off x="1645200" y="243646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2" name="楕円 381">
              <a:extLst>
                <a:ext uri="{FF2B5EF4-FFF2-40B4-BE49-F238E27FC236}">
                  <a16:creationId xmlns:a16="http://schemas.microsoft.com/office/drawing/2014/main" id="{5DC9D622-9A27-B6A5-4BFD-66BBCE8FF5B0}"/>
                </a:ext>
              </a:extLst>
            </p:cNvPr>
            <p:cNvSpPr/>
            <p:nvPr/>
          </p:nvSpPr>
          <p:spPr>
            <a:xfrm>
              <a:off x="1510107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3" name="楕円 382">
              <a:extLst>
                <a:ext uri="{FF2B5EF4-FFF2-40B4-BE49-F238E27FC236}">
                  <a16:creationId xmlns:a16="http://schemas.microsoft.com/office/drawing/2014/main" id="{3C380D5A-5C4D-D9F3-DC85-556960B5FC70}"/>
                </a:ext>
              </a:extLst>
            </p:cNvPr>
            <p:cNvSpPr/>
            <p:nvPr/>
          </p:nvSpPr>
          <p:spPr>
            <a:xfrm>
              <a:off x="1617585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4" name="楕円 383">
              <a:extLst>
                <a:ext uri="{FF2B5EF4-FFF2-40B4-BE49-F238E27FC236}">
                  <a16:creationId xmlns:a16="http://schemas.microsoft.com/office/drawing/2014/main" id="{C396C738-0073-56C4-4FBD-5DF95561B6DF}"/>
                </a:ext>
              </a:extLst>
            </p:cNvPr>
            <p:cNvSpPr/>
            <p:nvPr/>
          </p:nvSpPr>
          <p:spPr>
            <a:xfrm>
              <a:off x="1563846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楕円 384">
              <a:extLst>
                <a:ext uri="{FF2B5EF4-FFF2-40B4-BE49-F238E27FC236}">
                  <a16:creationId xmlns:a16="http://schemas.microsoft.com/office/drawing/2014/main" id="{A3496637-4067-E411-D919-E2568E154533}"/>
                </a:ext>
              </a:extLst>
            </p:cNvPr>
            <p:cNvSpPr/>
            <p:nvPr/>
          </p:nvSpPr>
          <p:spPr>
            <a:xfrm>
              <a:off x="1671324" y="2489354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6" name="楕円 385">
              <a:extLst>
                <a:ext uri="{FF2B5EF4-FFF2-40B4-BE49-F238E27FC236}">
                  <a16:creationId xmlns:a16="http://schemas.microsoft.com/office/drawing/2014/main" id="{5CECF066-9013-7791-7315-B5D420B025ED}"/>
                </a:ext>
              </a:extLst>
            </p:cNvPr>
            <p:cNvSpPr/>
            <p:nvPr/>
          </p:nvSpPr>
          <p:spPr>
            <a:xfrm>
              <a:off x="1483983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7" name="楕円 386">
              <a:extLst>
                <a:ext uri="{FF2B5EF4-FFF2-40B4-BE49-F238E27FC236}">
                  <a16:creationId xmlns:a16="http://schemas.microsoft.com/office/drawing/2014/main" id="{64A5C42C-2983-7544-A26F-85F5BB1AAAA9}"/>
                </a:ext>
              </a:extLst>
            </p:cNvPr>
            <p:cNvSpPr/>
            <p:nvPr/>
          </p:nvSpPr>
          <p:spPr>
            <a:xfrm>
              <a:off x="1591461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8" name="楕円 387">
              <a:extLst>
                <a:ext uri="{FF2B5EF4-FFF2-40B4-BE49-F238E27FC236}">
                  <a16:creationId xmlns:a16="http://schemas.microsoft.com/office/drawing/2014/main" id="{4CC0E535-1F3B-D9E5-1C28-F8793B4499BB}"/>
                </a:ext>
              </a:extLst>
            </p:cNvPr>
            <p:cNvSpPr/>
            <p:nvPr/>
          </p:nvSpPr>
          <p:spPr>
            <a:xfrm>
              <a:off x="1698939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9" name="楕円 388">
              <a:extLst>
                <a:ext uri="{FF2B5EF4-FFF2-40B4-BE49-F238E27FC236}">
                  <a16:creationId xmlns:a16="http://schemas.microsoft.com/office/drawing/2014/main" id="{49B5E555-49AC-E507-8B3C-08933D57011F}"/>
                </a:ext>
              </a:extLst>
            </p:cNvPr>
            <p:cNvSpPr/>
            <p:nvPr/>
          </p:nvSpPr>
          <p:spPr>
            <a:xfrm>
              <a:off x="1537722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0" name="楕円 389">
              <a:extLst>
                <a:ext uri="{FF2B5EF4-FFF2-40B4-BE49-F238E27FC236}">
                  <a16:creationId xmlns:a16="http://schemas.microsoft.com/office/drawing/2014/main" id="{BD09D378-2F3A-1256-1FF8-A37BCE567357}"/>
                </a:ext>
              </a:extLst>
            </p:cNvPr>
            <p:cNvSpPr/>
            <p:nvPr/>
          </p:nvSpPr>
          <p:spPr>
            <a:xfrm>
              <a:off x="1645200" y="2539236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1" name="楕円 390">
              <a:extLst>
                <a:ext uri="{FF2B5EF4-FFF2-40B4-BE49-F238E27FC236}">
                  <a16:creationId xmlns:a16="http://schemas.microsoft.com/office/drawing/2014/main" id="{71BF9216-6429-CFBC-D319-31D6FEC659DB}"/>
                </a:ext>
              </a:extLst>
            </p:cNvPr>
            <p:cNvSpPr/>
            <p:nvPr/>
          </p:nvSpPr>
          <p:spPr>
            <a:xfrm>
              <a:off x="1510107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楕円 391">
              <a:extLst>
                <a:ext uri="{FF2B5EF4-FFF2-40B4-BE49-F238E27FC236}">
                  <a16:creationId xmlns:a16="http://schemas.microsoft.com/office/drawing/2014/main" id="{E76113BB-D514-C72E-1CCE-DB04E5A6D916}"/>
                </a:ext>
              </a:extLst>
            </p:cNvPr>
            <p:cNvSpPr/>
            <p:nvPr/>
          </p:nvSpPr>
          <p:spPr>
            <a:xfrm>
              <a:off x="1617585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楕円 392">
              <a:extLst>
                <a:ext uri="{FF2B5EF4-FFF2-40B4-BE49-F238E27FC236}">
                  <a16:creationId xmlns:a16="http://schemas.microsoft.com/office/drawing/2014/main" id="{463B2001-6EAC-8AC2-9356-CB2DBC79E05E}"/>
                </a:ext>
              </a:extLst>
            </p:cNvPr>
            <p:cNvSpPr/>
            <p:nvPr/>
          </p:nvSpPr>
          <p:spPr>
            <a:xfrm>
              <a:off x="1563846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4" name="楕円 393">
              <a:extLst>
                <a:ext uri="{FF2B5EF4-FFF2-40B4-BE49-F238E27FC236}">
                  <a16:creationId xmlns:a16="http://schemas.microsoft.com/office/drawing/2014/main" id="{A3FF929D-5A5C-394E-9411-69B0A8F20AA8}"/>
                </a:ext>
              </a:extLst>
            </p:cNvPr>
            <p:cNvSpPr/>
            <p:nvPr/>
          </p:nvSpPr>
          <p:spPr>
            <a:xfrm>
              <a:off x="1671324" y="2592128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5" name="楕円 394">
              <a:extLst>
                <a:ext uri="{FF2B5EF4-FFF2-40B4-BE49-F238E27FC236}">
                  <a16:creationId xmlns:a16="http://schemas.microsoft.com/office/drawing/2014/main" id="{1475F12B-D218-7879-3CDD-D192744B3164}"/>
                </a:ext>
              </a:extLst>
            </p:cNvPr>
            <p:cNvSpPr/>
            <p:nvPr/>
          </p:nvSpPr>
          <p:spPr>
            <a:xfrm>
              <a:off x="1591461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楕円 395">
              <a:extLst>
                <a:ext uri="{FF2B5EF4-FFF2-40B4-BE49-F238E27FC236}">
                  <a16:creationId xmlns:a16="http://schemas.microsoft.com/office/drawing/2014/main" id="{D9E58A9C-AC41-F9A9-6603-237A3A8697D1}"/>
                </a:ext>
              </a:extLst>
            </p:cNvPr>
            <p:cNvSpPr/>
            <p:nvPr/>
          </p:nvSpPr>
          <p:spPr>
            <a:xfrm>
              <a:off x="1537722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7" name="楕円 396">
              <a:extLst>
                <a:ext uri="{FF2B5EF4-FFF2-40B4-BE49-F238E27FC236}">
                  <a16:creationId xmlns:a16="http://schemas.microsoft.com/office/drawing/2014/main" id="{8B58BE05-8095-A93A-8B4E-514C7F9B90C3}"/>
                </a:ext>
              </a:extLst>
            </p:cNvPr>
            <p:cNvSpPr/>
            <p:nvPr/>
          </p:nvSpPr>
          <p:spPr>
            <a:xfrm>
              <a:off x="1645200" y="2641372"/>
              <a:ext cx="36000" cy="36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8" name="矢印: 右 397">
            <a:extLst>
              <a:ext uri="{FF2B5EF4-FFF2-40B4-BE49-F238E27FC236}">
                <a16:creationId xmlns:a16="http://schemas.microsoft.com/office/drawing/2014/main" id="{6CA4F496-5C8B-B231-ED8B-E9D31911E885}"/>
              </a:ext>
            </a:extLst>
          </p:cNvPr>
          <p:cNvSpPr/>
          <p:nvPr/>
        </p:nvSpPr>
        <p:spPr>
          <a:xfrm rot="5400000">
            <a:off x="5958340" y="4006313"/>
            <a:ext cx="222984" cy="4003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9" name="図 398">
            <a:extLst>
              <a:ext uri="{FF2B5EF4-FFF2-40B4-BE49-F238E27FC236}">
                <a16:creationId xmlns:a16="http://schemas.microsoft.com/office/drawing/2014/main" id="{6EDA2CBD-4609-47E4-972C-76E5A25FB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891" y="4855914"/>
            <a:ext cx="933678" cy="540000"/>
          </a:xfrm>
          <a:prstGeom prst="rect">
            <a:avLst/>
          </a:prstGeom>
        </p:spPr>
      </p:pic>
      <p:sp>
        <p:nvSpPr>
          <p:cNvPr id="400" name="正方形/長方形 399">
            <a:extLst>
              <a:ext uri="{FF2B5EF4-FFF2-40B4-BE49-F238E27FC236}">
                <a16:creationId xmlns:a16="http://schemas.microsoft.com/office/drawing/2014/main" id="{20139371-079F-19E2-4C74-98A235C54DF8}"/>
              </a:ext>
            </a:extLst>
          </p:cNvPr>
          <p:cNvSpPr/>
          <p:nvPr/>
        </p:nvSpPr>
        <p:spPr>
          <a:xfrm>
            <a:off x="5528244" y="4809750"/>
            <a:ext cx="1008000" cy="612000"/>
          </a:xfrm>
          <a:prstGeom prst="rect">
            <a:avLst/>
          </a:prstGeom>
          <a:noFill/>
          <a:ln w="76200" cap="rnd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正方形/長方形 400">
            <a:extLst>
              <a:ext uri="{FF2B5EF4-FFF2-40B4-BE49-F238E27FC236}">
                <a16:creationId xmlns:a16="http://schemas.microsoft.com/office/drawing/2014/main" id="{B6A5C6E3-491A-674D-C44F-2C14F8285CFA}"/>
              </a:ext>
            </a:extLst>
          </p:cNvPr>
          <p:cNvSpPr/>
          <p:nvPr/>
        </p:nvSpPr>
        <p:spPr>
          <a:xfrm>
            <a:off x="5280587" y="4589489"/>
            <a:ext cx="1526334" cy="1071409"/>
          </a:xfrm>
          <a:prstGeom prst="rect">
            <a:avLst/>
          </a:prstGeom>
          <a:noFill/>
          <a:ln w="762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テキスト ボックス 401">
            <a:extLst>
              <a:ext uri="{FF2B5EF4-FFF2-40B4-BE49-F238E27FC236}">
                <a16:creationId xmlns:a16="http://schemas.microsoft.com/office/drawing/2014/main" id="{CF465666-907C-45DA-2F8D-8A065D6DA388}"/>
              </a:ext>
            </a:extLst>
          </p:cNvPr>
          <p:cNvSpPr txBox="1"/>
          <p:nvPr/>
        </p:nvSpPr>
        <p:spPr>
          <a:xfrm>
            <a:off x="4524068" y="5818255"/>
            <a:ext cx="357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Coil Structure and Cryostat reduce effective current density.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B8DD7-32DC-4ECE-CA87-82E9562BB0A2}"/>
              </a:ext>
            </a:extLst>
          </p:cNvPr>
          <p:cNvSpPr txBox="1"/>
          <p:nvPr/>
        </p:nvSpPr>
        <p:spPr>
          <a:xfrm>
            <a:off x="5905326" y="4278837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Vacuum Vessel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B0B116-E9AD-6540-C92C-D094E6042177}"/>
              </a:ext>
            </a:extLst>
          </p:cNvPr>
          <p:cNvSpPr txBox="1"/>
          <p:nvPr/>
        </p:nvSpPr>
        <p:spPr>
          <a:xfrm>
            <a:off x="4323959" y="4857305"/>
            <a:ext cx="11528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Cold Mass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A03AC5-79D7-3EC1-91F2-9673BDE5218A}"/>
              </a:ext>
            </a:extLst>
          </p:cNvPr>
          <p:cNvSpPr txBox="1"/>
          <p:nvPr/>
        </p:nvSpPr>
        <p:spPr>
          <a:xfrm>
            <a:off x="6837876" y="5177738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vessel or</a:t>
            </a:r>
          </a:p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Winding Case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9331FC8-DF49-E4AD-7DB0-ECBB84434038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502569" y="5334379"/>
            <a:ext cx="335307" cy="135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5A06EB-E97B-A041-9180-FFA86F4E61E3}"/>
              </a:ext>
            </a:extLst>
          </p:cNvPr>
          <p:cNvSpPr txBox="1"/>
          <p:nvPr/>
        </p:nvSpPr>
        <p:spPr>
          <a:xfrm>
            <a:off x="6149178" y="3847650"/>
            <a:ext cx="2539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50 A/mm</a:t>
            </a:r>
            <a:r>
              <a:rPr kumimoji="1" lang="en-US" altLang="ja-JP" sz="1400" baseline="300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used</a:t>
            </a:r>
            <a:endParaRPr kumimoji="1" lang="ja-JP" altLang="en-US" sz="14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B350E61-7534-2329-414D-016C6151BBA8}"/>
              </a:ext>
            </a:extLst>
          </p:cNvPr>
          <p:cNvSpPr/>
          <p:nvPr/>
        </p:nvSpPr>
        <p:spPr>
          <a:xfrm>
            <a:off x="1806193" y="3927032"/>
            <a:ext cx="83715" cy="837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189BFEA-B4E3-308F-A1FC-144D9919E4DC}"/>
                  </a:ext>
                </a:extLst>
              </p:cNvPr>
              <p:cNvSpPr txBox="1"/>
              <p:nvPr/>
            </p:nvSpPr>
            <p:spPr>
              <a:xfrm>
                <a:off x="1440235" y="3692673"/>
                <a:ext cx="4523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189BFEA-B4E3-308F-A1FC-144D9919E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35" y="3692673"/>
                <a:ext cx="452382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6304907-358B-E99C-C3E5-19E81E0EBD38}"/>
                  </a:ext>
                </a:extLst>
              </p:cNvPr>
              <p:cNvSpPr txBox="1"/>
              <p:nvPr/>
            </p:nvSpPr>
            <p:spPr>
              <a:xfrm>
                <a:off x="1431811" y="3968889"/>
                <a:ext cx="4523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6304907-358B-E99C-C3E5-19E81E0E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811" y="3968889"/>
                <a:ext cx="452382" cy="369332"/>
              </a:xfrm>
              <a:prstGeom prst="rect">
                <a:avLst/>
              </a:prstGeom>
              <a:blipFill>
                <a:blip r:embed="rId12"/>
                <a:stretch>
                  <a:fillRect l="-1351"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楕円 18">
            <a:extLst>
              <a:ext uri="{FF2B5EF4-FFF2-40B4-BE49-F238E27FC236}">
                <a16:creationId xmlns:a16="http://schemas.microsoft.com/office/drawing/2014/main" id="{F5203663-9B8D-7B6F-63EA-9AAE3BB5A325}"/>
              </a:ext>
            </a:extLst>
          </p:cNvPr>
          <p:cNvSpPr/>
          <p:nvPr/>
        </p:nvSpPr>
        <p:spPr>
          <a:xfrm>
            <a:off x="1806193" y="4153631"/>
            <a:ext cx="83715" cy="837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3607DEF-A2D4-76C4-F2F4-2B0CEC8D2A4C}"/>
              </a:ext>
            </a:extLst>
          </p:cNvPr>
          <p:cNvSpPr/>
          <p:nvPr/>
        </p:nvSpPr>
        <p:spPr>
          <a:xfrm>
            <a:off x="1806193" y="4594975"/>
            <a:ext cx="83715" cy="837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64B152D-E524-005C-B2AE-1BE0BDC076DE}"/>
                  </a:ext>
                </a:extLst>
              </p:cNvPr>
              <p:cNvSpPr txBox="1"/>
              <p:nvPr/>
            </p:nvSpPr>
            <p:spPr>
              <a:xfrm>
                <a:off x="1276942" y="4422569"/>
                <a:ext cx="4523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𝑠𝑐𝑚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64B152D-E524-005C-B2AE-1BE0BDC07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42" y="4422569"/>
                <a:ext cx="452382" cy="369332"/>
              </a:xfrm>
              <a:prstGeom prst="rect">
                <a:avLst/>
              </a:prstGeom>
              <a:blipFill>
                <a:blip r:embed="rId13"/>
                <a:stretch>
                  <a:fillRect l="-2667" r="-18667"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楕円 23">
            <a:extLst>
              <a:ext uri="{FF2B5EF4-FFF2-40B4-BE49-F238E27FC236}">
                <a16:creationId xmlns:a16="http://schemas.microsoft.com/office/drawing/2014/main" id="{4600210D-387E-DDC4-A6BD-517C073CDC61}"/>
              </a:ext>
            </a:extLst>
          </p:cNvPr>
          <p:cNvSpPr/>
          <p:nvPr/>
        </p:nvSpPr>
        <p:spPr>
          <a:xfrm>
            <a:off x="1806193" y="5030131"/>
            <a:ext cx="83715" cy="837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3210968-AAD9-2935-F789-133D6D829995}"/>
                  </a:ext>
                </a:extLst>
              </p:cNvPr>
              <p:cNvSpPr txBox="1"/>
              <p:nvPr/>
            </p:nvSpPr>
            <p:spPr>
              <a:xfrm>
                <a:off x="1463194" y="4809750"/>
                <a:ext cx="4523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3210968-AAD9-2935-F789-133D6D82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94" y="4809750"/>
                <a:ext cx="452382" cy="369332"/>
              </a:xfrm>
              <a:prstGeom prst="rect">
                <a:avLst/>
              </a:prstGeom>
              <a:blipFill>
                <a:blip r:embed="rId1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EAB546EF-3438-7A0D-043E-D0771F8ED804}"/>
              </a:ext>
            </a:extLst>
          </p:cNvPr>
          <p:cNvSpPr/>
          <p:nvPr/>
        </p:nvSpPr>
        <p:spPr>
          <a:xfrm>
            <a:off x="1612964" y="5364304"/>
            <a:ext cx="751067" cy="6015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C3BC3F8-B657-1E09-3EFD-92DAA7FE239D}"/>
              </a:ext>
            </a:extLst>
          </p:cNvPr>
          <p:cNvSpPr/>
          <p:nvPr/>
        </p:nvSpPr>
        <p:spPr>
          <a:xfrm>
            <a:off x="1806193" y="5223899"/>
            <a:ext cx="109383" cy="12833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3A3D6A3-194E-D881-800D-77884BD3D34E}"/>
              </a:ext>
            </a:extLst>
          </p:cNvPr>
          <p:cNvCxnSpPr>
            <a:cxnSpLocks/>
          </p:cNvCxnSpPr>
          <p:nvPr/>
        </p:nvCxnSpPr>
        <p:spPr>
          <a:xfrm flipV="1">
            <a:off x="1848051" y="2935705"/>
            <a:ext cx="0" cy="3241966"/>
          </a:xfrm>
          <a:prstGeom prst="line">
            <a:avLst/>
          </a:prstGeom>
          <a:ln w="127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0396896-386B-51FB-26C5-8FBEBF72AFAD}"/>
              </a:ext>
            </a:extLst>
          </p:cNvPr>
          <p:cNvSpPr txBox="1"/>
          <p:nvPr/>
        </p:nvSpPr>
        <p:spPr>
          <a:xfrm>
            <a:off x="1507702" y="5390043"/>
            <a:ext cx="126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Conventional</a:t>
            </a:r>
          </a:p>
          <a:p>
            <a:r>
              <a:rPr lang="en-US" altLang="ja-JP" sz="1400" dirty="0"/>
              <a:t>Iron yoke</a:t>
            </a:r>
          </a:p>
          <a:p>
            <a:r>
              <a:rPr kumimoji="1" lang="en-US" altLang="ja-JP" sz="1400" dirty="0"/>
              <a:t>Magnet.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278478C-CCA0-B0F1-FF40-109D76EA1F49}"/>
                  </a:ext>
                </a:extLst>
              </p:cNvPr>
              <p:cNvSpPr txBox="1"/>
              <p:nvPr/>
            </p:nvSpPr>
            <p:spPr>
              <a:xfrm>
                <a:off x="1251432" y="5089342"/>
                <a:ext cx="452382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𝑐𝑟𝑦𝑜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278478C-CCA0-B0F1-FF40-109D76EA1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432" y="5089342"/>
                <a:ext cx="452382" cy="391261"/>
              </a:xfrm>
              <a:prstGeom prst="rect">
                <a:avLst/>
              </a:prstGeom>
              <a:blipFill>
                <a:blip r:embed="rId15"/>
                <a:stretch>
                  <a:fillRect l="-2703" r="-35135" b="-4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161C928-EAED-3C92-3675-D46DF9C133F1}"/>
                  </a:ext>
                </a:extLst>
              </p:cNvPr>
              <p:cNvSpPr txBox="1"/>
              <p:nvPr/>
            </p:nvSpPr>
            <p:spPr>
              <a:xfrm>
                <a:off x="4541797" y="4276614"/>
                <a:ext cx="452382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𝒄𝒓𝒚𝒐</m:t>
                          </m:r>
                        </m:sub>
                      </m:sSub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161C928-EAED-3C92-3675-D46DF9C13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797" y="4276614"/>
                <a:ext cx="452382" cy="391261"/>
              </a:xfrm>
              <a:prstGeom prst="rect">
                <a:avLst/>
              </a:prstGeom>
              <a:blipFill>
                <a:blip r:embed="rId16"/>
                <a:stretch>
                  <a:fillRect l="-2703" r="-40541"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12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29F42-FE6D-9E7F-B953-0FD941FBF897}"/>
              </a:ext>
            </a:extLst>
          </p:cNvPr>
          <p:cNvSpPr txBox="1"/>
          <p:nvPr/>
        </p:nvSpPr>
        <p:spPr>
          <a:xfrm>
            <a:off x="466123" y="584775"/>
            <a:ext cx="111171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Required Magnetic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Strength, Volume, Uniformity, Gradient, Response and Field-integral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Stray Field,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Field Calculation, EMF Calculation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shape and configuration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Usually calculated by Computer Code. Non-linear Permeability. Current Density, Thermal Insulation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Check satisfactory Field Distribution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Peak field in Windings and check </a:t>
            </a:r>
            <a:r>
              <a:rPr lang="en-US" altLang="ja-JP" i="1" dirty="0" err="1"/>
              <a:t>J</a:t>
            </a:r>
            <a:r>
              <a:rPr lang="en-US" altLang="ja-JP" i="1" baseline="-25000" dirty="0" err="1"/>
              <a:t>c</a:t>
            </a:r>
            <a:r>
              <a:rPr lang="en-US" altLang="ja-JP" dirty="0"/>
              <a:t> in superconductor at 4.5 K, </a:t>
            </a:r>
            <a:r>
              <a:rPr lang="en-US" altLang="ja-JP" i="1" dirty="0" err="1"/>
              <a:t>B</a:t>
            </a:r>
            <a:r>
              <a:rPr lang="en-US" altLang="ja-JP" i="1" baseline="-25000" dirty="0" err="1"/>
              <a:t>peak</a:t>
            </a:r>
            <a:r>
              <a:rPr lang="en-US" altLang="ja-JP" dirty="0"/>
              <a:t>., Inductance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EMF onto the Winding including Interaction with  Iron.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Stress Analysis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Within Allowable Stress, Reinforcement for Stiffness of Coil, Support Structure in Cryostat.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/>
              <a:t>J</a:t>
            </a:r>
            <a:r>
              <a:rPr lang="en-US" altLang="ja-JP" i="1" baseline="-25000" dirty="0"/>
              <a:t>e</a:t>
            </a:r>
            <a:r>
              <a:rPr lang="en-US" altLang="ja-JP" i="1" dirty="0"/>
              <a:t> </a:t>
            </a:r>
            <a:r>
              <a:rPr lang="en-US" altLang="ja-JP" dirty="0"/>
              <a:t>Check, Stabilizer Area (Copper Ratio) , Quench Protection (Heater, Propagator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Current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Suspending Coil (Cold Mass), Thermal Insulation Distance, Heat Leakage, Eddy Current Force at Quench,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Cooling Scheme ( Pool boiling, Forced Circulation, Conductive)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Cold Source – </a:t>
            </a:r>
            <a:r>
              <a:rPr lang="en-US" altLang="ja-JP" dirty="0" err="1"/>
              <a:t>LHe</a:t>
            </a:r>
            <a:r>
              <a:rPr lang="en-US" altLang="ja-JP" dirty="0"/>
              <a:t> Transfer, He Liquefier, Cryocooler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He Phase – Saturated or Subcooled </a:t>
            </a:r>
            <a:r>
              <a:rPr lang="en-US" altLang="ja-JP" dirty="0" err="1"/>
              <a:t>LHe</a:t>
            </a:r>
            <a:r>
              <a:rPr lang="en-US" altLang="ja-JP" dirty="0"/>
              <a:t>, </a:t>
            </a:r>
            <a:r>
              <a:rPr lang="en-US" altLang="ja-JP" dirty="0" err="1"/>
              <a:t>SHe</a:t>
            </a:r>
            <a:r>
              <a:rPr lang="en-US" altLang="ja-JP" dirty="0"/>
              <a:t>, Superfluid He, LN</a:t>
            </a:r>
            <a:r>
              <a:rPr lang="en-US" altLang="ja-JP" baseline="-25000" dirty="0"/>
              <a:t>2</a:t>
            </a:r>
            <a:r>
              <a:rPr lang="en-US" altLang="ja-JP" dirty="0"/>
              <a:t>, LH</a:t>
            </a:r>
            <a:r>
              <a:rPr lang="en-US" altLang="ja-JP" baseline="-25000" dirty="0"/>
              <a:t>2</a:t>
            </a:r>
            <a:r>
              <a:rPr lang="en-US" altLang="ja-JP" dirty="0"/>
              <a:t> etc.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72CC0-6246-D9E2-A88F-54C9161BB5ED}"/>
              </a:ext>
            </a:extLst>
          </p:cNvPr>
          <p:cNvSpPr/>
          <p:nvPr/>
        </p:nvSpPr>
        <p:spPr>
          <a:xfrm>
            <a:off x="466123" y="4470400"/>
            <a:ext cx="10147082" cy="242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Outline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-36512" y="-22085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 Large Current Cable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17BA1DA-00C8-C7E4-7B53-6406C7B4B81F}"/>
                  </a:ext>
                </a:extLst>
              </p:cNvPr>
              <p:cNvSpPr txBox="1"/>
              <p:nvPr/>
            </p:nvSpPr>
            <p:spPr>
              <a:xfrm>
                <a:off x="138688" y="645781"/>
                <a:ext cx="11862148" cy="214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The larger magnet need the larger current</a:t>
                </a:r>
                <a:r>
                  <a:rPr lang="en-US" altLang="ja-JP" sz="2000" i="1" dirty="0"/>
                  <a:t> </a:t>
                </a:r>
                <a:r>
                  <a:rPr lang="en-US" altLang="ja-JP" sz="2000" dirty="0"/>
                  <a:t>to reduce turn number and keep </a:t>
                </a:r>
                <a:r>
                  <a:rPr lang="en-US" altLang="ja-JP" sz="2000" i="1" dirty="0"/>
                  <a:t>L</a:t>
                </a:r>
                <a:r>
                  <a:rPr lang="en-US" altLang="ja-JP" sz="2000" dirty="0"/>
                  <a:t> low enough.</a:t>
                </a:r>
                <a:endParaRPr lang="en-US" altLang="ja-JP" sz="20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𝑚𝑎𝑔𝑛𝑒𝑡</m:t>
                          </m:r>
                        </m:sub>
                      </m:sSub>
                      <m:r>
                        <a:rPr lang="en-US" altLang="ja-JP" sz="20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ja-JP" sz="2000" b="0" i="1">
                          <a:latin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ja-JP" altLang="en-US" sz="2000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ja-JP" sz="20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≅</m:t>
                          </m:r>
                        </m:e>
                      </m:nary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sz="20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𝑚𝑎𝑔𝑛𝑒𝑡</m:t>
                          </m:r>
                        </m:sub>
                      </m:sSub>
                    </m:oMath>
                  </m:oMathPara>
                </a14:m>
                <a:endParaRPr kumimoji="1" lang="en-US" altLang="ja-JP" sz="2000" dirty="0"/>
              </a:p>
              <a:p>
                <a:r>
                  <a:rPr kumimoji="1" lang="en-US" altLang="ja-JP" sz="2000" dirty="0"/>
                  <a:t>Otherwise, larger </a:t>
                </a:r>
                <a:r>
                  <a:rPr kumimoji="1" lang="en-US" altLang="ja-JP" sz="2000" i="1" dirty="0"/>
                  <a:t>L</a:t>
                </a:r>
                <a:r>
                  <a:rPr kumimoji="1" lang="en-US" altLang="ja-JP" sz="2000" dirty="0"/>
                  <a:t> needs higher voltage for quick </a:t>
                </a:r>
                <a14:m>
                  <m:oMath xmlns:m="http://schemas.openxmlformats.org/officeDocument/2006/math"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acc>
                      <m:accPr>
                        <m:chr m:val="̇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ja-JP" sz="2000" dirty="0"/>
                  <a:t>.</a:t>
                </a:r>
              </a:p>
              <a:p>
                <a:endParaRPr kumimoji="1" lang="en-US" altLang="ja-JP" sz="2000" dirty="0"/>
              </a:p>
              <a:p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17BA1DA-00C8-C7E4-7B53-6406C7B4B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88" y="645781"/>
                <a:ext cx="11862148" cy="2140522"/>
              </a:xfrm>
              <a:prstGeom prst="rect">
                <a:avLst/>
              </a:prstGeom>
              <a:blipFill>
                <a:blip r:embed="rId3"/>
                <a:stretch>
                  <a:fillRect l="-565" t="-1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36A88E0C-BCB0-7655-8831-EF18C3ABC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94" y="2165418"/>
            <a:ext cx="6645548" cy="4447604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6C2184D5-04E4-A842-DC90-D3167608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25" y="2522462"/>
            <a:ext cx="2195591" cy="24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D4DC5F8-B8C1-F6CD-14A5-9D1ED6F8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71" y="1890858"/>
            <a:ext cx="1149245" cy="114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" name="Straight Arrow Connector 29">
            <a:extLst>
              <a:ext uri="{FF2B5EF4-FFF2-40B4-BE49-F238E27FC236}">
                <a16:creationId xmlns:a16="http://schemas.microsoft.com/office/drawing/2014/main" id="{6D0064B9-C54E-0355-C378-5B4FCD6CF3E3}"/>
              </a:ext>
            </a:extLst>
          </p:cNvPr>
          <p:cNvCxnSpPr>
            <a:cxnSpLocks/>
          </p:cNvCxnSpPr>
          <p:nvPr/>
        </p:nvCxnSpPr>
        <p:spPr bwMode="auto">
          <a:xfrm>
            <a:off x="9008625" y="2358074"/>
            <a:ext cx="2125688" cy="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AD53346D-5F1D-B665-66B3-7B8DCBF0048F}"/>
              </a:ext>
            </a:extLst>
          </p:cNvPr>
          <p:cNvSpPr txBox="1"/>
          <p:nvPr/>
        </p:nvSpPr>
        <p:spPr>
          <a:xfrm>
            <a:off x="9655937" y="1988742"/>
            <a:ext cx="83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14.85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2C72B7-3A8E-CF75-7FF9-142AB9D9A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14648" y="3474283"/>
            <a:ext cx="4016494" cy="8900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64F8A5-FAF8-2BF0-902D-138B56C8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59" y="4539565"/>
            <a:ext cx="2140522" cy="21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56F1F99-DE17-A9C0-EF67-36D4B3E7A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2395" y="5166332"/>
            <a:ext cx="1588202" cy="15137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D190F5-E5CF-87E3-F483-C39A5E3E91C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Large Current Cable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29">
            <a:extLst>
              <a:ext uri="{FF2B5EF4-FFF2-40B4-BE49-F238E27FC236}">
                <a16:creationId xmlns:a16="http://schemas.microsoft.com/office/drawing/2014/main" id="{6D0064B9-C54E-0355-C378-5B4FCD6CF3E3}"/>
              </a:ext>
            </a:extLst>
          </p:cNvPr>
          <p:cNvCxnSpPr>
            <a:cxnSpLocks/>
          </p:cNvCxnSpPr>
          <p:nvPr/>
        </p:nvCxnSpPr>
        <p:spPr bwMode="auto">
          <a:xfrm>
            <a:off x="7581772" y="3372562"/>
            <a:ext cx="3622444" cy="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4" name="TextBox 21">
            <a:extLst>
              <a:ext uri="{FF2B5EF4-FFF2-40B4-BE49-F238E27FC236}">
                <a16:creationId xmlns:a16="http://schemas.microsoft.com/office/drawing/2014/main" id="{AD53346D-5F1D-B665-66B3-7B8DCBF0048F}"/>
              </a:ext>
            </a:extLst>
          </p:cNvPr>
          <p:cNvSpPr txBox="1"/>
          <p:nvPr/>
        </p:nvSpPr>
        <p:spPr>
          <a:xfrm>
            <a:off x="8887093" y="3040103"/>
            <a:ext cx="83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30, 57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AD53346D-5F1D-B665-66B3-7B8DCBF0048F}"/>
              </a:ext>
            </a:extLst>
          </p:cNvPr>
          <p:cNvSpPr txBox="1"/>
          <p:nvPr/>
        </p:nvSpPr>
        <p:spPr>
          <a:xfrm>
            <a:off x="7743413" y="4656853"/>
            <a:ext cx="9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φ</a:t>
            </a:r>
            <a:r>
              <a:rPr lang="en-US" dirty="0"/>
              <a:t>43.7</a:t>
            </a:r>
          </a:p>
        </p:txBody>
      </p:sp>
      <p:cxnSp>
        <p:nvCxnSpPr>
          <p:cNvPr id="17" name="Straight Arrow Connector 29">
            <a:extLst>
              <a:ext uri="{FF2B5EF4-FFF2-40B4-BE49-F238E27FC236}">
                <a16:creationId xmlns:a16="http://schemas.microsoft.com/office/drawing/2014/main" id="{6D0064B9-C54E-0355-C378-5B4FCD6CF3E3}"/>
              </a:ext>
            </a:extLst>
          </p:cNvPr>
          <p:cNvCxnSpPr>
            <a:cxnSpLocks/>
          </p:cNvCxnSpPr>
          <p:nvPr/>
        </p:nvCxnSpPr>
        <p:spPr bwMode="auto">
          <a:xfrm>
            <a:off x="7530249" y="5026185"/>
            <a:ext cx="1322806" cy="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8" name="テキスト ボックス 17"/>
          <p:cNvSpPr txBox="1"/>
          <p:nvPr/>
        </p:nvSpPr>
        <p:spPr>
          <a:xfrm>
            <a:off x="9275020" y="6534834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ITER 68 kA</a:t>
            </a:r>
          </a:p>
          <a:p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42357" y="4338075"/>
            <a:ext cx="3482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ATLAS CS 8.4 kA,  BT 20.3 kA</a:t>
            </a:r>
          </a:p>
          <a:p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390834" y="2808075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LHC 13 kA</a:t>
            </a:r>
          </a:p>
          <a:p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6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-36512" y="-22085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 Large Current Cable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D190F5-E5CF-87E3-F483-C39A5E3E91C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Aluminum Stabilized Superconductor for detector magnet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45" y="670586"/>
            <a:ext cx="5341036" cy="60095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82C72B7-3A8E-CF75-7FF9-142AB9D9A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04176" y="3651508"/>
            <a:ext cx="2483654" cy="5503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432" y="4895572"/>
            <a:ext cx="2755631" cy="15241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1A971D2-0304-F2D2-F2B6-BCEC736F4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176" y="4406409"/>
            <a:ext cx="2987944" cy="219276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/>
          <a:srcRect l="62549"/>
          <a:stretch/>
        </p:blipFill>
        <p:spPr>
          <a:xfrm>
            <a:off x="8617528" y="606860"/>
            <a:ext cx="3255819" cy="279830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 t="37725" r="83131"/>
          <a:stretch/>
        </p:blipFill>
        <p:spPr>
          <a:xfrm>
            <a:off x="6984768" y="1662521"/>
            <a:ext cx="1466506" cy="174264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/>
          <a:srcRect l="19679" r="36655" b="74017"/>
          <a:stretch/>
        </p:blipFill>
        <p:spPr>
          <a:xfrm>
            <a:off x="6449291" y="689111"/>
            <a:ext cx="3796146" cy="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5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-36512" y="-22085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 Large Current Cable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D190F5-E5CF-87E3-F483-C39A5E3E91C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Cable-In-Conduit Conductor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905" y="969818"/>
            <a:ext cx="5433267" cy="559983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5905" y="734888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 cable-in-conduit conductor concept was proposed by MIT in 1975 for use with </a:t>
            </a:r>
            <a:r>
              <a:rPr lang="en-US" altLang="ja-JP" dirty="0" err="1"/>
              <a:t>NbTi</a:t>
            </a:r>
            <a:r>
              <a:rPr lang="en-US" altLang="ja-JP" dirty="0"/>
              <a:t> superconductors, as a way of achieving good helium contact and therefore stability.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Improved understanding of the manufacturing and design issues, driven by ITER R&amp;D on conductor samples, led to the selection of the concept for all of the ITER conductors.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1" y="2930873"/>
            <a:ext cx="5598684" cy="37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50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Outline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29F42-FE6D-9E7F-B953-0FD941FBF897}"/>
              </a:ext>
            </a:extLst>
          </p:cNvPr>
          <p:cNvSpPr txBox="1"/>
          <p:nvPr/>
        </p:nvSpPr>
        <p:spPr>
          <a:xfrm>
            <a:off x="466123" y="584775"/>
            <a:ext cx="111171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Required Magnetic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Strength, Volume, Uniformity, Gradient, Response and Field-integral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Stray Field,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Field Calculation, EMF Calculation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shape and configuration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Usually calculated by Computer Code. Non-linear Permeability. Current Density, Thermal Insulation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Check satisfactory Field Distribution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Peak field in Windings and check </a:t>
            </a:r>
            <a:r>
              <a:rPr lang="en-US" altLang="ja-JP" dirty="0" err="1"/>
              <a:t>Jc</a:t>
            </a:r>
            <a:r>
              <a:rPr lang="en-US" altLang="ja-JP" dirty="0"/>
              <a:t> in superconductor at 4.5 K, </a:t>
            </a:r>
            <a:r>
              <a:rPr lang="en-US" altLang="ja-JP" i="1" dirty="0" err="1"/>
              <a:t>B</a:t>
            </a:r>
            <a:r>
              <a:rPr lang="en-US" altLang="ja-JP" i="1" baseline="-25000" dirty="0" err="1"/>
              <a:t>peak</a:t>
            </a:r>
            <a:r>
              <a:rPr lang="en-US" altLang="ja-JP" dirty="0"/>
              <a:t>., Inductance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EMF onto the Winding including Interaction with  Iron.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Stress Analysis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Within Allowable Stress, Reinforcement for Stiffness of Coil, Support Structure in Cryostat.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/>
              <a:t>J</a:t>
            </a:r>
            <a:r>
              <a:rPr lang="en-US" altLang="ja-JP" i="1" baseline="-25000" dirty="0"/>
              <a:t>e</a:t>
            </a:r>
            <a:r>
              <a:rPr lang="en-US" altLang="ja-JP" i="1" dirty="0"/>
              <a:t> </a:t>
            </a:r>
            <a:r>
              <a:rPr lang="en-US" altLang="ja-JP" dirty="0"/>
              <a:t>Check, Stabilizer Area (Copper Ratio) , Quench Protection (Heater, Propagator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Current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Suspending Coil (Cold Mass), Thermal Insulation Distance, Heat Leakage, Eddy Current Force at Quench,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Cooling Scheme ( Pool boiling, Forced Circulation, Conductive)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Cold Source – </a:t>
            </a:r>
            <a:r>
              <a:rPr lang="en-US" altLang="ja-JP" dirty="0" err="1"/>
              <a:t>LHe</a:t>
            </a:r>
            <a:r>
              <a:rPr lang="en-US" altLang="ja-JP" dirty="0"/>
              <a:t> Transfer, He Liquefier, Cryocooler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He Phase – Saturated or Subcooled </a:t>
            </a:r>
            <a:r>
              <a:rPr lang="en-US" altLang="ja-JP" dirty="0" err="1"/>
              <a:t>LHe</a:t>
            </a:r>
            <a:r>
              <a:rPr lang="en-US" altLang="ja-JP" dirty="0"/>
              <a:t>, </a:t>
            </a:r>
            <a:r>
              <a:rPr lang="en-US" altLang="ja-JP" dirty="0" err="1"/>
              <a:t>SHe</a:t>
            </a:r>
            <a:r>
              <a:rPr lang="en-US" altLang="ja-JP" dirty="0"/>
              <a:t>, Superfluid He, LN</a:t>
            </a:r>
            <a:r>
              <a:rPr lang="en-US" altLang="ja-JP" baseline="-25000" dirty="0"/>
              <a:t>2</a:t>
            </a:r>
            <a:r>
              <a:rPr lang="en-US" altLang="ja-JP" dirty="0"/>
              <a:t>, LH</a:t>
            </a:r>
            <a:r>
              <a:rPr lang="en-US" altLang="ja-JP" baseline="-25000" dirty="0"/>
              <a:t>2</a:t>
            </a:r>
            <a:r>
              <a:rPr lang="en-US" altLang="ja-JP" dirty="0"/>
              <a:t> etc.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72CC0-6246-D9E2-A88F-54C9161BB5ED}"/>
              </a:ext>
            </a:extLst>
          </p:cNvPr>
          <p:cNvSpPr/>
          <p:nvPr/>
        </p:nvSpPr>
        <p:spPr>
          <a:xfrm>
            <a:off x="466123" y="5527055"/>
            <a:ext cx="8926071" cy="11872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139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7519BCE-F0C2-5C4C-ED0E-2E3AF9C1F16B}"/>
              </a:ext>
            </a:extLst>
          </p:cNvPr>
          <p:cNvSpPr/>
          <p:nvPr/>
        </p:nvSpPr>
        <p:spPr>
          <a:xfrm>
            <a:off x="1488497" y="5224077"/>
            <a:ext cx="849662" cy="798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Scheme</a:t>
            </a:r>
            <a:endParaRPr lang="ja-JP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9380C8-26F3-D6BD-AB0A-1A9870B4C515}"/>
              </a:ext>
            </a:extLst>
          </p:cNvPr>
          <p:cNvSpPr txBox="1"/>
          <p:nvPr/>
        </p:nvSpPr>
        <p:spPr>
          <a:xfrm>
            <a:off x="208670" y="568216"/>
            <a:ext cx="117746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Not only </a:t>
            </a:r>
            <a:r>
              <a:rPr kumimoji="1" lang="en-US" altLang="ja-JP" dirty="0" err="1"/>
              <a:t>LHe</a:t>
            </a:r>
            <a:r>
              <a:rPr kumimoji="1" lang="en-US" altLang="ja-JP" dirty="0"/>
              <a:t> bath cooling, there are several type of cooling scheme.</a:t>
            </a:r>
          </a:p>
          <a:p>
            <a:r>
              <a:rPr kumimoji="1" lang="en-US" altLang="ja-JP" dirty="0"/>
              <a:t>Cooling scheme is chosen or considered in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/>
              <a:t>Cooling temperature and pressure  – He phase selection – Saturated </a:t>
            </a:r>
            <a:r>
              <a:rPr lang="en-US" altLang="ja-JP" dirty="0" err="1"/>
              <a:t>LHe</a:t>
            </a:r>
            <a:r>
              <a:rPr lang="en-US" altLang="ja-JP" dirty="0"/>
              <a:t>, Supercritical He, </a:t>
            </a:r>
            <a:r>
              <a:rPr lang="en-US" altLang="ja-JP" dirty="0" err="1"/>
              <a:t>SFHe</a:t>
            </a:r>
            <a:r>
              <a:rPr lang="en-US" altLang="ja-JP" dirty="0"/>
              <a:t>, Dry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/>
              <a:t>Heat load type – Heat leak, Joule heat at joints or current leads, AC loss, Nuclear or radiation heat </a:t>
            </a:r>
            <a:r>
              <a:rPr lang="en-US" altLang="ja-JP" dirty="0" err="1"/>
              <a:t>etc</a:t>
            </a:r>
            <a:endParaRPr lang="en-US" altLang="ja-JP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/>
              <a:t>Effective removing thermal load from the SC without deceasing SC performance.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1" lang="en-US" altLang="ja-JP" dirty="0"/>
              <a:t>Layout of cooling channels, cooling pipes, thermal conductor (pure AL or Cu)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</a:t>
            </a:r>
            <a:r>
              <a:rPr kumimoji="1" lang="en-US" altLang="ja-JP" dirty="0"/>
              <a:t>onductivity of SC itself,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dirty="0"/>
              <a:t>Larger cooling channel reduce coil stiffness and Je.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/>
              <a:t>Cooling source : cryocooler, particular liquefier, </a:t>
            </a:r>
            <a:r>
              <a:rPr lang="en-US" altLang="ja-JP" dirty="0" err="1"/>
              <a:t>LHe</a:t>
            </a:r>
            <a:r>
              <a:rPr lang="en-US" altLang="ja-JP" dirty="0"/>
              <a:t> transfer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Cryocooler -&gt; Conduction, Recondense and initial </a:t>
            </a:r>
            <a:r>
              <a:rPr lang="en-US" altLang="ja-JP" dirty="0" err="1"/>
              <a:t>LHe</a:t>
            </a:r>
            <a:r>
              <a:rPr lang="en-US" altLang="ja-JP" dirty="0"/>
              <a:t> transfer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Choice of whether cryocooler or particular liquefier.  Boundary</a:t>
            </a:r>
            <a:r>
              <a:rPr lang="ja-JP" altLang="en-US" dirty="0"/>
              <a:t> </a:t>
            </a:r>
            <a:r>
              <a:rPr lang="en-US" altLang="ja-JP" dirty="0"/>
              <a:t>10</a:t>
            </a:r>
            <a:r>
              <a:rPr lang="ja-JP" altLang="en-US" dirty="0"/>
              <a:t> </a:t>
            </a:r>
            <a:r>
              <a:rPr lang="en-US" altLang="ja-JP" dirty="0"/>
              <a:t>-15</a:t>
            </a:r>
            <a:r>
              <a:rPr lang="ja-JP" altLang="en-US" dirty="0"/>
              <a:t> </a:t>
            </a:r>
            <a:r>
              <a:rPr lang="en-US" altLang="ja-JP" dirty="0"/>
              <a:t>W thermal load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BC03C47-1AE0-EF61-DF50-78A4FFBD5B4C}"/>
              </a:ext>
            </a:extLst>
          </p:cNvPr>
          <p:cNvGrpSpPr/>
          <p:nvPr/>
        </p:nvGrpSpPr>
        <p:grpSpPr>
          <a:xfrm>
            <a:off x="1527132" y="5468808"/>
            <a:ext cx="772392" cy="504000"/>
            <a:chOff x="846161" y="5244287"/>
            <a:chExt cx="772392" cy="504000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EA5B3C2-FF39-0F34-AC92-532FB93FC62E}"/>
                </a:ext>
              </a:extLst>
            </p:cNvPr>
            <p:cNvSpPr/>
            <p:nvPr/>
          </p:nvSpPr>
          <p:spPr>
            <a:xfrm>
              <a:off x="846161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DFDA2C14-D1DC-9181-8FD2-DE4C1685C939}"/>
                </a:ext>
              </a:extLst>
            </p:cNvPr>
            <p:cNvCxnSpPr/>
            <p:nvPr/>
          </p:nvCxnSpPr>
          <p:spPr>
            <a:xfrm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42F2B5F-F285-52AC-B051-0D31003B7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D2CAD6A-2168-3B87-957C-155468E0624D}"/>
                </a:ext>
              </a:extLst>
            </p:cNvPr>
            <p:cNvSpPr/>
            <p:nvPr/>
          </p:nvSpPr>
          <p:spPr>
            <a:xfrm>
              <a:off x="1318302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85920FA8-4AAE-1338-9CFC-6C7815475FEE}"/>
                </a:ext>
              </a:extLst>
            </p:cNvPr>
            <p:cNvCxnSpPr/>
            <p:nvPr/>
          </p:nvCxnSpPr>
          <p:spPr>
            <a:xfrm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48CF9652-C3F0-11B1-C90B-4CC3540BBB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0FB9321-C44B-626E-B883-0ABCE8A9BB7C}"/>
                </a:ext>
              </a:extLst>
            </p:cNvPr>
            <p:cNvSpPr/>
            <p:nvPr/>
          </p:nvSpPr>
          <p:spPr>
            <a:xfrm>
              <a:off x="846161" y="5244287"/>
              <a:ext cx="772392" cy="50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EB9D45-959D-3841-B068-753FDCE55850}"/>
              </a:ext>
            </a:extLst>
          </p:cNvPr>
          <p:cNvSpPr/>
          <p:nvPr/>
        </p:nvSpPr>
        <p:spPr>
          <a:xfrm>
            <a:off x="1399484" y="4431056"/>
            <a:ext cx="1027689" cy="1747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9938C83-9544-52E2-9877-EA1015BD53AC}"/>
              </a:ext>
            </a:extLst>
          </p:cNvPr>
          <p:cNvSpPr/>
          <p:nvPr/>
        </p:nvSpPr>
        <p:spPr>
          <a:xfrm>
            <a:off x="1488497" y="4431056"/>
            <a:ext cx="849662" cy="1591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E66CB2-C565-7D43-2467-5C0D4DF4FE6E}"/>
              </a:ext>
            </a:extLst>
          </p:cNvPr>
          <p:cNvSpPr txBox="1"/>
          <p:nvPr/>
        </p:nvSpPr>
        <p:spPr>
          <a:xfrm>
            <a:off x="1485991" y="515819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014A1D3-8567-5C4E-075C-C4EDE8D40643}"/>
              </a:ext>
            </a:extLst>
          </p:cNvPr>
          <p:cNvGrpSpPr/>
          <p:nvPr/>
        </p:nvGrpSpPr>
        <p:grpSpPr>
          <a:xfrm>
            <a:off x="614062" y="4462282"/>
            <a:ext cx="631179" cy="776836"/>
            <a:chOff x="598316" y="4612461"/>
            <a:chExt cx="631179" cy="776836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A5F19C8-7069-1235-A251-111F8A3A296D}"/>
                </a:ext>
              </a:extLst>
            </p:cNvPr>
            <p:cNvSpPr/>
            <p:nvPr/>
          </p:nvSpPr>
          <p:spPr>
            <a:xfrm>
              <a:off x="812756" y="4612461"/>
              <a:ext cx="202301" cy="21039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四角形: 上の 2 つの角を丸める 20">
              <a:extLst>
                <a:ext uri="{FF2B5EF4-FFF2-40B4-BE49-F238E27FC236}">
                  <a16:creationId xmlns:a16="http://schemas.microsoft.com/office/drawing/2014/main" id="{96F2D68D-87EB-36BF-6076-21255A960983}"/>
                </a:ext>
              </a:extLst>
            </p:cNvPr>
            <p:cNvSpPr/>
            <p:nvPr/>
          </p:nvSpPr>
          <p:spPr>
            <a:xfrm>
              <a:off x="598316" y="4725750"/>
              <a:ext cx="631179" cy="663547"/>
            </a:xfrm>
            <a:prstGeom prst="round2SameRect">
              <a:avLst>
                <a:gd name="adj1" fmla="val 33334"/>
                <a:gd name="adj2" fmla="val 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627421E8-E46E-581D-22CE-DE89A42B8D35}"/>
              </a:ext>
            </a:extLst>
          </p:cNvPr>
          <p:cNvSpPr/>
          <p:nvPr/>
        </p:nvSpPr>
        <p:spPr>
          <a:xfrm>
            <a:off x="930146" y="4188295"/>
            <a:ext cx="679731" cy="971044"/>
          </a:xfrm>
          <a:custGeom>
            <a:avLst/>
            <a:gdLst>
              <a:gd name="connsiteX0" fmla="*/ 0 w 679731"/>
              <a:gd name="connsiteY0" fmla="*/ 971044 h 971044"/>
              <a:gd name="connsiteX1" fmla="*/ 0 w 679731"/>
              <a:gd name="connsiteY1" fmla="*/ 971044 h 971044"/>
              <a:gd name="connsiteX2" fmla="*/ 0 w 679731"/>
              <a:gd name="connsiteY2" fmla="*/ 0 h 971044"/>
              <a:gd name="connsiteX3" fmla="*/ 679731 w 679731"/>
              <a:gd name="connsiteY3" fmla="*/ 0 h 971044"/>
              <a:gd name="connsiteX4" fmla="*/ 679731 w 679731"/>
              <a:gd name="connsiteY4" fmla="*/ 898216 h 97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31" h="971044">
                <a:moveTo>
                  <a:pt x="0" y="971044"/>
                </a:moveTo>
                <a:lnTo>
                  <a:pt x="0" y="971044"/>
                </a:lnTo>
                <a:lnTo>
                  <a:pt x="0" y="0"/>
                </a:lnTo>
                <a:lnTo>
                  <a:pt x="679731" y="0"/>
                </a:lnTo>
                <a:lnTo>
                  <a:pt x="679731" y="898216"/>
                </a:lnTo>
              </a:path>
            </a:pathLst>
          </a:custGeom>
          <a:noFill/>
          <a:ln w="285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D0DCC91-3C1A-D272-7D2E-5D327819DD3E}"/>
              </a:ext>
            </a:extLst>
          </p:cNvPr>
          <p:cNvSpPr txBox="1"/>
          <p:nvPr/>
        </p:nvSpPr>
        <p:spPr>
          <a:xfrm>
            <a:off x="757709" y="495305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9FB8A2-7C6A-71A6-A5E1-04C4D0669219}"/>
              </a:ext>
            </a:extLst>
          </p:cNvPr>
          <p:cNvGrpSpPr/>
          <p:nvPr/>
        </p:nvGrpSpPr>
        <p:grpSpPr>
          <a:xfrm>
            <a:off x="2025812" y="4325649"/>
            <a:ext cx="180000" cy="511588"/>
            <a:chOff x="2848349" y="4262044"/>
            <a:chExt cx="180000" cy="511588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4311D692-8C6A-864E-87D9-9646CD94D3A6}"/>
                </a:ext>
              </a:extLst>
            </p:cNvPr>
            <p:cNvSpPr/>
            <p:nvPr/>
          </p:nvSpPr>
          <p:spPr>
            <a:xfrm>
              <a:off x="2902349" y="4514045"/>
              <a:ext cx="72000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685657F6-93AF-2D93-B9B9-B40E1533F551}"/>
                </a:ext>
              </a:extLst>
            </p:cNvPr>
            <p:cNvSpPr/>
            <p:nvPr/>
          </p:nvSpPr>
          <p:spPr>
            <a:xfrm>
              <a:off x="2893349" y="4727913"/>
              <a:ext cx="90000" cy="457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F440625A-3CCC-2019-F2F5-28710CD4D043}"/>
                </a:ext>
              </a:extLst>
            </p:cNvPr>
            <p:cNvSpPr/>
            <p:nvPr/>
          </p:nvSpPr>
          <p:spPr>
            <a:xfrm>
              <a:off x="2875349" y="4287299"/>
              <a:ext cx="126000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A4ACD1EA-481D-4A6F-72AD-04CA274D297E}"/>
                </a:ext>
              </a:extLst>
            </p:cNvPr>
            <p:cNvSpPr/>
            <p:nvPr/>
          </p:nvSpPr>
          <p:spPr>
            <a:xfrm>
              <a:off x="2866349" y="4491185"/>
              <a:ext cx="144000" cy="457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DC6E6D6-1399-497F-1D67-B56405394717}"/>
                </a:ext>
              </a:extLst>
            </p:cNvPr>
            <p:cNvSpPr/>
            <p:nvPr/>
          </p:nvSpPr>
          <p:spPr>
            <a:xfrm>
              <a:off x="2848349" y="4262044"/>
              <a:ext cx="180000" cy="10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コネクタ: 曲線 31">
            <a:extLst>
              <a:ext uri="{FF2B5EF4-FFF2-40B4-BE49-F238E27FC236}">
                <a16:creationId xmlns:a16="http://schemas.microsoft.com/office/drawing/2014/main" id="{E20B8160-468E-E9F1-F794-4E500A002ECC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2205812" y="4309915"/>
            <a:ext cx="319594" cy="69734"/>
          </a:xfrm>
          <a:prstGeom prst="curvedConnector3">
            <a:avLst>
              <a:gd name="adj1" fmla="val 50000"/>
            </a:avLst>
          </a:prstGeom>
          <a:noFill/>
          <a:ln w="2857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C8E11D6-34D7-CA22-E036-A1EACA6415A2}"/>
              </a:ext>
            </a:extLst>
          </p:cNvPr>
          <p:cNvSpPr txBox="1"/>
          <p:nvPr/>
        </p:nvSpPr>
        <p:spPr>
          <a:xfrm>
            <a:off x="1742632" y="3813268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Cryocooler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(Recondense)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0DBCC38-156B-8AC1-D5EE-1C452690AC19}"/>
              </a:ext>
            </a:extLst>
          </p:cNvPr>
          <p:cNvSpPr/>
          <p:nvPr/>
        </p:nvSpPr>
        <p:spPr>
          <a:xfrm>
            <a:off x="3422010" y="5315043"/>
            <a:ext cx="1118024" cy="798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420689C-CF01-8B55-0357-16A46B30A897}"/>
              </a:ext>
            </a:extLst>
          </p:cNvPr>
          <p:cNvSpPr/>
          <p:nvPr/>
        </p:nvSpPr>
        <p:spPr>
          <a:xfrm>
            <a:off x="3488219" y="5559774"/>
            <a:ext cx="383133" cy="504000"/>
          </a:xfrm>
          <a:prstGeom prst="rect">
            <a:avLst/>
          </a:prstGeom>
          <a:pattFill prst="ltVer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37B76B21-228D-40B8-7218-CAE11713338A}"/>
              </a:ext>
            </a:extLst>
          </p:cNvPr>
          <p:cNvCxnSpPr/>
          <p:nvPr/>
        </p:nvCxnSpPr>
        <p:spPr>
          <a:xfrm>
            <a:off x="3488219" y="5559774"/>
            <a:ext cx="383133" cy="50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0718C9F-FCC8-53AA-C09E-C4D6E179EE04}"/>
              </a:ext>
            </a:extLst>
          </p:cNvPr>
          <p:cNvCxnSpPr>
            <a:cxnSpLocks/>
          </p:cNvCxnSpPr>
          <p:nvPr/>
        </p:nvCxnSpPr>
        <p:spPr>
          <a:xfrm flipH="1">
            <a:off x="3488219" y="5559774"/>
            <a:ext cx="383133" cy="50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768FA79-FB53-C433-5278-8A5947248369}"/>
              </a:ext>
            </a:extLst>
          </p:cNvPr>
          <p:cNvSpPr/>
          <p:nvPr/>
        </p:nvSpPr>
        <p:spPr>
          <a:xfrm>
            <a:off x="4090692" y="5559774"/>
            <a:ext cx="383133" cy="504000"/>
          </a:xfrm>
          <a:prstGeom prst="rect">
            <a:avLst/>
          </a:prstGeom>
          <a:pattFill prst="ltVer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E37A768-BCC8-A7B5-AD84-619F3E1C1F5D}"/>
              </a:ext>
            </a:extLst>
          </p:cNvPr>
          <p:cNvCxnSpPr/>
          <p:nvPr/>
        </p:nvCxnSpPr>
        <p:spPr>
          <a:xfrm>
            <a:off x="4090692" y="5559774"/>
            <a:ext cx="383133" cy="50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756805CD-6AB9-0F4B-59F4-03C1D2BF4689}"/>
              </a:ext>
            </a:extLst>
          </p:cNvPr>
          <p:cNvCxnSpPr>
            <a:cxnSpLocks/>
          </p:cNvCxnSpPr>
          <p:nvPr/>
        </p:nvCxnSpPr>
        <p:spPr>
          <a:xfrm flipH="1">
            <a:off x="4090692" y="5559774"/>
            <a:ext cx="383133" cy="50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74BAB29-C548-DE02-E8F9-804331DC02DC}"/>
              </a:ext>
            </a:extLst>
          </p:cNvPr>
          <p:cNvSpPr/>
          <p:nvPr/>
        </p:nvSpPr>
        <p:spPr>
          <a:xfrm>
            <a:off x="3488219" y="5559774"/>
            <a:ext cx="985606" cy="5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694B4380-B114-55D1-DD21-E0E284315E89}"/>
              </a:ext>
            </a:extLst>
          </p:cNvPr>
          <p:cNvSpPr/>
          <p:nvPr/>
        </p:nvSpPr>
        <p:spPr>
          <a:xfrm>
            <a:off x="3422010" y="5044019"/>
            <a:ext cx="1118024" cy="1069161"/>
          </a:xfrm>
          <a:custGeom>
            <a:avLst/>
            <a:gdLst>
              <a:gd name="connsiteX0" fmla="*/ 449342 w 1118024"/>
              <a:gd name="connsiteY0" fmla="*/ 0 h 1069161"/>
              <a:gd name="connsiteX1" fmla="*/ 668682 w 1118024"/>
              <a:gd name="connsiteY1" fmla="*/ 0 h 1069161"/>
              <a:gd name="connsiteX2" fmla="*/ 668682 w 1118024"/>
              <a:gd name="connsiteY2" fmla="*/ 271025 h 1069161"/>
              <a:gd name="connsiteX3" fmla="*/ 1118024 w 1118024"/>
              <a:gd name="connsiteY3" fmla="*/ 271025 h 1069161"/>
              <a:gd name="connsiteX4" fmla="*/ 1118024 w 1118024"/>
              <a:gd name="connsiteY4" fmla="*/ 1069161 h 1069161"/>
              <a:gd name="connsiteX5" fmla="*/ 0 w 1118024"/>
              <a:gd name="connsiteY5" fmla="*/ 1069161 h 1069161"/>
              <a:gd name="connsiteX6" fmla="*/ 0 w 1118024"/>
              <a:gd name="connsiteY6" fmla="*/ 271025 h 1069161"/>
              <a:gd name="connsiteX7" fmla="*/ 449342 w 1118024"/>
              <a:gd name="connsiteY7" fmla="*/ 271025 h 1069161"/>
              <a:gd name="connsiteX8" fmla="*/ 449342 w 1118024"/>
              <a:gd name="connsiteY8" fmla="*/ 0 h 106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8024" h="1069161">
                <a:moveTo>
                  <a:pt x="449342" y="0"/>
                </a:moveTo>
                <a:lnTo>
                  <a:pt x="668682" y="0"/>
                </a:lnTo>
                <a:lnTo>
                  <a:pt x="668682" y="271025"/>
                </a:lnTo>
                <a:lnTo>
                  <a:pt x="1118024" y="271025"/>
                </a:lnTo>
                <a:lnTo>
                  <a:pt x="1118024" y="1069161"/>
                </a:lnTo>
                <a:lnTo>
                  <a:pt x="0" y="1069161"/>
                </a:lnTo>
                <a:lnTo>
                  <a:pt x="0" y="271025"/>
                </a:lnTo>
                <a:lnTo>
                  <a:pt x="449342" y="271025"/>
                </a:lnTo>
                <a:lnTo>
                  <a:pt x="449342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B508647A-1778-CC92-EA64-380DCC8E6886}"/>
              </a:ext>
            </a:extLst>
          </p:cNvPr>
          <p:cNvSpPr/>
          <p:nvPr/>
        </p:nvSpPr>
        <p:spPr>
          <a:xfrm>
            <a:off x="3326837" y="5044018"/>
            <a:ext cx="1308371" cy="1225884"/>
          </a:xfrm>
          <a:custGeom>
            <a:avLst/>
            <a:gdLst>
              <a:gd name="connsiteX0" fmla="*/ 0 w 1308371"/>
              <a:gd name="connsiteY0" fmla="*/ 0 h 1225884"/>
              <a:gd name="connsiteX1" fmla="*/ 544515 w 1308371"/>
              <a:gd name="connsiteY1" fmla="*/ 0 h 1225884"/>
              <a:gd name="connsiteX2" fmla="*/ 544515 w 1308371"/>
              <a:gd name="connsiteY2" fmla="*/ 271025 h 1225884"/>
              <a:gd name="connsiteX3" fmla="*/ 95173 w 1308371"/>
              <a:gd name="connsiteY3" fmla="*/ 271025 h 1225884"/>
              <a:gd name="connsiteX4" fmla="*/ 95173 w 1308371"/>
              <a:gd name="connsiteY4" fmla="*/ 1069161 h 1225884"/>
              <a:gd name="connsiteX5" fmla="*/ 1213197 w 1308371"/>
              <a:gd name="connsiteY5" fmla="*/ 1069161 h 1225884"/>
              <a:gd name="connsiteX6" fmla="*/ 1213197 w 1308371"/>
              <a:gd name="connsiteY6" fmla="*/ 271025 h 1225884"/>
              <a:gd name="connsiteX7" fmla="*/ 763855 w 1308371"/>
              <a:gd name="connsiteY7" fmla="*/ 271025 h 1225884"/>
              <a:gd name="connsiteX8" fmla="*/ 763855 w 1308371"/>
              <a:gd name="connsiteY8" fmla="*/ 0 h 1225884"/>
              <a:gd name="connsiteX9" fmla="*/ 1308371 w 1308371"/>
              <a:gd name="connsiteY9" fmla="*/ 0 h 1225884"/>
              <a:gd name="connsiteX10" fmla="*/ 1308371 w 1308371"/>
              <a:gd name="connsiteY10" fmla="*/ 1225884 h 1225884"/>
              <a:gd name="connsiteX11" fmla="*/ 0 w 1308371"/>
              <a:gd name="connsiteY11" fmla="*/ 1225884 h 1225884"/>
              <a:gd name="connsiteX12" fmla="*/ 0 w 1308371"/>
              <a:gd name="connsiteY12" fmla="*/ 0 h 122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8371" h="1225884">
                <a:moveTo>
                  <a:pt x="0" y="0"/>
                </a:moveTo>
                <a:lnTo>
                  <a:pt x="544515" y="0"/>
                </a:lnTo>
                <a:lnTo>
                  <a:pt x="544515" y="271025"/>
                </a:lnTo>
                <a:lnTo>
                  <a:pt x="95173" y="271025"/>
                </a:lnTo>
                <a:lnTo>
                  <a:pt x="95173" y="1069161"/>
                </a:lnTo>
                <a:lnTo>
                  <a:pt x="1213197" y="1069161"/>
                </a:lnTo>
                <a:lnTo>
                  <a:pt x="1213197" y="271025"/>
                </a:lnTo>
                <a:lnTo>
                  <a:pt x="763855" y="271025"/>
                </a:lnTo>
                <a:lnTo>
                  <a:pt x="763855" y="0"/>
                </a:lnTo>
                <a:lnTo>
                  <a:pt x="1308371" y="0"/>
                </a:lnTo>
                <a:lnTo>
                  <a:pt x="1308371" y="1225884"/>
                </a:lnTo>
                <a:lnTo>
                  <a:pt x="0" y="1225884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DA8DE0E-38BC-A47C-B1FF-45B33D003055}"/>
              </a:ext>
            </a:extLst>
          </p:cNvPr>
          <p:cNvSpPr txBox="1"/>
          <p:nvPr/>
        </p:nvSpPr>
        <p:spPr>
          <a:xfrm>
            <a:off x="3724381" y="5249162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SFHe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Sat.He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B5A7E7F-45FC-0459-030B-2D096C5940BF}"/>
              </a:ext>
            </a:extLst>
          </p:cNvPr>
          <p:cNvGrpSpPr/>
          <p:nvPr/>
        </p:nvGrpSpPr>
        <p:grpSpPr>
          <a:xfrm>
            <a:off x="3822404" y="4370135"/>
            <a:ext cx="801563" cy="892720"/>
            <a:chOff x="3822404" y="4370135"/>
            <a:chExt cx="801563" cy="892720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BFB9DBBB-DAD3-B514-B0C1-85E2C300CBFA}"/>
                </a:ext>
              </a:extLst>
            </p:cNvPr>
            <p:cNvSpPr/>
            <p:nvPr/>
          </p:nvSpPr>
          <p:spPr>
            <a:xfrm>
              <a:off x="3822404" y="4370135"/>
              <a:ext cx="801563" cy="523220"/>
            </a:xfrm>
            <a:prstGeom prst="rect">
              <a:avLst/>
            </a:prstGeom>
            <a:noFill/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679681D5-0079-7138-5902-84583D4F7D04}"/>
                </a:ext>
              </a:extLst>
            </p:cNvPr>
            <p:cNvSpPr/>
            <p:nvPr/>
          </p:nvSpPr>
          <p:spPr>
            <a:xfrm>
              <a:off x="4256322" y="4470616"/>
              <a:ext cx="236163" cy="2930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台形 54">
              <a:extLst>
                <a:ext uri="{FF2B5EF4-FFF2-40B4-BE49-F238E27FC236}">
                  <a16:creationId xmlns:a16="http://schemas.microsoft.com/office/drawing/2014/main" id="{B3CFDA9D-D39A-B526-4A7E-B3748D713D76}"/>
                </a:ext>
              </a:extLst>
            </p:cNvPr>
            <p:cNvSpPr/>
            <p:nvPr/>
          </p:nvSpPr>
          <p:spPr>
            <a:xfrm rot="10800000">
              <a:off x="4423340" y="4543694"/>
              <a:ext cx="135353" cy="146869"/>
            </a:xfrm>
            <a:prstGeom prst="trapezoi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台形 55">
              <a:extLst>
                <a:ext uri="{FF2B5EF4-FFF2-40B4-BE49-F238E27FC236}">
                  <a16:creationId xmlns:a16="http://schemas.microsoft.com/office/drawing/2014/main" id="{9304A62D-CBB5-74A5-38B6-EEC8701EA184}"/>
                </a:ext>
              </a:extLst>
            </p:cNvPr>
            <p:cNvSpPr/>
            <p:nvPr/>
          </p:nvSpPr>
          <p:spPr>
            <a:xfrm rot="10800000">
              <a:off x="4192812" y="4543695"/>
              <a:ext cx="135353" cy="146869"/>
            </a:xfrm>
            <a:prstGeom prst="trapezoi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: 図形 59">
              <a:extLst>
                <a:ext uri="{FF2B5EF4-FFF2-40B4-BE49-F238E27FC236}">
                  <a16:creationId xmlns:a16="http://schemas.microsoft.com/office/drawing/2014/main" id="{8F07C059-296E-223B-B07B-63963D6FC4FC}"/>
                </a:ext>
              </a:extLst>
            </p:cNvPr>
            <p:cNvSpPr/>
            <p:nvPr/>
          </p:nvSpPr>
          <p:spPr>
            <a:xfrm>
              <a:off x="4019015" y="4765223"/>
              <a:ext cx="236375" cy="497632"/>
            </a:xfrm>
            <a:custGeom>
              <a:avLst/>
              <a:gdLst>
                <a:gd name="connsiteX0" fmla="*/ 236375 w 236375"/>
                <a:gd name="connsiteY0" fmla="*/ 0 h 497632"/>
                <a:gd name="connsiteX1" fmla="*/ 0 w 236375"/>
                <a:gd name="connsiteY1" fmla="*/ 0 h 497632"/>
                <a:gd name="connsiteX2" fmla="*/ 0 w 236375"/>
                <a:gd name="connsiteY2" fmla="*/ 497632 h 4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375" h="497632">
                  <a:moveTo>
                    <a:pt x="236375" y="0"/>
                  </a:moveTo>
                  <a:lnTo>
                    <a:pt x="0" y="0"/>
                  </a:lnTo>
                  <a:lnTo>
                    <a:pt x="0" y="4976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: 図形 58">
              <a:extLst>
                <a:ext uri="{FF2B5EF4-FFF2-40B4-BE49-F238E27FC236}">
                  <a16:creationId xmlns:a16="http://schemas.microsoft.com/office/drawing/2014/main" id="{9B00DA7C-7CB4-D9DD-38AE-8BDF1B5F22A7}"/>
                </a:ext>
              </a:extLst>
            </p:cNvPr>
            <p:cNvSpPr/>
            <p:nvPr/>
          </p:nvSpPr>
          <p:spPr>
            <a:xfrm rot="16200000">
              <a:off x="4098679" y="4690384"/>
              <a:ext cx="73679" cy="146512"/>
            </a:xfrm>
            <a:custGeom>
              <a:avLst/>
              <a:gdLst>
                <a:gd name="connsiteX0" fmla="*/ 36839 w 73679"/>
                <a:gd name="connsiteY0" fmla="*/ 73077 h 146512"/>
                <a:gd name="connsiteX1" fmla="*/ 0 w 73679"/>
                <a:gd name="connsiteY1" fmla="*/ 0 h 146512"/>
                <a:gd name="connsiteX2" fmla="*/ 73679 w 73679"/>
                <a:gd name="connsiteY2" fmla="*/ 0 h 146512"/>
                <a:gd name="connsiteX3" fmla="*/ 73679 w 73679"/>
                <a:gd name="connsiteY3" fmla="*/ 146512 h 146512"/>
                <a:gd name="connsiteX4" fmla="*/ 0 w 73679"/>
                <a:gd name="connsiteY4" fmla="*/ 146512 h 146512"/>
                <a:gd name="connsiteX5" fmla="*/ 36840 w 73679"/>
                <a:gd name="connsiteY5" fmla="*/ 73435 h 14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79" h="146512">
                  <a:moveTo>
                    <a:pt x="36839" y="73077"/>
                  </a:moveTo>
                  <a:lnTo>
                    <a:pt x="0" y="0"/>
                  </a:lnTo>
                  <a:lnTo>
                    <a:pt x="73679" y="0"/>
                  </a:lnTo>
                  <a:close/>
                  <a:moveTo>
                    <a:pt x="73679" y="146512"/>
                  </a:moveTo>
                  <a:lnTo>
                    <a:pt x="0" y="146512"/>
                  </a:lnTo>
                  <a:lnTo>
                    <a:pt x="36840" y="7343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: 図形 60">
              <a:extLst>
                <a:ext uri="{FF2B5EF4-FFF2-40B4-BE49-F238E27FC236}">
                  <a16:creationId xmlns:a16="http://schemas.microsoft.com/office/drawing/2014/main" id="{2ABA8C09-20BE-F38E-7120-C1FC72E4DC6A}"/>
                </a:ext>
              </a:extLst>
            </p:cNvPr>
            <p:cNvSpPr/>
            <p:nvPr/>
          </p:nvSpPr>
          <p:spPr>
            <a:xfrm>
              <a:off x="3938428" y="4470615"/>
              <a:ext cx="316962" cy="667472"/>
            </a:xfrm>
            <a:custGeom>
              <a:avLst/>
              <a:gdLst>
                <a:gd name="connsiteX0" fmla="*/ 236375 w 236375"/>
                <a:gd name="connsiteY0" fmla="*/ 0 h 497632"/>
                <a:gd name="connsiteX1" fmla="*/ 0 w 236375"/>
                <a:gd name="connsiteY1" fmla="*/ 0 h 497632"/>
                <a:gd name="connsiteX2" fmla="*/ 0 w 236375"/>
                <a:gd name="connsiteY2" fmla="*/ 497632 h 4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375" h="497632">
                  <a:moveTo>
                    <a:pt x="236375" y="0"/>
                  </a:moveTo>
                  <a:lnTo>
                    <a:pt x="0" y="0"/>
                  </a:lnTo>
                  <a:lnTo>
                    <a:pt x="0" y="4976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8F610B9-25B2-A6CC-C869-767CE0901982}"/>
              </a:ext>
            </a:extLst>
          </p:cNvPr>
          <p:cNvSpPr txBox="1"/>
          <p:nvPr/>
        </p:nvSpPr>
        <p:spPr>
          <a:xfrm>
            <a:off x="3561328" y="3876693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Liquefier +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Subcooler</a:t>
            </a:r>
            <a:endParaRPr kumimoji="1"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SHe,SFHe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Pump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D920E7E-4E79-2272-2161-2EA217D8357C}"/>
              </a:ext>
            </a:extLst>
          </p:cNvPr>
          <p:cNvSpPr txBox="1"/>
          <p:nvPr/>
        </p:nvSpPr>
        <p:spPr>
          <a:xfrm>
            <a:off x="3264098" y="6224255"/>
            <a:ext cx="2661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with cooling channels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Large coil (Fusion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Accelerator)</a:t>
            </a:r>
            <a:endParaRPr kumimoji="1"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A730FE8-D512-CFD3-9564-E7F5E7D6217B}"/>
              </a:ext>
            </a:extLst>
          </p:cNvPr>
          <p:cNvSpPr txBox="1"/>
          <p:nvPr/>
        </p:nvSpPr>
        <p:spPr>
          <a:xfrm>
            <a:off x="885473" y="6190993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Coil </a:t>
            </a: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impregnated resin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for Lab.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or MRI, MAGLEV</a:t>
            </a:r>
            <a:endParaRPr kumimoji="1"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CA1F48E2-3708-7B19-D38C-70430BD9CEF9}"/>
              </a:ext>
            </a:extLst>
          </p:cNvPr>
          <p:cNvGrpSpPr/>
          <p:nvPr/>
        </p:nvGrpSpPr>
        <p:grpSpPr>
          <a:xfrm>
            <a:off x="6518709" y="4884637"/>
            <a:ext cx="772392" cy="504000"/>
            <a:chOff x="846161" y="5244287"/>
            <a:chExt cx="772392" cy="504000"/>
          </a:xfrm>
        </p:grpSpPr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8E8B033D-6ECC-16A1-1458-ECF21E5C805C}"/>
                </a:ext>
              </a:extLst>
            </p:cNvPr>
            <p:cNvSpPr/>
            <p:nvPr/>
          </p:nvSpPr>
          <p:spPr>
            <a:xfrm>
              <a:off x="846161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411CC3AE-A600-1DDA-5E3C-B65564236E33}"/>
                </a:ext>
              </a:extLst>
            </p:cNvPr>
            <p:cNvCxnSpPr/>
            <p:nvPr/>
          </p:nvCxnSpPr>
          <p:spPr>
            <a:xfrm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1E7EEEDF-3552-FCB6-AE7D-1CE0752671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2672D309-1B20-0D96-4551-2E0629F53B06}"/>
                </a:ext>
              </a:extLst>
            </p:cNvPr>
            <p:cNvSpPr/>
            <p:nvPr/>
          </p:nvSpPr>
          <p:spPr>
            <a:xfrm>
              <a:off x="1318302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6536120D-F634-8A28-0C17-BF8CAE163DE2}"/>
                </a:ext>
              </a:extLst>
            </p:cNvPr>
            <p:cNvCxnSpPr/>
            <p:nvPr/>
          </p:nvCxnSpPr>
          <p:spPr>
            <a:xfrm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68982C25-4115-3DD6-81A1-6F19BD56A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AB45DFF1-E17C-A53F-32B8-B3F6F25ED9FB}"/>
                </a:ext>
              </a:extLst>
            </p:cNvPr>
            <p:cNvSpPr/>
            <p:nvPr/>
          </p:nvSpPr>
          <p:spPr>
            <a:xfrm>
              <a:off x="846161" y="5244287"/>
              <a:ext cx="772392" cy="50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E202791-1265-C693-FCF9-BA2C8E63DACF}"/>
              </a:ext>
            </a:extLst>
          </p:cNvPr>
          <p:cNvSpPr/>
          <p:nvPr/>
        </p:nvSpPr>
        <p:spPr>
          <a:xfrm>
            <a:off x="6234065" y="4364908"/>
            <a:ext cx="1562998" cy="1174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80C6A774-009D-23A9-6325-42D2314D69DE}"/>
              </a:ext>
            </a:extLst>
          </p:cNvPr>
          <p:cNvSpPr/>
          <p:nvPr/>
        </p:nvSpPr>
        <p:spPr>
          <a:xfrm>
            <a:off x="6311553" y="4531995"/>
            <a:ext cx="1308371" cy="94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4943FD5-D311-3A31-106E-8EB1ED33BBAA}"/>
              </a:ext>
            </a:extLst>
          </p:cNvPr>
          <p:cNvSpPr txBox="1"/>
          <p:nvPr/>
        </p:nvSpPr>
        <p:spPr>
          <a:xfrm>
            <a:off x="7094780" y="402418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Cryocooler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F6733674-AB8B-FB06-02A0-B67B8F207402}"/>
              </a:ext>
            </a:extLst>
          </p:cNvPr>
          <p:cNvGrpSpPr/>
          <p:nvPr/>
        </p:nvGrpSpPr>
        <p:grpSpPr>
          <a:xfrm>
            <a:off x="7299281" y="4271605"/>
            <a:ext cx="180000" cy="511588"/>
            <a:chOff x="2848349" y="4262044"/>
            <a:chExt cx="180000" cy="511588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456C6538-EAA7-6FEE-6EE1-22B3772055C3}"/>
                </a:ext>
              </a:extLst>
            </p:cNvPr>
            <p:cNvSpPr/>
            <p:nvPr/>
          </p:nvSpPr>
          <p:spPr>
            <a:xfrm>
              <a:off x="2902349" y="4514045"/>
              <a:ext cx="72000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8A3C4563-3F4F-AE7F-26F3-DD2BB17333FF}"/>
                </a:ext>
              </a:extLst>
            </p:cNvPr>
            <p:cNvSpPr/>
            <p:nvPr/>
          </p:nvSpPr>
          <p:spPr>
            <a:xfrm>
              <a:off x="2893349" y="4727913"/>
              <a:ext cx="90000" cy="457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670A2F2F-9229-EE24-E5F5-B679C7B49BBC}"/>
                </a:ext>
              </a:extLst>
            </p:cNvPr>
            <p:cNvSpPr/>
            <p:nvPr/>
          </p:nvSpPr>
          <p:spPr>
            <a:xfrm>
              <a:off x="2875349" y="4287299"/>
              <a:ext cx="126000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993F4A1F-B478-DBB2-390D-11E5018B712C}"/>
                </a:ext>
              </a:extLst>
            </p:cNvPr>
            <p:cNvSpPr/>
            <p:nvPr/>
          </p:nvSpPr>
          <p:spPr>
            <a:xfrm>
              <a:off x="2866349" y="4491185"/>
              <a:ext cx="144000" cy="457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84DFC2E6-7AE0-0047-7690-0B97A5BCA9A8}"/>
                </a:ext>
              </a:extLst>
            </p:cNvPr>
            <p:cNvSpPr/>
            <p:nvPr/>
          </p:nvSpPr>
          <p:spPr>
            <a:xfrm>
              <a:off x="2848349" y="4262044"/>
              <a:ext cx="180000" cy="10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1476028E-8D48-6C43-44C6-8F949443982F}"/>
              </a:ext>
            </a:extLst>
          </p:cNvPr>
          <p:cNvSpPr/>
          <p:nvPr/>
        </p:nvSpPr>
        <p:spPr>
          <a:xfrm>
            <a:off x="6497471" y="4789871"/>
            <a:ext cx="952500" cy="624840"/>
          </a:xfrm>
          <a:custGeom>
            <a:avLst/>
            <a:gdLst>
              <a:gd name="connsiteX0" fmla="*/ 990600 w 990600"/>
              <a:gd name="connsiteY0" fmla="*/ 0 h 636270"/>
              <a:gd name="connsiteX1" fmla="*/ 834390 w 990600"/>
              <a:gd name="connsiteY1" fmla="*/ 0 h 636270"/>
              <a:gd name="connsiteX2" fmla="*/ 807720 w 990600"/>
              <a:gd name="connsiteY2" fmla="*/ 106680 h 636270"/>
              <a:gd name="connsiteX3" fmla="*/ 811530 w 990600"/>
              <a:gd name="connsiteY3" fmla="*/ 636270 h 636270"/>
              <a:gd name="connsiteX4" fmla="*/ 0 w 990600"/>
              <a:gd name="connsiteY4" fmla="*/ 636270 h 636270"/>
              <a:gd name="connsiteX5" fmla="*/ 0 w 990600"/>
              <a:gd name="connsiteY5" fmla="*/ 45720 h 636270"/>
              <a:gd name="connsiteX6" fmla="*/ 521970 w 990600"/>
              <a:gd name="connsiteY6" fmla="*/ 45720 h 636270"/>
              <a:gd name="connsiteX0" fmla="*/ 990600 w 990600"/>
              <a:gd name="connsiteY0" fmla="*/ 0 h 636270"/>
              <a:gd name="connsiteX1" fmla="*/ 834390 w 990600"/>
              <a:gd name="connsiteY1" fmla="*/ 0 h 636270"/>
              <a:gd name="connsiteX2" fmla="*/ 807720 w 990600"/>
              <a:gd name="connsiteY2" fmla="*/ 106680 h 636270"/>
              <a:gd name="connsiteX3" fmla="*/ 811530 w 990600"/>
              <a:gd name="connsiteY3" fmla="*/ 636270 h 636270"/>
              <a:gd name="connsiteX4" fmla="*/ 0 w 990600"/>
              <a:gd name="connsiteY4" fmla="*/ 636270 h 636270"/>
              <a:gd name="connsiteX5" fmla="*/ 0 w 990600"/>
              <a:gd name="connsiteY5" fmla="*/ 45720 h 636270"/>
              <a:gd name="connsiteX6" fmla="*/ 525780 w 990600"/>
              <a:gd name="connsiteY6" fmla="*/ 76200 h 636270"/>
              <a:gd name="connsiteX0" fmla="*/ 998220 w 998220"/>
              <a:gd name="connsiteY0" fmla="*/ 0 h 636270"/>
              <a:gd name="connsiteX1" fmla="*/ 842010 w 998220"/>
              <a:gd name="connsiteY1" fmla="*/ 0 h 636270"/>
              <a:gd name="connsiteX2" fmla="*/ 815340 w 998220"/>
              <a:gd name="connsiteY2" fmla="*/ 106680 h 636270"/>
              <a:gd name="connsiteX3" fmla="*/ 819150 w 998220"/>
              <a:gd name="connsiteY3" fmla="*/ 636270 h 636270"/>
              <a:gd name="connsiteX4" fmla="*/ 7620 w 998220"/>
              <a:gd name="connsiteY4" fmla="*/ 636270 h 636270"/>
              <a:gd name="connsiteX5" fmla="*/ 0 w 998220"/>
              <a:gd name="connsiteY5" fmla="*/ 76200 h 636270"/>
              <a:gd name="connsiteX6" fmla="*/ 533400 w 998220"/>
              <a:gd name="connsiteY6" fmla="*/ 76200 h 636270"/>
              <a:gd name="connsiteX0" fmla="*/ 990600 w 990600"/>
              <a:gd name="connsiteY0" fmla="*/ 0 h 636270"/>
              <a:gd name="connsiteX1" fmla="*/ 834390 w 990600"/>
              <a:gd name="connsiteY1" fmla="*/ 0 h 636270"/>
              <a:gd name="connsiteX2" fmla="*/ 807720 w 990600"/>
              <a:gd name="connsiteY2" fmla="*/ 106680 h 636270"/>
              <a:gd name="connsiteX3" fmla="*/ 811530 w 990600"/>
              <a:gd name="connsiteY3" fmla="*/ 636270 h 636270"/>
              <a:gd name="connsiteX4" fmla="*/ 0 w 990600"/>
              <a:gd name="connsiteY4" fmla="*/ 636270 h 636270"/>
              <a:gd name="connsiteX5" fmla="*/ 3810 w 990600"/>
              <a:gd name="connsiteY5" fmla="*/ 76200 h 636270"/>
              <a:gd name="connsiteX6" fmla="*/ 525780 w 990600"/>
              <a:gd name="connsiteY6" fmla="*/ 76200 h 636270"/>
              <a:gd name="connsiteX0" fmla="*/ 994410 w 994410"/>
              <a:gd name="connsiteY0" fmla="*/ 0 h 636270"/>
              <a:gd name="connsiteX1" fmla="*/ 838200 w 994410"/>
              <a:gd name="connsiteY1" fmla="*/ 0 h 636270"/>
              <a:gd name="connsiteX2" fmla="*/ 811530 w 994410"/>
              <a:gd name="connsiteY2" fmla="*/ 106680 h 636270"/>
              <a:gd name="connsiteX3" fmla="*/ 815340 w 994410"/>
              <a:gd name="connsiteY3" fmla="*/ 636270 h 636270"/>
              <a:gd name="connsiteX4" fmla="*/ 0 w 994410"/>
              <a:gd name="connsiteY4" fmla="*/ 621030 h 636270"/>
              <a:gd name="connsiteX5" fmla="*/ 7620 w 994410"/>
              <a:gd name="connsiteY5" fmla="*/ 76200 h 636270"/>
              <a:gd name="connsiteX6" fmla="*/ 529590 w 994410"/>
              <a:gd name="connsiteY6" fmla="*/ 76200 h 636270"/>
              <a:gd name="connsiteX0" fmla="*/ 994410 w 994410"/>
              <a:gd name="connsiteY0" fmla="*/ 0 h 624840"/>
              <a:gd name="connsiteX1" fmla="*/ 838200 w 994410"/>
              <a:gd name="connsiteY1" fmla="*/ 0 h 624840"/>
              <a:gd name="connsiteX2" fmla="*/ 811530 w 994410"/>
              <a:gd name="connsiteY2" fmla="*/ 106680 h 624840"/>
              <a:gd name="connsiteX3" fmla="*/ 815340 w 994410"/>
              <a:gd name="connsiteY3" fmla="*/ 624840 h 624840"/>
              <a:gd name="connsiteX4" fmla="*/ 0 w 994410"/>
              <a:gd name="connsiteY4" fmla="*/ 621030 h 624840"/>
              <a:gd name="connsiteX5" fmla="*/ 7620 w 994410"/>
              <a:gd name="connsiteY5" fmla="*/ 76200 h 624840"/>
              <a:gd name="connsiteX6" fmla="*/ 529590 w 994410"/>
              <a:gd name="connsiteY6" fmla="*/ 76200 h 624840"/>
              <a:gd name="connsiteX0" fmla="*/ 990600 w 990600"/>
              <a:gd name="connsiteY0" fmla="*/ 3810 h 624840"/>
              <a:gd name="connsiteX1" fmla="*/ 838200 w 990600"/>
              <a:gd name="connsiteY1" fmla="*/ 0 h 624840"/>
              <a:gd name="connsiteX2" fmla="*/ 811530 w 990600"/>
              <a:gd name="connsiteY2" fmla="*/ 106680 h 624840"/>
              <a:gd name="connsiteX3" fmla="*/ 815340 w 990600"/>
              <a:gd name="connsiteY3" fmla="*/ 624840 h 624840"/>
              <a:gd name="connsiteX4" fmla="*/ 0 w 990600"/>
              <a:gd name="connsiteY4" fmla="*/ 621030 h 624840"/>
              <a:gd name="connsiteX5" fmla="*/ 7620 w 990600"/>
              <a:gd name="connsiteY5" fmla="*/ 76200 h 624840"/>
              <a:gd name="connsiteX6" fmla="*/ 529590 w 990600"/>
              <a:gd name="connsiteY6" fmla="*/ 76200 h 624840"/>
              <a:gd name="connsiteX0" fmla="*/ 952500 w 952500"/>
              <a:gd name="connsiteY0" fmla="*/ 0 h 624840"/>
              <a:gd name="connsiteX1" fmla="*/ 838200 w 952500"/>
              <a:gd name="connsiteY1" fmla="*/ 0 h 624840"/>
              <a:gd name="connsiteX2" fmla="*/ 811530 w 952500"/>
              <a:gd name="connsiteY2" fmla="*/ 106680 h 624840"/>
              <a:gd name="connsiteX3" fmla="*/ 815340 w 952500"/>
              <a:gd name="connsiteY3" fmla="*/ 624840 h 624840"/>
              <a:gd name="connsiteX4" fmla="*/ 0 w 952500"/>
              <a:gd name="connsiteY4" fmla="*/ 621030 h 624840"/>
              <a:gd name="connsiteX5" fmla="*/ 7620 w 952500"/>
              <a:gd name="connsiteY5" fmla="*/ 76200 h 624840"/>
              <a:gd name="connsiteX6" fmla="*/ 529590 w 952500"/>
              <a:gd name="connsiteY6" fmla="*/ 7620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0" h="624840">
                <a:moveTo>
                  <a:pt x="952500" y="0"/>
                </a:moveTo>
                <a:lnTo>
                  <a:pt x="838200" y="0"/>
                </a:lnTo>
                <a:lnTo>
                  <a:pt x="811530" y="106680"/>
                </a:lnTo>
                <a:lnTo>
                  <a:pt x="815340" y="624840"/>
                </a:lnTo>
                <a:lnTo>
                  <a:pt x="0" y="621030"/>
                </a:lnTo>
                <a:lnTo>
                  <a:pt x="7620" y="76200"/>
                </a:lnTo>
                <a:lnTo>
                  <a:pt x="529590" y="7620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A474466D-9E79-2062-98C3-021BB21937D6}"/>
              </a:ext>
            </a:extLst>
          </p:cNvPr>
          <p:cNvSpPr/>
          <p:nvPr/>
        </p:nvSpPr>
        <p:spPr>
          <a:xfrm>
            <a:off x="6610634" y="4586369"/>
            <a:ext cx="45719" cy="300870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21442571-4228-F238-37D2-608579EFF1EF}"/>
              </a:ext>
            </a:extLst>
          </p:cNvPr>
          <p:cNvSpPr/>
          <p:nvPr/>
        </p:nvSpPr>
        <p:spPr>
          <a:xfrm>
            <a:off x="6610634" y="4310528"/>
            <a:ext cx="45719" cy="2653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ED8A9AD2-704D-95C8-304D-D29C266D1D82}"/>
              </a:ext>
            </a:extLst>
          </p:cNvPr>
          <p:cNvSpPr txBox="1"/>
          <p:nvPr/>
        </p:nvSpPr>
        <p:spPr>
          <a:xfrm>
            <a:off x="5864081" y="3841925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Current Leads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(Cu + HTS)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5E614613-1906-BF32-032E-FF0929E707B1}"/>
              </a:ext>
            </a:extLst>
          </p:cNvPr>
          <p:cNvSpPr txBox="1"/>
          <p:nvPr/>
        </p:nvSpPr>
        <p:spPr>
          <a:xfrm>
            <a:off x="5956450" y="5520859"/>
            <a:ext cx="24978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Conductive cooling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through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thermal conductor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(Cu or Al)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for Lab. MCZ, Detector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75802753-6D44-9EDC-532F-4D5E131E9794}"/>
              </a:ext>
            </a:extLst>
          </p:cNvPr>
          <p:cNvGrpSpPr/>
          <p:nvPr/>
        </p:nvGrpSpPr>
        <p:grpSpPr>
          <a:xfrm>
            <a:off x="9222757" y="5449494"/>
            <a:ext cx="772392" cy="504000"/>
            <a:chOff x="846161" y="5244287"/>
            <a:chExt cx="772392" cy="504000"/>
          </a:xfrm>
        </p:grpSpPr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B584BBE0-CA9B-0D4E-8E96-CB77B8A4DAA7}"/>
                </a:ext>
              </a:extLst>
            </p:cNvPr>
            <p:cNvSpPr/>
            <p:nvPr/>
          </p:nvSpPr>
          <p:spPr>
            <a:xfrm>
              <a:off x="846161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AF01B649-457A-9451-9174-2B704664C370}"/>
                </a:ext>
              </a:extLst>
            </p:cNvPr>
            <p:cNvCxnSpPr/>
            <p:nvPr/>
          </p:nvCxnSpPr>
          <p:spPr>
            <a:xfrm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7F6B830E-0AFA-FDDE-D7E4-34BBB77E3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61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ED4226A1-CACC-0F13-BE74-2EB2CFCAC934}"/>
                </a:ext>
              </a:extLst>
            </p:cNvPr>
            <p:cNvSpPr/>
            <p:nvPr/>
          </p:nvSpPr>
          <p:spPr>
            <a:xfrm>
              <a:off x="1318302" y="5244287"/>
              <a:ext cx="300251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0F5D46EE-413C-8827-66FC-5549FBFD43FC}"/>
                </a:ext>
              </a:extLst>
            </p:cNvPr>
            <p:cNvCxnSpPr/>
            <p:nvPr/>
          </p:nvCxnSpPr>
          <p:spPr>
            <a:xfrm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397B096F-095D-3893-9F79-8CBC2EB5BC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8302" y="5244287"/>
              <a:ext cx="300251" cy="50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9BFABCD1-FFCF-EB5D-E539-8BFA3389FE25}"/>
                </a:ext>
              </a:extLst>
            </p:cNvPr>
            <p:cNvSpPr/>
            <p:nvPr/>
          </p:nvSpPr>
          <p:spPr>
            <a:xfrm>
              <a:off x="846161" y="5244287"/>
              <a:ext cx="772392" cy="50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4D1A05E2-FCFE-2C8E-DC5B-29F5490E762C}"/>
              </a:ext>
            </a:extLst>
          </p:cNvPr>
          <p:cNvSpPr/>
          <p:nvPr/>
        </p:nvSpPr>
        <p:spPr>
          <a:xfrm>
            <a:off x="8925250" y="5001455"/>
            <a:ext cx="1562998" cy="1174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67880569-C19B-8431-D695-C3E7FF2AF453}"/>
              </a:ext>
            </a:extLst>
          </p:cNvPr>
          <p:cNvSpPr/>
          <p:nvPr/>
        </p:nvSpPr>
        <p:spPr>
          <a:xfrm>
            <a:off x="9002738" y="5168542"/>
            <a:ext cx="1308371" cy="94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770EDD6A-98EA-F01A-105B-5D2A09BE10E5}"/>
              </a:ext>
            </a:extLst>
          </p:cNvPr>
          <p:cNvGrpSpPr/>
          <p:nvPr/>
        </p:nvGrpSpPr>
        <p:grpSpPr>
          <a:xfrm>
            <a:off x="9682035" y="4353549"/>
            <a:ext cx="801563" cy="892720"/>
            <a:chOff x="3822404" y="4370135"/>
            <a:chExt cx="801563" cy="892720"/>
          </a:xfrm>
        </p:grpSpPr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6B9C2E27-395D-DA19-8988-4FA08F765538}"/>
                </a:ext>
              </a:extLst>
            </p:cNvPr>
            <p:cNvSpPr/>
            <p:nvPr/>
          </p:nvSpPr>
          <p:spPr>
            <a:xfrm>
              <a:off x="3822404" y="4370135"/>
              <a:ext cx="801563" cy="523220"/>
            </a:xfrm>
            <a:prstGeom prst="rect">
              <a:avLst/>
            </a:prstGeom>
            <a:noFill/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A5AD5EC6-0354-0BF1-7C0B-5488B7DD02B2}"/>
                </a:ext>
              </a:extLst>
            </p:cNvPr>
            <p:cNvSpPr/>
            <p:nvPr/>
          </p:nvSpPr>
          <p:spPr>
            <a:xfrm>
              <a:off x="4256322" y="4470616"/>
              <a:ext cx="236163" cy="2930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台形 119">
              <a:extLst>
                <a:ext uri="{FF2B5EF4-FFF2-40B4-BE49-F238E27FC236}">
                  <a16:creationId xmlns:a16="http://schemas.microsoft.com/office/drawing/2014/main" id="{130DE6FB-3720-97CD-9C19-3530AC4A7395}"/>
                </a:ext>
              </a:extLst>
            </p:cNvPr>
            <p:cNvSpPr/>
            <p:nvPr/>
          </p:nvSpPr>
          <p:spPr>
            <a:xfrm rot="10800000">
              <a:off x="4423340" y="4543694"/>
              <a:ext cx="135353" cy="146869"/>
            </a:xfrm>
            <a:prstGeom prst="trapezoi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台形 120">
              <a:extLst>
                <a:ext uri="{FF2B5EF4-FFF2-40B4-BE49-F238E27FC236}">
                  <a16:creationId xmlns:a16="http://schemas.microsoft.com/office/drawing/2014/main" id="{0DB83D2C-D972-55C8-839F-D4AB11539F4B}"/>
                </a:ext>
              </a:extLst>
            </p:cNvPr>
            <p:cNvSpPr/>
            <p:nvPr/>
          </p:nvSpPr>
          <p:spPr>
            <a:xfrm rot="10800000">
              <a:off x="4192812" y="4543695"/>
              <a:ext cx="135353" cy="146869"/>
            </a:xfrm>
            <a:prstGeom prst="trapezoi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: 図形 121">
              <a:extLst>
                <a:ext uri="{FF2B5EF4-FFF2-40B4-BE49-F238E27FC236}">
                  <a16:creationId xmlns:a16="http://schemas.microsoft.com/office/drawing/2014/main" id="{5B6B7FEA-50FC-E993-31E5-F1A8578D2D44}"/>
                </a:ext>
              </a:extLst>
            </p:cNvPr>
            <p:cNvSpPr/>
            <p:nvPr/>
          </p:nvSpPr>
          <p:spPr>
            <a:xfrm>
              <a:off x="4019015" y="4765223"/>
              <a:ext cx="236375" cy="497632"/>
            </a:xfrm>
            <a:custGeom>
              <a:avLst/>
              <a:gdLst>
                <a:gd name="connsiteX0" fmla="*/ 236375 w 236375"/>
                <a:gd name="connsiteY0" fmla="*/ 0 h 497632"/>
                <a:gd name="connsiteX1" fmla="*/ 0 w 236375"/>
                <a:gd name="connsiteY1" fmla="*/ 0 h 497632"/>
                <a:gd name="connsiteX2" fmla="*/ 0 w 236375"/>
                <a:gd name="connsiteY2" fmla="*/ 497632 h 4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375" h="497632">
                  <a:moveTo>
                    <a:pt x="236375" y="0"/>
                  </a:moveTo>
                  <a:lnTo>
                    <a:pt x="0" y="0"/>
                  </a:lnTo>
                  <a:lnTo>
                    <a:pt x="0" y="4976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リーフォーム: 図形 122">
              <a:extLst>
                <a:ext uri="{FF2B5EF4-FFF2-40B4-BE49-F238E27FC236}">
                  <a16:creationId xmlns:a16="http://schemas.microsoft.com/office/drawing/2014/main" id="{70B1BAA0-C085-DFC5-8B86-0C431E3E2FC8}"/>
                </a:ext>
              </a:extLst>
            </p:cNvPr>
            <p:cNvSpPr/>
            <p:nvPr/>
          </p:nvSpPr>
          <p:spPr>
            <a:xfrm rot="16200000">
              <a:off x="4098679" y="4690384"/>
              <a:ext cx="73679" cy="146512"/>
            </a:xfrm>
            <a:custGeom>
              <a:avLst/>
              <a:gdLst>
                <a:gd name="connsiteX0" fmla="*/ 36839 w 73679"/>
                <a:gd name="connsiteY0" fmla="*/ 73077 h 146512"/>
                <a:gd name="connsiteX1" fmla="*/ 0 w 73679"/>
                <a:gd name="connsiteY1" fmla="*/ 0 h 146512"/>
                <a:gd name="connsiteX2" fmla="*/ 73679 w 73679"/>
                <a:gd name="connsiteY2" fmla="*/ 0 h 146512"/>
                <a:gd name="connsiteX3" fmla="*/ 73679 w 73679"/>
                <a:gd name="connsiteY3" fmla="*/ 146512 h 146512"/>
                <a:gd name="connsiteX4" fmla="*/ 0 w 73679"/>
                <a:gd name="connsiteY4" fmla="*/ 146512 h 146512"/>
                <a:gd name="connsiteX5" fmla="*/ 36840 w 73679"/>
                <a:gd name="connsiteY5" fmla="*/ 73435 h 14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79" h="146512">
                  <a:moveTo>
                    <a:pt x="36839" y="73077"/>
                  </a:moveTo>
                  <a:lnTo>
                    <a:pt x="0" y="0"/>
                  </a:lnTo>
                  <a:lnTo>
                    <a:pt x="73679" y="0"/>
                  </a:lnTo>
                  <a:close/>
                  <a:moveTo>
                    <a:pt x="73679" y="146512"/>
                  </a:moveTo>
                  <a:lnTo>
                    <a:pt x="0" y="146512"/>
                  </a:lnTo>
                  <a:lnTo>
                    <a:pt x="36840" y="73435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: 図形 123">
              <a:extLst>
                <a:ext uri="{FF2B5EF4-FFF2-40B4-BE49-F238E27FC236}">
                  <a16:creationId xmlns:a16="http://schemas.microsoft.com/office/drawing/2014/main" id="{2B57536C-5525-38D5-A39F-FA0ACD6C7E9B}"/>
                </a:ext>
              </a:extLst>
            </p:cNvPr>
            <p:cNvSpPr/>
            <p:nvPr/>
          </p:nvSpPr>
          <p:spPr>
            <a:xfrm>
              <a:off x="3938428" y="4470615"/>
              <a:ext cx="316962" cy="667472"/>
            </a:xfrm>
            <a:custGeom>
              <a:avLst/>
              <a:gdLst>
                <a:gd name="connsiteX0" fmla="*/ 236375 w 236375"/>
                <a:gd name="connsiteY0" fmla="*/ 0 h 497632"/>
                <a:gd name="connsiteX1" fmla="*/ 0 w 236375"/>
                <a:gd name="connsiteY1" fmla="*/ 0 h 497632"/>
                <a:gd name="connsiteX2" fmla="*/ 0 w 236375"/>
                <a:gd name="connsiteY2" fmla="*/ 497632 h 4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375" h="497632">
                  <a:moveTo>
                    <a:pt x="236375" y="0"/>
                  </a:moveTo>
                  <a:lnTo>
                    <a:pt x="0" y="0"/>
                  </a:lnTo>
                  <a:lnTo>
                    <a:pt x="0" y="4976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5" name="円弧 124">
            <a:extLst>
              <a:ext uri="{FF2B5EF4-FFF2-40B4-BE49-F238E27FC236}">
                <a16:creationId xmlns:a16="http://schemas.microsoft.com/office/drawing/2014/main" id="{8265C16C-7F7E-01B2-695B-7423C09D7FA0}"/>
              </a:ext>
            </a:extLst>
          </p:cNvPr>
          <p:cNvSpPr/>
          <p:nvPr/>
        </p:nvSpPr>
        <p:spPr>
          <a:xfrm>
            <a:off x="10149881" y="4510543"/>
            <a:ext cx="180000" cy="180000"/>
          </a:xfrm>
          <a:prstGeom prst="arc">
            <a:avLst>
              <a:gd name="adj1" fmla="val 19076088"/>
              <a:gd name="adj2" fmla="val 16248408"/>
            </a:avLst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円弧 125">
            <a:extLst>
              <a:ext uri="{FF2B5EF4-FFF2-40B4-BE49-F238E27FC236}">
                <a16:creationId xmlns:a16="http://schemas.microsoft.com/office/drawing/2014/main" id="{C042EA72-CB99-BF9B-BA38-C9742162288F}"/>
              </a:ext>
            </a:extLst>
          </p:cNvPr>
          <p:cNvSpPr/>
          <p:nvPr/>
        </p:nvSpPr>
        <p:spPr>
          <a:xfrm>
            <a:off x="4286724" y="4523605"/>
            <a:ext cx="180000" cy="180000"/>
          </a:xfrm>
          <a:prstGeom prst="arc">
            <a:avLst>
              <a:gd name="adj1" fmla="val 16200000"/>
              <a:gd name="adj2" fmla="val 13544780"/>
            </a:avLst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円弧 126">
            <a:extLst>
              <a:ext uri="{FF2B5EF4-FFF2-40B4-BE49-F238E27FC236}">
                <a16:creationId xmlns:a16="http://schemas.microsoft.com/office/drawing/2014/main" id="{CD73F0A1-973B-D473-D334-F04E4BCC02B9}"/>
              </a:ext>
            </a:extLst>
          </p:cNvPr>
          <p:cNvSpPr/>
          <p:nvPr/>
        </p:nvSpPr>
        <p:spPr>
          <a:xfrm>
            <a:off x="3995847" y="4523605"/>
            <a:ext cx="180000" cy="180000"/>
          </a:xfrm>
          <a:prstGeom prst="arc">
            <a:avLst>
              <a:gd name="adj1" fmla="val 6368957"/>
              <a:gd name="adj2" fmla="val 17054118"/>
            </a:avLst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円弧 127">
            <a:extLst>
              <a:ext uri="{FF2B5EF4-FFF2-40B4-BE49-F238E27FC236}">
                <a16:creationId xmlns:a16="http://schemas.microsoft.com/office/drawing/2014/main" id="{A25772DE-B35A-E429-D6E7-EE4B817EF88B}"/>
              </a:ext>
            </a:extLst>
          </p:cNvPr>
          <p:cNvSpPr/>
          <p:nvPr/>
        </p:nvSpPr>
        <p:spPr>
          <a:xfrm>
            <a:off x="9855479" y="4494874"/>
            <a:ext cx="180000" cy="180000"/>
          </a:xfrm>
          <a:prstGeom prst="arc">
            <a:avLst>
              <a:gd name="adj1" fmla="val 6368957"/>
              <a:gd name="adj2" fmla="val 17054118"/>
            </a:avLst>
          </a:prstGeom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: 図形 128">
            <a:extLst>
              <a:ext uri="{FF2B5EF4-FFF2-40B4-BE49-F238E27FC236}">
                <a16:creationId xmlns:a16="http://schemas.microsoft.com/office/drawing/2014/main" id="{B0710F38-F093-E576-0754-11CBC11158B4}"/>
              </a:ext>
            </a:extLst>
          </p:cNvPr>
          <p:cNvSpPr/>
          <p:nvPr/>
        </p:nvSpPr>
        <p:spPr>
          <a:xfrm>
            <a:off x="9106348" y="5120640"/>
            <a:ext cx="914400" cy="860612"/>
          </a:xfrm>
          <a:custGeom>
            <a:avLst/>
            <a:gdLst>
              <a:gd name="connsiteX0" fmla="*/ 774551 w 914400"/>
              <a:gd name="connsiteY0" fmla="*/ 118334 h 855233"/>
              <a:gd name="connsiteX1" fmla="*/ 774551 w 914400"/>
              <a:gd name="connsiteY1" fmla="*/ 306593 h 855233"/>
              <a:gd name="connsiteX2" fmla="*/ 909021 w 914400"/>
              <a:gd name="connsiteY2" fmla="*/ 306593 h 855233"/>
              <a:gd name="connsiteX3" fmla="*/ 909021 w 914400"/>
              <a:gd name="connsiteY3" fmla="*/ 462579 h 855233"/>
              <a:gd name="connsiteX4" fmla="*/ 80683 w 914400"/>
              <a:gd name="connsiteY4" fmla="*/ 462579 h 855233"/>
              <a:gd name="connsiteX5" fmla="*/ 80683 w 914400"/>
              <a:gd name="connsiteY5" fmla="*/ 661595 h 855233"/>
              <a:gd name="connsiteX6" fmla="*/ 914400 w 914400"/>
              <a:gd name="connsiteY6" fmla="*/ 661595 h 855233"/>
              <a:gd name="connsiteX7" fmla="*/ 914400 w 914400"/>
              <a:gd name="connsiteY7" fmla="*/ 855233 h 855233"/>
              <a:gd name="connsiteX8" fmla="*/ 0 w 914400"/>
              <a:gd name="connsiteY8" fmla="*/ 855233 h 855233"/>
              <a:gd name="connsiteX9" fmla="*/ 0 w 914400"/>
              <a:gd name="connsiteY9" fmla="*/ 311972 h 855233"/>
              <a:gd name="connsiteX10" fmla="*/ 715384 w 914400"/>
              <a:gd name="connsiteY10" fmla="*/ 311972 h 855233"/>
              <a:gd name="connsiteX11" fmla="*/ 715384 w 914400"/>
              <a:gd name="connsiteY11" fmla="*/ 0 h 855233"/>
              <a:gd name="connsiteX0" fmla="*/ 774551 w 914400"/>
              <a:gd name="connsiteY0" fmla="*/ 123713 h 860612"/>
              <a:gd name="connsiteX1" fmla="*/ 774551 w 914400"/>
              <a:gd name="connsiteY1" fmla="*/ 311972 h 860612"/>
              <a:gd name="connsiteX2" fmla="*/ 909021 w 914400"/>
              <a:gd name="connsiteY2" fmla="*/ 311972 h 860612"/>
              <a:gd name="connsiteX3" fmla="*/ 909021 w 914400"/>
              <a:gd name="connsiteY3" fmla="*/ 467958 h 860612"/>
              <a:gd name="connsiteX4" fmla="*/ 80683 w 914400"/>
              <a:gd name="connsiteY4" fmla="*/ 467958 h 860612"/>
              <a:gd name="connsiteX5" fmla="*/ 80683 w 914400"/>
              <a:gd name="connsiteY5" fmla="*/ 666974 h 860612"/>
              <a:gd name="connsiteX6" fmla="*/ 914400 w 914400"/>
              <a:gd name="connsiteY6" fmla="*/ 666974 h 860612"/>
              <a:gd name="connsiteX7" fmla="*/ 914400 w 914400"/>
              <a:gd name="connsiteY7" fmla="*/ 860612 h 860612"/>
              <a:gd name="connsiteX8" fmla="*/ 0 w 914400"/>
              <a:gd name="connsiteY8" fmla="*/ 860612 h 860612"/>
              <a:gd name="connsiteX9" fmla="*/ 0 w 914400"/>
              <a:gd name="connsiteY9" fmla="*/ 317351 h 860612"/>
              <a:gd name="connsiteX10" fmla="*/ 715384 w 914400"/>
              <a:gd name="connsiteY10" fmla="*/ 317351 h 860612"/>
              <a:gd name="connsiteX11" fmla="*/ 672354 w 914400"/>
              <a:gd name="connsiteY11" fmla="*/ 0 h 860612"/>
              <a:gd name="connsiteX0" fmla="*/ 774551 w 914400"/>
              <a:gd name="connsiteY0" fmla="*/ 123713 h 860612"/>
              <a:gd name="connsiteX1" fmla="*/ 774551 w 914400"/>
              <a:gd name="connsiteY1" fmla="*/ 311972 h 860612"/>
              <a:gd name="connsiteX2" fmla="*/ 909021 w 914400"/>
              <a:gd name="connsiteY2" fmla="*/ 311972 h 860612"/>
              <a:gd name="connsiteX3" fmla="*/ 909021 w 914400"/>
              <a:gd name="connsiteY3" fmla="*/ 467958 h 860612"/>
              <a:gd name="connsiteX4" fmla="*/ 80683 w 914400"/>
              <a:gd name="connsiteY4" fmla="*/ 467958 h 860612"/>
              <a:gd name="connsiteX5" fmla="*/ 80683 w 914400"/>
              <a:gd name="connsiteY5" fmla="*/ 666974 h 860612"/>
              <a:gd name="connsiteX6" fmla="*/ 914400 w 914400"/>
              <a:gd name="connsiteY6" fmla="*/ 666974 h 860612"/>
              <a:gd name="connsiteX7" fmla="*/ 914400 w 914400"/>
              <a:gd name="connsiteY7" fmla="*/ 860612 h 860612"/>
              <a:gd name="connsiteX8" fmla="*/ 0 w 914400"/>
              <a:gd name="connsiteY8" fmla="*/ 860612 h 860612"/>
              <a:gd name="connsiteX9" fmla="*/ 0 w 914400"/>
              <a:gd name="connsiteY9" fmla="*/ 317351 h 860612"/>
              <a:gd name="connsiteX10" fmla="*/ 715384 w 914400"/>
              <a:gd name="connsiteY10" fmla="*/ 317351 h 860612"/>
              <a:gd name="connsiteX11" fmla="*/ 693870 w 914400"/>
              <a:gd name="connsiteY11" fmla="*/ 0 h 860612"/>
              <a:gd name="connsiteX0" fmla="*/ 774551 w 914400"/>
              <a:gd name="connsiteY0" fmla="*/ 123713 h 860612"/>
              <a:gd name="connsiteX1" fmla="*/ 774551 w 914400"/>
              <a:gd name="connsiteY1" fmla="*/ 311972 h 860612"/>
              <a:gd name="connsiteX2" fmla="*/ 909021 w 914400"/>
              <a:gd name="connsiteY2" fmla="*/ 311972 h 860612"/>
              <a:gd name="connsiteX3" fmla="*/ 909021 w 914400"/>
              <a:gd name="connsiteY3" fmla="*/ 467958 h 860612"/>
              <a:gd name="connsiteX4" fmla="*/ 80683 w 914400"/>
              <a:gd name="connsiteY4" fmla="*/ 467958 h 860612"/>
              <a:gd name="connsiteX5" fmla="*/ 80683 w 914400"/>
              <a:gd name="connsiteY5" fmla="*/ 666974 h 860612"/>
              <a:gd name="connsiteX6" fmla="*/ 914400 w 914400"/>
              <a:gd name="connsiteY6" fmla="*/ 666974 h 860612"/>
              <a:gd name="connsiteX7" fmla="*/ 914400 w 914400"/>
              <a:gd name="connsiteY7" fmla="*/ 860612 h 860612"/>
              <a:gd name="connsiteX8" fmla="*/ 0 w 914400"/>
              <a:gd name="connsiteY8" fmla="*/ 860612 h 860612"/>
              <a:gd name="connsiteX9" fmla="*/ 0 w 914400"/>
              <a:gd name="connsiteY9" fmla="*/ 317351 h 860612"/>
              <a:gd name="connsiteX10" fmla="*/ 699247 w 914400"/>
              <a:gd name="connsiteY10" fmla="*/ 306594 h 860612"/>
              <a:gd name="connsiteX11" fmla="*/ 693870 w 914400"/>
              <a:gd name="connsiteY11" fmla="*/ 0 h 860612"/>
              <a:gd name="connsiteX0" fmla="*/ 774551 w 914400"/>
              <a:gd name="connsiteY0" fmla="*/ 123713 h 860612"/>
              <a:gd name="connsiteX1" fmla="*/ 774551 w 914400"/>
              <a:gd name="connsiteY1" fmla="*/ 311972 h 860612"/>
              <a:gd name="connsiteX2" fmla="*/ 909021 w 914400"/>
              <a:gd name="connsiteY2" fmla="*/ 311972 h 860612"/>
              <a:gd name="connsiteX3" fmla="*/ 909021 w 914400"/>
              <a:gd name="connsiteY3" fmla="*/ 467958 h 860612"/>
              <a:gd name="connsiteX4" fmla="*/ 80683 w 914400"/>
              <a:gd name="connsiteY4" fmla="*/ 467958 h 860612"/>
              <a:gd name="connsiteX5" fmla="*/ 80683 w 914400"/>
              <a:gd name="connsiteY5" fmla="*/ 666974 h 860612"/>
              <a:gd name="connsiteX6" fmla="*/ 914400 w 914400"/>
              <a:gd name="connsiteY6" fmla="*/ 666974 h 860612"/>
              <a:gd name="connsiteX7" fmla="*/ 914400 w 914400"/>
              <a:gd name="connsiteY7" fmla="*/ 860612 h 860612"/>
              <a:gd name="connsiteX8" fmla="*/ 0 w 914400"/>
              <a:gd name="connsiteY8" fmla="*/ 860612 h 860612"/>
              <a:gd name="connsiteX9" fmla="*/ 0 w 914400"/>
              <a:gd name="connsiteY9" fmla="*/ 301215 h 860612"/>
              <a:gd name="connsiteX10" fmla="*/ 699247 w 914400"/>
              <a:gd name="connsiteY10" fmla="*/ 306594 h 860612"/>
              <a:gd name="connsiteX11" fmla="*/ 693870 w 914400"/>
              <a:gd name="connsiteY11" fmla="*/ 0 h 860612"/>
              <a:gd name="connsiteX0" fmla="*/ 774551 w 914400"/>
              <a:gd name="connsiteY0" fmla="*/ 123713 h 860612"/>
              <a:gd name="connsiteX1" fmla="*/ 774551 w 914400"/>
              <a:gd name="connsiteY1" fmla="*/ 311972 h 860612"/>
              <a:gd name="connsiteX2" fmla="*/ 909021 w 914400"/>
              <a:gd name="connsiteY2" fmla="*/ 311972 h 860612"/>
              <a:gd name="connsiteX3" fmla="*/ 909021 w 914400"/>
              <a:gd name="connsiteY3" fmla="*/ 467958 h 860612"/>
              <a:gd name="connsiteX4" fmla="*/ 80683 w 914400"/>
              <a:gd name="connsiteY4" fmla="*/ 467958 h 860612"/>
              <a:gd name="connsiteX5" fmla="*/ 80683 w 914400"/>
              <a:gd name="connsiteY5" fmla="*/ 666974 h 860612"/>
              <a:gd name="connsiteX6" fmla="*/ 914400 w 914400"/>
              <a:gd name="connsiteY6" fmla="*/ 666974 h 860612"/>
              <a:gd name="connsiteX7" fmla="*/ 914400 w 914400"/>
              <a:gd name="connsiteY7" fmla="*/ 860612 h 860612"/>
              <a:gd name="connsiteX8" fmla="*/ 0 w 914400"/>
              <a:gd name="connsiteY8" fmla="*/ 860612 h 860612"/>
              <a:gd name="connsiteX9" fmla="*/ 0 w 914400"/>
              <a:gd name="connsiteY9" fmla="*/ 301215 h 860612"/>
              <a:gd name="connsiteX10" fmla="*/ 688489 w 914400"/>
              <a:gd name="connsiteY10" fmla="*/ 306594 h 860612"/>
              <a:gd name="connsiteX11" fmla="*/ 693870 w 914400"/>
              <a:gd name="connsiteY11" fmla="*/ 0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" h="860612">
                <a:moveTo>
                  <a:pt x="774551" y="123713"/>
                </a:moveTo>
                <a:lnTo>
                  <a:pt x="774551" y="311972"/>
                </a:lnTo>
                <a:lnTo>
                  <a:pt x="909021" y="311972"/>
                </a:lnTo>
                <a:lnTo>
                  <a:pt x="909021" y="467958"/>
                </a:lnTo>
                <a:lnTo>
                  <a:pt x="80683" y="467958"/>
                </a:lnTo>
                <a:lnTo>
                  <a:pt x="80683" y="666974"/>
                </a:lnTo>
                <a:lnTo>
                  <a:pt x="914400" y="666974"/>
                </a:lnTo>
                <a:lnTo>
                  <a:pt x="914400" y="860612"/>
                </a:lnTo>
                <a:lnTo>
                  <a:pt x="0" y="860612"/>
                </a:lnTo>
                <a:lnTo>
                  <a:pt x="0" y="301215"/>
                </a:lnTo>
                <a:lnTo>
                  <a:pt x="688489" y="306594"/>
                </a:lnTo>
                <a:cubicBezTo>
                  <a:pt x="688489" y="202603"/>
                  <a:pt x="693870" y="103991"/>
                  <a:pt x="693870" y="0"/>
                </a:cubicBezTo>
              </a:path>
            </a:pathLst>
          </a:custGeom>
          <a:noFill/>
          <a:ln w="38100"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503E238-1DBF-7D71-DE54-4D798ACDE9AC}"/>
              </a:ext>
            </a:extLst>
          </p:cNvPr>
          <p:cNvSpPr txBox="1"/>
          <p:nvPr/>
        </p:nvSpPr>
        <p:spPr>
          <a:xfrm>
            <a:off x="8923244" y="3865847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Liquefier +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Subcooler</a:t>
            </a:r>
            <a:endParaRPr kumimoji="1"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(Pump, Current Leads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D8960047-4823-7A51-15BE-CDBB179FC78A}"/>
              </a:ext>
            </a:extLst>
          </p:cNvPr>
          <p:cNvSpPr txBox="1"/>
          <p:nvPr/>
        </p:nvSpPr>
        <p:spPr>
          <a:xfrm>
            <a:off x="8774325" y="6119336"/>
            <a:ext cx="2342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Cooling pipes + Coil Conductivity 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for Large Detector, 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AED37E4C-C693-B1E4-2728-B87C9A385343}"/>
              </a:ext>
            </a:extLst>
          </p:cNvPr>
          <p:cNvGrpSpPr/>
          <p:nvPr/>
        </p:nvGrpSpPr>
        <p:grpSpPr>
          <a:xfrm>
            <a:off x="8319807" y="615945"/>
            <a:ext cx="3735978" cy="3155694"/>
            <a:chOff x="7641771" y="3702306"/>
            <a:chExt cx="3735978" cy="3155694"/>
          </a:xfrm>
        </p:grpSpPr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836B502F-A287-D59D-EF15-2D975BF21042}"/>
                </a:ext>
              </a:extLst>
            </p:cNvPr>
            <p:cNvSpPr/>
            <p:nvPr/>
          </p:nvSpPr>
          <p:spPr>
            <a:xfrm>
              <a:off x="7641771" y="3702306"/>
              <a:ext cx="3735978" cy="3139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DF5057C3-A7DB-DB94-A536-6AFEE4233EBB}"/>
                </a:ext>
              </a:extLst>
            </p:cNvPr>
            <p:cNvSpPr/>
            <p:nvPr/>
          </p:nvSpPr>
          <p:spPr>
            <a:xfrm>
              <a:off x="8909643" y="5377360"/>
              <a:ext cx="300251" cy="504000"/>
            </a:xfrm>
            <a:prstGeom prst="rect">
              <a:avLst/>
            </a:prstGeom>
            <a:pattFill prst="dotGri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6" name="正方形/長方形 135">
              <a:extLst>
                <a:ext uri="{FF2B5EF4-FFF2-40B4-BE49-F238E27FC236}">
                  <a16:creationId xmlns:a16="http://schemas.microsoft.com/office/drawing/2014/main" id="{DA2E2FFD-9068-89AE-1A53-0F009E9A11ED}"/>
                </a:ext>
              </a:extLst>
            </p:cNvPr>
            <p:cNvSpPr/>
            <p:nvPr/>
          </p:nvSpPr>
          <p:spPr>
            <a:xfrm>
              <a:off x="9381784" y="5377360"/>
              <a:ext cx="300251" cy="504000"/>
            </a:xfrm>
            <a:prstGeom prst="rect">
              <a:avLst/>
            </a:prstGeom>
            <a:pattFill prst="dotGri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正方形/長方形 136">
              <a:extLst>
                <a:ext uri="{FF2B5EF4-FFF2-40B4-BE49-F238E27FC236}">
                  <a16:creationId xmlns:a16="http://schemas.microsoft.com/office/drawing/2014/main" id="{38FCDCC6-72D4-9165-AF89-B15759513942}"/>
                </a:ext>
              </a:extLst>
            </p:cNvPr>
            <p:cNvSpPr/>
            <p:nvPr/>
          </p:nvSpPr>
          <p:spPr>
            <a:xfrm>
              <a:off x="8909643" y="5377360"/>
              <a:ext cx="772392" cy="50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E4BA31DE-554C-A558-D11C-23D6F7B5069C}"/>
                </a:ext>
              </a:extLst>
            </p:cNvPr>
            <p:cNvSpPr/>
            <p:nvPr/>
          </p:nvSpPr>
          <p:spPr>
            <a:xfrm>
              <a:off x="8322012" y="5001455"/>
              <a:ext cx="1865783" cy="11741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正方形/長方形 138">
              <a:extLst>
                <a:ext uri="{FF2B5EF4-FFF2-40B4-BE49-F238E27FC236}">
                  <a16:creationId xmlns:a16="http://schemas.microsoft.com/office/drawing/2014/main" id="{9E7EAFE9-4749-26FC-25B8-ED6670C7F79F}"/>
                </a:ext>
              </a:extLst>
            </p:cNvPr>
            <p:cNvSpPr/>
            <p:nvPr/>
          </p:nvSpPr>
          <p:spPr>
            <a:xfrm>
              <a:off x="8492247" y="5155710"/>
              <a:ext cx="1543232" cy="9473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F81BE9C6-81B0-C692-FB03-C68DBA490F7B}"/>
                </a:ext>
              </a:extLst>
            </p:cNvPr>
            <p:cNvGrpSpPr/>
            <p:nvPr/>
          </p:nvGrpSpPr>
          <p:grpSpPr>
            <a:xfrm>
              <a:off x="9682035" y="4353549"/>
              <a:ext cx="801563" cy="892720"/>
              <a:chOff x="3822404" y="4370135"/>
              <a:chExt cx="801563" cy="892720"/>
            </a:xfrm>
          </p:grpSpPr>
          <p:sp>
            <p:nvSpPr>
              <p:cNvPr id="166" name="正方形/長方形 165">
                <a:extLst>
                  <a:ext uri="{FF2B5EF4-FFF2-40B4-BE49-F238E27FC236}">
                    <a16:creationId xmlns:a16="http://schemas.microsoft.com/office/drawing/2014/main" id="{3B335EC8-2057-6E0D-8616-B40D71687C07}"/>
                  </a:ext>
                </a:extLst>
              </p:cNvPr>
              <p:cNvSpPr/>
              <p:nvPr/>
            </p:nvSpPr>
            <p:spPr>
              <a:xfrm>
                <a:off x="3822404" y="4370135"/>
                <a:ext cx="801563" cy="523220"/>
              </a:xfrm>
              <a:prstGeom prst="rect">
                <a:avLst/>
              </a:prstGeom>
              <a:noFill/>
              <a:ln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正方形/長方形 166">
                <a:extLst>
                  <a:ext uri="{FF2B5EF4-FFF2-40B4-BE49-F238E27FC236}">
                    <a16:creationId xmlns:a16="http://schemas.microsoft.com/office/drawing/2014/main" id="{4FA0AC74-5AAF-D9F6-4C0A-1CE5BA581E8A}"/>
                  </a:ext>
                </a:extLst>
              </p:cNvPr>
              <p:cNvSpPr/>
              <p:nvPr/>
            </p:nvSpPr>
            <p:spPr>
              <a:xfrm>
                <a:off x="4256322" y="4470616"/>
                <a:ext cx="236163" cy="29302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台形 167">
                <a:extLst>
                  <a:ext uri="{FF2B5EF4-FFF2-40B4-BE49-F238E27FC236}">
                    <a16:creationId xmlns:a16="http://schemas.microsoft.com/office/drawing/2014/main" id="{E643C39E-3915-F7F7-3AC4-F4277804A090}"/>
                  </a:ext>
                </a:extLst>
              </p:cNvPr>
              <p:cNvSpPr/>
              <p:nvPr/>
            </p:nvSpPr>
            <p:spPr>
              <a:xfrm rot="10800000">
                <a:off x="4423340" y="4543694"/>
                <a:ext cx="135353" cy="146869"/>
              </a:xfrm>
              <a:prstGeom prst="trapezoi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台形 168">
                <a:extLst>
                  <a:ext uri="{FF2B5EF4-FFF2-40B4-BE49-F238E27FC236}">
                    <a16:creationId xmlns:a16="http://schemas.microsoft.com/office/drawing/2014/main" id="{0B6803E4-A47E-186C-D3F0-C3AB7A158595}"/>
                  </a:ext>
                </a:extLst>
              </p:cNvPr>
              <p:cNvSpPr/>
              <p:nvPr/>
            </p:nvSpPr>
            <p:spPr>
              <a:xfrm rot="10800000">
                <a:off x="4192812" y="4543695"/>
                <a:ext cx="135353" cy="146869"/>
              </a:xfrm>
              <a:prstGeom prst="trapezoi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フリーフォーム: 図形 169">
                <a:extLst>
                  <a:ext uri="{FF2B5EF4-FFF2-40B4-BE49-F238E27FC236}">
                    <a16:creationId xmlns:a16="http://schemas.microsoft.com/office/drawing/2014/main" id="{A88DD098-2A2D-6496-181B-F82D1B8A8BC0}"/>
                  </a:ext>
                </a:extLst>
              </p:cNvPr>
              <p:cNvSpPr/>
              <p:nvPr/>
            </p:nvSpPr>
            <p:spPr>
              <a:xfrm>
                <a:off x="4019015" y="4765223"/>
                <a:ext cx="236375" cy="497632"/>
              </a:xfrm>
              <a:custGeom>
                <a:avLst/>
                <a:gdLst>
                  <a:gd name="connsiteX0" fmla="*/ 236375 w 236375"/>
                  <a:gd name="connsiteY0" fmla="*/ 0 h 497632"/>
                  <a:gd name="connsiteX1" fmla="*/ 0 w 236375"/>
                  <a:gd name="connsiteY1" fmla="*/ 0 h 497632"/>
                  <a:gd name="connsiteX2" fmla="*/ 0 w 236375"/>
                  <a:gd name="connsiteY2" fmla="*/ 497632 h 49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6375" h="497632">
                    <a:moveTo>
                      <a:pt x="236375" y="0"/>
                    </a:moveTo>
                    <a:lnTo>
                      <a:pt x="0" y="0"/>
                    </a:lnTo>
                    <a:lnTo>
                      <a:pt x="0" y="49763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フリーフォーム: 図形 170">
                <a:extLst>
                  <a:ext uri="{FF2B5EF4-FFF2-40B4-BE49-F238E27FC236}">
                    <a16:creationId xmlns:a16="http://schemas.microsoft.com/office/drawing/2014/main" id="{C6DD2604-1E56-423B-2D10-50E04EFC3D2D}"/>
                  </a:ext>
                </a:extLst>
              </p:cNvPr>
              <p:cNvSpPr/>
              <p:nvPr/>
            </p:nvSpPr>
            <p:spPr>
              <a:xfrm rot="16200000">
                <a:off x="4098679" y="4690384"/>
                <a:ext cx="73679" cy="146512"/>
              </a:xfrm>
              <a:custGeom>
                <a:avLst/>
                <a:gdLst>
                  <a:gd name="connsiteX0" fmla="*/ 36839 w 73679"/>
                  <a:gd name="connsiteY0" fmla="*/ 73077 h 146512"/>
                  <a:gd name="connsiteX1" fmla="*/ 0 w 73679"/>
                  <a:gd name="connsiteY1" fmla="*/ 0 h 146512"/>
                  <a:gd name="connsiteX2" fmla="*/ 73679 w 73679"/>
                  <a:gd name="connsiteY2" fmla="*/ 0 h 146512"/>
                  <a:gd name="connsiteX3" fmla="*/ 73679 w 73679"/>
                  <a:gd name="connsiteY3" fmla="*/ 146512 h 146512"/>
                  <a:gd name="connsiteX4" fmla="*/ 0 w 73679"/>
                  <a:gd name="connsiteY4" fmla="*/ 146512 h 146512"/>
                  <a:gd name="connsiteX5" fmla="*/ 36840 w 73679"/>
                  <a:gd name="connsiteY5" fmla="*/ 73435 h 146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679" h="146512">
                    <a:moveTo>
                      <a:pt x="36839" y="73077"/>
                    </a:moveTo>
                    <a:lnTo>
                      <a:pt x="0" y="0"/>
                    </a:lnTo>
                    <a:lnTo>
                      <a:pt x="73679" y="0"/>
                    </a:lnTo>
                    <a:close/>
                    <a:moveTo>
                      <a:pt x="73679" y="146512"/>
                    </a:moveTo>
                    <a:lnTo>
                      <a:pt x="0" y="146512"/>
                    </a:lnTo>
                    <a:lnTo>
                      <a:pt x="36840" y="7343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フリーフォーム: 図形 171">
                <a:extLst>
                  <a:ext uri="{FF2B5EF4-FFF2-40B4-BE49-F238E27FC236}">
                    <a16:creationId xmlns:a16="http://schemas.microsoft.com/office/drawing/2014/main" id="{1C1ED2A2-8AA9-5EDA-33CA-92FA3B1171D0}"/>
                  </a:ext>
                </a:extLst>
              </p:cNvPr>
              <p:cNvSpPr/>
              <p:nvPr/>
            </p:nvSpPr>
            <p:spPr>
              <a:xfrm>
                <a:off x="3938428" y="4470615"/>
                <a:ext cx="316962" cy="667472"/>
              </a:xfrm>
              <a:custGeom>
                <a:avLst/>
                <a:gdLst>
                  <a:gd name="connsiteX0" fmla="*/ 236375 w 236375"/>
                  <a:gd name="connsiteY0" fmla="*/ 0 h 497632"/>
                  <a:gd name="connsiteX1" fmla="*/ 0 w 236375"/>
                  <a:gd name="connsiteY1" fmla="*/ 0 h 497632"/>
                  <a:gd name="connsiteX2" fmla="*/ 0 w 236375"/>
                  <a:gd name="connsiteY2" fmla="*/ 497632 h 49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6375" h="497632">
                    <a:moveTo>
                      <a:pt x="236375" y="0"/>
                    </a:moveTo>
                    <a:lnTo>
                      <a:pt x="0" y="0"/>
                    </a:lnTo>
                    <a:lnTo>
                      <a:pt x="0" y="49763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1" name="円弧 140">
              <a:extLst>
                <a:ext uri="{FF2B5EF4-FFF2-40B4-BE49-F238E27FC236}">
                  <a16:creationId xmlns:a16="http://schemas.microsoft.com/office/drawing/2014/main" id="{95F6E9EE-5DDF-062F-69AC-7B9F81B46737}"/>
                </a:ext>
              </a:extLst>
            </p:cNvPr>
            <p:cNvSpPr/>
            <p:nvPr/>
          </p:nvSpPr>
          <p:spPr>
            <a:xfrm>
              <a:off x="10149881" y="4510543"/>
              <a:ext cx="180000" cy="180000"/>
            </a:xfrm>
            <a:prstGeom prst="arc">
              <a:avLst>
                <a:gd name="adj1" fmla="val 19076088"/>
                <a:gd name="adj2" fmla="val 16248408"/>
              </a:avLst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弧 141">
              <a:extLst>
                <a:ext uri="{FF2B5EF4-FFF2-40B4-BE49-F238E27FC236}">
                  <a16:creationId xmlns:a16="http://schemas.microsoft.com/office/drawing/2014/main" id="{0CCCFC76-0B06-172F-19A6-EC539F885B08}"/>
                </a:ext>
              </a:extLst>
            </p:cNvPr>
            <p:cNvSpPr/>
            <p:nvPr/>
          </p:nvSpPr>
          <p:spPr>
            <a:xfrm>
              <a:off x="9855479" y="4494874"/>
              <a:ext cx="180000" cy="180000"/>
            </a:xfrm>
            <a:prstGeom prst="arc">
              <a:avLst>
                <a:gd name="adj1" fmla="val 6368957"/>
                <a:gd name="adj2" fmla="val 17054118"/>
              </a:avLst>
            </a:prstGeom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AAEAF420-39B1-E09F-191D-0C17D3A55015}"/>
                </a:ext>
              </a:extLst>
            </p:cNvPr>
            <p:cNvSpPr txBox="1"/>
            <p:nvPr/>
          </p:nvSpPr>
          <p:spPr>
            <a:xfrm>
              <a:off x="8923244" y="3865847"/>
              <a:ext cx="2342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Liquefier + </a:t>
              </a:r>
              <a:r>
                <a:rPr kumimoji="1" lang="en-US" altLang="ja-JP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Subcooler</a:t>
              </a:r>
              <a:endPara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 (Pump, Current Leads </a:t>
              </a:r>
              <a:r>
                <a:rPr kumimoji="1" lang="en-US" altLang="ja-JP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B213857E-8648-F75B-56EF-F976634C7D0C}"/>
                </a:ext>
              </a:extLst>
            </p:cNvPr>
            <p:cNvSpPr txBox="1"/>
            <p:nvPr/>
          </p:nvSpPr>
          <p:spPr>
            <a:xfrm>
              <a:off x="7811312" y="6119336"/>
              <a:ext cx="33053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Conductor include cooling pipes CICC(Cable in Conduit Conductor )</a:t>
              </a:r>
            </a:p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for Fusion </a:t>
              </a:r>
              <a:endParaRPr kumimoji="1"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フリーフォーム: 図形 144">
              <a:extLst>
                <a:ext uri="{FF2B5EF4-FFF2-40B4-BE49-F238E27FC236}">
                  <a16:creationId xmlns:a16="http://schemas.microsoft.com/office/drawing/2014/main" id="{7DB5A42B-A8A8-BEC2-B200-8A9932D52193}"/>
                </a:ext>
              </a:extLst>
            </p:cNvPr>
            <p:cNvSpPr/>
            <p:nvPr/>
          </p:nvSpPr>
          <p:spPr>
            <a:xfrm>
              <a:off x="9688749" y="5243209"/>
              <a:ext cx="189689" cy="160506"/>
            </a:xfrm>
            <a:custGeom>
              <a:avLst/>
              <a:gdLst>
                <a:gd name="connsiteX0" fmla="*/ 189689 w 189689"/>
                <a:gd name="connsiteY0" fmla="*/ 0 h 160506"/>
                <a:gd name="connsiteX1" fmla="*/ 189689 w 189689"/>
                <a:gd name="connsiteY1" fmla="*/ 160506 h 160506"/>
                <a:gd name="connsiteX2" fmla="*/ 0 w 189689"/>
                <a:gd name="connsiteY2" fmla="*/ 160506 h 16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689" h="160506">
                  <a:moveTo>
                    <a:pt x="189689" y="0"/>
                  </a:moveTo>
                  <a:lnTo>
                    <a:pt x="189689" y="160506"/>
                  </a:lnTo>
                  <a:lnTo>
                    <a:pt x="0" y="160506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フリーフォーム: 図形 145">
              <a:extLst>
                <a:ext uri="{FF2B5EF4-FFF2-40B4-BE49-F238E27FC236}">
                  <a16:creationId xmlns:a16="http://schemas.microsoft.com/office/drawing/2014/main" id="{C254F090-4869-23E2-593D-219D5BEBA3C7}"/>
                </a:ext>
              </a:extLst>
            </p:cNvPr>
            <p:cNvSpPr/>
            <p:nvPr/>
          </p:nvSpPr>
          <p:spPr>
            <a:xfrm>
              <a:off x="9688749" y="5403715"/>
              <a:ext cx="189689" cy="153224"/>
            </a:xfrm>
            <a:custGeom>
              <a:avLst/>
              <a:gdLst>
                <a:gd name="connsiteX0" fmla="*/ 189689 w 189689"/>
                <a:gd name="connsiteY0" fmla="*/ 0 h 223736"/>
                <a:gd name="connsiteX1" fmla="*/ 189689 w 189689"/>
                <a:gd name="connsiteY1" fmla="*/ 223736 h 223736"/>
                <a:gd name="connsiteX2" fmla="*/ 0 w 189689"/>
                <a:gd name="connsiteY2" fmla="*/ 223736 h 22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689" h="223736">
                  <a:moveTo>
                    <a:pt x="189689" y="0"/>
                  </a:moveTo>
                  <a:lnTo>
                    <a:pt x="189689" y="223736"/>
                  </a:lnTo>
                  <a:lnTo>
                    <a:pt x="0" y="223736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: 図形 146">
              <a:extLst>
                <a:ext uri="{FF2B5EF4-FFF2-40B4-BE49-F238E27FC236}">
                  <a16:creationId xmlns:a16="http://schemas.microsoft.com/office/drawing/2014/main" id="{B1ED9380-B8F8-95E6-666B-57599319169C}"/>
                </a:ext>
              </a:extLst>
            </p:cNvPr>
            <p:cNvSpPr/>
            <p:nvPr/>
          </p:nvSpPr>
          <p:spPr>
            <a:xfrm>
              <a:off x="9688749" y="5554521"/>
              <a:ext cx="189689" cy="153224"/>
            </a:xfrm>
            <a:custGeom>
              <a:avLst/>
              <a:gdLst>
                <a:gd name="connsiteX0" fmla="*/ 189689 w 189689"/>
                <a:gd name="connsiteY0" fmla="*/ 0 h 223736"/>
                <a:gd name="connsiteX1" fmla="*/ 189689 w 189689"/>
                <a:gd name="connsiteY1" fmla="*/ 223736 h 223736"/>
                <a:gd name="connsiteX2" fmla="*/ 0 w 189689"/>
                <a:gd name="connsiteY2" fmla="*/ 223736 h 22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689" h="223736">
                  <a:moveTo>
                    <a:pt x="189689" y="0"/>
                  </a:moveTo>
                  <a:lnTo>
                    <a:pt x="189689" y="223736"/>
                  </a:lnTo>
                  <a:lnTo>
                    <a:pt x="0" y="223736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フリーフォーム: 図形 147">
              <a:extLst>
                <a:ext uri="{FF2B5EF4-FFF2-40B4-BE49-F238E27FC236}">
                  <a16:creationId xmlns:a16="http://schemas.microsoft.com/office/drawing/2014/main" id="{E2741A23-1BE2-9FCE-A41B-DEEB3C6ED604}"/>
                </a:ext>
              </a:extLst>
            </p:cNvPr>
            <p:cNvSpPr/>
            <p:nvPr/>
          </p:nvSpPr>
          <p:spPr>
            <a:xfrm>
              <a:off x="8715983" y="5102157"/>
              <a:ext cx="1079770" cy="418290"/>
            </a:xfrm>
            <a:custGeom>
              <a:avLst/>
              <a:gdLst>
                <a:gd name="connsiteX0" fmla="*/ 1079770 w 1079770"/>
                <a:gd name="connsiteY0" fmla="*/ 0 h 418290"/>
                <a:gd name="connsiteX1" fmla="*/ 1079770 w 1079770"/>
                <a:gd name="connsiteY1" fmla="*/ 160507 h 418290"/>
                <a:gd name="connsiteX2" fmla="*/ 0 w 1079770"/>
                <a:gd name="connsiteY2" fmla="*/ 160507 h 418290"/>
                <a:gd name="connsiteX3" fmla="*/ 0 w 1079770"/>
                <a:gd name="connsiteY3" fmla="*/ 418290 h 418290"/>
                <a:gd name="connsiteX4" fmla="*/ 194553 w 1079770"/>
                <a:gd name="connsiteY4" fmla="*/ 418290 h 4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770" h="418290">
                  <a:moveTo>
                    <a:pt x="1079770" y="0"/>
                  </a:moveTo>
                  <a:lnTo>
                    <a:pt x="1079770" y="160507"/>
                  </a:lnTo>
                  <a:lnTo>
                    <a:pt x="0" y="160507"/>
                  </a:lnTo>
                  <a:lnTo>
                    <a:pt x="0" y="418290"/>
                  </a:lnTo>
                  <a:lnTo>
                    <a:pt x="194553" y="418290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フリーフォーム: 図形 148">
              <a:extLst>
                <a:ext uri="{FF2B5EF4-FFF2-40B4-BE49-F238E27FC236}">
                  <a16:creationId xmlns:a16="http://schemas.microsoft.com/office/drawing/2014/main" id="{CBB72769-10F8-757E-E178-18E81791E1C0}"/>
                </a:ext>
              </a:extLst>
            </p:cNvPr>
            <p:cNvSpPr/>
            <p:nvPr/>
          </p:nvSpPr>
          <p:spPr>
            <a:xfrm>
              <a:off x="8715983" y="5520447"/>
              <a:ext cx="199417" cy="170234"/>
            </a:xfrm>
            <a:custGeom>
              <a:avLst/>
              <a:gdLst>
                <a:gd name="connsiteX0" fmla="*/ 0 w 199417"/>
                <a:gd name="connsiteY0" fmla="*/ 0 h 170234"/>
                <a:gd name="connsiteX1" fmla="*/ 0 w 199417"/>
                <a:gd name="connsiteY1" fmla="*/ 170234 h 170234"/>
                <a:gd name="connsiteX2" fmla="*/ 199417 w 199417"/>
                <a:gd name="connsiteY2" fmla="*/ 170234 h 17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417" h="170234">
                  <a:moveTo>
                    <a:pt x="0" y="0"/>
                  </a:moveTo>
                  <a:lnTo>
                    <a:pt x="0" y="170234"/>
                  </a:lnTo>
                  <a:lnTo>
                    <a:pt x="199417" y="170234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フリーフォーム: 図形 149">
              <a:extLst>
                <a:ext uri="{FF2B5EF4-FFF2-40B4-BE49-F238E27FC236}">
                  <a16:creationId xmlns:a16="http://schemas.microsoft.com/office/drawing/2014/main" id="{77F455B5-0B00-4CC9-5CCE-3A5560B2ABDF}"/>
                </a:ext>
              </a:extLst>
            </p:cNvPr>
            <p:cNvSpPr/>
            <p:nvPr/>
          </p:nvSpPr>
          <p:spPr>
            <a:xfrm>
              <a:off x="8715983" y="5681944"/>
              <a:ext cx="199417" cy="170234"/>
            </a:xfrm>
            <a:custGeom>
              <a:avLst/>
              <a:gdLst>
                <a:gd name="connsiteX0" fmla="*/ 0 w 199417"/>
                <a:gd name="connsiteY0" fmla="*/ 0 h 170234"/>
                <a:gd name="connsiteX1" fmla="*/ 0 w 199417"/>
                <a:gd name="connsiteY1" fmla="*/ 170234 h 170234"/>
                <a:gd name="connsiteX2" fmla="*/ 199417 w 199417"/>
                <a:gd name="connsiteY2" fmla="*/ 170234 h 17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417" h="170234">
                  <a:moveTo>
                    <a:pt x="0" y="0"/>
                  </a:moveTo>
                  <a:lnTo>
                    <a:pt x="0" y="170234"/>
                  </a:lnTo>
                  <a:lnTo>
                    <a:pt x="199417" y="170234"/>
                  </a:lnTo>
                </a:path>
              </a:pathLst>
            </a:custGeom>
            <a:noFill/>
            <a:ln w="28575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B96FDE75-A059-89FC-2FE3-98D83A0EF627}"/>
                </a:ext>
              </a:extLst>
            </p:cNvPr>
            <p:cNvSpPr/>
            <p:nvPr/>
          </p:nvSpPr>
          <p:spPr>
            <a:xfrm>
              <a:off x="9733458" y="5380190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四角形: 角を丸くする 151">
              <a:extLst>
                <a:ext uri="{FF2B5EF4-FFF2-40B4-BE49-F238E27FC236}">
                  <a16:creationId xmlns:a16="http://schemas.microsoft.com/office/drawing/2014/main" id="{7FA03C2C-8247-FED9-C7D0-A96AE88392B5}"/>
                </a:ext>
              </a:extLst>
            </p:cNvPr>
            <p:cNvSpPr/>
            <p:nvPr/>
          </p:nvSpPr>
          <p:spPr>
            <a:xfrm>
              <a:off x="9733458" y="5532327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四角形: 角を丸くする 152">
              <a:extLst>
                <a:ext uri="{FF2B5EF4-FFF2-40B4-BE49-F238E27FC236}">
                  <a16:creationId xmlns:a16="http://schemas.microsoft.com/office/drawing/2014/main" id="{560A52F5-D368-8C93-3053-2A946B55E216}"/>
                </a:ext>
              </a:extLst>
            </p:cNvPr>
            <p:cNvSpPr/>
            <p:nvPr/>
          </p:nvSpPr>
          <p:spPr>
            <a:xfrm>
              <a:off x="9733458" y="5683133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四角形: 角を丸くする 153">
              <a:extLst>
                <a:ext uri="{FF2B5EF4-FFF2-40B4-BE49-F238E27FC236}">
                  <a16:creationId xmlns:a16="http://schemas.microsoft.com/office/drawing/2014/main" id="{12284DF3-BCED-8C82-8346-718F7C683FDE}"/>
                </a:ext>
              </a:extLst>
            </p:cNvPr>
            <p:cNvSpPr/>
            <p:nvPr/>
          </p:nvSpPr>
          <p:spPr>
            <a:xfrm>
              <a:off x="8770928" y="5496758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四角形: 角を丸くする 154">
              <a:extLst>
                <a:ext uri="{FF2B5EF4-FFF2-40B4-BE49-F238E27FC236}">
                  <a16:creationId xmlns:a16="http://schemas.microsoft.com/office/drawing/2014/main" id="{6F70DCD3-04E9-57C0-1D0B-EA4F82CD32CE}"/>
                </a:ext>
              </a:extLst>
            </p:cNvPr>
            <p:cNvSpPr/>
            <p:nvPr/>
          </p:nvSpPr>
          <p:spPr>
            <a:xfrm>
              <a:off x="8770928" y="5668392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四角形: 角を丸くする 155">
              <a:extLst>
                <a:ext uri="{FF2B5EF4-FFF2-40B4-BE49-F238E27FC236}">
                  <a16:creationId xmlns:a16="http://schemas.microsoft.com/office/drawing/2014/main" id="{CCE9F2C0-E38C-D249-BB3A-E03F9644C6A1}"/>
                </a:ext>
              </a:extLst>
            </p:cNvPr>
            <p:cNvSpPr/>
            <p:nvPr/>
          </p:nvSpPr>
          <p:spPr>
            <a:xfrm>
              <a:off x="8770928" y="5834962"/>
              <a:ext cx="93401" cy="457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7" name="直線コネクタ 156">
              <a:extLst>
                <a:ext uri="{FF2B5EF4-FFF2-40B4-BE49-F238E27FC236}">
                  <a16:creationId xmlns:a16="http://schemas.microsoft.com/office/drawing/2014/main" id="{D30BC237-6CB1-52B7-0366-65035A3CD9F7}"/>
                </a:ext>
              </a:extLst>
            </p:cNvPr>
            <p:cNvCxnSpPr>
              <a:cxnSpLocks/>
              <a:stCxn id="137" idx="3"/>
            </p:cNvCxnSpPr>
            <p:nvPr/>
          </p:nvCxnSpPr>
          <p:spPr>
            <a:xfrm flipH="1" flipV="1">
              <a:off x="8925771" y="5536849"/>
              <a:ext cx="7562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9E564603-A098-A974-5402-F8548D661E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9643" y="5702939"/>
              <a:ext cx="7562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テキスト ボックス 158">
              <a:extLst>
                <a:ext uri="{FF2B5EF4-FFF2-40B4-BE49-F238E27FC236}">
                  <a16:creationId xmlns:a16="http://schemas.microsoft.com/office/drawing/2014/main" id="{96EB2A98-1A0C-E979-CCCC-1628771842E9}"/>
                </a:ext>
              </a:extLst>
            </p:cNvPr>
            <p:cNvSpPr txBox="1"/>
            <p:nvPr/>
          </p:nvSpPr>
          <p:spPr>
            <a:xfrm>
              <a:off x="7875675" y="4567763"/>
              <a:ext cx="1428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Insulation pipes</a:t>
              </a:r>
            </a:p>
          </p:txBody>
        </p:sp>
        <p:cxnSp>
          <p:nvCxnSpPr>
            <p:cNvPr id="160" name="直線矢印コネクタ 159">
              <a:extLst>
                <a:ext uri="{FF2B5EF4-FFF2-40B4-BE49-F238E27FC236}">
                  <a16:creationId xmlns:a16="http://schemas.microsoft.com/office/drawing/2014/main" id="{2363BD55-23A5-D2C4-6923-E8FDC7EF05B4}"/>
                </a:ext>
              </a:extLst>
            </p:cNvPr>
            <p:cNvCxnSpPr>
              <a:stCxn id="159" idx="2"/>
              <a:endCxn id="154" idx="0"/>
            </p:cNvCxnSpPr>
            <p:nvPr/>
          </p:nvCxnSpPr>
          <p:spPr>
            <a:xfrm>
              <a:off x="8589973" y="4875540"/>
              <a:ext cx="227656" cy="6212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矢印コネクタ 160">
              <a:extLst>
                <a:ext uri="{FF2B5EF4-FFF2-40B4-BE49-F238E27FC236}">
                  <a16:creationId xmlns:a16="http://schemas.microsoft.com/office/drawing/2014/main" id="{16066763-9B94-F291-68F5-BA6CA09287AB}"/>
                </a:ext>
              </a:extLst>
            </p:cNvPr>
            <p:cNvCxnSpPr>
              <a:cxnSpLocks/>
              <a:stCxn id="159" idx="2"/>
              <a:endCxn id="155" idx="0"/>
            </p:cNvCxnSpPr>
            <p:nvPr/>
          </p:nvCxnSpPr>
          <p:spPr>
            <a:xfrm>
              <a:off x="8589973" y="4875540"/>
              <a:ext cx="227656" cy="79285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矢印コネクタ 161">
              <a:extLst>
                <a:ext uri="{FF2B5EF4-FFF2-40B4-BE49-F238E27FC236}">
                  <a16:creationId xmlns:a16="http://schemas.microsoft.com/office/drawing/2014/main" id="{21925D69-E377-F17E-0A3E-1CAB26B45114}"/>
                </a:ext>
              </a:extLst>
            </p:cNvPr>
            <p:cNvCxnSpPr>
              <a:cxnSpLocks/>
              <a:stCxn id="159" idx="2"/>
              <a:endCxn id="156" idx="0"/>
            </p:cNvCxnSpPr>
            <p:nvPr/>
          </p:nvCxnSpPr>
          <p:spPr>
            <a:xfrm>
              <a:off x="8589973" y="4875540"/>
              <a:ext cx="227656" cy="9594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矢印コネクタ 162">
              <a:extLst>
                <a:ext uri="{FF2B5EF4-FFF2-40B4-BE49-F238E27FC236}">
                  <a16:creationId xmlns:a16="http://schemas.microsoft.com/office/drawing/2014/main" id="{E17E9DF6-C08F-36A0-7572-6A14E54A07EA}"/>
                </a:ext>
              </a:extLst>
            </p:cNvPr>
            <p:cNvCxnSpPr>
              <a:cxnSpLocks/>
              <a:stCxn id="159" idx="3"/>
              <a:endCxn id="151" idx="0"/>
            </p:cNvCxnSpPr>
            <p:nvPr/>
          </p:nvCxnSpPr>
          <p:spPr>
            <a:xfrm>
              <a:off x="9304271" y="4721652"/>
              <a:ext cx="475888" cy="6585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矢印コネクタ 163">
              <a:extLst>
                <a:ext uri="{FF2B5EF4-FFF2-40B4-BE49-F238E27FC236}">
                  <a16:creationId xmlns:a16="http://schemas.microsoft.com/office/drawing/2014/main" id="{2F4BA108-E2AB-C726-1EE7-B5496B3F0853}"/>
                </a:ext>
              </a:extLst>
            </p:cNvPr>
            <p:cNvCxnSpPr>
              <a:cxnSpLocks/>
              <a:stCxn id="159" idx="3"/>
              <a:endCxn id="152" idx="0"/>
            </p:cNvCxnSpPr>
            <p:nvPr/>
          </p:nvCxnSpPr>
          <p:spPr>
            <a:xfrm>
              <a:off x="9304271" y="4721652"/>
              <a:ext cx="475888" cy="8106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矢印コネクタ 164">
              <a:extLst>
                <a:ext uri="{FF2B5EF4-FFF2-40B4-BE49-F238E27FC236}">
                  <a16:creationId xmlns:a16="http://schemas.microsoft.com/office/drawing/2014/main" id="{B87F1C65-DE92-94D2-7B51-3B4590B60655}"/>
                </a:ext>
              </a:extLst>
            </p:cNvPr>
            <p:cNvCxnSpPr>
              <a:cxnSpLocks/>
              <a:stCxn id="159" idx="3"/>
              <a:endCxn id="153" idx="0"/>
            </p:cNvCxnSpPr>
            <p:nvPr/>
          </p:nvCxnSpPr>
          <p:spPr>
            <a:xfrm>
              <a:off x="9304271" y="4721652"/>
              <a:ext cx="475888" cy="9614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77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6F321AB-2E6E-F999-C245-1E7BF512DD2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8146" y="4122626"/>
            <a:ext cx="1901224" cy="14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08C818-1EF0-6BE5-9E70-6209556A7C1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2288" y="3898471"/>
            <a:ext cx="2013373" cy="213094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D42E8B2-DBDA-5417-C94B-1DB234AA0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063" y="99645"/>
            <a:ext cx="3360718" cy="3514644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6D6BCCD-868B-A5F7-E3FE-36D15D57353B}"/>
              </a:ext>
            </a:extLst>
          </p:cNvPr>
          <p:cNvGrpSpPr/>
          <p:nvPr/>
        </p:nvGrpSpPr>
        <p:grpSpPr>
          <a:xfrm>
            <a:off x="4404291" y="3083044"/>
            <a:ext cx="2949805" cy="1084332"/>
            <a:chOff x="2827908" y="4046018"/>
            <a:chExt cx="2949805" cy="1084332"/>
          </a:xfrm>
        </p:grpSpPr>
        <p:sp>
          <p:nvSpPr>
            <p:cNvPr id="18" name="フリーフォーム: 図形 3169">
              <a:extLst>
                <a:ext uri="{FF2B5EF4-FFF2-40B4-BE49-F238E27FC236}">
                  <a16:creationId xmlns:a16="http://schemas.microsoft.com/office/drawing/2014/main" id="{3080DAA6-D06E-F52B-9B83-C3F1BEE00BCB}"/>
                </a:ext>
              </a:extLst>
            </p:cNvPr>
            <p:cNvSpPr/>
            <p:nvPr/>
          </p:nvSpPr>
          <p:spPr>
            <a:xfrm>
              <a:off x="2937409" y="4046018"/>
              <a:ext cx="472923" cy="1084332"/>
            </a:xfrm>
            <a:custGeom>
              <a:avLst/>
              <a:gdLst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4" fmla="*/ 24276 w 647363"/>
                <a:gd name="connsiteY4" fmla="*/ 995320 h 9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363" h="995320">
                  <a:moveTo>
                    <a:pt x="647363" y="0"/>
                  </a:moveTo>
                  <a:lnTo>
                    <a:pt x="647363" y="509798"/>
                  </a:lnTo>
                  <a:lnTo>
                    <a:pt x="0" y="509798"/>
                  </a:lnTo>
                  <a:lnTo>
                    <a:pt x="0" y="995320"/>
                  </a:lnTo>
                  <a:lnTo>
                    <a:pt x="24276" y="995320"/>
                  </a:lnTo>
                </a:path>
              </a:pathLst>
            </a:custGeom>
            <a:noFill/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フリーフォーム: 図形 3170">
              <a:extLst>
                <a:ext uri="{FF2B5EF4-FFF2-40B4-BE49-F238E27FC236}">
                  <a16:creationId xmlns:a16="http://schemas.microsoft.com/office/drawing/2014/main" id="{06996EFC-2DCD-5A35-47D4-D06E3D9B2940}"/>
                </a:ext>
              </a:extLst>
            </p:cNvPr>
            <p:cNvSpPr/>
            <p:nvPr/>
          </p:nvSpPr>
          <p:spPr>
            <a:xfrm>
              <a:off x="3106881" y="4151214"/>
              <a:ext cx="2670832" cy="979136"/>
            </a:xfrm>
            <a:custGeom>
              <a:avLst/>
              <a:gdLst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4" fmla="*/ 24276 w 647363"/>
                <a:gd name="connsiteY4" fmla="*/ 995320 h 995320"/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0" fmla="*/ 647363 w 647363"/>
                <a:gd name="connsiteY0" fmla="*/ 0 h 1468705"/>
                <a:gd name="connsiteX1" fmla="*/ 647363 w 647363"/>
                <a:gd name="connsiteY1" fmla="*/ 983183 h 1468705"/>
                <a:gd name="connsiteX2" fmla="*/ 0 w 647363"/>
                <a:gd name="connsiteY2" fmla="*/ 983183 h 1468705"/>
                <a:gd name="connsiteX3" fmla="*/ 0 w 647363"/>
                <a:gd name="connsiteY3" fmla="*/ 1468705 h 146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363" h="1468705">
                  <a:moveTo>
                    <a:pt x="647363" y="0"/>
                  </a:moveTo>
                  <a:lnTo>
                    <a:pt x="647363" y="983183"/>
                  </a:lnTo>
                  <a:lnTo>
                    <a:pt x="0" y="983183"/>
                  </a:lnTo>
                  <a:lnTo>
                    <a:pt x="0" y="1468705"/>
                  </a:lnTo>
                </a:path>
              </a:pathLst>
            </a:custGeom>
            <a:noFill/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下 3171">
              <a:extLst>
                <a:ext uri="{FF2B5EF4-FFF2-40B4-BE49-F238E27FC236}">
                  <a16:creationId xmlns:a16="http://schemas.microsoft.com/office/drawing/2014/main" id="{A2AF6DF3-1B0E-A3F0-273C-1C4F32D1F22A}"/>
                </a:ext>
              </a:extLst>
            </p:cNvPr>
            <p:cNvSpPr/>
            <p:nvPr/>
          </p:nvSpPr>
          <p:spPr>
            <a:xfrm>
              <a:off x="2827908" y="4730281"/>
              <a:ext cx="202300" cy="20230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下 3172">
              <a:extLst>
                <a:ext uri="{FF2B5EF4-FFF2-40B4-BE49-F238E27FC236}">
                  <a16:creationId xmlns:a16="http://schemas.microsoft.com/office/drawing/2014/main" id="{9F12FDEE-BE55-926B-88C5-471FF7EFF4B3}"/>
                </a:ext>
              </a:extLst>
            </p:cNvPr>
            <p:cNvSpPr/>
            <p:nvPr/>
          </p:nvSpPr>
          <p:spPr>
            <a:xfrm rot="16200000">
              <a:off x="3694274" y="4705640"/>
              <a:ext cx="202300" cy="20230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CA4FD20-3BD9-115D-9F46-CCB3D35B8D76}"/>
              </a:ext>
            </a:extLst>
          </p:cNvPr>
          <p:cNvGrpSpPr/>
          <p:nvPr/>
        </p:nvGrpSpPr>
        <p:grpSpPr>
          <a:xfrm>
            <a:off x="5986248" y="3180148"/>
            <a:ext cx="1845740" cy="965177"/>
            <a:chOff x="6617202" y="3261274"/>
            <a:chExt cx="1845740" cy="965177"/>
          </a:xfrm>
        </p:grpSpPr>
        <p:sp>
          <p:nvSpPr>
            <p:cNvPr id="23" name="フリーフォーム: 図形 3173">
              <a:extLst>
                <a:ext uri="{FF2B5EF4-FFF2-40B4-BE49-F238E27FC236}">
                  <a16:creationId xmlns:a16="http://schemas.microsoft.com/office/drawing/2014/main" id="{F94230C5-FEF7-DE6C-B941-86C7BEA6B4CF}"/>
                </a:ext>
              </a:extLst>
            </p:cNvPr>
            <p:cNvSpPr/>
            <p:nvPr/>
          </p:nvSpPr>
          <p:spPr>
            <a:xfrm flipH="1">
              <a:off x="6617202" y="3619111"/>
              <a:ext cx="1642980" cy="607340"/>
            </a:xfrm>
            <a:custGeom>
              <a:avLst/>
              <a:gdLst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4" fmla="*/ 24276 w 647363"/>
                <a:gd name="connsiteY4" fmla="*/ 995320 h 995320"/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0" fmla="*/ 648309 w 648309"/>
                <a:gd name="connsiteY0" fmla="*/ 0 h 995320"/>
                <a:gd name="connsiteX1" fmla="*/ 648309 w 648309"/>
                <a:gd name="connsiteY1" fmla="*/ 509798 h 995320"/>
                <a:gd name="connsiteX2" fmla="*/ 946 w 648309"/>
                <a:gd name="connsiteY2" fmla="*/ 509798 h 995320"/>
                <a:gd name="connsiteX3" fmla="*/ 946 w 648309"/>
                <a:gd name="connsiteY3" fmla="*/ 995320 h 995320"/>
                <a:gd name="connsiteX0" fmla="*/ 650088 w 650088"/>
                <a:gd name="connsiteY0" fmla="*/ 0 h 890124"/>
                <a:gd name="connsiteX1" fmla="*/ 650088 w 650088"/>
                <a:gd name="connsiteY1" fmla="*/ 509798 h 890124"/>
                <a:gd name="connsiteX2" fmla="*/ 2725 w 650088"/>
                <a:gd name="connsiteY2" fmla="*/ 509798 h 890124"/>
                <a:gd name="connsiteX3" fmla="*/ 596 w 650088"/>
                <a:gd name="connsiteY3" fmla="*/ 890124 h 890124"/>
                <a:gd name="connsiteX0" fmla="*/ 649492 w 649492"/>
                <a:gd name="connsiteY0" fmla="*/ 0 h 890124"/>
                <a:gd name="connsiteX1" fmla="*/ 649492 w 649492"/>
                <a:gd name="connsiteY1" fmla="*/ 509798 h 890124"/>
                <a:gd name="connsiteX2" fmla="*/ 2129 w 649492"/>
                <a:gd name="connsiteY2" fmla="*/ 509798 h 890124"/>
                <a:gd name="connsiteX3" fmla="*/ 0 w 649492"/>
                <a:gd name="connsiteY3" fmla="*/ 890124 h 890124"/>
                <a:gd name="connsiteX0" fmla="*/ 647363 w 647363"/>
                <a:gd name="connsiteY0" fmla="*/ 0 h 898216"/>
                <a:gd name="connsiteX1" fmla="*/ 647363 w 647363"/>
                <a:gd name="connsiteY1" fmla="*/ 509798 h 898216"/>
                <a:gd name="connsiteX2" fmla="*/ 0 w 647363"/>
                <a:gd name="connsiteY2" fmla="*/ 509798 h 898216"/>
                <a:gd name="connsiteX3" fmla="*/ 4259 w 647363"/>
                <a:gd name="connsiteY3" fmla="*/ 898216 h 898216"/>
                <a:gd name="connsiteX0" fmla="*/ 649493 w 649493"/>
                <a:gd name="connsiteY0" fmla="*/ 0 h 898216"/>
                <a:gd name="connsiteX1" fmla="*/ 649493 w 649493"/>
                <a:gd name="connsiteY1" fmla="*/ 509798 h 898216"/>
                <a:gd name="connsiteX2" fmla="*/ 2130 w 649493"/>
                <a:gd name="connsiteY2" fmla="*/ 509798 h 898216"/>
                <a:gd name="connsiteX3" fmla="*/ 0 w 649493"/>
                <a:gd name="connsiteY3" fmla="*/ 898216 h 898216"/>
                <a:gd name="connsiteX0" fmla="*/ 649493 w 649493"/>
                <a:gd name="connsiteY0" fmla="*/ 0 h 995321"/>
                <a:gd name="connsiteX1" fmla="*/ 649493 w 649493"/>
                <a:gd name="connsiteY1" fmla="*/ 509798 h 995321"/>
                <a:gd name="connsiteX2" fmla="*/ 2130 w 649493"/>
                <a:gd name="connsiteY2" fmla="*/ 509798 h 995321"/>
                <a:gd name="connsiteX3" fmla="*/ 0 w 649493"/>
                <a:gd name="connsiteY3" fmla="*/ 995321 h 99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493" h="995321">
                  <a:moveTo>
                    <a:pt x="649493" y="0"/>
                  </a:moveTo>
                  <a:lnTo>
                    <a:pt x="649493" y="509798"/>
                  </a:lnTo>
                  <a:lnTo>
                    <a:pt x="2130" y="509798"/>
                  </a:lnTo>
                  <a:cubicBezTo>
                    <a:pt x="2130" y="671639"/>
                    <a:pt x="4259" y="865848"/>
                    <a:pt x="0" y="995321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フリーフォーム: 図形 3174">
              <a:extLst>
                <a:ext uri="{FF2B5EF4-FFF2-40B4-BE49-F238E27FC236}">
                  <a16:creationId xmlns:a16="http://schemas.microsoft.com/office/drawing/2014/main" id="{AA4FE1C2-DB6D-87AB-7BED-3F8D821A355F}"/>
                </a:ext>
              </a:extLst>
            </p:cNvPr>
            <p:cNvSpPr/>
            <p:nvPr/>
          </p:nvSpPr>
          <p:spPr>
            <a:xfrm flipH="1">
              <a:off x="7985050" y="3261274"/>
              <a:ext cx="477892" cy="845739"/>
            </a:xfrm>
            <a:custGeom>
              <a:avLst/>
              <a:gdLst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4" fmla="*/ 24276 w 647363"/>
                <a:gd name="connsiteY4" fmla="*/ 995320 h 995320"/>
                <a:gd name="connsiteX0" fmla="*/ 647363 w 647363"/>
                <a:gd name="connsiteY0" fmla="*/ 0 h 995320"/>
                <a:gd name="connsiteX1" fmla="*/ 647363 w 647363"/>
                <a:gd name="connsiteY1" fmla="*/ 509798 h 995320"/>
                <a:gd name="connsiteX2" fmla="*/ 0 w 647363"/>
                <a:gd name="connsiteY2" fmla="*/ 509798 h 995320"/>
                <a:gd name="connsiteX3" fmla="*/ 0 w 647363"/>
                <a:gd name="connsiteY3" fmla="*/ 995320 h 995320"/>
                <a:gd name="connsiteX0" fmla="*/ 648309 w 648309"/>
                <a:gd name="connsiteY0" fmla="*/ 0 h 995320"/>
                <a:gd name="connsiteX1" fmla="*/ 648309 w 648309"/>
                <a:gd name="connsiteY1" fmla="*/ 509798 h 995320"/>
                <a:gd name="connsiteX2" fmla="*/ 946 w 648309"/>
                <a:gd name="connsiteY2" fmla="*/ 509798 h 995320"/>
                <a:gd name="connsiteX3" fmla="*/ 946 w 648309"/>
                <a:gd name="connsiteY3" fmla="*/ 995320 h 995320"/>
                <a:gd name="connsiteX0" fmla="*/ 650088 w 650088"/>
                <a:gd name="connsiteY0" fmla="*/ 0 h 890124"/>
                <a:gd name="connsiteX1" fmla="*/ 650088 w 650088"/>
                <a:gd name="connsiteY1" fmla="*/ 509798 h 890124"/>
                <a:gd name="connsiteX2" fmla="*/ 2725 w 650088"/>
                <a:gd name="connsiteY2" fmla="*/ 509798 h 890124"/>
                <a:gd name="connsiteX3" fmla="*/ 596 w 650088"/>
                <a:gd name="connsiteY3" fmla="*/ 890124 h 890124"/>
                <a:gd name="connsiteX0" fmla="*/ 650088 w 650088"/>
                <a:gd name="connsiteY0" fmla="*/ 0 h 1338291"/>
                <a:gd name="connsiteX1" fmla="*/ 650088 w 650088"/>
                <a:gd name="connsiteY1" fmla="*/ 509798 h 1338291"/>
                <a:gd name="connsiteX2" fmla="*/ 2725 w 650088"/>
                <a:gd name="connsiteY2" fmla="*/ 509798 h 1338291"/>
                <a:gd name="connsiteX3" fmla="*/ 596 w 650088"/>
                <a:gd name="connsiteY3" fmla="*/ 1338291 h 133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088" h="1338291">
                  <a:moveTo>
                    <a:pt x="650088" y="0"/>
                  </a:moveTo>
                  <a:lnTo>
                    <a:pt x="650088" y="509798"/>
                  </a:lnTo>
                  <a:lnTo>
                    <a:pt x="2725" y="509798"/>
                  </a:lnTo>
                  <a:cubicBezTo>
                    <a:pt x="2725" y="671639"/>
                    <a:pt x="-1534" y="1200726"/>
                    <a:pt x="596" y="1338291"/>
                  </a:cubicBezTo>
                </a:path>
              </a:pathLst>
            </a:custGeom>
            <a:noFill/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矢印: 下 3175">
              <a:extLst>
                <a:ext uri="{FF2B5EF4-FFF2-40B4-BE49-F238E27FC236}">
                  <a16:creationId xmlns:a16="http://schemas.microsoft.com/office/drawing/2014/main" id="{DC3463C2-3CC2-CB17-6A94-8D56B036A8EA}"/>
                </a:ext>
              </a:extLst>
            </p:cNvPr>
            <p:cNvSpPr/>
            <p:nvPr/>
          </p:nvSpPr>
          <p:spPr>
            <a:xfrm rot="16200000">
              <a:off x="7491937" y="3821630"/>
              <a:ext cx="202300" cy="20230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矢印: 下 3176">
              <a:extLst>
                <a:ext uri="{FF2B5EF4-FFF2-40B4-BE49-F238E27FC236}">
                  <a16:creationId xmlns:a16="http://schemas.microsoft.com/office/drawing/2014/main" id="{E0766536-D006-08F6-751E-D9ED8CE57C93}"/>
                </a:ext>
              </a:extLst>
            </p:cNvPr>
            <p:cNvSpPr/>
            <p:nvPr/>
          </p:nvSpPr>
          <p:spPr>
            <a:xfrm rot="5400000">
              <a:off x="8159492" y="3481842"/>
              <a:ext cx="202300" cy="202301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24925B-EF10-ACE2-A010-76156FBB72FF}"/>
              </a:ext>
            </a:extLst>
          </p:cNvPr>
          <p:cNvSpPr txBox="1"/>
          <p:nvPr/>
        </p:nvSpPr>
        <p:spPr>
          <a:xfrm>
            <a:off x="4367572" y="551054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Forced Flow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89398E1-D2E2-D688-C666-25B59748FCCC}"/>
              </a:ext>
            </a:extLst>
          </p:cNvPr>
          <p:cNvSpPr txBox="1"/>
          <p:nvPr/>
        </p:nvSpPr>
        <p:spPr>
          <a:xfrm>
            <a:off x="6395192" y="6054156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Thermo-syphon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0C66FAC-CC40-A436-9E33-FFDB8662FFA7}"/>
              </a:ext>
            </a:extLst>
          </p:cNvPr>
          <p:cNvGrpSpPr/>
          <p:nvPr/>
        </p:nvGrpSpPr>
        <p:grpSpPr>
          <a:xfrm>
            <a:off x="243246" y="1252944"/>
            <a:ext cx="3606442" cy="2372724"/>
            <a:chOff x="534041" y="2865180"/>
            <a:chExt cx="3606442" cy="2372724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CE2B4B8-0C5B-8E0C-6BBC-635738A07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9" t="1106" r="3885" b="341"/>
            <a:stretch/>
          </p:blipFill>
          <p:spPr>
            <a:xfrm rot="16200000">
              <a:off x="1184945" y="2282366"/>
              <a:ext cx="2304634" cy="3606442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1A7F642-61E4-8C3D-AEFA-AA472E710298}"/>
                </a:ext>
              </a:extLst>
            </p:cNvPr>
            <p:cNvSpPr txBox="1"/>
            <p:nvPr/>
          </p:nvSpPr>
          <p:spPr>
            <a:xfrm>
              <a:off x="564955" y="2865180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>
                  <a:solidFill>
                    <a:srgbClr val="FF0000"/>
                  </a:solidFill>
                </a:rPr>
                <a:t>Belle</a:t>
              </a:r>
              <a:endParaRPr kumimoji="1" lang="ja-JP" alt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10C2AE4-80E2-108B-20A1-DDFC749DCDDA}"/>
                </a:ext>
              </a:extLst>
            </p:cNvPr>
            <p:cNvSpPr txBox="1"/>
            <p:nvPr/>
          </p:nvSpPr>
          <p:spPr>
            <a:xfrm>
              <a:off x="671042" y="4906570"/>
              <a:ext cx="495070" cy="276999"/>
            </a:xfrm>
            <a:prstGeom prst="rect">
              <a:avLst/>
            </a:prstGeom>
            <a:solidFill>
              <a:srgbClr val="FFFFFF">
                <a:alpha val="77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</a:rPr>
                <a:t>f25</a:t>
              </a:r>
              <a:endParaRPr kumimoji="1" lang="ja-JP" altLang="en-US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9BB8501-E976-042F-0642-D977CAF32CB3}"/>
              </a:ext>
            </a:extLst>
          </p:cNvPr>
          <p:cNvGrpSpPr/>
          <p:nvPr/>
        </p:nvGrpSpPr>
        <p:grpSpPr>
          <a:xfrm>
            <a:off x="8827287" y="4118853"/>
            <a:ext cx="3210198" cy="2304635"/>
            <a:chOff x="1499236" y="4380960"/>
            <a:chExt cx="3210198" cy="2304635"/>
          </a:xfrm>
        </p:grpSpPr>
        <p:pic>
          <p:nvPicPr>
            <p:cNvPr id="34" name="Picture 4" descr="1st module">
              <a:extLst>
                <a:ext uri="{FF2B5EF4-FFF2-40B4-BE49-F238E27FC236}">
                  <a16:creationId xmlns:a16="http://schemas.microsoft.com/office/drawing/2014/main" id="{12BF0DBB-C555-94D2-2CED-9C8FEB0FB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9" t="6090" r="9820" b="31555"/>
            <a:stretch/>
          </p:blipFill>
          <p:spPr bwMode="auto">
            <a:xfrm>
              <a:off x="1499236" y="4380960"/>
              <a:ext cx="3209051" cy="2304635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BFCFC5D-83C0-E4BB-FB98-F925BD3376F9}"/>
                </a:ext>
              </a:extLst>
            </p:cNvPr>
            <p:cNvSpPr txBox="1"/>
            <p:nvPr/>
          </p:nvSpPr>
          <p:spPr>
            <a:xfrm>
              <a:off x="1500383" y="4385493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>
                  <a:solidFill>
                    <a:srgbClr val="FF0000"/>
                  </a:solidFill>
                </a:rPr>
                <a:t>CMS</a:t>
              </a:r>
              <a:endParaRPr kumimoji="1" lang="ja-JP" alt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07CAC0E-6236-9718-EFA6-3731D9FF94AC}"/>
                </a:ext>
              </a:extLst>
            </p:cNvPr>
            <p:cNvSpPr txBox="1"/>
            <p:nvPr/>
          </p:nvSpPr>
          <p:spPr>
            <a:xfrm>
              <a:off x="2379389" y="4380960"/>
              <a:ext cx="2330045" cy="553998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>
                  <a:latin typeface="Symbol" panose="05050102010706020507" pitchFamily="18" charset="2"/>
                </a:rPr>
                <a:t>f24 </a:t>
              </a:r>
              <a:r>
                <a:rPr kumimoji="1" lang="ja-JP" altLang="en-US" dirty="0">
                  <a:latin typeface="Symbol" panose="05050102010706020507" pitchFamily="18" charset="2"/>
                </a:rPr>
                <a:t>マニホールド</a:t>
              </a:r>
              <a:endParaRPr kumimoji="1" lang="en-US" altLang="ja-JP" dirty="0">
                <a:latin typeface="Symbol" panose="05050102010706020507" pitchFamily="18" charset="2"/>
              </a:endParaRPr>
            </a:p>
            <a:p>
              <a:r>
                <a:rPr kumimoji="1" lang="en-US" altLang="ja-JP" dirty="0">
                  <a:latin typeface="Symbol" panose="05050102010706020507" pitchFamily="18" charset="2"/>
                </a:rPr>
                <a:t>f14 </a:t>
              </a:r>
              <a:r>
                <a:rPr kumimoji="1" lang="ja-JP" altLang="en-US" dirty="0">
                  <a:latin typeface="Symbol" panose="05050102010706020507" pitchFamily="18" charset="2"/>
                </a:rPr>
                <a:t>フィッシュボーン</a:t>
              </a:r>
              <a:r>
                <a:rPr kumimoji="1" lang="en-US" altLang="ja-JP" dirty="0">
                  <a:latin typeface="Symbol" panose="05050102010706020507" pitchFamily="18" charset="2"/>
                </a:rPr>
                <a:t> </a:t>
              </a:r>
              <a:endParaRPr kumimoji="1" lang="ja-JP" altLang="en-US" dirty="0">
                <a:latin typeface="Symbol" panose="05050102010706020507" pitchFamily="18" charset="2"/>
              </a:endParaRPr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01" y="4167376"/>
            <a:ext cx="3641732" cy="2447178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5296377" y="692664"/>
            <a:ext cx="1564605" cy="646331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He </a:t>
            </a:r>
            <a:r>
              <a:rPr kumimoji="1" lang="en-US" altLang="ja-JP" dirty="0" err="1">
                <a:solidFill>
                  <a:schemeClr val="bg1"/>
                </a:solidFill>
              </a:rPr>
              <a:t>Refrig</a:t>
            </a:r>
            <a:r>
              <a:rPr kumimoji="1" lang="en-US" altLang="ja-JP" dirty="0">
                <a:solidFill>
                  <a:schemeClr val="bg1"/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Claude Cycle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921926" y="807285"/>
            <a:ext cx="8643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Comp.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723787" y="234503"/>
            <a:ext cx="1083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</a:lstStyle>
          <a:p>
            <a:r>
              <a:rPr lang="en-US" altLang="ja-JP" dirty="0"/>
              <a:t>Radiator</a:t>
            </a:r>
            <a:endParaRPr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472958" y="1884257"/>
            <a:ext cx="1521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</a:lstStyle>
          <a:p>
            <a:r>
              <a:rPr lang="en-US" altLang="ja-JP" dirty="0"/>
              <a:t>Turbine Exp.</a:t>
            </a:r>
            <a:endParaRPr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529689" y="2721319"/>
            <a:ext cx="1218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</a:lstStyle>
          <a:p>
            <a:r>
              <a:rPr lang="en-US" altLang="ja-JP" dirty="0"/>
              <a:t> JTV Exp.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94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AA679B6B-A669-6374-E0E6-A47FC4E1D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8183" b="21448"/>
          <a:stretch/>
        </p:blipFill>
        <p:spPr bwMode="auto">
          <a:xfrm>
            <a:off x="614765" y="2560793"/>
            <a:ext cx="2930376" cy="20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楕円 21">
            <a:extLst>
              <a:ext uri="{FF2B5EF4-FFF2-40B4-BE49-F238E27FC236}">
                <a16:creationId xmlns:a16="http://schemas.microsoft.com/office/drawing/2014/main" id="{56069268-33A7-B3D5-44CF-02FD34D8DBA3}"/>
              </a:ext>
            </a:extLst>
          </p:cNvPr>
          <p:cNvSpPr/>
          <p:nvPr/>
        </p:nvSpPr>
        <p:spPr>
          <a:xfrm>
            <a:off x="2687681" y="3275295"/>
            <a:ext cx="234385" cy="23438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</a:rPr>
              <a:t>e-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Availability of High Magnetic Field (1)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B62F6B-549F-0258-7592-302C45BB10A5}"/>
              </a:ext>
            </a:extLst>
          </p:cNvPr>
          <p:cNvSpPr txBox="1"/>
          <p:nvPr/>
        </p:nvSpPr>
        <p:spPr>
          <a:xfrm>
            <a:off x="0" y="584775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High Magnetic Field by SC mag </a:t>
            </a:r>
            <a:r>
              <a:rPr lang="en-US" altLang="ja-JP" sz="2000" dirty="0"/>
              <a:t>can induce </a:t>
            </a:r>
            <a:r>
              <a:rPr lang="en-US" altLang="ja-JP" sz="2000" b="1" dirty="0"/>
              <a:t>high electric-magnetic force</a:t>
            </a:r>
            <a:r>
              <a:rPr lang="en-US" altLang="ja-JP" sz="20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 </a:t>
            </a:r>
            <a:r>
              <a:rPr lang="en-US" altLang="ja-JP" sz="2000" b="1" dirty="0">
                <a:solidFill>
                  <a:srgbClr val="FF0000"/>
                </a:solidFill>
              </a:rPr>
              <a:t>charged particles</a:t>
            </a:r>
            <a:r>
              <a:rPr lang="en-US" altLang="ja-JP" sz="2000" dirty="0"/>
              <a:t>, electron, positron, proton, heavy ions through </a:t>
            </a:r>
            <a:r>
              <a:rPr lang="en-US" altLang="ja-JP" sz="2000" b="1" dirty="0">
                <a:solidFill>
                  <a:srgbClr val="FF0000"/>
                </a:solidFill>
              </a:rPr>
              <a:t>accelerators </a:t>
            </a:r>
            <a:r>
              <a:rPr lang="en-US" altLang="ja-JP" sz="2000" dirty="0"/>
              <a:t>to control their orbit or to identify their momentum.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 </a:t>
            </a:r>
            <a:r>
              <a:rPr lang="en-US" altLang="ja-JP" sz="2000" b="1" dirty="0">
                <a:solidFill>
                  <a:srgbClr val="FF0000"/>
                </a:solidFill>
              </a:rPr>
              <a:t>plasma, </a:t>
            </a:r>
            <a:r>
              <a:rPr lang="en-US" altLang="ja-JP" sz="2000" dirty="0"/>
              <a:t>ionized gas, in </a:t>
            </a:r>
            <a:r>
              <a:rPr lang="en-US" altLang="ja-JP" sz="2000" b="1" dirty="0">
                <a:solidFill>
                  <a:srgbClr val="FF0000"/>
                </a:solidFill>
              </a:rPr>
              <a:t>fusion devices </a:t>
            </a:r>
            <a:r>
              <a:rPr lang="en-US" altLang="ja-JP" sz="2000" dirty="0"/>
              <a:t>to contain them for fusion reaction</a:t>
            </a:r>
            <a:r>
              <a:rPr lang="en-US" altLang="ja-JP" sz="2000" dirty="0">
                <a:solidFill>
                  <a:srgbClr val="FF0000"/>
                </a:solidFill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hydrogen ions (H+) in a human body </a:t>
            </a:r>
            <a:r>
              <a:rPr lang="en-US" altLang="ja-JP" sz="2000" dirty="0">
                <a:solidFill>
                  <a:srgbClr val="FF0000"/>
                </a:solidFill>
              </a:rPr>
              <a:t>surrounded with a </a:t>
            </a:r>
            <a:r>
              <a:rPr lang="en-US" altLang="ja-JP" sz="2000" b="1" dirty="0">
                <a:solidFill>
                  <a:srgbClr val="FF0000"/>
                </a:solidFill>
              </a:rPr>
              <a:t>MRI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to make body internal image.</a:t>
            </a:r>
            <a:r>
              <a:rPr lang="en-US" altLang="ja-JP" sz="2000" dirty="0">
                <a:solidFill>
                  <a:srgbClr val="FF0000"/>
                </a:solidFill>
              </a:rPr>
              <a:t>  </a:t>
            </a:r>
          </a:p>
          <a:p>
            <a:endParaRPr kumimoji="1" lang="ja-JP" altLang="en-US" sz="20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89B226-58F4-EC7F-B004-1EB16313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031" y="2453838"/>
            <a:ext cx="4981575" cy="237172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002CE1-A54E-F7D5-7CDE-C1C798259A8D}"/>
              </a:ext>
            </a:extLst>
          </p:cNvPr>
          <p:cNvSpPr txBox="1"/>
          <p:nvPr/>
        </p:nvSpPr>
        <p:spPr>
          <a:xfrm>
            <a:off x="7224843" y="6199055"/>
            <a:ext cx="2706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https://teachmeanatomy.info/the-basics/imaging/magnetic-resonance-imaging-mri/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2BA4FC-9EB4-3B11-A898-9E613EF40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18099"/>
          <a:stretch/>
        </p:blipFill>
        <p:spPr bwMode="auto">
          <a:xfrm>
            <a:off x="7066418" y="4994898"/>
            <a:ext cx="4333066" cy="11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円弧 13">
            <a:extLst>
              <a:ext uri="{FF2B5EF4-FFF2-40B4-BE49-F238E27FC236}">
                <a16:creationId xmlns:a16="http://schemas.microsoft.com/office/drawing/2014/main" id="{15342975-4A18-4B3E-E092-481FB44C8159}"/>
              </a:ext>
            </a:extLst>
          </p:cNvPr>
          <p:cNvSpPr/>
          <p:nvPr/>
        </p:nvSpPr>
        <p:spPr>
          <a:xfrm>
            <a:off x="759125" y="3018115"/>
            <a:ext cx="2018581" cy="638355"/>
          </a:xfrm>
          <a:prstGeom prst="arc">
            <a:avLst>
              <a:gd name="adj1" fmla="val 252691"/>
              <a:gd name="adj2" fmla="val 10423049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C0A72D9B-9745-90E0-1349-CB8B8BA2F108}"/>
              </a:ext>
            </a:extLst>
          </p:cNvPr>
          <p:cNvSpPr/>
          <p:nvPr/>
        </p:nvSpPr>
        <p:spPr>
          <a:xfrm>
            <a:off x="2114459" y="3181713"/>
            <a:ext cx="108465" cy="15557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26D675FC-6678-3836-6E2F-FA1DCA871FDE}"/>
              </a:ext>
            </a:extLst>
          </p:cNvPr>
          <p:cNvSpPr/>
          <p:nvPr/>
        </p:nvSpPr>
        <p:spPr>
          <a:xfrm>
            <a:off x="2114459" y="3785836"/>
            <a:ext cx="108465" cy="15557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0E32D97C-CE28-1DA0-4251-C216320C2AA4}"/>
              </a:ext>
            </a:extLst>
          </p:cNvPr>
          <p:cNvSpPr/>
          <p:nvPr/>
        </p:nvSpPr>
        <p:spPr>
          <a:xfrm rot="10800000">
            <a:off x="1569858" y="3914519"/>
            <a:ext cx="108465" cy="15557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71ED7201-DF2D-9D9A-875B-9DA3B445DF65}"/>
              </a:ext>
            </a:extLst>
          </p:cNvPr>
          <p:cNvSpPr/>
          <p:nvPr/>
        </p:nvSpPr>
        <p:spPr>
          <a:xfrm rot="10800000">
            <a:off x="1556850" y="3338529"/>
            <a:ext cx="108465" cy="15557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330D550-4ABA-B884-4409-FFAF2D1B9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43" y="4735181"/>
            <a:ext cx="3448136" cy="123984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1AB9411-A850-442C-CEAA-283FC145D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727" y="2130273"/>
            <a:ext cx="3285168" cy="2230669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44B04E3-D148-9DF7-0C55-9C520CA36E0B}"/>
              </a:ext>
            </a:extLst>
          </p:cNvPr>
          <p:cNvSpPr/>
          <p:nvPr/>
        </p:nvSpPr>
        <p:spPr>
          <a:xfrm>
            <a:off x="5230529" y="3957147"/>
            <a:ext cx="1762339" cy="393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/>
              <a:t>https://www.schoolphysics.co.uk/age16-19/Atomic%20physics/Electron%20physics/text/Electron_motion_in_electric_and_magnetic_fields/index.html</a:t>
            </a:r>
            <a:endParaRPr kumimoji="1" lang="ja-JP" altLang="en-US" sz="800" dirty="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16DF69C4-5EC5-B966-C157-2F5D50C32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834" y="4153824"/>
            <a:ext cx="2433148" cy="1826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048" name="テキスト ボックス 2047">
            <a:extLst>
              <a:ext uri="{FF2B5EF4-FFF2-40B4-BE49-F238E27FC236}">
                <a16:creationId xmlns:a16="http://schemas.microsoft.com/office/drawing/2014/main" id="{2BFC33ED-E79B-88D4-B4D6-EAF87750E574}"/>
              </a:ext>
            </a:extLst>
          </p:cNvPr>
          <p:cNvSpPr txBox="1"/>
          <p:nvPr/>
        </p:nvSpPr>
        <p:spPr>
          <a:xfrm>
            <a:off x="4048139" y="5967181"/>
            <a:ext cx="31767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https://www.schoolphysics.co.uk/age16-19/Atomic%20physics/Electron%20physics/text/Electron_motion_in_electric_and_magnetic_fields/index.html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" name="テキスト ボックス 2048">
            <a:extLst>
              <a:ext uri="{FF2B5EF4-FFF2-40B4-BE49-F238E27FC236}">
                <a16:creationId xmlns:a16="http://schemas.microsoft.com/office/drawing/2014/main" id="{06E7BF4E-E207-D4E2-4519-468B3D6EDF93}"/>
              </a:ext>
            </a:extLst>
          </p:cNvPr>
          <p:cNvSpPr txBox="1"/>
          <p:nvPr/>
        </p:nvSpPr>
        <p:spPr>
          <a:xfrm>
            <a:off x="7442532" y="3647272"/>
            <a:ext cx="1044000" cy="1123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rIns="0" bIns="0" rtlCol="0">
            <a:spAutoFit/>
          </a:bodyPr>
          <a:lstStyle/>
          <a:p>
            <a:pPr algn="ctr"/>
            <a:r>
              <a:rPr kumimoji="1" lang="en-US" altLang="ja-JP" sz="1000" u="sng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  <a:p>
            <a:pPr algn="ctr"/>
            <a:endParaRPr kumimoji="1" lang="en-US" altLang="ja-JP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All protons become aligned with the net magnetization or B0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1" name="テキスト ボックス 2050">
            <a:extLst>
              <a:ext uri="{FF2B5EF4-FFF2-40B4-BE49-F238E27FC236}">
                <a16:creationId xmlns:a16="http://schemas.microsoft.com/office/drawing/2014/main" id="{E8FB9233-C89B-452E-CB02-43B9A0359314}"/>
              </a:ext>
            </a:extLst>
          </p:cNvPr>
          <p:cNvSpPr txBox="1"/>
          <p:nvPr/>
        </p:nvSpPr>
        <p:spPr>
          <a:xfrm>
            <a:off x="8528947" y="3656470"/>
            <a:ext cx="10440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>
            <a:defPPr>
              <a:defRPr lang="ja-JP"/>
            </a:defPPr>
            <a:lvl1pPr algn="ctr">
              <a:defRPr sz="100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Step 2</a:t>
            </a:r>
          </a:p>
          <a:p>
            <a:endParaRPr lang="en-US" altLang="ja-JP" dirty="0"/>
          </a:p>
          <a:p>
            <a:r>
              <a:rPr lang="en-US" altLang="ja-JP" u="none" dirty="0"/>
              <a:t>RF excitation pulse is applied to the aligned protons.</a:t>
            </a:r>
            <a:endParaRPr lang="ja-JP" altLang="en-US" u="none" dirty="0"/>
          </a:p>
        </p:txBody>
      </p:sp>
      <p:sp>
        <p:nvSpPr>
          <p:cNvPr id="2053" name="テキスト ボックス 2052">
            <a:extLst>
              <a:ext uri="{FF2B5EF4-FFF2-40B4-BE49-F238E27FC236}">
                <a16:creationId xmlns:a16="http://schemas.microsoft.com/office/drawing/2014/main" id="{B3F7D352-FBAE-8A84-C2AE-D9BCF51BF3A2}"/>
              </a:ext>
            </a:extLst>
          </p:cNvPr>
          <p:cNvSpPr txBox="1"/>
          <p:nvPr/>
        </p:nvSpPr>
        <p:spPr>
          <a:xfrm>
            <a:off x="10751484" y="3656470"/>
            <a:ext cx="1296000" cy="11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rIns="36000" bIns="36000" rtlCol="0">
            <a:spAutoFit/>
          </a:bodyPr>
          <a:lstStyle/>
          <a:p>
            <a:pPr algn="ctr"/>
            <a:r>
              <a:rPr kumimoji="1" lang="en-US" altLang="ja-JP" sz="1000" u="sng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  <a:p>
            <a:pPr algn="ctr"/>
            <a:endParaRPr kumimoji="1" lang="en-US" altLang="ja-JP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RF pulse ends and the net magnetization begins to relax and return to the longitudinal plane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テキスト ボックス 2053">
            <a:extLst>
              <a:ext uri="{FF2B5EF4-FFF2-40B4-BE49-F238E27FC236}">
                <a16:creationId xmlns:a16="http://schemas.microsoft.com/office/drawing/2014/main" id="{2EF86B42-9A35-BDCA-AF4A-DDB95156ED45}"/>
              </a:ext>
            </a:extLst>
          </p:cNvPr>
          <p:cNvSpPr txBox="1"/>
          <p:nvPr/>
        </p:nvSpPr>
        <p:spPr>
          <a:xfrm>
            <a:off x="9665069" y="3656470"/>
            <a:ext cx="1044000" cy="1123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rIns="36000" bIns="0" rtlCol="0">
            <a:spAutoFit/>
          </a:bodyPr>
          <a:lstStyle>
            <a:defPPr>
              <a:defRPr lang="ja-JP"/>
            </a:defPPr>
            <a:lvl1pPr algn="ctr">
              <a:defRPr sz="100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Step 3</a:t>
            </a:r>
          </a:p>
          <a:p>
            <a:endParaRPr lang="en-US" altLang="ja-JP" dirty="0"/>
          </a:p>
          <a:p>
            <a:r>
              <a:rPr lang="en-US" altLang="ja-JP" u="none" dirty="0"/>
              <a:t>Aligned proton become excited by RF pulse and flips into the transverse plane</a:t>
            </a:r>
            <a:endParaRPr lang="ja-JP" altLang="en-US" u="none" dirty="0"/>
          </a:p>
        </p:txBody>
      </p:sp>
      <p:sp>
        <p:nvSpPr>
          <p:cNvPr id="2055" name="テキスト ボックス 2054">
            <a:extLst>
              <a:ext uri="{FF2B5EF4-FFF2-40B4-BE49-F238E27FC236}">
                <a16:creationId xmlns:a16="http://schemas.microsoft.com/office/drawing/2014/main" id="{3AC78354-A8EF-1DFD-E63A-03A79FC6ADD7}"/>
              </a:ext>
            </a:extLst>
          </p:cNvPr>
          <p:cNvSpPr txBox="1"/>
          <p:nvPr/>
        </p:nvSpPr>
        <p:spPr>
          <a:xfrm>
            <a:off x="4048139" y="2176839"/>
            <a:ext cx="14432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Ion or electron</a:t>
            </a:r>
            <a:endParaRPr kumimoji="1" lang="ja-JP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6" name="テキスト ボックス 2055">
            <a:extLst>
              <a:ext uri="{FF2B5EF4-FFF2-40B4-BE49-F238E27FC236}">
                <a16:creationId xmlns:a16="http://schemas.microsoft.com/office/drawing/2014/main" id="{FB182D85-805C-7C10-267F-2D62F12ABE8E}"/>
              </a:ext>
            </a:extLst>
          </p:cNvPr>
          <p:cNvSpPr txBox="1"/>
          <p:nvPr/>
        </p:nvSpPr>
        <p:spPr>
          <a:xfrm>
            <a:off x="4297972" y="5805749"/>
            <a:ext cx="947375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plasma current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7" name="テキスト ボックス 2056">
            <a:extLst>
              <a:ext uri="{FF2B5EF4-FFF2-40B4-BE49-F238E27FC236}">
                <a16:creationId xmlns:a16="http://schemas.microsoft.com/office/drawing/2014/main" id="{D75282F6-1976-BE77-62A8-E29412D0F56F}"/>
              </a:ext>
            </a:extLst>
          </p:cNvPr>
          <p:cNvSpPr txBox="1"/>
          <p:nvPr/>
        </p:nvSpPr>
        <p:spPr>
          <a:xfrm>
            <a:off x="5078336" y="5632550"/>
            <a:ext cx="724557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Helical field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8" name="テキスト ボックス 2057">
            <a:extLst>
              <a:ext uri="{FF2B5EF4-FFF2-40B4-BE49-F238E27FC236}">
                <a16:creationId xmlns:a16="http://schemas.microsoft.com/office/drawing/2014/main" id="{0615B33E-4161-05D1-CB81-B263A56BD2F3}"/>
              </a:ext>
            </a:extLst>
          </p:cNvPr>
          <p:cNvSpPr txBox="1"/>
          <p:nvPr/>
        </p:nvSpPr>
        <p:spPr>
          <a:xfrm>
            <a:off x="5614386" y="5805738"/>
            <a:ext cx="857607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Toroidal Field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9" name="テキスト ボックス 2058">
            <a:extLst>
              <a:ext uri="{FF2B5EF4-FFF2-40B4-BE49-F238E27FC236}">
                <a16:creationId xmlns:a16="http://schemas.microsoft.com/office/drawing/2014/main" id="{FB4972A5-2649-8E6E-EC1A-99B906F22640}"/>
              </a:ext>
            </a:extLst>
          </p:cNvPr>
          <p:cNvSpPr txBox="1"/>
          <p:nvPr/>
        </p:nvSpPr>
        <p:spPr>
          <a:xfrm>
            <a:off x="6059488" y="5632550"/>
            <a:ext cx="795089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Toroidal Coil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" name="テキスト ボックス 2059">
            <a:extLst>
              <a:ext uri="{FF2B5EF4-FFF2-40B4-BE49-F238E27FC236}">
                <a16:creationId xmlns:a16="http://schemas.microsoft.com/office/drawing/2014/main" id="{D874030A-6774-26B0-91EB-869E564D6C43}"/>
              </a:ext>
            </a:extLst>
          </p:cNvPr>
          <p:cNvSpPr txBox="1"/>
          <p:nvPr/>
        </p:nvSpPr>
        <p:spPr>
          <a:xfrm>
            <a:off x="5863330" y="4308869"/>
            <a:ext cx="788677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Poloidal Coil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1" name="テキスト ボックス 2060">
            <a:extLst>
              <a:ext uri="{FF2B5EF4-FFF2-40B4-BE49-F238E27FC236}">
                <a16:creationId xmlns:a16="http://schemas.microsoft.com/office/drawing/2014/main" id="{04595479-40A7-BC48-43BC-5B9DDABF5A73}"/>
              </a:ext>
            </a:extLst>
          </p:cNvPr>
          <p:cNvSpPr txBox="1"/>
          <p:nvPr/>
        </p:nvSpPr>
        <p:spPr>
          <a:xfrm>
            <a:off x="5133636" y="4144593"/>
            <a:ext cx="1130359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Central 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2" name="テキスト ボックス 2061">
            <a:extLst>
              <a:ext uri="{FF2B5EF4-FFF2-40B4-BE49-F238E27FC236}">
                <a16:creationId xmlns:a16="http://schemas.microsoft.com/office/drawing/2014/main" id="{A31D0DE0-7502-6754-CBB9-1E123731E739}"/>
              </a:ext>
            </a:extLst>
          </p:cNvPr>
          <p:cNvSpPr txBox="1"/>
          <p:nvPr/>
        </p:nvSpPr>
        <p:spPr>
          <a:xfrm>
            <a:off x="4282923" y="4272712"/>
            <a:ext cx="850714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Poloidal Field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3" name="テキスト ボックス 2062">
            <a:extLst>
              <a:ext uri="{FF2B5EF4-FFF2-40B4-BE49-F238E27FC236}">
                <a16:creationId xmlns:a16="http://schemas.microsoft.com/office/drawing/2014/main" id="{F2A6AC73-4C07-1495-BD90-D90E2EFED39C}"/>
              </a:ext>
            </a:extLst>
          </p:cNvPr>
          <p:cNvSpPr txBox="1"/>
          <p:nvPr/>
        </p:nvSpPr>
        <p:spPr>
          <a:xfrm>
            <a:off x="1418854" y="5796985"/>
            <a:ext cx="695605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Dipole Coil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286" y="4863824"/>
            <a:ext cx="208501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0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1EFA92-F29D-7ADD-23E9-F1DBCA4E4413}"/>
              </a:ext>
            </a:extLst>
          </p:cNvPr>
          <p:cNvSpPr txBox="1"/>
          <p:nvPr/>
        </p:nvSpPr>
        <p:spPr>
          <a:xfrm>
            <a:off x="466123" y="584775"/>
            <a:ext cx="111171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Superconducting Magnet Design Concepts are introduced.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Required Magnetic Field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Field Calculation, EMF Calculation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Stress Analysis 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endParaRPr lang="en-US" altLang="ja-JP" dirty="0"/>
          </a:p>
          <a:p>
            <a:r>
              <a:rPr kumimoji="1" lang="en-US" altLang="ja-JP" dirty="0"/>
              <a:t>Today’s lecture is just introductions. References for further reading are listed.</a:t>
            </a:r>
          </a:p>
          <a:p>
            <a:endParaRPr lang="en-US" altLang="ja-JP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dirty="0"/>
              <a:t>R.G Sharma, “ Superconductivity Basis and Applications to Magnets”, Springer, 2015</a:t>
            </a:r>
            <a:endParaRPr kumimoji="1" lang="en-US" altLang="ja-JP" dirty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M. </a:t>
            </a:r>
            <a:r>
              <a:rPr kumimoji="1" lang="en-US" altLang="ja-JP" dirty="0" err="1"/>
              <a:t>Tinkham</a:t>
            </a:r>
            <a:r>
              <a:rPr kumimoji="1" lang="en-US" altLang="ja-JP" dirty="0"/>
              <a:t>, “Introduction to Superconductivity”, 1996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V. V. Schmidt, “The Physics of Superconductors”, Springer ,1997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R.D. Parks, “Superconductivity”, (v.1 &amp;2), Marcel Dekker Inc., 1962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K.-H. Mess, P. </a:t>
            </a:r>
            <a:r>
              <a:rPr kumimoji="1" lang="en-US" altLang="ja-JP" dirty="0" err="1"/>
              <a:t>Schmuser</a:t>
            </a:r>
            <a:r>
              <a:rPr kumimoji="1" lang="en-US" altLang="ja-JP" dirty="0"/>
              <a:t>, S. Wolf, “Superconducting Accelerator Magnets”, World Scientific, 1996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M. N. Wilson “Superconducting magnets”, Oxford Science Pub. 1983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dirty="0"/>
              <a:t>Y. </a:t>
            </a:r>
            <a:r>
              <a:rPr kumimoji="1" lang="en-US" altLang="ja-JP" dirty="0" err="1"/>
              <a:t>Iwasa</a:t>
            </a:r>
            <a:r>
              <a:rPr kumimoji="1" lang="en-US" altLang="ja-JP" dirty="0"/>
              <a:t>, “Case Studies in Superconducting Magnets”, Springer 2009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(about history)M.N. Wilson, “100 Years of Superconductivity , 50 Years of Superconducting Magnets”, CERN Symposium, Dec 2011.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2057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FF2374-52E6-BA7D-3224-0FBC5FF6BF29}"/>
              </a:ext>
            </a:extLst>
          </p:cNvPr>
          <p:cNvSpPr txBox="1"/>
          <p:nvPr/>
        </p:nvSpPr>
        <p:spPr>
          <a:xfrm>
            <a:off x="-1904" y="584775"/>
            <a:ext cx="609790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endParaRPr lang="ja-JP" altLang="en-US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Cryogenic properties (1-300 K) of many solids, including thermal conductivity, specific heat, and thermal expansion, have been empirically fitted and the equation parameters are available free on the web at </a:t>
            </a:r>
            <a:r>
              <a:rPr lang="en-US" altLang="ja-JP" sz="1800" b="0" i="0" u="none" strike="noStrike" baseline="0" dirty="0">
                <a:solidFill>
                  <a:srgbClr val="3131FF"/>
                </a:solidFill>
                <a:latin typeface="Times New Roman" panose="02020603050405020304" pitchFamily="18" charset="0"/>
              </a:rPr>
              <a:t>www.cryogenics.nist.gov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Plots and automated data-look-up using the NIST equations are available on the web for a fee from </a:t>
            </a:r>
            <a:r>
              <a:rPr lang="en-US" altLang="ja-JP" sz="1800" b="0" i="0" u="none" strike="noStrike" baseline="0" dirty="0">
                <a:solidFill>
                  <a:srgbClr val="3131FF"/>
                </a:solidFill>
                <a:latin typeface="Times New Roman" panose="02020603050405020304" pitchFamily="18" charset="0"/>
              </a:rPr>
              <a:t>www.cpia.jhu.edu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Other fee web sites that use their own fitting equations for a number of cryogenic material properties include: </a:t>
            </a:r>
            <a:r>
              <a:rPr lang="en-US" altLang="ja-JP" sz="1800" b="0" i="0" u="none" strike="noStrike" baseline="0" dirty="0">
                <a:solidFill>
                  <a:srgbClr val="3131FF"/>
                </a:solidFill>
                <a:latin typeface="Times New Roman" panose="02020603050405020304" pitchFamily="18" charset="0"/>
              </a:rPr>
              <a:t>www.cryodata.com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(cryogenic properties of about 100 materials), and </a:t>
            </a:r>
            <a:r>
              <a:rPr lang="en-US" altLang="ja-JP" sz="1800" b="0" i="0" u="none" strike="noStrike" baseline="0" dirty="0">
                <a:solidFill>
                  <a:srgbClr val="3131FF"/>
                </a:solidFill>
                <a:latin typeface="Times New Roman" panose="02020603050405020304" pitchFamily="18" charset="0"/>
              </a:rPr>
              <a:t>www.jahm.com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(temperature dependent properties of about 1000 materials, many at cryogenic temperatures).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Commercially supplied room-temperature data are available free online for about 10 to 20 properties of about 24,000 materials at </a:t>
            </a:r>
            <a:r>
              <a:rPr lang="en-US" altLang="ja-JP" sz="1800" b="0" i="0" u="none" strike="noStrike" baseline="0" dirty="0">
                <a:solidFill>
                  <a:srgbClr val="3131FF"/>
                </a:solidFill>
                <a:latin typeface="Times New Roman" panose="02020603050405020304" pitchFamily="18" charset="0"/>
              </a:rPr>
              <a:t>www.matweb.com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ja-JP" altLang="en-US" sz="1800" b="0" i="0" u="none" strike="noStrike" baseline="0" dirty="0">
              <a:solidFill>
                <a:srgbClr val="3131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650291-226E-2F16-B40E-B3780B4B92A8}"/>
              </a:ext>
            </a:extLst>
          </p:cNvPr>
          <p:cNvSpPr txBox="1"/>
          <p:nvPr/>
        </p:nvSpPr>
        <p:spPr>
          <a:xfrm>
            <a:off x="7543799" y="803731"/>
            <a:ext cx="418338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https://htess.com/software-products/</a:t>
            </a:r>
            <a:endParaRPr lang="ja-JP" altLang="en-US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l"/>
            <a:endParaRPr lang="en-US" altLang="ja-JP" sz="1800" b="0" i="0" u="none" strike="noStrike" baseline="0" dirty="0">
              <a:solidFill>
                <a:srgbClr val="3131CC"/>
              </a:solidFill>
              <a:latin typeface="Times New Roman" panose="02020603050405020304" pitchFamily="18" charset="0"/>
            </a:endParaRPr>
          </a:p>
          <a:p>
            <a:pPr marR="0" algn="l"/>
            <a:r>
              <a:rPr lang="en-US" altLang="ja-JP" sz="1800" b="0" i="0" u="none" strike="noStrike" baseline="0" dirty="0">
                <a:solidFill>
                  <a:srgbClr val="3131CC"/>
                </a:solidFill>
                <a:latin typeface="Times New Roman" panose="02020603050405020304" pitchFamily="18" charset="0"/>
              </a:rPr>
              <a:t>GASPAK</a:t>
            </a:r>
          </a:p>
          <a:p>
            <a:pPr marR="11920" algn="l"/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properties of pure fluids from the triple point to high temperatures. </a:t>
            </a:r>
          </a:p>
          <a:p>
            <a:pPr marR="0" algn="l"/>
            <a:r>
              <a:rPr lang="en-US" altLang="ja-JP" sz="1800" b="0" i="0" u="none" strike="noStrike" baseline="0" dirty="0">
                <a:solidFill>
                  <a:srgbClr val="3131CC"/>
                </a:solidFill>
                <a:latin typeface="Times New Roman" panose="02020603050405020304" pitchFamily="18" charset="0"/>
              </a:rPr>
              <a:t>HEPAK</a:t>
            </a:r>
          </a:p>
          <a:p>
            <a:pPr marR="9920" algn="l"/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properties of helium including superfluid above 0.8 K, up to 1500 K.  </a:t>
            </a:r>
          </a:p>
          <a:p>
            <a:pPr marR="17500" algn="l"/>
            <a:r>
              <a:rPr lang="en-US" altLang="ja-JP" sz="1800" b="0" i="0" u="none" strike="noStrike" baseline="0" dirty="0">
                <a:solidFill>
                  <a:srgbClr val="3131CC"/>
                </a:solidFill>
                <a:latin typeface="Times New Roman" panose="02020603050405020304" pitchFamily="18" charset="0"/>
              </a:rPr>
              <a:t>METALPAK</a:t>
            </a:r>
          </a:p>
          <a:p>
            <a:pPr marR="11170" algn="l"/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reference properties of metals and other solids, 1 -300 K. </a:t>
            </a:r>
          </a:p>
          <a:p>
            <a:pPr marR="0" algn="l"/>
            <a:r>
              <a:rPr lang="en-US" altLang="ja-JP" sz="1800" b="0" i="0" u="none" strike="noStrike" baseline="0" dirty="0">
                <a:solidFill>
                  <a:srgbClr val="3131CC"/>
                </a:solidFill>
                <a:latin typeface="Times New Roman" panose="02020603050405020304" pitchFamily="18" charset="0"/>
              </a:rPr>
              <a:t>CRYOCOMP</a:t>
            </a:r>
          </a:p>
          <a:p>
            <a:pPr marR="8420" algn="l"/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properties and thermal design calculations for solid materials, 1 -300 K. </a:t>
            </a:r>
          </a:p>
          <a:p>
            <a:pPr marR="0" algn="l"/>
            <a:r>
              <a:rPr lang="en-US" altLang="ja-JP" sz="1800" b="0" i="0" u="none" strike="noStrike" baseline="0" dirty="0">
                <a:solidFill>
                  <a:srgbClr val="3131CC"/>
                </a:solidFill>
                <a:latin typeface="Times New Roman" panose="02020603050405020304" pitchFamily="18" charset="0"/>
              </a:rPr>
              <a:t>SUPERMAGNET</a:t>
            </a:r>
          </a:p>
          <a:p>
            <a:pPr marR="9770" algn="l"/>
            <a:r>
              <a:rPr lang="en-US" altLang="ja-JP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four unique engineering design codes for superconducting magnet systems. 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305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図 2065">
            <a:extLst>
              <a:ext uri="{FF2B5EF4-FFF2-40B4-BE49-F238E27FC236}">
                <a16:creationId xmlns:a16="http://schemas.microsoft.com/office/drawing/2014/main" id="{78A964B1-7684-8E51-8722-C9125F69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822" y="4820216"/>
            <a:ext cx="2055178" cy="198578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FBE904-E42B-8F3E-8C62-D6B77F88881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Availability of High Magnetic Field (2)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B62F6B-549F-0258-7592-302C45BB10A5}"/>
              </a:ext>
            </a:extLst>
          </p:cNvPr>
          <p:cNvSpPr txBox="1"/>
          <p:nvPr/>
        </p:nvSpPr>
        <p:spPr>
          <a:xfrm>
            <a:off x="0" y="584775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High Magnetic Field by SC mag </a:t>
            </a:r>
            <a:r>
              <a:rPr lang="en-US" altLang="ja-JP" sz="2000" dirty="0"/>
              <a:t>can induce </a:t>
            </a:r>
            <a:r>
              <a:rPr lang="en-US" altLang="ja-JP" sz="2000" b="1" dirty="0"/>
              <a:t>high electric-magnetic force</a:t>
            </a:r>
            <a:r>
              <a:rPr lang="en-US" altLang="ja-JP" sz="20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 </a:t>
            </a:r>
            <a:r>
              <a:rPr lang="en-US" altLang="ja-JP" sz="2000" b="1" dirty="0">
                <a:solidFill>
                  <a:srgbClr val="FF0000"/>
                </a:solidFill>
              </a:rPr>
              <a:t>8-shape coils along the MAGLEV track </a:t>
            </a:r>
            <a:r>
              <a:rPr lang="en-US" altLang="ja-JP" sz="2000" dirty="0"/>
              <a:t>to levitate a train.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https://www.youtube.com/watch?v=XjwF-STGtfE&amp;t=325s&amp;ab_channel=Lesics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 </a:t>
            </a:r>
            <a:r>
              <a:rPr lang="en-US" altLang="ja-JP" sz="2000" b="1" dirty="0">
                <a:solidFill>
                  <a:srgbClr val="FF0000"/>
                </a:solidFill>
              </a:rPr>
              <a:t>Silicon melt </a:t>
            </a:r>
            <a:r>
              <a:rPr lang="en-US" altLang="ja-JP" sz="2000" dirty="0"/>
              <a:t>in its crystal growth process (</a:t>
            </a:r>
            <a:r>
              <a:rPr lang="en-US" altLang="ja-JP" sz="2000" b="1" dirty="0">
                <a:solidFill>
                  <a:srgbClr val="FF0000"/>
                </a:solidFill>
              </a:rPr>
              <a:t>MCZ method</a:t>
            </a:r>
            <a:r>
              <a:rPr lang="en-US" altLang="ja-JP" sz="2000" dirty="0"/>
              <a:t>)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to control its convection.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onto </a:t>
            </a:r>
            <a:r>
              <a:rPr lang="en-US" altLang="ja-JP" sz="2000" b="1" dirty="0">
                <a:solidFill>
                  <a:srgbClr val="FF0000"/>
                </a:solidFill>
              </a:rPr>
              <a:t>a rotor or stator in a motor </a:t>
            </a:r>
            <a:r>
              <a:rPr lang="en-US" altLang="ja-JP" sz="2000" dirty="0"/>
              <a:t>to generate high torque</a:t>
            </a:r>
            <a:r>
              <a:rPr lang="en-US" altLang="ja-JP" sz="2000" dirty="0">
                <a:solidFill>
                  <a:srgbClr val="FF0000"/>
                </a:solidFill>
              </a:rPr>
              <a:t>  </a:t>
            </a:r>
          </a:p>
          <a:p>
            <a:endParaRPr kumimoji="1" lang="ja-JP" altLang="en-US" sz="2000" dirty="0"/>
          </a:p>
        </p:txBody>
      </p:sp>
      <p:sp>
        <p:nvSpPr>
          <p:cNvPr id="2048" name="テキスト ボックス 2047">
            <a:extLst>
              <a:ext uri="{FF2B5EF4-FFF2-40B4-BE49-F238E27FC236}">
                <a16:creationId xmlns:a16="http://schemas.microsoft.com/office/drawing/2014/main" id="{2BFC33ED-E79B-88D4-B4D6-EAF87750E574}"/>
              </a:ext>
            </a:extLst>
          </p:cNvPr>
          <p:cNvSpPr txBox="1"/>
          <p:nvPr/>
        </p:nvSpPr>
        <p:spPr>
          <a:xfrm>
            <a:off x="-37605" y="6614660"/>
            <a:ext cx="38619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https://www.phy.cuhk.edu.hk/phyworld/articles/maglev/maglev_e.html</a:t>
            </a:r>
            <a:endParaRPr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F140F7-7AE1-55FC-41B6-E18606B39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5" y="2176839"/>
            <a:ext cx="3137349" cy="31373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0CADD3-C135-A073-586A-0F1BCE63C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50" y="5275678"/>
            <a:ext cx="2393488" cy="13463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414B05-1758-D6D5-376A-8C272B220A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6" t="19839" r="14121" b="20774"/>
          <a:stretch/>
        </p:blipFill>
        <p:spPr>
          <a:xfrm>
            <a:off x="3573950" y="2519006"/>
            <a:ext cx="3137349" cy="203050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4763DE-7CDC-AD99-D8FF-F987B77BBB07}"/>
              </a:ext>
            </a:extLst>
          </p:cNvPr>
          <p:cNvSpPr txBox="1"/>
          <p:nvPr/>
        </p:nvSpPr>
        <p:spPr>
          <a:xfrm>
            <a:off x="3411399" y="4525896"/>
            <a:ext cx="109620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Silicon Melt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97E8AC-A99C-D145-6543-2BBB12D7F403}"/>
              </a:ext>
            </a:extLst>
          </p:cNvPr>
          <p:cNvSpPr txBox="1"/>
          <p:nvPr/>
        </p:nvSpPr>
        <p:spPr>
          <a:xfrm>
            <a:off x="5699284" y="4502279"/>
            <a:ext cx="69560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Heater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2F0B1C-B4D5-F223-2718-37327ABF205D}"/>
              </a:ext>
            </a:extLst>
          </p:cNvPr>
          <p:cNvSpPr txBox="1"/>
          <p:nvPr/>
        </p:nvSpPr>
        <p:spPr>
          <a:xfrm>
            <a:off x="4543263" y="4343748"/>
            <a:ext cx="74840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Crucible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05892F-D634-53E5-25EE-83E5BCC5A7D5}"/>
              </a:ext>
            </a:extLst>
          </p:cNvPr>
          <p:cNvSpPr txBox="1"/>
          <p:nvPr/>
        </p:nvSpPr>
        <p:spPr>
          <a:xfrm>
            <a:off x="3452958" y="2350681"/>
            <a:ext cx="51514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Coil   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9E6C5D-D895-3328-3B17-1E20528CBD79}"/>
              </a:ext>
            </a:extLst>
          </p:cNvPr>
          <p:cNvSpPr txBox="1"/>
          <p:nvPr/>
        </p:nvSpPr>
        <p:spPr>
          <a:xfrm>
            <a:off x="4219197" y="2322939"/>
            <a:ext cx="220160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Single-crystal Silicon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20A864-2FEF-84D1-5BF5-85421F41A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390" y="4772117"/>
            <a:ext cx="2447925" cy="18669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E67594-37CE-B5D7-61C4-9758D46EB26D}"/>
              </a:ext>
            </a:extLst>
          </p:cNvPr>
          <p:cNvSpPr txBox="1"/>
          <p:nvPr/>
        </p:nvSpPr>
        <p:spPr>
          <a:xfrm>
            <a:off x="3576683" y="6622015"/>
            <a:ext cx="36857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/>
              <a:t>http://www.c-xsmt.com/en/index.php?m=Page&amp;a=index&amp;id=64</a:t>
            </a:r>
            <a:endParaRPr lang="ja-JP" altLang="en-US" sz="9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D859FC4-00A3-1E17-BA2E-C9A98DC994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9" t="9791" r="28087" b="13332"/>
          <a:stretch/>
        </p:blipFill>
        <p:spPr>
          <a:xfrm>
            <a:off x="7365629" y="2322939"/>
            <a:ext cx="3647492" cy="175200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D4C85DD-2B72-E473-0F56-87846A4A3289}"/>
              </a:ext>
            </a:extLst>
          </p:cNvPr>
          <p:cNvSpPr txBox="1"/>
          <p:nvPr/>
        </p:nvSpPr>
        <p:spPr>
          <a:xfrm>
            <a:off x="7010875" y="4097526"/>
            <a:ext cx="4713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dirty="0"/>
              <a:t>https://www.semanticscholar.org/paper/Design-of-All-Superconducting-Electrical-Motor-for-Kovalev-Nekrasova/003bf622cd273d44be67dd0610859ba3e421d511</a:t>
            </a:r>
            <a:endParaRPr lang="ja-JP" altLang="en-US" sz="900" dirty="0"/>
          </a:p>
        </p:txBody>
      </p:sp>
      <p:sp>
        <p:nvSpPr>
          <p:cNvPr id="2065" name="テキスト ボックス 2064">
            <a:extLst>
              <a:ext uri="{FF2B5EF4-FFF2-40B4-BE49-F238E27FC236}">
                <a16:creationId xmlns:a16="http://schemas.microsoft.com/office/drawing/2014/main" id="{17FFDBBF-39C3-35ED-F860-6E43D6E097C5}"/>
              </a:ext>
            </a:extLst>
          </p:cNvPr>
          <p:cNvSpPr txBox="1"/>
          <p:nvPr/>
        </p:nvSpPr>
        <p:spPr>
          <a:xfrm>
            <a:off x="6483346" y="4489440"/>
            <a:ext cx="6125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/>
              <a:t>High Magnetic Field by SC mag </a:t>
            </a:r>
            <a:r>
              <a:rPr lang="en-US" altLang="ja-JP" sz="1800" dirty="0"/>
              <a:t>can store </a:t>
            </a:r>
            <a:r>
              <a:rPr lang="en-US" altLang="ja-JP" sz="1800" b="1" dirty="0">
                <a:solidFill>
                  <a:srgbClr val="FF0000"/>
                </a:solidFill>
              </a:rPr>
              <a:t>electric-magnetic energy directly in SMES</a:t>
            </a:r>
            <a:r>
              <a:rPr lang="en-US" altLang="ja-JP" sz="1800" dirty="0"/>
              <a:t>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420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29F42-FE6D-9E7F-B953-0FD941FBF897}"/>
              </a:ext>
            </a:extLst>
          </p:cNvPr>
          <p:cNvSpPr txBox="1"/>
          <p:nvPr/>
        </p:nvSpPr>
        <p:spPr>
          <a:xfrm>
            <a:off x="1" y="584775"/>
            <a:ext cx="120676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b="1" dirty="0"/>
              <a:t>Clarification of Required Magnetic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Strength, Volume, Uniformity, Gradient, Response and Field-integral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Stray Field,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b="1" dirty="0"/>
              <a:t>Field Calculation, EMF Calculation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Current distribution and coil shape, occasionally iron yoke configuration.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Usually calculated by Computer Code to take account on </a:t>
            </a:r>
            <a:r>
              <a:rPr lang="en-US" altLang="ja-JP" dirty="0">
                <a:solidFill>
                  <a:srgbClr val="0033CC"/>
                </a:solidFill>
              </a:rPr>
              <a:t>non-linear permeability of iron</a:t>
            </a:r>
            <a:r>
              <a:rPr lang="en-US" altLang="ja-JP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Check satisfactory </a:t>
            </a:r>
            <a:r>
              <a:rPr lang="en-US" altLang="ja-JP" dirty="0">
                <a:solidFill>
                  <a:srgbClr val="0033CC"/>
                </a:solidFill>
              </a:rPr>
              <a:t>Field Distribution.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33CC"/>
                </a:solidFill>
              </a:rPr>
              <a:t>Peak field </a:t>
            </a:r>
            <a:r>
              <a:rPr lang="en-US" altLang="ja-JP" dirty="0"/>
              <a:t>in Windings and check </a:t>
            </a:r>
            <a:r>
              <a:rPr lang="en-US" altLang="ja-JP" dirty="0" err="1">
                <a:solidFill>
                  <a:srgbClr val="0033CC"/>
                </a:solidFill>
              </a:rPr>
              <a:t>Jc</a:t>
            </a:r>
            <a:r>
              <a:rPr lang="en-US" altLang="ja-JP" dirty="0">
                <a:solidFill>
                  <a:srgbClr val="0033CC"/>
                </a:solidFill>
              </a:rPr>
              <a:t> in superconductor at 4.5 K, </a:t>
            </a:r>
            <a:r>
              <a:rPr lang="en-US" altLang="ja-JP" i="1" dirty="0" err="1">
                <a:solidFill>
                  <a:srgbClr val="0033CC"/>
                </a:solidFill>
              </a:rPr>
              <a:t>B</a:t>
            </a:r>
            <a:r>
              <a:rPr lang="en-US" altLang="ja-JP" i="1" baseline="-25000" dirty="0" err="1">
                <a:solidFill>
                  <a:srgbClr val="0033CC"/>
                </a:solidFill>
              </a:rPr>
              <a:t>peak</a:t>
            </a:r>
            <a:r>
              <a:rPr lang="en-US" altLang="ja-JP" dirty="0">
                <a:solidFill>
                  <a:srgbClr val="0033CC"/>
                </a:solidFill>
              </a:rPr>
              <a:t>.,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Stored energy, </a:t>
            </a:r>
            <a:r>
              <a:rPr lang="en-US" altLang="ja-JP" dirty="0">
                <a:solidFill>
                  <a:srgbClr val="0033CC"/>
                </a:solidFill>
              </a:rPr>
              <a:t>coil current </a:t>
            </a:r>
            <a:r>
              <a:rPr lang="en-US" altLang="ja-JP" dirty="0"/>
              <a:t>and </a:t>
            </a:r>
            <a:r>
              <a:rPr lang="en-US" altLang="ja-JP" dirty="0">
                <a:solidFill>
                  <a:srgbClr val="0033CC"/>
                </a:solidFill>
              </a:rPr>
              <a:t>inductance </a:t>
            </a:r>
            <a:r>
              <a:rPr lang="en-US" altLang="ja-JP" dirty="0"/>
              <a:t>for quench protection and power source design.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33CC"/>
                </a:solidFill>
              </a:rPr>
              <a:t>EMF onto the Winding </a:t>
            </a:r>
            <a:r>
              <a:rPr lang="en-US" altLang="ja-JP" dirty="0"/>
              <a:t>including Interaction with  Iron. 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Stress Analysis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Within Allowable Stress, Reinforcement for Stiffness of Coil, Support Structure in Cryostat.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/>
              <a:t>J</a:t>
            </a:r>
            <a:r>
              <a:rPr lang="en-US" altLang="ja-JP" i="1" baseline="-25000" dirty="0"/>
              <a:t>e</a:t>
            </a:r>
            <a:r>
              <a:rPr lang="en-US" altLang="ja-JP" i="1" dirty="0"/>
              <a:t> </a:t>
            </a:r>
            <a:r>
              <a:rPr lang="en-US" altLang="ja-JP" dirty="0"/>
              <a:t>Check, Stabilizer Area (Copper Ratio) , Quench characteristics and protection (Heater, Propagator etc.)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Suspending Coil (Cold Mass), Thermal Insulation Distance, Heat Leakage, Eddy Current Force at Quench,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Cooling Scheme ( Pool boiling, Forced Circulation, Conductive)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Cold Source – </a:t>
            </a:r>
            <a:r>
              <a:rPr lang="en-US" altLang="ja-JP" dirty="0" err="1"/>
              <a:t>LHe</a:t>
            </a:r>
            <a:r>
              <a:rPr lang="en-US" altLang="ja-JP" dirty="0"/>
              <a:t> Transfer, He Liquefier, Cryocooler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He Phase – Saturated or Subcooled </a:t>
            </a:r>
            <a:r>
              <a:rPr lang="en-US" altLang="ja-JP" dirty="0" err="1"/>
              <a:t>LHe</a:t>
            </a:r>
            <a:r>
              <a:rPr lang="en-US" altLang="ja-JP" dirty="0"/>
              <a:t>, </a:t>
            </a:r>
            <a:r>
              <a:rPr lang="en-US" altLang="ja-JP" dirty="0" err="1"/>
              <a:t>SHe</a:t>
            </a:r>
            <a:r>
              <a:rPr lang="en-US" altLang="ja-JP" dirty="0"/>
              <a:t>, Superfluid He, LN</a:t>
            </a:r>
            <a:r>
              <a:rPr lang="en-US" altLang="ja-JP" baseline="-25000" dirty="0"/>
              <a:t>2</a:t>
            </a:r>
            <a:r>
              <a:rPr lang="en-US" altLang="ja-JP" dirty="0"/>
              <a:t>, LH</a:t>
            </a:r>
            <a:r>
              <a:rPr lang="en-US" altLang="ja-JP" baseline="-25000" dirty="0"/>
              <a:t>2</a:t>
            </a:r>
            <a:r>
              <a:rPr lang="en-US" altLang="ja-JP" dirty="0"/>
              <a:t> etc.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72CC0-6246-D9E2-A88F-54C9161BB5ED}"/>
              </a:ext>
            </a:extLst>
          </p:cNvPr>
          <p:cNvSpPr/>
          <p:nvPr/>
        </p:nvSpPr>
        <p:spPr>
          <a:xfrm>
            <a:off x="0" y="584776"/>
            <a:ext cx="10920549" cy="2781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Outline : Technical Items for SC magnet design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C129F2D4-4FE2-4D14-BC05-E8E048CE6882}"/>
              </a:ext>
            </a:extLst>
          </p:cNvPr>
          <p:cNvSpPr/>
          <p:nvPr/>
        </p:nvSpPr>
        <p:spPr>
          <a:xfrm>
            <a:off x="3910101" y="1837621"/>
            <a:ext cx="1332000" cy="1332000"/>
          </a:xfrm>
          <a:custGeom>
            <a:avLst/>
            <a:gdLst>
              <a:gd name="connsiteX0" fmla="*/ 666000 w 1332000"/>
              <a:gd name="connsiteY0" fmla="*/ 0 h 1332000"/>
              <a:gd name="connsiteX1" fmla="*/ 1332000 w 1332000"/>
              <a:gd name="connsiteY1" fmla="*/ 666000 h 1332000"/>
              <a:gd name="connsiteX2" fmla="*/ 666000 w 1332000"/>
              <a:gd name="connsiteY2" fmla="*/ 1332000 h 1332000"/>
              <a:gd name="connsiteX3" fmla="*/ 0 w 1332000"/>
              <a:gd name="connsiteY3" fmla="*/ 666000 h 1332000"/>
              <a:gd name="connsiteX4" fmla="*/ 666000 w 1332000"/>
              <a:gd name="connsiteY4" fmla="*/ 0 h 1332000"/>
              <a:gd name="connsiteX5" fmla="*/ 666000 w 1332000"/>
              <a:gd name="connsiteY5" fmla="*/ 108000 h 1332000"/>
              <a:gd name="connsiteX6" fmla="*/ 108000 w 1332000"/>
              <a:gd name="connsiteY6" fmla="*/ 666000 h 1332000"/>
              <a:gd name="connsiteX7" fmla="*/ 666000 w 1332000"/>
              <a:gd name="connsiteY7" fmla="*/ 1224000 h 1332000"/>
              <a:gd name="connsiteX8" fmla="*/ 1224000 w 1332000"/>
              <a:gd name="connsiteY8" fmla="*/ 666000 h 1332000"/>
              <a:gd name="connsiteX9" fmla="*/ 666000 w 1332000"/>
              <a:gd name="connsiteY9" fmla="*/ 108000 h 13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000" h="1332000">
                <a:moveTo>
                  <a:pt x="666000" y="0"/>
                </a:move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ubicBezTo>
                  <a:pt x="0" y="298178"/>
                  <a:pt x="298178" y="0"/>
                  <a:pt x="666000" y="0"/>
                </a:cubicBezTo>
                <a:close/>
                <a:moveTo>
                  <a:pt x="666000" y="108000"/>
                </a:moveTo>
                <a:cubicBezTo>
                  <a:pt x="357825" y="108000"/>
                  <a:pt x="108000" y="357825"/>
                  <a:pt x="108000" y="666000"/>
                </a:cubicBezTo>
                <a:cubicBezTo>
                  <a:pt x="108000" y="974175"/>
                  <a:pt x="357825" y="1224000"/>
                  <a:pt x="666000" y="1224000"/>
                </a:cubicBezTo>
                <a:cubicBezTo>
                  <a:pt x="974175" y="1224000"/>
                  <a:pt x="1224000" y="974175"/>
                  <a:pt x="1224000" y="666000"/>
                </a:cubicBezTo>
                <a:cubicBezTo>
                  <a:pt x="1224000" y="357825"/>
                  <a:pt x="974175" y="108000"/>
                  <a:pt x="666000" y="1080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isometricTopUp"/>
            <a:lightRig rig="threePt" dir="t"/>
          </a:scene3d>
          <a:sp3d extrusionH="381000">
            <a:extrusionClr>
              <a:schemeClr val="accent4">
                <a:lumMod val="60000"/>
                <a:lumOff val="4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16F89-4731-18EB-BB94-BB002C22F9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Windings to Produce Different Field Shapes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46FEAF22-CBCD-1C36-A0E6-076F15E7E76B}"/>
              </a:ext>
            </a:extLst>
          </p:cNvPr>
          <p:cNvSpPr/>
          <p:nvPr/>
        </p:nvSpPr>
        <p:spPr>
          <a:xfrm>
            <a:off x="369926" y="1059793"/>
            <a:ext cx="1332000" cy="1332000"/>
          </a:xfrm>
          <a:custGeom>
            <a:avLst/>
            <a:gdLst>
              <a:gd name="connsiteX0" fmla="*/ 666000 w 1332000"/>
              <a:gd name="connsiteY0" fmla="*/ 216000 h 1332000"/>
              <a:gd name="connsiteX1" fmla="*/ 216000 w 1332000"/>
              <a:gd name="connsiteY1" fmla="*/ 666000 h 1332000"/>
              <a:gd name="connsiteX2" fmla="*/ 666000 w 1332000"/>
              <a:gd name="connsiteY2" fmla="*/ 1116000 h 1332000"/>
              <a:gd name="connsiteX3" fmla="*/ 1116000 w 1332000"/>
              <a:gd name="connsiteY3" fmla="*/ 666000 h 1332000"/>
              <a:gd name="connsiteX4" fmla="*/ 666000 w 1332000"/>
              <a:gd name="connsiteY4" fmla="*/ 216000 h 1332000"/>
              <a:gd name="connsiteX5" fmla="*/ 666000 w 1332000"/>
              <a:gd name="connsiteY5" fmla="*/ 0 h 1332000"/>
              <a:gd name="connsiteX6" fmla="*/ 1332000 w 1332000"/>
              <a:gd name="connsiteY6" fmla="*/ 666000 h 1332000"/>
              <a:gd name="connsiteX7" fmla="*/ 666000 w 1332000"/>
              <a:gd name="connsiteY7" fmla="*/ 1332000 h 1332000"/>
              <a:gd name="connsiteX8" fmla="*/ 0 w 1332000"/>
              <a:gd name="connsiteY8" fmla="*/ 666000 h 1332000"/>
              <a:gd name="connsiteX9" fmla="*/ 666000 w 1332000"/>
              <a:gd name="connsiteY9" fmla="*/ 0 h 13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000" h="1332000">
                <a:moveTo>
                  <a:pt x="666000" y="216000"/>
                </a:moveTo>
                <a:cubicBezTo>
                  <a:pt x="417472" y="216000"/>
                  <a:pt x="216000" y="417472"/>
                  <a:pt x="216000" y="666000"/>
                </a:cubicBezTo>
                <a:cubicBezTo>
                  <a:pt x="216000" y="914528"/>
                  <a:pt x="417472" y="1116000"/>
                  <a:pt x="666000" y="1116000"/>
                </a:cubicBezTo>
                <a:cubicBezTo>
                  <a:pt x="914528" y="1116000"/>
                  <a:pt x="1116000" y="914528"/>
                  <a:pt x="1116000" y="666000"/>
                </a:cubicBezTo>
                <a:cubicBezTo>
                  <a:pt x="1116000" y="417472"/>
                  <a:pt x="914528" y="216000"/>
                  <a:pt x="666000" y="216000"/>
                </a:cubicBezTo>
                <a:close/>
                <a:moveTo>
                  <a:pt x="666000" y="0"/>
                </a:move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ubicBezTo>
                  <a:pt x="0" y="298178"/>
                  <a:pt x="298178" y="0"/>
                  <a:pt x="6660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isometricTopUp"/>
            <a:lightRig rig="threePt" dir="t"/>
          </a:scene3d>
          <a:sp3d extrusionH="1225550">
            <a:extrusionClr>
              <a:schemeClr val="accent4">
                <a:lumMod val="60000"/>
                <a:lumOff val="4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0529ADE-4C5C-77AD-BE96-0649A1615726}"/>
              </a:ext>
            </a:extLst>
          </p:cNvPr>
          <p:cNvSpPr/>
          <p:nvPr/>
        </p:nvSpPr>
        <p:spPr>
          <a:xfrm>
            <a:off x="2047607" y="1840626"/>
            <a:ext cx="1332000" cy="1332000"/>
          </a:xfrm>
          <a:custGeom>
            <a:avLst/>
            <a:gdLst>
              <a:gd name="connsiteX0" fmla="*/ 666000 w 1332000"/>
              <a:gd name="connsiteY0" fmla="*/ 216000 h 1332000"/>
              <a:gd name="connsiteX1" fmla="*/ 216000 w 1332000"/>
              <a:gd name="connsiteY1" fmla="*/ 666000 h 1332000"/>
              <a:gd name="connsiteX2" fmla="*/ 666000 w 1332000"/>
              <a:gd name="connsiteY2" fmla="*/ 1116000 h 1332000"/>
              <a:gd name="connsiteX3" fmla="*/ 1116000 w 1332000"/>
              <a:gd name="connsiteY3" fmla="*/ 666000 h 1332000"/>
              <a:gd name="connsiteX4" fmla="*/ 666000 w 1332000"/>
              <a:gd name="connsiteY4" fmla="*/ 216000 h 1332000"/>
              <a:gd name="connsiteX5" fmla="*/ 666000 w 1332000"/>
              <a:gd name="connsiteY5" fmla="*/ 0 h 1332000"/>
              <a:gd name="connsiteX6" fmla="*/ 1332000 w 1332000"/>
              <a:gd name="connsiteY6" fmla="*/ 666000 h 1332000"/>
              <a:gd name="connsiteX7" fmla="*/ 666000 w 1332000"/>
              <a:gd name="connsiteY7" fmla="*/ 1332000 h 1332000"/>
              <a:gd name="connsiteX8" fmla="*/ 0 w 1332000"/>
              <a:gd name="connsiteY8" fmla="*/ 666000 h 1332000"/>
              <a:gd name="connsiteX9" fmla="*/ 666000 w 1332000"/>
              <a:gd name="connsiteY9" fmla="*/ 0 h 13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000" h="1332000">
                <a:moveTo>
                  <a:pt x="666000" y="216000"/>
                </a:moveTo>
                <a:cubicBezTo>
                  <a:pt x="417472" y="216000"/>
                  <a:pt x="216000" y="417472"/>
                  <a:pt x="216000" y="666000"/>
                </a:cubicBezTo>
                <a:cubicBezTo>
                  <a:pt x="216000" y="914528"/>
                  <a:pt x="417472" y="1116000"/>
                  <a:pt x="666000" y="1116000"/>
                </a:cubicBezTo>
                <a:cubicBezTo>
                  <a:pt x="914528" y="1116000"/>
                  <a:pt x="1116000" y="914528"/>
                  <a:pt x="1116000" y="666000"/>
                </a:cubicBezTo>
                <a:cubicBezTo>
                  <a:pt x="1116000" y="417472"/>
                  <a:pt x="914528" y="216000"/>
                  <a:pt x="666000" y="216000"/>
                </a:cubicBezTo>
                <a:close/>
                <a:moveTo>
                  <a:pt x="666000" y="0"/>
                </a:move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ubicBezTo>
                  <a:pt x="0" y="298178"/>
                  <a:pt x="298178" y="0"/>
                  <a:pt x="6660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isometricTopUp"/>
            <a:lightRig rig="threePt" dir="t"/>
          </a:scene3d>
          <a:sp3d extrusionH="381000">
            <a:extrusionClr>
              <a:schemeClr val="accent4">
                <a:lumMod val="60000"/>
                <a:lumOff val="4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E090B6B0-7F7E-F789-E392-0851ECF84188}"/>
              </a:ext>
            </a:extLst>
          </p:cNvPr>
          <p:cNvSpPr/>
          <p:nvPr/>
        </p:nvSpPr>
        <p:spPr>
          <a:xfrm>
            <a:off x="2047607" y="1059793"/>
            <a:ext cx="1332000" cy="1332000"/>
          </a:xfrm>
          <a:custGeom>
            <a:avLst/>
            <a:gdLst>
              <a:gd name="connsiteX0" fmla="*/ 666000 w 1332000"/>
              <a:gd name="connsiteY0" fmla="*/ 216000 h 1332000"/>
              <a:gd name="connsiteX1" fmla="*/ 216000 w 1332000"/>
              <a:gd name="connsiteY1" fmla="*/ 666000 h 1332000"/>
              <a:gd name="connsiteX2" fmla="*/ 666000 w 1332000"/>
              <a:gd name="connsiteY2" fmla="*/ 1116000 h 1332000"/>
              <a:gd name="connsiteX3" fmla="*/ 1116000 w 1332000"/>
              <a:gd name="connsiteY3" fmla="*/ 666000 h 1332000"/>
              <a:gd name="connsiteX4" fmla="*/ 666000 w 1332000"/>
              <a:gd name="connsiteY4" fmla="*/ 216000 h 1332000"/>
              <a:gd name="connsiteX5" fmla="*/ 666000 w 1332000"/>
              <a:gd name="connsiteY5" fmla="*/ 0 h 1332000"/>
              <a:gd name="connsiteX6" fmla="*/ 1332000 w 1332000"/>
              <a:gd name="connsiteY6" fmla="*/ 666000 h 1332000"/>
              <a:gd name="connsiteX7" fmla="*/ 666000 w 1332000"/>
              <a:gd name="connsiteY7" fmla="*/ 1332000 h 1332000"/>
              <a:gd name="connsiteX8" fmla="*/ 0 w 1332000"/>
              <a:gd name="connsiteY8" fmla="*/ 666000 h 1332000"/>
              <a:gd name="connsiteX9" fmla="*/ 666000 w 1332000"/>
              <a:gd name="connsiteY9" fmla="*/ 0 h 13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000" h="1332000">
                <a:moveTo>
                  <a:pt x="666000" y="216000"/>
                </a:moveTo>
                <a:cubicBezTo>
                  <a:pt x="417472" y="216000"/>
                  <a:pt x="216000" y="417472"/>
                  <a:pt x="216000" y="666000"/>
                </a:cubicBezTo>
                <a:cubicBezTo>
                  <a:pt x="216000" y="914528"/>
                  <a:pt x="417472" y="1116000"/>
                  <a:pt x="666000" y="1116000"/>
                </a:cubicBezTo>
                <a:cubicBezTo>
                  <a:pt x="914528" y="1116000"/>
                  <a:pt x="1116000" y="914528"/>
                  <a:pt x="1116000" y="666000"/>
                </a:cubicBezTo>
                <a:cubicBezTo>
                  <a:pt x="1116000" y="417472"/>
                  <a:pt x="914528" y="216000"/>
                  <a:pt x="666000" y="216000"/>
                </a:cubicBezTo>
                <a:close/>
                <a:moveTo>
                  <a:pt x="666000" y="0"/>
                </a:move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ubicBezTo>
                  <a:pt x="0" y="298178"/>
                  <a:pt x="298178" y="0"/>
                  <a:pt x="6660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isometricTopUp"/>
            <a:lightRig rig="threePt" dir="t"/>
          </a:scene3d>
          <a:sp3d extrusionH="381000">
            <a:extrusionClr>
              <a:schemeClr val="accent4">
                <a:lumMod val="60000"/>
                <a:lumOff val="40000"/>
              </a:schemeClr>
            </a:extrusion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8" name="円弧 7">
            <a:extLst>
              <a:ext uri="{FF2B5EF4-FFF2-40B4-BE49-F238E27FC236}">
                <a16:creationId xmlns:a16="http://schemas.microsoft.com/office/drawing/2014/main" id="{9EF10F7E-5050-CF04-3F34-0B0785BF49FC}"/>
              </a:ext>
            </a:extLst>
          </p:cNvPr>
          <p:cNvSpPr/>
          <p:nvPr/>
        </p:nvSpPr>
        <p:spPr>
          <a:xfrm>
            <a:off x="667878" y="1302732"/>
            <a:ext cx="1332000" cy="1332000"/>
          </a:xfrm>
          <a:prstGeom prst="arc">
            <a:avLst>
              <a:gd name="adj1" fmla="val 3298570"/>
              <a:gd name="adj2" fmla="val 10213011"/>
            </a:avLst>
          </a:prstGeom>
          <a:ln w="53975">
            <a:headEnd type="triangle" w="lg" len="lg"/>
            <a:tailEnd type="none"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027C3F3F-0C25-DB23-2048-C75EA11C35BF}"/>
              </a:ext>
            </a:extLst>
          </p:cNvPr>
          <p:cNvSpPr/>
          <p:nvPr/>
        </p:nvSpPr>
        <p:spPr>
          <a:xfrm>
            <a:off x="667878" y="1188218"/>
            <a:ext cx="746374" cy="700786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DBA4F6-39A6-5DC0-E05C-FCBEA7ACEF5A}"/>
              </a:ext>
            </a:extLst>
          </p:cNvPr>
          <p:cNvSpPr txBox="1"/>
          <p:nvPr/>
        </p:nvSpPr>
        <p:spPr>
          <a:xfrm>
            <a:off x="1013559" y="2265400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3527E2-3E67-421E-FB70-D16A9FC41AC7}"/>
              </a:ext>
            </a:extLst>
          </p:cNvPr>
          <p:cNvSpPr txBox="1"/>
          <p:nvPr/>
        </p:nvSpPr>
        <p:spPr>
          <a:xfrm>
            <a:off x="2584405" y="2039075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</a:t>
            </a:r>
            <a:endParaRPr kumimoji="1" lang="ja-JP" altLang="en-US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14539C-513E-1856-99AE-32AD31F083E5}"/>
              </a:ext>
            </a:extLst>
          </p:cNvPr>
          <p:cNvSpPr txBox="1"/>
          <p:nvPr/>
        </p:nvSpPr>
        <p:spPr>
          <a:xfrm>
            <a:off x="2584405" y="2803294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</a:t>
            </a:r>
            <a:endParaRPr kumimoji="1" lang="ja-JP" altLang="en-US" b="1" dirty="0"/>
          </a:p>
        </p:txBody>
      </p:sp>
      <p:sp>
        <p:nvSpPr>
          <p:cNvPr id="14" name="円弧 13">
            <a:extLst>
              <a:ext uri="{FF2B5EF4-FFF2-40B4-BE49-F238E27FC236}">
                <a16:creationId xmlns:a16="http://schemas.microsoft.com/office/drawing/2014/main" id="{67DBD027-12CD-B47C-EAE0-F9E845F29BB0}"/>
              </a:ext>
            </a:extLst>
          </p:cNvPr>
          <p:cNvSpPr/>
          <p:nvPr/>
        </p:nvSpPr>
        <p:spPr>
          <a:xfrm>
            <a:off x="2393288" y="1026565"/>
            <a:ext cx="1332000" cy="1332000"/>
          </a:xfrm>
          <a:prstGeom prst="arc">
            <a:avLst>
              <a:gd name="adj1" fmla="val 3298570"/>
              <a:gd name="adj2" fmla="val 10213011"/>
            </a:avLst>
          </a:prstGeom>
          <a:ln w="53975">
            <a:headEnd type="triangle" w="lg" len="lg"/>
            <a:tailEnd type="none"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弧 14">
            <a:extLst>
              <a:ext uri="{FF2B5EF4-FFF2-40B4-BE49-F238E27FC236}">
                <a16:creationId xmlns:a16="http://schemas.microsoft.com/office/drawing/2014/main" id="{5C658380-25EB-B834-8A85-2E476A68F84F}"/>
              </a:ext>
            </a:extLst>
          </p:cNvPr>
          <p:cNvSpPr/>
          <p:nvPr/>
        </p:nvSpPr>
        <p:spPr>
          <a:xfrm>
            <a:off x="2393288" y="1807398"/>
            <a:ext cx="1332000" cy="1332000"/>
          </a:xfrm>
          <a:prstGeom prst="arc">
            <a:avLst>
              <a:gd name="adj1" fmla="val 3298570"/>
              <a:gd name="adj2" fmla="val 10213011"/>
            </a:avLst>
          </a:prstGeom>
          <a:ln w="53975">
            <a:headEnd type="triangle" w="lg" len="lg"/>
            <a:tailEnd type="none"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上 15">
            <a:extLst>
              <a:ext uri="{FF2B5EF4-FFF2-40B4-BE49-F238E27FC236}">
                <a16:creationId xmlns:a16="http://schemas.microsoft.com/office/drawing/2014/main" id="{34F1086D-A206-7371-2A6D-F522D2C00529}"/>
              </a:ext>
            </a:extLst>
          </p:cNvPr>
          <p:cNvSpPr/>
          <p:nvPr/>
        </p:nvSpPr>
        <p:spPr>
          <a:xfrm>
            <a:off x="2340420" y="1249201"/>
            <a:ext cx="746374" cy="700786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F8C894-3853-49CE-D8D0-E815E87CF8BC}"/>
              </a:ext>
            </a:extLst>
          </p:cNvPr>
          <p:cNvSpPr txBox="1"/>
          <p:nvPr/>
        </p:nvSpPr>
        <p:spPr>
          <a:xfrm>
            <a:off x="10432" y="3240354"/>
            <a:ext cx="1989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Simple solenoid</a:t>
            </a:r>
            <a:endParaRPr lang="ja-JP" altLang="en-US" sz="16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7FA72EA-B667-7D59-91ED-74241912CC77}"/>
              </a:ext>
            </a:extLst>
          </p:cNvPr>
          <p:cNvGrpSpPr/>
          <p:nvPr/>
        </p:nvGrpSpPr>
        <p:grpSpPr>
          <a:xfrm>
            <a:off x="3910101" y="1100595"/>
            <a:ext cx="1332000" cy="1332000"/>
            <a:chOff x="4542026" y="584775"/>
            <a:chExt cx="1332000" cy="1332000"/>
          </a:xfrm>
          <a:scene3d>
            <a:camera prst="isometricTopUp"/>
            <a:lightRig rig="threePt" dir="t"/>
          </a:scene3d>
        </p:grpSpPr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39B7292D-0EA4-CC5C-C8B0-C3897B98D146}"/>
                </a:ext>
              </a:extLst>
            </p:cNvPr>
            <p:cNvSpPr/>
            <p:nvPr/>
          </p:nvSpPr>
          <p:spPr>
            <a:xfrm>
              <a:off x="4650026" y="692775"/>
              <a:ext cx="1116000" cy="1116000"/>
            </a:xfrm>
            <a:custGeom>
              <a:avLst/>
              <a:gdLst>
                <a:gd name="connsiteX0" fmla="*/ 558000 w 1116000"/>
                <a:gd name="connsiteY0" fmla="*/ 0 h 1116000"/>
                <a:gd name="connsiteX1" fmla="*/ 1116000 w 1116000"/>
                <a:gd name="connsiteY1" fmla="*/ 558000 h 1116000"/>
                <a:gd name="connsiteX2" fmla="*/ 558000 w 1116000"/>
                <a:gd name="connsiteY2" fmla="*/ 1116000 h 1116000"/>
                <a:gd name="connsiteX3" fmla="*/ 0 w 1116000"/>
                <a:gd name="connsiteY3" fmla="*/ 558000 h 1116000"/>
                <a:gd name="connsiteX4" fmla="*/ 558000 w 1116000"/>
                <a:gd name="connsiteY4" fmla="*/ 0 h 1116000"/>
                <a:gd name="connsiteX5" fmla="*/ 558000 w 1116000"/>
                <a:gd name="connsiteY5" fmla="*/ 108000 h 1116000"/>
                <a:gd name="connsiteX6" fmla="*/ 108000 w 1116000"/>
                <a:gd name="connsiteY6" fmla="*/ 558000 h 1116000"/>
                <a:gd name="connsiteX7" fmla="*/ 558000 w 1116000"/>
                <a:gd name="connsiteY7" fmla="*/ 1008000 h 1116000"/>
                <a:gd name="connsiteX8" fmla="*/ 1008000 w 1116000"/>
                <a:gd name="connsiteY8" fmla="*/ 558000 h 1116000"/>
                <a:gd name="connsiteX9" fmla="*/ 558000 w 1116000"/>
                <a:gd name="connsiteY9" fmla="*/ 108000 h 11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000" h="1116000">
                  <a:moveTo>
                    <a:pt x="558000" y="0"/>
                  </a:moveTo>
                  <a:cubicBezTo>
                    <a:pt x="866175" y="0"/>
                    <a:pt x="1116000" y="249825"/>
                    <a:pt x="1116000" y="558000"/>
                  </a:cubicBezTo>
                  <a:cubicBezTo>
                    <a:pt x="1116000" y="866175"/>
                    <a:pt x="866175" y="1116000"/>
                    <a:pt x="558000" y="1116000"/>
                  </a:cubicBezTo>
                  <a:cubicBezTo>
                    <a:pt x="249825" y="1116000"/>
                    <a:pt x="0" y="866175"/>
                    <a:pt x="0" y="558000"/>
                  </a:cubicBezTo>
                  <a:cubicBezTo>
                    <a:pt x="0" y="249825"/>
                    <a:pt x="249825" y="0"/>
                    <a:pt x="558000" y="0"/>
                  </a:cubicBezTo>
                  <a:close/>
                  <a:moveTo>
                    <a:pt x="558000" y="108000"/>
                  </a:moveTo>
                  <a:cubicBezTo>
                    <a:pt x="309472" y="108000"/>
                    <a:pt x="108000" y="309472"/>
                    <a:pt x="108000" y="558000"/>
                  </a:cubicBezTo>
                  <a:cubicBezTo>
                    <a:pt x="108000" y="806528"/>
                    <a:pt x="309472" y="1008000"/>
                    <a:pt x="558000" y="1008000"/>
                  </a:cubicBezTo>
                  <a:cubicBezTo>
                    <a:pt x="806528" y="1008000"/>
                    <a:pt x="1008000" y="806528"/>
                    <a:pt x="1008000" y="558000"/>
                  </a:cubicBezTo>
                  <a:cubicBezTo>
                    <a:pt x="1008000" y="309472"/>
                    <a:pt x="806528" y="108000"/>
                    <a:pt x="558000" y="1080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sp3d extrusionH="869950">
              <a:extrusionClr>
                <a:schemeClr val="accent4">
                  <a:lumMod val="60000"/>
                  <a:lumOff val="40000"/>
                </a:schemeClr>
              </a:extrusion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228A3D19-99B6-A5D3-1F07-A4ED2AE9333E}"/>
                </a:ext>
              </a:extLst>
            </p:cNvPr>
            <p:cNvSpPr/>
            <p:nvPr/>
          </p:nvSpPr>
          <p:spPr>
            <a:xfrm>
              <a:off x="4542026" y="584775"/>
              <a:ext cx="1332000" cy="1332000"/>
            </a:xfrm>
            <a:custGeom>
              <a:avLst/>
              <a:gdLst>
                <a:gd name="connsiteX0" fmla="*/ 666000 w 1332000"/>
                <a:gd name="connsiteY0" fmla="*/ 0 h 1332000"/>
                <a:gd name="connsiteX1" fmla="*/ 1332000 w 1332000"/>
                <a:gd name="connsiteY1" fmla="*/ 666000 h 1332000"/>
                <a:gd name="connsiteX2" fmla="*/ 666000 w 1332000"/>
                <a:gd name="connsiteY2" fmla="*/ 1332000 h 1332000"/>
                <a:gd name="connsiteX3" fmla="*/ 0 w 1332000"/>
                <a:gd name="connsiteY3" fmla="*/ 666000 h 1332000"/>
                <a:gd name="connsiteX4" fmla="*/ 666000 w 1332000"/>
                <a:gd name="connsiteY4" fmla="*/ 0 h 1332000"/>
                <a:gd name="connsiteX5" fmla="*/ 666000 w 1332000"/>
                <a:gd name="connsiteY5" fmla="*/ 108000 h 1332000"/>
                <a:gd name="connsiteX6" fmla="*/ 108000 w 1332000"/>
                <a:gd name="connsiteY6" fmla="*/ 666000 h 1332000"/>
                <a:gd name="connsiteX7" fmla="*/ 666000 w 1332000"/>
                <a:gd name="connsiteY7" fmla="*/ 1224000 h 1332000"/>
                <a:gd name="connsiteX8" fmla="*/ 1224000 w 1332000"/>
                <a:gd name="connsiteY8" fmla="*/ 666000 h 1332000"/>
                <a:gd name="connsiteX9" fmla="*/ 666000 w 1332000"/>
                <a:gd name="connsiteY9" fmla="*/ 108000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000" h="1332000">
                  <a:moveTo>
                    <a:pt x="666000" y="0"/>
                  </a:moveTo>
                  <a:cubicBezTo>
                    <a:pt x="1033822" y="0"/>
                    <a:pt x="1332000" y="298178"/>
                    <a:pt x="1332000" y="666000"/>
                  </a:cubicBezTo>
                  <a:cubicBezTo>
                    <a:pt x="1332000" y="1033822"/>
                    <a:pt x="1033822" y="1332000"/>
                    <a:pt x="666000" y="1332000"/>
                  </a:cubicBezTo>
                  <a:cubicBezTo>
                    <a:pt x="298178" y="1332000"/>
                    <a:pt x="0" y="1033822"/>
                    <a:pt x="0" y="666000"/>
                  </a:cubicBezTo>
                  <a:cubicBezTo>
                    <a:pt x="0" y="298178"/>
                    <a:pt x="298178" y="0"/>
                    <a:pt x="666000" y="0"/>
                  </a:cubicBezTo>
                  <a:close/>
                  <a:moveTo>
                    <a:pt x="666000" y="108000"/>
                  </a:moveTo>
                  <a:cubicBezTo>
                    <a:pt x="357825" y="108000"/>
                    <a:pt x="108000" y="357825"/>
                    <a:pt x="108000" y="666000"/>
                  </a:cubicBezTo>
                  <a:cubicBezTo>
                    <a:pt x="108000" y="974175"/>
                    <a:pt x="357825" y="1224000"/>
                    <a:pt x="666000" y="1224000"/>
                  </a:cubicBezTo>
                  <a:cubicBezTo>
                    <a:pt x="974175" y="1224000"/>
                    <a:pt x="1224000" y="974175"/>
                    <a:pt x="1224000" y="666000"/>
                  </a:cubicBezTo>
                  <a:cubicBezTo>
                    <a:pt x="1224000" y="357825"/>
                    <a:pt x="974175" y="108000"/>
                    <a:pt x="666000" y="1080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sp3d extrusionH="381000">
              <a:extrusionClr>
                <a:schemeClr val="accent4">
                  <a:lumMod val="60000"/>
                  <a:lumOff val="40000"/>
                </a:schemeClr>
              </a:extrusion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/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4F4944-6AD8-1BED-1B56-ACF99DEE991E}"/>
              </a:ext>
            </a:extLst>
          </p:cNvPr>
          <p:cNvSpPr txBox="1"/>
          <p:nvPr/>
        </p:nvSpPr>
        <p:spPr>
          <a:xfrm>
            <a:off x="4573764" y="2207127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</a:t>
            </a:r>
            <a:endParaRPr kumimoji="1" lang="ja-JP" altLang="en-US" b="1" dirty="0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8409AF99-DFFB-4B40-25EA-7B5FEA07C88D}"/>
              </a:ext>
            </a:extLst>
          </p:cNvPr>
          <p:cNvSpPr/>
          <p:nvPr/>
        </p:nvSpPr>
        <p:spPr>
          <a:xfrm>
            <a:off x="4238824" y="1373075"/>
            <a:ext cx="1332000" cy="1332000"/>
          </a:xfrm>
          <a:prstGeom prst="arc">
            <a:avLst>
              <a:gd name="adj1" fmla="val 3298570"/>
              <a:gd name="adj2" fmla="val 10213011"/>
            </a:avLst>
          </a:prstGeom>
          <a:ln w="53975">
            <a:headEnd type="triangle" w="lg" len="lg"/>
            <a:tailEnd type="none"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上 32">
            <a:extLst>
              <a:ext uri="{FF2B5EF4-FFF2-40B4-BE49-F238E27FC236}">
                <a16:creationId xmlns:a16="http://schemas.microsoft.com/office/drawing/2014/main" id="{63A5D4C1-27AE-22E0-ED9D-CAFA0964CCFF}"/>
              </a:ext>
            </a:extLst>
          </p:cNvPr>
          <p:cNvSpPr/>
          <p:nvPr/>
        </p:nvSpPr>
        <p:spPr>
          <a:xfrm>
            <a:off x="4200577" y="1249201"/>
            <a:ext cx="746374" cy="700786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D315896-9804-3155-88FF-DD250F5851FF}"/>
              </a:ext>
            </a:extLst>
          </p:cNvPr>
          <p:cNvSpPr txBox="1"/>
          <p:nvPr/>
        </p:nvSpPr>
        <p:spPr>
          <a:xfrm>
            <a:off x="1928668" y="718621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Solenoid type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3232518-F68E-C5D7-0CC7-63C19DDC617A}"/>
              </a:ext>
            </a:extLst>
          </p:cNvPr>
          <p:cNvSpPr txBox="1"/>
          <p:nvPr/>
        </p:nvSpPr>
        <p:spPr>
          <a:xfrm>
            <a:off x="1928668" y="3225569"/>
            <a:ext cx="2084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Split pair for transverse access</a:t>
            </a:r>
            <a:endParaRPr lang="ja-JP" altLang="en-US" sz="1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9424631-748D-E6B5-2D21-59E2EC7B0956}"/>
              </a:ext>
            </a:extLst>
          </p:cNvPr>
          <p:cNvSpPr txBox="1"/>
          <p:nvPr/>
        </p:nvSpPr>
        <p:spPr>
          <a:xfrm>
            <a:off x="3746895" y="3241621"/>
            <a:ext cx="2476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End cheeks to improve field uniformity</a:t>
            </a:r>
            <a:endParaRPr lang="ja-JP" altLang="en-US" sz="1600" dirty="0"/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60E861F-B0EE-453B-75CF-35BE7489E2F2}"/>
              </a:ext>
            </a:extLst>
          </p:cNvPr>
          <p:cNvGrpSpPr/>
          <p:nvPr/>
        </p:nvGrpSpPr>
        <p:grpSpPr>
          <a:xfrm>
            <a:off x="199788" y="4018182"/>
            <a:ext cx="5371036" cy="2687350"/>
            <a:chOff x="534357" y="3775769"/>
            <a:chExt cx="6136501" cy="2981577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DDF8B63-66B2-B739-1E0B-3BA712FA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357" y="3775769"/>
              <a:ext cx="6136501" cy="2981577"/>
            </a:xfrm>
            <a:prstGeom prst="rect">
              <a:avLst/>
            </a:prstGeom>
          </p:spPr>
        </p:pic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B0402BD0-E4D8-7846-AFFF-B847D58AF3D1}"/>
                </a:ext>
              </a:extLst>
            </p:cNvPr>
            <p:cNvSpPr/>
            <p:nvPr/>
          </p:nvSpPr>
          <p:spPr>
            <a:xfrm>
              <a:off x="4839128" y="4590332"/>
              <a:ext cx="292136" cy="2977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5445BC13-3BAC-2DE5-5C4E-4A6D101FA400}"/>
                </a:ext>
              </a:extLst>
            </p:cNvPr>
            <p:cNvSpPr/>
            <p:nvPr/>
          </p:nvSpPr>
          <p:spPr>
            <a:xfrm>
              <a:off x="2079783" y="4100783"/>
              <a:ext cx="292136" cy="2260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B1AB2020-A36C-A4C0-A4D2-2D3F60D227CA}"/>
                </a:ext>
              </a:extLst>
            </p:cNvPr>
            <p:cNvSpPr/>
            <p:nvPr/>
          </p:nvSpPr>
          <p:spPr>
            <a:xfrm>
              <a:off x="4849402" y="4849403"/>
              <a:ext cx="102742" cy="4009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四角形: 角を丸くする 43">
              <a:extLst>
                <a:ext uri="{FF2B5EF4-FFF2-40B4-BE49-F238E27FC236}">
                  <a16:creationId xmlns:a16="http://schemas.microsoft.com/office/drawing/2014/main" id="{E6432957-5B4C-CB06-3B86-92FB46D01C25}"/>
                </a:ext>
              </a:extLst>
            </p:cNvPr>
            <p:cNvSpPr/>
            <p:nvPr/>
          </p:nvSpPr>
          <p:spPr>
            <a:xfrm>
              <a:off x="2152817" y="4326814"/>
              <a:ext cx="73034" cy="325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矢印: 上 44">
            <a:extLst>
              <a:ext uri="{FF2B5EF4-FFF2-40B4-BE49-F238E27FC236}">
                <a16:creationId xmlns:a16="http://schemas.microsoft.com/office/drawing/2014/main" id="{B92E14A8-A432-B589-2101-07826E1CB006}"/>
              </a:ext>
            </a:extLst>
          </p:cNvPr>
          <p:cNvSpPr/>
          <p:nvPr/>
        </p:nvSpPr>
        <p:spPr>
          <a:xfrm>
            <a:off x="1231644" y="4293727"/>
            <a:ext cx="746374" cy="700786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9" name="矢印: 上 38">
            <a:extLst>
              <a:ext uri="{FF2B5EF4-FFF2-40B4-BE49-F238E27FC236}">
                <a16:creationId xmlns:a16="http://schemas.microsoft.com/office/drawing/2014/main" id="{39369265-E146-200E-4757-9F69C655F960}"/>
              </a:ext>
            </a:extLst>
          </p:cNvPr>
          <p:cNvSpPr/>
          <p:nvPr/>
        </p:nvSpPr>
        <p:spPr>
          <a:xfrm>
            <a:off x="3816768" y="4570211"/>
            <a:ext cx="746374" cy="700786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6321C8A-1E50-1C53-6A1D-106A96184001}"/>
              </a:ext>
            </a:extLst>
          </p:cNvPr>
          <p:cNvSpPr txBox="1"/>
          <p:nvPr/>
        </p:nvSpPr>
        <p:spPr>
          <a:xfrm>
            <a:off x="1898319" y="3801318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Dipole type</a:t>
            </a:r>
            <a:endParaRPr kumimoji="1" lang="ja-JP" altLang="en-US" u="sng" dirty="0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38F7988D-A75B-0354-FE6D-D3DA7676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38" y="830657"/>
            <a:ext cx="5000185" cy="2869485"/>
          </a:xfrm>
          <a:prstGeom prst="rect">
            <a:avLst/>
          </a:prstGeom>
        </p:spPr>
      </p:pic>
      <p:sp>
        <p:nvSpPr>
          <p:cNvPr id="49" name="矢印: 上 48">
            <a:extLst>
              <a:ext uri="{FF2B5EF4-FFF2-40B4-BE49-F238E27FC236}">
                <a16:creationId xmlns:a16="http://schemas.microsoft.com/office/drawing/2014/main" id="{66DEAF97-3124-AD0A-17A9-4CFA2C89FD49}"/>
              </a:ext>
            </a:extLst>
          </p:cNvPr>
          <p:cNvSpPr/>
          <p:nvPr/>
        </p:nvSpPr>
        <p:spPr>
          <a:xfrm rot="4404806">
            <a:off x="9609905" y="2229510"/>
            <a:ext cx="818630" cy="729712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0" name="矢印: 上 49">
            <a:extLst>
              <a:ext uri="{FF2B5EF4-FFF2-40B4-BE49-F238E27FC236}">
                <a16:creationId xmlns:a16="http://schemas.microsoft.com/office/drawing/2014/main" id="{C24F48AC-ADF9-A552-8E6D-DAB38B5A8BF4}"/>
              </a:ext>
            </a:extLst>
          </p:cNvPr>
          <p:cNvSpPr/>
          <p:nvPr/>
        </p:nvSpPr>
        <p:spPr>
          <a:xfrm rot="7581317">
            <a:off x="7062109" y="2050031"/>
            <a:ext cx="818630" cy="729712"/>
          </a:xfrm>
          <a:prstGeom prst="upArrow">
            <a:avLst/>
          </a:prstGeom>
          <a:solidFill>
            <a:srgbClr val="FF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1" name="円弧 50">
            <a:extLst>
              <a:ext uri="{FF2B5EF4-FFF2-40B4-BE49-F238E27FC236}">
                <a16:creationId xmlns:a16="http://schemas.microsoft.com/office/drawing/2014/main" id="{54C37727-EDFD-E59D-54F2-88C279503DBF}"/>
              </a:ext>
            </a:extLst>
          </p:cNvPr>
          <p:cNvSpPr/>
          <p:nvPr/>
        </p:nvSpPr>
        <p:spPr>
          <a:xfrm rot="7068481">
            <a:off x="6568789" y="1716141"/>
            <a:ext cx="1396912" cy="1335700"/>
          </a:xfrm>
          <a:prstGeom prst="arc">
            <a:avLst>
              <a:gd name="adj1" fmla="val 3298570"/>
              <a:gd name="adj2" fmla="val 15365986"/>
            </a:avLst>
          </a:prstGeom>
          <a:ln w="53975">
            <a:headEnd type="triangle" w="lg" len="lg"/>
            <a:tailEnd type="none"/>
          </a:ln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41C2C4B-D6AA-5465-9BDC-9CD268BEE607}"/>
              </a:ext>
            </a:extLst>
          </p:cNvPr>
          <p:cNvSpPr txBox="1"/>
          <p:nvPr/>
        </p:nvSpPr>
        <p:spPr>
          <a:xfrm>
            <a:off x="8119896" y="574802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Toroidal</a:t>
            </a:r>
          </a:p>
          <a:p>
            <a:endParaRPr kumimoji="1" lang="ja-JP" altLang="en-US" u="sng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0872740-D31D-AD85-A577-2B7C831E8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9" b="58159"/>
          <a:stretch/>
        </p:blipFill>
        <p:spPr>
          <a:xfrm>
            <a:off x="9338944" y="3692380"/>
            <a:ext cx="1833123" cy="1500826"/>
          </a:xfrm>
          <a:prstGeom prst="rect">
            <a:avLst/>
          </a:prstGeom>
        </p:spPr>
      </p:pic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8F2FD151-E0C7-5779-B8E5-D4C8FCCD3956}"/>
              </a:ext>
            </a:extLst>
          </p:cNvPr>
          <p:cNvSpPr/>
          <p:nvPr/>
        </p:nvSpPr>
        <p:spPr>
          <a:xfrm>
            <a:off x="7471424" y="6374281"/>
            <a:ext cx="527640" cy="4422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54382148-9ACD-0D80-18D3-3D0AEFA37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632" y="5185443"/>
            <a:ext cx="6263610" cy="1464360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8797E88-BBB9-8DB3-8735-1BA6DA6C7E7B}"/>
              </a:ext>
            </a:extLst>
          </p:cNvPr>
          <p:cNvSpPr txBox="1"/>
          <p:nvPr/>
        </p:nvSpPr>
        <p:spPr>
          <a:xfrm>
            <a:off x="7111891" y="4149653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N-poles type</a:t>
            </a:r>
          </a:p>
          <a:p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39904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16F89-4731-18EB-BB94-BB002C22F9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1"/>
                </a:solidFill>
              </a:rPr>
              <a:t>Examples of Different Field Shapes (in KEK)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AFC735-1761-7E26-2FB3-0590B3D8D957}"/>
              </a:ext>
            </a:extLst>
          </p:cNvPr>
          <p:cNvSpPr txBox="1"/>
          <p:nvPr/>
        </p:nvSpPr>
        <p:spPr>
          <a:xfrm>
            <a:off x="1384829" y="630202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Solenoid</a:t>
            </a:r>
            <a:endParaRPr kumimoji="1" lang="ja-JP" altLang="en-US" u="sng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959FF7-1A8E-E1AA-857A-6A1E35BFFA01}"/>
              </a:ext>
            </a:extLst>
          </p:cNvPr>
          <p:cNvSpPr txBox="1"/>
          <p:nvPr/>
        </p:nvSpPr>
        <p:spPr>
          <a:xfrm>
            <a:off x="859419" y="3755648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Quadrupoles + </a:t>
            </a:r>
            <a:r>
              <a:rPr lang="en-US" altLang="ja-JP" u="sng" dirty="0" err="1"/>
              <a:t>Sextupoles</a:t>
            </a:r>
            <a:r>
              <a:rPr lang="en-US" altLang="ja-JP" u="sng" dirty="0"/>
              <a:t> + </a:t>
            </a:r>
            <a:r>
              <a:rPr kumimoji="1" lang="en-US" altLang="ja-JP" u="sng" dirty="0"/>
              <a:t>Solenoids</a:t>
            </a:r>
            <a:endParaRPr kumimoji="1" lang="ja-JP" altLang="en-US" u="sng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5A4B49-6E5E-776B-AE09-1F947CD7727F}"/>
              </a:ext>
            </a:extLst>
          </p:cNvPr>
          <p:cNvSpPr txBox="1"/>
          <p:nvPr/>
        </p:nvSpPr>
        <p:spPr>
          <a:xfrm>
            <a:off x="5386321" y="58477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Toroidal</a:t>
            </a:r>
          </a:p>
          <a:p>
            <a:endParaRPr kumimoji="1" lang="ja-JP" altLang="en-US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856454-FF24-4150-13D0-A37B6A9C2ECD}"/>
              </a:ext>
            </a:extLst>
          </p:cNvPr>
          <p:cNvSpPr txBox="1"/>
          <p:nvPr/>
        </p:nvSpPr>
        <p:spPr>
          <a:xfrm>
            <a:off x="10525308" y="3121157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N-poles type</a:t>
            </a:r>
          </a:p>
          <a:p>
            <a:endParaRPr kumimoji="1" lang="ja-JP" altLang="en-US" u="sng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84D819-F14F-77F0-6155-B3A839CFB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5" y="965134"/>
            <a:ext cx="3632734" cy="24756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EED278-C7D2-0B81-8A9A-93CD491A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18" y="965134"/>
            <a:ext cx="3124200" cy="2463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799006E-3E28-3239-3D3F-D6BC83A94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10" y="965133"/>
            <a:ext cx="2657157" cy="247564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EA4B8B7-5E70-B120-F486-BBB23758A11C}"/>
              </a:ext>
            </a:extLst>
          </p:cNvPr>
          <p:cNvSpPr txBox="1"/>
          <p:nvPr/>
        </p:nvSpPr>
        <p:spPr>
          <a:xfrm>
            <a:off x="8492774" y="62657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Dipole</a:t>
            </a:r>
            <a:endParaRPr kumimoji="1" lang="ja-JP" altLang="en-US" u="sng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55B0EF-116F-BA55-A71D-3065CB7D3F45}"/>
              </a:ext>
            </a:extLst>
          </p:cNvPr>
          <p:cNvSpPr txBox="1"/>
          <p:nvPr/>
        </p:nvSpPr>
        <p:spPr>
          <a:xfrm>
            <a:off x="7578587" y="3347626"/>
            <a:ext cx="3194497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Hyperon Spectrometer</a:t>
            </a:r>
            <a:r>
              <a:rPr lang="ja-JP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ja-JP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J-PARC</a:t>
            </a:r>
            <a:endParaRPr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4876EA-D881-6D0A-D4F5-0ED5DE34AF68}"/>
              </a:ext>
            </a:extLst>
          </p:cNvPr>
          <p:cNvSpPr txBox="1"/>
          <p:nvPr/>
        </p:nvSpPr>
        <p:spPr>
          <a:xfrm>
            <a:off x="5327390" y="3408965"/>
            <a:ext cx="1614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TREK detector</a:t>
            </a:r>
            <a:endParaRPr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7B5F21-4F00-59D6-65E5-FE237053748B}"/>
              </a:ext>
            </a:extLst>
          </p:cNvPr>
          <p:cNvSpPr txBox="1"/>
          <p:nvPr/>
        </p:nvSpPr>
        <p:spPr>
          <a:xfrm>
            <a:off x="1676611" y="3429000"/>
            <a:ext cx="3194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detector </a:t>
            </a:r>
            <a:endParaRPr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A39E7E3-61D6-00CF-74CD-49DEB6BD0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1" y="4171399"/>
            <a:ext cx="4637562" cy="212496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D650646-0241-2FA1-FA2B-5DA5F7421D96}"/>
              </a:ext>
            </a:extLst>
          </p:cNvPr>
          <p:cNvSpPr txBox="1"/>
          <p:nvPr/>
        </p:nvSpPr>
        <p:spPr>
          <a:xfrm>
            <a:off x="1476077" y="6296368"/>
            <a:ext cx="3194497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final focus </a:t>
            </a:r>
            <a:endParaRPr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99867C0F-798D-E921-EB66-B8E8AC4C4D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3021" y="4581234"/>
            <a:ext cx="1792400" cy="17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5243902-7346-D891-A0C1-C83A0C7A9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934" y="4528573"/>
            <a:ext cx="3099919" cy="167395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5455044-3382-AFA7-3111-1E7478E18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801" y="4416488"/>
            <a:ext cx="2627788" cy="19676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009349D-CC29-68F8-4C3F-1D682F8A1F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11" t="18667" r="10096" b="17187"/>
          <a:stretch/>
        </p:blipFill>
        <p:spPr>
          <a:xfrm>
            <a:off x="5482808" y="4171399"/>
            <a:ext cx="1847143" cy="115620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E7DC12A-267D-7427-8266-0DAE983AACB3}"/>
              </a:ext>
            </a:extLst>
          </p:cNvPr>
          <p:cNvSpPr txBox="1"/>
          <p:nvPr/>
        </p:nvSpPr>
        <p:spPr>
          <a:xfrm>
            <a:off x="8235421" y="388175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Dipole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3C492BE-510C-7A1C-BC23-C1E856559B57}"/>
              </a:ext>
            </a:extLst>
          </p:cNvPr>
          <p:cNvSpPr txBox="1"/>
          <p:nvPr/>
        </p:nvSpPr>
        <p:spPr>
          <a:xfrm>
            <a:off x="6367086" y="6358044"/>
            <a:ext cx="3736669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neutrino beam bending and  focusing </a:t>
            </a:r>
            <a:endParaRPr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1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38" y="1013910"/>
            <a:ext cx="2923586" cy="1776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061C560-5FB1-BC3C-1F62-756A86BC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2"/>
            <a:ext cx="6915363" cy="875144"/>
          </a:xfrm>
          <a:solidFill>
            <a:srgbClr val="2F5597"/>
          </a:solidFill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Superconducting Magnets in KEK/Tsukuba</a:t>
            </a:r>
            <a:br>
              <a:rPr lang="en-US" altLang="ja-JP" sz="2800" dirty="0">
                <a:solidFill>
                  <a:schemeClr val="bg1"/>
                </a:solidFill>
              </a:rPr>
            </a:br>
            <a:r>
              <a:rPr lang="en-US" altLang="ja-JP" sz="2000" dirty="0">
                <a:solidFill>
                  <a:schemeClr val="bg1"/>
                </a:solidFill>
              </a:rPr>
              <a:t>in operation, on exhibition, preserved,  in field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0DF6B28-6D51-557C-BED2-13970AFF1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363" y="52671"/>
            <a:ext cx="4811870" cy="6805329"/>
          </a:xfrm>
          <a:prstGeom prst="rect">
            <a:avLst/>
          </a:prstGeom>
        </p:spPr>
      </p:pic>
      <p:grpSp>
        <p:nvGrpSpPr>
          <p:cNvPr id="1033" name="グループ化 1032">
            <a:extLst>
              <a:ext uri="{FF2B5EF4-FFF2-40B4-BE49-F238E27FC236}">
                <a16:creationId xmlns:a16="http://schemas.microsoft.com/office/drawing/2014/main" id="{C35B2634-0A30-294C-8D72-7A94D91C0E46}"/>
              </a:ext>
            </a:extLst>
          </p:cNvPr>
          <p:cNvGrpSpPr/>
          <p:nvPr/>
        </p:nvGrpSpPr>
        <p:grpSpPr>
          <a:xfrm>
            <a:off x="1162363" y="988173"/>
            <a:ext cx="5525844" cy="1761164"/>
            <a:chOff x="-3386238" y="1184048"/>
            <a:chExt cx="6918586" cy="224495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E3F52DC-A060-1DA9-2F73-62B0E2E1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07" y="1219200"/>
              <a:ext cx="3242641" cy="2209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E7BD89E-3848-9E24-D6B3-6B91C7F581D3}"/>
                </a:ext>
              </a:extLst>
            </p:cNvPr>
            <p:cNvSpPr txBox="1"/>
            <p:nvPr/>
          </p:nvSpPr>
          <p:spPr>
            <a:xfrm>
              <a:off x="289707" y="1216855"/>
              <a:ext cx="8178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Belle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E7BD89E-3848-9E24-D6B3-6B91C7F581D3}"/>
                </a:ext>
              </a:extLst>
            </p:cNvPr>
            <p:cNvSpPr txBox="1"/>
            <p:nvPr/>
          </p:nvSpPr>
          <p:spPr>
            <a:xfrm>
              <a:off x="-3386238" y="1184048"/>
              <a:ext cx="1935175" cy="4707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Final Focus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F9396CE-880C-183C-9C39-14DD1E62F40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688207" y="1840832"/>
            <a:ext cx="3224472" cy="41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52D17F1-5A63-ECE6-2A8D-D917FEC83137}"/>
              </a:ext>
            </a:extLst>
          </p:cNvPr>
          <p:cNvCxnSpPr>
            <a:cxnSpLocks/>
          </p:cNvCxnSpPr>
          <p:nvPr/>
        </p:nvCxnSpPr>
        <p:spPr>
          <a:xfrm>
            <a:off x="3572870" y="3346750"/>
            <a:ext cx="5113930" cy="779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A0A9DFA-72A5-1E40-2FEB-AF335E8B9FA4}"/>
              </a:ext>
            </a:extLst>
          </p:cNvPr>
          <p:cNvCxnSpPr>
            <a:cxnSpLocks/>
          </p:cNvCxnSpPr>
          <p:nvPr/>
        </p:nvCxnSpPr>
        <p:spPr>
          <a:xfrm flipV="1">
            <a:off x="4469278" y="5445393"/>
            <a:ext cx="5155985" cy="664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4" name="グループ化 1033">
            <a:extLst>
              <a:ext uri="{FF2B5EF4-FFF2-40B4-BE49-F238E27FC236}">
                <a16:creationId xmlns:a16="http://schemas.microsoft.com/office/drawing/2014/main" id="{F918828E-234A-BA4E-E5D6-2344664A1789}"/>
              </a:ext>
            </a:extLst>
          </p:cNvPr>
          <p:cNvGrpSpPr/>
          <p:nvPr/>
        </p:nvGrpSpPr>
        <p:grpSpPr>
          <a:xfrm>
            <a:off x="4681793" y="3944622"/>
            <a:ext cx="2395766" cy="1806716"/>
            <a:chOff x="1676637" y="2731281"/>
            <a:chExt cx="2395766" cy="180671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A70C949-C912-3AFB-D621-6BBB764F1C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2299" r="15000" b="13758"/>
            <a:stretch/>
          </p:blipFill>
          <p:spPr bwMode="auto">
            <a:xfrm>
              <a:off x="1676637" y="2731281"/>
              <a:ext cx="2125335" cy="18067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B6CCB5A-21E4-DC7A-263C-6035C16BC46E}"/>
                </a:ext>
              </a:extLst>
            </p:cNvPr>
            <p:cNvSpPr txBox="1"/>
            <p:nvPr/>
          </p:nvSpPr>
          <p:spPr>
            <a:xfrm>
              <a:off x="3026924" y="2783558"/>
              <a:ext cx="10454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TOPAZ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31" name="グループ化 1030">
            <a:extLst>
              <a:ext uri="{FF2B5EF4-FFF2-40B4-BE49-F238E27FC236}">
                <a16:creationId xmlns:a16="http://schemas.microsoft.com/office/drawing/2014/main" id="{F008B49F-9FAB-F68E-6E7E-2BF9B92871B3}"/>
              </a:ext>
            </a:extLst>
          </p:cNvPr>
          <p:cNvGrpSpPr/>
          <p:nvPr/>
        </p:nvGrpSpPr>
        <p:grpSpPr>
          <a:xfrm>
            <a:off x="1210277" y="2911764"/>
            <a:ext cx="2362593" cy="1830191"/>
            <a:chOff x="184880" y="3244334"/>
            <a:chExt cx="2362593" cy="183019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6F972B8-D8FE-E98C-33AF-E11AD5E0C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" y="3251203"/>
              <a:ext cx="2312047" cy="18233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24" name="テキスト ボックス 1023">
              <a:extLst>
                <a:ext uri="{FF2B5EF4-FFF2-40B4-BE49-F238E27FC236}">
                  <a16:creationId xmlns:a16="http://schemas.microsoft.com/office/drawing/2014/main" id="{56D52FEF-A2A0-438E-C592-25DEC36E2842}"/>
                </a:ext>
              </a:extLst>
            </p:cNvPr>
            <p:cNvSpPr txBox="1"/>
            <p:nvPr/>
          </p:nvSpPr>
          <p:spPr>
            <a:xfrm>
              <a:off x="184880" y="3244334"/>
              <a:ext cx="8787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TREK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29" name="グループ化 1028">
            <a:extLst>
              <a:ext uri="{FF2B5EF4-FFF2-40B4-BE49-F238E27FC236}">
                <a16:creationId xmlns:a16="http://schemas.microsoft.com/office/drawing/2014/main" id="{3D6F43C5-C854-8A37-397E-9D40F89EB4A5}"/>
              </a:ext>
            </a:extLst>
          </p:cNvPr>
          <p:cNvGrpSpPr/>
          <p:nvPr/>
        </p:nvGrpSpPr>
        <p:grpSpPr>
          <a:xfrm>
            <a:off x="1094973" y="4933019"/>
            <a:ext cx="3463218" cy="1616261"/>
            <a:chOff x="563874" y="4931451"/>
            <a:chExt cx="3463218" cy="161626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F3FFEBD-E248-7AF8-323E-EEB6A19ACA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0" t="19284" r="25555" b="37753"/>
            <a:stretch/>
          </p:blipFill>
          <p:spPr bwMode="auto">
            <a:xfrm>
              <a:off x="587400" y="4953709"/>
              <a:ext cx="3327253" cy="15940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D7CD45B5-43FB-C012-EAC8-A3BFD25B1757}"/>
                </a:ext>
              </a:extLst>
            </p:cNvPr>
            <p:cNvSpPr txBox="1"/>
            <p:nvPr/>
          </p:nvSpPr>
          <p:spPr>
            <a:xfrm>
              <a:off x="2959171" y="4931451"/>
              <a:ext cx="10679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VENUS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1027" name="テキスト ボックス 1026">
              <a:extLst>
                <a:ext uri="{FF2B5EF4-FFF2-40B4-BE49-F238E27FC236}">
                  <a16:creationId xmlns:a16="http://schemas.microsoft.com/office/drawing/2014/main" id="{0810E097-94CE-CB2C-3645-32156AA4BBA2}"/>
                </a:ext>
              </a:extLst>
            </p:cNvPr>
            <p:cNvSpPr txBox="1"/>
            <p:nvPr/>
          </p:nvSpPr>
          <p:spPr>
            <a:xfrm>
              <a:off x="563874" y="5001836"/>
              <a:ext cx="7873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AMY </a:t>
              </a:r>
              <a:endParaRPr lang="ja-JP" altLang="en-US" b="1" i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AB9D17C-25AE-C999-CDDE-4B24D6F36E9B}"/>
              </a:ext>
            </a:extLst>
          </p:cNvPr>
          <p:cNvCxnSpPr>
            <a:cxnSpLocks/>
            <a:stCxn id="1028" idx="3"/>
          </p:cNvCxnSpPr>
          <p:nvPr/>
        </p:nvCxnSpPr>
        <p:spPr>
          <a:xfrm flipV="1">
            <a:off x="6807128" y="4623564"/>
            <a:ext cx="3210524" cy="224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82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Superconducting Magnet Design 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29F42-FE6D-9E7F-B953-0FD941FBF897}"/>
              </a:ext>
            </a:extLst>
          </p:cNvPr>
          <p:cNvSpPr txBox="1"/>
          <p:nvPr/>
        </p:nvSpPr>
        <p:spPr>
          <a:xfrm>
            <a:off x="466123" y="584775"/>
            <a:ext cx="111171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Required Magnetic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Strength, Volume, Uniformity, Gradient, Response and Field-integral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Stray Field,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Field Calculation, EMF Calculation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shape and configuration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Usually calculated by Computer Code. Non-linear Permeability. Current Density, Thermal Insulation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Check satisfactory Field Distribution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Peak field in Windings and check </a:t>
            </a:r>
            <a:r>
              <a:rPr lang="en-US" altLang="ja-JP" dirty="0" err="1"/>
              <a:t>Jc</a:t>
            </a:r>
            <a:r>
              <a:rPr lang="en-US" altLang="ja-JP" dirty="0"/>
              <a:t> in superconductor at 4.5 K, </a:t>
            </a:r>
            <a:r>
              <a:rPr lang="en-US" altLang="ja-JP" i="1" dirty="0" err="1"/>
              <a:t>B</a:t>
            </a:r>
            <a:r>
              <a:rPr lang="en-US" altLang="ja-JP" i="1" baseline="-25000" dirty="0" err="1"/>
              <a:t>peak</a:t>
            </a:r>
            <a:r>
              <a:rPr lang="en-US" altLang="ja-JP" dirty="0"/>
              <a:t>., Inductance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EMF onto the Winding including Interaction with  Iron.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b="1" dirty="0"/>
              <a:t>Stress Analysis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Within Allowable Stress, </a:t>
            </a:r>
            <a:r>
              <a:rPr lang="en-US" altLang="ja-JP" dirty="0">
                <a:solidFill>
                  <a:srgbClr val="0033CC"/>
                </a:solidFill>
              </a:rPr>
              <a:t>Reinforcement for Stiffness of Coil</a:t>
            </a:r>
            <a:r>
              <a:rPr lang="en-US" altLang="ja-JP" dirty="0"/>
              <a:t>, </a:t>
            </a:r>
            <a:r>
              <a:rPr lang="en-US" altLang="ja-JP" dirty="0">
                <a:solidFill>
                  <a:srgbClr val="0033CC"/>
                </a:solidFill>
              </a:rPr>
              <a:t>Support Structure in Cryostat</a:t>
            </a:r>
            <a:r>
              <a:rPr lang="en-US" altLang="ja-JP" dirty="0"/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Stability Analysis and Quench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i="1" dirty="0"/>
              <a:t>J</a:t>
            </a:r>
            <a:r>
              <a:rPr lang="en-US" altLang="ja-JP" i="1" baseline="-25000" dirty="0"/>
              <a:t>e</a:t>
            </a:r>
            <a:r>
              <a:rPr lang="en-US" altLang="ja-JP" i="1" dirty="0"/>
              <a:t> </a:t>
            </a:r>
            <a:r>
              <a:rPr lang="en-US" altLang="ja-JP" dirty="0"/>
              <a:t>Check, Stabilizer Area (Copper Ratio) , Quench Protection (Heater, Propagator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Coil Current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Cryostat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Suspending Coil (Cold Mass), Thermal Insulation Distance, Heat Leakage, Eddy Current Force at Quench,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Cooling Scheme ( Pool boiling, Forced Circulation, Conductive)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Cold Source – </a:t>
            </a:r>
            <a:r>
              <a:rPr lang="en-US" altLang="ja-JP" dirty="0" err="1"/>
              <a:t>LHe</a:t>
            </a:r>
            <a:r>
              <a:rPr lang="en-US" altLang="ja-JP" dirty="0"/>
              <a:t> Transfer, He Liquefier, Cryocooler </a:t>
            </a:r>
            <a:r>
              <a:rPr lang="en-US" altLang="ja-JP" dirty="0" err="1"/>
              <a:t>etc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He Phase – Saturated or Subcooled </a:t>
            </a:r>
            <a:r>
              <a:rPr lang="en-US" altLang="ja-JP" dirty="0" err="1"/>
              <a:t>LHe</a:t>
            </a:r>
            <a:r>
              <a:rPr lang="en-US" altLang="ja-JP" dirty="0"/>
              <a:t>, </a:t>
            </a:r>
            <a:r>
              <a:rPr lang="en-US" altLang="ja-JP" dirty="0" err="1"/>
              <a:t>SHe</a:t>
            </a:r>
            <a:r>
              <a:rPr lang="en-US" altLang="ja-JP" dirty="0"/>
              <a:t>, Superfluid He, LN</a:t>
            </a:r>
            <a:r>
              <a:rPr lang="en-US" altLang="ja-JP" baseline="-25000" dirty="0"/>
              <a:t>2</a:t>
            </a:r>
            <a:r>
              <a:rPr lang="en-US" altLang="ja-JP" dirty="0"/>
              <a:t>, LH</a:t>
            </a:r>
            <a:r>
              <a:rPr lang="en-US" altLang="ja-JP" baseline="-25000" dirty="0"/>
              <a:t>2</a:t>
            </a:r>
            <a:r>
              <a:rPr lang="en-US" altLang="ja-JP" dirty="0"/>
              <a:t> etc.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72CC0-6246-D9E2-A88F-54C9161BB5ED}"/>
              </a:ext>
            </a:extLst>
          </p:cNvPr>
          <p:cNvSpPr/>
          <p:nvPr/>
        </p:nvSpPr>
        <p:spPr>
          <a:xfrm>
            <a:off x="466124" y="3051424"/>
            <a:ext cx="10465580" cy="852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A5DBD1-E1DF-FB18-7A62-03912694B31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Outline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8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18731</TotalTime>
  <Words>4267</Words>
  <Application>Microsoft Office PowerPoint</Application>
  <PresentationFormat>ワイド画面</PresentationFormat>
  <Paragraphs>555</Paragraphs>
  <Slides>31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2" baseType="lpstr">
      <vt:lpstr>ＭＳ Ｐゴシック</vt:lpstr>
      <vt:lpstr>游ゴシック</vt:lpstr>
      <vt:lpstr>游ゴシック Light</vt:lpstr>
      <vt:lpstr>Arial</vt:lpstr>
      <vt:lpstr>Calibri</vt:lpstr>
      <vt:lpstr>Cambria Math</vt:lpstr>
      <vt:lpstr>Century</vt:lpstr>
      <vt:lpstr>Symbol</vt:lpstr>
      <vt:lpstr>Times New Roman</vt:lpstr>
      <vt:lpstr>Wingdings</vt:lpstr>
      <vt:lpstr>Office テーマ</vt:lpstr>
      <vt:lpstr>Superconducting Magnet Magnet Design </vt:lpstr>
      <vt:lpstr>Introduction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Superconducting Magnets in KEK/Tsukuba in operation, on exhibition, preserved,  in field</vt:lpstr>
      <vt:lpstr>PowerPoint プレゼンテーション</vt:lpstr>
      <vt:lpstr>PowerPoint プレゼンテーション</vt:lpstr>
      <vt:lpstr>PowerPoint プレゼンテーション</vt:lpstr>
      <vt:lpstr>Electro-magnetic Force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Magnet from Discovery to Conductor  Magnet Design</dc:title>
  <dc:creator>槙田 康博</dc:creator>
  <cp:lastModifiedBy>槙田 康博</cp:lastModifiedBy>
  <cp:revision>32</cp:revision>
  <dcterms:created xsi:type="dcterms:W3CDTF">2022-11-06T21:25:44Z</dcterms:created>
  <dcterms:modified xsi:type="dcterms:W3CDTF">2023-01-17T06:13:38Z</dcterms:modified>
</cp:coreProperties>
</file>