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sdx" ContentType="application/vnd.ms-visio.drawing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89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61"/>
  </p:notesMasterIdLst>
  <p:sldIdLst>
    <p:sldId id="2323" r:id="rId2"/>
    <p:sldId id="2324" r:id="rId3"/>
    <p:sldId id="2325" r:id="rId4"/>
    <p:sldId id="2353" r:id="rId5"/>
    <p:sldId id="2354" r:id="rId6"/>
    <p:sldId id="2355" r:id="rId7"/>
    <p:sldId id="2357" r:id="rId8"/>
    <p:sldId id="2358" r:id="rId9"/>
    <p:sldId id="2359" r:id="rId10"/>
    <p:sldId id="2360" r:id="rId11"/>
    <p:sldId id="2384" r:id="rId12"/>
    <p:sldId id="2356" r:id="rId13"/>
    <p:sldId id="2363" r:id="rId14"/>
    <p:sldId id="2362" r:id="rId15"/>
    <p:sldId id="2378" r:id="rId16"/>
    <p:sldId id="2364" r:id="rId17"/>
    <p:sldId id="2365" r:id="rId18"/>
    <p:sldId id="2369" r:id="rId19"/>
    <p:sldId id="2370" r:id="rId20"/>
    <p:sldId id="2372" r:id="rId21"/>
    <p:sldId id="2373" r:id="rId22"/>
    <p:sldId id="2366" r:id="rId23"/>
    <p:sldId id="2374" r:id="rId24"/>
    <p:sldId id="2376" r:id="rId25"/>
    <p:sldId id="2377" r:id="rId26"/>
    <p:sldId id="2389" r:id="rId27"/>
    <p:sldId id="2367" r:id="rId28"/>
    <p:sldId id="2383" r:id="rId29"/>
    <p:sldId id="2368" r:id="rId30"/>
    <p:sldId id="2386" r:id="rId31"/>
    <p:sldId id="2379" r:id="rId32"/>
    <p:sldId id="2375" r:id="rId33"/>
    <p:sldId id="2381" r:id="rId34"/>
    <p:sldId id="2350" r:id="rId35"/>
    <p:sldId id="2326" r:id="rId36"/>
    <p:sldId id="2243" r:id="rId37"/>
    <p:sldId id="2387" r:id="rId38"/>
    <p:sldId id="2388" r:id="rId39"/>
    <p:sldId id="2314" r:id="rId40"/>
    <p:sldId id="2327" r:id="rId41"/>
    <p:sldId id="2315" r:id="rId42"/>
    <p:sldId id="2328" r:id="rId43"/>
    <p:sldId id="2333" r:id="rId44"/>
    <p:sldId id="2329" r:id="rId45"/>
    <p:sldId id="2334" r:id="rId46"/>
    <p:sldId id="2330" r:id="rId47"/>
    <p:sldId id="2335" r:id="rId48"/>
    <p:sldId id="2338" r:id="rId49"/>
    <p:sldId id="2340" r:id="rId50"/>
    <p:sldId id="2341" r:id="rId51"/>
    <p:sldId id="2351" r:id="rId52"/>
    <p:sldId id="2352" r:id="rId53"/>
    <p:sldId id="2342" r:id="rId54"/>
    <p:sldId id="2343" r:id="rId55"/>
    <p:sldId id="2344" r:id="rId56"/>
    <p:sldId id="2346" r:id="rId57"/>
    <p:sldId id="2347" r:id="rId58"/>
    <p:sldId id="2348" r:id="rId59"/>
    <p:sldId id="2349" r:id="rId60"/>
  </p:sldIdLst>
  <p:sldSz cx="12192000" cy="6858000"/>
  <p:notesSz cx="6858000" cy="9144000"/>
  <p:embeddedFontLst>
    <p:embeddedFont>
      <p:font typeface="宋体" panose="02010600030101010101" pitchFamily="2" charset="-122"/>
      <p:regular r:id="rId62"/>
    </p:embeddedFont>
    <p:embeddedFont>
      <p:font typeface="SUIT" panose="020B0600000101010101" charset="-127"/>
      <p:regular r:id="rId63"/>
      <p:bold r:id="rId64"/>
    </p:embeddedFont>
    <p:embeddedFont>
      <p:font typeface="SUIT SemiBold" panose="020B0600000101010101" charset="-127"/>
      <p:bold r:id="rId65"/>
    </p:embeddedFont>
    <p:embeddedFont>
      <p:font typeface="Bell MT" panose="02020503060305020303" pitchFamily="18" charset="0"/>
      <p:regular r:id="rId66"/>
      <p:bold r:id="rId67"/>
      <p:italic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  <p:embeddedFont>
      <p:font typeface="Cambria" panose="02040503050406030204" pitchFamily="18" charset="0"/>
      <p:regular r:id="rId73"/>
      <p:bold r:id="rId74"/>
      <p:italic r:id="rId75"/>
      <p:boldItalic r:id="rId76"/>
    </p:embeddedFont>
    <p:embeddedFont>
      <p:font typeface="Cambria Math" panose="02040503050406030204" pitchFamily="18" charset="0"/>
      <p:regular r:id="rId77"/>
    </p:embeddedFont>
    <p:embeddedFont>
      <p:font typeface="HY견고딕" panose="02030600000101010101" pitchFamily="18" charset="-127"/>
      <p:regular r:id="rId78"/>
    </p:embeddedFont>
    <p:embeddedFont>
      <p:font typeface="HY엽서M" panose="02030600000101010101" pitchFamily="18" charset="-127"/>
      <p:regular r:id="rId79"/>
    </p:embeddedFont>
    <p:embeddedFont>
      <p:font typeface="HY헤드라인M" panose="02030600000101010101" pitchFamily="18" charset="-127"/>
      <p:regular r:id="rId80"/>
    </p:embeddedFont>
    <p:embeddedFont>
      <p:font typeface="Verdana" panose="020B0604030504040204" pitchFamily="34" charset="0"/>
      <p:regular r:id="rId81"/>
      <p:bold r:id="rId82"/>
      <p:italic r:id="rId83"/>
      <p:boldItalic r:id="rId84"/>
    </p:embeddedFont>
    <p:embeddedFont>
      <p:font typeface="맑은 고딕" panose="020B0503020000020004" pitchFamily="50" charset="-127"/>
      <p:regular r:id="rId85"/>
      <p:bold r:id="rId8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yu8209q@gmail.com" initials="" lastIdx="1" clrIdx="0">
    <p:extLst>
      <p:ext uri="{19B8F6BF-5375-455C-9EA6-DF929625EA0E}">
        <p15:presenceInfo xmlns:p15="http://schemas.microsoft.com/office/powerpoint/2012/main" userId="70778aab2a47279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6699"/>
    <a:srgbClr val="66CCFF"/>
    <a:srgbClr val="009900"/>
    <a:srgbClr val="FF9900"/>
    <a:srgbClr val="009999"/>
    <a:srgbClr val="003366"/>
    <a:srgbClr val="0066CC"/>
    <a:srgbClr val="3399FF"/>
    <a:srgbClr val="3B7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3" autoAdjust="0"/>
    <p:restoredTop sz="94799" autoAdjust="0"/>
  </p:normalViewPr>
  <p:slideViewPr>
    <p:cSldViewPr snapToGrid="0">
      <p:cViewPr varScale="1">
        <p:scale>
          <a:sx n="107" d="100"/>
          <a:sy n="107" d="100"/>
        </p:scale>
        <p:origin x="792" y="17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84" Type="http://schemas.openxmlformats.org/officeDocument/2006/relationships/font" Target="fonts/font23.fntdata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3.fntdata"/><Relationship Id="rId79" Type="http://schemas.openxmlformats.org/officeDocument/2006/relationships/font" Target="fonts/font18.fntdata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80" Type="http://schemas.openxmlformats.org/officeDocument/2006/relationships/font" Target="fonts/font19.fntdata"/><Relationship Id="rId85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font" Target="fonts/font14.fntdata"/><Relationship Id="rId83" Type="http://schemas.openxmlformats.org/officeDocument/2006/relationships/font" Target="fonts/font22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73" Type="http://schemas.openxmlformats.org/officeDocument/2006/relationships/font" Target="fonts/font12.fntdata"/><Relationship Id="rId78" Type="http://schemas.openxmlformats.org/officeDocument/2006/relationships/font" Target="fonts/font17.fntdata"/><Relationship Id="rId81" Type="http://schemas.openxmlformats.org/officeDocument/2006/relationships/font" Target="fonts/font20.fntdata"/><Relationship Id="rId86" Type="http://schemas.openxmlformats.org/officeDocument/2006/relationships/font" Target="fonts/font2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5.fntdata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5.fntdata"/><Relationship Id="rId87" Type="http://schemas.openxmlformats.org/officeDocument/2006/relationships/commentAuthors" Target="commentAuthors.xml"/><Relationship Id="rId61" Type="http://schemas.openxmlformats.org/officeDocument/2006/relationships/notesMaster" Target="notesMasters/notesMaster1.xml"/><Relationship Id="rId82" Type="http://schemas.openxmlformats.org/officeDocument/2006/relationships/font" Target="fonts/font21.fntdata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BDDF8-01A2-47B5-B84B-A60E5F222CDA}" type="datetimeFigureOut">
              <a:rPr lang="ko-KR" altLang="en-US" smtClean="0"/>
              <a:t>2026-07-08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42246-2C12-419F-AC5E-5095897085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42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9957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372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5037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3934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542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042246-2C12-419F-AC5E-509589708508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573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B60117-B7BE-4574-A09E-6576A08B1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8E73E8B-44A8-4040-B426-7942FCAE8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66B3E18-D40F-46BC-9F80-5A99DCD55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FCEFFBE-A789-4D79-9A72-6A08747F7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4E34186-55CA-4B4C-AF7E-8EE68827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407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B4DF6A-D074-4103-BAF6-FC79294DB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2B05440-AEF8-44BA-BD94-39DAE19C8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787DC54-FED6-43D6-852A-7F627670E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82620F-3850-4A42-A004-3B9D19528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785AB48-BBDD-4BFC-A129-EEA6BFB66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000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6B506FD-DD78-49D7-B3F5-C7E221D2C7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25E239B3-E533-4165-AB55-778E502FBB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73C791C-4A8D-4F2A-B9C8-44E1E5E66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A71B08B-FB47-4EF9-B521-58CDFF5C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AD235ED-12C4-4087-9D6F-D26B0D1D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790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BCAE92B4-A026-4D95-90A4-5D86FB2E4E1C}"/>
              </a:ext>
            </a:extLst>
          </p:cNvPr>
          <p:cNvGrpSpPr/>
          <p:nvPr userDrawn="1"/>
        </p:nvGrpSpPr>
        <p:grpSpPr>
          <a:xfrm>
            <a:off x="11718" y="1089"/>
            <a:ext cx="12192000" cy="551793"/>
            <a:chOff x="0" y="2359017"/>
            <a:chExt cx="12181840" cy="760103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8DF76953-825D-4BCE-88B9-51AA5FE15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0" y="2359017"/>
              <a:ext cx="6045028" cy="760103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0C2A8583-917F-46EB-97F0-76E78A96E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52783" y="2359017"/>
              <a:ext cx="6429057" cy="760103"/>
            </a:xfrm>
            <a:prstGeom prst="rect">
              <a:avLst/>
            </a:prstGeom>
          </p:spPr>
        </p:pic>
      </p:grp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A06385E-7200-900D-BC6D-8B39B5723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>
            <a:lvl1pPr algn="ctr">
              <a:defRPr sz="1200" b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4E21FB88-D8AF-4BAC-8766-5182AA4675A7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21" name="제목 1">
            <a:extLst>
              <a:ext uri="{FF2B5EF4-FFF2-40B4-BE49-F238E27FC236}">
                <a16:creationId xmlns:a16="http://schemas.microsoft.com/office/drawing/2014/main" id="{A3861225-62EF-4B89-3BE6-7D84653FD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18" y="-21425"/>
            <a:ext cx="12168564" cy="551792"/>
          </a:xfrm>
        </p:spPr>
        <p:txBody>
          <a:bodyPr>
            <a:normAutofit/>
          </a:bodyPr>
          <a:lstStyle>
            <a:lvl1pPr marL="0" algn="ctr" defTabSz="914400" rtl="0" eaLnBrk="1" latinLnBrk="1" hangingPunct="1">
              <a:defRPr lang="ko-KR" altLang="en-US" sz="3200" b="1" kern="12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r>
              <a:rPr lang="ko-KR" altLang="en-US" dirty="0"/>
              <a:t> 마스터 제목 스타일 편집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AB356D0-40D6-488F-951D-A908158B0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11718" y="1090"/>
            <a:ext cx="504056" cy="506762"/>
          </a:xfrm>
          <a:prstGeom prst="rect">
            <a:avLst/>
          </a:prstGeom>
        </p:spPr>
      </p:pic>
      <p:pic>
        <p:nvPicPr>
          <p:cNvPr id="11" name="_x475563272" descr="EMB0000e7f01ebd">
            <a:extLst>
              <a:ext uri="{FF2B5EF4-FFF2-40B4-BE49-F238E27FC236}">
                <a16:creationId xmlns:a16="http://schemas.microsoft.com/office/drawing/2014/main" id="{10A6AD21-112B-48F8-99CE-D84B8A656A8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" b="53743"/>
          <a:stretch/>
        </p:blipFill>
        <p:spPr bwMode="auto">
          <a:xfrm>
            <a:off x="11718" y="6410227"/>
            <a:ext cx="1978067" cy="43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D:\RISP\12. 논문 및 학회\2. 학회 발표\[2015.11.10-14]대한기계학회 2015년 추계학술대회\특별세션\특별세션 광고\시그니춰_-_좌우조합A_-_혼합형.jpg">
            <a:extLst>
              <a:ext uri="{FF2B5EF4-FFF2-40B4-BE49-F238E27FC236}">
                <a16:creationId xmlns:a16="http://schemas.microsoft.com/office/drawing/2014/main" id="{9E6E3C35-D861-4898-A25F-FCA4881475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761" y="6430085"/>
            <a:ext cx="1587521" cy="42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08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59FF41-20DE-4536-801E-46EE45BEF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9687FA-1E3C-4E71-98B5-1DFD9E23C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4C295F-AAA2-4FD9-A595-ECB9994B5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EEA70C-4AD1-429D-B4DF-557E9A15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Y.S. Chung – Status of RAON, the Rare Isotope Accelerator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990C8DF-3950-4DC0-8D13-EF9F7D41A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846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6B5214-1768-4BBB-BF84-FDFC8B31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26D569-C2C0-49A4-B77B-ED95D3113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5D2F24D-636E-4C51-9D1D-BCAFB15B9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AEB4252-64B6-4C27-914F-D74B1D643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/>
              <a:t>Y.S. Chung – Status of RAON, the Rare Isotope Accelerator</a:t>
            </a:r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52B6A6-4416-4824-A180-9036B7262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437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95CB3B-E50D-41DA-94DA-2AAEEBB7D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6AE3C80-5334-45F7-BAA6-CF96EBB70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FA7A07-1F6B-4D89-AA16-41C311D4D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29E4641-45A1-40FD-8BAC-E4ADBFE1E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416EA19-4C9C-4714-AE37-5C4A2CFBA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9CAE14A-BFC3-4024-8B3C-0791D5A4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2483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DFE7184-FBA4-41BB-AA3F-BBDBBA08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BDB392F-F6A8-4C2A-B7F5-B04E8D1EC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F91E1D2-DF79-4EB5-8D61-959EEF1422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F3A0950-E52B-468E-995F-D4B2C6F311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7C5DD1B5-E0E9-4CE8-94FF-08F5C286FF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1FC3B761-2B34-47F6-92D2-442EC02C0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 dirty="0"/>
              <a:t>2025-06-19</a:t>
            </a:r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35DAD4E-F859-42EB-99D2-A7CAD7B44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5603AFA-8210-48E5-B093-43E33AC52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8143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6CA0188-DBFE-40B4-8082-B40B90CBD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CD0CE60-9962-4DB3-A3A0-501289DEC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901E2F6-C29A-4076-8E64-3C4D360BD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7D41274C-93F9-41B9-8D5E-DAF79C6D4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0282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F4C72A8A-0FC6-4725-BD43-AC36A657A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73D11D0-A934-4F35-9D74-0E3EC4EDE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4B6EDF7-3759-466A-8D42-33376222D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178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12105B-2990-4101-8E59-7FDF56854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84893D-119D-4353-BE4A-CAB8D6D89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DD46EE8-E910-4457-929B-B391FEA7C6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C879BFB-DF5B-4F50-8DD4-D369805A8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493F201-F97B-425B-9B6D-DDDEACCA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D3F7ADA-2F1E-46D4-B9B1-F6452BCEA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05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FA337C6-5B07-48AC-B23C-8FCD08C5E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A7662EA-7FEF-45F1-BC64-14DDFCB92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C80FFC4-5C6D-4B35-B9C2-A549278D3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44B6692-07EA-4763-B830-9EE9FF343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347AE2C-C9C7-4D01-B018-4D190FBBA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F2B7102-DF7D-4B2D-B76F-72ED33DD1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439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1CB9B48-63B2-4DA7-9474-0E70C980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538DED4-2B52-442F-B87F-C62AC496A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041CAB-FE8B-40E3-A128-D521567A69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2025-06-19</a:t>
            </a:r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67EEB5-E84B-4AD7-9470-9ECA4ECEFD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Y.S. Chung – Status of RAON, the Rare Isotope Accelerator</a:t>
            </a: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70C045-21BE-4F86-B53F-352D903BB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2D99-529E-43FE-96C6-8A34E1037D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98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9" Type="http://schemas.openxmlformats.org/officeDocument/2006/relationships/image" Target="../media/image5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1.png"/><Relationship Id="rId4" Type="http://schemas.openxmlformats.org/officeDocument/2006/relationships/image" Target="../media/image70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jpg"/><Relationship Id="rId7" Type="http://schemas.openxmlformats.org/officeDocument/2006/relationships/image" Target="../media/image78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7.jpg"/><Relationship Id="rId11" Type="http://schemas.openxmlformats.org/officeDocument/2006/relationships/image" Target="../media/image82.jpeg"/><Relationship Id="rId5" Type="http://schemas.openxmlformats.org/officeDocument/2006/relationships/image" Target="../media/image76.jpg"/><Relationship Id="rId10" Type="http://schemas.openxmlformats.org/officeDocument/2006/relationships/image" Target="../media/image81.jpeg"/><Relationship Id="rId4" Type="http://schemas.openxmlformats.org/officeDocument/2006/relationships/image" Target="../media/image75.jpg"/><Relationship Id="rId9" Type="http://schemas.openxmlformats.org/officeDocument/2006/relationships/image" Target="../media/image80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image" Target="../media/image85.png"/><Relationship Id="rId9" Type="http://schemas.openxmlformats.org/officeDocument/2006/relationships/image" Target="../media/image89.jp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5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emf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png"/><Relationship Id="rId5" Type="http://schemas.openxmlformats.org/officeDocument/2006/relationships/image" Target="../media/image104.jpeg"/><Relationship Id="rId4" Type="http://schemas.openxmlformats.org/officeDocument/2006/relationships/image" Target="../media/image10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7" Type="http://schemas.openxmlformats.org/officeDocument/2006/relationships/image" Target="../media/image115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4.jpe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6.emf"/><Relationship Id="rId4" Type="http://schemas.openxmlformats.org/officeDocument/2006/relationships/package" Target="../embeddings/Microsoft_Visio____3.vsdx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13" Type="http://schemas.openxmlformats.org/officeDocument/2006/relationships/image" Target="../media/image128.png"/><Relationship Id="rId3" Type="http://schemas.openxmlformats.org/officeDocument/2006/relationships/image" Target="../media/image118.jpeg"/><Relationship Id="rId7" Type="http://schemas.openxmlformats.org/officeDocument/2006/relationships/image" Target="../media/image122.jpeg"/><Relationship Id="rId12" Type="http://schemas.openxmlformats.org/officeDocument/2006/relationships/image" Target="../media/image1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jpeg"/><Relationship Id="rId10" Type="http://schemas.openxmlformats.org/officeDocument/2006/relationships/image" Target="../media/image125.png"/><Relationship Id="rId4" Type="http://schemas.openxmlformats.org/officeDocument/2006/relationships/image" Target="../media/image119.jpeg"/><Relationship Id="rId9" Type="http://schemas.openxmlformats.org/officeDocument/2006/relationships/image" Target="../media/image124.jpg"/><Relationship Id="rId14" Type="http://schemas.openxmlformats.org/officeDocument/2006/relationships/image" Target="../media/image12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jpe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4.png"/><Relationship Id="rId11" Type="http://schemas.openxmlformats.org/officeDocument/2006/relationships/image" Target="../media/image139.jpe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jpeg"/><Relationship Id="rId12" Type="http://schemas.openxmlformats.org/officeDocument/2006/relationships/image" Target="../media/image60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3D163B6-7381-4809-BCFA-35341A9C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0ED53395-B043-4BE7-B5CE-8A12CC28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ED30B9A-E4DA-450A-9ABD-585D27C97CE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DF467B0-3F71-4522-9FE4-4874FE6A1C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90"/>
          <a:stretch/>
        </p:blipFill>
        <p:spPr>
          <a:xfrm>
            <a:off x="0" y="0"/>
            <a:ext cx="6866290" cy="6858000"/>
          </a:xfrm>
          <a:prstGeom prst="rect">
            <a:avLst/>
          </a:prstGeom>
          <a:noFill/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22384CA-341D-443D-BD86-617D183FD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008" y="0"/>
            <a:ext cx="5313992" cy="6858000"/>
          </a:xfrm>
          <a:prstGeom prst="rect">
            <a:avLst/>
          </a:prstGeom>
        </p:spPr>
      </p:pic>
      <p:pic>
        <p:nvPicPr>
          <p:cNvPr id="7" name="그림 6" descr="텍스트, 폰트, 그래픽, 스크린샷이(가) 표시된 사진&#10;&#10;자동 생성된 설명">
            <a:extLst>
              <a:ext uri="{FF2B5EF4-FFF2-40B4-BE49-F238E27FC236}">
                <a16:creationId xmlns:a16="http://schemas.microsoft.com/office/drawing/2014/main" id="{FAC6250F-1CFC-4A4F-A5B5-29A7A40008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68" y="0"/>
            <a:ext cx="2610850" cy="5230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EC6BFF-4932-46C2-9992-2BA2E96EC853}"/>
              </a:ext>
            </a:extLst>
          </p:cNvPr>
          <p:cNvSpPr txBox="1"/>
          <p:nvPr/>
        </p:nvSpPr>
        <p:spPr>
          <a:xfrm>
            <a:off x="7142604" y="1275882"/>
            <a:ext cx="4868751" cy="2338174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 defTabSz="457200" latinLnBrk="0">
              <a:lnSpc>
                <a:spcPct val="996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극저온 및</a:t>
            </a:r>
            <a:endParaRPr lang="en-US" altLang="ko-KR" sz="4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defTabSz="457200" latinLnBrk="0">
              <a:lnSpc>
                <a:spcPct val="996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중이온가속기</a:t>
            </a:r>
            <a:endParaRPr lang="en-US" altLang="ko-KR" sz="4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 defTabSz="457200" latinLnBrk="0">
              <a:lnSpc>
                <a:spcPct val="99600"/>
              </a:lnSpc>
            </a:pPr>
            <a:r>
              <a:rPr lang="ko-KR" altLang="en-US" sz="40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극저온시스템 소개</a:t>
            </a:r>
            <a:endParaRPr lang="en-US" altLang="ko-KR" sz="4000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" name="Text Box 71">
            <a:extLst>
              <a:ext uri="{FF2B5EF4-FFF2-40B4-BE49-F238E27FC236}">
                <a16:creationId xmlns:a16="http://schemas.microsoft.com/office/drawing/2014/main" id="{3B81E956-9410-4BFC-9510-A0208D3E8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8786" y="5013325"/>
            <a:ext cx="4348049" cy="86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kern="0" dirty="0" err="1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Jaehee</a:t>
            </a:r>
            <a:r>
              <a:rPr kumimoji="1" lang="ko-KR" altLang="en-US" kern="0" dirty="0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 </a:t>
            </a:r>
            <a:r>
              <a:rPr kumimoji="1" lang="en-US" altLang="ko-KR" kern="0" dirty="0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Shin</a:t>
            </a:r>
          </a:p>
          <a:p>
            <a:pPr algn="ctr" fontAlgn="base" latinLnBrk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ko-KR" kern="0" dirty="0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 2026 </a:t>
            </a:r>
            <a:r>
              <a:rPr kumimoji="1" lang="ko-KR" altLang="en-US" kern="0" dirty="0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가속기 여름학교</a:t>
            </a:r>
            <a:r>
              <a:rPr kumimoji="1" lang="en-US" altLang="ko-KR" kern="0" dirty="0">
                <a:solidFill>
                  <a:schemeClr val="bg1"/>
                </a:solidFill>
                <a:latin typeface="Arial" panose="020B0604020202020204" pitchFamily="34" charset="0"/>
                <a:ea typeface="HY헤드라인M" panose="02030600000101010101" pitchFamily="18" charset="-127"/>
              </a:rPr>
              <a:t>, 26.07.09</a:t>
            </a: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C5F494E4-2DB4-4B18-A797-A58CCFE55C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8814" y="6344680"/>
            <a:ext cx="21526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233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5CDEB73A-802D-4FF0-B556-6FE0F40A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81" t="13419" r="1847" b="53071"/>
          <a:stretch/>
        </p:blipFill>
        <p:spPr>
          <a:xfrm>
            <a:off x="8625261" y="1510123"/>
            <a:ext cx="2246958" cy="334417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3992DF4-7219-4341-A6A0-5D745378BA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19" t="13419" r="15490" b="53071"/>
          <a:stretch/>
        </p:blipFill>
        <p:spPr>
          <a:xfrm>
            <a:off x="4980145" y="1510124"/>
            <a:ext cx="2240212" cy="3318597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B94542D-73F5-43E1-9C22-358CB0601B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8" t="13419" r="29536" b="53071"/>
          <a:stretch/>
        </p:blipFill>
        <p:spPr>
          <a:xfrm>
            <a:off x="1310992" y="1510124"/>
            <a:ext cx="2241970" cy="3283638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A7BB763-DB84-4B14-A5BE-C7A1FF69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9CFE927-D2EC-4C4B-9102-7FA26F88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8" name="내용 개체 틀 1">
            <a:extLst>
              <a:ext uri="{FF2B5EF4-FFF2-40B4-BE49-F238E27FC236}">
                <a16:creationId xmlns:a16="http://schemas.microsoft.com/office/drawing/2014/main" id="{F31F1897-09E5-4279-8D8F-50AD75B00996}"/>
              </a:ext>
            </a:extLst>
          </p:cNvPr>
          <p:cNvSpPr txBox="1">
            <a:spLocks/>
          </p:cNvSpPr>
          <p:nvPr/>
        </p:nvSpPr>
        <p:spPr>
          <a:xfrm>
            <a:off x="418574" y="765114"/>
            <a:ext cx="11761708" cy="12351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활용 분야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3B1D865-5936-422A-94F8-7A0784C7129C}"/>
              </a:ext>
            </a:extLst>
          </p:cNvPr>
          <p:cNvSpPr/>
          <p:nvPr/>
        </p:nvSpPr>
        <p:spPr>
          <a:xfrm>
            <a:off x="1106186" y="1382682"/>
            <a:ext cx="2648728" cy="4872975"/>
          </a:xfrm>
          <a:prstGeom prst="roundRect">
            <a:avLst/>
          </a:prstGeom>
          <a:noFill/>
          <a:ln w="1587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DDB31324-4C0E-4888-8A06-FADEF012C548}"/>
              </a:ext>
            </a:extLst>
          </p:cNvPr>
          <p:cNvSpPr/>
          <p:nvPr/>
        </p:nvSpPr>
        <p:spPr>
          <a:xfrm>
            <a:off x="4772513" y="1382682"/>
            <a:ext cx="2648728" cy="4872975"/>
          </a:xfrm>
          <a:prstGeom prst="roundRect">
            <a:avLst/>
          </a:prstGeom>
          <a:noFill/>
          <a:ln w="15875"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196E9B39-385D-4F43-9CA6-3F920D07A7A6}"/>
              </a:ext>
            </a:extLst>
          </p:cNvPr>
          <p:cNvSpPr/>
          <p:nvPr/>
        </p:nvSpPr>
        <p:spPr>
          <a:xfrm>
            <a:off x="8441961" y="1382681"/>
            <a:ext cx="2648728" cy="4872975"/>
          </a:xfrm>
          <a:prstGeom prst="roundRect">
            <a:avLst/>
          </a:prstGeom>
          <a:noFill/>
          <a:ln w="158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918BA340-66E6-4556-908F-93CDAD36E17B}"/>
              </a:ext>
            </a:extLst>
          </p:cNvPr>
          <p:cNvCxnSpPr/>
          <p:nvPr/>
        </p:nvCxnSpPr>
        <p:spPr>
          <a:xfrm>
            <a:off x="1306003" y="4988834"/>
            <a:ext cx="2246958" cy="0"/>
          </a:xfrm>
          <a:prstGeom prst="line">
            <a:avLst/>
          </a:prstGeom>
          <a:ln w="19050">
            <a:solidFill>
              <a:srgbClr val="00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F4F9553-1905-4A8A-894E-43E2189203CA}"/>
              </a:ext>
            </a:extLst>
          </p:cNvPr>
          <p:cNvSpPr txBox="1"/>
          <p:nvPr/>
        </p:nvSpPr>
        <p:spPr>
          <a:xfrm>
            <a:off x="1220486" y="5078199"/>
            <a:ext cx="24080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큐비트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극저온 냉각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신소재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반도체 등 다양한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첨단 연구 활용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AF673471-BB27-4D3E-9BAA-7C43D532E3FA}"/>
              </a:ext>
            </a:extLst>
          </p:cNvPr>
          <p:cNvCxnSpPr/>
          <p:nvPr/>
        </p:nvCxnSpPr>
        <p:spPr>
          <a:xfrm>
            <a:off x="4973398" y="4988834"/>
            <a:ext cx="2246958" cy="0"/>
          </a:xfrm>
          <a:prstGeom prst="line">
            <a:avLst/>
          </a:prstGeom>
          <a:ln w="1905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B8169ADD-29C4-4C58-A187-8574EFD10A05}"/>
              </a:ext>
            </a:extLst>
          </p:cNvPr>
          <p:cNvCxnSpPr/>
          <p:nvPr/>
        </p:nvCxnSpPr>
        <p:spPr>
          <a:xfrm>
            <a:off x="8642846" y="4988834"/>
            <a:ext cx="224695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941CAB8-86B0-4523-BD6A-18A83D0A9672}"/>
              </a:ext>
            </a:extLst>
          </p:cNvPr>
          <p:cNvSpPr txBox="1"/>
          <p:nvPr/>
        </p:nvSpPr>
        <p:spPr>
          <a:xfrm>
            <a:off x="4879898" y="5078199"/>
            <a:ext cx="248497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초전도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초유체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BEC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본질적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현상 연구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</a:rPr>
              <a:t>물질의 새로운 상태와 성질</a:t>
            </a:r>
            <a:endParaRPr lang="en-US" altLang="ko-KR" sz="1400" dirty="0">
              <a:latin typeface="맑은 고딕" panose="020B0503020000020004" pitchFamily="50" charset="-127"/>
            </a:endParaRPr>
          </a:p>
          <a:p>
            <a:r>
              <a:rPr lang="ko-KR" altLang="en-US" sz="1400" dirty="0">
                <a:latin typeface="맑은 고딕" panose="020B0503020000020004" pitchFamily="50" charset="-127"/>
              </a:rPr>
              <a:t>  규명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4EDD02-2957-4D60-8ADF-311123614152}"/>
              </a:ext>
            </a:extLst>
          </p:cNvPr>
          <p:cNvSpPr txBox="1"/>
          <p:nvPr/>
        </p:nvSpPr>
        <p:spPr>
          <a:xfrm>
            <a:off x="8550200" y="5078199"/>
            <a:ext cx="22926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입자 가속 효율 향상 및 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고에너지 물리 연구 수행</a:t>
            </a:r>
          </a:p>
        </p:txBody>
      </p:sp>
    </p:spTree>
    <p:extLst>
      <p:ext uri="{BB962C8B-B14F-4D97-AF65-F5344CB8AC3E}">
        <p14:creationId xmlns:p14="http://schemas.microsoft.com/office/powerpoint/2010/main" val="710301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6FA598-3716-427C-90F2-D35455878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0B71F84-D64B-40F8-AE77-720CBA41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FB02D90-08DF-4BAD-9EC6-D8175CE1E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00" b="466"/>
          <a:stretch/>
        </p:blipFill>
        <p:spPr>
          <a:xfrm>
            <a:off x="-7571" y="0"/>
            <a:ext cx="12199571" cy="685800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E4984C19-7F8D-4F8C-A97E-AABEA6ACF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82" cy="6858000"/>
          </a:xfrm>
          <a:prstGeom prst="rect">
            <a:avLst/>
          </a:prstGeom>
        </p:spPr>
      </p:pic>
      <p:sp>
        <p:nvSpPr>
          <p:cNvPr id="37" name="평행 사변형 5">
            <a:extLst>
              <a:ext uri="{FF2B5EF4-FFF2-40B4-BE49-F238E27FC236}">
                <a16:creationId xmlns:a16="http://schemas.microsoft.com/office/drawing/2014/main" id="{9304C9CA-0968-4C3C-80C4-595432D5B84D}"/>
              </a:ext>
            </a:extLst>
          </p:cNvPr>
          <p:cNvSpPr/>
          <p:nvPr/>
        </p:nvSpPr>
        <p:spPr>
          <a:xfrm rot="10800000">
            <a:off x="4656840" y="0"/>
            <a:ext cx="7535159" cy="6876770"/>
          </a:xfrm>
          <a:custGeom>
            <a:avLst/>
            <a:gdLst>
              <a:gd name="connsiteX0" fmla="*/ 0 w 12971418"/>
              <a:gd name="connsiteY0" fmla="*/ 6858000 h 6858000"/>
              <a:gd name="connsiteX1" fmla="*/ 3164487 w 12971418"/>
              <a:gd name="connsiteY1" fmla="*/ 0 h 6858000"/>
              <a:gd name="connsiteX2" fmla="*/ 12971418 w 12971418"/>
              <a:gd name="connsiteY2" fmla="*/ 0 h 6858000"/>
              <a:gd name="connsiteX3" fmla="*/ 9806931 w 12971418"/>
              <a:gd name="connsiteY3" fmla="*/ 6858000 h 6858000"/>
              <a:gd name="connsiteX4" fmla="*/ 0 w 12971418"/>
              <a:gd name="connsiteY4" fmla="*/ 6858000 h 6858000"/>
              <a:gd name="connsiteX0" fmla="*/ 35913 w 9806931"/>
              <a:gd name="connsiteY0" fmla="*/ 6792686 h 6858000"/>
              <a:gd name="connsiteX1" fmla="*/ 0 w 9806931"/>
              <a:gd name="connsiteY1" fmla="*/ 0 h 6858000"/>
              <a:gd name="connsiteX2" fmla="*/ 9806931 w 9806931"/>
              <a:gd name="connsiteY2" fmla="*/ 0 h 6858000"/>
              <a:gd name="connsiteX3" fmla="*/ 6642444 w 9806931"/>
              <a:gd name="connsiteY3" fmla="*/ 6858000 h 6858000"/>
              <a:gd name="connsiteX4" fmla="*/ 35913 w 9806931"/>
              <a:gd name="connsiteY4" fmla="*/ 6792686 h 6858000"/>
              <a:gd name="connsiteX0" fmla="*/ 0 w 9809118"/>
              <a:gd name="connsiteY0" fmla="*/ 6830786 h 6858000"/>
              <a:gd name="connsiteX1" fmla="*/ 2187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809118"/>
              <a:gd name="connsiteY0" fmla="*/ 6830786 h 6858000"/>
              <a:gd name="connsiteX1" fmla="*/ 558992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252312"/>
              <a:gd name="connsiteY0" fmla="*/ 6840267 h 6858000"/>
              <a:gd name="connsiteX1" fmla="*/ 2186 w 9252312"/>
              <a:gd name="connsiteY1" fmla="*/ 0 h 6858000"/>
              <a:gd name="connsiteX2" fmla="*/ 9252312 w 9252312"/>
              <a:gd name="connsiteY2" fmla="*/ 0 h 6858000"/>
              <a:gd name="connsiteX3" fmla="*/ 6087825 w 9252312"/>
              <a:gd name="connsiteY3" fmla="*/ 6858000 h 6858000"/>
              <a:gd name="connsiteX4" fmla="*/ 0 w 9252312"/>
              <a:gd name="connsiteY4" fmla="*/ 6840267 h 6858000"/>
              <a:gd name="connsiteX0" fmla="*/ 0 w 8601254"/>
              <a:gd name="connsiteY0" fmla="*/ 6840267 h 6858000"/>
              <a:gd name="connsiteX1" fmla="*/ 2186 w 8601254"/>
              <a:gd name="connsiteY1" fmla="*/ 0 h 6858000"/>
              <a:gd name="connsiteX2" fmla="*/ 8601254 w 8601254"/>
              <a:gd name="connsiteY2" fmla="*/ 14448 h 6858000"/>
              <a:gd name="connsiteX3" fmla="*/ 6087825 w 8601254"/>
              <a:gd name="connsiteY3" fmla="*/ 6858000 h 6858000"/>
              <a:gd name="connsiteX4" fmla="*/ 0 w 8601254"/>
              <a:gd name="connsiteY4" fmla="*/ 6840267 h 6858000"/>
              <a:gd name="connsiteX0" fmla="*/ 0 w 8601254"/>
              <a:gd name="connsiteY0" fmla="*/ 6840267 h 6845358"/>
              <a:gd name="connsiteX1" fmla="*/ 2186 w 8601254"/>
              <a:gd name="connsiteY1" fmla="*/ 0 h 6845358"/>
              <a:gd name="connsiteX2" fmla="*/ 8601254 w 8601254"/>
              <a:gd name="connsiteY2" fmla="*/ 14448 h 6845358"/>
              <a:gd name="connsiteX3" fmla="*/ 5718762 w 8601254"/>
              <a:gd name="connsiteY3" fmla="*/ 6845358 h 6845358"/>
              <a:gd name="connsiteX4" fmla="*/ 0 w 8601254"/>
              <a:gd name="connsiteY4" fmla="*/ 6840267 h 684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1254" h="6845358">
                <a:moveTo>
                  <a:pt x="0" y="6840267"/>
                </a:moveTo>
                <a:cubicBezTo>
                  <a:pt x="729" y="4560178"/>
                  <a:pt x="1457" y="2280089"/>
                  <a:pt x="2186" y="0"/>
                </a:cubicBezTo>
                <a:lnTo>
                  <a:pt x="8601254" y="14448"/>
                </a:lnTo>
                <a:lnTo>
                  <a:pt x="5718762" y="6845358"/>
                </a:lnTo>
                <a:lnTo>
                  <a:pt x="0" y="6840267"/>
                </a:lnTo>
                <a:close/>
              </a:path>
            </a:pathLst>
          </a:cu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평행 사변형 41">
            <a:extLst>
              <a:ext uri="{FF2B5EF4-FFF2-40B4-BE49-F238E27FC236}">
                <a16:creationId xmlns:a16="http://schemas.microsoft.com/office/drawing/2014/main" id="{C4DAB798-9871-408D-99E2-05CFD34EF63B}"/>
              </a:ext>
            </a:extLst>
          </p:cNvPr>
          <p:cNvSpPr/>
          <p:nvPr/>
        </p:nvSpPr>
        <p:spPr>
          <a:xfrm rot="10800000">
            <a:off x="1" y="0"/>
            <a:ext cx="7210098" cy="6997698"/>
          </a:xfrm>
          <a:custGeom>
            <a:avLst/>
            <a:gdLst>
              <a:gd name="connsiteX0" fmla="*/ 0 w 10321192"/>
              <a:gd name="connsiteY0" fmla="*/ 6947557 h 6947557"/>
              <a:gd name="connsiteX1" fmla="*/ 2178406 w 10321192"/>
              <a:gd name="connsiteY1" fmla="*/ 0 h 6947557"/>
              <a:gd name="connsiteX2" fmla="*/ 10321192 w 10321192"/>
              <a:gd name="connsiteY2" fmla="*/ 0 h 6947557"/>
              <a:gd name="connsiteX3" fmla="*/ 8142786 w 10321192"/>
              <a:gd name="connsiteY3" fmla="*/ 6947557 h 6947557"/>
              <a:gd name="connsiteX4" fmla="*/ 0 w 10321192"/>
              <a:gd name="connsiteY4" fmla="*/ 6947557 h 6947557"/>
              <a:gd name="connsiteX0" fmla="*/ 0 w 8142786"/>
              <a:gd name="connsiteY0" fmla="*/ 6957082 h 6957082"/>
              <a:gd name="connsiteX1" fmla="*/ 2178406 w 8142786"/>
              <a:gd name="connsiteY1" fmla="*/ 9525 h 6957082"/>
              <a:gd name="connsiteX2" fmla="*/ 8111392 w 8142786"/>
              <a:gd name="connsiteY2" fmla="*/ 0 h 6957082"/>
              <a:gd name="connsiteX3" fmla="*/ 8142786 w 8142786"/>
              <a:gd name="connsiteY3" fmla="*/ 6957082 h 6957082"/>
              <a:gd name="connsiteX4" fmla="*/ 0 w 8142786"/>
              <a:gd name="connsiteY4" fmla="*/ 6957082 h 6957082"/>
              <a:gd name="connsiteX0" fmla="*/ 0 w 8114211"/>
              <a:gd name="connsiteY0" fmla="*/ 6957082 h 6957082"/>
              <a:gd name="connsiteX1" fmla="*/ 2178406 w 8114211"/>
              <a:gd name="connsiteY1" fmla="*/ 9525 h 6957082"/>
              <a:gd name="connsiteX2" fmla="*/ 8111392 w 8114211"/>
              <a:gd name="connsiteY2" fmla="*/ 0 h 6957082"/>
              <a:gd name="connsiteX3" fmla="*/ 8114211 w 8114211"/>
              <a:gd name="connsiteY3" fmla="*/ 6899932 h 6957082"/>
              <a:gd name="connsiteX4" fmla="*/ 0 w 8114211"/>
              <a:gd name="connsiteY4" fmla="*/ 6957082 h 6957082"/>
              <a:gd name="connsiteX0" fmla="*/ 0 w 8104686"/>
              <a:gd name="connsiteY0" fmla="*/ 6890407 h 6899932"/>
              <a:gd name="connsiteX1" fmla="*/ 2168881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8104686"/>
              <a:gd name="connsiteY0" fmla="*/ 6890407 h 6899932"/>
              <a:gd name="connsiteX1" fmla="*/ 2619142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7543381"/>
              <a:gd name="connsiteY0" fmla="*/ 6761837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761837 h 6899932"/>
              <a:gd name="connsiteX0" fmla="*/ 0 w 7543381"/>
              <a:gd name="connsiteY0" fmla="*/ 6878661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878661 h 6899932"/>
              <a:gd name="connsiteX0" fmla="*/ 0 w 7540601"/>
              <a:gd name="connsiteY0" fmla="*/ 6878661 h 6929138"/>
              <a:gd name="connsiteX1" fmla="*/ 2057837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  <a:gd name="connsiteX0" fmla="*/ 0 w 7540601"/>
              <a:gd name="connsiteY0" fmla="*/ 6878661 h 6929138"/>
              <a:gd name="connsiteX1" fmla="*/ 2736211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0601" h="6929138">
                <a:moveTo>
                  <a:pt x="0" y="6878661"/>
                </a:moveTo>
                <a:lnTo>
                  <a:pt x="2736211" y="9525"/>
                </a:lnTo>
                <a:lnTo>
                  <a:pt x="7540562" y="0"/>
                </a:lnTo>
                <a:cubicBezTo>
                  <a:pt x="7541502" y="2299977"/>
                  <a:pt x="7525482" y="4629161"/>
                  <a:pt x="7526422" y="6929138"/>
                </a:cubicBezTo>
                <a:lnTo>
                  <a:pt x="0" y="6878661"/>
                </a:lnTo>
                <a:close/>
              </a:path>
            </a:pathLst>
          </a:custGeom>
          <a:solidFill>
            <a:srgbClr val="D9D9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액자 33">
            <a:extLst>
              <a:ext uri="{FF2B5EF4-FFF2-40B4-BE49-F238E27FC236}">
                <a16:creationId xmlns:a16="http://schemas.microsoft.com/office/drawing/2014/main" id="{8E4D1FBB-1639-46EE-8626-FEA4ED8C76E7}"/>
              </a:ext>
            </a:extLst>
          </p:cNvPr>
          <p:cNvSpPr/>
          <p:nvPr/>
        </p:nvSpPr>
        <p:spPr>
          <a:xfrm>
            <a:off x="101600" y="96157"/>
            <a:ext cx="11988800" cy="6665686"/>
          </a:xfrm>
          <a:prstGeom prst="frame">
            <a:avLst>
              <a:gd name="adj1" fmla="val 841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82E0B3-9A7C-4812-BB7D-048D23EDE43C}"/>
              </a:ext>
            </a:extLst>
          </p:cNvPr>
          <p:cNvSpPr txBox="1"/>
          <p:nvPr/>
        </p:nvSpPr>
        <p:spPr>
          <a:xfrm>
            <a:off x="7049646" y="2620180"/>
            <a:ext cx="3420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ell MT" panose="02020503060305020303" pitchFamily="18" charset="0"/>
                <a:ea typeface="나눔스퀘어 ExtraBold" panose="020B0600000101010101" pitchFamily="50" charset="-127"/>
              </a:rPr>
              <a:t>Part 02</a:t>
            </a:r>
            <a:endParaRPr lang="ko-KR" altLang="en-US" sz="66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ell MT" panose="02020503060305020303" pitchFamily="18" charset="0"/>
              <a:ea typeface="나눔스퀘어 Extra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DEC6A6C-47EE-4CD3-82C2-9E7340EBB9E0}"/>
              </a:ext>
            </a:extLst>
          </p:cNvPr>
          <p:cNvSpPr/>
          <p:nvPr/>
        </p:nvSpPr>
        <p:spPr>
          <a:xfrm>
            <a:off x="5119081" y="4104910"/>
            <a:ext cx="7377156" cy="81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Cryogenic System</a:t>
            </a:r>
          </a:p>
        </p:txBody>
      </p:sp>
    </p:spTree>
    <p:extLst>
      <p:ext uri="{BB962C8B-B14F-4D97-AF65-F5344CB8AC3E}">
        <p14:creationId xmlns:p14="http://schemas.microsoft.com/office/powerpoint/2010/main" val="3711268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3E4DA77-D295-4153-A26B-520430A7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FC11539-BAD6-4E93-BDBE-30340326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 System</a:t>
            </a:r>
            <a:endParaRPr lang="ko-KR" altLang="en-US" dirty="0"/>
          </a:p>
        </p:txBody>
      </p:sp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02715944-2C7B-42D3-838E-987821BE848B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시스템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(Cryogenic System)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이란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상태를 생성하고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유지하며 극저온이 필요한 곳으로 공급하기 위한 장치와 설비의 집합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AF0D1D0-36E3-4681-A37A-03ABEBE399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" t="47335" r="58337" b="38071"/>
          <a:stretch/>
        </p:blipFill>
        <p:spPr>
          <a:xfrm>
            <a:off x="3236119" y="1867215"/>
            <a:ext cx="5719762" cy="3335113"/>
          </a:xfrm>
          <a:prstGeom prst="rect">
            <a:avLst/>
          </a:prstGeom>
        </p:spPr>
      </p:pic>
      <p:sp>
        <p:nvSpPr>
          <p:cNvPr id="14" name="내용 개체 틀 1">
            <a:extLst>
              <a:ext uri="{FF2B5EF4-FFF2-40B4-BE49-F238E27FC236}">
                <a16:creationId xmlns:a16="http://schemas.microsoft.com/office/drawing/2014/main" id="{01D5CEC3-3D36-403D-BBF5-A6035B00A913}"/>
              </a:ext>
            </a:extLst>
          </p:cNvPr>
          <p:cNvSpPr txBox="1">
            <a:spLocks/>
          </p:cNvSpPr>
          <p:nvPr/>
        </p:nvSpPr>
        <p:spPr>
          <a:xfrm>
            <a:off x="722714" y="5276851"/>
            <a:ext cx="10746572" cy="135255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ko-KR" altLang="en-US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</a:t>
            </a:r>
            <a:r>
              <a:rPr lang="ko-KR" altLang="en-US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은 </a:t>
            </a:r>
            <a:r>
              <a:rPr lang="en-US" altLang="ko-KR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차가운 온도</a:t>
            </a:r>
            <a:r>
              <a:rPr lang="en-US" altLang="ko-KR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</a:t>
            </a:r>
            <a:r>
              <a:rPr lang="ko-KR" altLang="en-US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를 다루는 학문</a:t>
            </a:r>
            <a:r>
              <a:rPr lang="en-US" altLang="ko-KR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극저온시스템은 그 온도를 실제 산업</a:t>
            </a:r>
            <a:r>
              <a:rPr lang="en-US" altLang="ko-KR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2500" b="1" i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연구 현장에서 구현하는 엔지니어링 기술</a:t>
            </a:r>
            <a:endParaRPr lang="en-US" altLang="ko-KR" sz="2500" b="1" i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960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321B2E1-CAAA-4E6C-B559-E9762E828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3CE0A89-FEAE-41F1-8F66-E5743484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 System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65A5B1F-4179-4E24-B3A6-613B1F0CB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1" t="16324" r="221" b="22366"/>
          <a:stretch/>
        </p:blipFill>
        <p:spPr>
          <a:xfrm>
            <a:off x="393333" y="1783975"/>
            <a:ext cx="11405334" cy="4661649"/>
          </a:xfrm>
          <a:prstGeom prst="rect">
            <a:avLst/>
          </a:prstGeom>
        </p:spPr>
      </p:pic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E108B18F-BCE2-48AF-AFC3-1DDCE8A028DF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시스템의 주요 역할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상온의 기체를 냉각하여 액화하고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유지하며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필요한 곳으로 안전하게 공급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207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그룹 58">
            <a:extLst>
              <a:ext uri="{FF2B5EF4-FFF2-40B4-BE49-F238E27FC236}">
                <a16:creationId xmlns:a16="http://schemas.microsoft.com/office/drawing/2014/main" id="{DAC882D8-35E4-4C3C-AE1A-0867168F91DE}"/>
              </a:ext>
            </a:extLst>
          </p:cNvPr>
          <p:cNvGrpSpPr/>
          <p:nvPr/>
        </p:nvGrpSpPr>
        <p:grpSpPr>
          <a:xfrm>
            <a:off x="936112" y="4577840"/>
            <a:ext cx="8645727" cy="1624839"/>
            <a:chOff x="936112" y="4577840"/>
            <a:chExt cx="8645727" cy="1624839"/>
          </a:xfrm>
        </p:grpSpPr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D309182E-162D-43C5-9241-1DFDA75C3F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7" t="71296" r="33647" b="9908"/>
            <a:stretch/>
          </p:blipFill>
          <p:spPr>
            <a:xfrm>
              <a:off x="936112" y="4577840"/>
              <a:ext cx="6952587" cy="1624839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BE43F9CE-EA1B-4B27-8FF2-5DAB1A3498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821" t="16204" r="2210" b="64075"/>
            <a:stretch/>
          </p:blipFill>
          <p:spPr>
            <a:xfrm>
              <a:off x="7924234" y="4588879"/>
              <a:ext cx="1657605" cy="1507121"/>
            </a:xfrm>
            <a:prstGeom prst="rect">
              <a:avLst/>
            </a:prstGeom>
          </p:spPr>
        </p:pic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20BCD2B-BD35-461E-9D76-A75AB18E5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0663A8C2-6384-44DA-A00C-8A4BFAD3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 System</a:t>
            </a:r>
            <a:endParaRPr lang="ko-KR" altLang="en-US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0931FCC-ED3E-41EA-AC29-A67FD15E783D}"/>
              </a:ext>
            </a:extLst>
          </p:cNvPr>
          <p:cNvSpPr/>
          <p:nvPr/>
        </p:nvSpPr>
        <p:spPr>
          <a:xfrm>
            <a:off x="685800" y="1060121"/>
            <a:ext cx="10677525" cy="2558142"/>
          </a:xfrm>
          <a:prstGeom prst="roundRect">
            <a:avLst>
              <a:gd name="adj" fmla="val 5226"/>
            </a:avLst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671A561-5239-46A7-B344-2CB83581F7E4}"/>
              </a:ext>
            </a:extLst>
          </p:cNvPr>
          <p:cNvSpPr/>
          <p:nvPr/>
        </p:nvSpPr>
        <p:spPr>
          <a:xfrm>
            <a:off x="685800" y="4011386"/>
            <a:ext cx="10677525" cy="2277002"/>
          </a:xfrm>
          <a:prstGeom prst="roundRect">
            <a:avLst>
              <a:gd name="adj" fmla="val 5226"/>
            </a:avLst>
          </a:prstGeom>
          <a:noFill/>
          <a:ln w="19050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B42AFA8-1C4B-42E1-8619-3880ACDE6C78}"/>
              </a:ext>
            </a:extLst>
          </p:cNvPr>
          <p:cNvSpPr/>
          <p:nvPr/>
        </p:nvSpPr>
        <p:spPr>
          <a:xfrm>
            <a:off x="917810" y="859862"/>
            <a:ext cx="6416763" cy="410435"/>
          </a:xfrm>
          <a:prstGeom prst="roundRect">
            <a:avLst>
              <a:gd name="adj" fmla="val 35748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① 극저온시스템 활용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생산 → 저장 </a:t>
            </a:r>
            <a:r>
              <a:rPr lang="ko-KR" altLang="en-US" b="1" dirty="0">
                <a:latin typeface="맑은 고딕" panose="020B0503020000020004" pitchFamily="50" charset="-127"/>
              </a:rPr>
              <a:t>→ 이송</a:t>
            </a:r>
            <a:r>
              <a:rPr lang="en-US" altLang="ko-KR" b="1" dirty="0">
                <a:latin typeface="맑은 고딕" panose="020B0503020000020004" pitchFamily="50" charset="-127"/>
              </a:rPr>
              <a:t>/</a:t>
            </a:r>
            <a:r>
              <a:rPr lang="ko-KR" altLang="en-US" b="1" dirty="0">
                <a:latin typeface="맑은 고딕" panose="020B0503020000020004" pitchFamily="50" charset="-127"/>
              </a:rPr>
              <a:t> 공급 →사용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EBC8235C-11D7-4F9A-AB31-D402409B4759}"/>
              </a:ext>
            </a:extLst>
          </p:cNvPr>
          <p:cNvSpPr/>
          <p:nvPr/>
        </p:nvSpPr>
        <p:spPr>
          <a:xfrm>
            <a:off x="917810" y="3801311"/>
            <a:ext cx="5589187" cy="410435"/>
          </a:xfrm>
          <a:prstGeom prst="roundRect">
            <a:avLst>
              <a:gd name="adj" fmla="val 35748"/>
            </a:avLst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극저온시스템 활용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생산 → 이송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공급 →사용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BFDA64-81B4-445F-83AE-C72323051173}"/>
              </a:ext>
            </a:extLst>
          </p:cNvPr>
          <p:cNvSpPr txBox="1"/>
          <p:nvPr/>
        </p:nvSpPr>
        <p:spPr>
          <a:xfrm>
            <a:off x="1842870" y="1301786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DD1F3D-DA52-4987-81EF-57E3E5B20556}"/>
              </a:ext>
            </a:extLst>
          </p:cNvPr>
          <p:cNvSpPr txBox="1"/>
          <p:nvPr/>
        </p:nvSpPr>
        <p:spPr>
          <a:xfrm>
            <a:off x="3839200" y="1301786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98727F-3DE8-4DE0-9E7A-FB0E09508A92}"/>
              </a:ext>
            </a:extLst>
          </p:cNvPr>
          <p:cNvSpPr txBox="1"/>
          <p:nvPr/>
        </p:nvSpPr>
        <p:spPr>
          <a:xfrm>
            <a:off x="6482768" y="1301786"/>
            <a:ext cx="10390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이송</a:t>
            </a:r>
            <a:r>
              <a:rPr lang="en-US" altLang="ko-KR" sz="1500" b="1" dirty="0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 b="1" dirty="0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공급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39AB59-C2FE-44FD-8F12-DE3085C317BA}"/>
              </a:ext>
            </a:extLst>
          </p:cNvPr>
          <p:cNvSpPr txBox="1"/>
          <p:nvPr/>
        </p:nvSpPr>
        <p:spPr>
          <a:xfrm>
            <a:off x="9623279" y="1318014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3366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CC9BEF3-4121-436D-9FE3-94D70D06ACFC}"/>
              </a:ext>
            </a:extLst>
          </p:cNvPr>
          <p:cNvSpPr txBox="1"/>
          <p:nvPr/>
        </p:nvSpPr>
        <p:spPr>
          <a:xfrm>
            <a:off x="1266607" y="2971932"/>
            <a:ext cx="1671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상온 기체 → 액체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냉동기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액화기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03968-1DCD-4636-9944-4F33C7F12BA2}"/>
              </a:ext>
            </a:extLst>
          </p:cNvPr>
          <p:cNvSpPr txBox="1"/>
          <p:nvPr/>
        </p:nvSpPr>
        <p:spPr>
          <a:xfrm>
            <a:off x="3213466" y="2971932"/>
            <a:ext cx="1950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대량의 극저온 액체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(LNG,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액체산소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질소 등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열유입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최소화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단열구조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4AAF36-6104-4B9A-9F41-60B75EA02BDA}"/>
              </a:ext>
            </a:extLst>
          </p:cNvPr>
          <p:cNvSpPr txBox="1"/>
          <p:nvPr/>
        </p:nvSpPr>
        <p:spPr>
          <a:xfrm>
            <a:off x="5258944" y="2971932"/>
            <a:ext cx="3436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배관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밸브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펌프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계측기 등 유체 이송 및 공급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열유입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최소화 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단열구조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20799D-D246-4718-8504-71580A143202}"/>
              </a:ext>
            </a:extLst>
          </p:cNvPr>
          <p:cNvSpPr txBox="1"/>
          <p:nvPr/>
        </p:nvSpPr>
        <p:spPr>
          <a:xfrm>
            <a:off x="8923486" y="2971932"/>
            <a:ext cx="1847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다양한 산업분야 활용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탱크로리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저장용기 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913D94DD-8601-429E-9785-8D880F882548}"/>
              </a:ext>
            </a:extLst>
          </p:cNvPr>
          <p:cNvGrpSpPr/>
          <p:nvPr/>
        </p:nvGrpSpPr>
        <p:grpSpPr>
          <a:xfrm>
            <a:off x="1276132" y="1598775"/>
            <a:ext cx="9494510" cy="1358738"/>
            <a:chOff x="1276132" y="1598775"/>
            <a:chExt cx="9494510" cy="1358738"/>
          </a:xfrm>
        </p:grpSpPr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1164FA5B-08B7-4C89-BC56-07DD4D47DD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7" t="16101" r="35660" b="64058"/>
            <a:stretch/>
          </p:blipFill>
          <p:spPr>
            <a:xfrm>
              <a:off x="1276132" y="1598775"/>
              <a:ext cx="7580869" cy="1348522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38D113A6-8D66-4F64-889A-02FD711BF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79" t="16101" r="2002" b="64058"/>
            <a:stretch/>
          </p:blipFill>
          <p:spPr>
            <a:xfrm>
              <a:off x="6964197" y="1598775"/>
              <a:ext cx="3806445" cy="1348522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3C7E628F-526C-46B4-96D0-5DE89DE3E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17" t="14055" r="2338" b="64089"/>
            <a:stretch/>
          </p:blipFill>
          <p:spPr>
            <a:xfrm>
              <a:off x="8933275" y="1598775"/>
              <a:ext cx="1823044" cy="1358738"/>
            </a:xfrm>
            <a:prstGeom prst="rect">
              <a:avLst/>
            </a:prstGeom>
          </p:spPr>
        </p:pic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9F011A94-7FDB-47F2-811C-1BD7514488FE}"/>
              </a:ext>
            </a:extLst>
          </p:cNvPr>
          <p:cNvSpPr txBox="1"/>
          <p:nvPr/>
        </p:nvSpPr>
        <p:spPr>
          <a:xfrm>
            <a:off x="1459716" y="4282607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99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생산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3F9E76-8B46-4447-BA13-FE2C04FB1140}"/>
              </a:ext>
            </a:extLst>
          </p:cNvPr>
          <p:cNvSpPr txBox="1"/>
          <p:nvPr/>
        </p:nvSpPr>
        <p:spPr>
          <a:xfrm>
            <a:off x="4758264" y="4276755"/>
            <a:ext cx="10390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99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이송</a:t>
            </a:r>
            <a:r>
              <a:rPr lang="en-US" altLang="ko-KR" sz="1500" b="1" dirty="0">
                <a:solidFill>
                  <a:srgbClr val="0099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500" b="1" dirty="0">
                <a:solidFill>
                  <a:srgbClr val="0099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공급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49D6FC7-4177-4411-A5F4-7B154B85B8B3}"/>
              </a:ext>
            </a:extLst>
          </p:cNvPr>
          <p:cNvSpPr txBox="1"/>
          <p:nvPr/>
        </p:nvSpPr>
        <p:spPr>
          <a:xfrm>
            <a:off x="8429922" y="4276755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rgbClr val="0099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E5D578F-B89F-4942-ADEC-992D7A1E3EA3}"/>
              </a:ext>
            </a:extLst>
          </p:cNvPr>
          <p:cNvSpPr/>
          <p:nvPr/>
        </p:nvSpPr>
        <p:spPr>
          <a:xfrm>
            <a:off x="2624894" y="4599920"/>
            <a:ext cx="1478280" cy="146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38217AF0-6D10-4632-8564-E94E4F0F81BF}"/>
              </a:ext>
            </a:extLst>
          </p:cNvPr>
          <p:cNvSpPr/>
          <p:nvPr/>
        </p:nvSpPr>
        <p:spPr>
          <a:xfrm>
            <a:off x="6082712" y="4571358"/>
            <a:ext cx="1556142" cy="146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71D858A-2E14-4F01-B895-BF3321D44AC5}"/>
              </a:ext>
            </a:extLst>
          </p:cNvPr>
          <p:cNvSpPr/>
          <p:nvPr/>
        </p:nvSpPr>
        <p:spPr>
          <a:xfrm>
            <a:off x="9540532" y="4599919"/>
            <a:ext cx="1753064" cy="16027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84D8A00-BA6A-4E2E-B148-5805E34411B9}"/>
              </a:ext>
            </a:extLst>
          </p:cNvPr>
          <p:cNvSpPr txBox="1"/>
          <p:nvPr/>
        </p:nvSpPr>
        <p:spPr>
          <a:xfrm>
            <a:off x="2535784" y="4648932"/>
            <a:ext cx="1671638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상온 기체 → 액체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냉동기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액화기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공기액화분리기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4F358C-73FB-43CB-94EF-541A84767C2E}"/>
              </a:ext>
            </a:extLst>
          </p:cNvPr>
          <p:cNvSpPr txBox="1"/>
          <p:nvPr/>
        </p:nvSpPr>
        <p:spPr>
          <a:xfrm>
            <a:off x="9592472" y="4601796"/>
            <a:ext cx="1671638" cy="887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초전도가속기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기초         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물리 연구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핵 융합 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자석 등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BF7AE25-BC35-4321-A564-16D520720544}"/>
              </a:ext>
            </a:extLst>
          </p:cNvPr>
          <p:cNvSpPr txBox="1"/>
          <p:nvPr/>
        </p:nvSpPr>
        <p:spPr>
          <a:xfrm>
            <a:off x="5987985" y="4601307"/>
            <a:ext cx="1552704" cy="1441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배관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밸브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펌프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계측기 등 유체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이송 및 공급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2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열유입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최소화</a:t>
            </a: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/ </a:t>
            </a:r>
            <a:r>
              <a:rPr lang="ko-KR" altLang="en-US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단열구조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2630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0EA887-9883-4C02-97B8-7D1F7A7A9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3D9A637-D879-474B-8115-32EDF6B6A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Design of Cryogenic System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9AE854A7-DAC3-45F8-B156-2ABB36599DDB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시스템 설계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0A3FE87-44FB-4458-A129-019A4FBC5C1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9762" y="1422324"/>
            <a:ext cx="3034090" cy="365622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E284C169-A088-4B14-8868-16526F4233A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05855" y="1422324"/>
            <a:ext cx="3034090" cy="364913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b="1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CFA98F4-336C-4F05-ADB9-961F81A1D59E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21948" y="1422324"/>
            <a:ext cx="3034090" cy="3649133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b="1" dirty="0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E6C0AE4D-FFD5-42A3-A7A9-1AEF85C542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937429" y="1592400"/>
            <a:ext cx="2772625" cy="995695"/>
          </a:xfrm>
          <a:prstGeom prst="roundRect">
            <a:avLst>
              <a:gd name="adj" fmla="val 19240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F7B4075-6AA6-4F4E-BA62-35A0C4199A36}"/>
              </a:ext>
            </a:extLst>
          </p:cNvPr>
          <p:cNvSpPr/>
          <p:nvPr/>
        </p:nvSpPr>
        <p:spPr>
          <a:xfrm>
            <a:off x="900131" y="1829686"/>
            <a:ext cx="2764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재료의 선정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AE6C175-0145-4B37-996C-19E8F41DC24F}"/>
              </a:ext>
            </a:extLst>
          </p:cNvPr>
          <p:cNvSpPr/>
          <p:nvPr/>
        </p:nvSpPr>
        <p:spPr>
          <a:xfrm>
            <a:off x="838202" y="5329511"/>
            <a:ext cx="10413995" cy="1096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안정적이고</a:t>
            </a:r>
            <a:r>
              <a:rPr lang="en-US" altLang="ko-KR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효율적인 극저온시스템을 설계하기 위해서는 적절한 재료의 선정</a:t>
            </a:r>
            <a:r>
              <a:rPr lang="en-US" altLang="ko-KR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300" b="1" i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열유입</a:t>
            </a:r>
            <a:r>
              <a:rPr lang="en-US" altLang="ko-KR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ko-KR" altLang="en-US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열침입의 최소화</a:t>
            </a:r>
            <a:r>
              <a:rPr lang="en-US" altLang="ko-KR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300" b="1" i="1" dirty="0">
                <a:latin typeface="맑은 고딕" panose="020B0503020000020004" pitchFamily="50" charset="-127"/>
                <a:cs typeface="Arial" panose="020B0604020202020204" pitchFamily="34" charset="0"/>
              </a:rPr>
              <a:t>온도 및 냉동 능력에 맞는 냉동기 선정이 핵심</a:t>
            </a:r>
            <a:endParaRPr lang="ko-KR" altLang="en-US" sz="2300" i="1" dirty="0"/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50FEE47C-D9BD-435C-98D6-FA829F7068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24407" y="1592401"/>
            <a:ext cx="2817850" cy="995694"/>
          </a:xfrm>
          <a:prstGeom prst="roundRect">
            <a:avLst>
              <a:gd name="adj" fmla="val 18212"/>
            </a:avLst>
          </a:prstGeom>
          <a:gradFill rotWithShape="1">
            <a:gsLst>
              <a:gs pos="0">
                <a:srgbClr val="009999"/>
              </a:gs>
              <a:gs pos="100000">
                <a:srgbClr val="009999">
                  <a:gamma/>
                  <a:shade val="69804"/>
                  <a:invGamma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7BE36CA-3C91-4A9E-BFA2-F84572654352}"/>
              </a:ext>
            </a:extLst>
          </p:cNvPr>
          <p:cNvSpPr/>
          <p:nvPr/>
        </p:nvSpPr>
        <p:spPr>
          <a:xfrm>
            <a:off x="4613975" y="1829686"/>
            <a:ext cx="28178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000" b="1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열유입</a:t>
            </a:r>
            <a:r>
              <a:rPr lang="ko-KR" altLang="en-US" sz="3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최소화</a:t>
            </a:r>
          </a:p>
        </p:txBody>
      </p:sp>
      <p:sp>
        <p:nvSpPr>
          <p:cNvPr id="14" name="AutoShape 14">
            <a:extLst>
              <a:ext uri="{FF2B5EF4-FFF2-40B4-BE49-F238E27FC236}">
                <a16:creationId xmlns:a16="http://schemas.microsoft.com/office/drawing/2014/main" id="{D736CD40-52F8-450F-8996-34F7230526EE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46284" y="1592400"/>
            <a:ext cx="2804646" cy="995695"/>
          </a:xfrm>
          <a:prstGeom prst="roundRect">
            <a:avLst>
              <a:gd name="adj" fmla="val 17640"/>
            </a:avLst>
          </a:prstGeom>
          <a:gradFill rotWithShape="1">
            <a:gsLst>
              <a:gs pos="0">
                <a:srgbClr val="EC941E"/>
              </a:gs>
              <a:gs pos="100000">
                <a:srgbClr val="EC941E">
                  <a:gamma/>
                  <a:shade val="69804"/>
                  <a:invGamma/>
                </a:srgbClr>
              </a:gs>
            </a:gsLst>
            <a:lin ang="5400000" scaled="1"/>
          </a:gradFill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5D0AD9E-D97E-44AB-816A-2B1BC6AADE67}"/>
              </a:ext>
            </a:extLst>
          </p:cNvPr>
          <p:cNvSpPr/>
          <p:nvPr/>
        </p:nvSpPr>
        <p:spPr>
          <a:xfrm>
            <a:off x="8346284" y="1829686"/>
            <a:ext cx="280464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냉동기 선정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3884020-BCD3-494C-B0D5-64DF2C8F6DEE}"/>
              </a:ext>
            </a:extLst>
          </p:cNvPr>
          <p:cNvSpPr/>
          <p:nvPr/>
        </p:nvSpPr>
        <p:spPr>
          <a:xfrm>
            <a:off x="1058694" y="2912420"/>
            <a:ext cx="2548677" cy="188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극저온 환경에서도 기계적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·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열적 특성이 우수하고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신뢰성이 높은 재료 선정</a:t>
            </a:r>
            <a:endParaRPr lang="ko-KR" altLang="en-US" sz="20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4B85F92-F7E4-4E35-864F-2FAC77CEBD1A}"/>
              </a:ext>
            </a:extLst>
          </p:cNvPr>
          <p:cNvSpPr/>
          <p:nvPr/>
        </p:nvSpPr>
        <p:spPr>
          <a:xfrm>
            <a:off x="4773084" y="2892605"/>
            <a:ext cx="2558488" cy="188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열전달 메커니즘의에 대한 이해를 통해 열유입을 최소화하여 </a:t>
            </a:r>
            <a:r>
              <a:rPr lang="ko-KR" altLang="en-US" sz="2000" b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열부하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 및 효율 향상 </a:t>
            </a:r>
            <a:endParaRPr lang="ko-KR" altLang="en-US" sz="20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DEA98E98-04F2-4770-B2D2-48F5E024650A}"/>
              </a:ext>
            </a:extLst>
          </p:cNvPr>
          <p:cNvSpPr/>
          <p:nvPr/>
        </p:nvSpPr>
        <p:spPr>
          <a:xfrm>
            <a:off x="8516604" y="2893849"/>
            <a:ext cx="2405398" cy="1888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목표온도와 총 열부하를 고려하여 적절한 종류와 용량의 냉동기를 선정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5956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F837CEA-AD25-4603-977F-D87119BBF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2CE60F8-663E-4B6C-A778-B993C1D1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F55F5F79-E5B8-485C-B497-F5C412EC6BB3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DA765A17-4EC7-44B7-B953-B5973FD90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448152"/>
              </p:ext>
            </p:extLst>
          </p:nvPr>
        </p:nvGraphicFramePr>
        <p:xfrm>
          <a:off x="754545" y="1443906"/>
          <a:ext cx="10682911" cy="443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9360">
                  <a:extLst>
                    <a:ext uri="{9D8B030D-6E8A-4147-A177-3AD203B41FA5}">
                      <a16:colId xmlns:a16="http://schemas.microsoft.com/office/drawing/2014/main" val="3804993312"/>
                    </a:ext>
                  </a:extLst>
                </a:gridCol>
                <a:gridCol w="2703830">
                  <a:extLst>
                    <a:ext uri="{9D8B030D-6E8A-4147-A177-3AD203B41FA5}">
                      <a16:colId xmlns:a16="http://schemas.microsoft.com/office/drawing/2014/main" val="820662487"/>
                    </a:ext>
                  </a:extLst>
                </a:gridCol>
                <a:gridCol w="5509721">
                  <a:extLst>
                    <a:ext uri="{9D8B030D-6E8A-4147-A177-3AD203B41FA5}">
                      <a16:colId xmlns:a16="http://schemas.microsoft.com/office/drawing/2014/main" val="1064174222"/>
                    </a:ext>
                  </a:extLst>
                </a:gridCol>
              </a:tblGrid>
              <a:tr h="448394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재료 특성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물리적 의미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734006"/>
                  </a:ext>
                </a:extLst>
              </a:tr>
              <a:tr h="622798">
                <a:tc rowSpan="2"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기계적 특성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항복강도 및 인장강도 증가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동일 하중에서 변형 감소하지만</a:t>
                      </a: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응력 집중에 민감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205831"/>
                  </a:ext>
                </a:extLst>
              </a:tr>
              <a:tr h="548238">
                <a:tc vMerge="1">
                  <a:txBody>
                    <a:bodyPr/>
                    <a:lstStyle/>
                    <a:p>
                      <a:pPr algn="ctr" fontAlgn="base" latinLnBrk="0"/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취성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증가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연성이 좋은 재료도 극저온에서는 파괴 되기 쉬움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79432"/>
                  </a:ext>
                </a:extLst>
              </a:tr>
              <a:tr h="622798">
                <a:tc rowSpan="3"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열적 특성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 수축 발생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재료마다 </a:t>
                      </a:r>
                      <a:r>
                        <a:rPr lang="ko-KR" altLang="en-US" sz="1600" b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수축률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상이하여 응력 집중</a:t>
                      </a: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변형</a:t>
                      </a: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균열</a:t>
                      </a: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발생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69799"/>
                  </a:ext>
                </a:extLst>
              </a:tr>
              <a:tr h="54916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열전도도 변화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재료에 따라 열전도도 증가 및 감소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endParaRPr lang="ko-KR" alt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10516"/>
                  </a:ext>
                </a:extLst>
              </a:tr>
              <a:tr h="54916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비열 감소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작은 열유입에도 온도 변화가 큼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냉각 제어 민감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678849"/>
                  </a:ext>
                </a:extLst>
              </a:tr>
              <a:tr h="549168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물리적 특성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전기저항 감소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 온도가 낮아질수록 저항 감소</a:t>
                      </a:r>
                      <a:r>
                        <a:rPr lang="en-US" altLang="ko-KR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 </a:t>
                      </a:r>
                      <a:r>
                        <a:rPr lang="ko-KR" altLang="en-US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전력 손실 감소에 유리</a:t>
                      </a:r>
                      <a:endParaRPr lang="ko-KR" altLang="en-US" sz="16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651024"/>
                  </a:ext>
                </a:extLst>
              </a:tr>
              <a:tr h="549168">
                <a:tc vMerge="1">
                  <a:txBody>
                    <a:bodyPr/>
                    <a:lstStyle/>
                    <a:p>
                      <a:pPr algn="ctr"/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초전도 현상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전기저항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수렴</a:t>
                      </a:r>
                      <a:endParaRPr lang="en-US" altLang="ko-KR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53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2723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5BAB80-29D0-4271-9AFB-D59EF5E1D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3ECB44EB-6B56-483B-A85B-A2E5D50D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B4D7428A-DD02-401D-AF26-D69DFCFECC8E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항복강도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&amp;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인장강도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5" name="Picture 2" descr="G:\스캔0004.jpg">
            <a:extLst>
              <a:ext uri="{FF2B5EF4-FFF2-40B4-BE49-F238E27FC236}">
                <a16:creationId xmlns:a16="http://schemas.microsoft.com/office/drawing/2014/main" id="{5D9726DF-9B9D-4E71-AEE5-D04ABF2D8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033" y="1351765"/>
            <a:ext cx="4052057" cy="4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G:\스캔0005.jpg">
            <a:extLst>
              <a:ext uri="{FF2B5EF4-FFF2-40B4-BE49-F238E27FC236}">
                <a16:creationId xmlns:a16="http://schemas.microsoft.com/office/drawing/2014/main" id="{9C14829E-DF05-4C83-900D-1240BE12A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800" y="1333499"/>
            <a:ext cx="4013988" cy="501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80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8AF2C89-B6E3-49CF-BBEE-57A6A990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8D72207-CDC4-4467-AF9D-CAC215473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sp>
        <p:nvSpPr>
          <p:cNvPr id="8" name="내용 개체 틀 1">
            <a:extLst>
              <a:ext uri="{FF2B5EF4-FFF2-40B4-BE49-F238E27FC236}">
                <a16:creationId xmlns:a16="http://schemas.microsoft.com/office/drawing/2014/main" id="{6ED1DA3D-9067-4711-9E14-AD29DB107864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취성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2642DC4-B5A9-4225-9672-F7AA6A4F082F}"/>
              </a:ext>
            </a:extLst>
          </p:cNvPr>
          <p:cNvGrpSpPr/>
          <p:nvPr/>
        </p:nvGrpSpPr>
        <p:grpSpPr>
          <a:xfrm>
            <a:off x="542958" y="1455420"/>
            <a:ext cx="7263984" cy="4601792"/>
            <a:chOff x="301658" y="1455420"/>
            <a:chExt cx="7263984" cy="4601792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6716569-1A2C-45E7-84E9-40FD05E31B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" t="10458" r="42180" b="34749"/>
            <a:stretch/>
          </p:blipFill>
          <p:spPr>
            <a:xfrm>
              <a:off x="301658" y="1455420"/>
              <a:ext cx="7263984" cy="4601792"/>
            </a:xfrm>
            <a:prstGeom prst="rect">
              <a:avLst/>
            </a:prstGeom>
          </p:spPr>
        </p:pic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FFAFC3A6-F90A-4F0D-8AB0-4007C148201A}"/>
                </a:ext>
              </a:extLst>
            </p:cNvPr>
            <p:cNvSpPr/>
            <p:nvPr/>
          </p:nvSpPr>
          <p:spPr>
            <a:xfrm>
              <a:off x="7088122" y="2172268"/>
              <a:ext cx="318518" cy="35490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642ECF40-268E-4463-858F-57EF34FED9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860964"/>
              </p:ext>
            </p:extLst>
          </p:nvPr>
        </p:nvGraphicFramePr>
        <p:xfrm>
          <a:off x="7889961" y="2311968"/>
          <a:ext cx="3393895" cy="3471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468">
                  <a:extLst>
                    <a:ext uri="{9D8B030D-6E8A-4147-A177-3AD203B41FA5}">
                      <a16:colId xmlns:a16="http://schemas.microsoft.com/office/drawing/2014/main" val="837938033"/>
                    </a:ext>
                  </a:extLst>
                </a:gridCol>
                <a:gridCol w="1558427">
                  <a:extLst>
                    <a:ext uri="{9D8B030D-6E8A-4147-A177-3AD203B41FA5}">
                      <a16:colId xmlns:a16="http://schemas.microsoft.com/office/drawing/2014/main" val="21373669"/>
                    </a:ext>
                  </a:extLst>
                </a:gridCol>
              </a:tblGrid>
              <a:tr h="8523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탄소강</a:t>
                      </a:r>
                      <a:endParaRPr lang="en-US" altLang="ko-KR" b="1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</a:t>
                      </a:r>
                      <a:r>
                        <a:rPr lang="ko-KR" altLang="en-US" b="1" dirty="0" err="1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구조용강</a:t>
                      </a:r>
                      <a:r>
                        <a:rPr lang="en-US" altLang="ko-KR" b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b="1" dirty="0">
                        <a:solidFill>
                          <a:srgbClr val="0000FF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5586118"/>
                  </a:ext>
                </a:extLst>
              </a:tr>
              <a:tr h="8523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>
                          <a:solidFill>
                            <a:srgbClr val="FF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오스테나이트계</a:t>
                      </a:r>
                      <a:endParaRPr lang="en-US" altLang="ko-KR" b="1" dirty="0">
                        <a:solidFill>
                          <a:srgbClr val="FF99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ko-KR" altLang="en-US" b="1" dirty="0">
                          <a:solidFill>
                            <a:srgbClr val="FF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스테인리스강</a:t>
                      </a:r>
                      <a:endParaRPr lang="en-US" altLang="ko-KR" b="1" dirty="0">
                        <a:solidFill>
                          <a:srgbClr val="FF99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b="1" dirty="0">
                          <a:solidFill>
                            <a:srgbClr val="FF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(304, 316 </a:t>
                      </a:r>
                      <a:r>
                        <a:rPr lang="ko-KR" altLang="en-US" b="1" dirty="0">
                          <a:solidFill>
                            <a:srgbClr val="FF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r>
                        <a:rPr lang="en-US" altLang="ko-KR" b="1" dirty="0">
                          <a:solidFill>
                            <a:srgbClr val="FF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b="1" dirty="0">
                        <a:solidFill>
                          <a:srgbClr val="FF99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451603"/>
                  </a:ext>
                </a:extLst>
              </a:tr>
              <a:tr h="8523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>
                          <a:solidFill>
                            <a:srgbClr val="00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저합금강</a:t>
                      </a:r>
                      <a:endParaRPr lang="en-US" altLang="ko-KR" b="1" dirty="0">
                        <a:solidFill>
                          <a:srgbClr val="0099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b="1" dirty="0">
                          <a:solidFill>
                            <a:srgbClr val="00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(Ni</a:t>
                      </a:r>
                      <a:r>
                        <a:rPr lang="ko-KR" altLang="en-US" b="1" dirty="0">
                          <a:solidFill>
                            <a:srgbClr val="00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b="1" dirty="0">
                          <a:solidFill>
                            <a:srgbClr val="0099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steel)</a:t>
                      </a:r>
                      <a:endParaRPr lang="ko-KR" altLang="en-US" b="1" dirty="0">
                        <a:solidFill>
                          <a:srgbClr val="0099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222480"/>
                  </a:ext>
                </a:extLst>
              </a:tr>
              <a:tr h="8523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티타늄강</a:t>
                      </a:r>
                      <a:endParaRPr lang="en-US" altLang="ko-KR" b="1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latinLnBrk="1"/>
                      <a:r>
                        <a:rPr lang="en-US" altLang="ko-KR" b="1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(Ti-6Al-4V </a:t>
                      </a:r>
                      <a:r>
                        <a:rPr lang="ko-KR" altLang="en-US" b="1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b="1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378285"/>
                  </a:ext>
                </a:extLst>
              </a:tr>
            </a:tbl>
          </a:graphicData>
        </a:graphic>
      </p:graphicFrame>
      <p:pic>
        <p:nvPicPr>
          <p:cNvPr id="13" name="그림 12">
            <a:extLst>
              <a:ext uri="{FF2B5EF4-FFF2-40B4-BE49-F238E27FC236}">
                <a16:creationId xmlns:a16="http://schemas.microsoft.com/office/drawing/2014/main" id="{B1B2F8B2-72D1-49A1-B576-93A444751D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84" t="16668" r="24510" b="75385"/>
          <a:stretch/>
        </p:blipFill>
        <p:spPr>
          <a:xfrm>
            <a:off x="10002420" y="2331018"/>
            <a:ext cx="991587" cy="80739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B42FE5EE-265A-456A-BD79-3FCCAF881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9" t="28692" r="24211" b="63144"/>
          <a:stretch/>
        </p:blipFill>
        <p:spPr>
          <a:xfrm>
            <a:off x="9964712" y="4099890"/>
            <a:ext cx="1059187" cy="807390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9A44CD4-8C5F-413E-B7AC-7D4B76624E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5" t="60293" r="24271" b="32084"/>
          <a:stretch/>
        </p:blipFill>
        <p:spPr>
          <a:xfrm>
            <a:off x="9974237" y="4953843"/>
            <a:ext cx="986887" cy="80839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4A98F78-3909-418D-BD19-DF6A5AD8DE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7" t="39341" r="24302" b="52205"/>
          <a:stretch/>
        </p:blipFill>
        <p:spPr>
          <a:xfrm>
            <a:off x="9992895" y="3182296"/>
            <a:ext cx="1059187" cy="86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16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DCAF6E41-BDFC-472C-9359-DAC68936C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424708"/>
              </p:ext>
            </p:extLst>
          </p:nvPr>
        </p:nvGraphicFramePr>
        <p:xfrm>
          <a:off x="841064" y="1405806"/>
          <a:ext cx="6073387" cy="4740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930">
                  <a:extLst>
                    <a:ext uri="{9D8B030D-6E8A-4147-A177-3AD203B41FA5}">
                      <a16:colId xmlns:a16="http://schemas.microsoft.com/office/drawing/2014/main" val="3804993312"/>
                    </a:ext>
                  </a:extLst>
                </a:gridCol>
                <a:gridCol w="1678305">
                  <a:extLst>
                    <a:ext uri="{9D8B030D-6E8A-4147-A177-3AD203B41FA5}">
                      <a16:colId xmlns:a16="http://schemas.microsoft.com/office/drawing/2014/main" val="820662487"/>
                    </a:ext>
                  </a:extLst>
                </a:gridCol>
                <a:gridCol w="2542152">
                  <a:extLst>
                    <a:ext uri="{9D8B030D-6E8A-4147-A177-3AD203B41FA5}">
                      <a16:colId xmlns:a16="http://schemas.microsoft.com/office/drawing/2014/main" val="1064174222"/>
                    </a:ext>
                  </a:extLst>
                </a:gridCol>
              </a:tblGrid>
              <a:tr h="637427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재료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 </a:t>
                      </a:r>
                      <a:r>
                        <a:rPr lang="ko-KR" alt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수축률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(300 K </a:t>
                      </a:r>
                      <a:r>
                        <a:rPr lang="ko-KR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→</a:t>
                      </a:r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4 K)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1m </a:t>
                      </a:r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당 </a:t>
                      </a:r>
                      <a:r>
                        <a:rPr lang="ko-KR" altLang="en-US" sz="1600" b="1" kern="1200" dirty="0" err="1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수축량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73400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티타늄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Ti-6Al-4V)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0.17 %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1.7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205831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스테인리스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0.30 %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3.0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79432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스테인리스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0.28~0.30 %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2.8~3.0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69799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OFHC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0.32 %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3.2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1051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황동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0.35~0.37 %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3.5~3.7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678849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알루미늄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0.40~0.42 %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4.0~4.2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651024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PTFE / Teflon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1.5~2.0 %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15~20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5392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G-10 FRP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0.20 %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약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2.0 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mm/m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089193"/>
                  </a:ext>
                </a:extLst>
              </a:tr>
            </a:tbl>
          </a:graphicData>
        </a:graphic>
      </p:graphicFrame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CAFB14B-0CD7-4677-9839-79C988261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91A2268-B0FD-45F1-AFA6-82B81252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E955C1E4-C6A5-4B9E-B1F4-F8A94419460D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 </a:t>
            </a:r>
            <a:r>
              <a:rPr lang="ko-KR" altLang="en-US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수축률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0E1015B-712C-42E3-82A6-A05BAA4D29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94"/>
          <a:stretch/>
        </p:blipFill>
        <p:spPr>
          <a:xfrm rot="5400000">
            <a:off x="9807857" y="4193256"/>
            <a:ext cx="1627085" cy="227863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8D2457F-09C2-45B1-8CEB-F4321D647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560" y="5042822"/>
            <a:ext cx="2042272" cy="5604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8DCA3219-0FD5-4EF5-BB47-F8098FAB35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64" t="16265" r="9951" b="55604"/>
          <a:stretch/>
        </p:blipFill>
        <p:spPr>
          <a:xfrm>
            <a:off x="7590149" y="3628100"/>
            <a:ext cx="4042528" cy="68932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373A2A8-A2D7-42E0-8D4A-144910295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292" r="48084" b="10962"/>
          <a:stretch/>
        </p:blipFill>
        <p:spPr>
          <a:xfrm>
            <a:off x="7592540" y="2867035"/>
            <a:ext cx="4149321" cy="549281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79795D47-0EF1-441C-B568-3EB28BA6B383}"/>
              </a:ext>
            </a:extLst>
          </p:cNvPr>
          <p:cNvGrpSpPr/>
          <p:nvPr/>
        </p:nvGrpSpPr>
        <p:grpSpPr>
          <a:xfrm>
            <a:off x="7579840" y="1831519"/>
            <a:ext cx="4013995" cy="510730"/>
            <a:chOff x="7126970" y="1740694"/>
            <a:chExt cx="2562137" cy="333014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EE18931E-95C6-4017-BB21-F7BAB6118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5203" r="87284" b="11207"/>
            <a:stretch/>
          </p:blipFill>
          <p:spPr>
            <a:xfrm>
              <a:off x="7126970" y="1740694"/>
              <a:ext cx="623206" cy="333014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3B38D759-2F53-4EDB-AA9D-688DCC6624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0095" t="75203" r="40996" b="11207"/>
            <a:stretch/>
          </p:blipFill>
          <p:spPr>
            <a:xfrm>
              <a:off x="7750176" y="1740694"/>
              <a:ext cx="1416844" cy="333014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51F5126F-7C71-4BC0-A7FA-B545640C54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063" t="75203" r="87284" b="11207"/>
            <a:stretch/>
          </p:blipFill>
          <p:spPr>
            <a:xfrm>
              <a:off x="9167020" y="1740694"/>
              <a:ext cx="522087" cy="333014"/>
            </a:xfrm>
            <a:prstGeom prst="rect">
              <a:avLst/>
            </a:prstGeom>
          </p:spPr>
        </p:pic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11BFEBC-A91F-4907-BDF5-4EBF381C5923}"/>
              </a:ext>
            </a:extLst>
          </p:cNvPr>
          <p:cNvSpPr/>
          <p:nvPr/>
        </p:nvSpPr>
        <p:spPr>
          <a:xfrm>
            <a:off x="7299233" y="1417002"/>
            <a:ext cx="4578539" cy="2011998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오른쪽 16">
            <a:extLst>
              <a:ext uri="{FF2B5EF4-FFF2-40B4-BE49-F238E27FC236}">
                <a16:creationId xmlns:a16="http://schemas.microsoft.com/office/drawing/2014/main" id="{F586C52C-9ABA-4A3B-B7D9-288A257416A4}"/>
              </a:ext>
            </a:extLst>
          </p:cNvPr>
          <p:cNvSpPr/>
          <p:nvPr/>
        </p:nvSpPr>
        <p:spPr>
          <a:xfrm>
            <a:off x="8178124" y="2213924"/>
            <a:ext cx="546755" cy="2356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오른쪽 17">
            <a:extLst>
              <a:ext uri="{FF2B5EF4-FFF2-40B4-BE49-F238E27FC236}">
                <a16:creationId xmlns:a16="http://schemas.microsoft.com/office/drawing/2014/main" id="{58F90AD5-B889-4660-AFDA-5FC907AAEE20}"/>
              </a:ext>
            </a:extLst>
          </p:cNvPr>
          <p:cNvSpPr/>
          <p:nvPr/>
        </p:nvSpPr>
        <p:spPr>
          <a:xfrm rot="10800000">
            <a:off x="10230660" y="2213925"/>
            <a:ext cx="546755" cy="23567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3F3DD1-DEBC-443D-8E9D-CE10CCDA7169}"/>
              </a:ext>
            </a:extLst>
          </p:cNvPr>
          <p:cNvSpPr txBox="1"/>
          <p:nvPr/>
        </p:nvSpPr>
        <p:spPr>
          <a:xfrm>
            <a:off x="8785779" y="1508093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00FF"/>
                </a:solidFill>
              </a:rPr>
              <a:t>300 K </a:t>
            </a:r>
            <a:r>
              <a:rPr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→ 4K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31" name="번개 30">
            <a:extLst>
              <a:ext uri="{FF2B5EF4-FFF2-40B4-BE49-F238E27FC236}">
                <a16:creationId xmlns:a16="http://schemas.microsoft.com/office/drawing/2014/main" id="{7A70AAFC-7F3B-46BB-A719-0E71257E0C48}"/>
              </a:ext>
            </a:extLst>
          </p:cNvPr>
          <p:cNvSpPr/>
          <p:nvPr/>
        </p:nvSpPr>
        <p:spPr>
          <a:xfrm rot="820573">
            <a:off x="7944118" y="1539840"/>
            <a:ext cx="288565" cy="369332"/>
          </a:xfrm>
          <a:prstGeom prst="lightningBolt">
            <a:avLst/>
          </a:prstGeom>
          <a:solidFill>
            <a:srgbClr val="FF0000"/>
          </a:solidFill>
          <a:ln w="63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번개 31">
            <a:extLst>
              <a:ext uri="{FF2B5EF4-FFF2-40B4-BE49-F238E27FC236}">
                <a16:creationId xmlns:a16="http://schemas.microsoft.com/office/drawing/2014/main" id="{EDDAC9BE-A5DE-4FC1-BDF5-6B8CF402D246}"/>
              </a:ext>
            </a:extLst>
          </p:cNvPr>
          <p:cNvSpPr/>
          <p:nvPr/>
        </p:nvSpPr>
        <p:spPr>
          <a:xfrm rot="3776717">
            <a:off x="10685472" y="1533768"/>
            <a:ext cx="288565" cy="369332"/>
          </a:xfrm>
          <a:prstGeom prst="lightningBolt">
            <a:avLst/>
          </a:prstGeom>
          <a:solidFill>
            <a:srgbClr val="FF0000"/>
          </a:solidFill>
          <a:ln w="63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화살표: 아래쪽 32">
            <a:extLst>
              <a:ext uri="{FF2B5EF4-FFF2-40B4-BE49-F238E27FC236}">
                <a16:creationId xmlns:a16="http://schemas.microsoft.com/office/drawing/2014/main" id="{8A425ADF-ECE5-4839-946A-AE134C9F72F8}"/>
              </a:ext>
            </a:extLst>
          </p:cNvPr>
          <p:cNvSpPr/>
          <p:nvPr/>
        </p:nvSpPr>
        <p:spPr>
          <a:xfrm>
            <a:off x="8997854" y="2446608"/>
            <a:ext cx="223613" cy="372677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9814340-376B-40B8-8DA9-4BD85B7B1C77}"/>
              </a:ext>
            </a:extLst>
          </p:cNvPr>
          <p:cNvSpPr/>
          <p:nvPr/>
        </p:nvSpPr>
        <p:spPr>
          <a:xfrm>
            <a:off x="7299233" y="3517944"/>
            <a:ext cx="4578539" cy="2713174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3B8402C-0A2D-4164-8CC3-631BCF215899}"/>
              </a:ext>
            </a:extLst>
          </p:cNvPr>
          <p:cNvSpPr txBox="1"/>
          <p:nvPr/>
        </p:nvSpPr>
        <p:spPr>
          <a:xfrm>
            <a:off x="8068517" y="4784809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Guide</a:t>
            </a:r>
            <a:endParaRPr lang="ko-KR" altLang="en-US" dirty="0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A7424845-CABA-4C75-8A64-CFB9C9D6CEF8}"/>
              </a:ext>
            </a:extLst>
          </p:cNvPr>
          <p:cNvSpPr/>
          <p:nvPr/>
        </p:nvSpPr>
        <p:spPr>
          <a:xfrm rot="182323">
            <a:off x="9515985" y="5154141"/>
            <a:ext cx="1042803" cy="51370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11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/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6FA598-3716-427C-90F2-D35455878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0B71F84-D64B-40F8-AE77-720CBA41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32" name="액자 31">
            <a:extLst>
              <a:ext uri="{FF2B5EF4-FFF2-40B4-BE49-F238E27FC236}">
                <a16:creationId xmlns:a16="http://schemas.microsoft.com/office/drawing/2014/main" id="{A58E6860-1796-4FAE-AFA9-AA2AA286A538}"/>
              </a:ext>
            </a:extLst>
          </p:cNvPr>
          <p:cNvSpPr/>
          <p:nvPr/>
        </p:nvSpPr>
        <p:spPr>
          <a:xfrm>
            <a:off x="101600" y="96157"/>
            <a:ext cx="11988800" cy="6665686"/>
          </a:xfrm>
          <a:prstGeom prst="frame">
            <a:avLst>
              <a:gd name="adj1" fmla="val 841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2601DCA7-9A92-403A-9DF4-1067DA2D8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72" y="0"/>
            <a:ext cx="12199572" cy="6858000"/>
          </a:xfrm>
          <a:prstGeom prst="rect">
            <a:avLst/>
          </a:prstGeom>
        </p:spPr>
      </p:pic>
      <p:grpSp>
        <p:nvGrpSpPr>
          <p:cNvPr id="40" name="그룹 39">
            <a:extLst>
              <a:ext uri="{FF2B5EF4-FFF2-40B4-BE49-F238E27FC236}">
                <a16:creationId xmlns:a16="http://schemas.microsoft.com/office/drawing/2014/main" id="{CED81A48-F888-4201-AC7D-BE16565C83B6}"/>
              </a:ext>
            </a:extLst>
          </p:cNvPr>
          <p:cNvGrpSpPr/>
          <p:nvPr/>
        </p:nvGrpSpPr>
        <p:grpSpPr>
          <a:xfrm>
            <a:off x="0" y="0"/>
            <a:ext cx="12199572" cy="6858000"/>
            <a:chOff x="-7571" y="0"/>
            <a:chExt cx="11463948" cy="6300015"/>
          </a:xfrm>
        </p:grpSpPr>
        <p:sp>
          <p:nvSpPr>
            <p:cNvPr id="41" name="평행 사변형 5">
              <a:extLst>
                <a:ext uri="{FF2B5EF4-FFF2-40B4-BE49-F238E27FC236}">
                  <a16:creationId xmlns:a16="http://schemas.microsoft.com/office/drawing/2014/main" id="{E1484EC3-A2A5-404F-8C20-BAA884AB0436}"/>
                </a:ext>
              </a:extLst>
            </p:cNvPr>
            <p:cNvSpPr/>
            <p:nvPr/>
          </p:nvSpPr>
          <p:spPr>
            <a:xfrm>
              <a:off x="-7571" y="0"/>
              <a:ext cx="5916141" cy="6300015"/>
            </a:xfrm>
            <a:custGeom>
              <a:avLst/>
              <a:gdLst>
                <a:gd name="connsiteX0" fmla="*/ 0 w 12971418"/>
                <a:gd name="connsiteY0" fmla="*/ 6858000 h 6858000"/>
                <a:gd name="connsiteX1" fmla="*/ 3164487 w 12971418"/>
                <a:gd name="connsiteY1" fmla="*/ 0 h 6858000"/>
                <a:gd name="connsiteX2" fmla="*/ 12971418 w 12971418"/>
                <a:gd name="connsiteY2" fmla="*/ 0 h 6858000"/>
                <a:gd name="connsiteX3" fmla="*/ 9806931 w 12971418"/>
                <a:gd name="connsiteY3" fmla="*/ 6858000 h 6858000"/>
                <a:gd name="connsiteX4" fmla="*/ 0 w 12971418"/>
                <a:gd name="connsiteY4" fmla="*/ 6858000 h 6858000"/>
                <a:gd name="connsiteX0" fmla="*/ 35913 w 9806931"/>
                <a:gd name="connsiteY0" fmla="*/ 6792686 h 6858000"/>
                <a:gd name="connsiteX1" fmla="*/ 0 w 9806931"/>
                <a:gd name="connsiteY1" fmla="*/ 0 h 6858000"/>
                <a:gd name="connsiteX2" fmla="*/ 9806931 w 9806931"/>
                <a:gd name="connsiteY2" fmla="*/ 0 h 6858000"/>
                <a:gd name="connsiteX3" fmla="*/ 6642444 w 9806931"/>
                <a:gd name="connsiteY3" fmla="*/ 6858000 h 6858000"/>
                <a:gd name="connsiteX4" fmla="*/ 35913 w 9806931"/>
                <a:gd name="connsiteY4" fmla="*/ 6792686 h 6858000"/>
                <a:gd name="connsiteX0" fmla="*/ 0 w 9809118"/>
                <a:gd name="connsiteY0" fmla="*/ 6830786 h 6858000"/>
                <a:gd name="connsiteX1" fmla="*/ 2187 w 9809118"/>
                <a:gd name="connsiteY1" fmla="*/ 0 h 6858000"/>
                <a:gd name="connsiteX2" fmla="*/ 9809118 w 9809118"/>
                <a:gd name="connsiteY2" fmla="*/ 0 h 6858000"/>
                <a:gd name="connsiteX3" fmla="*/ 6644631 w 9809118"/>
                <a:gd name="connsiteY3" fmla="*/ 6858000 h 6858000"/>
                <a:gd name="connsiteX4" fmla="*/ 0 w 9809118"/>
                <a:gd name="connsiteY4" fmla="*/ 6830786 h 6858000"/>
                <a:gd name="connsiteX0" fmla="*/ 0 w 9809118"/>
                <a:gd name="connsiteY0" fmla="*/ 6830786 h 6858000"/>
                <a:gd name="connsiteX1" fmla="*/ 558992 w 9809118"/>
                <a:gd name="connsiteY1" fmla="*/ 0 h 6858000"/>
                <a:gd name="connsiteX2" fmla="*/ 9809118 w 9809118"/>
                <a:gd name="connsiteY2" fmla="*/ 0 h 6858000"/>
                <a:gd name="connsiteX3" fmla="*/ 6644631 w 9809118"/>
                <a:gd name="connsiteY3" fmla="*/ 6858000 h 6858000"/>
                <a:gd name="connsiteX4" fmla="*/ 0 w 9809118"/>
                <a:gd name="connsiteY4" fmla="*/ 6830786 h 6858000"/>
                <a:gd name="connsiteX0" fmla="*/ 0 w 9252312"/>
                <a:gd name="connsiteY0" fmla="*/ 6840267 h 6858000"/>
                <a:gd name="connsiteX1" fmla="*/ 2186 w 9252312"/>
                <a:gd name="connsiteY1" fmla="*/ 0 h 6858000"/>
                <a:gd name="connsiteX2" fmla="*/ 9252312 w 9252312"/>
                <a:gd name="connsiteY2" fmla="*/ 0 h 6858000"/>
                <a:gd name="connsiteX3" fmla="*/ 6087825 w 9252312"/>
                <a:gd name="connsiteY3" fmla="*/ 6858000 h 6858000"/>
                <a:gd name="connsiteX4" fmla="*/ 0 w 9252312"/>
                <a:gd name="connsiteY4" fmla="*/ 684026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52312" h="6858000">
                  <a:moveTo>
                    <a:pt x="0" y="6840267"/>
                  </a:moveTo>
                  <a:cubicBezTo>
                    <a:pt x="729" y="4560178"/>
                    <a:pt x="1457" y="2280089"/>
                    <a:pt x="2186" y="0"/>
                  </a:cubicBezTo>
                  <a:lnTo>
                    <a:pt x="9252312" y="0"/>
                  </a:lnTo>
                  <a:lnTo>
                    <a:pt x="6087825" y="6858000"/>
                  </a:lnTo>
                  <a:lnTo>
                    <a:pt x="0" y="6840267"/>
                  </a:lnTo>
                  <a:close/>
                </a:path>
              </a:pathLst>
            </a:custGeom>
            <a:solidFill>
              <a:srgbClr val="002060">
                <a:alpha val="45098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평행 사변형 41">
              <a:extLst>
                <a:ext uri="{FF2B5EF4-FFF2-40B4-BE49-F238E27FC236}">
                  <a16:creationId xmlns:a16="http://schemas.microsoft.com/office/drawing/2014/main" id="{0ADD0EEC-3469-43DF-A0B0-787EE55CD4CF}"/>
                </a:ext>
              </a:extLst>
            </p:cNvPr>
            <p:cNvSpPr/>
            <p:nvPr/>
          </p:nvSpPr>
          <p:spPr>
            <a:xfrm>
              <a:off x="3882759" y="0"/>
              <a:ext cx="7573618" cy="6300015"/>
            </a:xfrm>
            <a:custGeom>
              <a:avLst/>
              <a:gdLst>
                <a:gd name="connsiteX0" fmla="*/ 0 w 10321192"/>
                <a:gd name="connsiteY0" fmla="*/ 6947557 h 6947557"/>
                <a:gd name="connsiteX1" fmla="*/ 2178406 w 10321192"/>
                <a:gd name="connsiteY1" fmla="*/ 0 h 6947557"/>
                <a:gd name="connsiteX2" fmla="*/ 10321192 w 10321192"/>
                <a:gd name="connsiteY2" fmla="*/ 0 h 6947557"/>
                <a:gd name="connsiteX3" fmla="*/ 8142786 w 10321192"/>
                <a:gd name="connsiteY3" fmla="*/ 6947557 h 6947557"/>
                <a:gd name="connsiteX4" fmla="*/ 0 w 10321192"/>
                <a:gd name="connsiteY4" fmla="*/ 6947557 h 6947557"/>
                <a:gd name="connsiteX0" fmla="*/ 0 w 8142786"/>
                <a:gd name="connsiteY0" fmla="*/ 6957082 h 6957082"/>
                <a:gd name="connsiteX1" fmla="*/ 2178406 w 8142786"/>
                <a:gd name="connsiteY1" fmla="*/ 9525 h 6957082"/>
                <a:gd name="connsiteX2" fmla="*/ 8111392 w 8142786"/>
                <a:gd name="connsiteY2" fmla="*/ 0 h 6957082"/>
                <a:gd name="connsiteX3" fmla="*/ 8142786 w 8142786"/>
                <a:gd name="connsiteY3" fmla="*/ 6957082 h 6957082"/>
                <a:gd name="connsiteX4" fmla="*/ 0 w 8142786"/>
                <a:gd name="connsiteY4" fmla="*/ 6957082 h 6957082"/>
                <a:gd name="connsiteX0" fmla="*/ 0 w 8114211"/>
                <a:gd name="connsiteY0" fmla="*/ 6957082 h 6957082"/>
                <a:gd name="connsiteX1" fmla="*/ 2178406 w 8114211"/>
                <a:gd name="connsiteY1" fmla="*/ 9525 h 6957082"/>
                <a:gd name="connsiteX2" fmla="*/ 8111392 w 8114211"/>
                <a:gd name="connsiteY2" fmla="*/ 0 h 6957082"/>
                <a:gd name="connsiteX3" fmla="*/ 8114211 w 8114211"/>
                <a:gd name="connsiteY3" fmla="*/ 6899932 h 6957082"/>
                <a:gd name="connsiteX4" fmla="*/ 0 w 8114211"/>
                <a:gd name="connsiteY4" fmla="*/ 6957082 h 6957082"/>
                <a:gd name="connsiteX0" fmla="*/ 0 w 8104686"/>
                <a:gd name="connsiteY0" fmla="*/ 6890407 h 6899932"/>
                <a:gd name="connsiteX1" fmla="*/ 2168881 w 8104686"/>
                <a:gd name="connsiteY1" fmla="*/ 9525 h 6899932"/>
                <a:gd name="connsiteX2" fmla="*/ 8101867 w 8104686"/>
                <a:gd name="connsiteY2" fmla="*/ 0 h 6899932"/>
                <a:gd name="connsiteX3" fmla="*/ 8104686 w 8104686"/>
                <a:gd name="connsiteY3" fmla="*/ 6899932 h 6899932"/>
                <a:gd name="connsiteX4" fmla="*/ 0 w 8104686"/>
                <a:gd name="connsiteY4" fmla="*/ 6890407 h 68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4686" h="6899932">
                  <a:moveTo>
                    <a:pt x="0" y="6890407"/>
                  </a:moveTo>
                  <a:lnTo>
                    <a:pt x="2168881" y="9525"/>
                  </a:lnTo>
                  <a:lnTo>
                    <a:pt x="8101867" y="0"/>
                  </a:lnTo>
                  <a:cubicBezTo>
                    <a:pt x="8102807" y="2299977"/>
                    <a:pt x="8103746" y="4599955"/>
                    <a:pt x="8104686" y="6899932"/>
                  </a:cubicBezTo>
                  <a:lnTo>
                    <a:pt x="0" y="6890407"/>
                  </a:lnTo>
                  <a:close/>
                </a:path>
              </a:pathLst>
            </a:custGeom>
            <a:solidFill>
              <a:srgbClr val="D9D9D9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B80A67C-CA08-44D7-8C64-B81925FAAC7C}"/>
              </a:ext>
            </a:extLst>
          </p:cNvPr>
          <p:cNvGrpSpPr/>
          <p:nvPr/>
        </p:nvGrpSpPr>
        <p:grpSpPr>
          <a:xfrm>
            <a:off x="398438" y="1631729"/>
            <a:ext cx="4512878" cy="1107996"/>
            <a:chOff x="427013" y="1555529"/>
            <a:chExt cx="4512878" cy="1107996"/>
          </a:xfrm>
        </p:grpSpPr>
        <p:cxnSp>
          <p:nvCxnSpPr>
            <p:cNvPr id="10" name="Straight Connector 12">
              <a:extLst>
                <a:ext uri="{FF2B5EF4-FFF2-40B4-BE49-F238E27FC236}">
                  <a16:creationId xmlns:a16="http://schemas.microsoft.com/office/drawing/2014/main" id="{4414EAD9-6440-4901-AD4C-734114D42DA7}"/>
                </a:ext>
              </a:extLst>
            </p:cNvPr>
            <p:cNvCxnSpPr>
              <a:cxnSpLocks/>
            </p:cNvCxnSpPr>
            <p:nvPr/>
          </p:nvCxnSpPr>
          <p:spPr>
            <a:xfrm>
              <a:off x="1341413" y="2503655"/>
              <a:ext cx="3564737" cy="0"/>
            </a:xfrm>
            <a:prstGeom prst="line">
              <a:avLst/>
            </a:prstGeom>
            <a:ln w="25400" cap="rnd">
              <a:solidFill>
                <a:srgbClr val="FFFFFF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2B4F9971-5659-4217-9F6E-4D2DCE86226E}"/>
                </a:ext>
              </a:extLst>
            </p:cNvPr>
            <p:cNvGrpSpPr/>
            <p:nvPr/>
          </p:nvGrpSpPr>
          <p:grpSpPr>
            <a:xfrm>
              <a:off x="427013" y="1555529"/>
              <a:ext cx="4512878" cy="1107996"/>
              <a:chOff x="592203" y="1644556"/>
              <a:chExt cx="4512878" cy="1107996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99463C3A-3D6F-4FC3-80BC-3A8288B426BB}"/>
                  </a:ext>
                </a:extLst>
              </p:cNvPr>
              <p:cNvSpPr/>
              <p:nvPr/>
            </p:nvSpPr>
            <p:spPr>
              <a:xfrm>
                <a:off x="1399728" y="1644556"/>
                <a:ext cx="3705353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sz="6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Bell MT" panose="02020503060305020303" pitchFamily="18" charset="0"/>
                    <a:ea typeface="나눔스퀘어 ExtraBold" panose="020B0600000101010101" pitchFamily="50" charset="-127"/>
                  </a:rPr>
                  <a:t>Contents</a:t>
                </a:r>
                <a:endParaRPr lang="en-US" altLang="ko-KR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ll MT" panose="02020503060305020303" pitchFamily="18" charset="0"/>
                  <a:ea typeface="나눔스퀘어 ExtraBold" panose="020B0600000101010101" pitchFamily="50" charset="-127"/>
                </a:endParaRPr>
              </a:p>
            </p:txBody>
          </p:sp>
          <p:pic>
            <p:nvPicPr>
              <p:cNvPr id="13" name="그래픽 12" descr="목록 RTL">
                <a:extLst>
                  <a:ext uri="{FF2B5EF4-FFF2-40B4-BE49-F238E27FC236}">
                    <a16:creationId xmlns:a16="http://schemas.microsoft.com/office/drawing/2014/main" id="{9E659BE2-0F7E-44DA-A0FF-8C3443251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92203" y="1760546"/>
                <a:ext cx="914400" cy="914400"/>
              </a:xfrm>
              <a:prstGeom prst="rect">
                <a:avLst/>
              </a:prstGeom>
            </p:spPr>
          </p:pic>
        </p:grp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73ED2CE-A802-4C6E-B67A-BEF815C1F4AF}"/>
              </a:ext>
            </a:extLst>
          </p:cNvPr>
          <p:cNvGrpSpPr/>
          <p:nvPr/>
        </p:nvGrpSpPr>
        <p:grpSpPr>
          <a:xfrm>
            <a:off x="5246146" y="3105630"/>
            <a:ext cx="960853" cy="931004"/>
            <a:chOff x="644693" y="2703402"/>
            <a:chExt cx="319108" cy="319108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2B128948-0AC4-4DAC-88BE-065327F45348}"/>
                </a:ext>
              </a:extLst>
            </p:cNvPr>
            <p:cNvSpPr/>
            <p:nvPr/>
          </p:nvSpPr>
          <p:spPr>
            <a:xfrm>
              <a:off x="644693" y="2703402"/>
              <a:ext cx="319108" cy="319108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02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F916EBC-DD4B-48E2-9286-D039A944F546}"/>
                </a:ext>
              </a:extLst>
            </p:cNvPr>
            <p:cNvSpPr/>
            <p:nvPr/>
          </p:nvSpPr>
          <p:spPr>
            <a:xfrm rot="10800000">
              <a:off x="702967" y="2741247"/>
              <a:ext cx="240071" cy="256932"/>
            </a:xfrm>
            <a:custGeom>
              <a:avLst/>
              <a:gdLst>
                <a:gd name="connsiteX0" fmla="*/ 140097 w 240071"/>
                <a:gd name="connsiteY0" fmla="*/ 0 h 256932"/>
                <a:gd name="connsiteX1" fmla="*/ 239160 w 240071"/>
                <a:gd name="connsiteY1" fmla="*/ 41034 h 256932"/>
                <a:gd name="connsiteX2" fmla="*/ 240071 w 240071"/>
                <a:gd name="connsiteY2" fmla="*/ 42384 h 256932"/>
                <a:gd name="connsiteX3" fmla="*/ 214814 w 240071"/>
                <a:gd name="connsiteY3" fmla="*/ 37285 h 256932"/>
                <a:gd name="connsiteX4" fmla="*/ 55260 w 240071"/>
                <a:gd name="connsiteY4" fmla="*/ 196839 h 256932"/>
                <a:gd name="connsiteX5" fmla="*/ 67392 w 240071"/>
                <a:gd name="connsiteY5" fmla="*/ 256932 h 256932"/>
                <a:gd name="connsiteX6" fmla="*/ 41034 w 240071"/>
                <a:gd name="connsiteY6" fmla="*/ 239161 h 256932"/>
                <a:gd name="connsiteX7" fmla="*/ 0 w 240071"/>
                <a:gd name="connsiteY7" fmla="*/ 140097 h 256932"/>
                <a:gd name="connsiteX8" fmla="*/ 140097 w 240071"/>
                <a:gd name="connsiteY8" fmla="*/ 0 h 25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071" h="256932">
                  <a:moveTo>
                    <a:pt x="140097" y="0"/>
                  </a:moveTo>
                  <a:cubicBezTo>
                    <a:pt x="178784" y="0"/>
                    <a:pt x="213808" y="15681"/>
                    <a:pt x="239160" y="41034"/>
                  </a:cubicBezTo>
                  <a:lnTo>
                    <a:pt x="240071" y="42384"/>
                  </a:lnTo>
                  <a:lnTo>
                    <a:pt x="214814" y="37285"/>
                  </a:lnTo>
                  <a:cubicBezTo>
                    <a:pt x="126695" y="37285"/>
                    <a:pt x="55260" y="108720"/>
                    <a:pt x="55260" y="196839"/>
                  </a:cubicBezTo>
                  <a:lnTo>
                    <a:pt x="67392" y="256932"/>
                  </a:lnTo>
                  <a:lnTo>
                    <a:pt x="41034" y="239161"/>
                  </a:lnTo>
                  <a:cubicBezTo>
                    <a:pt x="15681" y="213808"/>
                    <a:pt x="0" y="178784"/>
                    <a:pt x="0" y="140097"/>
                  </a:cubicBezTo>
                  <a:cubicBezTo>
                    <a:pt x="0" y="62724"/>
                    <a:pt x="62724" y="0"/>
                    <a:pt x="140097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  <a:alpha val="56000"/>
                  </a:schemeClr>
                </a:gs>
                <a:gs pos="100000">
                  <a:schemeClr val="bg1">
                    <a:lumMod val="85000"/>
                    <a:alpha val="14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E67AA7F-7123-4556-9BDF-1D7C66C84E41}"/>
              </a:ext>
            </a:extLst>
          </p:cNvPr>
          <p:cNvGrpSpPr/>
          <p:nvPr/>
        </p:nvGrpSpPr>
        <p:grpSpPr>
          <a:xfrm>
            <a:off x="5246146" y="4660422"/>
            <a:ext cx="960853" cy="931004"/>
            <a:chOff x="644693" y="2703402"/>
            <a:chExt cx="319108" cy="319108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8E5833E5-7ABF-459A-A209-D9657CF28765}"/>
                </a:ext>
              </a:extLst>
            </p:cNvPr>
            <p:cNvSpPr/>
            <p:nvPr/>
          </p:nvSpPr>
          <p:spPr>
            <a:xfrm>
              <a:off x="644693" y="2703402"/>
              <a:ext cx="319108" cy="319108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03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8E8EDDB-BB42-4BBE-8E1F-7BC43F53EC19}"/>
                </a:ext>
              </a:extLst>
            </p:cNvPr>
            <p:cNvSpPr/>
            <p:nvPr/>
          </p:nvSpPr>
          <p:spPr>
            <a:xfrm rot="10800000">
              <a:off x="702967" y="2741247"/>
              <a:ext cx="240071" cy="256932"/>
            </a:xfrm>
            <a:custGeom>
              <a:avLst/>
              <a:gdLst>
                <a:gd name="connsiteX0" fmla="*/ 140097 w 240071"/>
                <a:gd name="connsiteY0" fmla="*/ 0 h 256932"/>
                <a:gd name="connsiteX1" fmla="*/ 239160 w 240071"/>
                <a:gd name="connsiteY1" fmla="*/ 41034 h 256932"/>
                <a:gd name="connsiteX2" fmla="*/ 240071 w 240071"/>
                <a:gd name="connsiteY2" fmla="*/ 42384 h 256932"/>
                <a:gd name="connsiteX3" fmla="*/ 214814 w 240071"/>
                <a:gd name="connsiteY3" fmla="*/ 37285 h 256932"/>
                <a:gd name="connsiteX4" fmla="*/ 55260 w 240071"/>
                <a:gd name="connsiteY4" fmla="*/ 196839 h 256932"/>
                <a:gd name="connsiteX5" fmla="*/ 67392 w 240071"/>
                <a:gd name="connsiteY5" fmla="*/ 256932 h 256932"/>
                <a:gd name="connsiteX6" fmla="*/ 41034 w 240071"/>
                <a:gd name="connsiteY6" fmla="*/ 239161 h 256932"/>
                <a:gd name="connsiteX7" fmla="*/ 0 w 240071"/>
                <a:gd name="connsiteY7" fmla="*/ 140097 h 256932"/>
                <a:gd name="connsiteX8" fmla="*/ 140097 w 240071"/>
                <a:gd name="connsiteY8" fmla="*/ 0 h 25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071" h="256932">
                  <a:moveTo>
                    <a:pt x="140097" y="0"/>
                  </a:moveTo>
                  <a:cubicBezTo>
                    <a:pt x="178784" y="0"/>
                    <a:pt x="213808" y="15681"/>
                    <a:pt x="239160" y="41034"/>
                  </a:cubicBezTo>
                  <a:lnTo>
                    <a:pt x="240071" y="42384"/>
                  </a:lnTo>
                  <a:lnTo>
                    <a:pt x="214814" y="37285"/>
                  </a:lnTo>
                  <a:cubicBezTo>
                    <a:pt x="126695" y="37285"/>
                    <a:pt x="55260" y="108720"/>
                    <a:pt x="55260" y="196839"/>
                  </a:cubicBezTo>
                  <a:lnTo>
                    <a:pt x="67392" y="256932"/>
                  </a:lnTo>
                  <a:lnTo>
                    <a:pt x="41034" y="239161"/>
                  </a:lnTo>
                  <a:cubicBezTo>
                    <a:pt x="15681" y="213808"/>
                    <a:pt x="0" y="178784"/>
                    <a:pt x="0" y="140097"/>
                  </a:cubicBezTo>
                  <a:cubicBezTo>
                    <a:pt x="0" y="62724"/>
                    <a:pt x="62724" y="0"/>
                    <a:pt x="140097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  <a:alpha val="56000"/>
                  </a:schemeClr>
                </a:gs>
                <a:gs pos="100000">
                  <a:schemeClr val="bg1">
                    <a:lumMod val="85000"/>
                    <a:alpha val="14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DDB5E824-1268-46E6-AD80-A75905A1CECF}"/>
              </a:ext>
            </a:extLst>
          </p:cNvPr>
          <p:cNvCxnSpPr>
            <a:cxnSpLocks/>
          </p:cNvCxnSpPr>
          <p:nvPr/>
        </p:nvCxnSpPr>
        <p:spPr>
          <a:xfrm>
            <a:off x="5974714" y="2412371"/>
            <a:ext cx="5813249" cy="4493"/>
          </a:xfrm>
          <a:prstGeom prst="line">
            <a:avLst/>
          </a:prstGeom>
          <a:ln w="31750">
            <a:gradFill>
              <a:gsLst>
                <a:gs pos="50000">
                  <a:schemeClr val="bg1"/>
                </a:gs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DA507FF-7708-4DBD-811D-CD05FDB107EB}"/>
              </a:ext>
            </a:extLst>
          </p:cNvPr>
          <p:cNvGrpSpPr/>
          <p:nvPr/>
        </p:nvGrpSpPr>
        <p:grpSpPr>
          <a:xfrm>
            <a:off x="5938688" y="3220536"/>
            <a:ext cx="5849275" cy="787022"/>
            <a:chOff x="6096000" y="1815555"/>
            <a:chExt cx="5591175" cy="688970"/>
          </a:xfrm>
        </p:grpSpPr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22AC0C1E-7EAA-49BE-8FBA-751C3EE92A1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500592"/>
              <a:ext cx="5591175" cy="3933"/>
            </a:xfrm>
            <a:prstGeom prst="line">
              <a:avLst/>
            </a:prstGeom>
            <a:ln w="31750">
              <a:gradFill>
                <a:gsLst>
                  <a:gs pos="50000">
                    <a:schemeClr val="bg1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BF8A42A4-F4FC-419D-9C39-47CD854BDF17}"/>
                </a:ext>
              </a:extLst>
            </p:cNvPr>
            <p:cNvSpPr/>
            <p:nvPr/>
          </p:nvSpPr>
          <p:spPr>
            <a:xfrm>
              <a:off x="6468483" y="1815555"/>
              <a:ext cx="5141357" cy="6404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spc="-1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Cryogenic System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1E38021-18B1-4266-8724-C2C9C670FA69}"/>
              </a:ext>
            </a:extLst>
          </p:cNvPr>
          <p:cNvGrpSpPr/>
          <p:nvPr/>
        </p:nvGrpSpPr>
        <p:grpSpPr>
          <a:xfrm>
            <a:off x="5449155" y="4770834"/>
            <a:ext cx="6338808" cy="820589"/>
            <a:chOff x="6096000" y="1804690"/>
            <a:chExt cx="6070503" cy="718356"/>
          </a:xfrm>
        </p:grpSpPr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A563F172-6828-40CF-9936-5C746243255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500592"/>
              <a:ext cx="6070503" cy="22454"/>
            </a:xfrm>
            <a:prstGeom prst="line">
              <a:avLst/>
            </a:prstGeom>
            <a:ln w="31750">
              <a:gradFill>
                <a:gsLst>
                  <a:gs pos="50000">
                    <a:schemeClr val="bg1"/>
                  </a:gs>
                  <a:gs pos="0">
                    <a:schemeClr val="accent1">
                      <a:lumMod val="5000"/>
                      <a:lumOff val="95000"/>
                      <a:alpha val="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EE1695E0-C74F-4F8E-97B0-52C97477FE2A}"/>
                </a:ext>
              </a:extLst>
            </p:cNvPr>
            <p:cNvSpPr/>
            <p:nvPr/>
          </p:nvSpPr>
          <p:spPr>
            <a:xfrm>
              <a:off x="6947666" y="1804690"/>
              <a:ext cx="5141356" cy="64048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22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4DB37F9-9048-4984-8C73-2137A9E27ECF}"/>
              </a:ext>
            </a:extLst>
          </p:cNvPr>
          <p:cNvGrpSpPr/>
          <p:nvPr/>
        </p:nvGrpSpPr>
        <p:grpSpPr>
          <a:xfrm>
            <a:off x="5208046" y="1486380"/>
            <a:ext cx="960853" cy="931004"/>
            <a:chOff x="644693" y="2703402"/>
            <a:chExt cx="319108" cy="319108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9B606E96-EE16-4736-BAA8-499068C1D14C}"/>
                </a:ext>
              </a:extLst>
            </p:cNvPr>
            <p:cNvSpPr/>
            <p:nvPr/>
          </p:nvSpPr>
          <p:spPr>
            <a:xfrm>
              <a:off x="644693" y="2703402"/>
              <a:ext cx="319108" cy="319108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01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FD89FF9-54E2-4DE0-A75E-4961F8798B7B}"/>
                </a:ext>
              </a:extLst>
            </p:cNvPr>
            <p:cNvSpPr/>
            <p:nvPr/>
          </p:nvSpPr>
          <p:spPr>
            <a:xfrm rot="10800000">
              <a:off x="702967" y="2741247"/>
              <a:ext cx="240071" cy="256932"/>
            </a:xfrm>
            <a:custGeom>
              <a:avLst/>
              <a:gdLst>
                <a:gd name="connsiteX0" fmla="*/ 140097 w 240071"/>
                <a:gd name="connsiteY0" fmla="*/ 0 h 256932"/>
                <a:gd name="connsiteX1" fmla="*/ 239160 w 240071"/>
                <a:gd name="connsiteY1" fmla="*/ 41034 h 256932"/>
                <a:gd name="connsiteX2" fmla="*/ 240071 w 240071"/>
                <a:gd name="connsiteY2" fmla="*/ 42384 h 256932"/>
                <a:gd name="connsiteX3" fmla="*/ 214814 w 240071"/>
                <a:gd name="connsiteY3" fmla="*/ 37285 h 256932"/>
                <a:gd name="connsiteX4" fmla="*/ 55260 w 240071"/>
                <a:gd name="connsiteY4" fmla="*/ 196839 h 256932"/>
                <a:gd name="connsiteX5" fmla="*/ 67392 w 240071"/>
                <a:gd name="connsiteY5" fmla="*/ 256932 h 256932"/>
                <a:gd name="connsiteX6" fmla="*/ 41034 w 240071"/>
                <a:gd name="connsiteY6" fmla="*/ 239161 h 256932"/>
                <a:gd name="connsiteX7" fmla="*/ 0 w 240071"/>
                <a:gd name="connsiteY7" fmla="*/ 140097 h 256932"/>
                <a:gd name="connsiteX8" fmla="*/ 140097 w 240071"/>
                <a:gd name="connsiteY8" fmla="*/ 0 h 25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0071" h="256932">
                  <a:moveTo>
                    <a:pt x="140097" y="0"/>
                  </a:moveTo>
                  <a:cubicBezTo>
                    <a:pt x="178784" y="0"/>
                    <a:pt x="213808" y="15681"/>
                    <a:pt x="239160" y="41034"/>
                  </a:cubicBezTo>
                  <a:lnTo>
                    <a:pt x="240071" y="42384"/>
                  </a:lnTo>
                  <a:lnTo>
                    <a:pt x="214814" y="37285"/>
                  </a:lnTo>
                  <a:cubicBezTo>
                    <a:pt x="126695" y="37285"/>
                    <a:pt x="55260" y="108720"/>
                    <a:pt x="55260" y="196839"/>
                  </a:cubicBezTo>
                  <a:lnTo>
                    <a:pt x="67392" y="256932"/>
                  </a:lnTo>
                  <a:lnTo>
                    <a:pt x="41034" y="239161"/>
                  </a:lnTo>
                  <a:cubicBezTo>
                    <a:pt x="15681" y="213808"/>
                    <a:pt x="0" y="178784"/>
                    <a:pt x="0" y="140097"/>
                  </a:cubicBezTo>
                  <a:cubicBezTo>
                    <a:pt x="0" y="62724"/>
                    <a:pt x="62724" y="0"/>
                    <a:pt x="140097" y="0"/>
                  </a:cubicBezTo>
                  <a:close/>
                </a:path>
              </a:pathLst>
            </a:custGeom>
            <a:gradFill>
              <a:gsLst>
                <a:gs pos="0">
                  <a:schemeClr val="tx1">
                    <a:lumMod val="50000"/>
                    <a:lumOff val="50000"/>
                    <a:alpha val="56000"/>
                  </a:schemeClr>
                </a:gs>
                <a:gs pos="100000">
                  <a:schemeClr val="bg1">
                    <a:lumMod val="85000"/>
                    <a:alpha val="14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0A81BF81-7730-4925-BF2B-A71E986707D0}"/>
              </a:ext>
            </a:extLst>
          </p:cNvPr>
          <p:cNvSpPr/>
          <p:nvPr/>
        </p:nvSpPr>
        <p:spPr>
          <a:xfrm>
            <a:off x="6283477" y="1639614"/>
            <a:ext cx="5378692" cy="73163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Cryogenic Basic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5AC7E8-D935-4CDB-A7F8-9FB4E24B686B}"/>
              </a:ext>
            </a:extLst>
          </p:cNvPr>
          <p:cNvSpPr/>
          <p:nvPr/>
        </p:nvSpPr>
        <p:spPr>
          <a:xfrm>
            <a:off x="7001773" y="4895091"/>
            <a:ext cx="39999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spc="-11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RAON for Cryogenic System</a:t>
            </a:r>
          </a:p>
        </p:txBody>
      </p:sp>
      <p:sp>
        <p:nvSpPr>
          <p:cNvPr id="43" name="액자 42">
            <a:extLst>
              <a:ext uri="{FF2B5EF4-FFF2-40B4-BE49-F238E27FC236}">
                <a16:creationId xmlns:a16="http://schemas.microsoft.com/office/drawing/2014/main" id="{FC77FF2F-D467-42A8-BD7C-87907EA83107}"/>
              </a:ext>
            </a:extLst>
          </p:cNvPr>
          <p:cNvSpPr/>
          <p:nvPr/>
        </p:nvSpPr>
        <p:spPr>
          <a:xfrm>
            <a:off x="82310" y="123894"/>
            <a:ext cx="11988800" cy="6665686"/>
          </a:xfrm>
          <a:prstGeom prst="frame">
            <a:avLst>
              <a:gd name="adj1" fmla="val 841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619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6486503-9A16-487B-A58F-709561F4F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20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712A3443-2E25-447E-8F61-9F692ECD4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1711F0B-414F-4DDF-B113-0E8460BAE9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0" b="-1"/>
          <a:stretch/>
        </p:blipFill>
        <p:spPr>
          <a:xfrm>
            <a:off x="913441" y="1494970"/>
            <a:ext cx="7072178" cy="4845641"/>
          </a:xfrm>
          <a:prstGeom prst="rect">
            <a:avLst/>
          </a:prstGeom>
        </p:spPr>
      </p:pic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4CFCDBBA-1F10-4CE8-8813-0219E08B710B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 전도도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FE84B03-B0A1-43AC-BC6D-CD815C6B31D8}"/>
              </a:ext>
            </a:extLst>
          </p:cNvPr>
          <p:cNvSpPr/>
          <p:nvPr/>
        </p:nvSpPr>
        <p:spPr>
          <a:xfrm>
            <a:off x="8141672" y="2389368"/>
            <a:ext cx="3998668" cy="2341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latin typeface="맑은 고딕" panose="020B0503020000020004" pitchFamily="50" charset="-127"/>
              </a:rPr>
              <a:t>- </a:t>
            </a:r>
            <a:r>
              <a:rPr lang="ko-KR" altLang="en-US" sz="2000" b="1" dirty="0">
                <a:latin typeface="맑은 고딕" panose="020B0503020000020004" pitchFamily="50" charset="-127"/>
              </a:rPr>
              <a:t>열을 차단해야 하는 구조물</a:t>
            </a:r>
            <a:endParaRPr lang="en-US" altLang="ko-KR" sz="2000" b="1" dirty="0">
              <a:latin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맑은 고딕" panose="020B0503020000020004" pitchFamily="50" charset="-127"/>
              </a:rPr>
              <a:t>  </a:t>
            </a:r>
            <a:r>
              <a:rPr lang="en-US" altLang="ko-KR" sz="2000" b="1" dirty="0">
                <a:latin typeface="맑은 고딕" panose="020B0503020000020004" pitchFamily="50" charset="-127"/>
              </a:rPr>
              <a:t>: </a:t>
            </a:r>
            <a:r>
              <a:rPr lang="ko-KR" altLang="en-US" sz="2000" b="1" dirty="0">
                <a:latin typeface="맑은 고딕" panose="020B0503020000020004" pitchFamily="50" charset="-127"/>
              </a:rPr>
              <a:t>열전도도가 낮은 재료</a:t>
            </a:r>
          </a:p>
          <a:p>
            <a:pPr>
              <a:lnSpc>
                <a:spcPct val="150000"/>
              </a:lnSpc>
            </a:pP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열을 전달해야 하는 구조물 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: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열전도도가 높은 재료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130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D4EDDA27-E035-4932-82FE-D6FEFCBB8FEA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극저온에서의 재료 특성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비열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비열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(J/</a:t>
            </a:r>
            <a:r>
              <a:rPr lang="en-US" altLang="ko-KR" sz="2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kg∙k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이란 어떤 물질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1kg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의 온도를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1K(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또는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1℃)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올리는데 필요한 열량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742CFF-E1E5-44BF-B86F-C383CC85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3FFBA56C-F0C5-4965-A083-807E1F35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Material Properties at Cryogenic</a:t>
            </a:r>
            <a:endParaRPr lang="ko-KR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22AC56D-185D-4133-A58D-D1769EBB2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25" y="1717793"/>
            <a:ext cx="3560113" cy="470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830B51F0-8291-4957-99E6-F9B30835FCDF}"/>
              </a:ext>
            </a:extLst>
          </p:cNvPr>
          <p:cNvSpPr/>
          <p:nvPr/>
        </p:nvSpPr>
        <p:spPr>
          <a:xfrm>
            <a:off x="3215405" y="2073897"/>
            <a:ext cx="875828" cy="15931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93C8C104-FA19-4354-98C4-91AB0BF49019}"/>
              </a:ext>
            </a:extLst>
          </p:cNvPr>
          <p:cNvGrpSpPr/>
          <p:nvPr/>
        </p:nvGrpSpPr>
        <p:grpSpPr>
          <a:xfrm>
            <a:off x="4333875" y="1657468"/>
            <a:ext cx="4383857" cy="2577787"/>
            <a:chOff x="4600575" y="1746368"/>
            <a:chExt cx="4383857" cy="257778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3F916D-0717-4545-8F13-B84DE5914BE2}"/>
                </a:ext>
              </a:extLst>
            </p:cNvPr>
            <p:cNvSpPr txBox="1"/>
            <p:nvPr/>
          </p:nvSpPr>
          <p:spPr>
            <a:xfrm>
              <a:off x="5054722" y="4016378"/>
              <a:ext cx="4042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4K</a:t>
              </a:r>
              <a:endPara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A364779-6AD8-45AF-B0D7-3B860E2167C1}"/>
                </a:ext>
              </a:extLst>
            </p:cNvPr>
            <p:cNvGrpSpPr/>
            <p:nvPr/>
          </p:nvGrpSpPr>
          <p:grpSpPr>
            <a:xfrm>
              <a:off x="4600575" y="1746368"/>
              <a:ext cx="4343400" cy="2324618"/>
              <a:chOff x="4600575" y="1727318"/>
              <a:chExt cx="4343400" cy="2324618"/>
            </a:xfrm>
          </p:grpSpPr>
          <p:pic>
            <p:nvPicPr>
              <p:cNvPr id="10" name="그림 9">
                <a:extLst>
                  <a:ext uri="{FF2B5EF4-FFF2-40B4-BE49-F238E27FC236}">
                    <a16:creationId xmlns:a16="http://schemas.microsoft.com/office/drawing/2014/main" id="{95ACED88-4251-4D93-B826-13F069B9F7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638" t="20413" r="40695" b="60547"/>
              <a:stretch/>
            </p:blipFill>
            <p:spPr>
              <a:xfrm>
                <a:off x="4600575" y="1857376"/>
                <a:ext cx="4343400" cy="2194560"/>
              </a:xfrm>
              <a:prstGeom prst="rect">
                <a:avLst/>
              </a:prstGeom>
            </p:spPr>
          </p:pic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841CB038-88DF-4899-AF96-D4E3714AA6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80414" y="3375585"/>
                <a:ext cx="1182433" cy="274079"/>
              </a:xfrm>
              <a:prstGeom prst="rect">
                <a:avLst/>
              </a:prstGeom>
            </p:spPr>
          </p:pic>
          <p:pic>
            <p:nvPicPr>
              <p:cNvPr id="12" name="그림 11">
                <a:extLst>
                  <a:ext uri="{FF2B5EF4-FFF2-40B4-BE49-F238E27FC236}">
                    <a16:creationId xmlns:a16="http://schemas.microsoft.com/office/drawing/2014/main" id="{89D92831-6370-4244-9506-46DA468B5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18868" y="3585750"/>
                <a:ext cx="1093572" cy="274078"/>
              </a:xfrm>
              <a:prstGeom prst="rect">
                <a:avLst/>
              </a:prstGeom>
            </p:spPr>
          </p:pic>
          <p:pic>
            <p:nvPicPr>
              <p:cNvPr id="15" name="그림 14">
                <a:extLst>
                  <a:ext uri="{FF2B5EF4-FFF2-40B4-BE49-F238E27FC236}">
                    <a16:creationId xmlns:a16="http://schemas.microsoft.com/office/drawing/2014/main" id="{42FE243A-B199-4CDA-9E99-639EEA118B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24750" y="1727318"/>
                <a:ext cx="1419225" cy="228632"/>
              </a:xfrm>
              <a:prstGeom prst="rect">
                <a:avLst/>
              </a:prstGeom>
            </p:spPr>
          </p:pic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137C05-49FB-4CDB-88C3-2EE365E7BC0C}"/>
                </a:ext>
              </a:extLst>
            </p:cNvPr>
            <p:cNvSpPr txBox="1"/>
            <p:nvPr/>
          </p:nvSpPr>
          <p:spPr>
            <a:xfrm>
              <a:off x="5971850" y="4016378"/>
              <a:ext cx="96212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50K~60K</a:t>
              </a:r>
              <a:endPara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BA37BB-7DD2-48ED-AA69-B6B4C431FE94}"/>
                </a:ext>
              </a:extLst>
            </p:cNvPr>
            <p:cNvSpPr txBox="1"/>
            <p:nvPr/>
          </p:nvSpPr>
          <p:spPr>
            <a:xfrm>
              <a:off x="8371764" y="4016378"/>
              <a:ext cx="6126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300K</a:t>
              </a:r>
              <a:endPara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337CEF-F63A-4CA6-9489-36810178F3CC}"/>
                </a:ext>
              </a:extLst>
            </p:cNvPr>
            <p:cNvSpPr txBox="1"/>
            <p:nvPr/>
          </p:nvSpPr>
          <p:spPr>
            <a:xfrm>
              <a:off x="6547559" y="3495541"/>
              <a:ext cx="199766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필요 열량</a:t>
              </a:r>
              <a:r>
                <a:rPr lang="en-US" altLang="ko-KR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: 80%~90%</a:t>
              </a:r>
              <a:endPara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2AC9D1B-F9C0-41D8-99F6-376BB82459C4}"/>
                </a:ext>
              </a:extLst>
            </p:cNvPr>
            <p:cNvSpPr txBox="1"/>
            <p:nvPr/>
          </p:nvSpPr>
          <p:spPr>
            <a:xfrm>
              <a:off x="5335811" y="3636808"/>
              <a:ext cx="10454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4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10%~20%</a:t>
              </a:r>
              <a:endPara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7EA7282A-6956-4EE8-9747-D758B69F9CA3}"/>
              </a:ext>
            </a:extLst>
          </p:cNvPr>
          <p:cNvSpPr/>
          <p:nvPr/>
        </p:nvSpPr>
        <p:spPr>
          <a:xfrm>
            <a:off x="8655262" y="1784674"/>
            <a:ext cx="3563120" cy="247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상온에서는 같은 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K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냉각하기 위해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많은 열량이 필요하나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극저온에서는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훨씬 적은 열량이 필요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15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예냉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(Pre-cooling)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중요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•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냉동기 부하 감소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비용 절감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</a:rPr>
              <a:t>  •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냉각 시간 감소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</a:rPr>
              <a:t>  • </a:t>
            </a:r>
            <a:r>
              <a:rPr lang="ko-KR" altLang="en-US" sz="1500" b="1" dirty="0">
                <a:latin typeface="맑은 고딕" panose="020B0503020000020004" pitchFamily="50" charset="-127"/>
              </a:rPr>
              <a:t>총 냉각 효율 증가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2F68740B-C104-4423-AE61-198381DABA7E}"/>
              </a:ext>
            </a:extLst>
          </p:cNvPr>
          <p:cNvGrpSpPr/>
          <p:nvPr/>
        </p:nvGrpSpPr>
        <p:grpSpPr>
          <a:xfrm>
            <a:off x="4587892" y="4629005"/>
            <a:ext cx="2625076" cy="1819027"/>
            <a:chOff x="4576763" y="4537214"/>
            <a:chExt cx="2625076" cy="1819027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304009EF-22A1-48E6-8CC9-12D83F3F3B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11" t="54459" r="77708" b="25094"/>
            <a:stretch/>
          </p:blipFill>
          <p:spPr>
            <a:xfrm>
              <a:off x="4576763" y="4537215"/>
              <a:ext cx="2625076" cy="1819025"/>
            </a:xfrm>
            <a:prstGeom prst="rect">
              <a:avLst/>
            </a:prstGeom>
          </p:spPr>
        </p:pic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B9FA71E5-0FE8-4759-A3CC-25EF1080E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50736" y="4537214"/>
              <a:ext cx="623969" cy="433859"/>
            </a:xfrm>
            <a:prstGeom prst="rect">
              <a:avLst/>
            </a:prstGeom>
          </p:spPr>
        </p:pic>
        <p:pic>
          <p:nvPicPr>
            <p:cNvPr id="33" name="그림 32">
              <a:extLst>
                <a:ext uri="{FF2B5EF4-FFF2-40B4-BE49-F238E27FC236}">
                  <a16:creationId xmlns:a16="http://schemas.microsoft.com/office/drawing/2014/main" id="{ECA59DE8-A104-4744-80B9-2983D3B81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70364" y="5342729"/>
              <a:ext cx="431475" cy="1013512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C0EFFFC1-0E53-429F-8C3F-02F8059A4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24728" y="4593431"/>
              <a:ext cx="534566" cy="156668"/>
            </a:xfrm>
            <a:prstGeom prst="rect">
              <a:avLst/>
            </a:prstGeom>
          </p:spPr>
        </p:pic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B832C73-D13C-4DDC-924E-D5D8E0723EFD}"/>
              </a:ext>
            </a:extLst>
          </p:cNvPr>
          <p:cNvSpPr/>
          <p:nvPr/>
        </p:nvSpPr>
        <p:spPr>
          <a:xfrm>
            <a:off x="6988106" y="4422820"/>
            <a:ext cx="4772093" cy="2125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Case 1.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액체 헬륨 냉각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많은 양의 헬륨 증발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냉각에 필요한 헬륨 손실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: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냉각 시간 길고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비용 높음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Case 2.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액체 질소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예냉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→ 액체 헬륨 냉각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: 80% 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이상의 열을 질소로 냉각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비용 절감</a:t>
            </a:r>
            <a:r>
              <a:rPr lang="en-US" altLang="ko-KR" sz="15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500" b="1" dirty="0">
                <a:latin typeface="맑은 고딕" panose="020B0503020000020004" pitchFamily="50" charset="-127"/>
              </a:rPr>
              <a:t>   : </a:t>
            </a:r>
            <a:r>
              <a:rPr lang="ko-KR" altLang="en-US" sz="1500" b="1" dirty="0">
                <a:latin typeface="맑은 고딕" panose="020B0503020000020004" pitchFamily="50" charset="-127"/>
              </a:rPr>
              <a:t>냉각 시간 감소 및 액체 헬륨 사용량 감소</a:t>
            </a:r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3B94DA2-F69A-4426-BC9E-F993D288850F}"/>
              </a:ext>
            </a:extLst>
          </p:cNvPr>
          <p:cNvSpPr/>
          <p:nvPr/>
        </p:nvSpPr>
        <p:spPr>
          <a:xfrm>
            <a:off x="1179056" y="4357607"/>
            <a:ext cx="875828" cy="1593121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E4961BF-DFA1-4CD0-867F-E881FC278F95}"/>
              </a:ext>
            </a:extLst>
          </p:cNvPr>
          <p:cNvSpPr/>
          <p:nvPr/>
        </p:nvSpPr>
        <p:spPr>
          <a:xfrm>
            <a:off x="2105115" y="4766073"/>
            <a:ext cx="21375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비열이 작아 작은 열부하에도 온도 상승</a:t>
            </a:r>
            <a:endParaRPr lang="en-US" altLang="ko-KR" sz="14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열침입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최소화 중요</a:t>
            </a:r>
            <a:endParaRPr lang="en-US" altLang="ko-KR" sz="14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3417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78272-2F0B-419F-8700-4476090D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E00A25-A4C9-453C-AABD-AA9FF81C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12" name="내용 개체 틀 1">
            <a:extLst>
              <a:ext uri="{FF2B5EF4-FFF2-40B4-BE49-F238E27FC236}">
                <a16:creationId xmlns:a16="http://schemas.microsoft.com/office/drawing/2014/main" id="{04504EB7-DEBC-410A-9FBF-A71B75364E45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0333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열유입을 최소화 하기 위해 무엇을 이해해야 하나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69A58A2-2180-4EF2-9985-DDE5DEA9727E}"/>
              </a:ext>
            </a:extLst>
          </p:cNvPr>
          <p:cNvGrpSpPr/>
          <p:nvPr/>
        </p:nvGrpSpPr>
        <p:grpSpPr>
          <a:xfrm>
            <a:off x="3692070" y="1636485"/>
            <a:ext cx="4953000" cy="4244975"/>
            <a:chOff x="3116944" y="1752600"/>
            <a:chExt cx="4953000" cy="4244975"/>
          </a:xfrm>
        </p:grpSpPr>
        <p:sp>
          <p:nvSpPr>
            <p:cNvPr id="16" name="AutoShape 2">
              <a:extLst>
                <a:ext uri="{FF2B5EF4-FFF2-40B4-BE49-F238E27FC236}">
                  <a16:creationId xmlns:a16="http://schemas.microsoft.com/office/drawing/2014/main" id="{C023B352-5BE6-4EF9-8FD4-A0751904805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83744" y="2635250"/>
              <a:ext cx="2798763" cy="2420938"/>
            </a:xfrm>
            <a:prstGeom prst="triangle">
              <a:avLst>
                <a:gd name="adj" fmla="val 50000"/>
              </a:avLst>
            </a:prstGeom>
            <a:noFill/>
            <a:ln w="25400" algn="ctr">
              <a:solidFill>
                <a:srgbClr val="92915E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25233381-9BB0-435F-BF6A-29139E62EB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88544" y="1752600"/>
              <a:ext cx="2124075" cy="1852613"/>
              <a:chOff x="2057" y="862"/>
              <a:chExt cx="1549" cy="1351"/>
            </a:xfrm>
          </p:grpSpPr>
          <p:sp>
            <p:nvSpPr>
              <p:cNvPr id="18" name="AutoShape 5">
                <a:extLst>
                  <a:ext uri="{FF2B5EF4-FFF2-40B4-BE49-F238E27FC236}">
                    <a16:creationId xmlns:a16="http://schemas.microsoft.com/office/drawing/2014/main" id="{22FC6417-00FF-4A0C-A282-96E3BAD141B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9" name="AutoShape 6">
                <a:extLst>
                  <a:ext uri="{FF2B5EF4-FFF2-40B4-BE49-F238E27FC236}">
                    <a16:creationId xmlns:a16="http://schemas.microsoft.com/office/drawing/2014/main" id="{35BCAAEE-A623-459C-9331-5AC25E4B389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AutoShape 7">
                <a:extLst>
                  <a:ext uri="{FF2B5EF4-FFF2-40B4-BE49-F238E27FC236}">
                    <a16:creationId xmlns:a16="http://schemas.microsoft.com/office/drawing/2014/main" id="{874DF085-E09B-4D9F-9798-F2BFBB20C41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rgbClr val="3366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21" name="Group 8">
              <a:extLst>
                <a:ext uri="{FF2B5EF4-FFF2-40B4-BE49-F238E27FC236}">
                  <a16:creationId xmlns:a16="http://schemas.microsoft.com/office/drawing/2014/main" id="{A89A04DE-3DCB-4A3B-9130-7CBC900495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6944" y="4144963"/>
              <a:ext cx="2124075" cy="1852612"/>
              <a:chOff x="1110" y="2656"/>
              <a:chExt cx="1549" cy="1351"/>
            </a:xfrm>
          </p:grpSpPr>
          <p:sp>
            <p:nvSpPr>
              <p:cNvPr id="22" name="AutoShape 9">
                <a:extLst>
                  <a:ext uri="{FF2B5EF4-FFF2-40B4-BE49-F238E27FC236}">
                    <a16:creationId xmlns:a16="http://schemas.microsoft.com/office/drawing/2014/main" id="{3AA25DCF-02C2-4F13-9A6B-61787011387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3" name="AutoShape 10">
                <a:extLst>
                  <a:ext uri="{FF2B5EF4-FFF2-40B4-BE49-F238E27FC236}">
                    <a16:creationId xmlns:a16="http://schemas.microsoft.com/office/drawing/2014/main" id="{F3A0B7B1-A641-4765-87C9-ECDC4E99B29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4" name="AutoShape 11">
                <a:extLst>
                  <a:ext uri="{FF2B5EF4-FFF2-40B4-BE49-F238E27FC236}">
                    <a16:creationId xmlns:a16="http://schemas.microsoft.com/office/drawing/2014/main" id="{06D306AD-1A49-4FBA-8AB0-8FB2E9C7591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chemeClr val="accent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id="{C8EF0327-40AA-4146-9987-104D8A91E8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45869" y="4144963"/>
              <a:ext cx="2124075" cy="1852612"/>
              <a:chOff x="3174" y="2656"/>
              <a:chExt cx="1549" cy="1351"/>
            </a:xfrm>
          </p:grpSpPr>
          <p:sp>
            <p:nvSpPr>
              <p:cNvPr id="26" name="AutoShape 13">
                <a:extLst>
                  <a:ext uri="{FF2B5EF4-FFF2-40B4-BE49-F238E27FC236}">
                    <a16:creationId xmlns:a16="http://schemas.microsoft.com/office/drawing/2014/main" id="{D0FD1095-90AD-4ECA-9415-C518400B950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7" name="AutoShape 14">
                <a:extLst>
                  <a:ext uri="{FF2B5EF4-FFF2-40B4-BE49-F238E27FC236}">
                    <a16:creationId xmlns:a16="http://schemas.microsoft.com/office/drawing/2014/main" id="{5BB2D22E-55E6-4BF5-A968-F4A89FC326F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8" name="AutoShape 15">
                <a:extLst>
                  <a:ext uri="{FF2B5EF4-FFF2-40B4-BE49-F238E27FC236}">
                    <a16:creationId xmlns:a16="http://schemas.microsoft.com/office/drawing/2014/main" id="{091C383A-8965-4662-B4D2-E14364748634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solidFill>
                <a:srgbClr val="00999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29" name="Text Box 16">
              <a:extLst>
                <a:ext uri="{FF2B5EF4-FFF2-40B4-BE49-F238E27FC236}">
                  <a16:creationId xmlns:a16="http://schemas.microsoft.com/office/drawing/2014/main" id="{A27189BD-0B12-493D-B4A7-BF2BD914C7D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4946091" y="2289175"/>
              <a:ext cx="1208984" cy="677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2400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전도</a:t>
              </a:r>
              <a:endParaRPr kumimoji="0" lang="en-US" altLang="ko-KR" sz="24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eaLnBrk="0" latinLnBrk="0" hangingPunct="0"/>
              <a:r>
                <a:rPr kumimoji="0" lang="en-US" altLang="ko-KR" sz="1400" dirty="0">
                  <a:solidFill>
                    <a:srgbClr val="FFFFFF"/>
                  </a:solidFill>
                  <a:latin typeface="Arial" panose="020B0604020202020204" pitchFamily="34" charset="0"/>
                </a:rPr>
                <a:t>(Conduction)</a:t>
              </a:r>
            </a:p>
          </p:txBody>
        </p:sp>
        <p:sp>
          <p:nvSpPr>
            <p:cNvPr id="30" name="Text Box 17">
              <a:extLst>
                <a:ext uri="{FF2B5EF4-FFF2-40B4-BE49-F238E27FC236}">
                  <a16:creationId xmlns:a16="http://schemas.microsoft.com/office/drawing/2014/main" id="{FFBD7B12-AE48-4C05-BD48-3D3AA89D51C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588824" y="4733925"/>
              <a:ext cx="1199367" cy="677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2400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대류</a:t>
              </a:r>
              <a:endParaRPr kumimoji="0" lang="en-US" altLang="ko-KR" sz="24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eaLnBrk="0" latinLnBrk="0" hangingPunct="0"/>
              <a:r>
                <a:rPr kumimoji="0" lang="en-US" altLang="ko-KR" sz="1400" dirty="0">
                  <a:solidFill>
                    <a:srgbClr val="FFFFFF"/>
                  </a:solidFill>
                  <a:latin typeface="Arial" panose="020B0604020202020204" pitchFamily="34" charset="0"/>
                </a:rPr>
                <a:t>(Convection)</a:t>
              </a:r>
            </a:p>
          </p:txBody>
        </p:sp>
        <p:sp>
          <p:nvSpPr>
            <p:cNvPr id="31" name="Text Box 18">
              <a:extLst>
                <a:ext uri="{FF2B5EF4-FFF2-40B4-BE49-F238E27FC236}">
                  <a16:creationId xmlns:a16="http://schemas.microsoft.com/office/drawing/2014/main" id="{D57BF588-1A54-4449-83B0-C8ED9E35A17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6477956" y="4733925"/>
              <a:ext cx="1059906" cy="6771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latinLnBrk="0" hangingPunct="0"/>
              <a:r>
                <a:rPr lang="ko-KR" altLang="en-US" sz="2400" b="1" dirty="0">
                  <a:solidFill>
                    <a:srgbClr val="FFFFFF"/>
                  </a:solidFill>
                  <a:latin typeface="Arial" panose="020B0604020202020204" pitchFamily="34" charset="0"/>
                </a:rPr>
                <a:t>복사</a:t>
              </a:r>
              <a:endParaRPr kumimoji="0" lang="en-US" altLang="ko-KR" sz="2400" b="1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  <a:p>
              <a:pPr algn="ctr" eaLnBrk="0" latinLnBrk="0" hangingPunct="0"/>
              <a:r>
                <a:rPr kumimoji="0" lang="en-US" altLang="ko-KR" sz="1400" dirty="0">
                  <a:solidFill>
                    <a:srgbClr val="FFFFFF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ko-KR" sz="1400" dirty="0">
                  <a:solidFill>
                    <a:srgbClr val="FFFFFF"/>
                  </a:solidFill>
                  <a:latin typeface="Arial" panose="020B0604020202020204" pitchFamily="34" charset="0"/>
                </a:rPr>
                <a:t>Radiation)</a:t>
              </a:r>
              <a:endParaRPr kumimoji="0" lang="en-US" altLang="ko-KR" sz="1400" dirty="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47" name="AutoShape 3">
            <a:extLst>
              <a:ext uri="{FF2B5EF4-FFF2-40B4-BE49-F238E27FC236}">
                <a16:creationId xmlns:a16="http://schemas.microsoft.com/office/drawing/2014/main" id="{462A5944-9C2A-4CDB-9B64-D0C77F73699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0609" y="1474888"/>
            <a:ext cx="4273082" cy="1698796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C47DED98-F489-402E-9F35-FC2727B91A8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8720" y="1608238"/>
            <a:ext cx="4020547" cy="52322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66CC"/>
              </a:gs>
              <a:gs pos="100000">
                <a:srgbClr val="0066CC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9" name="Freeform 5">
            <a:extLst>
              <a:ext uri="{FF2B5EF4-FFF2-40B4-BE49-F238E27FC236}">
                <a16:creationId xmlns:a16="http://schemas.microsoft.com/office/drawing/2014/main" id="{21CE7B56-053C-42D0-A48E-228E956BC2E3}"/>
              </a:ext>
            </a:extLst>
          </p:cNvPr>
          <p:cNvSpPr>
            <a:spLocks/>
          </p:cNvSpPr>
          <p:nvPr/>
        </p:nvSpPr>
        <p:spPr bwMode="gray">
          <a:xfrm>
            <a:off x="734921" y="1684438"/>
            <a:ext cx="725215" cy="195326"/>
          </a:xfrm>
          <a:custGeom>
            <a:avLst/>
            <a:gdLst>
              <a:gd name="T0" fmla="*/ 118 w 596"/>
              <a:gd name="T1" fmla="*/ 0 h 598"/>
              <a:gd name="T2" fmla="*/ 0 w 596"/>
              <a:gd name="T3" fmla="*/ 118 h 598"/>
              <a:gd name="T4" fmla="*/ 0 w 596"/>
              <a:gd name="T5" fmla="*/ 589 h 598"/>
              <a:gd name="T6" fmla="*/ 161 w 596"/>
              <a:gd name="T7" fmla="*/ 174 h 598"/>
              <a:gd name="T8" fmla="*/ 589 w 596"/>
              <a:gd name="T9" fmla="*/ 0 h 598"/>
              <a:gd name="T10" fmla="*/ 118 w 596"/>
              <a:gd name="T11" fmla="*/ 0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rgbClr val="0066CC">
                  <a:gamma/>
                  <a:tint val="54510"/>
                  <a:invGamma/>
                </a:srgbClr>
              </a:gs>
              <a:gs pos="50000">
                <a:srgbClr val="0066CC">
                  <a:alpha val="0"/>
                </a:srgbClr>
              </a:gs>
              <a:gs pos="100000">
                <a:srgbClr val="0066CC">
                  <a:gamma/>
                  <a:tint val="54510"/>
                  <a:invGamma/>
                </a:srgbClr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6671B920-8D95-4E0C-ACCF-F5AEF3AB8B43}"/>
              </a:ext>
            </a:extLst>
          </p:cNvPr>
          <p:cNvSpPr/>
          <p:nvPr/>
        </p:nvSpPr>
        <p:spPr>
          <a:xfrm>
            <a:off x="670423" y="1624425"/>
            <a:ext cx="41002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물질이 직접 접촉하여 내부 입자 간의 상호작용으로 인해 열이 이동하는 현상</a:t>
            </a: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DD61B9ED-8785-41B7-8D94-BB82C519C7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" t="23688" r="88540" b="62979"/>
          <a:stretch/>
        </p:blipFill>
        <p:spPr>
          <a:xfrm>
            <a:off x="716143" y="2211177"/>
            <a:ext cx="1062037" cy="914400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CA45D514-3242-4111-8944-9CC0156EC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50064" r="88501" b="38386"/>
          <a:stretch/>
        </p:blipFill>
        <p:spPr>
          <a:xfrm>
            <a:off x="1976818" y="2222120"/>
            <a:ext cx="1231535" cy="914400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3F8326F6-516A-4339-BC31-28D56D70BC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" t="37428" r="88501" b="50348"/>
          <a:stretch/>
        </p:blipFill>
        <p:spPr>
          <a:xfrm>
            <a:off x="3406142" y="2202948"/>
            <a:ext cx="1192300" cy="936910"/>
          </a:xfrm>
          <a:prstGeom prst="rect">
            <a:avLst/>
          </a:prstGeom>
        </p:spPr>
      </p:pic>
      <p:sp>
        <p:nvSpPr>
          <p:cNvPr id="53" name="AutoShape 8">
            <a:extLst>
              <a:ext uri="{FF2B5EF4-FFF2-40B4-BE49-F238E27FC236}">
                <a16:creationId xmlns:a16="http://schemas.microsoft.com/office/drawing/2014/main" id="{52E25AFA-2DDE-428A-B29A-4EAA1630B7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8659804" y="4069610"/>
            <a:ext cx="3363468" cy="2077667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4" name="AutoShape 9">
            <a:extLst>
              <a:ext uri="{FF2B5EF4-FFF2-40B4-BE49-F238E27FC236}">
                <a16:creationId xmlns:a16="http://schemas.microsoft.com/office/drawing/2014/main" id="{14EF6E05-88F2-4BD9-86DE-663EE2D6DA28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48717" y="4214588"/>
            <a:ext cx="3047556" cy="548164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009999"/>
              </a:gs>
              <a:gs pos="100000">
                <a:srgbClr val="009999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5" name="AutoShape 13">
            <a:extLst>
              <a:ext uri="{FF2B5EF4-FFF2-40B4-BE49-F238E27FC236}">
                <a16:creationId xmlns:a16="http://schemas.microsoft.com/office/drawing/2014/main" id="{1E90AD87-F3DE-4C95-9578-4120AC973C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743" y="4023862"/>
            <a:ext cx="3479279" cy="1994126"/>
          </a:xfrm>
          <a:prstGeom prst="roundRect">
            <a:avLst>
              <a:gd name="adj" fmla="val 10889"/>
            </a:avLst>
          </a:prstGeom>
          <a:gradFill rotWithShape="1">
            <a:gsLst>
              <a:gs pos="0">
                <a:srgbClr val="DDDDDD">
                  <a:gamma/>
                  <a:tint val="51373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38100">
            <a:solidFill>
              <a:srgbClr val="FFFFFF"/>
            </a:solidFill>
            <a:round/>
            <a:headEnd/>
            <a:tailEnd/>
          </a:ln>
          <a:effectLst>
            <a:outerShdw dist="135003" dir="2928844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6" name="AutoShape 14">
            <a:extLst>
              <a:ext uri="{FF2B5EF4-FFF2-40B4-BE49-F238E27FC236}">
                <a16:creationId xmlns:a16="http://schemas.microsoft.com/office/drawing/2014/main" id="{D5401570-11DA-4087-AF34-AC8D8E218CD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856" y="4157213"/>
            <a:ext cx="3224012" cy="585330"/>
          </a:xfrm>
          <a:prstGeom prst="roundRect">
            <a:avLst>
              <a:gd name="adj" fmla="val 11921"/>
            </a:avLst>
          </a:prstGeom>
          <a:gradFill rotWithShape="1">
            <a:gsLst>
              <a:gs pos="0">
                <a:srgbClr val="EC941E"/>
              </a:gs>
              <a:gs pos="100000">
                <a:srgbClr val="EC941E">
                  <a:gamma/>
                  <a:shade val="69804"/>
                  <a:invGamma/>
                </a:srgbClr>
              </a:gs>
            </a:gsLst>
            <a:lin ang="5400000" scaled="1"/>
          </a:gra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D784DB7B-BDFF-42F0-8975-C0676801039E}"/>
              </a:ext>
            </a:extLst>
          </p:cNvPr>
          <p:cNvSpPr/>
          <p:nvPr/>
        </p:nvSpPr>
        <p:spPr>
          <a:xfrm>
            <a:off x="198709" y="4184383"/>
            <a:ext cx="3325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유체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기체 또는 액체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밀도 차에 의한</a:t>
            </a:r>
            <a:endParaRPr lang="en-US" altLang="ko-KR" sz="14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열의 이동 현상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BF78BB63-50D0-4F44-BE6F-1E1B921F45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4" t="70132" r="54583" b="17646"/>
          <a:stretch/>
        </p:blipFill>
        <p:spPr>
          <a:xfrm>
            <a:off x="342374" y="4885871"/>
            <a:ext cx="1343521" cy="1030526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550985D4-782F-47D8-80F7-707B94048B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9" t="31604" r="58986" b="54604"/>
          <a:stretch/>
        </p:blipFill>
        <p:spPr>
          <a:xfrm>
            <a:off x="2123002" y="4893524"/>
            <a:ext cx="1130918" cy="1004166"/>
          </a:xfrm>
          <a:prstGeom prst="rect">
            <a:avLst/>
          </a:prstGeom>
        </p:spPr>
      </p:pic>
      <p:sp>
        <p:nvSpPr>
          <p:cNvPr id="64" name="직사각형 63">
            <a:extLst>
              <a:ext uri="{FF2B5EF4-FFF2-40B4-BE49-F238E27FC236}">
                <a16:creationId xmlns:a16="http://schemas.microsoft.com/office/drawing/2014/main" id="{C8EAC335-5C89-4DB1-8CA9-D07B0D3F76E1}"/>
              </a:ext>
            </a:extLst>
          </p:cNvPr>
          <p:cNvSpPr/>
          <p:nvPr/>
        </p:nvSpPr>
        <p:spPr>
          <a:xfrm>
            <a:off x="8924378" y="4233825"/>
            <a:ext cx="29866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매질 없이 전자기파 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주로 적외선</a:t>
            </a:r>
            <a:r>
              <a:rPr lang="en-US" altLang="ko-KR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ko-KR" altLang="en-US" sz="14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형태로 열이 이동하는 현상</a:t>
            </a: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38580567-2F56-4344-9B69-80A0E2E72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0" t="24668" r="13569" b="62431"/>
          <a:stretch/>
        </p:blipFill>
        <p:spPr>
          <a:xfrm>
            <a:off x="8865138" y="4903653"/>
            <a:ext cx="1396679" cy="1097015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EEBBDBF3-7BCF-41F1-8595-0D21281181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6" t="38571" r="13597" b="49484"/>
          <a:stretch/>
        </p:blipFill>
        <p:spPr>
          <a:xfrm>
            <a:off x="10358799" y="4903652"/>
            <a:ext cx="1505208" cy="1097015"/>
          </a:xfrm>
          <a:prstGeom prst="rect">
            <a:avLst/>
          </a:prstGeom>
        </p:spPr>
      </p:pic>
      <p:sp>
        <p:nvSpPr>
          <p:cNvPr id="66" name="직사각형 65">
            <a:extLst>
              <a:ext uri="{FF2B5EF4-FFF2-40B4-BE49-F238E27FC236}">
                <a16:creationId xmlns:a16="http://schemas.microsoft.com/office/drawing/2014/main" id="{37FCE97A-B277-425C-8F5F-E9C3FD809255}"/>
              </a:ext>
            </a:extLst>
          </p:cNvPr>
          <p:cNvSpPr/>
          <p:nvPr/>
        </p:nvSpPr>
        <p:spPr>
          <a:xfrm>
            <a:off x="7711258" y="1603753"/>
            <a:ext cx="3998668" cy="1417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극저온 상태를 만들고 유지하기 위해 전도</a:t>
            </a:r>
            <a:r>
              <a:rPr lang="en-US" altLang="ko-KR" sz="20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대류</a:t>
            </a:r>
            <a:r>
              <a:rPr lang="en-US" altLang="ko-KR" sz="20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복사에 의한 열침입을 최소화</a:t>
            </a:r>
          </a:p>
        </p:txBody>
      </p:sp>
      <p:sp>
        <p:nvSpPr>
          <p:cNvPr id="4" name="별: 꼭짓점 5개 3">
            <a:extLst>
              <a:ext uri="{FF2B5EF4-FFF2-40B4-BE49-F238E27FC236}">
                <a16:creationId xmlns:a16="http://schemas.microsoft.com/office/drawing/2014/main" id="{957AA07F-91AF-4AB0-A601-E110BA66C6C4}"/>
              </a:ext>
            </a:extLst>
          </p:cNvPr>
          <p:cNvSpPr/>
          <p:nvPr/>
        </p:nvSpPr>
        <p:spPr>
          <a:xfrm>
            <a:off x="11690841" y="654178"/>
            <a:ext cx="381000" cy="3376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276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44" grpId="0"/>
      <p:bldP spid="53" grpId="0" animBg="1"/>
      <p:bldP spid="54" grpId="0" animBg="1"/>
      <p:bldP spid="55" grpId="0" animBg="1"/>
      <p:bldP spid="56" grpId="0" animBg="1"/>
      <p:bldP spid="60" grpId="0"/>
      <p:bldP spid="64" grpId="0"/>
      <p:bldP spid="6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78272-2F0B-419F-8700-4476090D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E00A25-A4C9-453C-AABD-AA9FF81C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12" name="내용 개체 틀 1">
            <a:extLst>
              <a:ext uri="{FF2B5EF4-FFF2-40B4-BE49-F238E27FC236}">
                <a16:creationId xmlns:a16="http://schemas.microsoft.com/office/drawing/2014/main" id="{04504EB7-DEBC-410A-9FBF-A71B75364E45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D1858F-22EE-4AE6-835B-9658D7BD13C7}"/>
                  </a:ext>
                </a:extLst>
              </p:cNvPr>
              <p:cNvSpPr txBox="1"/>
              <p:nvPr/>
            </p:nvSpPr>
            <p:spPr>
              <a:xfrm>
                <a:off x="1333232" y="1963982"/>
                <a:ext cx="4764125" cy="13292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6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sz="6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6000" b="0" i="1" smtClean="0">
                        <a:latin typeface="Cambria Math" panose="02040503050406030204" pitchFamily="18" charset="0"/>
                      </a:rPr>
                      <m:t>𝑘𝐴</m:t>
                    </m:r>
                    <m:f>
                      <m:fPr>
                        <m:ctrlPr>
                          <a:rPr lang="en-US" altLang="ko-KR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6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ko-KR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altLang="ko-KR" sz="6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altLang="ko-KR" sz="60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(W)</a:t>
                </a:r>
                <a:endParaRPr lang="ko-KR" altLang="en-US" sz="60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AD1858F-22EE-4AE6-835B-9658D7BD1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232" y="1963982"/>
                <a:ext cx="4764125" cy="1329275"/>
              </a:xfrm>
              <a:prstGeom prst="rect">
                <a:avLst/>
              </a:prstGeom>
              <a:blipFill>
                <a:blip r:embed="rId2"/>
                <a:stretch>
                  <a:fillRect t="-3670" r="-8707" b="-1743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0F9D478-3CD4-447F-82C1-D5ECCFC44E10}"/>
                  </a:ext>
                </a:extLst>
              </p:cNvPr>
              <p:cNvSpPr txBox="1"/>
              <p:nvPr/>
            </p:nvSpPr>
            <p:spPr>
              <a:xfrm>
                <a:off x="7056208" y="1485269"/>
                <a:ext cx="4089581" cy="23262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K : </a:t>
                </a:r>
                <a:r>
                  <a:rPr lang="ko-KR" altLang="en-US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열전도도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(W/</a:t>
                </a:r>
                <a:r>
                  <a:rPr lang="en-US" altLang="ko-KR" sz="2500" b="1" dirty="0" err="1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m∙K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A : </a:t>
                </a:r>
                <a:r>
                  <a:rPr lang="ko-KR" altLang="en-US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열전달 면적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(m</a:t>
                </a:r>
                <a:r>
                  <a:rPr lang="en-US" altLang="ko-KR" sz="2500" b="1" baseline="300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ko-KR" sz="25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: </a:t>
                </a:r>
                <a:r>
                  <a:rPr lang="ko-KR" altLang="en-US" sz="2500" b="1" dirty="0" err="1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온도차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(K)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L : </a:t>
                </a:r>
                <a:r>
                  <a:rPr lang="ko-KR" altLang="en-US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열전달 길이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or </a:t>
                </a:r>
                <a:r>
                  <a:rPr lang="ko-KR" altLang="en-US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두께</a:t>
                </a:r>
                <a:r>
                  <a:rPr lang="en-US" altLang="ko-KR" sz="25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(m)</a:t>
                </a:r>
                <a:endParaRPr lang="ko-KR" altLang="en-US" sz="2500" b="1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0F9D478-3CD4-447F-82C1-D5ECCFC44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6208" y="1485269"/>
                <a:ext cx="4089581" cy="2326278"/>
              </a:xfrm>
              <a:prstGeom prst="rect">
                <a:avLst/>
              </a:prstGeom>
              <a:blipFill>
                <a:blip r:embed="rId3"/>
                <a:stretch>
                  <a:fillRect l="-2537" r="-1642" b="-577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126E7B6-60F7-4DD1-95EF-84948479D073}"/>
              </a:ext>
            </a:extLst>
          </p:cNvPr>
          <p:cNvSpPr txBox="1"/>
          <p:nvPr/>
        </p:nvSpPr>
        <p:spPr>
          <a:xfrm>
            <a:off x="272860" y="4883490"/>
            <a:ext cx="1082860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열전도도</a:t>
            </a:r>
            <a:r>
              <a:rPr lang="en-US" altLang="ko-KR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(K)</a:t>
            </a:r>
            <a:r>
              <a:rPr lang="ko-KR" altLang="en-US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    </a:t>
            </a:r>
            <a:r>
              <a:rPr lang="ko-KR" altLang="en-US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열전달 면적</a:t>
            </a:r>
            <a:r>
              <a:rPr lang="en-US" altLang="ko-KR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(A)</a:t>
            </a:r>
            <a:r>
              <a:rPr lang="ko-KR" altLang="en-US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열전달 길이</a:t>
            </a:r>
            <a:r>
              <a:rPr lang="en-US" altLang="ko-KR" sz="3500" b="1" i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(L)</a:t>
            </a:r>
            <a:endParaRPr lang="ko-KR" altLang="en-US" sz="3500" b="1" i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화살표: 아래쪽 12">
            <a:extLst>
              <a:ext uri="{FF2B5EF4-FFF2-40B4-BE49-F238E27FC236}">
                <a16:creationId xmlns:a16="http://schemas.microsoft.com/office/drawing/2014/main" id="{5E8ED839-DCC4-4CEC-B144-DE7956CE57FB}"/>
              </a:ext>
            </a:extLst>
          </p:cNvPr>
          <p:cNvSpPr/>
          <p:nvPr/>
        </p:nvSpPr>
        <p:spPr>
          <a:xfrm>
            <a:off x="2711450" y="4611737"/>
            <a:ext cx="685800" cy="1193497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9EA77B4F-4012-4165-A41F-A58B8F9C46C6}"/>
              </a:ext>
            </a:extLst>
          </p:cNvPr>
          <p:cNvSpPr/>
          <p:nvPr/>
        </p:nvSpPr>
        <p:spPr>
          <a:xfrm>
            <a:off x="6799053" y="4602212"/>
            <a:ext cx="685800" cy="1193497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8465E270-81F2-45BD-BFAC-9152E0629C5D}"/>
              </a:ext>
            </a:extLst>
          </p:cNvPr>
          <p:cNvSpPr/>
          <p:nvPr/>
        </p:nvSpPr>
        <p:spPr>
          <a:xfrm rot="10800000">
            <a:off x="10972381" y="4564112"/>
            <a:ext cx="685800" cy="1193497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426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78272-2F0B-419F-8700-4476090D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E00A25-A4C9-453C-AABD-AA9FF81C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12" name="내용 개체 틀 1">
            <a:extLst>
              <a:ext uri="{FF2B5EF4-FFF2-40B4-BE49-F238E27FC236}">
                <a16:creationId xmlns:a16="http://schemas.microsoft.com/office/drawing/2014/main" id="{04504EB7-DEBC-410A-9FBF-A71B75364E45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8" name="Picture 68" descr="C:\Users\yeonsik\Documents\반디카메라\Cap 2018-01-23 15-13-15-207.jpg">
            <a:extLst>
              <a:ext uri="{FF2B5EF4-FFF2-40B4-BE49-F238E27FC236}">
                <a16:creationId xmlns:a16="http://schemas.microsoft.com/office/drawing/2014/main" id="{9922C5FD-7305-474E-A356-ACE05667C3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3" t="4839" b="5209"/>
          <a:stretch/>
        </p:blipFill>
        <p:spPr bwMode="auto">
          <a:xfrm>
            <a:off x="1168857" y="2534574"/>
            <a:ext cx="3784600" cy="2589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3FED0E2-826D-42B2-AD38-92C273741FCD}"/>
              </a:ext>
            </a:extLst>
          </p:cNvPr>
          <p:cNvSpPr txBox="1"/>
          <p:nvPr/>
        </p:nvSpPr>
        <p:spPr>
          <a:xfrm>
            <a:off x="2299976" y="1663181"/>
            <a:ext cx="1467068" cy="4944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헬륨이송관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C80938E0-890D-4D31-8DCA-A38CB5DB1281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2201551" y="4227498"/>
            <a:ext cx="2628740" cy="1079497"/>
          </a:xfrm>
          <a:prstGeom prst="straightConnector1">
            <a:avLst/>
          </a:prstGeom>
          <a:ln w="317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EECFC22-815E-4C7D-A9D3-B7EC835D8340}"/>
              </a:ext>
            </a:extLst>
          </p:cNvPr>
          <p:cNvSpPr txBox="1"/>
          <p:nvPr/>
        </p:nvSpPr>
        <p:spPr>
          <a:xfrm>
            <a:off x="4830291" y="5079849"/>
            <a:ext cx="2525050" cy="4542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액체헬륨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이송관</a:t>
            </a:r>
            <a:r>
              <a:rPr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(4.5K)</a:t>
            </a:r>
            <a:endParaRPr lang="ko-KR" altLang="en-US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FEA895-0E06-4F55-A8B0-E3765C8C1BBD}"/>
              </a:ext>
            </a:extLst>
          </p:cNvPr>
          <p:cNvSpPr txBox="1"/>
          <p:nvPr/>
        </p:nvSpPr>
        <p:spPr>
          <a:xfrm>
            <a:off x="5437705" y="2165475"/>
            <a:ext cx="1459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액체질소</a:t>
            </a:r>
            <a:endParaRPr lang="en-US" altLang="ko-KR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이송관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(77K)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F6310D-E69C-4F7A-8D97-70F89340EFDE}"/>
              </a:ext>
            </a:extLst>
          </p:cNvPr>
          <p:cNvSpPr txBox="1"/>
          <p:nvPr/>
        </p:nvSpPr>
        <p:spPr>
          <a:xfrm>
            <a:off x="3333003" y="2628383"/>
            <a:ext cx="13596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보호관</a:t>
            </a:r>
            <a:r>
              <a:rPr lang="en-US" altLang="ko-KR" sz="15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(300K)</a:t>
            </a: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A3CA6542-09B8-4786-9E56-1A59AABE2707}"/>
              </a:ext>
            </a:extLst>
          </p:cNvPr>
          <p:cNvCxnSpPr>
            <a:cxnSpLocks/>
            <a:endCxn id="21" idx="1"/>
          </p:cNvCxnSpPr>
          <p:nvPr/>
        </p:nvCxnSpPr>
        <p:spPr>
          <a:xfrm flipV="1">
            <a:off x="2194835" y="2488641"/>
            <a:ext cx="3242870" cy="1006909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72ED8975-386B-4571-AD9A-266432BFF04D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3050634" y="4142422"/>
            <a:ext cx="2096814" cy="64294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273CC69-5697-472D-A43C-0D15C95B608D}"/>
              </a:ext>
            </a:extLst>
          </p:cNvPr>
          <p:cNvSpPr txBox="1"/>
          <p:nvPr/>
        </p:nvSpPr>
        <p:spPr>
          <a:xfrm>
            <a:off x="5147448" y="4600704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 </a:t>
            </a:r>
            <a:r>
              <a:rPr lang="ko-KR" altLang="en-US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(77K)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FF12C6A-ACE8-4B8F-A9CA-FA3D99E44128}"/>
              </a:ext>
            </a:extLst>
          </p:cNvPr>
          <p:cNvGrpSpPr/>
          <p:nvPr/>
        </p:nvGrpSpPr>
        <p:grpSpPr>
          <a:xfrm>
            <a:off x="7521081" y="1782970"/>
            <a:ext cx="3600000" cy="3870421"/>
            <a:chOff x="570974" y="1536597"/>
            <a:chExt cx="3600000" cy="3870421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26F3D896-8695-40B5-97AE-B6731ADCB7CD}"/>
                </a:ext>
              </a:extLst>
            </p:cNvPr>
            <p:cNvGrpSpPr/>
            <p:nvPr/>
          </p:nvGrpSpPr>
          <p:grpSpPr>
            <a:xfrm>
              <a:off x="570974" y="1536597"/>
              <a:ext cx="3503680" cy="3780421"/>
              <a:chOff x="570974" y="1536597"/>
              <a:chExt cx="3503680" cy="3780421"/>
            </a:xfrm>
          </p:grpSpPr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id="{30FD27C1-E183-4A63-B881-3A67E7F13A5B}"/>
                  </a:ext>
                </a:extLst>
              </p:cNvPr>
              <p:cNvGrpSpPr/>
              <p:nvPr/>
            </p:nvGrpSpPr>
            <p:grpSpPr>
              <a:xfrm>
                <a:off x="570974" y="1536597"/>
                <a:ext cx="3503680" cy="3780421"/>
                <a:chOff x="570974" y="1536597"/>
                <a:chExt cx="3503680" cy="3780421"/>
              </a:xfrm>
            </p:grpSpPr>
            <p:sp>
              <p:nvSpPr>
                <p:cNvPr id="54" name="타원 53">
                  <a:extLst>
                    <a:ext uri="{FF2B5EF4-FFF2-40B4-BE49-F238E27FC236}">
                      <a16:creationId xmlns:a16="http://schemas.microsoft.com/office/drawing/2014/main" id="{F914C057-6515-4256-8EDD-BD5779483F35}"/>
                    </a:ext>
                  </a:extLst>
                </p:cNvPr>
                <p:cNvSpPr/>
                <p:nvPr/>
              </p:nvSpPr>
              <p:spPr>
                <a:xfrm>
                  <a:off x="654654" y="1897018"/>
                  <a:ext cx="3420000" cy="3420000"/>
                </a:xfrm>
                <a:prstGeom prst="ellipse">
                  <a:avLst/>
                </a:prstGeom>
                <a:noFill/>
                <a:ln w="666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55" name="직사각형 54">
                  <a:extLst>
                    <a:ext uri="{FF2B5EF4-FFF2-40B4-BE49-F238E27FC236}">
                      <a16:creationId xmlns:a16="http://schemas.microsoft.com/office/drawing/2014/main" id="{B1F0095C-5D70-43F9-8BE3-28AF88A5414A}"/>
                    </a:ext>
                  </a:extLst>
                </p:cNvPr>
                <p:cNvSpPr/>
                <p:nvPr/>
              </p:nvSpPr>
              <p:spPr>
                <a:xfrm>
                  <a:off x="570974" y="1536597"/>
                  <a:ext cx="3503680" cy="12429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3" name="직선 연결선 52">
                <a:extLst>
                  <a:ext uri="{FF2B5EF4-FFF2-40B4-BE49-F238E27FC236}">
                    <a16:creationId xmlns:a16="http://schemas.microsoft.com/office/drawing/2014/main" id="{8EB6FDE3-0311-49EB-8C25-B369849117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8986" y="2776834"/>
                <a:ext cx="3036328" cy="0"/>
              </a:xfrm>
              <a:prstGeom prst="line">
                <a:avLst/>
              </a:prstGeom>
              <a:ln w="825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4FE7C9A5-8F73-44B7-88D0-9B8781C0D391}"/>
                </a:ext>
              </a:extLst>
            </p:cNvPr>
            <p:cNvSpPr/>
            <p:nvPr/>
          </p:nvSpPr>
          <p:spPr>
            <a:xfrm>
              <a:off x="570974" y="1807018"/>
              <a:ext cx="3600000" cy="3600000"/>
            </a:xfrm>
            <a:prstGeom prst="ellipse">
              <a:avLst/>
            </a:prstGeom>
            <a:noFill/>
            <a:ln w="889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60FEE72D-FE9E-4BD2-AE99-12EC6BE33074}"/>
                </a:ext>
              </a:extLst>
            </p:cNvPr>
            <p:cNvSpPr/>
            <p:nvPr/>
          </p:nvSpPr>
          <p:spPr>
            <a:xfrm>
              <a:off x="1914654" y="4379310"/>
              <a:ext cx="900000" cy="900000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68E986C2-433E-4B93-867E-385288E501B3}"/>
                </a:ext>
              </a:extLst>
            </p:cNvPr>
            <p:cNvSpPr/>
            <p:nvPr/>
          </p:nvSpPr>
          <p:spPr>
            <a:xfrm>
              <a:off x="1914654" y="2326834"/>
              <a:ext cx="900000" cy="90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20F7CB94-CD90-40D6-B0C7-445842EF97FC}"/>
              </a:ext>
            </a:extLst>
          </p:cNvPr>
          <p:cNvCxnSpPr>
            <a:cxnSpLocks/>
            <a:stCxn id="51" idx="1"/>
            <a:endCxn id="21" idx="3"/>
          </p:cNvCxnSpPr>
          <p:nvPr/>
        </p:nvCxnSpPr>
        <p:spPr>
          <a:xfrm flipH="1" flipV="1">
            <a:off x="6896759" y="2488641"/>
            <a:ext cx="2099804" cy="21636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7EAD9B2B-2127-469A-A7A6-29ECC7BB4E95}"/>
              </a:ext>
            </a:extLst>
          </p:cNvPr>
          <p:cNvCxnSpPr>
            <a:cxnSpLocks/>
            <a:endCxn id="29" idx="3"/>
          </p:cNvCxnSpPr>
          <p:nvPr/>
        </p:nvCxnSpPr>
        <p:spPr>
          <a:xfrm flipH="1">
            <a:off x="6919087" y="4416038"/>
            <a:ext cx="795985" cy="36933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CE2D0F93-D30F-41FD-983F-C2275A6BC4CC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7355341" y="5075683"/>
            <a:ext cx="1120290" cy="231312"/>
          </a:xfrm>
          <a:prstGeom prst="straightConnector1">
            <a:avLst/>
          </a:prstGeom>
          <a:ln w="317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2F3F539-8B6F-4F66-8FF5-99A3FC24943C}"/>
              </a:ext>
            </a:extLst>
          </p:cNvPr>
          <p:cNvSpPr/>
          <p:nvPr/>
        </p:nvSpPr>
        <p:spPr>
          <a:xfrm>
            <a:off x="741147" y="1508732"/>
            <a:ext cx="10847671" cy="4705801"/>
          </a:xfrm>
          <a:prstGeom prst="roundRect">
            <a:avLst>
              <a:gd name="adj" fmla="val 12529"/>
            </a:avLst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4419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78272-2F0B-419F-8700-4476090DE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/>
          <a:p>
            <a:fld id="{4E21FB88-D8AF-4BAC-8766-5182AA4675A7}" type="slidenum">
              <a:rPr lang="ko-KR" altLang="en-US" smtClean="0"/>
              <a:pPr/>
              <a:t>25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E00A25-A4C9-453C-AABD-AA9FF81C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12" name="내용 개체 틀 1">
            <a:extLst>
              <a:ext uri="{FF2B5EF4-FFF2-40B4-BE49-F238E27FC236}">
                <a16:creationId xmlns:a16="http://schemas.microsoft.com/office/drawing/2014/main" id="{04504EB7-DEBC-410A-9FBF-A71B75364E45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전도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0" name="Picture 8" descr="C:\Users\yeonsik\Documents\반디카메라\Cap 2018-03-07 15-12-21-568.jpg">
            <a:extLst>
              <a:ext uri="{FF2B5EF4-FFF2-40B4-BE49-F238E27FC236}">
                <a16:creationId xmlns:a16="http://schemas.microsoft.com/office/drawing/2014/main" id="{85646269-8DD0-4C28-83EA-20A9D628C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9" t="17448" r="37018" b="5315"/>
          <a:stretch/>
        </p:blipFill>
        <p:spPr bwMode="auto">
          <a:xfrm>
            <a:off x="1060999" y="2144155"/>
            <a:ext cx="4486957" cy="324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9" descr="C:\Users\yeonsik\Documents\반디카메라\Cap 2018-03-07 15-12-44-275.jpg">
            <a:extLst>
              <a:ext uri="{FF2B5EF4-FFF2-40B4-BE49-F238E27FC236}">
                <a16:creationId xmlns:a16="http://schemas.microsoft.com/office/drawing/2014/main" id="{9CC33C4B-3F0D-407D-B801-F7BB599C7F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5" r="9249"/>
          <a:stretch/>
        </p:blipFill>
        <p:spPr bwMode="auto">
          <a:xfrm>
            <a:off x="7835444" y="1486910"/>
            <a:ext cx="2712857" cy="230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 descr="C:\Users\yeonsik\Documents\반디카메라\Cap 2018-03-07 15-13-07-457.jpg">
            <a:extLst>
              <a:ext uri="{FF2B5EF4-FFF2-40B4-BE49-F238E27FC236}">
                <a16:creationId xmlns:a16="http://schemas.microsoft.com/office/drawing/2014/main" id="{E2D013C2-017F-4ED6-8B0A-E839B70F0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68"/>
          <a:stretch/>
        </p:blipFill>
        <p:spPr bwMode="auto">
          <a:xfrm>
            <a:off x="7892594" y="4015024"/>
            <a:ext cx="2766280" cy="189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381C09D5-44DE-41E7-870A-8546AC7955F0}"/>
              </a:ext>
            </a:extLst>
          </p:cNvPr>
          <p:cNvCxnSpPr>
            <a:cxnSpLocks/>
            <a:endCxn id="49" idx="0"/>
          </p:cNvCxnSpPr>
          <p:nvPr/>
        </p:nvCxnSpPr>
        <p:spPr>
          <a:xfrm>
            <a:off x="1733550" y="4913966"/>
            <a:ext cx="101560" cy="797679"/>
          </a:xfrm>
          <a:prstGeom prst="straightConnector1">
            <a:avLst/>
          </a:prstGeom>
          <a:ln w="317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4DA7062-2BCB-4228-977F-A588A50A1113}"/>
              </a:ext>
            </a:extLst>
          </p:cNvPr>
          <p:cNvSpPr txBox="1"/>
          <p:nvPr/>
        </p:nvSpPr>
        <p:spPr>
          <a:xfrm>
            <a:off x="6687408" y="1591165"/>
            <a:ext cx="1882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열차폐체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서포터</a:t>
            </a:r>
            <a:endParaRPr lang="en-US" altLang="ko-KR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전도 열전달</a:t>
            </a:r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33F8842-36A6-4CD9-A941-4925BA7DBA15}"/>
              </a:ext>
            </a:extLst>
          </p:cNvPr>
          <p:cNvSpPr txBox="1"/>
          <p:nvPr/>
        </p:nvSpPr>
        <p:spPr>
          <a:xfrm>
            <a:off x="1240236" y="5711645"/>
            <a:ext cx="1189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 헬륨</a:t>
            </a:r>
            <a:endParaRPr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배관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60FD4EA-5DA3-43FA-90D3-1E8F0638AE12}"/>
              </a:ext>
            </a:extLst>
          </p:cNvPr>
          <p:cNvSpPr/>
          <p:nvPr/>
        </p:nvSpPr>
        <p:spPr>
          <a:xfrm>
            <a:off x="927649" y="1395386"/>
            <a:ext cx="10149926" cy="4989026"/>
          </a:xfrm>
          <a:prstGeom prst="roundRect">
            <a:avLst>
              <a:gd name="adj" fmla="val 6994"/>
            </a:avLst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637149-7214-4713-9364-9A4580ED7D58}"/>
              </a:ext>
            </a:extLst>
          </p:cNvPr>
          <p:cNvSpPr txBox="1"/>
          <p:nvPr/>
        </p:nvSpPr>
        <p:spPr>
          <a:xfrm>
            <a:off x="2829332" y="2499426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외부배관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8854E2D-BDD7-4ADF-99E6-8D7392AE694B}"/>
              </a:ext>
            </a:extLst>
          </p:cNvPr>
          <p:cNvSpPr txBox="1"/>
          <p:nvPr/>
        </p:nvSpPr>
        <p:spPr>
          <a:xfrm>
            <a:off x="1015755" y="3039659"/>
            <a:ext cx="1189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 질소</a:t>
            </a:r>
            <a:endParaRPr lang="en-US" altLang="ko-KR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배관</a:t>
            </a: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EDBBA88B-C385-4AA3-9646-00597D989081}"/>
              </a:ext>
            </a:extLst>
          </p:cNvPr>
          <p:cNvCxnSpPr>
            <a:cxnSpLocks/>
          </p:cNvCxnSpPr>
          <p:nvPr/>
        </p:nvCxnSpPr>
        <p:spPr>
          <a:xfrm flipH="1" flipV="1">
            <a:off x="1610629" y="3693739"/>
            <a:ext cx="122921" cy="799962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3E890E4-3FE5-43B0-B83B-017F96EDF956}"/>
              </a:ext>
            </a:extLst>
          </p:cNvPr>
          <p:cNvSpPr txBox="1"/>
          <p:nvPr/>
        </p:nvSpPr>
        <p:spPr>
          <a:xfrm>
            <a:off x="2872301" y="547616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 </a:t>
            </a:r>
            <a:r>
              <a:rPr lang="ko-KR" altLang="en-US" b="1" dirty="0" err="1">
                <a:solidFill>
                  <a:schemeClr val="accent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endParaRPr lang="ko-KR" altLang="en-US" b="1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15FB3535-5F29-4785-B360-736DE4EE5E5A}"/>
              </a:ext>
            </a:extLst>
          </p:cNvPr>
          <p:cNvCxnSpPr>
            <a:cxnSpLocks/>
            <a:endCxn id="32" idx="0"/>
          </p:cNvCxnSpPr>
          <p:nvPr/>
        </p:nvCxnSpPr>
        <p:spPr>
          <a:xfrm>
            <a:off x="2786159" y="4730947"/>
            <a:ext cx="681017" cy="745218"/>
          </a:xfrm>
          <a:prstGeom prst="straightConnector1">
            <a:avLst/>
          </a:prstGeom>
          <a:ln w="317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화살표: 오른쪽 34">
            <a:extLst>
              <a:ext uri="{FF2B5EF4-FFF2-40B4-BE49-F238E27FC236}">
                <a16:creationId xmlns:a16="http://schemas.microsoft.com/office/drawing/2014/main" id="{113019EA-516C-49C0-8142-677A35DA27D2}"/>
              </a:ext>
            </a:extLst>
          </p:cNvPr>
          <p:cNvSpPr/>
          <p:nvPr/>
        </p:nvSpPr>
        <p:spPr>
          <a:xfrm>
            <a:off x="6207346" y="2659272"/>
            <a:ext cx="914400" cy="2093178"/>
          </a:xfrm>
          <a:prstGeom prst="rightArrow">
            <a:avLst>
              <a:gd name="adj1" fmla="val 60919"/>
              <a:gd name="adj2" fmla="val 46941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581476A-DFB9-4996-9DD6-621CA6FB91B7}"/>
              </a:ext>
            </a:extLst>
          </p:cNvPr>
          <p:cNvSpPr txBox="1"/>
          <p:nvPr/>
        </p:nvSpPr>
        <p:spPr>
          <a:xfrm>
            <a:off x="5697828" y="4783825"/>
            <a:ext cx="166584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5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배관 및 차폐체를</a:t>
            </a:r>
            <a:endParaRPr lang="en-US" altLang="ko-KR" sz="1500" b="1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5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고정시키기 위한</a:t>
            </a:r>
            <a:endParaRPr lang="en-US" altLang="ko-KR" sz="1500" b="1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500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서포터 필요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60E499-ED4C-4D76-B12F-3CAC2E8ADCE4}"/>
              </a:ext>
            </a:extLst>
          </p:cNvPr>
          <p:cNvSpPr txBox="1"/>
          <p:nvPr/>
        </p:nvSpPr>
        <p:spPr>
          <a:xfrm>
            <a:off x="6633685" y="5776417"/>
            <a:ext cx="2507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 헬륨 배관 서포터</a:t>
            </a:r>
            <a:endParaRPr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전도열전달</a:t>
            </a:r>
            <a:r>
              <a:rPr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E7C19059-29E3-430F-B818-5A2B852B580E}"/>
              </a:ext>
            </a:extLst>
          </p:cNvPr>
          <p:cNvCxnSpPr>
            <a:cxnSpLocks/>
          </p:cNvCxnSpPr>
          <p:nvPr/>
        </p:nvCxnSpPr>
        <p:spPr>
          <a:xfrm flipH="1">
            <a:off x="8496300" y="5568655"/>
            <a:ext cx="419102" cy="252368"/>
          </a:xfrm>
          <a:prstGeom prst="straightConnector1">
            <a:avLst/>
          </a:prstGeom>
          <a:ln w="317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362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CA8C48C-8FF1-491E-8D07-339C2B8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26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5F9AB4-9301-43EF-87C6-79536086F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pic>
        <p:nvPicPr>
          <p:cNvPr id="4" name="Picture 11" descr="C:\Users\yeonsik\Documents\반디카메라\Cap 2018-03-07 15-14-37-555.jpg">
            <a:extLst>
              <a:ext uri="{FF2B5EF4-FFF2-40B4-BE49-F238E27FC236}">
                <a16:creationId xmlns:a16="http://schemas.microsoft.com/office/drawing/2014/main" id="{31DB1F5E-1976-4C66-B518-26D643B6F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2" b="23454"/>
          <a:stretch>
            <a:fillRect/>
          </a:stretch>
        </p:blipFill>
        <p:spPr bwMode="auto">
          <a:xfrm>
            <a:off x="1408022" y="1395386"/>
            <a:ext cx="4838472" cy="488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CC6D65-49C3-453C-8F08-F9F4B24980B0}"/>
              </a:ext>
            </a:extLst>
          </p:cNvPr>
          <p:cNvSpPr txBox="1"/>
          <p:nvPr/>
        </p:nvSpPr>
        <p:spPr>
          <a:xfrm>
            <a:off x="7225915" y="5226036"/>
            <a:ext cx="3886770" cy="11721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 : </a:t>
            </a:r>
            <a:r>
              <a:rPr lang="ko-KR" altLang="en-US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열전달 면적</a:t>
            </a:r>
            <a:r>
              <a:rPr lang="en-US" altLang="ko-KR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최소화</a:t>
            </a:r>
            <a:r>
              <a:rPr lang="en-US" altLang="ko-KR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(</a:t>
            </a:r>
            <a:r>
              <a:rPr lang="ko-KR" altLang="en-US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면 접촉 → 선 접촉</a:t>
            </a:r>
            <a:r>
              <a:rPr lang="en-US" altLang="ko-KR" sz="25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500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연결선: 구부러짐 6">
            <a:extLst>
              <a:ext uri="{FF2B5EF4-FFF2-40B4-BE49-F238E27FC236}">
                <a16:creationId xmlns:a16="http://schemas.microsoft.com/office/drawing/2014/main" id="{C272D7A7-EDF9-4017-9898-9F0FE4364D16}"/>
              </a:ext>
            </a:extLst>
          </p:cNvPr>
          <p:cNvCxnSpPr>
            <a:cxnSpLocks/>
          </p:cNvCxnSpPr>
          <p:nvPr/>
        </p:nvCxnSpPr>
        <p:spPr>
          <a:xfrm rot="5400000">
            <a:off x="2433453" y="1724765"/>
            <a:ext cx="1432040" cy="1295051"/>
          </a:xfrm>
          <a:prstGeom prst="curvedConnector3">
            <a:avLst>
              <a:gd name="adj1" fmla="val 28716"/>
            </a:avLst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98B650E-E1EE-4823-BDB6-0FB9BF741BB6}"/>
              </a:ext>
            </a:extLst>
          </p:cNvPr>
          <p:cNvSpPr txBox="1"/>
          <p:nvPr/>
        </p:nvSpPr>
        <p:spPr>
          <a:xfrm>
            <a:off x="7405967" y="2738029"/>
            <a:ext cx="237116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5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 : </a:t>
            </a:r>
            <a:r>
              <a:rPr lang="ko-KR" altLang="en-US" sz="25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열전달 길이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ABA12F-CBBC-45EF-9191-33F617657F43}"/>
              </a:ext>
            </a:extLst>
          </p:cNvPr>
          <p:cNvSpPr txBox="1"/>
          <p:nvPr/>
        </p:nvSpPr>
        <p:spPr>
          <a:xfrm>
            <a:off x="1069434" y="5662600"/>
            <a:ext cx="1189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 </a:t>
            </a:r>
            <a:r>
              <a:rPr lang="ko-KR" alt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서포터</a:t>
            </a:r>
          </a:p>
        </p:txBody>
      </p: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5315CE60-D156-46B6-B312-40BA9628CF6E}"/>
              </a:ext>
            </a:extLst>
          </p:cNvPr>
          <p:cNvCxnSpPr>
            <a:cxnSpLocks/>
          </p:cNvCxnSpPr>
          <p:nvPr/>
        </p:nvCxnSpPr>
        <p:spPr>
          <a:xfrm flipH="1">
            <a:off x="2259182" y="5353050"/>
            <a:ext cx="631126" cy="552450"/>
          </a:xfrm>
          <a:prstGeom prst="straightConnector1">
            <a:avLst/>
          </a:prstGeom>
          <a:ln w="3492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68D77DB-60EC-4704-A6B1-DC0124367FEF}"/>
              </a:ext>
            </a:extLst>
          </p:cNvPr>
          <p:cNvSpPr txBox="1"/>
          <p:nvPr/>
        </p:nvSpPr>
        <p:spPr>
          <a:xfrm>
            <a:off x="1373970" y="156125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외부배관</a:t>
            </a:r>
            <a:endParaRPr lang="en-US" altLang="ko-KR" b="1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chemeClr val="accent5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(300 K)</a:t>
            </a:r>
            <a:endParaRPr lang="ko-KR" altLang="en-US" b="1" dirty="0">
              <a:solidFill>
                <a:schemeClr val="accent5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BE1F7129-EC67-41AB-81EB-10E0408AA9FC}"/>
              </a:ext>
            </a:extLst>
          </p:cNvPr>
          <p:cNvCxnSpPr>
            <a:cxnSpLocks/>
            <a:endCxn id="13" idx="3"/>
          </p:cNvCxnSpPr>
          <p:nvPr/>
        </p:nvCxnSpPr>
        <p:spPr>
          <a:xfrm flipH="1" flipV="1">
            <a:off x="1351711" y="3590714"/>
            <a:ext cx="924766" cy="249078"/>
          </a:xfrm>
          <a:prstGeom prst="straightConnector1">
            <a:avLst/>
          </a:prstGeom>
          <a:ln w="34925">
            <a:solidFill>
              <a:srgbClr val="33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BF0A9F-8379-4C15-847B-1D4A36CED874}"/>
              </a:ext>
            </a:extLst>
          </p:cNvPr>
          <p:cNvSpPr txBox="1"/>
          <p:nvPr/>
        </p:nvSpPr>
        <p:spPr>
          <a:xfrm>
            <a:off x="161963" y="3267548"/>
            <a:ext cx="1189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 </a:t>
            </a:r>
            <a:r>
              <a:rPr lang="ko-KR" altLang="en-US" b="1" dirty="0" err="1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endParaRPr lang="en-US" altLang="ko-KR" b="1" dirty="0">
              <a:solidFill>
                <a:srgbClr val="33669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(77 K)</a:t>
            </a:r>
            <a:endParaRPr lang="ko-KR" altLang="en-US" b="1" dirty="0">
              <a:solidFill>
                <a:srgbClr val="33669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내용 개체 틀 1">
            <a:extLst>
              <a:ext uri="{FF2B5EF4-FFF2-40B4-BE49-F238E27FC236}">
                <a16:creationId xmlns:a16="http://schemas.microsoft.com/office/drawing/2014/main" id="{A60D37C0-62B8-4519-B65E-B919DE9F4BC6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서포터에서의 전도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264AA3-5C6A-485C-92FF-C91D7CD53FA9}"/>
              </a:ext>
            </a:extLst>
          </p:cNvPr>
          <p:cNvSpPr txBox="1"/>
          <p:nvPr/>
        </p:nvSpPr>
        <p:spPr>
          <a:xfrm>
            <a:off x="435821" y="2391727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액체질소</a:t>
            </a:r>
            <a:endParaRPr lang="en-US" altLang="ko-KR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(77K)</a:t>
            </a:r>
            <a:endParaRPr lang="ko-KR" altLang="en-US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10B18C0-266B-4C97-B6F0-5C3B6A6A97CF}"/>
              </a:ext>
            </a:extLst>
          </p:cNvPr>
          <p:cNvCxnSpPr>
            <a:cxnSpLocks/>
            <a:endCxn id="17" idx="3"/>
          </p:cNvCxnSpPr>
          <p:nvPr/>
        </p:nvCxnSpPr>
        <p:spPr>
          <a:xfrm flipH="1" flipV="1">
            <a:off x="1543817" y="2714893"/>
            <a:ext cx="2253184" cy="18070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>
            <a:extLst>
              <a:ext uri="{FF2B5EF4-FFF2-40B4-BE49-F238E27FC236}">
                <a16:creationId xmlns:a16="http://schemas.microsoft.com/office/drawing/2014/main" id="{BB1D2788-963D-46F9-8432-2AEB99C362A6}"/>
              </a:ext>
            </a:extLst>
          </p:cNvPr>
          <p:cNvCxnSpPr>
            <a:cxnSpLocks/>
            <a:endCxn id="23" idx="3"/>
          </p:cNvCxnSpPr>
          <p:nvPr/>
        </p:nvCxnSpPr>
        <p:spPr>
          <a:xfrm flipH="1">
            <a:off x="1408022" y="4181582"/>
            <a:ext cx="2253128" cy="173490"/>
          </a:xfrm>
          <a:prstGeom prst="straightConnector1">
            <a:avLst/>
          </a:prstGeom>
          <a:ln w="317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A3E5539-D11D-4301-9DB1-1F45DA483737}"/>
              </a:ext>
            </a:extLst>
          </p:cNvPr>
          <p:cNvSpPr txBox="1"/>
          <p:nvPr/>
        </p:nvSpPr>
        <p:spPr>
          <a:xfrm>
            <a:off x="218274" y="4031906"/>
            <a:ext cx="1189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 헬륨</a:t>
            </a:r>
            <a:endParaRPr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(4.5 K)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628F1F-750C-4A8C-933B-A4BD974CE522}"/>
              </a:ext>
            </a:extLst>
          </p:cNvPr>
          <p:cNvSpPr txBox="1"/>
          <p:nvPr/>
        </p:nvSpPr>
        <p:spPr>
          <a:xfrm>
            <a:off x="39914" y="4907727"/>
            <a:ext cx="1733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액체 헬륨</a:t>
            </a:r>
            <a:r>
              <a:rPr lang="en-US" altLang="ko-KR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배관</a:t>
            </a:r>
            <a:endParaRPr lang="en-US" altLang="ko-KR" b="1" dirty="0">
              <a:solidFill>
                <a:srgbClr val="66CC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서포터</a:t>
            </a:r>
            <a:endParaRPr lang="en-US" altLang="ko-KR" b="1" dirty="0">
              <a:solidFill>
                <a:srgbClr val="66CC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7" name="직선 화살표 연결선 26">
            <a:extLst>
              <a:ext uri="{FF2B5EF4-FFF2-40B4-BE49-F238E27FC236}">
                <a16:creationId xmlns:a16="http://schemas.microsoft.com/office/drawing/2014/main" id="{580CA107-E30B-4C1B-9B8F-59319E3DE468}"/>
              </a:ext>
            </a:extLst>
          </p:cNvPr>
          <p:cNvCxnSpPr>
            <a:cxnSpLocks/>
            <a:endCxn id="26" idx="3"/>
          </p:cNvCxnSpPr>
          <p:nvPr/>
        </p:nvCxnSpPr>
        <p:spPr>
          <a:xfrm flipH="1">
            <a:off x="1773081" y="4933063"/>
            <a:ext cx="1888069" cy="297830"/>
          </a:xfrm>
          <a:prstGeom prst="straightConnector1">
            <a:avLst/>
          </a:prstGeom>
          <a:ln w="31750">
            <a:solidFill>
              <a:srgbClr val="66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폭발: 8pt 29">
            <a:extLst>
              <a:ext uri="{FF2B5EF4-FFF2-40B4-BE49-F238E27FC236}">
                <a16:creationId xmlns:a16="http://schemas.microsoft.com/office/drawing/2014/main" id="{A3637F84-AB33-42A2-A184-6AEED273C4EF}"/>
              </a:ext>
            </a:extLst>
          </p:cNvPr>
          <p:cNvSpPr/>
          <p:nvPr/>
        </p:nvSpPr>
        <p:spPr>
          <a:xfrm>
            <a:off x="5187550" y="4400804"/>
            <a:ext cx="910409" cy="1013846"/>
          </a:xfrm>
          <a:prstGeom prst="irregularSeal1">
            <a:avLst/>
          </a:prstGeom>
          <a:noFill/>
          <a:ln w="254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8EC32AFD-91BF-4818-A611-2A9469DC2365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6097959" y="5024601"/>
            <a:ext cx="1262650" cy="637999"/>
          </a:xfrm>
          <a:prstGeom prst="straightConnector1">
            <a:avLst/>
          </a:prstGeom>
          <a:ln w="508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화살표 연결선 34">
            <a:extLst>
              <a:ext uri="{FF2B5EF4-FFF2-40B4-BE49-F238E27FC236}">
                <a16:creationId xmlns:a16="http://schemas.microsoft.com/office/drawing/2014/main" id="{9135780E-4F6D-4538-8142-E275CF30FBEF}"/>
              </a:ext>
            </a:extLst>
          </p:cNvPr>
          <p:cNvCxnSpPr>
            <a:cxnSpLocks/>
          </p:cNvCxnSpPr>
          <p:nvPr/>
        </p:nvCxnSpPr>
        <p:spPr>
          <a:xfrm>
            <a:off x="5401963" y="3878820"/>
            <a:ext cx="1903712" cy="715384"/>
          </a:xfrm>
          <a:prstGeom prst="straightConnector1">
            <a:avLst/>
          </a:prstGeom>
          <a:ln w="50800">
            <a:solidFill>
              <a:srgbClr val="33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A3711EC-7977-4444-974F-11CB642D4D3C}"/>
              </a:ext>
            </a:extLst>
          </p:cNvPr>
          <p:cNvSpPr txBox="1"/>
          <p:nvPr/>
        </p:nvSpPr>
        <p:spPr>
          <a:xfrm>
            <a:off x="7382185" y="4258386"/>
            <a:ext cx="2093842" cy="595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500" b="1" dirty="0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 : </a:t>
            </a:r>
            <a:r>
              <a:rPr lang="ko-KR" altLang="en-US" sz="2500" b="1" dirty="0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열 </a:t>
            </a:r>
            <a:r>
              <a:rPr lang="ko-KR" altLang="en-US" sz="2500" b="1" dirty="0" err="1">
                <a:solidFill>
                  <a:srgbClr val="336699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endParaRPr lang="ko-KR" altLang="en-US" sz="2500" b="1" dirty="0">
              <a:solidFill>
                <a:srgbClr val="336699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1" name="직선 화살표 연결선 40">
            <a:extLst>
              <a:ext uri="{FF2B5EF4-FFF2-40B4-BE49-F238E27FC236}">
                <a16:creationId xmlns:a16="http://schemas.microsoft.com/office/drawing/2014/main" id="{C5AA028C-8B8B-42A8-888B-E5BD825F755D}"/>
              </a:ext>
            </a:extLst>
          </p:cNvPr>
          <p:cNvCxnSpPr>
            <a:cxnSpLocks/>
          </p:cNvCxnSpPr>
          <p:nvPr/>
        </p:nvCxnSpPr>
        <p:spPr>
          <a:xfrm>
            <a:off x="5642754" y="3518709"/>
            <a:ext cx="1575941" cy="321083"/>
          </a:xfrm>
          <a:prstGeom prst="straightConnector1">
            <a:avLst/>
          </a:prstGeom>
          <a:ln w="50800">
            <a:solidFill>
              <a:srgbClr val="66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1F2201ED-A951-4D9E-8F39-77F6728C8CBA}"/>
              </a:ext>
            </a:extLst>
          </p:cNvPr>
          <p:cNvCxnSpPr>
            <a:cxnSpLocks/>
          </p:cNvCxnSpPr>
          <p:nvPr/>
        </p:nvCxnSpPr>
        <p:spPr>
          <a:xfrm>
            <a:off x="4356879" y="3488958"/>
            <a:ext cx="2869036" cy="350834"/>
          </a:xfrm>
          <a:prstGeom prst="straightConnector1">
            <a:avLst/>
          </a:prstGeom>
          <a:ln w="50800">
            <a:solidFill>
              <a:srgbClr val="66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C9CA9503-D5E8-4FD1-987A-FA94170C42F3}"/>
              </a:ext>
            </a:extLst>
          </p:cNvPr>
          <p:cNvSpPr txBox="1"/>
          <p:nvPr/>
        </p:nvSpPr>
        <p:spPr>
          <a:xfrm>
            <a:off x="7374471" y="3451322"/>
            <a:ext cx="3517310" cy="595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500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K : </a:t>
            </a:r>
            <a:r>
              <a:rPr lang="ko-KR" altLang="en-US" sz="2500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배관</a:t>
            </a:r>
            <a:r>
              <a:rPr lang="en-US" altLang="ko-KR" sz="2500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500" b="1" dirty="0" err="1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차폐체</a:t>
            </a:r>
            <a:r>
              <a:rPr lang="ko-KR" altLang="en-US" sz="2500" b="1" dirty="0">
                <a:solidFill>
                  <a:srgbClr val="66CC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서포터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C99C367-2004-4C12-92D9-3D77E654F477}"/>
                  </a:ext>
                </a:extLst>
              </p:cNvPr>
              <p:cNvSpPr txBox="1"/>
              <p:nvPr/>
            </p:nvSpPr>
            <p:spPr>
              <a:xfrm>
                <a:off x="7450591" y="1350712"/>
                <a:ext cx="3176575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sz="4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4000" b="0" i="1" smtClean="0">
                        <a:latin typeface="Cambria Math" panose="02040503050406030204" pitchFamily="18" charset="0"/>
                      </a:rPr>
                      <m:t>𝑘𝐴</m:t>
                    </m:r>
                    <m:f>
                      <m:fPr>
                        <m:ctrlPr>
                          <a:rPr lang="en-US" altLang="ko-KR" sz="4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altLang="ko-K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altLang="ko-KR" sz="4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</m:oMath>
                </a14:m>
                <a:r>
                  <a:rPr lang="en-US" altLang="ko-KR" sz="40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(W)</a:t>
                </a:r>
                <a:endParaRPr lang="ko-KR" altLang="en-US" sz="40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C99C367-2004-4C12-92D9-3D77E654F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591" y="1350712"/>
                <a:ext cx="3176575" cy="886205"/>
              </a:xfrm>
              <a:prstGeom prst="rect">
                <a:avLst/>
              </a:prstGeom>
              <a:blipFill>
                <a:blip r:embed="rId3"/>
                <a:stretch>
                  <a:fillRect t="-4138" r="-8445" b="-1724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1E484544-9BD6-4220-AEA0-A7E7D992DEE1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3796999" y="1852281"/>
            <a:ext cx="3608968" cy="1124275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화살표: 아래쪽 52">
            <a:extLst>
              <a:ext uri="{FF2B5EF4-FFF2-40B4-BE49-F238E27FC236}">
                <a16:creationId xmlns:a16="http://schemas.microsoft.com/office/drawing/2014/main" id="{581F4CD4-6C99-4E3E-9B4D-3B1A43300247}"/>
              </a:ext>
            </a:extLst>
          </p:cNvPr>
          <p:cNvSpPr/>
          <p:nvPr/>
        </p:nvSpPr>
        <p:spPr>
          <a:xfrm>
            <a:off x="10878389" y="3538166"/>
            <a:ext cx="542925" cy="662873"/>
          </a:xfrm>
          <a:prstGeom prst="downArrow">
            <a:avLst/>
          </a:prstGeom>
          <a:solidFill>
            <a:srgbClr val="66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화살표: 아래쪽 53">
            <a:extLst>
              <a:ext uri="{FF2B5EF4-FFF2-40B4-BE49-F238E27FC236}">
                <a16:creationId xmlns:a16="http://schemas.microsoft.com/office/drawing/2014/main" id="{5EEB535D-7D33-4A6C-AF5F-DAE34BDDF1DB}"/>
              </a:ext>
            </a:extLst>
          </p:cNvPr>
          <p:cNvSpPr/>
          <p:nvPr/>
        </p:nvSpPr>
        <p:spPr>
          <a:xfrm rot="10800000">
            <a:off x="9606024" y="4273523"/>
            <a:ext cx="542925" cy="662873"/>
          </a:xfrm>
          <a:prstGeom prst="downArrow">
            <a:avLst/>
          </a:prstGeom>
          <a:solidFill>
            <a:srgbClr val="33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별: 꼭짓점 5개 54">
            <a:extLst>
              <a:ext uri="{FF2B5EF4-FFF2-40B4-BE49-F238E27FC236}">
                <a16:creationId xmlns:a16="http://schemas.microsoft.com/office/drawing/2014/main" id="{E0DF7D27-EF51-4398-A8EB-DB55E2D78792}"/>
              </a:ext>
            </a:extLst>
          </p:cNvPr>
          <p:cNvSpPr/>
          <p:nvPr/>
        </p:nvSpPr>
        <p:spPr>
          <a:xfrm>
            <a:off x="11690841" y="654178"/>
            <a:ext cx="381000" cy="3376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095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30" grpId="0" animBg="1"/>
      <p:bldP spid="37" grpId="0"/>
      <p:bldP spid="48" grpId="0"/>
      <p:bldP spid="53" grpId="0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FF7A8-CABA-470F-B9C7-DB56A50EF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8F885FD-4389-4A09-ADFB-29AD54D8A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19" name="내용 개체 틀 1">
            <a:extLst>
              <a:ext uri="{FF2B5EF4-FFF2-40B4-BE49-F238E27FC236}">
                <a16:creationId xmlns:a16="http://schemas.microsoft.com/office/drawing/2014/main" id="{F93C0C4F-22CC-496E-9082-751CE28112FD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대류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배관 내부의 기체 제거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B1E2EDA-6B5C-42E9-9CD9-D4517CCBE3D5}"/>
              </a:ext>
            </a:extLst>
          </p:cNvPr>
          <p:cNvGrpSpPr/>
          <p:nvPr/>
        </p:nvGrpSpPr>
        <p:grpSpPr>
          <a:xfrm>
            <a:off x="606269" y="1385231"/>
            <a:ext cx="4279901" cy="2546551"/>
            <a:chOff x="723899" y="1568249"/>
            <a:chExt cx="5133976" cy="3569596"/>
          </a:xfrm>
        </p:grpSpPr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E2F96B2C-10C7-40DE-BD53-9612A0D341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07" t="11944" r="35648" b="46918"/>
            <a:stretch/>
          </p:blipFill>
          <p:spPr>
            <a:xfrm>
              <a:off x="723899" y="1568249"/>
              <a:ext cx="5133976" cy="3569596"/>
            </a:xfrm>
            <a:prstGeom prst="rect">
              <a:avLst/>
            </a:prstGeom>
          </p:spPr>
        </p:pic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0AE4317A-F00F-4A0F-839E-E4398EEE1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899" y="1690484"/>
              <a:ext cx="1304926" cy="890791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1B75C97A-D6F8-42F2-A61E-E6F658E1E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85926" y="1700012"/>
              <a:ext cx="1905149" cy="79370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B2EA32C-728D-43CA-9F91-D199A17B6098}"/>
              </a:ext>
            </a:extLst>
          </p:cNvPr>
          <p:cNvSpPr txBox="1"/>
          <p:nvPr/>
        </p:nvSpPr>
        <p:spPr>
          <a:xfrm>
            <a:off x="491969" y="167612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chemeClr val="accent3"/>
                </a:solidFill>
              </a:rPr>
              <a:t>공기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982F92-6567-4945-954A-6D252AD1218A}"/>
              </a:ext>
            </a:extLst>
          </p:cNvPr>
          <p:cNvSpPr txBox="1"/>
          <p:nvPr/>
        </p:nvSpPr>
        <p:spPr>
          <a:xfrm>
            <a:off x="2460289" y="15776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진공포트</a:t>
            </a: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949D9F3C-CBEC-4C8E-AC5F-50FB2AF698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6" t="67631" r="1956" b="11621"/>
          <a:stretch/>
        </p:blipFill>
        <p:spPr>
          <a:xfrm>
            <a:off x="5803629" y="1509134"/>
            <a:ext cx="5950747" cy="240189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EE982A06-DE9F-4384-A36C-930DEC8F4A96}"/>
              </a:ext>
            </a:extLst>
          </p:cNvPr>
          <p:cNvSpPr txBox="1"/>
          <p:nvPr/>
        </p:nvSpPr>
        <p:spPr>
          <a:xfrm>
            <a:off x="4870403" y="3368437"/>
            <a:ext cx="997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/>
              <a:t>배관 길이</a:t>
            </a:r>
            <a:endParaRPr lang="en-US" altLang="ko-KR" sz="1500" b="1" dirty="0"/>
          </a:p>
          <a:p>
            <a:r>
              <a:rPr lang="ko-KR" altLang="en-US" sz="1500" b="1" dirty="0"/>
              <a:t> 길 경우</a:t>
            </a: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2E8945D-0199-44C0-91E6-487B1399EDF8}"/>
              </a:ext>
            </a:extLst>
          </p:cNvPr>
          <p:cNvGrpSpPr/>
          <p:nvPr/>
        </p:nvGrpSpPr>
        <p:grpSpPr>
          <a:xfrm>
            <a:off x="8317995" y="4304633"/>
            <a:ext cx="3191166" cy="2063177"/>
            <a:chOff x="837908" y="4391025"/>
            <a:chExt cx="3191166" cy="2063177"/>
          </a:xfrm>
        </p:grpSpPr>
        <p:sp>
          <p:nvSpPr>
            <p:cNvPr id="44" name="원통형 43">
              <a:extLst>
                <a:ext uri="{FF2B5EF4-FFF2-40B4-BE49-F238E27FC236}">
                  <a16:creationId xmlns:a16="http://schemas.microsoft.com/office/drawing/2014/main" id="{6F5C7FB1-1851-4EE2-A3AD-070A84B87C2E}"/>
                </a:ext>
              </a:extLst>
            </p:cNvPr>
            <p:cNvSpPr/>
            <p:nvPr/>
          </p:nvSpPr>
          <p:spPr>
            <a:xfrm rot="5400000">
              <a:off x="1214629" y="4845368"/>
              <a:ext cx="585782" cy="1339223"/>
            </a:xfrm>
            <a:prstGeom prst="can">
              <a:avLst>
                <a:gd name="adj" fmla="val 27569"/>
              </a:avLst>
            </a:prstGeom>
            <a:solidFill>
              <a:srgbClr val="0000FF"/>
            </a:solidFill>
            <a:ln w="317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원통형 41">
              <a:extLst>
                <a:ext uri="{FF2B5EF4-FFF2-40B4-BE49-F238E27FC236}">
                  <a16:creationId xmlns:a16="http://schemas.microsoft.com/office/drawing/2014/main" id="{45D4437F-2880-4124-802A-93C5087DC49E}"/>
                </a:ext>
              </a:extLst>
            </p:cNvPr>
            <p:cNvSpPr/>
            <p:nvPr/>
          </p:nvSpPr>
          <p:spPr>
            <a:xfrm rot="5400000">
              <a:off x="1424383" y="5264157"/>
              <a:ext cx="1765573" cy="507726"/>
            </a:xfrm>
            <a:prstGeom prst="can">
              <a:avLst>
                <a:gd name="adj" fmla="val 50000"/>
              </a:avLst>
            </a:prstGeom>
            <a:pattFill prst="ltUpDiag">
              <a:fgClr>
                <a:schemeClr val="tx1"/>
              </a:fgClr>
              <a:bgClr>
                <a:schemeClr val="bg1"/>
              </a:bgClr>
            </a:pattFill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1" name="원통형 40">
              <a:extLst>
                <a:ext uri="{FF2B5EF4-FFF2-40B4-BE49-F238E27FC236}">
                  <a16:creationId xmlns:a16="http://schemas.microsoft.com/office/drawing/2014/main" id="{AA4BDE14-C297-42FB-89EF-8E0E7E11CF42}"/>
                </a:ext>
              </a:extLst>
            </p:cNvPr>
            <p:cNvSpPr/>
            <p:nvPr/>
          </p:nvSpPr>
          <p:spPr>
            <a:xfrm rot="5400000">
              <a:off x="2831308" y="4724405"/>
              <a:ext cx="585782" cy="1581150"/>
            </a:xfrm>
            <a:prstGeom prst="can">
              <a:avLst>
                <a:gd name="adj" fmla="val 37326"/>
              </a:avLst>
            </a:prstGeom>
            <a:solidFill>
              <a:srgbClr val="0000FF"/>
            </a:solidFill>
            <a:ln w="3175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원통형 39">
              <a:extLst>
                <a:ext uri="{FF2B5EF4-FFF2-40B4-BE49-F238E27FC236}">
                  <a16:creationId xmlns:a16="http://schemas.microsoft.com/office/drawing/2014/main" id="{ED48ACAA-0B69-4B06-B35B-6FDC7734913C}"/>
                </a:ext>
              </a:extLst>
            </p:cNvPr>
            <p:cNvSpPr/>
            <p:nvPr/>
          </p:nvSpPr>
          <p:spPr>
            <a:xfrm rot="5400000">
              <a:off x="1547666" y="3919397"/>
              <a:ext cx="1771651" cy="3191165"/>
            </a:xfrm>
            <a:prstGeom prst="can">
              <a:avLst>
                <a:gd name="adj" fmla="val 30822"/>
              </a:avLst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5F2C3F6-D61F-4228-BD0D-E644ABDF9DC0}"/>
                </a:ext>
              </a:extLst>
            </p:cNvPr>
            <p:cNvSpPr txBox="1"/>
            <p:nvPr/>
          </p:nvSpPr>
          <p:spPr>
            <a:xfrm>
              <a:off x="2612695" y="5807870"/>
              <a:ext cx="9525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Vacuum</a:t>
              </a:r>
            </a:p>
            <a:p>
              <a:r>
                <a:rPr lang="en-US" altLang="ko-KR" b="1" dirty="0"/>
                <a:t>Area #1</a:t>
              </a:r>
              <a:endParaRPr lang="ko-KR" altLang="en-US" b="1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BAB66D2-E56A-4B2C-A783-34CC98B6DE81}"/>
                </a:ext>
              </a:extLst>
            </p:cNvPr>
            <p:cNvSpPr txBox="1"/>
            <p:nvPr/>
          </p:nvSpPr>
          <p:spPr>
            <a:xfrm>
              <a:off x="1038998" y="5807871"/>
              <a:ext cx="9525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/>
                <a:t>Vacuum</a:t>
              </a:r>
            </a:p>
            <a:p>
              <a:r>
                <a:rPr lang="en-US" altLang="ko-KR" b="1" dirty="0"/>
                <a:t>Area #2</a:t>
              </a:r>
              <a:endParaRPr lang="ko-KR" altLang="en-US" b="1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CAAC0C1-03D6-4030-A29F-5C87AD477EA1}"/>
                </a:ext>
              </a:extLst>
            </p:cNvPr>
            <p:cNvSpPr txBox="1"/>
            <p:nvPr/>
          </p:nvSpPr>
          <p:spPr>
            <a:xfrm>
              <a:off x="2365017" y="5385360"/>
              <a:ext cx="118974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b="1">
                  <a:solidFill>
                    <a:schemeClr val="bg1"/>
                  </a:solidFill>
                </a:rPr>
                <a:t>헬륨 이송관</a:t>
              </a:r>
              <a:endParaRPr lang="ko-KR" altLang="en-US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48" name="원통형 47">
              <a:extLst>
                <a:ext uri="{FF2B5EF4-FFF2-40B4-BE49-F238E27FC236}">
                  <a16:creationId xmlns:a16="http://schemas.microsoft.com/office/drawing/2014/main" id="{9DD3D3AC-A4D4-44CD-9C96-2D8FB8F19E31}"/>
                </a:ext>
              </a:extLst>
            </p:cNvPr>
            <p:cNvSpPr/>
            <p:nvPr/>
          </p:nvSpPr>
          <p:spPr>
            <a:xfrm>
              <a:off x="1290706" y="4391025"/>
              <a:ext cx="228079" cy="247652"/>
            </a:xfrm>
            <a:prstGeom prst="can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원통형 49">
              <a:extLst>
                <a:ext uri="{FF2B5EF4-FFF2-40B4-BE49-F238E27FC236}">
                  <a16:creationId xmlns:a16="http://schemas.microsoft.com/office/drawing/2014/main" id="{80DCE97C-E367-421B-ABF4-4A8FD685DE31}"/>
                </a:ext>
              </a:extLst>
            </p:cNvPr>
            <p:cNvSpPr/>
            <p:nvPr/>
          </p:nvSpPr>
          <p:spPr>
            <a:xfrm>
              <a:off x="3181014" y="4391025"/>
              <a:ext cx="228079" cy="247652"/>
            </a:xfrm>
            <a:prstGeom prst="can">
              <a:avLst/>
            </a:prstGeom>
            <a:noFill/>
            <a:ln w="222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4" name="Picture 2">
            <a:extLst>
              <a:ext uri="{FF2B5EF4-FFF2-40B4-BE49-F238E27FC236}">
                <a16:creationId xmlns:a16="http://schemas.microsoft.com/office/drawing/2014/main" id="{ADA71B43-090A-4411-811E-630CD31B7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093" y="4127513"/>
            <a:ext cx="4516194" cy="244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D:\PROJECT\Haneul\20180209 model\Vacuum break model\2.jpg">
            <a:extLst>
              <a:ext uri="{FF2B5EF4-FFF2-40B4-BE49-F238E27FC236}">
                <a16:creationId xmlns:a16="http://schemas.microsoft.com/office/drawing/2014/main" id="{1E61100B-BC3E-4B8E-BA63-07B373C14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9" t="16001" r="3414" b="7266"/>
          <a:stretch/>
        </p:blipFill>
        <p:spPr bwMode="auto">
          <a:xfrm>
            <a:off x="262258" y="4602119"/>
            <a:ext cx="2666849" cy="174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0ADB7952-8574-47AE-B533-6DA00683C432}"/>
              </a:ext>
            </a:extLst>
          </p:cNvPr>
          <p:cNvCxnSpPr>
            <a:cxnSpLocks/>
          </p:cNvCxnSpPr>
          <p:nvPr/>
        </p:nvCxnSpPr>
        <p:spPr>
          <a:xfrm>
            <a:off x="1901019" y="5313298"/>
            <a:ext cx="3415699" cy="479277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FBEA3177-BEDC-409D-8B9D-D6B3E38837FE}"/>
              </a:ext>
            </a:extLst>
          </p:cNvPr>
          <p:cNvCxnSpPr>
            <a:cxnSpLocks/>
          </p:cNvCxnSpPr>
          <p:nvPr/>
        </p:nvCxnSpPr>
        <p:spPr>
          <a:xfrm rot="5400000">
            <a:off x="5715250" y="3959795"/>
            <a:ext cx="384703" cy="2125199"/>
          </a:xfrm>
          <a:prstGeom prst="bentConnector3">
            <a:avLst>
              <a:gd name="adj1" fmla="val 26479"/>
            </a:avLst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번개 62">
            <a:extLst>
              <a:ext uri="{FF2B5EF4-FFF2-40B4-BE49-F238E27FC236}">
                <a16:creationId xmlns:a16="http://schemas.microsoft.com/office/drawing/2014/main" id="{246D77DC-A000-4239-A36D-8112D20B18A0}"/>
              </a:ext>
            </a:extLst>
          </p:cNvPr>
          <p:cNvSpPr/>
          <p:nvPr/>
        </p:nvSpPr>
        <p:spPr>
          <a:xfrm>
            <a:off x="6749942" y="4495134"/>
            <a:ext cx="200025" cy="298515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15E87CE-BD16-4991-908A-04D60DDE9A17}"/>
              </a:ext>
            </a:extLst>
          </p:cNvPr>
          <p:cNvSpPr txBox="1"/>
          <p:nvPr/>
        </p:nvSpPr>
        <p:spPr>
          <a:xfrm>
            <a:off x="6089434" y="445045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err="1">
                <a:solidFill>
                  <a:srgbClr val="FF0000"/>
                </a:solidFill>
              </a:rPr>
              <a:t>열침입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3ACDBC0-6E48-4350-A498-C97549909103}"/>
              </a:ext>
            </a:extLst>
          </p:cNvPr>
          <p:cNvSpPr txBox="1"/>
          <p:nvPr/>
        </p:nvSpPr>
        <p:spPr>
          <a:xfrm>
            <a:off x="1455157" y="5638687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 err="1">
                <a:solidFill>
                  <a:srgbClr val="00B050"/>
                </a:solidFill>
              </a:rPr>
              <a:t>벨로우즈</a:t>
            </a:r>
            <a:endParaRPr lang="ko-KR" altLang="en-US" sz="1400" b="1" dirty="0">
              <a:solidFill>
                <a:srgbClr val="00B050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0B503A6-0F07-49E9-8FA1-340E5303F946}"/>
              </a:ext>
            </a:extLst>
          </p:cNvPr>
          <p:cNvSpPr txBox="1"/>
          <p:nvPr/>
        </p:nvSpPr>
        <p:spPr>
          <a:xfrm>
            <a:off x="3721350" y="4744340"/>
            <a:ext cx="1162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bg1"/>
                </a:solidFill>
              </a:rPr>
              <a:t>열전달 길이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98DDEDD7-CB6E-4015-A696-87E7CC74A7EA}"/>
              </a:ext>
            </a:extLst>
          </p:cNvPr>
          <p:cNvSpPr/>
          <p:nvPr/>
        </p:nvSpPr>
        <p:spPr>
          <a:xfrm>
            <a:off x="347134" y="1395386"/>
            <a:ext cx="11471486" cy="2696709"/>
          </a:xfrm>
          <a:prstGeom prst="roundRect">
            <a:avLst>
              <a:gd name="adj" fmla="val 6994"/>
            </a:avLst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id="{EFF8CC27-E89D-489E-A243-1172F105B342}"/>
              </a:ext>
            </a:extLst>
          </p:cNvPr>
          <p:cNvSpPr/>
          <p:nvPr/>
        </p:nvSpPr>
        <p:spPr>
          <a:xfrm>
            <a:off x="5160122" y="1775421"/>
            <a:ext cx="485037" cy="1395724"/>
          </a:xfrm>
          <a:prstGeom prst="rightArrow">
            <a:avLst>
              <a:gd name="adj1" fmla="val 52730"/>
              <a:gd name="adj2" fmla="val 61783"/>
            </a:avLst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DE72671-9FF7-48E9-910E-600428AA7351}"/>
              </a:ext>
            </a:extLst>
          </p:cNvPr>
          <p:cNvSpPr txBox="1"/>
          <p:nvPr/>
        </p:nvSpPr>
        <p:spPr>
          <a:xfrm>
            <a:off x="8719863" y="4194687"/>
            <a:ext cx="2266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Vacuum Break</a:t>
            </a:r>
            <a:endParaRPr lang="ko-KR" altLang="en-US" b="1" dirty="0"/>
          </a:p>
        </p:txBody>
      </p:sp>
      <p:sp>
        <p:nvSpPr>
          <p:cNvPr id="36" name="별: 꼭짓점 5개 35">
            <a:extLst>
              <a:ext uri="{FF2B5EF4-FFF2-40B4-BE49-F238E27FC236}">
                <a16:creationId xmlns:a16="http://schemas.microsoft.com/office/drawing/2014/main" id="{C1C2B5EB-B95A-485B-829F-C6B17D56DBA1}"/>
              </a:ext>
            </a:extLst>
          </p:cNvPr>
          <p:cNvSpPr/>
          <p:nvPr/>
        </p:nvSpPr>
        <p:spPr>
          <a:xfrm>
            <a:off x="11690841" y="654178"/>
            <a:ext cx="381000" cy="3376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385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/>
      <p:bldP spid="65" grpId="0"/>
      <p:bldP spid="67" grpId="0"/>
      <p:bldP spid="5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95528D-AA2F-46F4-9B4A-A74241904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A2FD9D3-F3BA-4954-AFE8-383F663E2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6C38F03E-D679-4462-90E3-544EC59E165B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복사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복사열 차단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복사열 차단을 위해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MLI(Multi-Layer Insulation)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설치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51FBB52-5F12-42B7-8621-500A3CC775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1" r="8183" b="17241"/>
          <a:stretch/>
        </p:blipFill>
        <p:spPr>
          <a:xfrm>
            <a:off x="2811569" y="4552924"/>
            <a:ext cx="5123601" cy="173509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0B931F6D-81D1-4BAA-8938-A607E9D7CE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0" t="65226" r="56204" b="18333"/>
          <a:stretch/>
        </p:blipFill>
        <p:spPr>
          <a:xfrm>
            <a:off x="8375075" y="2006553"/>
            <a:ext cx="2743200" cy="1944010"/>
          </a:xfrm>
          <a:prstGeom prst="rect">
            <a:avLst/>
          </a:prstGeom>
        </p:spPr>
      </p:pic>
      <p:sp>
        <p:nvSpPr>
          <p:cNvPr id="38" name="화살표: 오른쪽 37">
            <a:extLst>
              <a:ext uri="{FF2B5EF4-FFF2-40B4-BE49-F238E27FC236}">
                <a16:creationId xmlns:a16="http://schemas.microsoft.com/office/drawing/2014/main" id="{BC8F05B5-2766-4392-A0AC-6BA9A6EE0878}"/>
              </a:ext>
            </a:extLst>
          </p:cNvPr>
          <p:cNvSpPr/>
          <p:nvPr/>
        </p:nvSpPr>
        <p:spPr>
          <a:xfrm>
            <a:off x="7414145" y="2430831"/>
            <a:ext cx="567416" cy="1395724"/>
          </a:xfrm>
          <a:prstGeom prst="rightArrow">
            <a:avLst>
              <a:gd name="adj1" fmla="val 52730"/>
              <a:gd name="adj2" fmla="val 61783"/>
            </a:avLst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31C8301D-FAF6-4088-A547-C07F2F6621F4}"/>
              </a:ext>
            </a:extLst>
          </p:cNvPr>
          <p:cNvSpPr/>
          <p:nvPr/>
        </p:nvSpPr>
        <p:spPr>
          <a:xfrm>
            <a:off x="708796" y="1798833"/>
            <a:ext cx="10797404" cy="2392167"/>
          </a:xfrm>
          <a:prstGeom prst="roundRect">
            <a:avLst>
              <a:gd name="adj" fmla="val 6994"/>
            </a:avLst>
          </a:prstGeom>
          <a:noFill/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구름 39">
            <a:extLst>
              <a:ext uri="{FF2B5EF4-FFF2-40B4-BE49-F238E27FC236}">
                <a16:creationId xmlns:a16="http://schemas.microsoft.com/office/drawing/2014/main" id="{08A2DD04-5222-41F8-AD0B-002822AF27E9}"/>
              </a:ext>
            </a:extLst>
          </p:cNvPr>
          <p:cNvSpPr/>
          <p:nvPr/>
        </p:nvSpPr>
        <p:spPr>
          <a:xfrm>
            <a:off x="4152900" y="4585306"/>
            <a:ext cx="3280697" cy="1586892"/>
          </a:xfrm>
          <a:prstGeom prst="cloud">
            <a:avLst/>
          </a:prstGeom>
          <a:noFill/>
          <a:ln w="381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02DD87AA-339A-42AB-A526-8E235E7C81C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8" t="82368" r="14176" b="7489"/>
          <a:stretch/>
        </p:blipFill>
        <p:spPr>
          <a:xfrm>
            <a:off x="4347603" y="1970933"/>
            <a:ext cx="2532552" cy="2081230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B16E1BAE-252C-4AD2-8A8C-EB82F33D8E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95" t="82133" r="25590" b="7725"/>
          <a:stretch/>
        </p:blipFill>
        <p:spPr>
          <a:xfrm>
            <a:off x="897644" y="1970933"/>
            <a:ext cx="2990851" cy="2081230"/>
          </a:xfrm>
          <a:prstGeom prst="rect">
            <a:avLst/>
          </a:prstGeom>
        </p:spPr>
      </p:pic>
      <p:cxnSp>
        <p:nvCxnSpPr>
          <p:cNvPr id="48" name="직선 화살표 연결선 47">
            <a:extLst>
              <a:ext uri="{FF2B5EF4-FFF2-40B4-BE49-F238E27FC236}">
                <a16:creationId xmlns:a16="http://schemas.microsoft.com/office/drawing/2014/main" id="{07DAA0FD-CEE7-4E80-8B7E-9120F0C4062C}"/>
              </a:ext>
            </a:extLst>
          </p:cNvPr>
          <p:cNvCxnSpPr>
            <a:cxnSpLocks/>
          </p:cNvCxnSpPr>
          <p:nvPr/>
        </p:nvCxnSpPr>
        <p:spPr>
          <a:xfrm>
            <a:off x="7642803" y="4721376"/>
            <a:ext cx="795628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605CE35B-E444-4C3A-A42D-0108E36D175F}"/>
              </a:ext>
            </a:extLst>
          </p:cNvPr>
          <p:cNvSpPr txBox="1"/>
          <p:nvPr/>
        </p:nvSpPr>
        <p:spPr>
          <a:xfrm>
            <a:off x="2106515" y="3081410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chemeClr val="bg1"/>
                </a:solidFill>
              </a:rPr>
              <a:t>배관</a:t>
            </a:r>
          </a:p>
        </p:txBody>
      </p:sp>
      <p:cxnSp>
        <p:nvCxnSpPr>
          <p:cNvPr id="50" name="직선 화살표 연결선 49">
            <a:extLst>
              <a:ext uri="{FF2B5EF4-FFF2-40B4-BE49-F238E27FC236}">
                <a16:creationId xmlns:a16="http://schemas.microsoft.com/office/drawing/2014/main" id="{055608C8-A31C-4DD4-9667-D0429BB62901}"/>
              </a:ext>
            </a:extLst>
          </p:cNvPr>
          <p:cNvCxnSpPr>
            <a:cxnSpLocks/>
          </p:cNvCxnSpPr>
          <p:nvPr/>
        </p:nvCxnSpPr>
        <p:spPr>
          <a:xfrm flipH="1">
            <a:off x="4757139" y="2184353"/>
            <a:ext cx="588761" cy="0"/>
          </a:xfrm>
          <a:prstGeom prst="straightConnector1">
            <a:avLst/>
          </a:prstGeom>
          <a:ln w="25400">
            <a:solidFill>
              <a:srgbClr val="0000FF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A8A4315-95D6-4014-BF75-E82CF2DC4D3F}"/>
              </a:ext>
            </a:extLst>
          </p:cNvPr>
          <p:cNvSpPr txBox="1"/>
          <p:nvPr/>
        </p:nvSpPr>
        <p:spPr>
          <a:xfrm>
            <a:off x="4347603" y="2020750"/>
            <a:ext cx="486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rgbClr val="0000FF"/>
                </a:solidFill>
              </a:rPr>
              <a:t>MLI</a:t>
            </a:r>
            <a:endParaRPr lang="ko-KR" altLang="en-US" sz="1500" b="1" dirty="0">
              <a:solidFill>
                <a:srgbClr val="0000FF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5322214-AED4-44A5-A195-9F7BCECB654B}"/>
              </a:ext>
            </a:extLst>
          </p:cNvPr>
          <p:cNvSpPr txBox="1"/>
          <p:nvPr/>
        </p:nvSpPr>
        <p:spPr>
          <a:xfrm>
            <a:off x="5316485" y="3076685"/>
            <a:ext cx="569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>
                <a:solidFill>
                  <a:schemeClr val="bg1"/>
                </a:solidFill>
              </a:rPr>
              <a:t>배관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E1072ED-355A-4EFB-8042-186C80803CD6}"/>
              </a:ext>
            </a:extLst>
          </p:cNvPr>
          <p:cNvSpPr txBox="1"/>
          <p:nvPr/>
        </p:nvSpPr>
        <p:spPr>
          <a:xfrm>
            <a:off x="1617769" y="2019544"/>
            <a:ext cx="76174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>
                <a:solidFill>
                  <a:srgbClr val="FF0000"/>
                </a:solidFill>
              </a:rPr>
              <a:t>복사열</a:t>
            </a:r>
            <a:endParaRPr lang="ko-KR" altLang="en-US" sz="1500" b="1" dirty="0">
              <a:solidFill>
                <a:srgbClr val="FF0000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C34765C-7814-4C64-AF0F-EAA36664BBB1}"/>
              </a:ext>
            </a:extLst>
          </p:cNvPr>
          <p:cNvSpPr txBox="1"/>
          <p:nvPr/>
        </p:nvSpPr>
        <p:spPr>
          <a:xfrm>
            <a:off x="2100681" y="5143474"/>
            <a:ext cx="7617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500" b="1" dirty="0">
                <a:solidFill>
                  <a:srgbClr val="0000FF"/>
                </a:solidFill>
              </a:rPr>
              <a:t>극저온</a:t>
            </a:r>
            <a:endParaRPr lang="en-US" altLang="ko-KR" sz="1500" b="1" dirty="0">
              <a:solidFill>
                <a:srgbClr val="0000FF"/>
              </a:solidFill>
            </a:endParaRPr>
          </a:p>
          <a:p>
            <a:pPr algn="ctr"/>
            <a:r>
              <a:rPr lang="ko-KR" altLang="en-US" sz="1500" b="1" dirty="0">
                <a:solidFill>
                  <a:srgbClr val="0000FF"/>
                </a:solidFill>
              </a:rPr>
              <a:t> 유체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5B98F4-1D85-4911-83AF-6A165E90EA5F}"/>
              </a:ext>
            </a:extLst>
          </p:cNvPr>
          <p:cNvSpPr txBox="1"/>
          <p:nvPr/>
        </p:nvSpPr>
        <p:spPr>
          <a:xfrm>
            <a:off x="8505105" y="4559793"/>
            <a:ext cx="9973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500" b="1" dirty="0"/>
              <a:t>외부 배관</a:t>
            </a: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140C86B4-F0C6-4C86-B773-65DF110FF77B}"/>
              </a:ext>
            </a:extLst>
          </p:cNvPr>
          <p:cNvCxnSpPr>
            <a:cxnSpLocks/>
          </p:cNvCxnSpPr>
          <p:nvPr/>
        </p:nvCxnSpPr>
        <p:spPr>
          <a:xfrm>
            <a:off x="7732422" y="5127756"/>
            <a:ext cx="706009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9DD1F14-458D-4A73-9D6E-F18DA98569A3}"/>
              </a:ext>
            </a:extLst>
          </p:cNvPr>
          <p:cNvSpPr txBox="1"/>
          <p:nvPr/>
        </p:nvSpPr>
        <p:spPr>
          <a:xfrm>
            <a:off x="8505105" y="4905816"/>
            <a:ext cx="9973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500" b="1" dirty="0"/>
              <a:t>내부 배관</a:t>
            </a: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89A9228F-FED3-4406-8E2C-119D93BAE9FC}"/>
              </a:ext>
            </a:extLst>
          </p:cNvPr>
          <p:cNvCxnSpPr>
            <a:cxnSpLocks/>
          </p:cNvCxnSpPr>
          <p:nvPr/>
        </p:nvCxnSpPr>
        <p:spPr>
          <a:xfrm>
            <a:off x="7289798" y="5800876"/>
            <a:ext cx="1148633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D3A298B-CF02-4976-B2E0-B9AE381DDF73}"/>
              </a:ext>
            </a:extLst>
          </p:cNvPr>
          <p:cNvSpPr txBox="1"/>
          <p:nvPr/>
        </p:nvSpPr>
        <p:spPr>
          <a:xfrm>
            <a:off x="8505103" y="5639293"/>
            <a:ext cx="99738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500" b="1" dirty="0"/>
              <a:t>진공 구간</a:t>
            </a:r>
          </a:p>
        </p:txBody>
      </p:sp>
      <p:cxnSp>
        <p:nvCxnSpPr>
          <p:cNvPr id="66" name="직선 화살표 연결선 65">
            <a:extLst>
              <a:ext uri="{FF2B5EF4-FFF2-40B4-BE49-F238E27FC236}">
                <a16:creationId xmlns:a16="http://schemas.microsoft.com/office/drawing/2014/main" id="{4CD4A185-D9F9-4413-AEB6-F64B959281B7}"/>
              </a:ext>
            </a:extLst>
          </p:cNvPr>
          <p:cNvCxnSpPr>
            <a:cxnSpLocks/>
          </p:cNvCxnSpPr>
          <p:nvPr/>
        </p:nvCxnSpPr>
        <p:spPr>
          <a:xfrm>
            <a:off x="6527150" y="5470656"/>
            <a:ext cx="1911281" cy="0"/>
          </a:xfrm>
          <a:prstGeom prst="straightConnector1">
            <a:avLst/>
          </a:prstGeom>
          <a:ln w="25400"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BDB8827C-A3D5-49FB-8C1C-EE63DE90E1A6}"/>
              </a:ext>
            </a:extLst>
          </p:cNvPr>
          <p:cNvSpPr txBox="1"/>
          <p:nvPr/>
        </p:nvSpPr>
        <p:spPr>
          <a:xfrm>
            <a:off x="8550808" y="5309073"/>
            <a:ext cx="4860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b="1" dirty="0"/>
              <a:t>MLI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417206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A6460BC-CCEE-4132-919A-9436D964B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29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70E556EF-D970-45AB-A3F0-00DA39A5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Heat Transfer at Cryogenic</a:t>
            </a:r>
            <a:endParaRPr lang="ko-KR" altLang="en-US" dirty="0"/>
          </a:p>
        </p:txBody>
      </p:sp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44ED04FD-AD09-4111-9C80-B2235014C0C3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MLI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설치 시 주의 사항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779B280-B283-48D4-9E2B-C46BC46E3DDD}"/>
              </a:ext>
            </a:extLst>
          </p:cNvPr>
          <p:cNvGrpSpPr/>
          <p:nvPr/>
        </p:nvGrpSpPr>
        <p:grpSpPr>
          <a:xfrm>
            <a:off x="582706" y="1418274"/>
            <a:ext cx="5321298" cy="3290811"/>
            <a:chOff x="6261101" y="1418274"/>
            <a:chExt cx="5321298" cy="3290811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BEA8FCE-8DC9-4E43-AC4F-CF0617064E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02" t="27476" r="17747" b="57802"/>
            <a:stretch/>
          </p:blipFill>
          <p:spPr>
            <a:xfrm>
              <a:off x="6409875" y="2739141"/>
              <a:ext cx="2711538" cy="1907673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E39FA6E-81FB-4D11-9BB4-AF767FC95D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06" t="60384" r="76243" b="25821"/>
            <a:stretch/>
          </p:blipFill>
          <p:spPr>
            <a:xfrm>
              <a:off x="9271715" y="2935443"/>
              <a:ext cx="2247184" cy="1481385"/>
            </a:xfrm>
            <a:prstGeom prst="rect">
              <a:avLst/>
            </a:prstGeom>
          </p:spPr>
        </p:pic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689EB98D-F11B-4F27-8B8F-88020DA27AEE}"/>
                </a:ext>
              </a:extLst>
            </p:cNvPr>
            <p:cNvSpPr/>
            <p:nvPr/>
          </p:nvSpPr>
          <p:spPr>
            <a:xfrm>
              <a:off x="6261101" y="1418274"/>
              <a:ext cx="5321298" cy="3290811"/>
            </a:xfrm>
            <a:prstGeom prst="roundRect">
              <a:avLst>
                <a:gd name="adj" fmla="val 8886"/>
              </a:avLst>
            </a:prstGeom>
            <a:noFill/>
            <a:ln w="25400">
              <a:solidFill>
                <a:srgbClr val="00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AD67C4BA-B171-4E89-82F7-7B77CCB26CCD}"/>
                </a:ext>
              </a:extLst>
            </p:cNvPr>
            <p:cNvCxnSpPr>
              <a:cxnSpLocks/>
            </p:cNvCxnSpPr>
            <p:nvPr/>
          </p:nvCxnSpPr>
          <p:spPr>
            <a:xfrm>
              <a:off x="6578600" y="1906614"/>
              <a:ext cx="4686300" cy="0"/>
            </a:xfrm>
            <a:prstGeom prst="line">
              <a:avLst/>
            </a:prstGeom>
            <a:ln w="19050">
              <a:solidFill>
                <a:srgbClr val="00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5F7F0D4-FFDD-4953-8266-FEB2337B43A3}"/>
                </a:ext>
              </a:extLst>
            </p:cNvPr>
            <p:cNvSpPr txBox="1"/>
            <p:nvPr/>
          </p:nvSpPr>
          <p:spPr>
            <a:xfrm>
              <a:off x="7826739" y="1491498"/>
              <a:ext cx="2190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rgbClr val="0000FF"/>
                  </a:solidFill>
                </a:rPr>
                <a:t>대류에 의한 열 침입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136A13A-CA1D-4215-B616-C4AD9B68EFF1}"/>
                </a:ext>
              </a:extLst>
            </p:cNvPr>
            <p:cNvSpPr txBox="1"/>
            <p:nvPr/>
          </p:nvSpPr>
          <p:spPr>
            <a:xfrm>
              <a:off x="6646260" y="1953363"/>
              <a:ext cx="3589444" cy="697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 </a:t>
              </a:r>
              <a:r>
                <a:rPr lang="ko-KR" altLang="en-US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층과 층사이를 촘촘하지 않게 설치</a:t>
              </a:r>
              <a:endPara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• </a:t>
              </a:r>
              <a:r>
                <a:rPr lang="ko-KR" altLang="en-US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 내 공기를 제거하기 위한 </a:t>
              </a:r>
              <a:r>
                <a:rPr lang="en-US" altLang="ko-KR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Hole</a:t>
              </a:r>
              <a:r>
                <a:rPr lang="ko-KR" altLang="en-US" sz="14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을 </a:t>
              </a:r>
              <a:r>
                <a:rPr lang="ko-KR" altLang="en-US" sz="1400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만듬</a:t>
              </a:r>
              <a:endPara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05E136-A9A0-43D5-99F6-28CFD5E07DE9}"/>
                </a:ext>
              </a:extLst>
            </p:cNvPr>
            <p:cNvSpPr txBox="1"/>
            <p:nvPr/>
          </p:nvSpPr>
          <p:spPr>
            <a:xfrm>
              <a:off x="9496076" y="4015863"/>
              <a:ext cx="157767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</a:rPr>
                <a:t>MLI </a:t>
              </a:r>
              <a:r>
                <a:rPr lang="ko-KR" altLang="en-US" sz="1500" b="1" dirty="0">
                  <a:solidFill>
                    <a:schemeClr val="bg1"/>
                  </a:solidFill>
                </a:rPr>
                <a:t>층 공기 존재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AB3485-BA97-4306-A5F5-48C8417955E3}"/>
                  </a:ext>
                </a:extLst>
              </p:cNvPr>
              <p:cNvSpPr txBox="1"/>
              <p:nvPr/>
            </p:nvSpPr>
            <p:spPr>
              <a:xfrm>
                <a:off x="-88596" y="5585686"/>
                <a:ext cx="7217139" cy="84247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25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5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ko-KR" sz="25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ko-KR" sz="25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lang="en-US" altLang="ko-KR" sz="2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ko-KR" sz="2500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e>
                                  </m:acc>
                                </m:e>
                              </m:d>
                            </m:e>
                            <m:sup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2.56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ko-KR" sz="25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5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altLang="ko-KR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ko-KR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i="1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ko-KR" sz="25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sz="2500" i="1" smtClean="0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en-US" altLang="ko-KR" sz="2500" b="0" i="1" smtClean="0">
                                  <a:latin typeface="Cambria Math" panose="02040503050406030204" pitchFamily="18" charset="0"/>
                                </a:rPr>
                                <m:t>𝑅𝑇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ko-KR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5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ko-KR" sz="25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4.67</m:t>
                          </m:r>
                        </m:sup>
                      </m:sSubSup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ko-KR" sz="25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ko-KR" sz="25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ko-KR" sz="25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  <m:sup>
                          <m:r>
                            <a:rPr lang="en-US" altLang="ko-KR" sz="2500" i="1">
                              <a:latin typeface="Cambria Math" panose="02040503050406030204" pitchFamily="18" charset="0"/>
                            </a:rPr>
                            <m:t>4.67</m:t>
                          </m:r>
                        </m:sup>
                      </m:sSubSup>
                      <m:r>
                        <a:rPr lang="en-US" altLang="ko-KR" sz="25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5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6AB3485-BA97-4306-A5F5-48C8417955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8596" y="5585686"/>
                <a:ext cx="7217139" cy="8424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왼쪽 중괄호 32">
            <a:extLst>
              <a:ext uri="{FF2B5EF4-FFF2-40B4-BE49-F238E27FC236}">
                <a16:creationId xmlns:a16="http://schemas.microsoft.com/office/drawing/2014/main" id="{AD53C02C-FCF6-4991-A040-A288E0AEAA67}"/>
              </a:ext>
            </a:extLst>
          </p:cNvPr>
          <p:cNvSpPr/>
          <p:nvPr/>
        </p:nvSpPr>
        <p:spPr>
          <a:xfrm rot="5400000">
            <a:off x="2055582" y="3995649"/>
            <a:ext cx="301631" cy="2961185"/>
          </a:xfrm>
          <a:prstGeom prst="leftBrace">
            <a:avLst>
              <a:gd name="adj1" fmla="val 110823"/>
              <a:gd name="adj2" fmla="val 46912"/>
            </a:avLst>
          </a:prstGeom>
          <a:ln w="28575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759977B-60C0-4EF2-A36B-0453A1A9DF52}"/>
              </a:ext>
            </a:extLst>
          </p:cNvPr>
          <p:cNvGrpSpPr/>
          <p:nvPr/>
        </p:nvGrpSpPr>
        <p:grpSpPr>
          <a:xfrm>
            <a:off x="8798354" y="2759804"/>
            <a:ext cx="2593051" cy="1949281"/>
            <a:chOff x="8798354" y="2759804"/>
            <a:chExt cx="2593051" cy="1949281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A7D74E4B-C8EE-46F5-B505-9C51E98C08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159" t="20189" r="3246" b="55085"/>
            <a:stretch/>
          </p:blipFill>
          <p:spPr>
            <a:xfrm>
              <a:off x="8798354" y="2759804"/>
              <a:ext cx="2593051" cy="855163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F93B61DA-261D-46E1-BED8-5FFBA3DC9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159" t="79334" r="3246" b="1661"/>
            <a:stretch/>
          </p:blipFill>
          <p:spPr>
            <a:xfrm>
              <a:off x="8798354" y="3851628"/>
              <a:ext cx="2593051" cy="65726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3D1F18-81FB-4871-A011-95C484AD60AD}"/>
                </a:ext>
              </a:extLst>
            </p:cNvPr>
            <p:cNvSpPr txBox="1"/>
            <p:nvPr/>
          </p:nvSpPr>
          <p:spPr>
            <a:xfrm>
              <a:off x="9745107" y="3403146"/>
              <a:ext cx="80502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b="1" dirty="0">
                  <a:solidFill>
                    <a:srgbClr val="0000FF"/>
                  </a:solidFill>
                </a:rPr>
                <a:t>극저온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CC50FD-BF9B-4695-8697-1326781B099E}"/>
                </a:ext>
              </a:extLst>
            </p:cNvPr>
            <p:cNvSpPr txBox="1"/>
            <p:nvPr/>
          </p:nvSpPr>
          <p:spPr>
            <a:xfrm>
              <a:off x="9797976" y="4385920"/>
              <a:ext cx="80502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b="1" dirty="0">
                  <a:solidFill>
                    <a:srgbClr val="0000FF"/>
                  </a:solidFill>
                </a:rPr>
                <a:t>극저온 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AA1F5DE-E78E-40AB-9750-A4C3FB74C989}"/>
              </a:ext>
            </a:extLst>
          </p:cNvPr>
          <p:cNvGrpSpPr/>
          <p:nvPr/>
        </p:nvGrpSpPr>
        <p:grpSpPr>
          <a:xfrm>
            <a:off x="6725137" y="2698877"/>
            <a:ext cx="1848985" cy="1883653"/>
            <a:chOff x="6725137" y="2698877"/>
            <a:chExt cx="1848985" cy="1883653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E098A979-AFDA-47AC-94AB-B0FC9071F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90" t="10550" r="7945" b="20402"/>
            <a:stretch/>
          </p:blipFill>
          <p:spPr>
            <a:xfrm>
              <a:off x="6725137" y="2698877"/>
              <a:ext cx="1848985" cy="1883653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9C75655-0D49-483F-B681-74F22EA72142}"/>
                </a:ext>
              </a:extLst>
            </p:cNvPr>
            <p:cNvSpPr txBox="1"/>
            <p:nvPr/>
          </p:nvSpPr>
          <p:spPr>
            <a:xfrm>
              <a:off x="7247114" y="3504520"/>
              <a:ext cx="805029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b="1" dirty="0">
                  <a:solidFill>
                    <a:srgbClr val="0000FF"/>
                  </a:solidFill>
                </a:rPr>
                <a:t>극저온 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745ECE4-98BE-4ADC-990F-C6041715B29A}"/>
              </a:ext>
            </a:extLst>
          </p:cNvPr>
          <p:cNvGrpSpPr/>
          <p:nvPr/>
        </p:nvGrpSpPr>
        <p:grpSpPr>
          <a:xfrm>
            <a:off x="6500905" y="1418274"/>
            <a:ext cx="5053617" cy="3290811"/>
            <a:chOff x="6500905" y="1418274"/>
            <a:chExt cx="5053617" cy="3290811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70A9EEC8-A74C-4E2A-B393-554909AAA441}"/>
                </a:ext>
              </a:extLst>
            </p:cNvPr>
            <p:cNvSpPr/>
            <p:nvPr/>
          </p:nvSpPr>
          <p:spPr>
            <a:xfrm>
              <a:off x="6500905" y="1418274"/>
              <a:ext cx="5053617" cy="3290811"/>
            </a:xfrm>
            <a:prstGeom prst="roundRect">
              <a:avLst>
                <a:gd name="adj" fmla="val 9162"/>
              </a:avLst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solidFill>
                  <a:srgbClr val="009900"/>
                </a:solidFill>
              </a:endParaRPr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5CAD1D44-EC2B-462B-9A00-C6A62FA1CFED}"/>
                </a:ext>
              </a:extLst>
            </p:cNvPr>
            <p:cNvCxnSpPr>
              <a:cxnSpLocks/>
            </p:cNvCxnSpPr>
            <p:nvPr/>
          </p:nvCxnSpPr>
          <p:spPr>
            <a:xfrm>
              <a:off x="6783979" y="1906614"/>
              <a:ext cx="4487468" cy="0"/>
            </a:xfrm>
            <a:prstGeom prst="line">
              <a:avLst/>
            </a:prstGeom>
            <a:ln w="190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4BCF4D-6C31-4ED6-9B23-EBB252BABE90}"/>
                </a:ext>
              </a:extLst>
            </p:cNvPr>
            <p:cNvSpPr txBox="1"/>
            <p:nvPr/>
          </p:nvSpPr>
          <p:spPr>
            <a:xfrm>
              <a:off x="7932702" y="1500586"/>
              <a:ext cx="2190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>
                  <a:solidFill>
                    <a:srgbClr val="009900"/>
                  </a:solidFill>
                </a:rPr>
                <a:t>전도에 의한 열 침입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FCB543E8-E94B-4A19-9C36-49D57B639D9A}"/>
              </a:ext>
            </a:extLst>
          </p:cNvPr>
          <p:cNvSpPr txBox="1"/>
          <p:nvPr/>
        </p:nvSpPr>
        <p:spPr>
          <a:xfrm>
            <a:off x="6783979" y="1953363"/>
            <a:ext cx="4108817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외부배관과 접촉하지 않도록 설치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극저온 영역과 고온 영역과 겹치지 않도록 설치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CDD4BD-59A3-4401-9D01-6ABF825EE984}"/>
              </a:ext>
            </a:extLst>
          </p:cNvPr>
          <p:cNvSpPr txBox="1"/>
          <p:nvPr/>
        </p:nvSpPr>
        <p:spPr>
          <a:xfrm>
            <a:off x="996368" y="4894676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rgbClr val="009900"/>
                </a:solidFill>
              </a:rPr>
              <a:t>MLI</a:t>
            </a:r>
            <a:r>
              <a:rPr lang="ko-KR" altLang="en-US" b="1" dirty="0">
                <a:solidFill>
                  <a:srgbClr val="009900"/>
                </a:solidFill>
              </a:rPr>
              <a:t>에 의한 전도 </a:t>
            </a:r>
            <a:r>
              <a:rPr lang="ko-KR" altLang="en-US" b="1" dirty="0" err="1">
                <a:solidFill>
                  <a:srgbClr val="009900"/>
                </a:solidFill>
              </a:rPr>
              <a:t>열침입</a:t>
            </a:r>
            <a:endParaRPr lang="ko-KR" altLang="en-US" b="1" dirty="0">
              <a:solidFill>
                <a:srgbClr val="009900"/>
              </a:solidFill>
            </a:endParaRPr>
          </a:p>
        </p:txBody>
      </p:sp>
      <p:sp>
        <p:nvSpPr>
          <p:cNvPr id="39" name="왼쪽 중괄호 38">
            <a:extLst>
              <a:ext uri="{FF2B5EF4-FFF2-40B4-BE49-F238E27FC236}">
                <a16:creationId xmlns:a16="http://schemas.microsoft.com/office/drawing/2014/main" id="{62997FF2-9195-40AB-A5D0-9D42A4C4EA52}"/>
              </a:ext>
            </a:extLst>
          </p:cNvPr>
          <p:cNvSpPr/>
          <p:nvPr/>
        </p:nvSpPr>
        <p:spPr>
          <a:xfrm rot="5400000">
            <a:off x="5264722" y="3995649"/>
            <a:ext cx="301631" cy="2961185"/>
          </a:xfrm>
          <a:prstGeom prst="leftBrace">
            <a:avLst>
              <a:gd name="adj1" fmla="val 110823"/>
              <a:gd name="adj2" fmla="val 46912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411A657-5EAE-4233-BC3E-AF1AB2874EF1}"/>
              </a:ext>
            </a:extLst>
          </p:cNvPr>
          <p:cNvSpPr txBox="1"/>
          <p:nvPr/>
        </p:nvSpPr>
        <p:spPr>
          <a:xfrm>
            <a:off x="4289326" y="4894676"/>
            <a:ext cx="2550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복사 </a:t>
            </a:r>
            <a:r>
              <a:rPr lang="ko-KR" altLang="en-US" b="1" dirty="0" err="1">
                <a:solidFill>
                  <a:srgbClr val="FF0000"/>
                </a:solidFill>
              </a:rPr>
              <a:t>열침입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0C3F814-100A-4BC8-9335-5F2CE5F8B37B}"/>
                  </a:ext>
                </a:extLst>
              </p:cNvPr>
              <p:cNvSpPr txBox="1"/>
              <p:nvPr/>
            </p:nvSpPr>
            <p:spPr>
              <a:xfrm>
                <a:off x="7158642" y="5072764"/>
                <a:ext cx="5162193" cy="13410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𝐻𝑒𝑎𝑡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𝑓𝑙𝑢𝑥</m:t>
                    </m:r>
                  </m:oMath>
                </a14:m>
                <a:r>
                  <a:rPr lang="en-US" altLang="ko-KR" sz="1500" b="0" i="1" dirty="0">
                    <a:latin typeface="+mn-ea"/>
                  </a:rPr>
                  <a:t>(</a:t>
                </a:r>
                <a14:m>
                  <m:oMath xmlns:m="http://schemas.openxmlformats.org/officeDocument/2006/math"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altLang="ko-KR" sz="1500" b="0" i="1" dirty="0">
                    <a:latin typeface="+mn-ea"/>
                  </a:rPr>
                  <a:t>/</a:t>
                </a:r>
                <a:r>
                  <a:rPr lang="en-US" altLang="ko-KR" sz="15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ko-KR" sz="1500" b="0" i="1" dirty="0">
                    <a:latin typeface="+mn-ea"/>
                  </a:rPr>
                  <a:t>)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=8.95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altLang="ko-KR" sz="1500" b="0" i="1" dirty="0">
                    <a:latin typeface="+mn-ea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altLang="ko-KR" sz="1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ko-KR" sz="15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ko-KR" sz="1500" i="1"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altLang="ko-KR" sz="1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ko-KR" sz="1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sz="1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altLang="ko-KR" sz="1500" b="0" i="1" dirty="0">
                    <a:latin typeface="+mn-ea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𝑀𝐿𝐼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𝐿𝑎𝑦𝑒𝑟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𝑑𝑒𝑛𝑠𝑖𝑡𝑦</m:t>
                    </m:r>
                  </m:oMath>
                </a14:m>
                <a:r>
                  <a:rPr lang="en-US" altLang="ko-KR" sz="1500" b="0" i="1" dirty="0">
                    <a:latin typeface="+mn-ea"/>
                  </a:rPr>
                  <a:t>(Layers/</a:t>
                </a:r>
                <a:r>
                  <a:rPr lang="en-US" altLang="ko-KR" sz="1500" i="1" dirty="0">
                    <a:latin typeface="+mn-ea"/>
                  </a:rPr>
                  <a:t>cm</a:t>
                </a:r>
                <a:r>
                  <a:rPr lang="en-US" altLang="ko-KR" sz="1500" b="0" i="1" dirty="0">
                    <a:latin typeface="+mn-ea"/>
                  </a:rPr>
                  <a:t>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1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5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ko-KR" sz="15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𝑁𝑢𝑚𝑏𝑒𝑟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𝑜𝑓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𝑀𝐿𝐼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ko-KR" sz="1500" i="1">
                          <a:latin typeface="Cambria Math" panose="02040503050406030204" pitchFamily="18" charset="0"/>
                        </a:rPr>
                        <m:t>𝐿𝑎𝑦𝑒𝑟𝑠</m:t>
                      </m:r>
                    </m:oMath>
                  </m:oMathPara>
                </a14:m>
                <a:endParaRPr lang="en-US" altLang="ko-KR" sz="1500" b="0" i="1" dirty="0">
                  <a:latin typeface="+mn-ea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𝑀𝑒𝑎𝑛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𝐼𝑛𝑠𝑢𝑙𝑎𝑡𝑖𝑜𝑛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𝑇𝑒𝑚𝑝</m:t>
                    </m:r>
                  </m:oMath>
                </a14:m>
                <a:r>
                  <a:rPr lang="en-US" altLang="ko-KR" sz="1500" b="0" i="1" dirty="0">
                    <a:latin typeface="+mn-ea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1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ko-KR" altLang="en-US" sz="1500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ko-KR" sz="1500" i="1">
                            <a:latin typeface="Cambria Math" panose="02040503050406030204" pitchFamily="18" charset="0"/>
                          </a:rPr>
                          <m:t>𝑅𝑇</m:t>
                        </m:r>
                      </m:sub>
                    </m:sSub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𝑅𝑜𝑜𝑚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𝑇𝑒𝑚𝑝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altLang="ko-KR" sz="1500" b="0" i="1" smtClean="0">
                        <a:latin typeface="Cambria Math" panose="02040503050406030204" pitchFamily="18" charset="0"/>
                      </a:rPr>
                      <m:t>𝑒𝑚𝑖𝑠𝑠𝑖𝑣𝑖𝑡𝑦</m:t>
                    </m:r>
                  </m:oMath>
                </a14:m>
                <a:r>
                  <a:rPr lang="en-US" altLang="ko-KR" sz="1500" b="0" i="1" dirty="0">
                    <a:latin typeface="+mn-ea"/>
                  </a:rPr>
                  <a:t> </a:t>
                </a: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0C3F814-100A-4BC8-9335-5F2CE5F8B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8642" y="5072764"/>
                <a:ext cx="5162193" cy="1341073"/>
              </a:xfrm>
              <a:prstGeom prst="rect">
                <a:avLst/>
              </a:prstGeom>
              <a:blipFill>
                <a:blip r:embed="rId9"/>
                <a:stretch>
                  <a:fillRect l="-1299" b="-727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별: 꼭짓점 5개 33">
            <a:extLst>
              <a:ext uri="{FF2B5EF4-FFF2-40B4-BE49-F238E27FC236}">
                <a16:creationId xmlns:a16="http://schemas.microsoft.com/office/drawing/2014/main" id="{43B5F777-1F1A-4E89-A0E1-076C6624B451}"/>
              </a:ext>
            </a:extLst>
          </p:cNvPr>
          <p:cNvSpPr/>
          <p:nvPr/>
        </p:nvSpPr>
        <p:spPr>
          <a:xfrm>
            <a:off x="11690841" y="654178"/>
            <a:ext cx="381000" cy="33768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6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28" grpId="0"/>
      <p:bldP spid="38" grpId="0"/>
      <p:bldP spid="39" grpId="0" animBg="1"/>
      <p:bldP spid="40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6FA598-3716-427C-90F2-D35455878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0B71F84-D64B-40F8-AE77-720CBA41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FB02D90-08DF-4BAD-9EC6-D8175CE1E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00" b="466"/>
          <a:stretch/>
        </p:blipFill>
        <p:spPr>
          <a:xfrm>
            <a:off x="-7571" y="0"/>
            <a:ext cx="12199571" cy="685800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E4984C19-7F8D-4F8C-A97E-AABEA6ACF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82" cy="6858000"/>
          </a:xfrm>
          <a:prstGeom prst="rect">
            <a:avLst/>
          </a:prstGeom>
        </p:spPr>
      </p:pic>
      <p:sp>
        <p:nvSpPr>
          <p:cNvPr id="37" name="평행 사변형 5">
            <a:extLst>
              <a:ext uri="{FF2B5EF4-FFF2-40B4-BE49-F238E27FC236}">
                <a16:creationId xmlns:a16="http://schemas.microsoft.com/office/drawing/2014/main" id="{9304C9CA-0968-4C3C-80C4-595432D5B84D}"/>
              </a:ext>
            </a:extLst>
          </p:cNvPr>
          <p:cNvSpPr/>
          <p:nvPr/>
        </p:nvSpPr>
        <p:spPr>
          <a:xfrm rot="10800000">
            <a:off x="4656840" y="0"/>
            <a:ext cx="7535159" cy="6876770"/>
          </a:xfrm>
          <a:custGeom>
            <a:avLst/>
            <a:gdLst>
              <a:gd name="connsiteX0" fmla="*/ 0 w 12971418"/>
              <a:gd name="connsiteY0" fmla="*/ 6858000 h 6858000"/>
              <a:gd name="connsiteX1" fmla="*/ 3164487 w 12971418"/>
              <a:gd name="connsiteY1" fmla="*/ 0 h 6858000"/>
              <a:gd name="connsiteX2" fmla="*/ 12971418 w 12971418"/>
              <a:gd name="connsiteY2" fmla="*/ 0 h 6858000"/>
              <a:gd name="connsiteX3" fmla="*/ 9806931 w 12971418"/>
              <a:gd name="connsiteY3" fmla="*/ 6858000 h 6858000"/>
              <a:gd name="connsiteX4" fmla="*/ 0 w 12971418"/>
              <a:gd name="connsiteY4" fmla="*/ 6858000 h 6858000"/>
              <a:gd name="connsiteX0" fmla="*/ 35913 w 9806931"/>
              <a:gd name="connsiteY0" fmla="*/ 6792686 h 6858000"/>
              <a:gd name="connsiteX1" fmla="*/ 0 w 9806931"/>
              <a:gd name="connsiteY1" fmla="*/ 0 h 6858000"/>
              <a:gd name="connsiteX2" fmla="*/ 9806931 w 9806931"/>
              <a:gd name="connsiteY2" fmla="*/ 0 h 6858000"/>
              <a:gd name="connsiteX3" fmla="*/ 6642444 w 9806931"/>
              <a:gd name="connsiteY3" fmla="*/ 6858000 h 6858000"/>
              <a:gd name="connsiteX4" fmla="*/ 35913 w 9806931"/>
              <a:gd name="connsiteY4" fmla="*/ 6792686 h 6858000"/>
              <a:gd name="connsiteX0" fmla="*/ 0 w 9809118"/>
              <a:gd name="connsiteY0" fmla="*/ 6830786 h 6858000"/>
              <a:gd name="connsiteX1" fmla="*/ 2187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809118"/>
              <a:gd name="connsiteY0" fmla="*/ 6830786 h 6858000"/>
              <a:gd name="connsiteX1" fmla="*/ 558992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252312"/>
              <a:gd name="connsiteY0" fmla="*/ 6840267 h 6858000"/>
              <a:gd name="connsiteX1" fmla="*/ 2186 w 9252312"/>
              <a:gd name="connsiteY1" fmla="*/ 0 h 6858000"/>
              <a:gd name="connsiteX2" fmla="*/ 9252312 w 9252312"/>
              <a:gd name="connsiteY2" fmla="*/ 0 h 6858000"/>
              <a:gd name="connsiteX3" fmla="*/ 6087825 w 9252312"/>
              <a:gd name="connsiteY3" fmla="*/ 6858000 h 6858000"/>
              <a:gd name="connsiteX4" fmla="*/ 0 w 9252312"/>
              <a:gd name="connsiteY4" fmla="*/ 6840267 h 6858000"/>
              <a:gd name="connsiteX0" fmla="*/ 0 w 8601254"/>
              <a:gd name="connsiteY0" fmla="*/ 6840267 h 6858000"/>
              <a:gd name="connsiteX1" fmla="*/ 2186 w 8601254"/>
              <a:gd name="connsiteY1" fmla="*/ 0 h 6858000"/>
              <a:gd name="connsiteX2" fmla="*/ 8601254 w 8601254"/>
              <a:gd name="connsiteY2" fmla="*/ 14448 h 6858000"/>
              <a:gd name="connsiteX3" fmla="*/ 6087825 w 8601254"/>
              <a:gd name="connsiteY3" fmla="*/ 6858000 h 6858000"/>
              <a:gd name="connsiteX4" fmla="*/ 0 w 8601254"/>
              <a:gd name="connsiteY4" fmla="*/ 6840267 h 6858000"/>
              <a:gd name="connsiteX0" fmla="*/ 0 w 8601254"/>
              <a:gd name="connsiteY0" fmla="*/ 6840267 h 6845358"/>
              <a:gd name="connsiteX1" fmla="*/ 2186 w 8601254"/>
              <a:gd name="connsiteY1" fmla="*/ 0 h 6845358"/>
              <a:gd name="connsiteX2" fmla="*/ 8601254 w 8601254"/>
              <a:gd name="connsiteY2" fmla="*/ 14448 h 6845358"/>
              <a:gd name="connsiteX3" fmla="*/ 5718762 w 8601254"/>
              <a:gd name="connsiteY3" fmla="*/ 6845358 h 6845358"/>
              <a:gd name="connsiteX4" fmla="*/ 0 w 8601254"/>
              <a:gd name="connsiteY4" fmla="*/ 6840267 h 684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1254" h="6845358">
                <a:moveTo>
                  <a:pt x="0" y="6840267"/>
                </a:moveTo>
                <a:cubicBezTo>
                  <a:pt x="729" y="4560178"/>
                  <a:pt x="1457" y="2280089"/>
                  <a:pt x="2186" y="0"/>
                </a:cubicBezTo>
                <a:lnTo>
                  <a:pt x="8601254" y="14448"/>
                </a:lnTo>
                <a:lnTo>
                  <a:pt x="5718762" y="6845358"/>
                </a:lnTo>
                <a:lnTo>
                  <a:pt x="0" y="6840267"/>
                </a:lnTo>
                <a:close/>
              </a:path>
            </a:pathLst>
          </a:cu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평행 사변형 41">
            <a:extLst>
              <a:ext uri="{FF2B5EF4-FFF2-40B4-BE49-F238E27FC236}">
                <a16:creationId xmlns:a16="http://schemas.microsoft.com/office/drawing/2014/main" id="{C4DAB798-9871-408D-99E2-05CFD34EF63B}"/>
              </a:ext>
            </a:extLst>
          </p:cNvPr>
          <p:cNvSpPr/>
          <p:nvPr/>
        </p:nvSpPr>
        <p:spPr>
          <a:xfrm rot="10800000">
            <a:off x="1" y="0"/>
            <a:ext cx="7210098" cy="6997698"/>
          </a:xfrm>
          <a:custGeom>
            <a:avLst/>
            <a:gdLst>
              <a:gd name="connsiteX0" fmla="*/ 0 w 10321192"/>
              <a:gd name="connsiteY0" fmla="*/ 6947557 h 6947557"/>
              <a:gd name="connsiteX1" fmla="*/ 2178406 w 10321192"/>
              <a:gd name="connsiteY1" fmla="*/ 0 h 6947557"/>
              <a:gd name="connsiteX2" fmla="*/ 10321192 w 10321192"/>
              <a:gd name="connsiteY2" fmla="*/ 0 h 6947557"/>
              <a:gd name="connsiteX3" fmla="*/ 8142786 w 10321192"/>
              <a:gd name="connsiteY3" fmla="*/ 6947557 h 6947557"/>
              <a:gd name="connsiteX4" fmla="*/ 0 w 10321192"/>
              <a:gd name="connsiteY4" fmla="*/ 6947557 h 6947557"/>
              <a:gd name="connsiteX0" fmla="*/ 0 w 8142786"/>
              <a:gd name="connsiteY0" fmla="*/ 6957082 h 6957082"/>
              <a:gd name="connsiteX1" fmla="*/ 2178406 w 8142786"/>
              <a:gd name="connsiteY1" fmla="*/ 9525 h 6957082"/>
              <a:gd name="connsiteX2" fmla="*/ 8111392 w 8142786"/>
              <a:gd name="connsiteY2" fmla="*/ 0 h 6957082"/>
              <a:gd name="connsiteX3" fmla="*/ 8142786 w 8142786"/>
              <a:gd name="connsiteY3" fmla="*/ 6957082 h 6957082"/>
              <a:gd name="connsiteX4" fmla="*/ 0 w 8142786"/>
              <a:gd name="connsiteY4" fmla="*/ 6957082 h 6957082"/>
              <a:gd name="connsiteX0" fmla="*/ 0 w 8114211"/>
              <a:gd name="connsiteY0" fmla="*/ 6957082 h 6957082"/>
              <a:gd name="connsiteX1" fmla="*/ 2178406 w 8114211"/>
              <a:gd name="connsiteY1" fmla="*/ 9525 h 6957082"/>
              <a:gd name="connsiteX2" fmla="*/ 8111392 w 8114211"/>
              <a:gd name="connsiteY2" fmla="*/ 0 h 6957082"/>
              <a:gd name="connsiteX3" fmla="*/ 8114211 w 8114211"/>
              <a:gd name="connsiteY3" fmla="*/ 6899932 h 6957082"/>
              <a:gd name="connsiteX4" fmla="*/ 0 w 8114211"/>
              <a:gd name="connsiteY4" fmla="*/ 6957082 h 6957082"/>
              <a:gd name="connsiteX0" fmla="*/ 0 w 8104686"/>
              <a:gd name="connsiteY0" fmla="*/ 6890407 h 6899932"/>
              <a:gd name="connsiteX1" fmla="*/ 2168881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8104686"/>
              <a:gd name="connsiteY0" fmla="*/ 6890407 h 6899932"/>
              <a:gd name="connsiteX1" fmla="*/ 2619142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7543381"/>
              <a:gd name="connsiteY0" fmla="*/ 6761837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761837 h 6899932"/>
              <a:gd name="connsiteX0" fmla="*/ 0 w 7543381"/>
              <a:gd name="connsiteY0" fmla="*/ 6878661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878661 h 6899932"/>
              <a:gd name="connsiteX0" fmla="*/ 0 w 7540601"/>
              <a:gd name="connsiteY0" fmla="*/ 6878661 h 6929138"/>
              <a:gd name="connsiteX1" fmla="*/ 2057837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  <a:gd name="connsiteX0" fmla="*/ 0 w 7540601"/>
              <a:gd name="connsiteY0" fmla="*/ 6878661 h 6929138"/>
              <a:gd name="connsiteX1" fmla="*/ 2736211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0601" h="6929138">
                <a:moveTo>
                  <a:pt x="0" y="6878661"/>
                </a:moveTo>
                <a:lnTo>
                  <a:pt x="2736211" y="9525"/>
                </a:lnTo>
                <a:lnTo>
                  <a:pt x="7540562" y="0"/>
                </a:lnTo>
                <a:cubicBezTo>
                  <a:pt x="7541502" y="2299977"/>
                  <a:pt x="7525482" y="4629161"/>
                  <a:pt x="7526422" y="6929138"/>
                </a:cubicBezTo>
                <a:lnTo>
                  <a:pt x="0" y="6878661"/>
                </a:lnTo>
                <a:close/>
              </a:path>
            </a:pathLst>
          </a:custGeom>
          <a:solidFill>
            <a:srgbClr val="D9D9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액자 33">
            <a:extLst>
              <a:ext uri="{FF2B5EF4-FFF2-40B4-BE49-F238E27FC236}">
                <a16:creationId xmlns:a16="http://schemas.microsoft.com/office/drawing/2014/main" id="{8E4D1FBB-1639-46EE-8626-FEA4ED8C76E7}"/>
              </a:ext>
            </a:extLst>
          </p:cNvPr>
          <p:cNvSpPr/>
          <p:nvPr/>
        </p:nvSpPr>
        <p:spPr>
          <a:xfrm>
            <a:off x="101600" y="96157"/>
            <a:ext cx="11988800" cy="6665686"/>
          </a:xfrm>
          <a:prstGeom prst="frame">
            <a:avLst>
              <a:gd name="adj1" fmla="val 841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A30959-D049-423B-8E0B-9A2CDBDF725B}"/>
              </a:ext>
            </a:extLst>
          </p:cNvPr>
          <p:cNvSpPr txBox="1"/>
          <p:nvPr/>
        </p:nvSpPr>
        <p:spPr>
          <a:xfrm>
            <a:off x="7049646" y="2620180"/>
            <a:ext cx="3420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ell MT" panose="02020503060305020303" pitchFamily="18" charset="0"/>
                <a:ea typeface="나눔스퀘어 ExtraBold" panose="020B0600000101010101" pitchFamily="50" charset="-127"/>
              </a:rPr>
              <a:t>Part 01</a:t>
            </a:r>
            <a:endParaRPr lang="ko-KR" altLang="en-US" sz="66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ell MT" panose="02020503060305020303" pitchFamily="18" charset="0"/>
              <a:ea typeface="나눔스퀘어 ExtraBold" panose="020B0600000101010101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CBC84AA-E553-45EB-A9CB-20DF679A897D}"/>
              </a:ext>
            </a:extLst>
          </p:cNvPr>
          <p:cNvSpPr/>
          <p:nvPr/>
        </p:nvSpPr>
        <p:spPr>
          <a:xfrm>
            <a:off x="5119081" y="4104910"/>
            <a:ext cx="7377156" cy="81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Cryogenic Basic</a:t>
            </a:r>
          </a:p>
        </p:txBody>
      </p:sp>
    </p:spTree>
    <p:extLst>
      <p:ext uri="{BB962C8B-B14F-4D97-AF65-F5344CB8AC3E}">
        <p14:creationId xmlns:p14="http://schemas.microsoft.com/office/powerpoint/2010/main" val="28390770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17A171B-86F7-4B4F-930C-63F76A33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30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A844DB7-5A4C-4501-A16B-37F58F1CA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Design of Cryogenic System</a:t>
            </a:r>
            <a:endParaRPr lang="ko-KR" altLang="en-US" dirty="0"/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914859C5-392F-4561-9BD1-2D6EE6B07D5B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열침입량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열부하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를 최소화하여야 하는 이유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id="{DC7D6009-32D5-46F9-B4C8-184DCFDA22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31954" y="3397950"/>
            <a:ext cx="3401312" cy="291576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F2CC">
                  <a:gamma/>
                  <a:tint val="0"/>
                  <a:invGamma/>
                </a:srgbClr>
              </a:gs>
              <a:gs pos="100000">
                <a:srgbClr val="9EF2CC"/>
              </a:gs>
            </a:gsLst>
            <a:lin ang="2700000" scaled="1"/>
          </a:gradFill>
          <a:ln w="38100">
            <a:solidFill>
              <a:srgbClr val="969696"/>
            </a:solidFill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latinLnBrk="0" hangingPunct="0"/>
            <a:endParaRPr kumimoji="0" lang="ko-KR" altLang="ko-KR">
              <a:latin typeface="Verdana" panose="020B0604030504040204" pitchFamily="34" charset="0"/>
            </a:endParaRP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DBC35E1D-C152-4B34-94DF-CDF0CE61637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558734" y="3397950"/>
            <a:ext cx="3401313" cy="291576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C9E4FF">
                  <a:gamma/>
                  <a:tint val="0"/>
                  <a:invGamma/>
                </a:srgbClr>
              </a:gs>
              <a:gs pos="100000">
                <a:srgbClr val="C9E4FF"/>
              </a:gs>
            </a:gsLst>
            <a:lin ang="2700000" scaled="1"/>
          </a:gradFill>
          <a:ln w="38100">
            <a:solidFill>
              <a:srgbClr val="969696"/>
            </a:solidFill>
            <a:round/>
            <a:headEnd/>
            <a:tailEnd/>
          </a:ln>
          <a:effectLst>
            <a:outerShdw dist="91581" dir="3378596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latinLnBrk="0" hangingPunct="0"/>
            <a:endParaRPr kumimoji="0" lang="ko-KR" altLang="ko-KR">
              <a:latin typeface="Verdana" panose="020B0604030504040204" pitchFamily="34" charset="0"/>
            </a:endParaRP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C5810B24-F213-4E9D-9852-C74CAA34530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653345" y="3453052"/>
            <a:ext cx="3401313" cy="276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냉동기 용량 감소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운전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여유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확보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냉동기 및 설비 규모 축소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전력 소비 감소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운영비 절감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/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kumimoji="0"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0" lang="ko-KR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투자 비용 최소화 및        </a:t>
            </a:r>
            <a:endParaRPr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kumimoji="0"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kumimoji="0"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 비용 절감 효과</a:t>
            </a:r>
            <a:endParaRPr kumimoji="0"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EE72478E-D64A-4590-9805-61742C6F7F3C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>
            <a:off x="4723390" y="3288610"/>
            <a:ext cx="1043112" cy="136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32F9F8-575C-4269-BA7B-EBD55FA5B232}"/>
              </a:ext>
            </a:extLst>
          </p:cNvPr>
          <p:cNvSpPr>
            <a:spLocks/>
          </p:cNvSpPr>
          <p:nvPr/>
        </p:nvSpPr>
        <p:spPr bwMode="gray">
          <a:xfrm>
            <a:off x="4723390" y="3292081"/>
            <a:ext cx="1035830" cy="1357220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0099CC"/>
              </a:gs>
              <a:gs pos="100000">
                <a:srgbClr val="0099CC">
                  <a:gamma/>
                  <a:tint val="31765"/>
                  <a:invGamma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3AC0CAF0-5684-4CDE-9005-60B8AA4E5D48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436423" y="3288610"/>
            <a:ext cx="1043111" cy="136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224F046F-5991-46FB-ADCC-C525AC000071}"/>
              </a:ext>
            </a:extLst>
          </p:cNvPr>
          <p:cNvSpPr>
            <a:spLocks/>
          </p:cNvSpPr>
          <p:nvPr/>
        </p:nvSpPr>
        <p:spPr bwMode="gray">
          <a:xfrm flipH="1">
            <a:off x="6443705" y="3292081"/>
            <a:ext cx="1035829" cy="1357220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rgbClr val="FF9966"/>
              </a:gs>
              <a:gs pos="100000">
                <a:srgbClr val="FF9966">
                  <a:gamma/>
                  <a:tint val="31765"/>
                  <a:invGamma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035E9161-8CD0-4064-A68D-61296E3496B4}"/>
              </a:ext>
            </a:extLst>
          </p:cNvPr>
          <p:cNvGrpSpPr>
            <a:grpSpLocks/>
          </p:cNvGrpSpPr>
          <p:nvPr/>
        </p:nvGrpSpPr>
        <p:grpSpPr bwMode="auto">
          <a:xfrm>
            <a:off x="4401173" y="1513116"/>
            <a:ext cx="3438808" cy="1751196"/>
            <a:chOff x="1997" y="1314"/>
            <a:chExt cx="1889" cy="1009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C21F50BD-94AA-41A2-B6D1-0F33972280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20" name="Oval 13">
                <a:extLst>
                  <a:ext uri="{FF2B5EF4-FFF2-40B4-BE49-F238E27FC236}">
                    <a16:creationId xmlns:a16="http://schemas.microsoft.com/office/drawing/2014/main" id="{7A127E93-35B9-4EB2-9E40-88BB8F8A746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rgbClr val="3371CD">
                      <a:gamma/>
                      <a:shade val="63529"/>
                      <a:invGamma/>
                    </a:srgbClr>
                  </a:gs>
                  <a:gs pos="100000">
                    <a:srgbClr val="3371CD"/>
                  </a:gs>
                </a:gsLst>
                <a:lin ang="2700000" scaled="1"/>
              </a:gradFill>
              <a:ln>
                <a:noFill/>
              </a:ln>
              <a:effectLst>
                <a:outerShdw dist="35921" dir="2700000" algn="ctr" rotWithShape="0">
                  <a:srgbClr val="000000"/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1" name="Oval 14">
                <a:extLst>
                  <a:ext uri="{FF2B5EF4-FFF2-40B4-BE49-F238E27FC236}">
                    <a16:creationId xmlns:a16="http://schemas.microsoft.com/office/drawing/2014/main" id="{400BC107-C64F-4A93-B212-9E6088A29AB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rgbClr val="3371CD">
                      <a:gamma/>
                      <a:tint val="44314"/>
                      <a:invGamma/>
                    </a:srgbClr>
                  </a:gs>
                  <a:gs pos="100000">
                    <a:srgbClr val="3371CD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70F1268-8F94-4152-B5B2-C0B71C317A0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rgbClr val="E6BF80">
                    <a:gamma/>
                    <a:shade val="46275"/>
                    <a:invGamma/>
                  </a:srgbClr>
                </a:gs>
                <a:gs pos="100000">
                  <a:srgbClr val="E6BF8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B32337B-15FD-44BF-9B27-C1CB451D85A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rgbClr val="E6BF80">
                    <a:alpha val="0"/>
                  </a:srgbClr>
                </a:gs>
                <a:gs pos="100000">
                  <a:srgbClr val="E6BF80">
                    <a:gamma/>
                    <a:tint val="34902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C08B97C-0419-4F32-B953-E5D047EEEE5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rgbClr val="E6BF80">
                    <a:gamma/>
                    <a:shade val="79216"/>
                    <a:invGamma/>
                  </a:srgbClr>
                </a:gs>
                <a:gs pos="100000">
                  <a:srgbClr val="E6BF80">
                    <a:alpha val="4800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8293DE7-B4B5-414B-A0E2-5636B5038F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rgbClr val="E6BF80">
                    <a:gamma/>
                    <a:tint val="0"/>
                    <a:invGamma/>
                  </a:srgbClr>
                </a:gs>
                <a:gs pos="100000">
                  <a:srgbClr val="E6BF80">
                    <a:alpha val="3800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ko-KR" altLang="en-US"/>
            </a:p>
          </p:txBody>
        </p:sp>
      </p:grpSp>
      <p:sp>
        <p:nvSpPr>
          <p:cNvPr id="22" name="Text Box 19">
            <a:extLst>
              <a:ext uri="{FF2B5EF4-FFF2-40B4-BE49-F238E27FC236}">
                <a16:creationId xmlns:a16="http://schemas.microsoft.com/office/drawing/2014/main" id="{5F5B0DD0-BE9F-4AFC-A9EB-B7282E7E1BD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557257" y="1731798"/>
            <a:ext cx="114646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latinLnBrk="0" hangingPunct="0"/>
            <a:r>
              <a:rPr kumimoji="0" lang="ko-KR" altLang="en-US" sz="2500" b="1" dirty="0" err="1">
                <a:solidFill>
                  <a:schemeClr val="accent1"/>
                </a:solidFill>
                <a:latin typeface="Arial" panose="020B0604020202020204" pitchFamily="34" charset="0"/>
              </a:rPr>
              <a:t>열침입</a:t>
            </a:r>
            <a:endParaRPr lang="en-US" altLang="ko-KR" sz="2500" b="1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ctr" eaLnBrk="0" latinLnBrk="0" hangingPunct="0"/>
            <a:r>
              <a:rPr kumimoji="0" lang="ko-KR" altLang="en-US" sz="2500" b="1" dirty="0">
                <a:solidFill>
                  <a:schemeClr val="accent1"/>
                </a:solidFill>
                <a:latin typeface="Arial" panose="020B0604020202020204" pitchFamily="34" charset="0"/>
              </a:rPr>
              <a:t>최소화</a:t>
            </a:r>
            <a:endParaRPr kumimoji="0" lang="en-US" altLang="ko-KR" sz="250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056CDC91-2572-480F-91B5-8EF699F949E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397367" y="3453052"/>
            <a:ext cx="3401313" cy="276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b="1" dirty="0">
                <a:latin typeface="맑은 고딕" panose="020B0503020000020004" pitchFamily="50" charset="-127"/>
              </a:rPr>
              <a:t>온도 변동 감소</a:t>
            </a:r>
            <a:r>
              <a:rPr lang="en-US" altLang="ko-KR" b="1" dirty="0">
                <a:latin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</a:rPr>
              <a:t>안정적인             </a:t>
            </a:r>
            <a:endParaRPr lang="en-US" altLang="ko-KR" b="1" dirty="0">
              <a:latin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</a:rPr>
              <a:t>  </a:t>
            </a:r>
            <a:r>
              <a:rPr lang="ko-KR" altLang="en-US" b="1" dirty="0">
                <a:latin typeface="맑은 고딕" panose="020B0503020000020004" pitchFamily="50" charset="-127"/>
              </a:rPr>
              <a:t>목표 온도 유지 가능</a:t>
            </a: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</a:rPr>
              <a:t>• </a:t>
            </a:r>
            <a:r>
              <a:rPr lang="ko-KR" altLang="en-US" b="1" dirty="0">
                <a:latin typeface="맑은 고딕" panose="020B0503020000020004" pitchFamily="50" charset="-127"/>
              </a:rPr>
              <a:t>극저온 유체 손실 감소</a:t>
            </a:r>
            <a:r>
              <a:rPr lang="en-US" altLang="ko-KR" b="1" dirty="0">
                <a:latin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</a:rPr>
              <a:t>운영 </a:t>
            </a:r>
            <a:endParaRPr lang="en-US" altLang="ko-KR" b="1" dirty="0">
              <a:latin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lang="en-US" altLang="ko-KR" b="1" dirty="0">
                <a:latin typeface="맑은 고딕" panose="020B0503020000020004" pitchFamily="50" charset="-127"/>
              </a:rPr>
              <a:t>  </a:t>
            </a:r>
            <a:r>
              <a:rPr lang="ko-KR" altLang="en-US" b="1" dirty="0">
                <a:latin typeface="맑은 고딕" panose="020B0503020000020004" pitchFamily="50" charset="-127"/>
              </a:rPr>
              <a:t>효율 향상</a:t>
            </a:r>
          </a:p>
          <a:p>
            <a:pPr eaLnBrk="0" latinLnBrk="0" hangingPunct="0"/>
            <a:endParaRPr lang="en-US" altLang="ko-KR" sz="1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kumimoji="0"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kumimoji="0" lang="ko-KR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☞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극저온 시스템 운영 효율    </a:t>
            </a:r>
            <a:endParaRPr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0" latinLnBrk="0" hangingPunct="0">
              <a:lnSpc>
                <a:spcPct val="150000"/>
              </a:lnSpc>
            </a:pPr>
            <a:r>
              <a:rPr kumimoji="0" lang="en-US" altLang="ko-KR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향상 및 안정성 확보</a:t>
            </a:r>
            <a:endParaRPr kumimoji="0" lang="en-US" altLang="ko-KR" b="1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2378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F7151B8-958C-4218-BF01-9EB2D0518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4514C1D-23FA-4E54-ACFB-20B13CF84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Design of Cryogenic System</a:t>
            </a:r>
            <a:endParaRPr lang="ko-KR" altLang="en-US" dirty="0"/>
          </a:p>
        </p:txBody>
      </p:sp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71298E50-F04F-44DB-8BE7-DB14CEEAE075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냉동기의 종류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DA1FE55-A3F0-482A-9DE1-3FC48B0C6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582003"/>
              </p:ext>
            </p:extLst>
          </p:nvPr>
        </p:nvGraphicFramePr>
        <p:xfrm>
          <a:off x="536647" y="1449348"/>
          <a:ext cx="11118706" cy="4740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8155">
                  <a:extLst>
                    <a:ext uri="{9D8B030D-6E8A-4147-A177-3AD203B41FA5}">
                      <a16:colId xmlns:a16="http://schemas.microsoft.com/office/drawing/2014/main" val="3804993312"/>
                    </a:ext>
                  </a:extLst>
                </a:gridCol>
                <a:gridCol w="1811922">
                  <a:extLst>
                    <a:ext uri="{9D8B030D-6E8A-4147-A177-3AD203B41FA5}">
                      <a16:colId xmlns:a16="http://schemas.microsoft.com/office/drawing/2014/main" val="820662487"/>
                    </a:ext>
                  </a:extLst>
                </a:gridCol>
                <a:gridCol w="2054130">
                  <a:extLst>
                    <a:ext uri="{9D8B030D-6E8A-4147-A177-3AD203B41FA5}">
                      <a16:colId xmlns:a16="http://schemas.microsoft.com/office/drawing/2014/main" val="1064174222"/>
                    </a:ext>
                  </a:extLst>
                </a:gridCol>
                <a:gridCol w="3954499">
                  <a:extLst>
                    <a:ext uri="{9D8B030D-6E8A-4147-A177-3AD203B41FA5}">
                      <a16:colId xmlns:a16="http://schemas.microsoft.com/office/drawing/2014/main" val="1989067099"/>
                    </a:ext>
                  </a:extLst>
                </a:gridCol>
              </a:tblGrid>
              <a:tr h="637427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냉동기의 종류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 냉각 온도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 냉각 능력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조건에 따라 다름</a:t>
                      </a:r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 적용 분야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73400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증기압축식 냉동기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250 K ~ 300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 kW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/>
                        <a:t>냉장고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에어컨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산업용 냉동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205831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터보 </a:t>
                      </a:r>
                      <a:r>
                        <a:rPr lang="ko-KR" altLang="en-US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브레이튼</a:t>
                      </a:r>
                      <a:endParaRPr lang="en-US" altLang="ko-KR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 K ~ 150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1kW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/>
                        <a:t>LNG, </a:t>
                      </a:r>
                      <a:r>
                        <a:rPr lang="ko-KR" altLang="en-US" sz="1600" dirty="0" err="1"/>
                        <a:t>공기액화분리장치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수소 플랜트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79432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Stirling 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냉동기</a:t>
                      </a:r>
                      <a:endParaRPr lang="en-US" altLang="ko-KR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K ~ 100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 W ~ 500 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/>
                        <a:t>적외선 센서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우주장비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다양한 분야 적용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69799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GM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냉동기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/2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 K ~ 80 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 W ~ 100 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/>
                        <a:t>MRI, Cryopump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dirty="0"/>
                        <a:t>초전도 자석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실험장비</a:t>
                      </a:r>
                      <a:endParaRPr lang="en-US" altLang="ko-KR" sz="16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1051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Pulse Tube Cryocooler(1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/2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 K ~ 80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1W ~ 80 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/>
                        <a:t>양자기술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양자컴퓨터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우주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678849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JT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냉동기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 K ~ 20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1W ~ 100 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/>
                        <a:t>헬륨</a:t>
                      </a:r>
                      <a:r>
                        <a:rPr lang="en-US" altLang="ko-KR" sz="1600" dirty="0"/>
                        <a:t>·</a:t>
                      </a:r>
                      <a:r>
                        <a:rPr lang="ko-KR" altLang="en-US" sz="1600" dirty="0"/>
                        <a:t>수소 액화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저온 냉각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651024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헬륨 </a:t>
                      </a:r>
                      <a:r>
                        <a:rPr lang="ko-KR" altLang="en-US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액화기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 K ~ 4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 W ~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kW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초전도가속기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핵융합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53926"/>
                  </a:ext>
                </a:extLst>
              </a:tr>
              <a:tr h="5128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희석 냉동기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 </a:t>
                      </a:r>
                      <a:r>
                        <a:rPr lang="en-US" altLang="ko-KR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mK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~ 100 </a:t>
                      </a:r>
                      <a:r>
                        <a:rPr lang="en-US" altLang="ko-KR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mK</a:t>
                      </a:r>
                      <a:endParaRPr lang="en-US" altLang="ko-KR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수백 </a:t>
                      </a:r>
                      <a:r>
                        <a:rPr lang="el-GR" altLang="ko-KR" sz="1600" dirty="0"/>
                        <a:t>μ</a:t>
                      </a:r>
                      <a:r>
                        <a:rPr lang="en-US" altLang="ko-KR" sz="1600" dirty="0"/>
                        <a:t>W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/>
                        <a:t>양자컴퓨터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양자센서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089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8035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E368863-1241-4514-A424-C5766ECDC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40B69D3-2312-4346-8F20-DF0C8B33C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Design of Cryogenic System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8CBB24-42F8-40C5-A4C0-9D8E44353A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" t="61084" r="50468" b="3110"/>
          <a:stretch/>
        </p:blipFill>
        <p:spPr>
          <a:xfrm>
            <a:off x="215146" y="1428899"/>
            <a:ext cx="11761708" cy="4869076"/>
          </a:xfrm>
          <a:prstGeom prst="rect">
            <a:avLst/>
          </a:prstGeom>
        </p:spPr>
      </p:pic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6C28055D-FB7F-4F02-969D-32707B727B76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열전달 메커니즘 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–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복사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복사열 차단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0357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07FB6A-1E1C-4F90-BB25-ABDD3E59D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09BC6139-E555-4917-9A1A-4C5637F4A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Design of Cryogenic System</a:t>
            </a:r>
            <a:endParaRPr lang="ko-KR" altLang="en-US" dirty="0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28FF13B5-4539-43D6-A9FD-BAEA11364917}"/>
              </a:ext>
            </a:extLst>
          </p:cNvPr>
          <p:cNvGrpSpPr>
            <a:grpSpLocks/>
          </p:cNvGrpSpPr>
          <p:nvPr/>
        </p:nvGrpSpPr>
        <p:grpSpPr bwMode="auto">
          <a:xfrm>
            <a:off x="4360043" y="957288"/>
            <a:ext cx="2640318" cy="2642051"/>
            <a:chOff x="2172" y="1440"/>
            <a:chExt cx="1956" cy="1957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BB831D7D-E2C0-4D02-8DA3-DCC763A5A97D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00CC99">
                    <a:gamma/>
                    <a:shade val="45490"/>
                    <a:invGamma/>
                  </a:srgbClr>
                </a:gs>
                <a:gs pos="100000">
                  <a:srgbClr val="00CC99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00CC99"/>
              </a:extrusionClr>
              <a:contourClr>
                <a:srgbClr val="00CC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3A116BB4-7F15-4023-91AE-CF14E85AFF6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4095EBD3-67A1-498F-B7F1-D2F253CDA22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C58D366C-FB6E-4783-AB4A-D84A5417DD1C}"/>
              </a:ext>
            </a:extLst>
          </p:cNvPr>
          <p:cNvGrpSpPr>
            <a:grpSpLocks/>
          </p:cNvGrpSpPr>
          <p:nvPr/>
        </p:nvGrpSpPr>
        <p:grpSpPr bwMode="auto">
          <a:xfrm>
            <a:off x="1948414" y="2786800"/>
            <a:ext cx="3388755" cy="3390488"/>
            <a:chOff x="2172" y="1440"/>
            <a:chExt cx="1956" cy="1957"/>
          </a:xfrm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D8BFB39-0480-4E86-B93A-FA6DDABA8314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B29B5C">
                    <a:gamma/>
                    <a:shade val="57647"/>
                    <a:invGamma/>
                  </a:srgbClr>
                </a:gs>
                <a:gs pos="100000">
                  <a:srgbClr val="B29B5C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B29B5C"/>
              </a:extrusionClr>
              <a:contourClr>
                <a:srgbClr val="B29B5C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CC68681D-269D-41C4-926F-75A3E6B1821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6BB32246-5A11-4AE2-A034-A2BE01FABB7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3" name="Text Box 11">
            <a:extLst>
              <a:ext uri="{FF2B5EF4-FFF2-40B4-BE49-F238E27FC236}">
                <a16:creationId xmlns:a16="http://schemas.microsoft.com/office/drawing/2014/main" id="{059F1F55-CA1C-4794-83D2-4EAD2C621D6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3004030" y="4124018"/>
            <a:ext cx="152958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latinLnBrk="0" hangingPunct="0"/>
            <a:r>
              <a:rPr kumimoji="0" lang="ko-KR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극저온</a:t>
            </a:r>
            <a:endParaRPr kumimoji="0" lang="en-US" altLang="ko-KR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eaLnBrk="0" latinLnBrk="0" hangingPunct="0"/>
            <a:r>
              <a:rPr kumimoji="0" lang="ko-KR" alt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시스템 </a:t>
            </a:r>
            <a:endParaRPr kumimoji="0" lang="en-US" altLang="ko-KR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14" name="Group 12">
            <a:extLst>
              <a:ext uri="{FF2B5EF4-FFF2-40B4-BE49-F238E27FC236}">
                <a16:creationId xmlns:a16="http://schemas.microsoft.com/office/drawing/2014/main" id="{F2CB1C44-6F3B-4F38-8E93-EF6CE6B67FB4}"/>
              </a:ext>
            </a:extLst>
          </p:cNvPr>
          <p:cNvGrpSpPr>
            <a:grpSpLocks/>
          </p:cNvGrpSpPr>
          <p:nvPr/>
        </p:nvGrpSpPr>
        <p:grpSpPr bwMode="auto">
          <a:xfrm>
            <a:off x="8185386" y="1705725"/>
            <a:ext cx="2058201" cy="2059934"/>
            <a:chOff x="2172" y="1440"/>
            <a:chExt cx="1956" cy="1957"/>
          </a:xfrm>
        </p:grpSpPr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FD2C56C5-0601-437B-A8EF-B4B4D04D68FB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8497E6">
                    <a:gamma/>
                    <a:shade val="54510"/>
                    <a:invGamma/>
                  </a:srgbClr>
                </a:gs>
                <a:gs pos="100000">
                  <a:srgbClr val="8497E6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8497E6"/>
              </a:extrusionClr>
              <a:contourClr>
                <a:srgbClr val="8497E6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20CD396B-1A5E-4F30-AEE9-FAC3DA1BF6C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8284E5C8-6CCD-4974-877F-1D6D79B06F93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18" name="Text Box 16">
            <a:extLst>
              <a:ext uri="{FF2B5EF4-FFF2-40B4-BE49-F238E27FC236}">
                <a16:creationId xmlns:a16="http://schemas.microsoft.com/office/drawing/2014/main" id="{841618CD-E7C2-4F15-9386-D2552A12FF4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746219" y="1867813"/>
            <a:ext cx="18934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latinLnBrk="0" hangingPunct="0"/>
            <a:r>
              <a:rPr kumimoji="0" lang="ko-KR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적합한</a:t>
            </a:r>
            <a:endParaRPr kumimoji="0" lang="en-US" altLang="ko-K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eaLnBrk="0" latinLnBrk="0" hangingPunct="0"/>
            <a:r>
              <a:rPr kumimoji="0" lang="ko-KR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 냉동기 선정</a:t>
            </a:r>
            <a:endParaRPr kumimoji="0" lang="en-US" altLang="ko-K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E100FF7B-3A1A-46B4-A71C-949A98BCF78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878548" y="2533397"/>
            <a:ext cx="8771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latinLnBrk="0" hangingPunct="0"/>
            <a:r>
              <a:rPr kumimoji="0" lang="ko-KR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재료의</a:t>
            </a:r>
            <a:endParaRPr kumimoji="0" lang="en-US" altLang="ko-KR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eaLnBrk="0" latinLnBrk="0" hangingPunct="0"/>
            <a:r>
              <a:rPr kumimoji="0" lang="ko-KR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선정</a:t>
            </a:r>
            <a:endParaRPr kumimoji="0" lang="en-US" altLang="ko-KR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  <p:grpSp>
        <p:nvGrpSpPr>
          <p:cNvPr id="20" name="Group 18">
            <a:extLst>
              <a:ext uri="{FF2B5EF4-FFF2-40B4-BE49-F238E27FC236}">
                <a16:creationId xmlns:a16="http://schemas.microsoft.com/office/drawing/2014/main" id="{8011498C-16E4-49F6-9634-E88ECD433C90}"/>
              </a:ext>
            </a:extLst>
          </p:cNvPr>
          <p:cNvGrpSpPr>
            <a:grpSpLocks/>
          </p:cNvGrpSpPr>
          <p:nvPr/>
        </p:nvGrpSpPr>
        <p:grpSpPr bwMode="auto">
          <a:xfrm>
            <a:off x="5940076" y="2473219"/>
            <a:ext cx="2640318" cy="2642050"/>
            <a:chOff x="2172" y="1440"/>
            <a:chExt cx="1956" cy="1957"/>
          </a:xfrm>
        </p:grpSpPr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043C7795-DF32-4FC3-AA90-A2E0B638279B}"/>
                </a:ext>
              </a:extLst>
            </p:cNvPr>
            <p:cNvSpPr>
              <a:spLocks/>
            </p:cNvSpPr>
            <p:nvPr/>
          </p:nvSpPr>
          <p:spPr bwMode="gray">
            <a:xfrm>
              <a:off x="2172" y="1440"/>
              <a:ext cx="1956" cy="1957"/>
            </a:xfrm>
            <a:custGeom>
              <a:avLst/>
              <a:gdLst>
                <a:gd name="T0" fmla="*/ 1956 w 1956"/>
                <a:gd name="T1" fmla="*/ 923 h 1957"/>
                <a:gd name="T2" fmla="*/ 1808 w 1956"/>
                <a:gd name="T3" fmla="*/ 869 h 1957"/>
                <a:gd name="T4" fmla="*/ 1937 w 1956"/>
                <a:gd name="T5" fmla="*/ 778 h 1957"/>
                <a:gd name="T6" fmla="*/ 1767 w 1956"/>
                <a:gd name="T7" fmla="*/ 700 h 1957"/>
                <a:gd name="T8" fmla="*/ 1732 w 1956"/>
                <a:gd name="T9" fmla="*/ 616 h 1957"/>
                <a:gd name="T10" fmla="*/ 1798 w 1956"/>
                <a:gd name="T11" fmla="*/ 441 h 1957"/>
                <a:gd name="T12" fmla="*/ 1642 w 1956"/>
                <a:gd name="T13" fmla="*/ 469 h 1957"/>
                <a:gd name="T14" fmla="*/ 1709 w 1956"/>
                <a:gd name="T15" fmla="*/ 325 h 1957"/>
                <a:gd name="T16" fmla="*/ 1522 w 1956"/>
                <a:gd name="T17" fmla="*/ 344 h 1957"/>
                <a:gd name="T18" fmla="*/ 1450 w 1956"/>
                <a:gd name="T19" fmla="*/ 287 h 1957"/>
                <a:gd name="T20" fmla="*/ 1419 w 1956"/>
                <a:gd name="T21" fmla="*/ 103 h 1957"/>
                <a:gd name="T22" fmla="*/ 1298 w 1956"/>
                <a:gd name="T23" fmla="*/ 205 h 1957"/>
                <a:gd name="T24" fmla="*/ 1285 w 1956"/>
                <a:gd name="T25" fmla="*/ 47 h 1957"/>
                <a:gd name="T26" fmla="*/ 1132 w 1956"/>
                <a:gd name="T27" fmla="*/ 156 h 1957"/>
                <a:gd name="T28" fmla="*/ 1041 w 1956"/>
                <a:gd name="T29" fmla="*/ 144 h 1957"/>
                <a:gd name="T30" fmla="*/ 923 w 1956"/>
                <a:gd name="T31" fmla="*/ 0 h 1957"/>
                <a:gd name="T32" fmla="*/ 869 w 1956"/>
                <a:gd name="T33" fmla="*/ 148 h 1957"/>
                <a:gd name="T34" fmla="*/ 779 w 1956"/>
                <a:gd name="T35" fmla="*/ 19 h 1957"/>
                <a:gd name="T36" fmla="*/ 700 w 1956"/>
                <a:gd name="T37" fmla="*/ 189 h 1957"/>
                <a:gd name="T38" fmla="*/ 616 w 1956"/>
                <a:gd name="T39" fmla="*/ 224 h 1957"/>
                <a:gd name="T40" fmla="*/ 441 w 1956"/>
                <a:gd name="T41" fmla="*/ 159 h 1957"/>
                <a:gd name="T42" fmla="*/ 469 w 1956"/>
                <a:gd name="T43" fmla="*/ 314 h 1957"/>
                <a:gd name="T44" fmla="*/ 326 w 1956"/>
                <a:gd name="T45" fmla="*/ 246 h 1957"/>
                <a:gd name="T46" fmla="*/ 343 w 1956"/>
                <a:gd name="T47" fmla="*/ 434 h 1957"/>
                <a:gd name="T48" fmla="*/ 288 w 1956"/>
                <a:gd name="T49" fmla="*/ 507 h 1957"/>
                <a:gd name="T50" fmla="*/ 103 w 1956"/>
                <a:gd name="T51" fmla="*/ 536 h 1957"/>
                <a:gd name="T52" fmla="*/ 205 w 1956"/>
                <a:gd name="T53" fmla="*/ 658 h 1957"/>
                <a:gd name="T54" fmla="*/ 48 w 1956"/>
                <a:gd name="T55" fmla="*/ 671 h 1957"/>
                <a:gd name="T56" fmla="*/ 156 w 1956"/>
                <a:gd name="T57" fmla="*/ 824 h 1957"/>
                <a:gd name="T58" fmla="*/ 144 w 1956"/>
                <a:gd name="T59" fmla="*/ 914 h 1957"/>
                <a:gd name="T60" fmla="*/ 0 w 1956"/>
                <a:gd name="T61" fmla="*/ 1034 h 1957"/>
                <a:gd name="T62" fmla="*/ 148 w 1956"/>
                <a:gd name="T63" fmla="*/ 1088 h 1957"/>
                <a:gd name="T64" fmla="*/ 19 w 1956"/>
                <a:gd name="T65" fmla="*/ 1178 h 1957"/>
                <a:gd name="T66" fmla="*/ 189 w 1956"/>
                <a:gd name="T67" fmla="*/ 1255 h 1957"/>
                <a:gd name="T68" fmla="*/ 224 w 1956"/>
                <a:gd name="T69" fmla="*/ 1341 h 1957"/>
                <a:gd name="T70" fmla="*/ 159 w 1956"/>
                <a:gd name="T71" fmla="*/ 1514 h 1957"/>
                <a:gd name="T72" fmla="*/ 314 w 1956"/>
                <a:gd name="T73" fmla="*/ 1488 h 1957"/>
                <a:gd name="T74" fmla="*/ 247 w 1956"/>
                <a:gd name="T75" fmla="*/ 1631 h 1957"/>
                <a:gd name="T76" fmla="*/ 434 w 1956"/>
                <a:gd name="T77" fmla="*/ 1613 h 1957"/>
                <a:gd name="T78" fmla="*/ 506 w 1956"/>
                <a:gd name="T79" fmla="*/ 1670 h 1957"/>
                <a:gd name="T80" fmla="*/ 537 w 1956"/>
                <a:gd name="T81" fmla="*/ 1854 h 1957"/>
                <a:gd name="T82" fmla="*/ 658 w 1956"/>
                <a:gd name="T83" fmla="*/ 1752 h 1957"/>
                <a:gd name="T84" fmla="*/ 671 w 1956"/>
                <a:gd name="T85" fmla="*/ 1909 h 1957"/>
                <a:gd name="T86" fmla="*/ 824 w 1956"/>
                <a:gd name="T87" fmla="*/ 1801 h 1957"/>
                <a:gd name="T88" fmla="*/ 914 w 1956"/>
                <a:gd name="T89" fmla="*/ 1813 h 1957"/>
                <a:gd name="T90" fmla="*/ 1033 w 1956"/>
                <a:gd name="T91" fmla="*/ 1957 h 1957"/>
                <a:gd name="T92" fmla="*/ 1087 w 1956"/>
                <a:gd name="T93" fmla="*/ 1809 h 1957"/>
                <a:gd name="T94" fmla="*/ 1178 w 1956"/>
                <a:gd name="T95" fmla="*/ 1937 h 1957"/>
                <a:gd name="T96" fmla="*/ 1255 w 1956"/>
                <a:gd name="T97" fmla="*/ 1769 h 1957"/>
                <a:gd name="T98" fmla="*/ 1341 w 1956"/>
                <a:gd name="T99" fmla="*/ 1733 h 1957"/>
                <a:gd name="T100" fmla="*/ 1515 w 1956"/>
                <a:gd name="T101" fmla="*/ 1798 h 1957"/>
                <a:gd name="T102" fmla="*/ 1488 w 1956"/>
                <a:gd name="T103" fmla="*/ 1643 h 1957"/>
                <a:gd name="T104" fmla="*/ 1630 w 1956"/>
                <a:gd name="T105" fmla="*/ 1710 h 1957"/>
                <a:gd name="T106" fmla="*/ 1613 w 1956"/>
                <a:gd name="T107" fmla="*/ 1523 h 1957"/>
                <a:gd name="T108" fmla="*/ 1670 w 1956"/>
                <a:gd name="T109" fmla="*/ 1450 h 1957"/>
                <a:gd name="T110" fmla="*/ 1853 w 1956"/>
                <a:gd name="T111" fmla="*/ 1420 h 1957"/>
                <a:gd name="T112" fmla="*/ 1751 w 1956"/>
                <a:gd name="T113" fmla="*/ 1299 h 1957"/>
                <a:gd name="T114" fmla="*/ 1908 w 1956"/>
                <a:gd name="T115" fmla="*/ 1284 h 1957"/>
                <a:gd name="T116" fmla="*/ 1801 w 1956"/>
                <a:gd name="T117" fmla="*/ 1133 h 1957"/>
                <a:gd name="T118" fmla="*/ 1812 w 1956"/>
                <a:gd name="T119" fmla="*/ 1041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956" h="1957">
                  <a:moveTo>
                    <a:pt x="1956" y="1034"/>
                  </a:moveTo>
                  <a:lnTo>
                    <a:pt x="1956" y="923"/>
                  </a:lnTo>
                  <a:lnTo>
                    <a:pt x="1812" y="914"/>
                  </a:lnTo>
                  <a:lnTo>
                    <a:pt x="1808" y="869"/>
                  </a:lnTo>
                  <a:lnTo>
                    <a:pt x="1801" y="824"/>
                  </a:lnTo>
                  <a:lnTo>
                    <a:pt x="1937" y="778"/>
                  </a:lnTo>
                  <a:lnTo>
                    <a:pt x="1908" y="671"/>
                  </a:lnTo>
                  <a:lnTo>
                    <a:pt x="1767" y="700"/>
                  </a:lnTo>
                  <a:lnTo>
                    <a:pt x="1751" y="658"/>
                  </a:lnTo>
                  <a:lnTo>
                    <a:pt x="1732" y="616"/>
                  </a:lnTo>
                  <a:lnTo>
                    <a:pt x="1853" y="536"/>
                  </a:lnTo>
                  <a:lnTo>
                    <a:pt x="1798" y="441"/>
                  </a:lnTo>
                  <a:lnTo>
                    <a:pt x="1670" y="507"/>
                  </a:lnTo>
                  <a:lnTo>
                    <a:pt x="1642" y="469"/>
                  </a:lnTo>
                  <a:lnTo>
                    <a:pt x="1613" y="434"/>
                  </a:lnTo>
                  <a:lnTo>
                    <a:pt x="1709" y="325"/>
                  </a:lnTo>
                  <a:lnTo>
                    <a:pt x="1630" y="246"/>
                  </a:lnTo>
                  <a:lnTo>
                    <a:pt x="1522" y="344"/>
                  </a:lnTo>
                  <a:lnTo>
                    <a:pt x="1488" y="314"/>
                  </a:lnTo>
                  <a:lnTo>
                    <a:pt x="1450" y="287"/>
                  </a:lnTo>
                  <a:lnTo>
                    <a:pt x="1515" y="159"/>
                  </a:lnTo>
                  <a:lnTo>
                    <a:pt x="1419" y="103"/>
                  </a:lnTo>
                  <a:lnTo>
                    <a:pt x="1341" y="224"/>
                  </a:lnTo>
                  <a:lnTo>
                    <a:pt x="1298" y="205"/>
                  </a:lnTo>
                  <a:lnTo>
                    <a:pt x="1256" y="189"/>
                  </a:lnTo>
                  <a:lnTo>
                    <a:pt x="1285" y="47"/>
                  </a:lnTo>
                  <a:lnTo>
                    <a:pt x="1178" y="19"/>
                  </a:lnTo>
                  <a:lnTo>
                    <a:pt x="1132" y="156"/>
                  </a:lnTo>
                  <a:lnTo>
                    <a:pt x="1087" y="148"/>
                  </a:lnTo>
                  <a:lnTo>
                    <a:pt x="1041" y="144"/>
                  </a:lnTo>
                  <a:lnTo>
                    <a:pt x="1033" y="0"/>
                  </a:lnTo>
                  <a:lnTo>
                    <a:pt x="923" y="0"/>
                  </a:lnTo>
                  <a:lnTo>
                    <a:pt x="914" y="144"/>
                  </a:lnTo>
                  <a:lnTo>
                    <a:pt x="869" y="148"/>
                  </a:lnTo>
                  <a:lnTo>
                    <a:pt x="824" y="156"/>
                  </a:lnTo>
                  <a:lnTo>
                    <a:pt x="779" y="19"/>
                  </a:lnTo>
                  <a:lnTo>
                    <a:pt x="671" y="47"/>
                  </a:lnTo>
                  <a:lnTo>
                    <a:pt x="700" y="189"/>
                  </a:lnTo>
                  <a:lnTo>
                    <a:pt x="658" y="205"/>
                  </a:lnTo>
                  <a:lnTo>
                    <a:pt x="616" y="224"/>
                  </a:lnTo>
                  <a:lnTo>
                    <a:pt x="537" y="103"/>
                  </a:lnTo>
                  <a:lnTo>
                    <a:pt x="441" y="159"/>
                  </a:lnTo>
                  <a:lnTo>
                    <a:pt x="506" y="287"/>
                  </a:lnTo>
                  <a:lnTo>
                    <a:pt x="469" y="314"/>
                  </a:lnTo>
                  <a:lnTo>
                    <a:pt x="434" y="344"/>
                  </a:lnTo>
                  <a:lnTo>
                    <a:pt x="326" y="246"/>
                  </a:lnTo>
                  <a:lnTo>
                    <a:pt x="247" y="325"/>
                  </a:lnTo>
                  <a:lnTo>
                    <a:pt x="343" y="434"/>
                  </a:lnTo>
                  <a:lnTo>
                    <a:pt x="314" y="469"/>
                  </a:lnTo>
                  <a:lnTo>
                    <a:pt x="288" y="507"/>
                  </a:lnTo>
                  <a:lnTo>
                    <a:pt x="159" y="441"/>
                  </a:lnTo>
                  <a:lnTo>
                    <a:pt x="103" y="536"/>
                  </a:lnTo>
                  <a:lnTo>
                    <a:pt x="224" y="616"/>
                  </a:lnTo>
                  <a:lnTo>
                    <a:pt x="205" y="658"/>
                  </a:lnTo>
                  <a:lnTo>
                    <a:pt x="189" y="700"/>
                  </a:lnTo>
                  <a:lnTo>
                    <a:pt x="48" y="671"/>
                  </a:lnTo>
                  <a:lnTo>
                    <a:pt x="19" y="778"/>
                  </a:lnTo>
                  <a:lnTo>
                    <a:pt x="156" y="824"/>
                  </a:lnTo>
                  <a:lnTo>
                    <a:pt x="148" y="869"/>
                  </a:lnTo>
                  <a:lnTo>
                    <a:pt x="144" y="914"/>
                  </a:lnTo>
                  <a:lnTo>
                    <a:pt x="0" y="923"/>
                  </a:lnTo>
                  <a:lnTo>
                    <a:pt x="0" y="1034"/>
                  </a:lnTo>
                  <a:lnTo>
                    <a:pt x="144" y="1041"/>
                  </a:lnTo>
                  <a:lnTo>
                    <a:pt x="148" y="1088"/>
                  </a:lnTo>
                  <a:lnTo>
                    <a:pt x="156" y="1133"/>
                  </a:lnTo>
                  <a:lnTo>
                    <a:pt x="19" y="1178"/>
                  </a:lnTo>
                  <a:lnTo>
                    <a:pt x="48" y="1284"/>
                  </a:lnTo>
                  <a:lnTo>
                    <a:pt x="189" y="1255"/>
                  </a:lnTo>
                  <a:lnTo>
                    <a:pt x="205" y="1299"/>
                  </a:lnTo>
                  <a:lnTo>
                    <a:pt x="224" y="1341"/>
                  </a:lnTo>
                  <a:lnTo>
                    <a:pt x="103" y="1420"/>
                  </a:lnTo>
                  <a:lnTo>
                    <a:pt x="159" y="1514"/>
                  </a:lnTo>
                  <a:lnTo>
                    <a:pt x="287" y="1450"/>
                  </a:lnTo>
                  <a:lnTo>
                    <a:pt x="314" y="1488"/>
                  </a:lnTo>
                  <a:lnTo>
                    <a:pt x="343" y="1523"/>
                  </a:lnTo>
                  <a:lnTo>
                    <a:pt x="247" y="1631"/>
                  </a:lnTo>
                  <a:lnTo>
                    <a:pt x="326" y="1710"/>
                  </a:lnTo>
                  <a:lnTo>
                    <a:pt x="434" y="1613"/>
                  </a:lnTo>
                  <a:lnTo>
                    <a:pt x="469" y="1643"/>
                  </a:lnTo>
                  <a:lnTo>
                    <a:pt x="506" y="1670"/>
                  </a:lnTo>
                  <a:lnTo>
                    <a:pt x="441" y="1798"/>
                  </a:lnTo>
                  <a:lnTo>
                    <a:pt x="537" y="1854"/>
                  </a:lnTo>
                  <a:lnTo>
                    <a:pt x="616" y="1733"/>
                  </a:lnTo>
                  <a:lnTo>
                    <a:pt x="658" y="1752"/>
                  </a:lnTo>
                  <a:lnTo>
                    <a:pt x="702" y="1768"/>
                  </a:lnTo>
                  <a:lnTo>
                    <a:pt x="671" y="1909"/>
                  </a:lnTo>
                  <a:lnTo>
                    <a:pt x="779" y="1937"/>
                  </a:lnTo>
                  <a:lnTo>
                    <a:pt x="824" y="1801"/>
                  </a:lnTo>
                  <a:lnTo>
                    <a:pt x="869" y="1809"/>
                  </a:lnTo>
                  <a:lnTo>
                    <a:pt x="914" y="1813"/>
                  </a:lnTo>
                  <a:lnTo>
                    <a:pt x="923" y="1957"/>
                  </a:lnTo>
                  <a:lnTo>
                    <a:pt x="1033" y="1957"/>
                  </a:lnTo>
                  <a:lnTo>
                    <a:pt x="1041" y="1813"/>
                  </a:lnTo>
                  <a:lnTo>
                    <a:pt x="1087" y="1809"/>
                  </a:lnTo>
                  <a:lnTo>
                    <a:pt x="1132" y="1801"/>
                  </a:lnTo>
                  <a:lnTo>
                    <a:pt x="1178" y="1937"/>
                  </a:lnTo>
                  <a:lnTo>
                    <a:pt x="1285" y="1909"/>
                  </a:lnTo>
                  <a:lnTo>
                    <a:pt x="1255" y="1769"/>
                  </a:lnTo>
                  <a:lnTo>
                    <a:pt x="1298" y="1752"/>
                  </a:lnTo>
                  <a:lnTo>
                    <a:pt x="1341" y="1733"/>
                  </a:lnTo>
                  <a:lnTo>
                    <a:pt x="1419" y="1854"/>
                  </a:lnTo>
                  <a:lnTo>
                    <a:pt x="1515" y="1798"/>
                  </a:lnTo>
                  <a:lnTo>
                    <a:pt x="1450" y="1670"/>
                  </a:lnTo>
                  <a:lnTo>
                    <a:pt x="1488" y="1643"/>
                  </a:lnTo>
                  <a:lnTo>
                    <a:pt x="1524" y="1613"/>
                  </a:lnTo>
                  <a:lnTo>
                    <a:pt x="1630" y="1710"/>
                  </a:lnTo>
                  <a:lnTo>
                    <a:pt x="1709" y="1631"/>
                  </a:lnTo>
                  <a:lnTo>
                    <a:pt x="1613" y="1523"/>
                  </a:lnTo>
                  <a:lnTo>
                    <a:pt x="1642" y="1488"/>
                  </a:lnTo>
                  <a:lnTo>
                    <a:pt x="1670" y="1450"/>
                  </a:lnTo>
                  <a:lnTo>
                    <a:pt x="1798" y="1514"/>
                  </a:lnTo>
                  <a:lnTo>
                    <a:pt x="1853" y="1420"/>
                  </a:lnTo>
                  <a:lnTo>
                    <a:pt x="1732" y="1341"/>
                  </a:lnTo>
                  <a:lnTo>
                    <a:pt x="1751" y="1299"/>
                  </a:lnTo>
                  <a:lnTo>
                    <a:pt x="1768" y="1255"/>
                  </a:lnTo>
                  <a:lnTo>
                    <a:pt x="1908" y="1284"/>
                  </a:lnTo>
                  <a:lnTo>
                    <a:pt x="1937" y="1178"/>
                  </a:lnTo>
                  <a:lnTo>
                    <a:pt x="1801" y="1133"/>
                  </a:lnTo>
                  <a:lnTo>
                    <a:pt x="1808" y="1088"/>
                  </a:lnTo>
                  <a:lnTo>
                    <a:pt x="1812" y="1041"/>
                  </a:lnTo>
                  <a:lnTo>
                    <a:pt x="1956" y="1034"/>
                  </a:lnTo>
                </a:path>
              </a:pathLst>
            </a:custGeom>
            <a:gradFill rotWithShape="1">
              <a:gsLst>
                <a:gs pos="0">
                  <a:srgbClr val="666699">
                    <a:gamma/>
                    <a:shade val="42353"/>
                    <a:invGamma/>
                  </a:srgbClr>
                </a:gs>
                <a:gs pos="100000">
                  <a:srgbClr val="666699"/>
                </a:gs>
              </a:gsLst>
              <a:lin ang="2700000" scaled="1"/>
            </a:gradFill>
            <a:ln w="9525">
              <a:prstDash val="solid"/>
              <a:round/>
              <a:headEnd/>
              <a:tailEnd/>
            </a:ln>
            <a:effectLst/>
            <a:scene3d>
              <a:camera prst="legacyPerspectiveFront">
                <a:rot lat="20099999" lon="1500000" rev="0"/>
              </a:camera>
              <a:lightRig rig="legacyFlat4" dir="b"/>
            </a:scene3d>
            <a:sp3d extrusionH="608000" prstMaterial="legacyMatte">
              <a:bevelT w="13500" h="13500" prst="angle"/>
              <a:bevelB w="13500" h="13500" prst="angle"/>
              <a:extrusionClr>
                <a:srgbClr val="666699"/>
              </a:extrusionClr>
              <a:contourClr>
                <a:srgbClr val="66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flatTx/>
            </a:bodyPr>
            <a:lstStyle/>
            <a:p>
              <a:endParaRPr lang="ko-KR" altLang="en-US"/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8C225B51-CD2C-4B7B-9C66-EA53B96D0A4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663" y="1839"/>
              <a:ext cx="1008" cy="1248"/>
            </a:xfrm>
            <a:prstGeom prst="ellipse">
              <a:avLst/>
            </a:prstGeom>
            <a:gradFill rotWithShape="1">
              <a:gsLst>
                <a:gs pos="0">
                  <a:srgbClr val="B2B2B2">
                    <a:gamma/>
                    <a:shade val="46275"/>
                    <a:invGamma/>
                  </a:srgbClr>
                </a:gs>
                <a:gs pos="50000">
                  <a:srgbClr val="B2B2B2"/>
                </a:gs>
                <a:gs pos="100000">
                  <a:srgbClr val="B2B2B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7427BD90-F1E9-4FB2-9346-88B5F857EFF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506802">
              <a:off x="2837" y="1961"/>
              <a:ext cx="797" cy="115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4" name="Text Box 22">
            <a:extLst>
              <a:ext uri="{FF2B5EF4-FFF2-40B4-BE49-F238E27FC236}">
                <a16:creationId xmlns:a16="http://schemas.microsoft.com/office/drawing/2014/main" id="{A3CFE5A1-BB1E-4307-B1B3-0739949D081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6806070" y="3524345"/>
            <a:ext cx="11079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latinLnBrk="0" hangingPunct="0"/>
            <a:r>
              <a:rPr kumimoji="0" lang="ko-KR" altLang="en-US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열침입</a:t>
            </a:r>
            <a:endParaRPr kumimoji="0" lang="en-US" altLang="ko-K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  <a:p>
            <a:pPr algn="ctr" eaLnBrk="0" latinLnBrk="0" hangingPunct="0"/>
            <a:r>
              <a:rPr kumimoji="0" lang="ko-KR" alt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rPr>
              <a:t>최소화</a:t>
            </a:r>
            <a:endParaRPr kumimoji="0" lang="en-US" altLang="ko-K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6067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B6FA598-3716-427C-90F2-D35455878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0B71F84-D64B-40F8-AE77-720CBA41E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FB02D90-08DF-4BAD-9EC6-D8175CE1E4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9" r="200" b="466"/>
          <a:stretch/>
        </p:blipFill>
        <p:spPr>
          <a:xfrm>
            <a:off x="-7571" y="0"/>
            <a:ext cx="12199571" cy="6858000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E4984C19-7F8D-4F8C-A97E-AABEA6ACF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0282" cy="6858000"/>
          </a:xfrm>
          <a:prstGeom prst="rect">
            <a:avLst/>
          </a:prstGeom>
        </p:spPr>
      </p:pic>
      <p:sp>
        <p:nvSpPr>
          <p:cNvPr id="37" name="평행 사변형 5">
            <a:extLst>
              <a:ext uri="{FF2B5EF4-FFF2-40B4-BE49-F238E27FC236}">
                <a16:creationId xmlns:a16="http://schemas.microsoft.com/office/drawing/2014/main" id="{9304C9CA-0968-4C3C-80C4-595432D5B84D}"/>
              </a:ext>
            </a:extLst>
          </p:cNvPr>
          <p:cNvSpPr/>
          <p:nvPr/>
        </p:nvSpPr>
        <p:spPr>
          <a:xfrm rot="10800000">
            <a:off x="4656840" y="0"/>
            <a:ext cx="7535159" cy="6876770"/>
          </a:xfrm>
          <a:custGeom>
            <a:avLst/>
            <a:gdLst>
              <a:gd name="connsiteX0" fmla="*/ 0 w 12971418"/>
              <a:gd name="connsiteY0" fmla="*/ 6858000 h 6858000"/>
              <a:gd name="connsiteX1" fmla="*/ 3164487 w 12971418"/>
              <a:gd name="connsiteY1" fmla="*/ 0 h 6858000"/>
              <a:gd name="connsiteX2" fmla="*/ 12971418 w 12971418"/>
              <a:gd name="connsiteY2" fmla="*/ 0 h 6858000"/>
              <a:gd name="connsiteX3" fmla="*/ 9806931 w 12971418"/>
              <a:gd name="connsiteY3" fmla="*/ 6858000 h 6858000"/>
              <a:gd name="connsiteX4" fmla="*/ 0 w 12971418"/>
              <a:gd name="connsiteY4" fmla="*/ 6858000 h 6858000"/>
              <a:gd name="connsiteX0" fmla="*/ 35913 w 9806931"/>
              <a:gd name="connsiteY0" fmla="*/ 6792686 h 6858000"/>
              <a:gd name="connsiteX1" fmla="*/ 0 w 9806931"/>
              <a:gd name="connsiteY1" fmla="*/ 0 h 6858000"/>
              <a:gd name="connsiteX2" fmla="*/ 9806931 w 9806931"/>
              <a:gd name="connsiteY2" fmla="*/ 0 h 6858000"/>
              <a:gd name="connsiteX3" fmla="*/ 6642444 w 9806931"/>
              <a:gd name="connsiteY3" fmla="*/ 6858000 h 6858000"/>
              <a:gd name="connsiteX4" fmla="*/ 35913 w 9806931"/>
              <a:gd name="connsiteY4" fmla="*/ 6792686 h 6858000"/>
              <a:gd name="connsiteX0" fmla="*/ 0 w 9809118"/>
              <a:gd name="connsiteY0" fmla="*/ 6830786 h 6858000"/>
              <a:gd name="connsiteX1" fmla="*/ 2187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809118"/>
              <a:gd name="connsiteY0" fmla="*/ 6830786 h 6858000"/>
              <a:gd name="connsiteX1" fmla="*/ 558992 w 9809118"/>
              <a:gd name="connsiteY1" fmla="*/ 0 h 6858000"/>
              <a:gd name="connsiteX2" fmla="*/ 9809118 w 9809118"/>
              <a:gd name="connsiteY2" fmla="*/ 0 h 6858000"/>
              <a:gd name="connsiteX3" fmla="*/ 6644631 w 9809118"/>
              <a:gd name="connsiteY3" fmla="*/ 6858000 h 6858000"/>
              <a:gd name="connsiteX4" fmla="*/ 0 w 9809118"/>
              <a:gd name="connsiteY4" fmla="*/ 6830786 h 6858000"/>
              <a:gd name="connsiteX0" fmla="*/ 0 w 9252312"/>
              <a:gd name="connsiteY0" fmla="*/ 6840267 h 6858000"/>
              <a:gd name="connsiteX1" fmla="*/ 2186 w 9252312"/>
              <a:gd name="connsiteY1" fmla="*/ 0 h 6858000"/>
              <a:gd name="connsiteX2" fmla="*/ 9252312 w 9252312"/>
              <a:gd name="connsiteY2" fmla="*/ 0 h 6858000"/>
              <a:gd name="connsiteX3" fmla="*/ 6087825 w 9252312"/>
              <a:gd name="connsiteY3" fmla="*/ 6858000 h 6858000"/>
              <a:gd name="connsiteX4" fmla="*/ 0 w 9252312"/>
              <a:gd name="connsiteY4" fmla="*/ 6840267 h 6858000"/>
              <a:gd name="connsiteX0" fmla="*/ 0 w 8601254"/>
              <a:gd name="connsiteY0" fmla="*/ 6840267 h 6858000"/>
              <a:gd name="connsiteX1" fmla="*/ 2186 w 8601254"/>
              <a:gd name="connsiteY1" fmla="*/ 0 h 6858000"/>
              <a:gd name="connsiteX2" fmla="*/ 8601254 w 8601254"/>
              <a:gd name="connsiteY2" fmla="*/ 14448 h 6858000"/>
              <a:gd name="connsiteX3" fmla="*/ 6087825 w 8601254"/>
              <a:gd name="connsiteY3" fmla="*/ 6858000 h 6858000"/>
              <a:gd name="connsiteX4" fmla="*/ 0 w 8601254"/>
              <a:gd name="connsiteY4" fmla="*/ 6840267 h 6858000"/>
              <a:gd name="connsiteX0" fmla="*/ 0 w 8601254"/>
              <a:gd name="connsiteY0" fmla="*/ 6840267 h 6845358"/>
              <a:gd name="connsiteX1" fmla="*/ 2186 w 8601254"/>
              <a:gd name="connsiteY1" fmla="*/ 0 h 6845358"/>
              <a:gd name="connsiteX2" fmla="*/ 8601254 w 8601254"/>
              <a:gd name="connsiteY2" fmla="*/ 14448 h 6845358"/>
              <a:gd name="connsiteX3" fmla="*/ 5718762 w 8601254"/>
              <a:gd name="connsiteY3" fmla="*/ 6845358 h 6845358"/>
              <a:gd name="connsiteX4" fmla="*/ 0 w 8601254"/>
              <a:gd name="connsiteY4" fmla="*/ 6840267 h 684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01254" h="6845358">
                <a:moveTo>
                  <a:pt x="0" y="6840267"/>
                </a:moveTo>
                <a:cubicBezTo>
                  <a:pt x="729" y="4560178"/>
                  <a:pt x="1457" y="2280089"/>
                  <a:pt x="2186" y="0"/>
                </a:cubicBezTo>
                <a:lnTo>
                  <a:pt x="8601254" y="14448"/>
                </a:lnTo>
                <a:lnTo>
                  <a:pt x="5718762" y="6845358"/>
                </a:lnTo>
                <a:lnTo>
                  <a:pt x="0" y="6840267"/>
                </a:lnTo>
                <a:close/>
              </a:path>
            </a:pathLst>
          </a:custGeom>
          <a:solidFill>
            <a:srgbClr val="00206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평행 사변형 41">
            <a:extLst>
              <a:ext uri="{FF2B5EF4-FFF2-40B4-BE49-F238E27FC236}">
                <a16:creationId xmlns:a16="http://schemas.microsoft.com/office/drawing/2014/main" id="{C4DAB798-9871-408D-99E2-05CFD34EF63B}"/>
              </a:ext>
            </a:extLst>
          </p:cNvPr>
          <p:cNvSpPr/>
          <p:nvPr/>
        </p:nvSpPr>
        <p:spPr>
          <a:xfrm rot="10800000">
            <a:off x="1" y="0"/>
            <a:ext cx="7210098" cy="6997698"/>
          </a:xfrm>
          <a:custGeom>
            <a:avLst/>
            <a:gdLst>
              <a:gd name="connsiteX0" fmla="*/ 0 w 10321192"/>
              <a:gd name="connsiteY0" fmla="*/ 6947557 h 6947557"/>
              <a:gd name="connsiteX1" fmla="*/ 2178406 w 10321192"/>
              <a:gd name="connsiteY1" fmla="*/ 0 h 6947557"/>
              <a:gd name="connsiteX2" fmla="*/ 10321192 w 10321192"/>
              <a:gd name="connsiteY2" fmla="*/ 0 h 6947557"/>
              <a:gd name="connsiteX3" fmla="*/ 8142786 w 10321192"/>
              <a:gd name="connsiteY3" fmla="*/ 6947557 h 6947557"/>
              <a:gd name="connsiteX4" fmla="*/ 0 w 10321192"/>
              <a:gd name="connsiteY4" fmla="*/ 6947557 h 6947557"/>
              <a:gd name="connsiteX0" fmla="*/ 0 w 8142786"/>
              <a:gd name="connsiteY0" fmla="*/ 6957082 h 6957082"/>
              <a:gd name="connsiteX1" fmla="*/ 2178406 w 8142786"/>
              <a:gd name="connsiteY1" fmla="*/ 9525 h 6957082"/>
              <a:gd name="connsiteX2" fmla="*/ 8111392 w 8142786"/>
              <a:gd name="connsiteY2" fmla="*/ 0 h 6957082"/>
              <a:gd name="connsiteX3" fmla="*/ 8142786 w 8142786"/>
              <a:gd name="connsiteY3" fmla="*/ 6957082 h 6957082"/>
              <a:gd name="connsiteX4" fmla="*/ 0 w 8142786"/>
              <a:gd name="connsiteY4" fmla="*/ 6957082 h 6957082"/>
              <a:gd name="connsiteX0" fmla="*/ 0 w 8114211"/>
              <a:gd name="connsiteY0" fmla="*/ 6957082 h 6957082"/>
              <a:gd name="connsiteX1" fmla="*/ 2178406 w 8114211"/>
              <a:gd name="connsiteY1" fmla="*/ 9525 h 6957082"/>
              <a:gd name="connsiteX2" fmla="*/ 8111392 w 8114211"/>
              <a:gd name="connsiteY2" fmla="*/ 0 h 6957082"/>
              <a:gd name="connsiteX3" fmla="*/ 8114211 w 8114211"/>
              <a:gd name="connsiteY3" fmla="*/ 6899932 h 6957082"/>
              <a:gd name="connsiteX4" fmla="*/ 0 w 8114211"/>
              <a:gd name="connsiteY4" fmla="*/ 6957082 h 6957082"/>
              <a:gd name="connsiteX0" fmla="*/ 0 w 8104686"/>
              <a:gd name="connsiteY0" fmla="*/ 6890407 h 6899932"/>
              <a:gd name="connsiteX1" fmla="*/ 2168881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8104686"/>
              <a:gd name="connsiteY0" fmla="*/ 6890407 h 6899932"/>
              <a:gd name="connsiteX1" fmla="*/ 2619142 w 8104686"/>
              <a:gd name="connsiteY1" fmla="*/ 9525 h 6899932"/>
              <a:gd name="connsiteX2" fmla="*/ 8101867 w 8104686"/>
              <a:gd name="connsiteY2" fmla="*/ 0 h 6899932"/>
              <a:gd name="connsiteX3" fmla="*/ 8104686 w 8104686"/>
              <a:gd name="connsiteY3" fmla="*/ 6899932 h 6899932"/>
              <a:gd name="connsiteX4" fmla="*/ 0 w 8104686"/>
              <a:gd name="connsiteY4" fmla="*/ 6890407 h 6899932"/>
              <a:gd name="connsiteX0" fmla="*/ 0 w 7543381"/>
              <a:gd name="connsiteY0" fmla="*/ 6761837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761837 h 6899932"/>
              <a:gd name="connsiteX0" fmla="*/ 0 w 7543381"/>
              <a:gd name="connsiteY0" fmla="*/ 6878661 h 6899932"/>
              <a:gd name="connsiteX1" fmla="*/ 2057837 w 7543381"/>
              <a:gd name="connsiteY1" fmla="*/ 9525 h 6899932"/>
              <a:gd name="connsiteX2" fmla="*/ 7540562 w 7543381"/>
              <a:gd name="connsiteY2" fmla="*/ 0 h 6899932"/>
              <a:gd name="connsiteX3" fmla="*/ 7543381 w 7543381"/>
              <a:gd name="connsiteY3" fmla="*/ 6899932 h 6899932"/>
              <a:gd name="connsiteX4" fmla="*/ 0 w 7543381"/>
              <a:gd name="connsiteY4" fmla="*/ 6878661 h 6899932"/>
              <a:gd name="connsiteX0" fmla="*/ 0 w 7540601"/>
              <a:gd name="connsiteY0" fmla="*/ 6878661 h 6929138"/>
              <a:gd name="connsiteX1" fmla="*/ 2057837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  <a:gd name="connsiteX0" fmla="*/ 0 w 7540601"/>
              <a:gd name="connsiteY0" fmla="*/ 6878661 h 6929138"/>
              <a:gd name="connsiteX1" fmla="*/ 2736211 w 7540601"/>
              <a:gd name="connsiteY1" fmla="*/ 9525 h 6929138"/>
              <a:gd name="connsiteX2" fmla="*/ 7540562 w 7540601"/>
              <a:gd name="connsiteY2" fmla="*/ 0 h 6929138"/>
              <a:gd name="connsiteX3" fmla="*/ 7526422 w 7540601"/>
              <a:gd name="connsiteY3" fmla="*/ 6929138 h 6929138"/>
              <a:gd name="connsiteX4" fmla="*/ 0 w 7540601"/>
              <a:gd name="connsiteY4" fmla="*/ 6878661 h 6929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40601" h="6929138">
                <a:moveTo>
                  <a:pt x="0" y="6878661"/>
                </a:moveTo>
                <a:lnTo>
                  <a:pt x="2736211" y="9525"/>
                </a:lnTo>
                <a:lnTo>
                  <a:pt x="7540562" y="0"/>
                </a:lnTo>
                <a:cubicBezTo>
                  <a:pt x="7541502" y="2299977"/>
                  <a:pt x="7525482" y="4629161"/>
                  <a:pt x="7526422" y="6929138"/>
                </a:cubicBezTo>
                <a:lnTo>
                  <a:pt x="0" y="6878661"/>
                </a:lnTo>
                <a:close/>
              </a:path>
            </a:pathLst>
          </a:custGeom>
          <a:solidFill>
            <a:srgbClr val="D9D9D9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액자 33">
            <a:extLst>
              <a:ext uri="{FF2B5EF4-FFF2-40B4-BE49-F238E27FC236}">
                <a16:creationId xmlns:a16="http://schemas.microsoft.com/office/drawing/2014/main" id="{8E4D1FBB-1639-46EE-8626-FEA4ED8C76E7}"/>
              </a:ext>
            </a:extLst>
          </p:cNvPr>
          <p:cNvSpPr/>
          <p:nvPr/>
        </p:nvSpPr>
        <p:spPr>
          <a:xfrm>
            <a:off x="101600" y="96157"/>
            <a:ext cx="11988800" cy="6665686"/>
          </a:xfrm>
          <a:prstGeom prst="frame">
            <a:avLst>
              <a:gd name="adj1" fmla="val 841"/>
            </a:avLst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182E0B3-9A7C-4812-BB7D-048D23EDE43C}"/>
              </a:ext>
            </a:extLst>
          </p:cNvPr>
          <p:cNvSpPr txBox="1"/>
          <p:nvPr/>
        </p:nvSpPr>
        <p:spPr>
          <a:xfrm>
            <a:off x="7049646" y="2620180"/>
            <a:ext cx="3420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ell MT" panose="02020503060305020303" pitchFamily="18" charset="0"/>
                <a:ea typeface="나눔스퀘어 ExtraBold" panose="020B0600000101010101" pitchFamily="50" charset="-127"/>
              </a:rPr>
              <a:t>Part 03</a:t>
            </a:r>
            <a:endParaRPr lang="ko-KR" altLang="en-US" sz="6600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Bell MT" panose="02020503060305020303" pitchFamily="18" charset="0"/>
              <a:ea typeface="나눔스퀘어 ExtraBold" panose="020B0600000101010101" pitchFamily="50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2DEC6A6C-47EE-4CD3-82C2-9E7340EBB9E0}"/>
              </a:ext>
            </a:extLst>
          </p:cNvPr>
          <p:cNvSpPr/>
          <p:nvPr/>
        </p:nvSpPr>
        <p:spPr>
          <a:xfrm>
            <a:off x="5119081" y="4104910"/>
            <a:ext cx="7377156" cy="816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RAON for Cryogenic System</a:t>
            </a:r>
          </a:p>
        </p:txBody>
      </p:sp>
    </p:spTree>
    <p:extLst>
      <p:ext uri="{BB962C8B-B14F-4D97-AF65-F5344CB8AC3E}">
        <p14:creationId xmlns:p14="http://schemas.microsoft.com/office/powerpoint/2010/main" val="30331583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9FBAADA-E082-40B3-BDE3-11734A23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25F8398-D31C-4382-B943-501F56468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of RAON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내용 개체 틀 1">
            <a:extLst>
              <a:ext uri="{FF2B5EF4-FFF2-40B4-BE49-F238E27FC236}">
                <a16:creationId xmlns:a16="http://schemas.microsoft.com/office/drawing/2014/main" id="{8FC5F14D-510C-4507-819A-5B4CCEB3ADF8}"/>
              </a:ext>
            </a:extLst>
          </p:cNvPr>
          <p:cNvSpPr txBox="1">
            <a:spLocks/>
          </p:cNvSpPr>
          <p:nvPr/>
        </p:nvSpPr>
        <p:spPr>
          <a:xfrm>
            <a:off x="131704" y="772397"/>
            <a:ext cx="8229600" cy="360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RAON*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의 주요 구성 장치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EFF129E-B501-41FD-969F-F6572B11A5EC}"/>
              </a:ext>
            </a:extLst>
          </p:cNvPr>
          <p:cNvGrpSpPr/>
          <p:nvPr/>
        </p:nvGrpSpPr>
        <p:grpSpPr>
          <a:xfrm>
            <a:off x="4222748" y="825500"/>
            <a:ext cx="7461250" cy="5330665"/>
            <a:chOff x="4413248" y="1028700"/>
            <a:chExt cx="7461250" cy="5330665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E4BCBAF2-8579-477F-8023-12B01FBE61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4759" t="3339"/>
            <a:stretch/>
          </p:blipFill>
          <p:spPr>
            <a:xfrm>
              <a:off x="4413248" y="1028700"/>
              <a:ext cx="7461250" cy="5330665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20E09BD2-79B9-43C0-A18F-CC5D76DAC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3248" y="1327120"/>
              <a:ext cx="943107" cy="666782"/>
            </a:xfrm>
            <a:prstGeom prst="rect">
              <a:avLst/>
            </a:prstGeom>
          </p:spPr>
        </p:pic>
        <p:pic>
          <p:nvPicPr>
            <p:cNvPr id="34" name="그림 33">
              <a:extLst>
                <a:ext uri="{FF2B5EF4-FFF2-40B4-BE49-F238E27FC236}">
                  <a16:creationId xmlns:a16="http://schemas.microsoft.com/office/drawing/2014/main" id="{AC7E209D-24F3-468B-80C5-986A178E1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75323" y="2546320"/>
              <a:ext cx="915035" cy="1017302"/>
            </a:xfrm>
            <a:prstGeom prst="rect">
              <a:avLst/>
            </a:prstGeom>
          </p:spPr>
        </p:pic>
        <p:pic>
          <p:nvPicPr>
            <p:cNvPr id="35" name="그림 34">
              <a:extLst>
                <a:ext uri="{FF2B5EF4-FFF2-40B4-BE49-F238E27FC236}">
                  <a16:creationId xmlns:a16="http://schemas.microsoft.com/office/drawing/2014/main" id="{CD437D64-7E3A-4CEE-9307-EE4685105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88390" y="3460751"/>
              <a:ext cx="88583" cy="628651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385413E6-A752-4688-BE5A-2F70E8B18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803693">
              <a:off x="6240278" y="3758192"/>
              <a:ext cx="88583" cy="367924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724BF38A-F94C-4B5C-9A6B-F8F9B03FE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33525" y="2439554"/>
              <a:ext cx="814776" cy="925946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0C834C40-84F7-4869-A845-6853F20B6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833838">
              <a:off x="4865608" y="3160569"/>
              <a:ext cx="229403" cy="448340"/>
            </a:xfrm>
            <a:prstGeom prst="rect">
              <a:avLst/>
            </a:prstGeom>
          </p:spPr>
        </p:pic>
      </p:grpSp>
      <p:sp>
        <p:nvSpPr>
          <p:cNvPr id="44" name="내용 개체 틀 1">
            <a:extLst>
              <a:ext uri="{FF2B5EF4-FFF2-40B4-BE49-F238E27FC236}">
                <a16:creationId xmlns:a16="http://schemas.microsoft.com/office/drawing/2014/main" id="{5EFDF002-E42B-45A3-834D-0EF65B0F1BB5}"/>
              </a:ext>
            </a:extLst>
          </p:cNvPr>
          <p:cNvSpPr txBox="1">
            <a:spLocks/>
          </p:cNvSpPr>
          <p:nvPr/>
        </p:nvSpPr>
        <p:spPr>
          <a:xfrm>
            <a:off x="7123557" y="5578908"/>
            <a:ext cx="5590286" cy="109729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*RAON(Rare isotope Accelerator complex for </a:t>
            </a:r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ON-line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 experiments)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무거운 입자들을 </a:t>
            </a:r>
            <a:r>
              <a:rPr lang="ko-KR" alt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이온화하여</a:t>
            </a:r>
            <a:r>
              <a: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가속한 후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가속입자와 표적과의 충돌로</a:t>
            </a:r>
            <a:endParaRPr lang="en-US" altLang="ko-KR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핵반응을 일으켜 다양한 희귀동위원소를 생성하는 장치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63814A-A54C-458D-8D68-6EC9A3CD5C69}"/>
              </a:ext>
            </a:extLst>
          </p:cNvPr>
          <p:cNvSpPr txBox="1"/>
          <p:nvPr/>
        </p:nvSpPr>
        <p:spPr>
          <a:xfrm>
            <a:off x="403238" y="1242711"/>
            <a:ext cx="4154086" cy="49483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42B2B3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● </a:t>
            </a:r>
            <a:r>
              <a:rPr lang="ko-KR" altLang="en-US" b="1" dirty="0">
                <a:solidFill>
                  <a:srgbClr val="42B2B3"/>
                </a:solidFill>
              </a:rPr>
              <a:t>이온 발생장치</a:t>
            </a:r>
            <a:endParaRPr lang="en-US" altLang="ko-KR" b="1" dirty="0">
              <a:solidFill>
                <a:srgbClr val="42B2B3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rgbClr val="42B2B3"/>
                </a:solidFill>
              </a:rPr>
              <a:t>       원소를 이온화 시키는 장치</a:t>
            </a:r>
            <a:endParaRPr lang="en-US" altLang="ko-KR" sz="1500" dirty="0">
              <a:solidFill>
                <a:srgbClr val="42B2B3"/>
              </a:solidFill>
            </a:endParaRPr>
          </a:p>
          <a:p>
            <a:endParaRPr lang="en-US" altLang="ko-KR" sz="1500" dirty="0">
              <a:solidFill>
                <a:srgbClr val="42B2B3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92D050"/>
                </a:solidFill>
                <a:latin typeface="맑은 고딕" panose="020B0503020000020004" pitchFamily="50" charset="-127"/>
              </a:rPr>
              <a:t>● </a:t>
            </a:r>
            <a:r>
              <a:rPr lang="ko-KR" altLang="en-US" b="1" dirty="0">
                <a:solidFill>
                  <a:srgbClr val="92D050"/>
                </a:solidFill>
              </a:rPr>
              <a:t>가속장치</a:t>
            </a:r>
            <a:r>
              <a:rPr lang="en-US" altLang="ko-KR" b="1" dirty="0">
                <a:solidFill>
                  <a:srgbClr val="92D050"/>
                </a:solidFill>
              </a:rPr>
              <a:t>(SCL: Superconducting </a:t>
            </a:r>
            <a:r>
              <a:rPr lang="en-US" altLang="ko-KR" b="1" dirty="0" err="1">
                <a:solidFill>
                  <a:srgbClr val="92D050"/>
                </a:solidFill>
              </a:rPr>
              <a:t>Linac</a:t>
            </a:r>
            <a:r>
              <a:rPr lang="en-US" altLang="ko-KR" b="1" dirty="0">
                <a:solidFill>
                  <a:srgbClr val="92D050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rgbClr val="92D050"/>
                </a:solidFill>
              </a:rPr>
              <a:t>       낮은 에너지를 가지고 있는 </a:t>
            </a:r>
            <a:r>
              <a:rPr lang="ko-KR" altLang="en-US" sz="1500" dirty="0" err="1">
                <a:solidFill>
                  <a:srgbClr val="92D050"/>
                </a:solidFill>
              </a:rPr>
              <a:t>이온빔을</a:t>
            </a:r>
            <a:r>
              <a:rPr lang="ko-KR" altLang="en-US" sz="1500" dirty="0">
                <a:solidFill>
                  <a:srgbClr val="92D050"/>
                </a:solidFill>
              </a:rPr>
              <a:t> </a:t>
            </a:r>
            <a:endParaRPr lang="en-US" altLang="ko-KR" sz="1500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rgbClr val="92D050"/>
                </a:solidFill>
              </a:rPr>
              <a:t>       높은 에너지를 </a:t>
            </a:r>
            <a:r>
              <a:rPr lang="ko-KR" altLang="en-US" sz="1500" dirty="0" err="1">
                <a:solidFill>
                  <a:srgbClr val="92D050"/>
                </a:solidFill>
              </a:rPr>
              <a:t>갖도로</a:t>
            </a:r>
            <a:r>
              <a:rPr lang="ko-KR" altLang="en-US" sz="1500" dirty="0">
                <a:solidFill>
                  <a:srgbClr val="92D050"/>
                </a:solidFill>
              </a:rPr>
              <a:t> 가속시키는 장치</a:t>
            </a:r>
            <a:endParaRPr lang="en-US" altLang="ko-KR" sz="1500" dirty="0">
              <a:solidFill>
                <a:srgbClr val="92D050"/>
              </a:solidFill>
            </a:endParaRPr>
          </a:p>
          <a:p>
            <a:endParaRPr lang="en-US" altLang="ko-KR" sz="1500" dirty="0">
              <a:solidFill>
                <a:srgbClr val="92D05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chemeClr val="accent3"/>
                </a:solidFill>
                <a:latin typeface="맑은 고딕" panose="020B0503020000020004" pitchFamily="50" charset="-127"/>
              </a:rPr>
              <a:t>● </a:t>
            </a:r>
            <a:r>
              <a:rPr lang="ko-KR" altLang="en-US" b="1" dirty="0">
                <a:solidFill>
                  <a:schemeClr val="accent3"/>
                </a:solidFill>
              </a:rPr>
              <a:t>희귀동위원소 생성장치</a:t>
            </a:r>
            <a:endParaRPr lang="en-US" altLang="ko-KR" b="1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chemeClr val="accent3"/>
                </a:solidFill>
              </a:rPr>
              <a:t>       가속된 </a:t>
            </a:r>
            <a:r>
              <a:rPr lang="ko-KR" altLang="en-US" sz="1500" dirty="0" err="1">
                <a:solidFill>
                  <a:schemeClr val="accent3"/>
                </a:solidFill>
              </a:rPr>
              <a:t>이온빔을</a:t>
            </a:r>
            <a:r>
              <a:rPr lang="ko-KR" altLang="en-US" sz="1500" dirty="0">
                <a:solidFill>
                  <a:schemeClr val="accent3"/>
                </a:solidFill>
              </a:rPr>
              <a:t> 표적에 충돌시켜</a:t>
            </a:r>
            <a:endParaRPr lang="en-US" altLang="ko-KR" sz="15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chemeClr val="accent3"/>
                </a:solidFill>
              </a:rPr>
              <a:t>       희귀동위원소를 생성하는 장치</a:t>
            </a:r>
            <a:endParaRPr lang="en-US" altLang="ko-KR" sz="1500" dirty="0">
              <a:solidFill>
                <a:schemeClr val="accent3"/>
              </a:solidFill>
            </a:endParaRPr>
          </a:p>
          <a:p>
            <a:endParaRPr lang="en-US" altLang="ko-KR" sz="15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7030A0"/>
                </a:solidFill>
                <a:latin typeface="맑은 고딕" panose="020B0503020000020004" pitchFamily="50" charset="-127"/>
              </a:rPr>
              <a:t>● </a:t>
            </a:r>
            <a:r>
              <a:rPr lang="ko-KR" altLang="en-US" b="1" dirty="0">
                <a:solidFill>
                  <a:srgbClr val="7030A0"/>
                </a:solidFill>
              </a:rPr>
              <a:t>실험장치</a:t>
            </a:r>
            <a:endParaRPr lang="en-US" altLang="ko-KR" b="1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rgbClr val="7030A0"/>
                </a:solidFill>
              </a:rPr>
              <a:t>       생성된 희귀동위원소를 추출하여</a:t>
            </a:r>
            <a:endParaRPr lang="en-US" altLang="ko-KR" sz="1500" dirty="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rgbClr val="7030A0"/>
                </a:solidFill>
              </a:rPr>
              <a:t>       다양한 연구를 수행하는 장치</a:t>
            </a:r>
            <a:endParaRPr lang="en-US" altLang="ko-KR" sz="1500" dirty="0">
              <a:solidFill>
                <a:srgbClr val="7030A0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8A108A6-28FA-4951-9943-BAF233F5393A}"/>
              </a:ext>
            </a:extLst>
          </p:cNvPr>
          <p:cNvSpPr/>
          <p:nvPr/>
        </p:nvSpPr>
        <p:spPr>
          <a:xfrm>
            <a:off x="437545" y="2243972"/>
            <a:ext cx="4058255" cy="1187777"/>
          </a:xfrm>
          <a:prstGeom prst="rect">
            <a:avLst/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940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40992C-4F36-4CC2-BF79-EC21FFEF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080"/>
            <a:ext cx="12168564" cy="492132"/>
          </a:xfrm>
        </p:spPr>
        <p:txBody>
          <a:bodyPr>
            <a:no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Accelerator Systems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4D3C7A97-9B23-4019-862C-E77380810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/>
          <a:p>
            <a:fld id="{4E21FB88-D8AF-4BAC-8766-5182AA4675A7}" type="slidenum">
              <a:rPr lang="ko-KR" altLang="en-US" smtClean="0"/>
              <a:pPr/>
              <a:t>36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6A28D11-460F-4B11-81D1-15DC55324C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" r="1882"/>
          <a:stretch/>
        </p:blipFill>
        <p:spPr>
          <a:xfrm>
            <a:off x="64232" y="1143000"/>
            <a:ext cx="12063537" cy="5288511"/>
          </a:xfrm>
          <a:prstGeom prst="rect">
            <a:avLst/>
          </a:prstGeom>
        </p:spPr>
      </p:pic>
      <p:sp>
        <p:nvSpPr>
          <p:cNvPr id="45" name="내용 개체 틀 1">
            <a:extLst>
              <a:ext uri="{FF2B5EF4-FFF2-40B4-BE49-F238E27FC236}">
                <a16:creationId xmlns:a16="http://schemas.microsoft.com/office/drawing/2014/main" id="{654DA67F-32AC-4447-B45D-1DA9E9084FB6}"/>
              </a:ext>
            </a:extLst>
          </p:cNvPr>
          <p:cNvSpPr txBox="1">
            <a:spLocks/>
          </p:cNvSpPr>
          <p:nvPr/>
        </p:nvSpPr>
        <p:spPr>
          <a:xfrm>
            <a:off x="131704" y="772397"/>
            <a:ext cx="8229600" cy="360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RAON 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가속 장치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(SCL3, SCL2+IF)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69CD7AF-FEA4-4859-983F-848D1C1D15AF}"/>
              </a:ext>
            </a:extLst>
          </p:cNvPr>
          <p:cNvSpPr/>
          <p:nvPr/>
        </p:nvSpPr>
        <p:spPr>
          <a:xfrm>
            <a:off x="3685540" y="2803204"/>
            <a:ext cx="1663700" cy="26860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SCL2(SSR1)</a:t>
            </a:r>
            <a:endParaRPr lang="ko-KR" altLang="en-US" sz="1600" b="1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BC4ADAF-A8B1-41FC-82A8-A5FEF1E52C25}"/>
              </a:ext>
            </a:extLst>
          </p:cNvPr>
          <p:cNvSpPr/>
          <p:nvPr/>
        </p:nvSpPr>
        <p:spPr>
          <a:xfrm>
            <a:off x="6366669" y="2815109"/>
            <a:ext cx="1663700" cy="26860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SCL2(SSR2)</a:t>
            </a:r>
            <a:endParaRPr lang="ko-KR" altLang="en-US" sz="1600" b="1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F944D98-C467-4EBF-8894-638B9F63C14A}"/>
              </a:ext>
            </a:extLst>
          </p:cNvPr>
          <p:cNvSpPr/>
          <p:nvPr/>
        </p:nvSpPr>
        <p:spPr>
          <a:xfrm>
            <a:off x="2434761" y="5859274"/>
            <a:ext cx="1360955" cy="452658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SCL3</a:t>
            </a:r>
          </a:p>
          <a:p>
            <a:pPr algn="ctr"/>
            <a:r>
              <a:rPr lang="en-US" altLang="ko-KR" sz="1600" b="1" dirty="0"/>
              <a:t>(HWR A/B)</a:t>
            </a:r>
            <a:endParaRPr lang="ko-KR" altLang="en-US" sz="1600" b="1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A5784CC-1020-4D1D-B682-55966AD403A4}"/>
              </a:ext>
            </a:extLst>
          </p:cNvPr>
          <p:cNvSpPr/>
          <p:nvPr/>
        </p:nvSpPr>
        <p:spPr>
          <a:xfrm>
            <a:off x="3950028" y="5855911"/>
            <a:ext cx="1102988" cy="452658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SCL3</a:t>
            </a:r>
          </a:p>
          <a:p>
            <a:pPr algn="ctr"/>
            <a:r>
              <a:rPr lang="en-US" altLang="ko-KR" sz="1600" b="1" dirty="0"/>
              <a:t>(QWR)</a:t>
            </a:r>
            <a:endParaRPr lang="ko-KR" altLang="en-US" sz="1600" b="1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6328ABE-FADE-4A33-879B-44BE63E7A0A2}"/>
              </a:ext>
            </a:extLst>
          </p:cNvPr>
          <p:cNvSpPr/>
          <p:nvPr/>
        </p:nvSpPr>
        <p:spPr>
          <a:xfrm>
            <a:off x="9649844" y="6077478"/>
            <a:ext cx="1663700" cy="26860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IF System(LTS)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6046163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B3B24-A486-42E5-B080-5B4CA092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E3CBFAC-985B-4F68-BCDF-72B2847C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 Condition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2572017-25C2-4AB7-8CDB-34326DAFD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985" y="666983"/>
            <a:ext cx="5127707" cy="285290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562AB54-26E8-4F56-99E3-DD2782480F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985" y="3585709"/>
            <a:ext cx="5127707" cy="2823955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30C99D87-E0D0-46F8-A270-845153F32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787220"/>
              </p:ext>
            </p:extLst>
          </p:nvPr>
        </p:nvGraphicFramePr>
        <p:xfrm>
          <a:off x="132126" y="663766"/>
          <a:ext cx="6668724" cy="571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5205">
                  <a:extLst>
                    <a:ext uri="{9D8B030D-6E8A-4147-A177-3AD203B41FA5}">
                      <a16:colId xmlns:a16="http://schemas.microsoft.com/office/drawing/2014/main" val="4260879433"/>
                    </a:ext>
                  </a:extLst>
                </a:gridCol>
                <a:gridCol w="2313305">
                  <a:extLst>
                    <a:ext uri="{9D8B030D-6E8A-4147-A177-3AD203B41FA5}">
                      <a16:colId xmlns:a16="http://schemas.microsoft.com/office/drawing/2014/main" val="3519356052"/>
                    </a:ext>
                  </a:extLst>
                </a:gridCol>
                <a:gridCol w="3350214">
                  <a:extLst>
                    <a:ext uri="{9D8B030D-6E8A-4147-A177-3AD203B41FA5}">
                      <a16:colId xmlns:a16="http://schemas.microsoft.com/office/drawing/2014/main" val="3804993312"/>
                    </a:ext>
                  </a:extLst>
                </a:gridCol>
              </a:tblGrid>
              <a:tr h="361021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가속장치</a:t>
                      </a:r>
                      <a:endParaRPr lang="en-US" altLang="ko-KR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운영 조건</a:t>
                      </a:r>
                      <a:endParaRPr lang="en-US" altLang="ko-KR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3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구성</a:t>
                      </a:r>
                      <a:endParaRPr lang="en-US" altLang="ko-KR" sz="13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734006"/>
                  </a:ext>
                </a:extLst>
              </a:tr>
              <a:tr h="13387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QWR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(22ea)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TSS/R : 35K ~ 45K@15bara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 K @ 1.3 bara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 1 mbar)</a:t>
                      </a:r>
                      <a:endParaRPr lang="en-US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endParaRPr lang="pt-BR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205831"/>
                  </a:ext>
                </a:extLst>
              </a:tr>
              <a:tr h="13387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HWR A/B</a:t>
                      </a:r>
                    </a:p>
                    <a:p>
                      <a:pPr algn="ctr"/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A : 15 </a:t>
                      </a:r>
                      <a:r>
                        <a:rPr lang="en-US" altLang="ko-KR" sz="13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ea</a:t>
                      </a:r>
                      <a:r>
                        <a:rPr lang="en-US" altLang="ko-KR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en-US" altLang="ko-KR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B: 19 </a:t>
                      </a:r>
                      <a:r>
                        <a:rPr lang="en-US" altLang="ko-KR" sz="13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ea</a:t>
                      </a:r>
                      <a:r>
                        <a:rPr lang="en-US" altLang="ko-KR" sz="13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TSS/R : 35K ~ 45K@15bara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2.05 K @ 35 </a:t>
                      </a:r>
                      <a:r>
                        <a:rPr kumimoji="1"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mbara</a:t>
                      </a:r>
                      <a:endParaRPr kumimoji="1" lang="en-US" altLang="ko-KR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 0.3 mbar)</a:t>
                      </a:r>
                      <a:endParaRPr lang="en-US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endParaRPr lang="pt-BR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79432"/>
                  </a:ext>
                </a:extLst>
              </a:tr>
              <a:tr h="13387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SSR1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(23ea)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TSS/R : 35K ~ 45K@21bara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2.05 K @ 35 </a:t>
                      </a:r>
                      <a:r>
                        <a:rPr kumimoji="1"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mbara</a:t>
                      </a:r>
                      <a:endParaRPr kumimoji="1" lang="en-US" altLang="ko-KR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 0.3 mbar)</a:t>
                      </a:r>
                      <a:endParaRPr lang="en-US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endParaRPr lang="pt-BR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69799"/>
                  </a:ext>
                </a:extLst>
              </a:tr>
              <a:tr h="13387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SSR2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(25ea)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TSS/R : 35K ~ 45K@21bara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2.05 K @ 35 </a:t>
                      </a:r>
                      <a:r>
                        <a:rPr kumimoji="1" lang="en-US" altLang="ko-KR" sz="13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mbara</a:t>
                      </a:r>
                      <a:endParaRPr kumimoji="1" lang="en-US" altLang="ko-KR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altLang="ko-KR" sz="1300" dirty="0">
                          <a:latin typeface="Arial" panose="020B0604020202020204" pitchFamily="34" charset="0"/>
                          <a:cs typeface="Arial" panose="020B0604020202020204" pitchFamily="34" charset="0"/>
                          <a:sym typeface="Symbol" panose="05050102010706020507" pitchFamily="18" charset="2"/>
                        </a:rPr>
                        <a:t> 0.3 mbar)</a:t>
                      </a:r>
                      <a:endParaRPr lang="en-US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endParaRPr lang="pt-BR" altLang="ko-KR" sz="130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10516"/>
                  </a:ext>
                </a:extLst>
              </a:tr>
            </a:tbl>
          </a:graphicData>
        </a:graphic>
      </p:graphicFrame>
      <p:pic>
        <p:nvPicPr>
          <p:cNvPr id="7" name="그림 6">
            <a:extLst>
              <a:ext uri="{FF2B5EF4-FFF2-40B4-BE49-F238E27FC236}">
                <a16:creationId xmlns:a16="http://schemas.microsoft.com/office/drawing/2014/main" id="{57CDAFA3-0BC4-4BA4-8F84-693D5DDF66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6" t="9018" r="9597" b="6839"/>
          <a:stretch/>
        </p:blipFill>
        <p:spPr>
          <a:xfrm>
            <a:off x="3602415" y="3740337"/>
            <a:ext cx="2963017" cy="126148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99ACA6D-6225-4733-8852-BA842EE5B03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9" t="5656" r="8165" b="5617"/>
          <a:stretch/>
        </p:blipFill>
        <p:spPr>
          <a:xfrm>
            <a:off x="3560037" y="5084328"/>
            <a:ext cx="3053175" cy="1238765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C14F54F7-2302-47AA-84DF-D91756F5B548}"/>
              </a:ext>
            </a:extLst>
          </p:cNvPr>
          <p:cNvGrpSpPr/>
          <p:nvPr/>
        </p:nvGrpSpPr>
        <p:grpSpPr>
          <a:xfrm>
            <a:off x="3982312" y="1046759"/>
            <a:ext cx="2140679" cy="1284560"/>
            <a:chOff x="3202845" y="1046759"/>
            <a:chExt cx="2140679" cy="1284560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406A7BB-C000-4A0B-87FE-4440D8A40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444" t="4224" r="2528" b="1511"/>
            <a:stretch/>
          </p:blipFill>
          <p:spPr>
            <a:xfrm>
              <a:off x="3202845" y="1069839"/>
              <a:ext cx="1212294" cy="1261480"/>
            </a:xfrm>
            <a:prstGeom prst="rect">
              <a:avLst/>
            </a:prstGeom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C0534ACE-4A00-4561-BC88-6AFEF2FDF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1044"/>
            <a:stretch/>
          </p:blipFill>
          <p:spPr>
            <a:xfrm>
              <a:off x="4622893" y="1046759"/>
              <a:ext cx="720631" cy="1280222"/>
            </a:xfrm>
            <a:prstGeom prst="rect">
              <a:avLst/>
            </a:prstGeom>
          </p:spPr>
        </p:pic>
      </p:grpSp>
      <p:pic>
        <p:nvPicPr>
          <p:cNvPr id="12" name="그림 11">
            <a:extLst>
              <a:ext uri="{FF2B5EF4-FFF2-40B4-BE49-F238E27FC236}">
                <a16:creationId xmlns:a16="http://schemas.microsoft.com/office/drawing/2014/main" id="{D09F656C-8078-4213-8049-D4B0D0AC6D7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4333" b="3976"/>
          <a:stretch/>
        </p:blipFill>
        <p:spPr>
          <a:xfrm>
            <a:off x="3522732" y="2395786"/>
            <a:ext cx="1194529" cy="127782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B87B044-9076-42D8-AD78-308801E954D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088" b="374"/>
          <a:stretch/>
        </p:blipFill>
        <p:spPr>
          <a:xfrm>
            <a:off x="5717656" y="2393707"/>
            <a:ext cx="992098" cy="1275284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683DDF6-8BDF-4982-9DA9-0EB11C0C69E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418" t="5342" r="2230" b="1887"/>
          <a:stretch/>
        </p:blipFill>
        <p:spPr>
          <a:xfrm>
            <a:off x="4841554" y="2393706"/>
            <a:ext cx="824429" cy="1275284"/>
          </a:xfrm>
          <a:prstGeom prst="rect">
            <a:avLst/>
          </a:prstGeom>
        </p:spPr>
      </p:pic>
      <p:sp>
        <p:nvSpPr>
          <p:cNvPr id="15" name="화살표: 아래쪽 14">
            <a:extLst>
              <a:ext uri="{FF2B5EF4-FFF2-40B4-BE49-F238E27FC236}">
                <a16:creationId xmlns:a16="http://schemas.microsoft.com/office/drawing/2014/main" id="{C2F5AB18-5A8F-4EE2-ABE6-625A419B5BF8}"/>
              </a:ext>
            </a:extLst>
          </p:cNvPr>
          <p:cNvSpPr/>
          <p:nvPr/>
        </p:nvSpPr>
        <p:spPr>
          <a:xfrm>
            <a:off x="8623301" y="1531365"/>
            <a:ext cx="215153" cy="331694"/>
          </a:xfrm>
          <a:prstGeom prst="downArrow">
            <a:avLst/>
          </a:prstGeom>
          <a:solidFill>
            <a:srgbClr val="3399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F7B5485E-1A6C-4F8E-B6B6-34C83412EE96}"/>
              </a:ext>
            </a:extLst>
          </p:cNvPr>
          <p:cNvSpPr/>
          <p:nvPr/>
        </p:nvSpPr>
        <p:spPr>
          <a:xfrm>
            <a:off x="9152223" y="1531365"/>
            <a:ext cx="215153" cy="331694"/>
          </a:xfrm>
          <a:prstGeom prst="downArrow">
            <a:avLst/>
          </a:prstGeom>
          <a:solidFill>
            <a:srgbClr val="0000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화살표: 아래쪽 16">
            <a:extLst>
              <a:ext uri="{FF2B5EF4-FFF2-40B4-BE49-F238E27FC236}">
                <a16:creationId xmlns:a16="http://schemas.microsoft.com/office/drawing/2014/main" id="{F60E8C89-747B-4406-B72D-DFC7152B1C6A}"/>
              </a:ext>
            </a:extLst>
          </p:cNvPr>
          <p:cNvSpPr/>
          <p:nvPr/>
        </p:nvSpPr>
        <p:spPr>
          <a:xfrm rot="10800000">
            <a:off x="9693297" y="1531365"/>
            <a:ext cx="215153" cy="331694"/>
          </a:xfrm>
          <a:prstGeom prst="downArrow">
            <a:avLst/>
          </a:prstGeom>
          <a:solidFill>
            <a:srgbClr val="0066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70DB4255-0798-4554-9624-07678170AEEF}"/>
              </a:ext>
            </a:extLst>
          </p:cNvPr>
          <p:cNvSpPr/>
          <p:nvPr/>
        </p:nvSpPr>
        <p:spPr>
          <a:xfrm rot="10800000">
            <a:off x="10225394" y="1531365"/>
            <a:ext cx="215153" cy="331694"/>
          </a:xfrm>
          <a:prstGeom prst="downArrow">
            <a:avLst/>
          </a:prstGeom>
          <a:solidFill>
            <a:srgbClr val="3399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16235B-3DC3-4B3B-9132-C61DBCAB5D74}"/>
              </a:ext>
            </a:extLst>
          </p:cNvPr>
          <p:cNvSpPr txBox="1"/>
          <p:nvPr/>
        </p:nvSpPr>
        <p:spPr>
          <a:xfrm>
            <a:off x="7720121" y="1623558"/>
            <a:ext cx="42268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3399FF"/>
                </a:solidFill>
              </a:rPr>
              <a:t>TSS</a:t>
            </a:r>
            <a:endParaRPr lang="ko-KR" altLang="en-US" sz="1300" b="1" dirty="0">
              <a:solidFill>
                <a:srgbClr val="3399FF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070B85BD-C995-425D-81EE-7251ED6F3F5F}"/>
              </a:ext>
            </a:extLst>
          </p:cNvPr>
          <p:cNvSpPr/>
          <p:nvPr/>
        </p:nvSpPr>
        <p:spPr>
          <a:xfrm>
            <a:off x="8060535" y="2239678"/>
            <a:ext cx="846958" cy="941295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68E9300-A63C-44ED-B808-06C6A132EFD9}"/>
              </a:ext>
            </a:extLst>
          </p:cNvPr>
          <p:cNvSpPr/>
          <p:nvPr/>
        </p:nvSpPr>
        <p:spPr>
          <a:xfrm>
            <a:off x="10235168" y="2239677"/>
            <a:ext cx="846957" cy="941295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화살표: 아래쪽 21">
            <a:extLst>
              <a:ext uri="{FF2B5EF4-FFF2-40B4-BE49-F238E27FC236}">
                <a16:creationId xmlns:a16="http://schemas.microsoft.com/office/drawing/2014/main" id="{3066F40D-3A3C-447C-A6E8-EA86BAB82638}"/>
              </a:ext>
            </a:extLst>
          </p:cNvPr>
          <p:cNvSpPr/>
          <p:nvPr/>
        </p:nvSpPr>
        <p:spPr>
          <a:xfrm>
            <a:off x="8087926" y="1531365"/>
            <a:ext cx="215153" cy="331694"/>
          </a:xfrm>
          <a:prstGeom prst="downArrow">
            <a:avLst/>
          </a:prstGeom>
          <a:solidFill>
            <a:srgbClr val="3399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F2136D0-DC74-466C-8623-7371471C67C4}"/>
              </a:ext>
            </a:extLst>
          </p:cNvPr>
          <p:cNvSpPr txBox="1"/>
          <p:nvPr/>
        </p:nvSpPr>
        <p:spPr>
          <a:xfrm>
            <a:off x="8907467" y="2506807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0000FF"/>
                </a:solidFill>
              </a:rPr>
              <a:t>4.5K</a:t>
            </a:r>
            <a:endParaRPr lang="ko-KR" altLang="en-US" sz="1300" b="1" dirty="0">
              <a:solidFill>
                <a:srgbClr val="0000FF"/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CA265FAD-0EE6-4257-8D77-ACEAAABADC04}"/>
              </a:ext>
            </a:extLst>
          </p:cNvPr>
          <p:cNvSpPr/>
          <p:nvPr/>
        </p:nvSpPr>
        <p:spPr>
          <a:xfrm>
            <a:off x="8551349" y="5052374"/>
            <a:ext cx="2530776" cy="1100544"/>
          </a:xfrm>
          <a:custGeom>
            <a:avLst/>
            <a:gdLst>
              <a:gd name="connsiteX0" fmla="*/ 1559814 w 2530776"/>
              <a:gd name="connsiteY0" fmla="*/ 0 h 1100544"/>
              <a:gd name="connsiteX1" fmla="*/ 2530775 w 2530776"/>
              <a:gd name="connsiteY1" fmla="*/ 0 h 1100544"/>
              <a:gd name="connsiteX2" fmla="*/ 2530775 w 2530776"/>
              <a:gd name="connsiteY2" fmla="*/ 414780 h 1100544"/>
              <a:gd name="connsiteX3" fmla="*/ 2530776 w 2530776"/>
              <a:gd name="connsiteY3" fmla="*/ 414780 h 1100544"/>
              <a:gd name="connsiteX4" fmla="*/ 2530776 w 2530776"/>
              <a:gd name="connsiteY4" fmla="*/ 1100544 h 1100544"/>
              <a:gd name="connsiteX5" fmla="*/ 0 w 2530776"/>
              <a:gd name="connsiteY5" fmla="*/ 1100544 h 1100544"/>
              <a:gd name="connsiteX6" fmla="*/ 0 w 2530776"/>
              <a:gd name="connsiteY6" fmla="*/ 414780 h 1100544"/>
              <a:gd name="connsiteX7" fmla="*/ 1559814 w 2530776"/>
              <a:gd name="connsiteY7" fmla="*/ 414780 h 110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30776" h="1100544">
                <a:moveTo>
                  <a:pt x="1559814" y="0"/>
                </a:moveTo>
                <a:lnTo>
                  <a:pt x="2530775" y="0"/>
                </a:lnTo>
                <a:lnTo>
                  <a:pt x="2530775" y="414780"/>
                </a:lnTo>
                <a:lnTo>
                  <a:pt x="2530776" y="414780"/>
                </a:lnTo>
                <a:lnTo>
                  <a:pt x="2530776" y="1100544"/>
                </a:lnTo>
                <a:lnTo>
                  <a:pt x="0" y="1100544"/>
                </a:lnTo>
                <a:lnTo>
                  <a:pt x="0" y="414780"/>
                </a:lnTo>
                <a:lnTo>
                  <a:pt x="1559814" y="414780"/>
                </a:lnTo>
                <a:close/>
              </a:path>
            </a:pathLst>
          </a:custGeom>
          <a:noFill/>
          <a:ln w="190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화살표: 아래쪽 24">
            <a:extLst>
              <a:ext uri="{FF2B5EF4-FFF2-40B4-BE49-F238E27FC236}">
                <a16:creationId xmlns:a16="http://schemas.microsoft.com/office/drawing/2014/main" id="{02FBCC13-C0E6-4C2D-8160-03EF839A7FD7}"/>
              </a:ext>
            </a:extLst>
          </p:cNvPr>
          <p:cNvSpPr/>
          <p:nvPr/>
        </p:nvSpPr>
        <p:spPr>
          <a:xfrm rot="10800000">
            <a:off x="9414213" y="4473459"/>
            <a:ext cx="215153" cy="331694"/>
          </a:xfrm>
          <a:prstGeom prst="downArrow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화살표: 아래쪽 25">
            <a:extLst>
              <a:ext uri="{FF2B5EF4-FFF2-40B4-BE49-F238E27FC236}">
                <a16:creationId xmlns:a16="http://schemas.microsoft.com/office/drawing/2014/main" id="{D43D36C7-FA83-4B99-9215-946E98CC0B18}"/>
              </a:ext>
            </a:extLst>
          </p:cNvPr>
          <p:cNvSpPr/>
          <p:nvPr/>
        </p:nvSpPr>
        <p:spPr>
          <a:xfrm>
            <a:off x="8656754" y="4473459"/>
            <a:ext cx="215153" cy="331694"/>
          </a:xfrm>
          <a:prstGeom prst="downArrow">
            <a:avLst/>
          </a:prstGeom>
          <a:solidFill>
            <a:srgbClr val="0000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화살표: 아래쪽 26">
            <a:extLst>
              <a:ext uri="{FF2B5EF4-FFF2-40B4-BE49-F238E27FC236}">
                <a16:creationId xmlns:a16="http://schemas.microsoft.com/office/drawing/2014/main" id="{780CFD3E-A34A-4170-A0D9-68A906E128F0}"/>
              </a:ext>
            </a:extLst>
          </p:cNvPr>
          <p:cNvSpPr/>
          <p:nvPr/>
        </p:nvSpPr>
        <p:spPr>
          <a:xfrm>
            <a:off x="8295662" y="4463934"/>
            <a:ext cx="215153" cy="331694"/>
          </a:xfrm>
          <a:prstGeom prst="downArrow">
            <a:avLst/>
          </a:prstGeom>
          <a:solidFill>
            <a:srgbClr val="3399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화살표: 아래쪽 27">
            <a:extLst>
              <a:ext uri="{FF2B5EF4-FFF2-40B4-BE49-F238E27FC236}">
                <a16:creationId xmlns:a16="http://schemas.microsoft.com/office/drawing/2014/main" id="{2ECB6967-FF07-498F-BB49-DB819E2F2BE0}"/>
              </a:ext>
            </a:extLst>
          </p:cNvPr>
          <p:cNvSpPr/>
          <p:nvPr/>
        </p:nvSpPr>
        <p:spPr>
          <a:xfrm rot="10800000">
            <a:off x="10129350" y="4473459"/>
            <a:ext cx="215153" cy="331694"/>
          </a:xfrm>
          <a:prstGeom prst="downArrow">
            <a:avLst/>
          </a:prstGeom>
          <a:solidFill>
            <a:srgbClr val="3399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917D8E-678A-492B-B66D-015FC2C9980A}"/>
              </a:ext>
            </a:extLst>
          </p:cNvPr>
          <p:cNvSpPr txBox="1"/>
          <p:nvPr/>
        </p:nvSpPr>
        <p:spPr>
          <a:xfrm>
            <a:off x="9602611" y="5087411"/>
            <a:ext cx="57579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FFFF00"/>
                </a:solidFill>
              </a:rPr>
              <a:t>2.05K</a:t>
            </a:r>
            <a:endParaRPr lang="ko-KR" altLang="en-US" sz="1300" b="1" dirty="0">
              <a:solidFill>
                <a:srgbClr val="FFFF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D31348-CE7D-49E4-BCFE-55D650FA6C3A}"/>
              </a:ext>
            </a:extLst>
          </p:cNvPr>
          <p:cNvSpPr txBox="1"/>
          <p:nvPr/>
        </p:nvSpPr>
        <p:spPr>
          <a:xfrm>
            <a:off x="10472920" y="1619456"/>
            <a:ext cx="43871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3399FF"/>
                </a:solidFill>
              </a:rPr>
              <a:t>TSR</a:t>
            </a:r>
            <a:endParaRPr lang="ko-KR" altLang="en-US" sz="1300" b="1" dirty="0">
              <a:solidFill>
                <a:srgbClr val="3399FF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92F5EE5-699C-49D4-88C2-C28D5E737BA5}"/>
              </a:ext>
            </a:extLst>
          </p:cNvPr>
          <p:cNvSpPr txBox="1"/>
          <p:nvPr/>
        </p:nvSpPr>
        <p:spPr>
          <a:xfrm>
            <a:off x="10377693" y="4527369"/>
            <a:ext cx="43871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3399FF"/>
                </a:solidFill>
              </a:rPr>
              <a:t>TSR</a:t>
            </a:r>
            <a:endParaRPr lang="ko-KR" altLang="en-US" sz="1300" b="1" dirty="0">
              <a:solidFill>
                <a:srgbClr val="3399FF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4576FA-40C4-4A25-BC02-86F945628CFD}"/>
              </a:ext>
            </a:extLst>
          </p:cNvPr>
          <p:cNvSpPr txBox="1"/>
          <p:nvPr/>
        </p:nvSpPr>
        <p:spPr>
          <a:xfrm>
            <a:off x="7903629" y="4527369"/>
            <a:ext cx="42268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3399FF"/>
                </a:solidFill>
              </a:rPr>
              <a:t>TSS</a:t>
            </a:r>
            <a:endParaRPr lang="ko-KR" altLang="en-US" sz="1300" b="1" dirty="0">
              <a:solidFill>
                <a:srgbClr val="3399FF"/>
              </a:solidFill>
            </a:endParaRPr>
          </a:p>
        </p:txBody>
      </p:sp>
      <p:sp>
        <p:nvSpPr>
          <p:cNvPr id="33" name="화살표: 아래쪽 32">
            <a:extLst>
              <a:ext uri="{FF2B5EF4-FFF2-40B4-BE49-F238E27FC236}">
                <a16:creationId xmlns:a16="http://schemas.microsoft.com/office/drawing/2014/main" id="{8CF496BD-10E9-4018-9DC3-76C9F17719D4}"/>
              </a:ext>
            </a:extLst>
          </p:cNvPr>
          <p:cNvSpPr/>
          <p:nvPr/>
        </p:nvSpPr>
        <p:spPr>
          <a:xfrm rot="10800000">
            <a:off x="9042627" y="4478478"/>
            <a:ext cx="215153" cy="331694"/>
          </a:xfrm>
          <a:prstGeom prst="downArrow">
            <a:avLst/>
          </a:prstGeom>
          <a:solidFill>
            <a:srgbClr val="0066CC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C43FF1A-14D6-4A8F-BD2D-69E0F15EFFA6}"/>
              </a:ext>
            </a:extLst>
          </p:cNvPr>
          <p:cNvSpPr txBox="1"/>
          <p:nvPr/>
        </p:nvSpPr>
        <p:spPr>
          <a:xfrm>
            <a:off x="8751106" y="3223200"/>
            <a:ext cx="191116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rgbClr val="FF0000"/>
                </a:solidFill>
              </a:rPr>
              <a:t>Bath Cooling method </a:t>
            </a:r>
            <a:endParaRPr lang="ko-KR" altLang="en-US" sz="1500" b="1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402819D-DDF7-4A8C-964B-DD3BB4A6297D}"/>
              </a:ext>
            </a:extLst>
          </p:cNvPr>
          <p:cNvSpPr txBox="1"/>
          <p:nvPr/>
        </p:nvSpPr>
        <p:spPr>
          <a:xfrm>
            <a:off x="9526209" y="4250768"/>
            <a:ext cx="80021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FFFF00"/>
                </a:solidFill>
              </a:rPr>
              <a:t>pumping</a:t>
            </a:r>
            <a:endParaRPr lang="ko-KR" altLang="en-US" sz="1300" b="1" dirty="0">
              <a:solidFill>
                <a:srgbClr val="FFFF00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1E4C137-2B86-4ACF-8B60-E9DF2307E80A}"/>
              </a:ext>
            </a:extLst>
          </p:cNvPr>
          <p:cNvSpPr/>
          <p:nvPr/>
        </p:nvSpPr>
        <p:spPr>
          <a:xfrm>
            <a:off x="7883919" y="4986552"/>
            <a:ext cx="846958" cy="378959"/>
          </a:xfrm>
          <a:prstGeom prst="rect">
            <a:avLst/>
          </a:prstGeom>
          <a:noFill/>
          <a:ln w="19050">
            <a:solidFill>
              <a:srgbClr val="00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99B2562-DD71-46B6-A5E9-CD68215AD09C}"/>
              </a:ext>
            </a:extLst>
          </p:cNvPr>
          <p:cNvSpPr txBox="1"/>
          <p:nvPr/>
        </p:nvSpPr>
        <p:spPr>
          <a:xfrm>
            <a:off x="7437934" y="5052374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0000FF"/>
                </a:solidFill>
              </a:rPr>
              <a:t>4.5K</a:t>
            </a:r>
            <a:endParaRPr lang="ko-KR" altLang="en-US" sz="1300" b="1" dirty="0">
              <a:solidFill>
                <a:srgbClr val="0000FF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85205CD-D272-48E0-BC7C-A27839B6D9ED}"/>
              </a:ext>
            </a:extLst>
          </p:cNvPr>
          <p:cNvSpPr txBox="1"/>
          <p:nvPr/>
        </p:nvSpPr>
        <p:spPr>
          <a:xfrm>
            <a:off x="9397127" y="1335576"/>
            <a:ext cx="87036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solidFill>
                  <a:srgbClr val="0066CC"/>
                </a:solidFill>
              </a:rPr>
              <a:t>5K Return</a:t>
            </a:r>
            <a:endParaRPr lang="ko-KR" altLang="en-US" sz="1300" b="1" dirty="0">
              <a:solidFill>
                <a:srgbClr val="0066CC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80FEE33-EB94-453D-86B2-DA5C65175EB1}"/>
              </a:ext>
            </a:extLst>
          </p:cNvPr>
          <p:cNvSpPr txBox="1"/>
          <p:nvPr/>
        </p:nvSpPr>
        <p:spPr>
          <a:xfrm>
            <a:off x="8849080" y="4769134"/>
            <a:ext cx="65556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300" b="1" dirty="0">
                <a:solidFill>
                  <a:srgbClr val="0066CC"/>
                </a:solidFill>
              </a:rPr>
              <a:t>5K</a:t>
            </a:r>
          </a:p>
          <a:p>
            <a:pPr algn="ctr"/>
            <a:r>
              <a:rPr lang="en-US" altLang="ko-KR" sz="1300" b="1" dirty="0">
                <a:solidFill>
                  <a:srgbClr val="0066CC"/>
                </a:solidFill>
              </a:rPr>
              <a:t>Return</a:t>
            </a:r>
            <a:endParaRPr lang="ko-KR" altLang="en-US" sz="1300" b="1" dirty="0">
              <a:solidFill>
                <a:srgbClr val="0066CC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584CBAD-A911-41F9-8800-92F85C83FF75}"/>
              </a:ext>
            </a:extLst>
          </p:cNvPr>
          <p:cNvSpPr txBox="1"/>
          <p:nvPr/>
        </p:nvSpPr>
        <p:spPr>
          <a:xfrm>
            <a:off x="8795153" y="5963257"/>
            <a:ext cx="191116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rgbClr val="FF0000"/>
                </a:solidFill>
              </a:rPr>
              <a:t>Bath Cooling method </a:t>
            </a:r>
            <a:endParaRPr lang="ko-KR" altLang="en-US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0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6B3B24-A486-42E5-B080-5B4CA092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E3CBFAC-985B-4F68-BCDF-72B2847CB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Thermal Loads</a:t>
            </a:r>
            <a:endParaRPr lang="ko-KR" altLang="en-US" dirty="0"/>
          </a:p>
        </p:txBody>
      </p:sp>
      <p:graphicFrame>
        <p:nvGraphicFramePr>
          <p:cNvPr id="41" name="표 40">
            <a:extLst>
              <a:ext uri="{FF2B5EF4-FFF2-40B4-BE49-F238E27FC236}">
                <a16:creationId xmlns:a16="http://schemas.microsoft.com/office/drawing/2014/main" id="{DA3EFF5C-840C-47A8-9A12-0044DAC48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973256"/>
              </p:ext>
            </p:extLst>
          </p:nvPr>
        </p:nvGraphicFramePr>
        <p:xfrm>
          <a:off x="502022" y="1140647"/>
          <a:ext cx="7431741" cy="2439672"/>
        </p:xfrm>
        <a:graphic>
          <a:graphicData uri="http://schemas.openxmlformats.org/drawingml/2006/table">
            <a:tbl>
              <a:tblPr/>
              <a:tblGrid>
                <a:gridCol w="1119426">
                  <a:extLst>
                    <a:ext uri="{9D8B030D-6E8A-4147-A177-3AD203B41FA5}">
                      <a16:colId xmlns:a16="http://schemas.microsoft.com/office/drawing/2014/main" val="3697960798"/>
                    </a:ext>
                  </a:extLst>
                </a:gridCol>
                <a:gridCol w="904553">
                  <a:extLst>
                    <a:ext uri="{9D8B030D-6E8A-4147-A177-3AD203B41FA5}">
                      <a16:colId xmlns:a16="http://schemas.microsoft.com/office/drawing/2014/main" val="3642823053"/>
                    </a:ext>
                  </a:extLst>
                </a:gridCol>
                <a:gridCol w="1165729">
                  <a:extLst>
                    <a:ext uri="{9D8B030D-6E8A-4147-A177-3AD203B41FA5}">
                      <a16:colId xmlns:a16="http://schemas.microsoft.com/office/drawing/2014/main" val="2253219356"/>
                    </a:ext>
                  </a:extLst>
                </a:gridCol>
                <a:gridCol w="1414011">
                  <a:extLst>
                    <a:ext uri="{9D8B030D-6E8A-4147-A177-3AD203B41FA5}">
                      <a16:colId xmlns:a16="http://schemas.microsoft.com/office/drawing/2014/main" val="1064356608"/>
                    </a:ext>
                  </a:extLst>
                </a:gridCol>
                <a:gridCol w="1414011">
                  <a:extLst>
                    <a:ext uri="{9D8B030D-6E8A-4147-A177-3AD203B41FA5}">
                      <a16:colId xmlns:a16="http://schemas.microsoft.com/office/drawing/2014/main" val="1307935196"/>
                    </a:ext>
                  </a:extLst>
                </a:gridCol>
                <a:gridCol w="1414011">
                  <a:extLst>
                    <a:ext uri="{9D8B030D-6E8A-4147-A177-3AD203B41FA5}">
                      <a16:colId xmlns:a16="http://schemas.microsoft.com/office/drawing/2014/main" val="3565492260"/>
                    </a:ext>
                  </a:extLst>
                </a:gridCol>
              </a:tblGrid>
              <a:tr h="255615">
                <a:tc gridSpan="6"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563192"/>
                  </a:ext>
                </a:extLst>
              </a:tr>
              <a:tr h="62342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헬륨</a:t>
                      </a:r>
                      <a:endParaRPr lang="en-US" altLang="ko-KR" sz="16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ko-KR" alt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분배시스템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CTL 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(W/m)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QWR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VBx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(W/EA)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HWR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VBx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(W/EA)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End</a:t>
                      </a:r>
                      <a:r>
                        <a:rPr lang="en-US" sz="16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Box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[W]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Main</a:t>
                      </a:r>
                      <a:r>
                        <a:rPr lang="en-US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Distribution Box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[W]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006503"/>
                  </a:ext>
                </a:extLst>
              </a:tr>
              <a:tr h="5202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Thermal 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shield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24.3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440</a:t>
                      </a:r>
                      <a:endParaRPr lang="en-US" altLang="ko-KR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096100"/>
                  </a:ext>
                </a:extLst>
              </a:tr>
              <a:tr h="5202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 K line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SHe+GHe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093194"/>
                  </a:ext>
                </a:extLst>
              </a:tr>
              <a:tr h="5202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K</a:t>
                      </a:r>
                    </a:p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VLP return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ko-KR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  <a:endParaRPr lang="ko-KR" alt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2.63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o-KR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935654"/>
                  </a:ext>
                </a:extLst>
              </a:tr>
            </a:tbl>
          </a:graphicData>
        </a:graphic>
      </p:graphicFrame>
      <p:graphicFrame>
        <p:nvGraphicFramePr>
          <p:cNvPr id="42" name="표 41">
            <a:extLst>
              <a:ext uri="{FF2B5EF4-FFF2-40B4-BE49-F238E27FC236}">
                <a16:creationId xmlns:a16="http://schemas.microsoft.com/office/drawing/2014/main" id="{E62F7C65-B2C6-4412-AB17-D33FF888F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912307"/>
              </p:ext>
            </p:extLst>
          </p:nvPr>
        </p:nvGraphicFramePr>
        <p:xfrm>
          <a:off x="519950" y="3605166"/>
          <a:ext cx="7431741" cy="2707231"/>
        </p:xfrm>
        <a:graphic>
          <a:graphicData uri="http://schemas.openxmlformats.org/drawingml/2006/table">
            <a:tbl>
              <a:tblPr/>
              <a:tblGrid>
                <a:gridCol w="1597740">
                  <a:extLst>
                    <a:ext uri="{9D8B030D-6E8A-4147-A177-3AD203B41FA5}">
                      <a16:colId xmlns:a16="http://schemas.microsoft.com/office/drawing/2014/main" val="3697960798"/>
                    </a:ext>
                  </a:extLst>
                </a:gridCol>
                <a:gridCol w="1907309">
                  <a:extLst>
                    <a:ext uri="{9D8B030D-6E8A-4147-A177-3AD203B41FA5}">
                      <a16:colId xmlns:a16="http://schemas.microsoft.com/office/drawing/2014/main" val="3642823053"/>
                    </a:ext>
                  </a:extLst>
                </a:gridCol>
                <a:gridCol w="1916442">
                  <a:extLst>
                    <a:ext uri="{9D8B030D-6E8A-4147-A177-3AD203B41FA5}">
                      <a16:colId xmlns:a16="http://schemas.microsoft.com/office/drawing/2014/main" val="2253219356"/>
                    </a:ext>
                  </a:extLst>
                </a:gridCol>
                <a:gridCol w="2010250">
                  <a:extLst>
                    <a:ext uri="{9D8B030D-6E8A-4147-A177-3AD203B41FA5}">
                      <a16:colId xmlns:a16="http://schemas.microsoft.com/office/drawing/2014/main" val="1064356608"/>
                    </a:ext>
                  </a:extLst>
                </a:gridCol>
              </a:tblGrid>
              <a:tr h="259493">
                <a:tc gridSpan="4">
                  <a:txBody>
                    <a:bodyPr/>
                    <a:lstStyle/>
                    <a:p>
                      <a:pPr algn="l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563192"/>
                  </a:ext>
                </a:extLst>
              </a:tr>
              <a:tr h="8634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초전도가속모듈</a:t>
                      </a:r>
                      <a:endParaRPr lang="ko-KR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Thermal shields</a:t>
                      </a:r>
                    </a:p>
                    <a:p>
                      <a:pPr algn="ctr" rtl="0" fontAlgn="ctr"/>
                      <a:r>
                        <a:rPr lang="ko-KR" alt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총 </a:t>
                      </a:r>
                      <a:r>
                        <a:rPr lang="ko-KR" alt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열부하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(W)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 K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Static/dynamic</a:t>
                      </a:r>
                    </a:p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(W)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K</a:t>
                      </a:r>
                    </a:p>
                    <a:p>
                      <a:pPr algn="ctr" rtl="0" fontAlgn="ctr"/>
                      <a:r>
                        <a:rPr lang="en-US" altLang="ko-K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Static/ dynamic</a:t>
                      </a:r>
                    </a:p>
                    <a:p>
                      <a:pPr algn="ctr" rtl="0" fontAlgn="ctr"/>
                      <a:r>
                        <a:rPr lang="en-US" altLang="ko-KR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(W)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006503"/>
                  </a:ext>
                </a:extLst>
              </a:tr>
              <a:tr h="528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QWR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5/12.1</a:t>
                      </a:r>
                    </a:p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 : 17.1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096100"/>
                  </a:ext>
                </a:extLst>
              </a:tr>
              <a:tr h="528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HWR 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78.6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 :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3/6.4</a:t>
                      </a:r>
                    </a:p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 : 9.4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093194"/>
                  </a:ext>
                </a:extLst>
              </a:tr>
              <a:tr h="5281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HWR 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 : 5</a:t>
                      </a:r>
                      <a:endParaRPr lang="ko-KR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4.5/12.8</a:t>
                      </a:r>
                    </a:p>
                    <a:p>
                      <a:pPr algn="ctr" rtl="0" fontAlgn="ctr"/>
                      <a:r>
                        <a:rPr lang="en-US" altLang="ko-K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Total : 17.3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935654"/>
                  </a:ext>
                </a:extLst>
              </a:tr>
            </a:tbl>
          </a:graphicData>
        </a:graphic>
      </p:graphicFrame>
      <p:sp>
        <p:nvSpPr>
          <p:cNvPr id="43" name="내용 개체 틀 1">
            <a:extLst>
              <a:ext uri="{FF2B5EF4-FFF2-40B4-BE49-F238E27FC236}">
                <a16:creationId xmlns:a16="http://schemas.microsoft.com/office/drawing/2014/main" id="{7A51A9EE-0433-4F1A-A69F-7CB30C140D9C}"/>
              </a:ext>
            </a:extLst>
          </p:cNvPr>
          <p:cNvSpPr txBox="1">
            <a:spLocks/>
          </p:cNvSpPr>
          <p:nvPr/>
        </p:nvSpPr>
        <p:spPr>
          <a:xfrm>
            <a:off x="131704" y="772397"/>
            <a:ext cx="8229600" cy="36004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RAON(SCL3 </a:t>
            </a:r>
            <a:r>
              <a:rPr lang="en-US" altLang="ko-K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Linac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의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열부하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D961FB6E-0187-4A9D-9B44-FD44A507D7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503" t="11343" r="13025" b="10285"/>
          <a:stretch/>
        </p:blipFill>
        <p:spPr>
          <a:xfrm>
            <a:off x="8149509" y="2567307"/>
            <a:ext cx="3901085" cy="3769486"/>
          </a:xfrm>
          <a:prstGeom prst="rect">
            <a:avLst/>
          </a:prstGeom>
        </p:spPr>
      </p:pic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06CCD092-E5A3-4ADD-8BC1-48A1618100ED}"/>
              </a:ext>
            </a:extLst>
          </p:cNvPr>
          <p:cNvCxnSpPr/>
          <p:nvPr/>
        </p:nvCxnSpPr>
        <p:spPr bwMode="auto">
          <a:xfrm>
            <a:off x="10015516" y="4565524"/>
            <a:ext cx="535709" cy="123287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1FAAA28-276D-415B-AB90-8D6714A1589F}"/>
              </a:ext>
            </a:extLst>
          </p:cNvPr>
          <p:cNvSpPr txBox="1"/>
          <p:nvPr/>
        </p:nvSpPr>
        <p:spPr>
          <a:xfrm>
            <a:off x="10122473" y="5443663"/>
            <a:ext cx="1003901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밸브박스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692D209-3AE1-4FA7-9751-19667D62EB55}"/>
              </a:ext>
            </a:extLst>
          </p:cNvPr>
          <p:cNvSpPr txBox="1"/>
          <p:nvPr/>
        </p:nvSpPr>
        <p:spPr>
          <a:xfrm>
            <a:off x="8241369" y="2861599"/>
            <a:ext cx="1127971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400" b="1" dirty="0" err="1">
                <a:solidFill>
                  <a:srgbClr val="FF0000"/>
                </a:solidFill>
              </a:rPr>
              <a:t>헬륨이송관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DA63751-B644-461D-936F-BC993595BBC6}"/>
              </a:ext>
            </a:extLst>
          </p:cNvPr>
          <p:cNvSpPr txBox="1"/>
          <p:nvPr/>
        </p:nvSpPr>
        <p:spPr>
          <a:xfrm>
            <a:off x="11125116" y="2567306"/>
            <a:ext cx="92547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</a:rPr>
              <a:t>초전도</a:t>
            </a:r>
            <a:endParaRPr lang="en-US" altLang="ko-KR" sz="1400" b="1" dirty="0">
              <a:solidFill>
                <a:srgbClr val="FF0000"/>
              </a:solidFill>
            </a:endParaRPr>
          </a:p>
          <a:p>
            <a:pPr algn="ctr"/>
            <a:r>
              <a:rPr lang="ko-KR" altLang="en-US" sz="1400" b="1" dirty="0" err="1">
                <a:solidFill>
                  <a:srgbClr val="FF0000"/>
                </a:solidFill>
              </a:rPr>
              <a:t>가속모듈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pic>
        <p:nvPicPr>
          <p:cNvPr id="59" name="그림 58">
            <a:extLst>
              <a:ext uri="{FF2B5EF4-FFF2-40B4-BE49-F238E27FC236}">
                <a16:creationId xmlns:a16="http://schemas.microsoft.com/office/drawing/2014/main" id="{D949E5CE-1FFC-45E5-8859-299F16130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1193" y="4717732"/>
            <a:ext cx="1668321" cy="892358"/>
          </a:xfrm>
          <a:prstGeom prst="rect">
            <a:avLst/>
          </a:prstGeom>
        </p:spPr>
      </p:pic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19A79140-AA8D-460E-A722-C2F65AD26310}"/>
              </a:ext>
            </a:extLst>
          </p:cNvPr>
          <p:cNvCxnSpPr>
            <a:cxnSpLocks/>
          </p:cNvCxnSpPr>
          <p:nvPr/>
        </p:nvCxnSpPr>
        <p:spPr>
          <a:xfrm>
            <a:off x="8805353" y="3169377"/>
            <a:ext cx="0" cy="151943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그림 61">
            <a:extLst>
              <a:ext uri="{FF2B5EF4-FFF2-40B4-BE49-F238E27FC236}">
                <a16:creationId xmlns:a16="http://schemas.microsoft.com/office/drawing/2014/main" id="{743BA053-5422-4F87-94CB-2C2C4316A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225" y="1436868"/>
            <a:ext cx="1329155" cy="1005806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26F40A65-D2FD-45AE-9A5F-2AACDC370E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304" y="1417968"/>
            <a:ext cx="1689161" cy="10058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DD78CAE6-CA2E-4ECA-A9F0-95F914B650C9}"/>
              </a:ext>
            </a:extLst>
          </p:cNvPr>
          <p:cNvSpPr txBox="1"/>
          <p:nvPr/>
        </p:nvSpPr>
        <p:spPr>
          <a:xfrm>
            <a:off x="8641898" y="1068952"/>
            <a:ext cx="1127971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400" b="1">
                <a:solidFill>
                  <a:srgbClr val="FF0000"/>
                </a:solidFill>
              </a:rPr>
              <a:t>분배박스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8742423-9996-4FDD-9E05-1BEE5E393E54}"/>
              </a:ext>
            </a:extLst>
          </p:cNvPr>
          <p:cNvSpPr txBox="1"/>
          <p:nvPr/>
        </p:nvSpPr>
        <p:spPr>
          <a:xfrm>
            <a:off x="10764797" y="1057324"/>
            <a:ext cx="902009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</a:rPr>
              <a:t>End Box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09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9FBAADA-E082-40B3-BDE3-11734A238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39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25F8398-D31C-4382-B943-501F56468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Layout of Cryogenic System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8BB96A42-57D4-4318-960C-FEFE504D6C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5"/>
          <a:stretch/>
        </p:blipFill>
        <p:spPr bwMode="auto">
          <a:xfrm>
            <a:off x="2310113" y="1139506"/>
            <a:ext cx="9549481" cy="5350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0">
            <a:extLst>
              <a:ext uri="{FF2B5EF4-FFF2-40B4-BE49-F238E27FC236}">
                <a16:creationId xmlns:a16="http://schemas.microsoft.com/office/drawing/2014/main" id="{72F7BCA7-4069-4507-83F5-E95D3BB47B22}"/>
              </a:ext>
            </a:extLst>
          </p:cNvPr>
          <p:cNvSpPr txBox="1"/>
          <p:nvPr/>
        </p:nvSpPr>
        <p:spPr>
          <a:xfrm>
            <a:off x="8820048" y="2365100"/>
            <a:ext cx="14972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/>
                </a:solidFill>
              </a:rPr>
              <a:t>SCL2 </a:t>
            </a:r>
            <a:r>
              <a:rPr lang="en-US" altLang="ko-KR" sz="1500" b="1" dirty="0" err="1">
                <a:solidFill>
                  <a:schemeClr val="bg1"/>
                </a:solidFill>
              </a:rPr>
              <a:t>Coldbox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0471F422-ECC1-4F69-A69C-10F4B36F3CC7}"/>
              </a:ext>
            </a:extLst>
          </p:cNvPr>
          <p:cNvSpPr txBox="1"/>
          <p:nvPr/>
        </p:nvSpPr>
        <p:spPr>
          <a:xfrm>
            <a:off x="2984067" y="5556911"/>
            <a:ext cx="14972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 err="1">
                <a:solidFill>
                  <a:schemeClr val="bg1"/>
                </a:solidFill>
              </a:rPr>
              <a:t>GHe</a:t>
            </a:r>
            <a:r>
              <a:rPr lang="en-US" altLang="ko-KR" sz="1500" b="1" dirty="0">
                <a:solidFill>
                  <a:schemeClr val="bg1"/>
                </a:solidFill>
              </a:rPr>
              <a:t> tanks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0F1C5D1F-AE95-4C14-96D6-BB8B0AB565A5}"/>
              </a:ext>
            </a:extLst>
          </p:cNvPr>
          <p:cNvSpPr txBox="1"/>
          <p:nvPr/>
        </p:nvSpPr>
        <p:spPr>
          <a:xfrm>
            <a:off x="8617564" y="1362330"/>
            <a:ext cx="14972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SCL3 </a:t>
            </a:r>
            <a:r>
              <a:rPr lang="en-US" altLang="ko-KR" sz="1500" b="1" dirty="0" err="1">
                <a:solidFill>
                  <a:schemeClr val="bg1">
                    <a:lumMod val="50000"/>
                  </a:schemeClr>
                </a:solidFill>
              </a:rPr>
              <a:t>VBx</a:t>
            </a:r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 &amp; CM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16">
            <a:extLst>
              <a:ext uri="{FF2B5EF4-FFF2-40B4-BE49-F238E27FC236}">
                <a16:creationId xmlns:a16="http://schemas.microsoft.com/office/drawing/2014/main" id="{247BD1FA-768C-4391-83C7-EC363DB8C4A7}"/>
              </a:ext>
            </a:extLst>
          </p:cNvPr>
          <p:cNvSpPr txBox="1"/>
          <p:nvPr/>
        </p:nvSpPr>
        <p:spPr>
          <a:xfrm>
            <a:off x="8201693" y="869474"/>
            <a:ext cx="14972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SCL2 </a:t>
            </a:r>
            <a:r>
              <a:rPr lang="en-US" altLang="ko-KR" sz="1500" b="1" dirty="0" err="1">
                <a:solidFill>
                  <a:schemeClr val="bg1">
                    <a:lumMod val="50000"/>
                  </a:schemeClr>
                </a:solidFill>
              </a:rPr>
              <a:t>VBx</a:t>
            </a:r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 &amp; CM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0ECAAA7D-D524-4A69-990A-E4F1DEF32BAF}"/>
              </a:ext>
            </a:extLst>
          </p:cNvPr>
          <p:cNvSpPr txBox="1"/>
          <p:nvPr/>
        </p:nvSpPr>
        <p:spPr>
          <a:xfrm>
            <a:off x="6241779" y="4600984"/>
            <a:ext cx="8957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Purifier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A586AD7D-CE24-4049-BCB4-B64AB63A922F}"/>
              </a:ext>
            </a:extLst>
          </p:cNvPr>
          <p:cNvSpPr txBox="1"/>
          <p:nvPr/>
        </p:nvSpPr>
        <p:spPr>
          <a:xfrm>
            <a:off x="5653821" y="4675009"/>
            <a:ext cx="9222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LN2</a:t>
            </a:r>
          </a:p>
          <a:p>
            <a:pPr algn="ctr"/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tank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9050CE3-6160-4C7B-B574-93B220D39321}"/>
              </a:ext>
            </a:extLst>
          </p:cNvPr>
          <p:cNvSpPr/>
          <p:nvPr/>
        </p:nvSpPr>
        <p:spPr bwMode="auto">
          <a:xfrm>
            <a:off x="7266234" y="3080253"/>
            <a:ext cx="1161486" cy="235600"/>
          </a:xfrm>
          <a:prstGeom prst="rect">
            <a:avLst/>
          </a:prstGeom>
          <a:solidFill>
            <a:srgbClr val="2E53E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0D945172-653A-4F75-86FC-58058E65C0EB}"/>
              </a:ext>
            </a:extLst>
          </p:cNvPr>
          <p:cNvSpPr txBox="1"/>
          <p:nvPr/>
        </p:nvSpPr>
        <p:spPr>
          <a:xfrm>
            <a:off x="7220514" y="3021775"/>
            <a:ext cx="14972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/>
                </a:solidFill>
              </a:rPr>
              <a:t>SCL3 </a:t>
            </a:r>
            <a:r>
              <a:rPr lang="en-US" altLang="ko-KR" sz="1500" b="1" dirty="0" err="1">
                <a:solidFill>
                  <a:schemeClr val="bg1"/>
                </a:solidFill>
              </a:rPr>
              <a:t>Coldbox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41B75A1-E040-4F4D-A511-D53DFF68AA84}"/>
              </a:ext>
            </a:extLst>
          </p:cNvPr>
          <p:cNvSpPr/>
          <p:nvPr/>
        </p:nvSpPr>
        <p:spPr bwMode="auto">
          <a:xfrm>
            <a:off x="7197336" y="3721816"/>
            <a:ext cx="467488" cy="1295737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04A6EC-C377-4FBE-8920-C5925A4F79D8}"/>
              </a:ext>
            </a:extLst>
          </p:cNvPr>
          <p:cNvSpPr txBox="1"/>
          <p:nvPr/>
        </p:nvSpPr>
        <p:spPr>
          <a:xfrm>
            <a:off x="6805026" y="4012811"/>
            <a:ext cx="13044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SCL3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Comp.&amp;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2K Pumps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52696DB9-5E71-4B75-BC77-0052F68FA190}"/>
              </a:ext>
            </a:extLst>
          </p:cNvPr>
          <p:cNvSpPr txBox="1"/>
          <p:nvPr/>
        </p:nvSpPr>
        <p:spPr>
          <a:xfrm>
            <a:off x="9373704" y="4012811"/>
            <a:ext cx="130444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SCL2 Comp.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&amp;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2K Pump(VLP)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4" name="줄무늬가 있는 오른쪽 화살표[S] 5">
            <a:extLst>
              <a:ext uri="{FF2B5EF4-FFF2-40B4-BE49-F238E27FC236}">
                <a16:creationId xmlns:a16="http://schemas.microsoft.com/office/drawing/2014/main" id="{B3365D00-0818-4131-B331-0B4C7F907141}"/>
              </a:ext>
            </a:extLst>
          </p:cNvPr>
          <p:cNvSpPr/>
          <p:nvPr/>
        </p:nvSpPr>
        <p:spPr bwMode="auto">
          <a:xfrm rot="12881225">
            <a:off x="6054854" y="2236383"/>
            <a:ext cx="439503" cy="257434"/>
          </a:xfrm>
          <a:prstGeom prst="stripedRightArrow">
            <a:avLst/>
          </a:prstGeom>
          <a:gradFill rotWithShape="1">
            <a:gsLst>
              <a:gs pos="0">
                <a:srgbClr val="3399FF">
                  <a:alpha val="39608"/>
                </a:srgbClr>
              </a:gs>
              <a:gs pos="100000">
                <a:srgbClr val="0000FF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255171-CAF1-43E4-9C5E-F1E471F99226}"/>
              </a:ext>
            </a:extLst>
          </p:cNvPr>
          <p:cNvSpPr txBox="1"/>
          <p:nvPr/>
        </p:nvSpPr>
        <p:spPr>
          <a:xfrm>
            <a:off x="5653821" y="2458268"/>
            <a:ext cx="11037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1500" b="1" dirty="0">
                <a:solidFill>
                  <a:srgbClr val="3399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Helium Flow</a:t>
            </a:r>
            <a:endParaRPr kumimoji="1" lang="ko-KR" altLang="en-US" sz="1500" b="1" dirty="0">
              <a:solidFill>
                <a:srgbClr val="3399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AF1AF206-E0F6-4E19-BCD8-2D1CB452453C}"/>
              </a:ext>
            </a:extLst>
          </p:cNvPr>
          <p:cNvSpPr txBox="1"/>
          <p:nvPr/>
        </p:nvSpPr>
        <p:spPr>
          <a:xfrm>
            <a:off x="7995971" y="2669523"/>
            <a:ext cx="62159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 err="1">
                <a:solidFill>
                  <a:schemeClr val="bg1"/>
                </a:solidFill>
              </a:rPr>
              <a:t>TBx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7" name="TextBox 15">
            <a:extLst>
              <a:ext uri="{FF2B5EF4-FFF2-40B4-BE49-F238E27FC236}">
                <a16:creationId xmlns:a16="http://schemas.microsoft.com/office/drawing/2014/main" id="{D6D64AEE-D0B4-4696-8E24-E9D39D320069}"/>
              </a:ext>
            </a:extLst>
          </p:cNvPr>
          <p:cNvSpPr txBox="1"/>
          <p:nvPr/>
        </p:nvSpPr>
        <p:spPr>
          <a:xfrm>
            <a:off x="6442429" y="1888612"/>
            <a:ext cx="5189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500" b="1" dirty="0">
                <a:solidFill>
                  <a:schemeClr val="bg1">
                    <a:lumMod val="50000"/>
                  </a:schemeClr>
                </a:solidFill>
              </a:rPr>
              <a:t>CTL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내용 개체 틀 1">
            <a:extLst>
              <a:ext uri="{FF2B5EF4-FFF2-40B4-BE49-F238E27FC236}">
                <a16:creationId xmlns:a16="http://schemas.microsoft.com/office/drawing/2014/main" id="{EE32690C-B9EE-4E85-B5C0-597377E5DC26}"/>
              </a:ext>
            </a:extLst>
          </p:cNvPr>
          <p:cNvSpPr txBox="1">
            <a:spLocks/>
          </p:cNvSpPr>
          <p:nvPr/>
        </p:nvSpPr>
        <p:spPr>
          <a:xfrm>
            <a:off x="131704" y="746996"/>
            <a:ext cx="5704726" cy="371203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wo </a:t>
            </a:r>
            <a:r>
              <a:rPr lang="en-US" altLang="ko-K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Cryoplants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 and Recovery system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SCL3 Helium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Cryoplant</a:t>
            </a:r>
            <a:endParaRPr lang="en-US" altLang="ko-KR" sz="18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SCL2 Helium 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Cryoplant</a:t>
            </a:r>
            <a:endParaRPr lang="en-US" altLang="ko-K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cs typeface="Arial" panose="020B0604020202020204" pitchFamily="34" charset="0"/>
              </a:rPr>
              <a:t>◈ H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elium Distribution System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Distribution Box(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TBx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SCL3/2 Valve Box(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VBx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) &amp; End Box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Cryogenic Transfer Line(CTL)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cs typeface="Arial" panose="020B0604020202020204" pitchFamily="34" charset="0"/>
              </a:rPr>
              <a:t>◈ Cryomodules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•  SCL3 / SCL2 Cryomodules &amp; LTS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A6E6DE66-542D-41F8-B2AF-0039407A2B45}"/>
              </a:ext>
            </a:extLst>
          </p:cNvPr>
          <p:cNvSpPr txBox="1"/>
          <p:nvPr/>
        </p:nvSpPr>
        <p:spPr>
          <a:xfrm>
            <a:off x="7810649" y="3939528"/>
            <a:ext cx="5551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ORS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6902D2A-231F-4A4E-AA9D-372FC3647FA4}"/>
              </a:ext>
            </a:extLst>
          </p:cNvPr>
          <p:cNvSpPr txBox="1"/>
          <p:nvPr/>
        </p:nvSpPr>
        <p:spPr>
          <a:xfrm>
            <a:off x="8672718" y="3792496"/>
            <a:ext cx="55516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ORS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DBBBA740-D468-4E3B-AF11-0D95A7F74AAE}"/>
              </a:ext>
            </a:extLst>
          </p:cNvPr>
          <p:cNvSpPr txBox="1"/>
          <p:nvPr/>
        </p:nvSpPr>
        <p:spPr>
          <a:xfrm>
            <a:off x="11233194" y="1779034"/>
            <a:ext cx="5189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 err="1">
                <a:solidFill>
                  <a:schemeClr val="bg1">
                    <a:lumMod val="50000"/>
                  </a:schemeClr>
                </a:solidFill>
              </a:rPr>
              <a:t>EBx</a:t>
            </a:r>
            <a:endParaRPr lang="ko-KR" altLang="en-US" sz="15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75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8A8909E-9404-4CA3-946C-43461F66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11E7A269-EDA5-4072-9276-11AD8D197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Cryogenics Basic</a:t>
            </a:r>
            <a:endParaRPr lang="ko-KR" altLang="en-US" sz="3200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E09192E8-0961-4A50-A021-2B50790E70A7}"/>
              </a:ext>
            </a:extLst>
          </p:cNvPr>
          <p:cNvSpPr txBox="1">
            <a:spLocks/>
          </p:cNvSpPr>
          <p:nvPr/>
        </p:nvSpPr>
        <p:spPr>
          <a:xfrm>
            <a:off x="418574" y="697090"/>
            <a:ext cx="11325190" cy="514281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(Cryogenics)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이란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극저온의 어원</a:t>
            </a:r>
            <a:endParaRPr lang="en-US" altLang="ko-KR" sz="2000" b="1" dirty="0"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• </a:t>
            </a:r>
            <a:r>
              <a:rPr lang="en-US" altLang="ko-KR" sz="18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Cryo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는 고대 그리스어의 명사 </a:t>
            </a:r>
            <a:r>
              <a:rPr lang="en-US" altLang="ko-KR" sz="18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kryos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(</a:t>
            </a:r>
            <a:r>
              <a:rPr lang="en-US" altLang="ko-KR" sz="18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κρύος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        </a:t>
            </a:r>
            <a:r>
              <a:rPr lang="en-US" altLang="ko-KR" sz="1800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차가움</a:t>
            </a:r>
            <a:r>
              <a:rPr lang="en-US" altLang="ko-KR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냉기</a:t>
            </a:r>
            <a:r>
              <a:rPr lang="en-US" altLang="ko-KR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혹한</a:t>
            </a:r>
            <a:endParaRPr lang="en-US" altLang="ko-KR" sz="1800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ko-KR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       • </a:t>
            </a:r>
            <a:r>
              <a:rPr lang="en-US" altLang="ko-KR" sz="1800" b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Genics</a:t>
            </a:r>
            <a:r>
              <a:rPr lang="ko-KR" altLang="en-US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는</a:t>
            </a:r>
            <a:r>
              <a:rPr lang="en-US" altLang="ko-KR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고대 그리스어의 동사로 </a:t>
            </a:r>
            <a:r>
              <a:rPr lang="en-US" altLang="ko-KR" sz="1800" b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genein</a:t>
            </a:r>
            <a:r>
              <a:rPr lang="en-US" altLang="ko-KR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 (</a:t>
            </a:r>
            <a:r>
              <a:rPr lang="en-US" altLang="ko-KR" sz="1800" b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γενεῖν</a:t>
            </a:r>
            <a:r>
              <a:rPr lang="en-US" altLang="ko-KR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n-US" altLang="ko-KR" sz="1800" b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        </a:t>
            </a:r>
            <a:r>
              <a:rPr lang="en-US" altLang="ko-KR" sz="1800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: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만들어내다</a:t>
            </a:r>
            <a:r>
              <a:rPr lang="en-US" altLang="ko-KR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생성하다</a:t>
            </a:r>
            <a:r>
              <a:rPr lang="en-US" altLang="ko-KR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800" i="1" dirty="0">
                <a:solidFill>
                  <a:srgbClr val="3399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낳다</a:t>
            </a: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ko-KR" sz="1800" i="1" dirty="0">
              <a:solidFill>
                <a:srgbClr val="3399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 </a:t>
            </a:r>
            <a:r>
              <a:rPr lang="ko-KR" altLang="en-US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극저온을 만들고 유지하며 그 성질을 연구하는 과학 〮 기술</a:t>
            </a: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9C3BF61-DEFD-4BFC-B3BE-A4B4B39424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7" r="37714" b="56470"/>
          <a:stretch/>
        </p:blipFill>
        <p:spPr>
          <a:xfrm>
            <a:off x="2301067" y="3617258"/>
            <a:ext cx="7589867" cy="202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710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21B202E-6622-4109-9A67-2555CD4F5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40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86D8BD9-F07B-4355-A94A-DBD106E73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SCL3</a:t>
            </a:r>
            <a:r>
              <a:rPr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SCL2</a:t>
            </a:r>
            <a:r>
              <a:rPr lang="ko-KR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Cryoplant</a:t>
            </a:r>
            <a:endParaRPr lang="ko-KR" altLang="en-US" sz="3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1CF8EE0-A53A-412A-B846-59F1EB1337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5" r="5786"/>
          <a:stretch/>
        </p:blipFill>
        <p:spPr>
          <a:xfrm>
            <a:off x="176063" y="1258114"/>
            <a:ext cx="2788625" cy="166884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1274412-AAA0-413E-9ACE-CAAF01BB37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1" t="16610" r="34815" b="5391"/>
          <a:stretch/>
        </p:blipFill>
        <p:spPr>
          <a:xfrm rot="5400000">
            <a:off x="2857878" y="1379398"/>
            <a:ext cx="1668842" cy="14262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0B4B4C-BA26-4B4D-960A-00CAB3D2EC47}"/>
              </a:ext>
            </a:extLst>
          </p:cNvPr>
          <p:cNvSpPr txBox="1"/>
          <p:nvPr/>
        </p:nvSpPr>
        <p:spPr>
          <a:xfrm>
            <a:off x="17283" y="2928990"/>
            <a:ext cx="307648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Compressor(5ea, 310g/s, 15bara)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9804487-FB05-47FD-98F3-9BFFEFE2618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2" t="8107" r="3616" b="5195"/>
          <a:stretch/>
        </p:blipFill>
        <p:spPr>
          <a:xfrm>
            <a:off x="6102944" y="1237663"/>
            <a:ext cx="2952792" cy="169490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65F031C-8757-46E9-B7FA-1B6716665D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7" r="41438"/>
          <a:stretch/>
        </p:blipFill>
        <p:spPr>
          <a:xfrm>
            <a:off x="4554211" y="1243719"/>
            <a:ext cx="1532858" cy="1692762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82CB87A-39FB-470D-9943-0AA5D90B477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t="1909" r="18101" b="11083"/>
          <a:stretch/>
        </p:blipFill>
        <p:spPr>
          <a:xfrm>
            <a:off x="9220220" y="1232054"/>
            <a:ext cx="2778947" cy="169881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6CFF3E-20C4-4898-B065-BA07652F25B3}"/>
              </a:ext>
            </a:extLst>
          </p:cNvPr>
          <p:cNvSpPr txBox="1"/>
          <p:nvPr/>
        </p:nvSpPr>
        <p:spPr>
          <a:xfrm>
            <a:off x="9746713" y="2957565"/>
            <a:ext cx="17251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PVPS(4ea, 41g/s)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E85BBEDD-C1A9-44CA-8C0C-02D88E556D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1" r="17801"/>
          <a:stretch/>
        </p:blipFill>
        <p:spPr>
          <a:xfrm>
            <a:off x="5151363" y="4201341"/>
            <a:ext cx="1635153" cy="155962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2D66B2E-24A0-4B3C-B662-92EE599F8A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" r="1777"/>
          <a:stretch/>
        </p:blipFill>
        <p:spPr>
          <a:xfrm>
            <a:off x="176063" y="4198488"/>
            <a:ext cx="3074438" cy="15596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E30521-B083-4EEA-BD02-A3D25D45834F}"/>
              </a:ext>
            </a:extLst>
          </p:cNvPr>
          <p:cNvSpPr txBox="1"/>
          <p:nvPr/>
        </p:nvSpPr>
        <p:spPr>
          <a:xfrm>
            <a:off x="865321" y="5777158"/>
            <a:ext cx="35584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HP/MP/LP Compressor</a:t>
            </a:r>
          </a:p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(HP 3ea, MP/LP 1ea, 1,450g/s, 21bara)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45B376B-C252-4BC2-BC83-B394964011D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5" t="3749" r="8078"/>
          <a:stretch/>
        </p:blipFill>
        <p:spPr>
          <a:xfrm>
            <a:off x="6865736" y="4198488"/>
            <a:ext cx="2814128" cy="15596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ECAFF7B-4BF2-46CF-A6AA-8212A9D2F0A8}"/>
              </a:ext>
            </a:extLst>
          </p:cNvPr>
          <p:cNvSpPr txBox="1"/>
          <p:nvPr/>
        </p:nvSpPr>
        <p:spPr>
          <a:xfrm>
            <a:off x="10034724" y="5777157"/>
            <a:ext cx="16834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VLP(1ea, 177g/s)</a:t>
            </a: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70BE0EA6-E336-4A25-B730-B1EA2BAD5F5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0" t="23794" r="10775" b="9530"/>
          <a:stretch/>
        </p:blipFill>
        <p:spPr>
          <a:xfrm>
            <a:off x="9753756" y="4200856"/>
            <a:ext cx="2245411" cy="155488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40AA5FC-CD9F-4B24-B4F3-EB907AB8AEC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5" t="26971" r="11055"/>
          <a:stretch/>
        </p:blipFill>
        <p:spPr>
          <a:xfrm>
            <a:off x="3258817" y="4201341"/>
            <a:ext cx="1883554" cy="1554883"/>
          </a:xfrm>
          <a:prstGeom prst="rect">
            <a:avLst/>
          </a:prstGeom>
        </p:spPr>
      </p:pic>
      <p:sp>
        <p:nvSpPr>
          <p:cNvPr id="22" name="내용 개체 틀 1">
            <a:extLst>
              <a:ext uri="{FF2B5EF4-FFF2-40B4-BE49-F238E27FC236}">
                <a16:creationId xmlns:a16="http://schemas.microsoft.com/office/drawing/2014/main" id="{A9761F8C-627B-42BE-B8B2-6215432403A0}"/>
              </a:ext>
            </a:extLst>
          </p:cNvPr>
          <p:cNvSpPr txBox="1">
            <a:spLocks/>
          </p:cNvSpPr>
          <p:nvPr/>
        </p:nvSpPr>
        <p:spPr>
          <a:xfrm>
            <a:off x="131704" y="746996"/>
            <a:ext cx="5704726" cy="4431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SCL3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Cryoplant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(4.2kW @ 4.5 k eq.)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내용 개체 틀 1">
            <a:extLst>
              <a:ext uri="{FF2B5EF4-FFF2-40B4-BE49-F238E27FC236}">
                <a16:creationId xmlns:a16="http://schemas.microsoft.com/office/drawing/2014/main" id="{BDD60DB5-89EF-4E64-AE87-B0C02EF294E4}"/>
              </a:ext>
            </a:extLst>
          </p:cNvPr>
          <p:cNvSpPr txBox="1">
            <a:spLocks/>
          </p:cNvSpPr>
          <p:nvPr/>
        </p:nvSpPr>
        <p:spPr>
          <a:xfrm>
            <a:off x="131704" y="3700581"/>
            <a:ext cx="5704726" cy="4431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SCL2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Cryoplant</a:t>
            </a:r>
            <a:r>
              <a:rPr lang="en-US" altLang="ko-KR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latin typeface="Arial" panose="020B0604020202020204" pitchFamily="34" charset="0"/>
                <a:cs typeface="Arial" panose="020B0604020202020204" pitchFamily="34" charset="0"/>
              </a:rPr>
              <a:t>(13.5kW @ 4.5 k eq.)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352DB9-A2FC-41AB-BC0E-8050DFB3E409}"/>
              </a:ext>
            </a:extLst>
          </p:cNvPr>
          <p:cNvSpPr txBox="1"/>
          <p:nvPr/>
        </p:nvSpPr>
        <p:spPr>
          <a:xfrm>
            <a:off x="3401575" y="2928990"/>
            <a:ext cx="6014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ORS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D0EA30-DE41-491C-8490-3FCC7227DC09}"/>
              </a:ext>
            </a:extLst>
          </p:cNvPr>
          <p:cNvSpPr txBox="1"/>
          <p:nvPr/>
        </p:nvSpPr>
        <p:spPr>
          <a:xfrm>
            <a:off x="4885166" y="2928990"/>
            <a:ext cx="37650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 err="1">
                <a:latin typeface="Arial" panose="020B0604020202020204" pitchFamily="34" charset="0"/>
                <a:cs typeface="Arial" panose="020B0604020202020204" pitchFamily="34" charset="0"/>
              </a:rPr>
              <a:t>Coldbox</a:t>
            </a: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 &amp; Dewar</a:t>
            </a:r>
          </a:p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(Turbine 3ea, Cold compressor 3ea, 3bar)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4209BC-88A9-4613-861C-F4FA12F6AC1B}"/>
              </a:ext>
            </a:extLst>
          </p:cNvPr>
          <p:cNvSpPr txBox="1"/>
          <p:nvPr/>
        </p:nvSpPr>
        <p:spPr>
          <a:xfrm>
            <a:off x="5574183" y="5777158"/>
            <a:ext cx="60144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ORS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0A7B5B-EC3C-4F38-A235-5F19552776AA}"/>
              </a:ext>
            </a:extLst>
          </p:cNvPr>
          <p:cNvSpPr txBox="1"/>
          <p:nvPr/>
        </p:nvSpPr>
        <p:spPr>
          <a:xfrm>
            <a:off x="6241878" y="5777158"/>
            <a:ext cx="37650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500" dirty="0" err="1">
                <a:latin typeface="Arial" panose="020B0604020202020204" pitchFamily="34" charset="0"/>
                <a:cs typeface="Arial" panose="020B0604020202020204" pitchFamily="34" charset="0"/>
              </a:rPr>
              <a:t>Coldbox</a:t>
            </a:r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 &amp; Dewar</a:t>
            </a:r>
          </a:p>
          <a:p>
            <a:pPr algn="ctr"/>
            <a:r>
              <a:rPr lang="en-US" altLang="ko-KR" sz="1500" dirty="0">
                <a:latin typeface="Arial" panose="020B0604020202020204" pitchFamily="34" charset="0"/>
                <a:cs typeface="Arial" panose="020B0604020202020204" pitchFamily="34" charset="0"/>
              </a:rPr>
              <a:t>(Turbine 4ea, Cold compressor 3ea, 3bar)</a:t>
            </a:r>
            <a:endParaRPr lang="ko-KR" alt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0234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A02AF9F9-BD47-4D28-B4F4-30A268FED900}"/>
              </a:ext>
            </a:extLst>
          </p:cNvPr>
          <p:cNvGrpSpPr/>
          <p:nvPr/>
        </p:nvGrpSpPr>
        <p:grpSpPr>
          <a:xfrm>
            <a:off x="170617" y="2258374"/>
            <a:ext cx="11850766" cy="4043284"/>
            <a:chOff x="170617" y="2347274"/>
            <a:chExt cx="11850766" cy="4043284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81C05BB-3457-4514-A0CA-984D3B20B0FF}"/>
                </a:ext>
              </a:extLst>
            </p:cNvPr>
            <p:cNvGrpSpPr/>
            <p:nvPr/>
          </p:nvGrpSpPr>
          <p:grpSpPr>
            <a:xfrm>
              <a:off x="170617" y="2347274"/>
              <a:ext cx="11850766" cy="4043284"/>
              <a:chOff x="170617" y="2347274"/>
              <a:chExt cx="11850766" cy="4043284"/>
            </a:xfrm>
          </p:grpSpPr>
          <p:pic>
            <p:nvPicPr>
              <p:cNvPr id="38" name="그림 37">
                <a:extLst>
                  <a:ext uri="{FF2B5EF4-FFF2-40B4-BE49-F238E27FC236}">
                    <a16:creationId xmlns:a16="http://schemas.microsoft.com/office/drawing/2014/main" id="{816791A9-84FD-456A-8E51-8476E9627E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2999" b="-1"/>
              <a:stretch/>
            </p:blipFill>
            <p:spPr>
              <a:xfrm>
                <a:off x="170617" y="2347274"/>
                <a:ext cx="11850766" cy="4043284"/>
              </a:xfrm>
              <a:prstGeom prst="rect">
                <a:avLst/>
              </a:prstGeom>
            </p:spPr>
          </p:pic>
          <p:sp>
            <p:nvSpPr>
              <p:cNvPr id="3" name="직사각형 2">
                <a:extLst>
                  <a:ext uri="{FF2B5EF4-FFF2-40B4-BE49-F238E27FC236}">
                    <a16:creationId xmlns:a16="http://schemas.microsoft.com/office/drawing/2014/main" id="{C69170D2-201E-4612-95FA-15B11FE44341}"/>
                  </a:ext>
                </a:extLst>
              </p:cNvPr>
              <p:cNvSpPr/>
              <p:nvPr/>
            </p:nvSpPr>
            <p:spPr>
              <a:xfrm>
                <a:off x="2337847" y="4298623"/>
                <a:ext cx="4251489" cy="7975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FB9969C0-F0CE-434F-9DE1-9FF23E83C5D5}"/>
                  </a:ext>
                </a:extLst>
              </p:cNvPr>
              <p:cNvSpPr/>
              <p:nvPr/>
            </p:nvSpPr>
            <p:spPr>
              <a:xfrm>
                <a:off x="3216111" y="2981517"/>
                <a:ext cx="6888105" cy="6327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EBDF551A-FBF1-4B19-AA70-E69968EC5B9E}"/>
                </a:ext>
              </a:extLst>
            </p:cNvPr>
            <p:cNvSpPr/>
            <p:nvPr/>
          </p:nvSpPr>
          <p:spPr>
            <a:xfrm>
              <a:off x="9650847" y="5381886"/>
              <a:ext cx="2045853" cy="486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제목 1">
            <a:extLst>
              <a:ext uri="{FF2B5EF4-FFF2-40B4-BE49-F238E27FC236}">
                <a16:creationId xmlns:a16="http://schemas.microsoft.com/office/drawing/2014/main" id="{1143663D-B7C3-48A5-810F-6F4A62BF9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Helium Distribution System</a:t>
            </a:r>
            <a:endParaRPr lang="ko-KR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슬라이드 번호 개체 틀 33">
            <a:extLst>
              <a:ext uri="{FF2B5EF4-FFF2-40B4-BE49-F238E27FC236}">
                <a16:creationId xmlns:a16="http://schemas.microsoft.com/office/drawing/2014/main" id="{3B1A2816-39F2-4C48-BA8D-70230D70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41</a:t>
            </a:fld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8762458-B998-4BBD-9BAE-79953BE239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434" t="3363" r="12060" b="77486"/>
          <a:stretch/>
        </p:blipFill>
        <p:spPr>
          <a:xfrm>
            <a:off x="10078816" y="1040249"/>
            <a:ext cx="1956080" cy="1155700"/>
          </a:xfrm>
          <a:prstGeom prst="rect">
            <a:avLst/>
          </a:prstGeom>
        </p:spPr>
      </p:pic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1D3C0F2E-C272-4532-9BCD-66EBBBBD0C39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73358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TBx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&amp; Valve Box &amp; End Box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SCL3 Valve box : QWR 11ea / HWR A 14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ea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/ HWR B 19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ea</a:t>
            </a:r>
            <a:endParaRPr lang="en-US" altLang="ko-KR" sz="18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SCL2 &amp; LTS Valve box : SSR1 23ea / SSR 2 25ea / LTS 13ea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6938A39-56A4-4C88-826C-9790E5317A38}"/>
              </a:ext>
            </a:extLst>
          </p:cNvPr>
          <p:cNvGrpSpPr/>
          <p:nvPr/>
        </p:nvGrpSpPr>
        <p:grpSpPr>
          <a:xfrm flipH="1">
            <a:off x="3097421" y="4198649"/>
            <a:ext cx="2541160" cy="735844"/>
            <a:chOff x="821550" y="4472652"/>
            <a:chExt cx="3348668" cy="1116397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2B79320-B2D8-41FB-9310-A514CBE8C8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0" t="6061" b="6161"/>
            <a:stretch/>
          </p:blipFill>
          <p:spPr>
            <a:xfrm>
              <a:off x="821550" y="4489197"/>
              <a:ext cx="1767733" cy="1085797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5E0B4AA5-CD28-4B90-A1D2-7C1572E84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77" t="7555" r="418" b="16320"/>
            <a:stretch/>
          </p:blipFill>
          <p:spPr>
            <a:xfrm>
              <a:off x="2582197" y="4472652"/>
              <a:ext cx="1588021" cy="1116397"/>
            </a:xfrm>
            <a:prstGeom prst="rect">
              <a:avLst/>
            </a:prstGeom>
          </p:spPr>
        </p:pic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15382B0D-33C7-4FA2-9EE6-584C103281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9778" y="3654291"/>
            <a:ext cx="814497" cy="1270938"/>
          </a:xfrm>
          <a:prstGeom prst="rect">
            <a:avLst/>
          </a:prstGeom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37612298-0A7A-421A-9308-5ACF156B203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4256" t="18827" r="30992" b="17167"/>
          <a:stretch/>
        </p:blipFill>
        <p:spPr>
          <a:xfrm>
            <a:off x="4033104" y="5056461"/>
            <a:ext cx="1003312" cy="145936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F77FAB1-0C28-4D87-B218-7F6387D7C6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1173" y="5000482"/>
            <a:ext cx="883298" cy="1459362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79D432E5-07B0-442C-A082-B07DA4BA8E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853" y="5644389"/>
            <a:ext cx="1265647" cy="7536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9F408322-7D57-491E-BFFC-5B5210DE7453}"/>
              </a:ext>
            </a:extLst>
          </p:cNvPr>
          <p:cNvSpPr/>
          <p:nvPr/>
        </p:nvSpPr>
        <p:spPr>
          <a:xfrm>
            <a:off x="5143500" y="4187574"/>
            <a:ext cx="495081" cy="746919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D7B3328-73B6-407A-96C8-F6990EAFF84B}"/>
              </a:ext>
            </a:extLst>
          </p:cNvPr>
          <p:cNvSpPr/>
          <p:nvPr/>
        </p:nvSpPr>
        <p:spPr>
          <a:xfrm>
            <a:off x="3052286" y="4187574"/>
            <a:ext cx="2015014" cy="752725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화살표: 굽음 13">
            <a:extLst>
              <a:ext uri="{FF2B5EF4-FFF2-40B4-BE49-F238E27FC236}">
                <a16:creationId xmlns:a16="http://schemas.microsoft.com/office/drawing/2014/main" id="{31BA486F-11CB-49F5-8E36-2552763236F4}"/>
              </a:ext>
            </a:extLst>
          </p:cNvPr>
          <p:cNvSpPr/>
          <p:nvPr/>
        </p:nvSpPr>
        <p:spPr>
          <a:xfrm rot="5400000">
            <a:off x="5763601" y="4518066"/>
            <a:ext cx="400827" cy="564005"/>
          </a:xfrm>
          <a:prstGeom prst="bentArrow">
            <a:avLst>
              <a:gd name="adj1" fmla="val 18465"/>
              <a:gd name="adj2" fmla="val 22030"/>
              <a:gd name="adj3" fmla="val 25000"/>
              <a:gd name="adj4" fmla="val 42562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화살표: 굽음 22">
            <a:extLst>
              <a:ext uri="{FF2B5EF4-FFF2-40B4-BE49-F238E27FC236}">
                <a16:creationId xmlns:a16="http://schemas.microsoft.com/office/drawing/2014/main" id="{06FE91B9-C9B7-45A0-8B8A-0B8EFAA56F2B}"/>
              </a:ext>
            </a:extLst>
          </p:cNvPr>
          <p:cNvSpPr/>
          <p:nvPr/>
        </p:nvSpPr>
        <p:spPr>
          <a:xfrm rot="10800000" flipH="1">
            <a:off x="3719512" y="4962064"/>
            <a:ext cx="310711" cy="330921"/>
          </a:xfrm>
          <a:prstGeom prst="bentArrow">
            <a:avLst>
              <a:gd name="adj1" fmla="val 25363"/>
              <a:gd name="adj2" fmla="val 26628"/>
              <a:gd name="adj3" fmla="val 25000"/>
              <a:gd name="adj4" fmla="val 42562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74000">
                <a:schemeClr val="bg1">
                  <a:lumMod val="85000"/>
                </a:schemeClr>
              </a:gs>
              <a:gs pos="83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B55CC535-58AB-4615-881A-BE2A949D3E07}"/>
              </a:ext>
            </a:extLst>
          </p:cNvPr>
          <p:cNvSpPr/>
          <p:nvPr/>
        </p:nvSpPr>
        <p:spPr>
          <a:xfrm>
            <a:off x="6553421" y="3596980"/>
            <a:ext cx="1395548" cy="1354327"/>
          </a:xfrm>
          <a:custGeom>
            <a:avLst/>
            <a:gdLst>
              <a:gd name="connsiteX0" fmla="*/ 464670 w 1395548"/>
              <a:gd name="connsiteY0" fmla="*/ 0 h 1354327"/>
              <a:gd name="connsiteX1" fmla="*/ 1395548 w 1395548"/>
              <a:gd name="connsiteY1" fmla="*/ 0 h 1354327"/>
              <a:gd name="connsiteX2" fmla="*/ 1395548 w 1395548"/>
              <a:gd name="connsiteY2" fmla="*/ 1354327 h 1354327"/>
              <a:gd name="connsiteX3" fmla="*/ 464670 w 1395548"/>
              <a:gd name="connsiteY3" fmla="*/ 1354327 h 1354327"/>
              <a:gd name="connsiteX4" fmla="*/ 464670 w 1395548"/>
              <a:gd name="connsiteY4" fmla="*/ 398579 h 1354327"/>
              <a:gd name="connsiteX5" fmla="*/ 0 w 1395548"/>
              <a:gd name="connsiteY5" fmla="*/ 398579 h 1354327"/>
              <a:gd name="connsiteX6" fmla="*/ 0 w 1395548"/>
              <a:gd name="connsiteY6" fmla="*/ 1 h 1354327"/>
              <a:gd name="connsiteX7" fmla="*/ 464670 w 1395548"/>
              <a:gd name="connsiteY7" fmla="*/ 1 h 1354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5548" h="1354327">
                <a:moveTo>
                  <a:pt x="464670" y="0"/>
                </a:moveTo>
                <a:lnTo>
                  <a:pt x="1395548" y="0"/>
                </a:lnTo>
                <a:lnTo>
                  <a:pt x="1395548" y="1354327"/>
                </a:lnTo>
                <a:lnTo>
                  <a:pt x="464670" y="1354327"/>
                </a:lnTo>
                <a:lnTo>
                  <a:pt x="464670" y="398579"/>
                </a:lnTo>
                <a:lnTo>
                  <a:pt x="0" y="398579"/>
                </a:lnTo>
                <a:lnTo>
                  <a:pt x="0" y="1"/>
                </a:lnTo>
                <a:lnTo>
                  <a:pt x="464670" y="1"/>
                </a:lnTo>
                <a:close/>
              </a:path>
            </a:pathLst>
          </a:cu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1">
            <a:extLst>
              <a:ext uri="{FF2B5EF4-FFF2-40B4-BE49-F238E27FC236}">
                <a16:creationId xmlns:a16="http://schemas.microsoft.com/office/drawing/2014/main" id="{CA987C1C-3AD9-4EDE-91B6-8A69A5D9164F}"/>
              </a:ext>
            </a:extLst>
          </p:cNvPr>
          <p:cNvSpPr txBox="1"/>
          <p:nvPr/>
        </p:nvSpPr>
        <p:spPr>
          <a:xfrm>
            <a:off x="1942645" y="4352271"/>
            <a:ext cx="588778" cy="254150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SCL3</a:t>
            </a:r>
            <a:endParaRPr lang="ko-KR" altLang="en-US" sz="1500" b="1" dirty="0"/>
          </a:p>
        </p:txBody>
      </p:sp>
      <p:sp>
        <p:nvSpPr>
          <p:cNvPr id="30" name="TextBox 21">
            <a:extLst>
              <a:ext uri="{FF2B5EF4-FFF2-40B4-BE49-F238E27FC236}">
                <a16:creationId xmlns:a16="http://schemas.microsoft.com/office/drawing/2014/main" id="{D4C0BFEA-6789-4B99-B372-2CC1E3D7377A}"/>
              </a:ext>
            </a:extLst>
          </p:cNvPr>
          <p:cNvSpPr txBox="1"/>
          <p:nvPr/>
        </p:nvSpPr>
        <p:spPr>
          <a:xfrm>
            <a:off x="664112" y="4322085"/>
            <a:ext cx="588778" cy="323165"/>
          </a:xfrm>
          <a:prstGeom prst="rect">
            <a:avLst/>
          </a:prstGeom>
          <a:solidFill>
            <a:schemeClr val="bg1">
              <a:lumMod val="95000"/>
              <a:alpha val="60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SCL2</a:t>
            </a:r>
            <a:endParaRPr lang="ko-KR" altLang="en-US" sz="1500" b="1" dirty="0"/>
          </a:p>
        </p:txBody>
      </p:sp>
      <p:pic>
        <p:nvPicPr>
          <p:cNvPr id="40" name="object 22">
            <a:extLst>
              <a:ext uri="{FF2B5EF4-FFF2-40B4-BE49-F238E27FC236}">
                <a16:creationId xmlns:a16="http://schemas.microsoft.com/office/drawing/2014/main" id="{BFD8367F-4A07-4046-84F5-8D49880F857E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680078" y="2876286"/>
            <a:ext cx="2563564" cy="647047"/>
          </a:xfrm>
          <a:prstGeom prst="rect">
            <a:avLst/>
          </a:prstGeom>
        </p:spPr>
      </p:pic>
      <p:sp>
        <p:nvSpPr>
          <p:cNvPr id="42" name="TextBox 21">
            <a:extLst>
              <a:ext uri="{FF2B5EF4-FFF2-40B4-BE49-F238E27FC236}">
                <a16:creationId xmlns:a16="http://schemas.microsoft.com/office/drawing/2014/main" id="{40CBFAED-2AA7-4E1A-86A6-4FFA2036517C}"/>
              </a:ext>
            </a:extLst>
          </p:cNvPr>
          <p:cNvSpPr txBox="1"/>
          <p:nvPr/>
        </p:nvSpPr>
        <p:spPr>
          <a:xfrm>
            <a:off x="4015126" y="6453762"/>
            <a:ext cx="100331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HWR</a:t>
            </a:r>
            <a:r>
              <a:rPr lang="ko-KR" altLang="en-US" sz="1500" b="1" dirty="0"/>
              <a:t> </a:t>
            </a:r>
            <a:r>
              <a:rPr lang="en-US" altLang="ko-KR" sz="1500" b="1" dirty="0"/>
              <a:t>A/B</a:t>
            </a:r>
            <a:endParaRPr lang="ko-KR" altLang="en-US" sz="1500" b="1" dirty="0"/>
          </a:p>
        </p:txBody>
      </p:sp>
      <p:sp>
        <p:nvSpPr>
          <p:cNvPr id="43" name="TextBox 21">
            <a:extLst>
              <a:ext uri="{FF2B5EF4-FFF2-40B4-BE49-F238E27FC236}">
                <a16:creationId xmlns:a16="http://schemas.microsoft.com/office/drawing/2014/main" id="{B9F46394-8C40-4D7D-82C0-A16194E98D72}"/>
              </a:ext>
            </a:extLst>
          </p:cNvPr>
          <p:cNvSpPr txBox="1"/>
          <p:nvPr/>
        </p:nvSpPr>
        <p:spPr>
          <a:xfrm>
            <a:off x="6404196" y="6230990"/>
            <a:ext cx="100331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QWR</a:t>
            </a:r>
            <a:endParaRPr lang="ko-KR" altLang="en-US" sz="1500" b="1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9943BAB-B8C6-4E2C-96B0-F6DE35242A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94227" y="5174589"/>
            <a:ext cx="750072" cy="1440755"/>
          </a:xfrm>
          <a:prstGeom prst="rect">
            <a:avLst/>
          </a:prstGeom>
        </p:spPr>
      </p:pic>
      <p:sp>
        <p:nvSpPr>
          <p:cNvPr id="44" name="TextBox 21">
            <a:extLst>
              <a:ext uri="{FF2B5EF4-FFF2-40B4-BE49-F238E27FC236}">
                <a16:creationId xmlns:a16="http://schemas.microsoft.com/office/drawing/2014/main" id="{003688ED-F729-4ED0-90D1-241F11A27F51}"/>
              </a:ext>
            </a:extLst>
          </p:cNvPr>
          <p:cNvSpPr txBox="1"/>
          <p:nvPr/>
        </p:nvSpPr>
        <p:spPr>
          <a:xfrm>
            <a:off x="10229529" y="5879072"/>
            <a:ext cx="100331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LTS</a:t>
            </a:r>
            <a:endParaRPr lang="ko-KR" altLang="en-US" sz="1500" b="1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8A4C5B4-1392-4DFE-9C19-F34755DEBF21}"/>
              </a:ext>
            </a:extLst>
          </p:cNvPr>
          <p:cNvSpPr/>
          <p:nvPr/>
        </p:nvSpPr>
        <p:spPr>
          <a:xfrm>
            <a:off x="3615384" y="2863061"/>
            <a:ext cx="2628258" cy="68786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872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DBC2F694-8AC3-477D-A9B8-406F1A120262}"/>
              </a:ext>
            </a:extLst>
          </p:cNvPr>
          <p:cNvGrpSpPr/>
          <p:nvPr/>
        </p:nvGrpSpPr>
        <p:grpSpPr>
          <a:xfrm>
            <a:off x="266813" y="2058966"/>
            <a:ext cx="6812974" cy="4359120"/>
            <a:chOff x="36671686" y="22135877"/>
            <a:chExt cx="8523828" cy="5356711"/>
          </a:xfrm>
        </p:grpSpPr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59A2DB41-83EE-4BEA-9EF9-F5E51B6B01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000" b="96696" l="2397" r="96514">
                          <a14:foregroundMark x1="3159" y1="90087" x2="3159" y2="90087"/>
                          <a14:foregroundMark x1="4466" y1="95652" x2="4466" y2="95652"/>
                          <a14:foregroundMark x1="2397" y1="95304" x2="2723" y2="95304"/>
                          <a14:foregroundMark x1="3704" y1="96696" x2="3704" y2="96696"/>
                          <a14:foregroundMark x1="91068" y1="13217" x2="91068" y2="13217"/>
                          <a14:foregroundMark x1="95098" y1="7304" x2="95098" y2="7304"/>
                          <a14:foregroundMark x1="96078" y1="13739" x2="96078" y2="13739"/>
                          <a14:foregroundMark x1="96514" y1="4000" x2="96514" y2="4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8126" y="22135877"/>
              <a:ext cx="6327388" cy="4064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88DFFAAE-B56A-4983-8B86-3B56443DA0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71686" y="25712532"/>
              <a:ext cx="2399774" cy="1780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1E15F32-925E-4B2F-8C4C-15A93561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/>
          <a:p>
            <a:fld id="{4E21FB88-D8AF-4BAC-8766-5182AA4675A7}" type="slidenum">
              <a:rPr lang="ko-KR" altLang="en-US" smtClean="0"/>
              <a:pPr/>
              <a:t>42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F4F1296-C8C0-49D3-AD3E-B5FAE1BB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Helium Distribution System</a:t>
            </a:r>
            <a:endParaRPr lang="ko-KR" altLang="en-US" sz="3200" dirty="0"/>
          </a:p>
        </p:txBody>
      </p:sp>
      <p:pic>
        <p:nvPicPr>
          <p:cNvPr id="25" name="_x514240896" descr="EMB00001da80f46">
            <a:extLst>
              <a:ext uri="{FF2B5EF4-FFF2-40B4-BE49-F238E27FC236}">
                <a16:creationId xmlns:a16="http://schemas.microsoft.com/office/drawing/2014/main" id="{601D7066-25EA-457B-B330-6B1D5EF0D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85" b="2797"/>
          <a:stretch/>
        </p:blipFill>
        <p:spPr bwMode="auto">
          <a:xfrm>
            <a:off x="7319486" y="2541261"/>
            <a:ext cx="4605701" cy="3679746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내용 개체 틀 1">
            <a:extLst>
              <a:ext uri="{FF2B5EF4-FFF2-40B4-BE49-F238E27FC236}">
                <a16:creationId xmlns:a16="http://schemas.microsoft.com/office/drawing/2014/main" id="{26ABF48E-EA85-401E-A2C4-012797906742}"/>
              </a:ext>
            </a:extLst>
          </p:cNvPr>
          <p:cNvSpPr txBox="1">
            <a:spLocks/>
          </p:cNvSpPr>
          <p:nvPr/>
        </p:nvSpPr>
        <p:spPr>
          <a:xfrm>
            <a:off x="131703" y="734297"/>
            <a:ext cx="10298172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Cryogenic Transfer Line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SCL3 CTL : 4-Line + 5-Line CTL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(TBX ~ QWR</a:t>
            </a:r>
            <a:r>
              <a:rPr lang="ko-K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ko-K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HWR</a:t>
            </a:r>
            <a:r>
              <a:rPr lang="ko-KR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A/B ~ 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EBx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/ 250m)</a:t>
            </a:r>
            <a:endParaRPr lang="en-US" altLang="ko-KR" sz="18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SCL2 CTL : 4-Line + 5-Line CTL (TBX ~ SSR 1/2 ~ LTS ~ 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EBx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/ 650m)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4CF02E0F-5034-451B-9480-9E85F8B0348B}"/>
              </a:ext>
            </a:extLst>
          </p:cNvPr>
          <p:cNvGrpSpPr/>
          <p:nvPr/>
        </p:nvGrpSpPr>
        <p:grpSpPr>
          <a:xfrm>
            <a:off x="360636" y="2541749"/>
            <a:ext cx="2199239" cy="1980000"/>
            <a:chOff x="360636" y="2541749"/>
            <a:chExt cx="2199239" cy="1980000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31CAA9FC-6E6A-41BC-A362-47792E1F7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9361" y="2541749"/>
              <a:ext cx="2094346" cy="1980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64EF538-B048-4CEA-AABF-EE8938D0C7B4}"/>
                </a:ext>
              </a:extLst>
            </p:cNvPr>
            <p:cNvSpPr txBox="1"/>
            <p:nvPr/>
          </p:nvSpPr>
          <p:spPr>
            <a:xfrm>
              <a:off x="360636" y="2914059"/>
              <a:ext cx="94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TSR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(50A/65A)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08628F-00B2-4A87-B1C9-83B44FB241B8}"/>
                </a:ext>
              </a:extLst>
            </p:cNvPr>
            <p:cNvSpPr txBox="1"/>
            <p:nvPr/>
          </p:nvSpPr>
          <p:spPr>
            <a:xfrm>
              <a:off x="945915" y="4005634"/>
              <a:ext cx="904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</a:t>
              </a:r>
              <a:endPara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(32A/40A)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25E4F4-C690-4DE6-B51F-65A4AC5FCDC6}"/>
                </a:ext>
              </a:extLst>
            </p:cNvPr>
            <p:cNvSpPr txBox="1"/>
            <p:nvPr/>
          </p:nvSpPr>
          <p:spPr>
            <a:xfrm>
              <a:off x="1557120" y="2650802"/>
              <a:ext cx="8779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TSS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(40A/50A)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9DD46BD-7A5F-423A-ACF7-0042EC6D5B08}"/>
                </a:ext>
              </a:extLst>
            </p:cNvPr>
            <p:cNvSpPr txBox="1"/>
            <p:nvPr/>
          </p:nvSpPr>
          <p:spPr>
            <a:xfrm>
              <a:off x="1642240" y="3594839"/>
              <a:ext cx="917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GHe</a:t>
              </a:r>
              <a:endPara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(40A/50A)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16A0F27-2AD0-43A9-8F25-EEC084AF8813}"/>
              </a:ext>
            </a:extLst>
          </p:cNvPr>
          <p:cNvGrpSpPr>
            <a:grpSpLocks noChangeAspect="1"/>
          </p:cNvGrpSpPr>
          <p:nvPr/>
        </p:nvGrpSpPr>
        <p:grpSpPr>
          <a:xfrm>
            <a:off x="4904519" y="4237420"/>
            <a:ext cx="2102876" cy="1980000"/>
            <a:chOff x="4551091" y="3963703"/>
            <a:chExt cx="2294046" cy="2160000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8E05C61-E69D-4476-9942-7AC20C2D0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51091" y="3963703"/>
              <a:ext cx="2205405" cy="2160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859E32-323B-4B2D-A8FE-234CA69C0278}"/>
                </a:ext>
              </a:extLst>
            </p:cNvPr>
            <p:cNvSpPr txBox="1"/>
            <p:nvPr/>
          </p:nvSpPr>
          <p:spPr>
            <a:xfrm>
              <a:off x="5661975" y="5487771"/>
              <a:ext cx="1129975" cy="5036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VLP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(150A/250A)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597BD4-F93F-4650-8BE9-B5328B14288D}"/>
                </a:ext>
              </a:extLst>
            </p:cNvPr>
            <p:cNvSpPr txBox="1"/>
            <p:nvPr/>
          </p:nvSpPr>
          <p:spPr>
            <a:xfrm>
              <a:off x="6151964" y="4801563"/>
              <a:ext cx="693173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GHe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EB1648B-3DBC-436A-B001-63682EC009F4}"/>
                </a:ext>
              </a:extLst>
            </p:cNvPr>
            <p:cNvSpPr txBox="1"/>
            <p:nvPr/>
          </p:nvSpPr>
          <p:spPr>
            <a:xfrm>
              <a:off x="4660074" y="4926057"/>
              <a:ext cx="648646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TSS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79766C-0003-4835-B749-CD4B620F40B8}"/>
                </a:ext>
              </a:extLst>
            </p:cNvPr>
            <p:cNvSpPr txBox="1"/>
            <p:nvPr/>
          </p:nvSpPr>
          <p:spPr>
            <a:xfrm>
              <a:off x="4772875" y="4294352"/>
              <a:ext cx="648646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TSR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50B4CB-A75A-4987-B8E8-52EE76C1D21E}"/>
                </a:ext>
              </a:extLst>
            </p:cNvPr>
            <p:cNvSpPr txBox="1"/>
            <p:nvPr/>
          </p:nvSpPr>
          <p:spPr>
            <a:xfrm>
              <a:off x="5337653" y="4137243"/>
              <a:ext cx="648646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SHe</a:t>
              </a:r>
              <a:endParaRPr lang="ko-KR" alt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화살표: 왼쪽 37">
            <a:extLst>
              <a:ext uri="{FF2B5EF4-FFF2-40B4-BE49-F238E27FC236}">
                <a16:creationId xmlns:a16="http://schemas.microsoft.com/office/drawing/2014/main" id="{7CD50617-A603-4899-B2ED-4487B6D93154}"/>
              </a:ext>
            </a:extLst>
          </p:cNvPr>
          <p:cNvSpPr/>
          <p:nvPr/>
        </p:nvSpPr>
        <p:spPr>
          <a:xfrm rot="19754487">
            <a:off x="307837" y="5518513"/>
            <a:ext cx="703884" cy="256723"/>
          </a:xfrm>
          <a:prstGeom prst="leftArrow">
            <a:avLst/>
          </a:prstGeom>
          <a:gradFill>
            <a:gsLst>
              <a:gs pos="0">
                <a:srgbClr val="3399FF"/>
              </a:gs>
              <a:gs pos="74000">
                <a:srgbClr val="66CCFF"/>
              </a:gs>
              <a:gs pos="100000">
                <a:srgbClr val="CCECFF"/>
              </a:gs>
              <a:gs pos="100000">
                <a:srgbClr val="CCEC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화살표: 왼쪽 38">
            <a:extLst>
              <a:ext uri="{FF2B5EF4-FFF2-40B4-BE49-F238E27FC236}">
                <a16:creationId xmlns:a16="http://schemas.microsoft.com/office/drawing/2014/main" id="{684FEE79-AD02-431C-B419-F0041FE58BE6}"/>
              </a:ext>
            </a:extLst>
          </p:cNvPr>
          <p:cNvSpPr/>
          <p:nvPr/>
        </p:nvSpPr>
        <p:spPr>
          <a:xfrm rot="8915988">
            <a:off x="2483067" y="5052729"/>
            <a:ext cx="696735" cy="256723"/>
          </a:xfrm>
          <a:prstGeom prst="leftArrow">
            <a:avLst/>
          </a:prstGeom>
          <a:gradFill>
            <a:gsLst>
              <a:gs pos="0">
                <a:srgbClr val="0000FF"/>
              </a:gs>
              <a:gs pos="74000">
                <a:srgbClr val="0066CC"/>
              </a:gs>
              <a:gs pos="100000">
                <a:srgbClr val="CCECFF"/>
              </a:gs>
              <a:gs pos="100000">
                <a:srgbClr val="CCEC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화살표: 왼쪽 39">
            <a:extLst>
              <a:ext uri="{FF2B5EF4-FFF2-40B4-BE49-F238E27FC236}">
                <a16:creationId xmlns:a16="http://schemas.microsoft.com/office/drawing/2014/main" id="{CE0AB71C-110A-40BD-B23C-8BE1C62B919E}"/>
              </a:ext>
            </a:extLst>
          </p:cNvPr>
          <p:cNvSpPr/>
          <p:nvPr/>
        </p:nvSpPr>
        <p:spPr>
          <a:xfrm rot="19754487">
            <a:off x="5658506" y="2299938"/>
            <a:ext cx="653427" cy="256723"/>
          </a:xfrm>
          <a:prstGeom prst="leftArrow">
            <a:avLst/>
          </a:prstGeom>
          <a:gradFill>
            <a:gsLst>
              <a:gs pos="0">
                <a:srgbClr val="3399FF"/>
              </a:gs>
              <a:gs pos="74000">
                <a:srgbClr val="66CCFF"/>
              </a:gs>
              <a:gs pos="100000">
                <a:srgbClr val="CCECFF"/>
              </a:gs>
              <a:gs pos="100000">
                <a:srgbClr val="CCEC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화살표: 왼쪽 43">
            <a:extLst>
              <a:ext uri="{FF2B5EF4-FFF2-40B4-BE49-F238E27FC236}">
                <a16:creationId xmlns:a16="http://schemas.microsoft.com/office/drawing/2014/main" id="{96543A8D-EE4C-4801-B3A7-156D329E5167}"/>
              </a:ext>
            </a:extLst>
          </p:cNvPr>
          <p:cNvSpPr/>
          <p:nvPr/>
        </p:nvSpPr>
        <p:spPr>
          <a:xfrm rot="8915988">
            <a:off x="6032279" y="2871753"/>
            <a:ext cx="681949" cy="256723"/>
          </a:xfrm>
          <a:prstGeom prst="leftArrow">
            <a:avLst/>
          </a:prstGeom>
          <a:gradFill>
            <a:gsLst>
              <a:gs pos="0">
                <a:srgbClr val="0000FF"/>
              </a:gs>
              <a:gs pos="74000">
                <a:srgbClr val="0066CC"/>
              </a:gs>
              <a:gs pos="100000">
                <a:srgbClr val="CCECFF"/>
              </a:gs>
              <a:gs pos="100000">
                <a:srgbClr val="CCECFF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21">
            <a:extLst>
              <a:ext uri="{FF2B5EF4-FFF2-40B4-BE49-F238E27FC236}">
                <a16:creationId xmlns:a16="http://schemas.microsoft.com/office/drawing/2014/main" id="{B5280F00-C63B-451D-A685-F7E116160254}"/>
              </a:ext>
            </a:extLst>
          </p:cNvPr>
          <p:cNvSpPr txBox="1"/>
          <p:nvPr/>
        </p:nvSpPr>
        <p:spPr>
          <a:xfrm>
            <a:off x="323369" y="4548071"/>
            <a:ext cx="100331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QWR(4.5K)</a:t>
            </a:r>
            <a:endParaRPr lang="ko-KR" altLang="en-US" sz="1500" b="1" dirty="0"/>
          </a:p>
        </p:txBody>
      </p:sp>
      <p:sp>
        <p:nvSpPr>
          <p:cNvPr id="48" name="TextBox 21">
            <a:extLst>
              <a:ext uri="{FF2B5EF4-FFF2-40B4-BE49-F238E27FC236}">
                <a16:creationId xmlns:a16="http://schemas.microsoft.com/office/drawing/2014/main" id="{8502E668-A206-4ABB-BAC1-8FA54554492A}"/>
              </a:ext>
            </a:extLst>
          </p:cNvPr>
          <p:cNvSpPr txBox="1"/>
          <p:nvPr/>
        </p:nvSpPr>
        <p:spPr>
          <a:xfrm>
            <a:off x="5922830" y="3672944"/>
            <a:ext cx="1003311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500" b="1" dirty="0"/>
              <a:t>HWR A/B</a:t>
            </a:r>
          </a:p>
          <a:p>
            <a:pPr algn="ctr"/>
            <a:r>
              <a:rPr lang="en-US" altLang="ko-KR" sz="1500" b="1" dirty="0"/>
              <a:t>(2.05K)</a:t>
            </a:r>
            <a:endParaRPr lang="ko-KR" altLang="en-US" sz="1500" b="1" dirty="0"/>
          </a:p>
        </p:txBody>
      </p:sp>
      <p:sp>
        <p:nvSpPr>
          <p:cNvPr id="50" name="오른쪽 중괄호 49">
            <a:extLst>
              <a:ext uri="{FF2B5EF4-FFF2-40B4-BE49-F238E27FC236}">
                <a16:creationId xmlns:a16="http://schemas.microsoft.com/office/drawing/2014/main" id="{1E3C8A6C-D441-47B6-B7FF-FE671A32661F}"/>
              </a:ext>
            </a:extLst>
          </p:cNvPr>
          <p:cNvSpPr/>
          <p:nvPr/>
        </p:nvSpPr>
        <p:spPr>
          <a:xfrm rot="14380540">
            <a:off x="830391" y="4273827"/>
            <a:ext cx="359126" cy="1901721"/>
          </a:xfrm>
          <a:prstGeom prst="rightBrace">
            <a:avLst>
              <a:gd name="adj1" fmla="val 34395"/>
              <a:gd name="adj2" fmla="val 9151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오른쪽 중괄호 50">
            <a:extLst>
              <a:ext uri="{FF2B5EF4-FFF2-40B4-BE49-F238E27FC236}">
                <a16:creationId xmlns:a16="http://schemas.microsoft.com/office/drawing/2014/main" id="{82EFAD3A-C24D-4BB2-9A95-1C49AA0B70E0}"/>
              </a:ext>
            </a:extLst>
          </p:cNvPr>
          <p:cNvSpPr/>
          <p:nvPr/>
        </p:nvSpPr>
        <p:spPr>
          <a:xfrm rot="3524256">
            <a:off x="4628815" y="1348911"/>
            <a:ext cx="359126" cy="5546469"/>
          </a:xfrm>
          <a:prstGeom prst="rightBrace">
            <a:avLst>
              <a:gd name="adj1" fmla="val 34395"/>
              <a:gd name="adj2" fmla="val 5257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4984B1A-EA24-4D18-837C-0B03490E552C}"/>
              </a:ext>
            </a:extLst>
          </p:cNvPr>
          <p:cNvSpPr txBox="1"/>
          <p:nvPr/>
        </p:nvSpPr>
        <p:spPr>
          <a:xfrm>
            <a:off x="5932879" y="4205190"/>
            <a:ext cx="10700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(500A/650A)</a:t>
            </a:r>
            <a:endParaRPr lang="ko-KR" alt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1945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DD28F52-C934-45A7-A496-8B3A118B1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282C337-C722-4DAC-A939-63655E3B4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status of Cryogenic System</a:t>
            </a:r>
            <a:endParaRPr lang="ko-KR" altLang="en-US" sz="3200" dirty="0"/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07AC994-0654-42D0-947E-019653E8B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977729"/>
              </p:ext>
            </p:extLst>
          </p:nvPr>
        </p:nvGraphicFramePr>
        <p:xfrm>
          <a:off x="1429531" y="2334631"/>
          <a:ext cx="9105119" cy="231112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49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4148950926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872412226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28690510"/>
                    </a:ext>
                  </a:extLst>
                </a:gridCol>
                <a:gridCol w="323149">
                  <a:extLst>
                    <a:ext uri="{9D8B030D-6E8A-4147-A177-3AD203B41FA5}">
                      <a16:colId xmlns:a16="http://schemas.microsoft.com/office/drawing/2014/main" val="1150489425"/>
                    </a:ext>
                  </a:extLst>
                </a:gridCol>
              </a:tblGrid>
              <a:tr h="26609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Tasks</a:t>
                      </a: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2018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2019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2023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357">
                <a:tc vMerge="1"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767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SCL3</a:t>
                      </a:r>
                      <a:endParaRPr lang="en-US" altLang="ko-KR" sz="1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Cryoplant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indent="0" algn="l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(4.2 kW)</a:t>
                      </a:r>
                    </a:p>
                    <a:p>
                      <a:pPr marL="182563" indent="-182563" algn="l" latinLnBrk="1"/>
                      <a:endParaRPr lang="en-US" altLang="ko-K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/>
                      <a:endParaRPr lang="en-US" altLang="ko-K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Cryogenic</a:t>
                      </a:r>
                      <a:r>
                        <a:rPr lang="en-US" altLang="ko-KR" sz="1400" b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Dist. Sys.</a:t>
                      </a:r>
                      <a:endParaRPr lang="en-US" altLang="ko-K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latinLnBrk="1"/>
                      <a:endParaRPr lang="en-US" altLang="ko-K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오각형 5">
            <a:extLst>
              <a:ext uri="{FF2B5EF4-FFF2-40B4-BE49-F238E27FC236}">
                <a16:creationId xmlns:a16="http://schemas.microsoft.com/office/drawing/2014/main" id="{E235D458-1940-4946-B546-06E8355FE2AA}"/>
              </a:ext>
            </a:extLst>
          </p:cNvPr>
          <p:cNvSpPr/>
          <p:nvPr/>
        </p:nvSpPr>
        <p:spPr bwMode="auto">
          <a:xfrm>
            <a:off x="3450348" y="4113615"/>
            <a:ext cx="4491766" cy="215604"/>
          </a:xfrm>
          <a:prstGeom prst="homePlate">
            <a:avLst>
              <a:gd name="adj" fmla="val 19135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Design/Procurement/Install.</a:t>
            </a:r>
            <a:endParaRPr lang="ko-KR" altLang="en-US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오각형 7">
            <a:extLst>
              <a:ext uri="{FF2B5EF4-FFF2-40B4-BE49-F238E27FC236}">
                <a16:creationId xmlns:a16="http://schemas.microsoft.com/office/drawing/2014/main" id="{77EB1B21-A422-4995-A8EA-206379AA7F43}"/>
              </a:ext>
            </a:extLst>
          </p:cNvPr>
          <p:cNvSpPr/>
          <p:nvPr/>
        </p:nvSpPr>
        <p:spPr bwMode="auto">
          <a:xfrm>
            <a:off x="2782606" y="3056296"/>
            <a:ext cx="3381695" cy="222363"/>
          </a:xfrm>
          <a:prstGeom prst="homePlate">
            <a:avLst>
              <a:gd name="adj" fmla="val 19135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Design/Procurement</a:t>
            </a:r>
            <a:endParaRPr lang="ko-KR" altLang="en-US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오각형 8">
            <a:extLst>
              <a:ext uri="{FF2B5EF4-FFF2-40B4-BE49-F238E27FC236}">
                <a16:creationId xmlns:a16="http://schemas.microsoft.com/office/drawing/2014/main" id="{FC57CD6D-B97B-4540-A461-C9D0B2B59B45}"/>
              </a:ext>
            </a:extLst>
          </p:cNvPr>
          <p:cNvSpPr/>
          <p:nvPr/>
        </p:nvSpPr>
        <p:spPr bwMode="auto">
          <a:xfrm>
            <a:off x="7887245" y="3130599"/>
            <a:ext cx="945487" cy="233973"/>
          </a:xfrm>
          <a:prstGeom prst="homePlate">
            <a:avLst>
              <a:gd name="adj" fmla="val 19135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Commissioning</a:t>
            </a:r>
            <a:endParaRPr lang="ko-KR" alt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오각형 9">
            <a:extLst>
              <a:ext uri="{FF2B5EF4-FFF2-40B4-BE49-F238E27FC236}">
                <a16:creationId xmlns:a16="http://schemas.microsoft.com/office/drawing/2014/main" id="{23DC2D1C-6453-4EC2-9C13-E2F6E4132C8C}"/>
              </a:ext>
            </a:extLst>
          </p:cNvPr>
          <p:cNvSpPr/>
          <p:nvPr/>
        </p:nvSpPr>
        <p:spPr bwMode="auto">
          <a:xfrm>
            <a:off x="5690295" y="3316809"/>
            <a:ext cx="2196950" cy="213855"/>
          </a:xfrm>
          <a:prstGeom prst="homePlate">
            <a:avLst>
              <a:gd name="adj" fmla="val 19135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Installation</a:t>
            </a:r>
            <a:endParaRPr lang="ko-KR" altLang="en-US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오각형 12">
            <a:extLst>
              <a:ext uri="{FF2B5EF4-FFF2-40B4-BE49-F238E27FC236}">
                <a16:creationId xmlns:a16="http://schemas.microsoft.com/office/drawing/2014/main" id="{A4D410E2-9D49-4253-A775-0A5CF7F541B4}"/>
              </a:ext>
            </a:extLst>
          </p:cNvPr>
          <p:cNvSpPr/>
          <p:nvPr/>
        </p:nvSpPr>
        <p:spPr bwMode="auto">
          <a:xfrm>
            <a:off x="7967087" y="4113615"/>
            <a:ext cx="859661" cy="215604"/>
          </a:xfrm>
          <a:prstGeom prst="homePlate">
            <a:avLst>
              <a:gd name="adj" fmla="val 19135"/>
            </a:avLst>
          </a:prstGeom>
          <a:solidFill>
            <a:schemeClr val="accent1">
              <a:lumMod val="60000"/>
              <a:lumOff val="40000"/>
            </a:schemeClr>
          </a:solidFill>
          <a:ln w="12700"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Pre-Commissioning</a:t>
            </a:r>
            <a:endParaRPr lang="ko-KR" altLang="en-US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아래쪽 화살표 16">
            <a:extLst>
              <a:ext uri="{FF2B5EF4-FFF2-40B4-BE49-F238E27FC236}">
                <a16:creationId xmlns:a16="http://schemas.microsoft.com/office/drawing/2014/main" id="{22E7BA70-CA7F-482E-A19E-8F745D7D3901}"/>
              </a:ext>
            </a:extLst>
          </p:cNvPr>
          <p:cNvSpPr/>
          <p:nvPr/>
        </p:nvSpPr>
        <p:spPr>
          <a:xfrm>
            <a:off x="8683264" y="2140160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84FA9-F36C-4B12-9F41-46D991E63E96}"/>
              </a:ext>
            </a:extLst>
          </p:cNvPr>
          <p:cNvSpPr txBox="1"/>
          <p:nvPr/>
        </p:nvSpPr>
        <p:spPr>
          <a:xfrm>
            <a:off x="8704166" y="2023846"/>
            <a:ext cx="18193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SCL3 plant Ready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아래쪽 화살표 34">
            <a:extLst>
              <a:ext uri="{FF2B5EF4-FFF2-40B4-BE49-F238E27FC236}">
                <a16:creationId xmlns:a16="http://schemas.microsoft.com/office/drawing/2014/main" id="{3B1BAF6E-ACA8-4A8C-890A-64C423DE843C}"/>
              </a:ext>
            </a:extLst>
          </p:cNvPr>
          <p:cNvSpPr/>
          <p:nvPr/>
        </p:nvSpPr>
        <p:spPr>
          <a:xfrm>
            <a:off x="5279898" y="2108102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63852E3-785C-4262-8195-5792FD59B81C}"/>
              </a:ext>
            </a:extLst>
          </p:cNvPr>
          <p:cNvSpPr txBox="1"/>
          <p:nvPr/>
        </p:nvSpPr>
        <p:spPr>
          <a:xfrm>
            <a:off x="4612496" y="2002012"/>
            <a:ext cx="2550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Bldg. – All finished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아래쪽 화살표 34">
            <a:extLst>
              <a:ext uri="{FF2B5EF4-FFF2-40B4-BE49-F238E27FC236}">
                <a16:creationId xmlns:a16="http://schemas.microsoft.com/office/drawing/2014/main" id="{8FAD71AF-7DED-408C-9E26-FD4E04A9E568}"/>
              </a:ext>
            </a:extLst>
          </p:cNvPr>
          <p:cNvSpPr/>
          <p:nvPr/>
        </p:nvSpPr>
        <p:spPr>
          <a:xfrm>
            <a:off x="5221932" y="3912334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7412B0-E804-4E7A-8DC1-5C5A8BD1074E}"/>
              </a:ext>
            </a:extLst>
          </p:cNvPr>
          <p:cNvSpPr txBox="1"/>
          <p:nvPr/>
        </p:nvSpPr>
        <p:spPr>
          <a:xfrm>
            <a:off x="4784694" y="3754535"/>
            <a:ext cx="21486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dirty="0">
                <a:latin typeface="Arial" panose="020B0604020202020204" pitchFamily="34" charset="0"/>
                <a:cs typeface="Arial" panose="020B0604020202020204" pitchFamily="34" charset="0"/>
              </a:rPr>
              <a:t>Install. @ SCL3 (HDS)</a:t>
            </a:r>
            <a:endParaRPr lang="ko-KR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아래쪽 화살표 34">
            <a:extLst>
              <a:ext uri="{FF2B5EF4-FFF2-40B4-BE49-F238E27FC236}">
                <a16:creationId xmlns:a16="http://schemas.microsoft.com/office/drawing/2014/main" id="{DADA480D-76CB-418F-ABA1-627939E7FE80}"/>
              </a:ext>
            </a:extLst>
          </p:cNvPr>
          <p:cNvSpPr/>
          <p:nvPr/>
        </p:nvSpPr>
        <p:spPr>
          <a:xfrm>
            <a:off x="4644041" y="3913934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3B143D-86CE-45A6-BCAD-3DB8436E5D09}"/>
              </a:ext>
            </a:extLst>
          </p:cNvPr>
          <p:cNvSpPr txBox="1"/>
          <p:nvPr/>
        </p:nvSpPr>
        <p:spPr>
          <a:xfrm>
            <a:off x="2554513" y="3750135"/>
            <a:ext cx="21486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(Ready for installation SCL3)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오각형 24">
            <a:extLst>
              <a:ext uri="{FF2B5EF4-FFF2-40B4-BE49-F238E27FC236}">
                <a16:creationId xmlns:a16="http://schemas.microsoft.com/office/drawing/2014/main" id="{5F2FC345-5560-45F4-9653-AB16AE13C1F5}"/>
              </a:ext>
            </a:extLst>
          </p:cNvPr>
          <p:cNvSpPr/>
          <p:nvPr/>
        </p:nvSpPr>
        <p:spPr bwMode="auto">
          <a:xfrm>
            <a:off x="8832733" y="3435791"/>
            <a:ext cx="1052553" cy="428679"/>
          </a:xfrm>
          <a:prstGeom prst="homePlate">
            <a:avLst>
              <a:gd name="adj" fmla="val 19135"/>
            </a:avLst>
          </a:prstGeom>
          <a:solidFill>
            <a:srgbClr val="00B0F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1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cool-down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2K operation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아래쪽 화살표 34">
            <a:extLst>
              <a:ext uri="{FF2B5EF4-FFF2-40B4-BE49-F238E27FC236}">
                <a16:creationId xmlns:a16="http://schemas.microsoft.com/office/drawing/2014/main" id="{2B9F0F5C-CB10-4E5C-973A-F1230882F081}"/>
              </a:ext>
            </a:extLst>
          </p:cNvPr>
          <p:cNvSpPr/>
          <p:nvPr/>
        </p:nvSpPr>
        <p:spPr>
          <a:xfrm rot="10800000">
            <a:off x="5687790" y="4357352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32C2A9-FAF9-42E0-BC57-BB419FD004D7}"/>
              </a:ext>
            </a:extLst>
          </p:cNvPr>
          <p:cNvSpPr txBox="1"/>
          <p:nvPr/>
        </p:nvSpPr>
        <p:spPr>
          <a:xfrm>
            <a:off x="5528595" y="4375704"/>
            <a:ext cx="21486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b="1" dirty="0">
                <a:latin typeface="Arial" panose="020B0604020202020204" pitchFamily="34" charset="0"/>
                <a:cs typeface="Arial" panose="020B0604020202020204" pitchFamily="34" charset="0"/>
              </a:rPr>
              <a:t>Start - Install. @ SCL3 (CM)</a:t>
            </a:r>
            <a:endParaRPr lang="ko-KR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아래쪽 화살표 34">
            <a:extLst>
              <a:ext uri="{FF2B5EF4-FFF2-40B4-BE49-F238E27FC236}">
                <a16:creationId xmlns:a16="http://schemas.microsoft.com/office/drawing/2014/main" id="{817EBC26-27A3-4862-A15C-B49ABDD4C792}"/>
              </a:ext>
            </a:extLst>
          </p:cNvPr>
          <p:cNvSpPr/>
          <p:nvPr/>
        </p:nvSpPr>
        <p:spPr>
          <a:xfrm>
            <a:off x="7836265" y="3907914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B29EA5-D5D8-49F9-A129-48814FC2980E}"/>
              </a:ext>
            </a:extLst>
          </p:cNvPr>
          <p:cNvSpPr txBox="1"/>
          <p:nvPr/>
        </p:nvSpPr>
        <p:spPr>
          <a:xfrm>
            <a:off x="6937928" y="3592664"/>
            <a:ext cx="103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Pressure test/</a:t>
            </a:r>
          </a:p>
          <a:p>
            <a:pPr algn="r"/>
            <a:r>
              <a:rPr lang="en-US" altLang="ko-KR" sz="900" b="1" dirty="0">
                <a:latin typeface="Arial" panose="020B0604020202020204" pitchFamily="34" charset="0"/>
                <a:cs typeface="Arial" panose="020B0604020202020204" pitchFamily="34" charset="0"/>
              </a:rPr>
              <a:t>leak test</a:t>
            </a:r>
            <a:endParaRPr lang="ko-KR" alt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아래쪽 화살표 34">
            <a:extLst>
              <a:ext uri="{FF2B5EF4-FFF2-40B4-BE49-F238E27FC236}">
                <a16:creationId xmlns:a16="http://schemas.microsoft.com/office/drawing/2014/main" id="{878B6BCF-28F1-444C-A770-F0A983A8B4E9}"/>
              </a:ext>
            </a:extLst>
          </p:cNvPr>
          <p:cNvSpPr/>
          <p:nvPr/>
        </p:nvSpPr>
        <p:spPr>
          <a:xfrm>
            <a:off x="7153837" y="3898647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567B5E9C-13A5-414B-B8E3-82F1AD24F88E}"/>
              </a:ext>
            </a:extLst>
          </p:cNvPr>
          <p:cNvCxnSpPr/>
          <p:nvPr/>
        </p:nvCxnSpPr>
        <p:spPr bwMode="auto">
          <a:xfrm>
            <a:off x="5397759" y="4005695"/>
            <a:ext cx="1695985" cy="0"/>
          </a:xfrm>
          <a:prstGeom prst="straightConnector1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0" cap="flat" cmpd="sng" algn="ctr">
            <a:solidFill>
              <a:schemeClr val="tx2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27" name="오각형 38">
            <a:extLst>
              <a:ext uri="{FF2B5EF4-FFF2-40B4-BE49-F238E27FC236}">
                <a16:creationId xmlns:a16="http://schemas.microsoft.com/office/drawing/2014/main" id="{7056EDC5-BD8C-4BF1-A2D4-297CB28F8642}"/>
              </a:ext>
            </a:extLst>
          </p:cNvPr>
          <p:cNvSpPr/>
          <p:nvPr/>
        </p:nvSpPr>
        <p:spPr bwMode="auto">
          <a:xfrm>
            <a:off x="9921879" y="3435791"/>
            <a:ext cx="612771" cy="428679"/>
          </a:xfrm>
          <a:prstGeom prst="homePlate">
            <a:avLst>
              <a:gd name="adj" fmla="val 19135"/>
            </a:avLst>
          </a:prstGeom>
          <a:solidFill>
            <a:srgbClr val="92D05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ko-KR" altLang="en-US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아래쪽 화살표 34">
            <a:extLst>
              <a:ext uri="{FF2B5EF4-FFF2-40B4-BE49-F238E27FC236}">
                <a16:creationId xmlns:a16="http://schemas.microsoft.com/office/drawing/2014/main" id="{FC7123B0-FF2E-4871-BA0E-525896E389B3}"/>
              </a:ext>
            </a:extLst>
          </p:cNvPr>
          <p:cNvSpPr/>
          <p:nvPr/>
        </p:nvSpPr>
        <p:spPr>
          <a:xfrm>
            <a:off x="2707871" y="2114453"/>
            <a:ext cx="149469" cy="1835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F31396-5086-4364-B675-ACF6B5243A34}"/>
              </a:ext>
            </a:extLst>
          </p:cNvPr>
          <p:cNvSpPr txBox="1"/>
          <p:nvPr/>
        </p:nvSpPr>
        <p:spPr>
          <a:xfrm>
            <a:off x="2554513" y="2032656"/>
            <a:ext cx="15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cs typeface="Arial" panose="020B0604020202020204" pitchFamily="34" charset="0"/>
              </a:rPr>
              <a:t>Contracts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CB770A6-6260-4B95-8B7D-88399D99EF4A}"/>
              </a:ext>
            </a:extLst>
          </p:cNvPr>
          <p:cNvSpPr txBox="1"/>
          <p:nvPr/>
        </p:nvSpPr>
        <p:spPr>
          <a:xfrm>
            <a:off x="5104306" y="3339741"/>
            <a:ext cx="6312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2020.03</a:t>
            </a:r>
            <a:endParaRPr lang="ko-KR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D0448E-78AF-467A-8823-A97D3A709E48}"/>
              </a:ext>
            </a:extLst>
          </p:cNvPr>
          <p:cNvSpPr txBox="1"/>
          <p:nvPr/>
        </p:nvSpPr>
        <p:spPr>
          <a:xfrm>
            <a:off x="4891829" y="3745725"/>
            <a:ext cx="6312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2019.12</a:t>
            </a:r>
            <a:endParaRPr lang="ko-KR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3AE70A3-7A4F-429A-8BC6-A59629AD58B0}"/>
              </a:ext>
            </a:extLst>
          </p:cNvPr>
          <p:cNvSpPr txBox="1"/>
          <p:nvPr/>
        </p:nvSpPr>
        <p:spPr>
          <a:xfrm>
            <a:off x="6652908" y="3748051"/>
            <a:ext cx="6312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b="1" dirty="0">
                <a:latin typeface="Arial" panose="020B0604020202020204" pitchFamily="34" charset="0"/>
                <a:cs typeface="Arial" panose="020B0604020202020204" pitchFamily="34" charset="0"/>
              </a:rPr>
              <a:t>2021.05</a:t>
            </a:r>
            <a:endParaRPr lang="ko-KR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9" name="표 38">
            <a:extLst>
              <a:ext uri="{FF2B5EF4-FFF2-40B4-BE49-F238E27FC236}">
                <a16:creationId xmlns:a16="http://schemas.microsoft.com/office/drawing/2014/main" id="{9E111191-767A-4D3A-A69E-FEF96E8E5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875108"/>
              </p:ext>
            </p:extLst>
          </p:nvPr>
        </p:nvGraphicFramePr>
        <p:xfrm>
          <a:off x="1442102" y="4721944"/>
          <a:ext cx="9105119" cy="17385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49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4148950926"/>
                    </a:ext>
                  </a:extLst>
                </a:gridCol>
                <a:gridCol w="646298">
                  <a:extLst>
                    <a:ext uri="{9D8B030D-6E8A-4147-A177-3AD203B41FA5}">
                      <a16:colId xmlns:a16="http://schemas.microsoft.com/office/drawing/2014/main" val="28690510"/>
                    </a:ext>
                  </a:extLst>
                </a:gridCol>
              </a:tblGrid>
              <a:tr h="232819">
                <a:tc rowSpan="2"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Tasks</a:t>
                      </a: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2024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2026</a:t>
                      </a:r>
                      <a:endParaRPr lang="ko-KR" altLang="en-US" sz="1400" b="1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18000" marB="1800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819">
                <a:tc vMerge="1">
                  <a:txBody>
                    <a:bodyPr/>
                    <a:lstStyle/>
                    <a:p>
                      <a:pPr latinLnBrk="1"/>
                      <a:endParaRPr lang="ko-KR" altLang="en-US" sz="400" dirty="0"/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0" dirty="0"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ko-KR" altLang="en-US" sz="1000" b="0" dirty="0"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9541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SCL3</a:t>
                      </a:r>
                      <a:endParaRPr lang="en-US" altLang="ko-KR" sz="1400" b="1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Cryoplant</a:t>
                      </a: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indent="0" algn="l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(4.2 kW)</a:t>
                      </a:r>
                    </a:p>
                    <a:p>
                      <a:pPr marL="182563" indent="-182563" algn="l" latinLnBrk="1"/>
                      <a:endParaRPr lang="en-US" altLang="ko-K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/>
                      <a:endParaRPr lang="en-US" altLang="ko-KR" sz="9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2563" indent="-182563" algn="l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CDS/CM</a:t>
                      </a: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6" name="오각형 38">
            <a:extLst>
              <a:ext uri="{FF2B5EF4-FFF2-40B4-BE49-F238E27FC236}">
                <a16:creationId xmlns:a16="http://schemas.microsoft.com/office/drawing/2014/main" id="{07C191DF-D44B-4C2F-96A3-0758C5432740}"/>
              </a:ext>
            </a:extLst>
          </p:cNvPr>
          <p:cNvSpPr/>
          <p:nvPr/>
        </p:nvSpPr>
        <p:spPr bwMode="auto">
          <a:xfrm>
            <a:off x="2798749" y="5673611"/>
            <a:ext cx="214107" cy="428679"/>
          </a:xfrm>
          <a:prstGeom prst="homePlate">
            <a:avLst>
              <a:gd name="adj" fmla="val 19135"/>
            </a:avLst>
          </a:prstGeom>
          <a:solidFill>
            <a:srgbClr val="92D05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endParaRPr lang="ko-KR" altLang="en-US" sz="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오각형 24">
            <a:extLst>
              <a:ext uri="{FF2B5EF4-FFF2-40B4-BE49-F238E27FC236}">
                <a16:creationId xmlns:a16="http://schemas.microsoft.com/office/drawing/2014/main" id="{3FF4DA72-F0D5-42B9-BA63-ACEAD81EEA10}"/>
              </a:ext>
            </a:extLst>
          </p:cNvPr>
          <p:cNvSpPr/>
          <p:nvPr/>
        </p:nvSpPr>
        <p:spPr bwMode="auto">
          <a:xfrm>
            <a:off x="3029090" y="5677009"/>
            <a:ext cx="1674886" cy="428679"/>
          </a:xfrm>
          <a:prstGeom prst="homePlate">
            <a:avLst>
              <a:gd name="adj" fmla="val 19135"/>
            </a:avLst>
          </a:prstGeom>
          <a:solidFill>
            <a:srgbClr val="00B0F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100" b="1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cool-down</a:t>
            </a:r>
          </a:p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2K operation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오각형 38">
            <a:extLst>
              <a:ext uri="{FF2B5EF4-FFF2-40B4-BE49-F238E27FC236}">
                <a16:creationId xmlns:a16="http://schemas.microsoft.com/office/drawing/2014/main" id="{EA2AEFD4-5B9E-4BF7-8020-BC73B6E470BD}"/>
              </a:ext>
            </a:extLst>
          </p:cNvPr>
          <p:cNvSpPr/>
          <p:nvPr/>
        </p:nvSpPr>
        <p:spPr bwMode="auto">
          <a:xfrm>
            <a:off x="4711436" y="5673611"/>
            <a:ext cx="1384564" cy="428679"/>
          </a:xfrm>
          <a:prstGeom prst="homePlate">
            <a:avLst>
              <a:gd name="adj" fmla="val 19135"/>
            </a:avLst>
          </a:prstGeom>
          <a:solidFill>
            <a:srgbClr val="92D05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  <a:endParaRPr lang="ko-KR" altLang="en-US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오각형 24">
            <a:extLst>
              <a:ext uri="{FF2B5EF4-FFF2-40B4-BE49-F238E27FC236}">
                <a16:creationId xmlns:a16="http://schemas.microsoft.com/office/drawing/2014/main" id="{BC879D8E-11A1-4273-ABC3-0BA90478844D}"/>
              </a:ext>
            </a:extLst>
          </p:cNvPr>
          <p:cNvSpPr/>
          <p:nvPr/>
        </p:nvSpPr>
        <p:spPr bwMode="auto">
          <a:xfrm>
            <a:off x="6103459" y="5678151"/>
            <a:ext cx="4326416" cy="428679"/>
          </a:xfrm>
          <a:prstGeom prst="homePlate">
            <a:avLst>
              <a:gd name="adj" fmla="val 19135"/>
            </a:avLst>
          </a:prstGeom>
          <a:solidFill>
            <a:srgbClr val="00B0F0"/>
          </a:solidFill>
          <a:ln w="12700">
            <a:noFill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36000" rIns="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3rd cool-down &amp; 2K operation</a:t>
            </a:r>
            <a:endParaRPr lang="ko-KR" alt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내용 개체 틀 1">
            <a:extLst>
              <a:ext uri="{FF2B5EF4-FFF2-40B4-BE49-F238E27FC236}">
                <a16:creationId xmlns:a16="http://schemas.microsoft.com/office/drawing/2014/main" id="{FD1200EA-A76F-4E64-8A34-FF9709AF980B}"/>
              </a:ext>
            </a:extLst>
          </p:cNvPr>
          <p:cNvSpPr txBox="1">
            <a:spLocks/>
          </p:cNvSpPr>
          <p:nvPr/>
        </p:nvSpPr>
        <p:spPr>
          <a:xfrm>
            <a:off x="131703" y="734297"/>
            <a:ext cx="10298172" cy="12500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History and Current status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SCL2 Accelerator – 2</a:t>
            </a:r>
            <a:r>
              <a:rPr lang="en-US" altLang="ko-KR" sz="1800" b="1" baseline="30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nd</a:t>
            </a:r>
            <a:r>
              <a:rPr lang="en-US" altLang="ko-KR" sz="18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phase project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SCL3 Cryogenic system &amp; Accelerator</a:t>
            </a:r>
            <a:endParaRPr lang="en-US" altLang="ko-KR" sz="18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1479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내용 개체 틀 1">
            <a:extLst>
              <a:ext uri="{FF2B5EF4-FFF2-40B4-BE49-F238E27FC236}">
                <a16:creationId xmlns:a16="http://schemas.microsoft.com/office/drawing/2014/main" id="{26ABF48E-EA85-401E-A2C4-012797906742}"/>
              </a:ext>
            </a:extLst>
          </p:cNvPr>
          <p:cNvSpPr txBox="1">
            <a:spLocks/>
          </p:cNvSpPr>
          <p:nvPr/>
        </p:nvSpPr>
        <p:spPr>
          <a:xfrm>
            <a:off x="131702" y="746997"/>
            <a:ext cx="11889965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Cooling strategies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Step 1 : Step Cool-down(20K~50K) controlled by T1 - SCL3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CBx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+ HDS(TBX / CTL /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EBx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)+THS(HDS/CM)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Step 2 : QWR/HWR fast cool-down(150K ~ 50K / one by one)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1E15F32-925E-4B2F-8C4C-15A93561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F4F1296-C8C0-49D3-AD3E-B5FAE1BB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ko-KR" sz="3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Cool-down of SCL3 in 2022-2023</a:t>
            </a:r>
            <a:endParaRPr lang="ko-KR" altLang="en-US" sz="3200" dirty="0"/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E282560A-2408-4164-A951-94D653E4B2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9"/>
          <a:stretch/>
        </p:blipFill>
        <p:spPr>
          <a:xfrm>
            <a:off x="617071" y="2113431"/>
            <a:ext cx="10936941" cy="4361328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CB761C0-3CC2-468B-AFD5-946CB4536D45}"/>
              </a:ext>
            </a:extLst>
          </p:cNvPr>
          <p:cNvSpPr txBox="1"/>
          <p:nvPr/>
        </p:nvSpPr>
        <p:spPr>
          <a:xfrm>
            <a:off x="876300" y="4940808"/>
            <a:ext cx="2199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</a:p>
          <a:p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Sep. 7</a:t>
            </a:r>
            <a:r>
              <a:rPr kumimoji="1" lang="en-US" altLang="ko-KR" sz="1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kumimoji="1"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, 2022</a:t>
            </a:r>
            <a:endParaRPr kumimoji="1"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A0A62971-53E5-4275-AA7E-3A1A3CA44DF1}"/>
              </a:ext>
            </a:extLst>
          </p:cNvPr>
          <p:cNvCxnSpPr>
            <a:cxnSpLocks/>
          </p:cNvCxnSpPr>
          <p:nvPr/>
        </p:nvCxnSpPr>
        <p:spPr>
          <a:xfrm>
            <a:off x="2868234" y="2095501"/>
            <a:ext cx="0" cy="4101381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00B0DC5F-4C24-4056-89B4-44CF3700443B}"/>
              </a:ext>
            </a:extLst>
          </p:cNvPr>
          <p:cNvSpPr txBox="1"/>
          <p:nvPr/>
        </p:nvSpPr>
        <p:spPr>
          <a:xfrm>
            <a:off x="306298" y="2003982"/>
            <a:ext cx="256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CBx+HDS</a:t>
            </a:r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 (250 m) </a:t>
            </a:r>
          </a:p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~ 10 days (no breaks)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72DDCD10-CC56-4018-8C55-72EBE612E98B}"/>
              </a:ext>
            </a:extLst>
          </p:cNvPr>
          <p:cNvCxnSpPr>
            <a:cxnSpLocks/>
          </p:cNvCxnSpPr>
          <p:nvPr/>
        </p:nvCxnSpPr>
        <p:spPr>
          <a:xfrm>
            <a:off x="4468434" y="2108201"/>
            <a:ext cx="0" cy="4101381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52522AD7-65BC-4819-BCEE-38A417B291F5}"/>
              </a:ext>
            </a:extLst>
          </p:cNvPr>
          <p:cNvSpPr txBox="1"/>
          <p:nvPr/>
        </p:nvSpPr>
        <p:spPr>
          <a:xfrm>
            <a:off x="1963305" y="1994649"/>
            <a:ext cx="256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QWR (22ea) </a:t>
            </a:r>
          </a:p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9 days (no breaks)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21A806EA-554A-403F-89F4-750414C34142}"/>
              </a:ext>
            </a:extLst>
          </p:cNvPr>
          <p:cNvCxnSpPr>
            <a:cxnSpLocks/>
          </p:cNvCxnSpPr>
          <p:nvPr/>
        </p:nvCxnSpPr>
        <p:spPr>
          <a:xfrm>
            <a:off x="6182934" y="2108200"/>
            <a:ext cx="0" cy="4101381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그림 64">
            <a:extLst>
              <a:ext uri="{FF2B5EF4-FFF2-40B4-BE49-F238E27FC236}">
                <a16:creationId xmlns:a16="http://schemas.microsoft.com/office/drawing/2014/main" id="{045AFC9A-38AF-43E8-B5DE-E3644C8ECB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337" t="11030" b="4862"/>
          <a:stretch/>
        </p:blipFill>
        <p:spPr>
          <a:xfrm>
            <a:off x="7399305" y="2870953"/>
            <a:ext cx="2620826" cy="180842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8FF5AD6-5873-486D-88D3-A2E5F9E9F591}"/>
              </a:ext>
            </a:extLst>
          </p:cNvPr>
          <p:cNvSpPr txBox="1"/>
          <p:nvPr/>
        </p:nvSpPr>
        <p:spPr>
          <a:xfrm>
            <a:off x="3671112" y="2016682"/>
            <a:ext cx="256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HWR A(14ea) </a:t>
            </a:r>
          </a:p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8 days (Cold leak ?)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AF4DA3A8-E05B-4E00-89E5-FFE8DD7098BA}"/>
              </a:ext>
            </a:extLst>
          </p:cNvPr>
          <p:cNvCxnSpPr>
            <a:cxnSpLocks/>
          </p:cNvCxnSpPr>
          <p:nvPr/>
        </p:nvCxnSpPr>
        <p:spPr>
          <a:xfrm>
            <a:off x="7262434" y="2105582"/>
            <a:ext cx="0" cy="4101381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31E78655-3E83-4083-A8A7-95D81C1BE52A}"/>
              </a:ext>
            </a:extLst>
          </p:cNvPr>
          <p:cNvSpPr txBox="1"/>
          <p:nvPr/>
        </p:nvSpPr>
        <p:spPr>
          <a:xfrm>
            <a:off x="6156210" y="2006059"/>
            <a:ext cx="1159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Checking</a:t>
            </a:r>
          </a:p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stabilization</a:t>
            </a:r>
          </a:p>
        </p:txBody>
      </p: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6D8741B2-1D7E-4B86-B6A8-AA6BF5292C5E}"/>
              </a:ext>
            </a:extLst>
          </p:cNvPr>
          <p:cNvCxnSpPr>
            <a:cxnSpLocks/>
          </p:cNvCxnSpPr>
          <p:nvPr/>
        </p:nvCxnSpPr>
        <p:spPr>
          <a:xfrm>
            <a:off x="10435632" y="2069844"/>
            <a:ext cx="0" cy="4101381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A9ED5D7-E353-4709-A188-2155774F8451}"/>
              </a:ext>
            </a:extLst>
          </p:cNvPr>
          <p:cNvSpPr txBox="1"/>
          <p:nvPr/>
        </p:nvSpPr>
        <p:spPr>
          <a:xfrm>
            <a:off x="7878531" y="1980385"/>
            <a:ext cx="2561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HWR B (19ea) </a:t>
            </a:r>
          </a:p>
          <a:p>
            <a:pPr algn="r"/>
            <a:r>
              <a:rPr lang="en-US" altLang="ko-KR" sz="1200" b="1" dirty="0">
                <a:latin typeface="Arial" panose="020B0604020202020204" pitchFamily="34" charset="0"/>
                <a:cs typeface="Arial" panose="020B0604020202020204" pitchFamily="34" charset="0"/>
              </a:rPr>
              <a:t>17 days (no breaks)</a:t>
            </a:r>
            <a:endParaRPr lang="ko-KR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화살표: 아래쪽 4">
            <a:extLst>
              <a:ext uri="{FF2B5EF4-FFF2-40B4-BE49-F238E27FC236}">
                <a16:creationId xmlns:a16="http://schemas.microsoft.com/office/drawing/2014/main" id="{B9DBE441-256A-4900-BF90-931B6AD73B40}"/>
              </a:ext>
            </a:extLst>
          </p:cNvPr>
          <p:cNvSpPr/>
          <p:nvPr/>
        </p:nvSpPr>
        <p:spPr>
          <a:xfrm>
            <a:off x="8006808" y="2499094"/>
            <a:ext cx="214610" cy="30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74515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내용 개체 틀 1">
            <a:extLst>
              <a:ext uri="{FF2B5EF4-FFF2-40B4-BE49-F238E27FC236}">
                <a16:creationId xmlns:a16="http://schemas.microsoft.com/office/drawing/2014/main" id="{97AC6D10-A335-459E-9924-553F0E0B50F5}"/>
              </a:ext>
            </a:extLst>
          </p:cNvPr>
          <p:cNvSpPr txBox="1">
            <a:spLocks/>
          </p:cNvSpPr>
          <p:nvPr/>
        </p:nvSpPr>
        <p:spPr>
          <a:xfrm>
            <a:off x="131702" y="746997"/>
            <a:ext cx="10775139" cy="15929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First pump-down for HWR A/B(33ea)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One-by-One(for all - 13 days)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Can not be controlled 35 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 0.3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mbar due to TAO@2K Cryogenic valve(100% opened)</a:t>
            </a:r>
          </a:p>
          <a:p>
            <a:pPr marL="0" indent="0">
              <a:lnSpc>
                <a:spcPct val="100000"/>
              </a:lnSpc>
              <a:buNone/>
            </a:pP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BF4F7B9-9AEF-4BEC-943D-71E9B1943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7CDF951-3511-4B01-9225-B4B150C0F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ko-KR" sz="3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Cool-down of SCL3 in 2022-2023</a:t>
            </a:r>
            <a:endParaRPr lang="ko-KR" altLang="en-US" sz="3200" dirty="0"/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9D808E7-7A9F-4AC0-93E4-2F8C09CA417C}"/>
              </a:ext>
            </a:extLst>
          </p:cNvPr>
          <p:cNvCxnSpPr>
            <a:cxnSpLocks/>
            <a:endCxn id="51" idx="0"/>
          </p:cNvCxnSpPr>
          <p:nvPr/>
        </p:nvCxnSpPr>
        <p:spPr bwMode="auto">
          <a:xfrm>
            <a:off x="8603973" y="3580933"/>
            <a:ext cx="670983" cy="0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E2F9A9E3-C00C-4929-B209-720631F27287}"/>
              </a:ext>
            </a:extLst>
          </p:cNvPr>
          <p:cNvCxnSpPr>
            <a:cxnSpLocks/>
          </p:cNvCxnSpPr>
          <p:nvPr/>
        </p:nvCxnSpPr>
        <p:spPr bwMode="auto">
          <a:xfrm>
            <a:off x="10719244" y="3579712"/>
            <a:ext cx="1152113" cy="0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CCCF948-A544-4C46-850C-6CDADDE115BF}"/>
              </a:ext>
            </a:extLst>
          </p:cNvPr>
          <p:cNvGrpSpPr/>
          <p:nvPr/>
        </p:nvGrpSpPr>
        <p:grpSpPr>
          <a:xfrm>
            <a:off x="9609180" y="4690793"/>
            <a:ext cx="443124" cy="992263"/>
            <a:chOff x="6763527" y="1146824"/>
            <a:chExt cx="415637" cy="748267"/>
          </a:xfrm>
        </p:grpSpPr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D7ABD7F5-2A54-48C4-8C98-42A49CCF77B3}"/>
                </a:ext>
              </a:extLst>
            </p:cNvPr>
            <p:cNvCxnSpPr/>
            <p:nvPr/>
          </p:nvCxnSpPr>
          <p:spPr bwMode="auto">
            <a:xfrm>
              <a:off x="6973455" y="1146824"/>
              <a:ext cx="0" cy="288000"/>
            </a:xfrm>
            <a:prstGeom prst="line">
              <a:avLst/>
            </a:prstGeom>
            <a:gradFill rotWithShape="1">
              <a:gsLst>
                <a:gs pos="0">
                  <a:schemeClr val="accent1">
                    <a:gamma/>
                    <a:tint val="72941"/>
                    <a:invGamma/>
                    <a:alpha val="39999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B4AC89D-A1E3-4EB6-9369-FFC0649DA89F}"/>
                </a:ext>
              </a:extLst>
            </p:cNvPr>
            <p:cNvSpPr/>
            <p:nvPr/>
          </p:nvSpPr>
          <p:spPr bwMode="auto">
            <a:xfrm>
              <a:off x="6763527" y="1430846"/>
              <a:ext cx="415637" cy="464245"/>
            </a:xfrm>
            <a:prstGeom prst="rect">
              <a:avLst/>
            </a:prstGeom>
            <a:noFill/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ko-K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5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rPr>
                <a:t>CM</a:t>
              </a:r>
              <a:endParaRPr kumimoji="0" lang="ko-KR" altLang="en-U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24DACA5-2EBA-405D-BEFC-A0F92C6D575C}"/>
              </a:ext>
            </a:extLst>
          </p:cNvPr>
          <p:cNvSpPr txBox="1"/>
          <p:nvPr/>
        </p:nvSpPr>
        <p:spPr>
          <a:xfrm>
            <a:off x="9072239" y="3009169"/>
            <a:ext cx="18981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Cold compressors</a:t>
            </a:r>
            <a:endParaRPr lang="ko-KR" altLang="en-US" sz="14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8120B4-66D3-43B1-86F2-82F992AA24FE}"/>
              </a:ext>
            </a:extLst>
          </p:cNvPr>
          <p:cNvSpPr txBox="1"/>
          <p:nvPr/>
        </p:nvSpPr>
        <p:spPr>
          <a:xfrm>
            <a:off x="9337917" y="4362677"/>
            <a:ext cx="23251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Main 2 K return line</a:t>
            </a:r>
            <a:endParaRPr lang="ko-KR" altLang="en-US" sz="14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sp>
        <p:nvSpPr>
          <p:cNvPr id="20" name="위로 굽은 화살표 71">
            <a:extLst>
              <a:ext uri="{FF2B5EF4-FFF2-40B4-BE49-F238E27FC236}">
                <a16:creationId xmlns:a16="http://schemas.microsoft.com/office/drawing/2014/main" id="{A2D38C30-08EB-4755-9967-C6EFE3623A37}"/>
              </a:ext>
            </a:extLst>
          </p:cNvPr>
          <p:cNvSpPr/>
          <p:nvPr/>
        </p:nvSpPr>
        <p:spPr bwMode="auto">
          <a:xfrm rot="16200000" flipV="1">
            <a:off x="11472595" y="4719380"/>
            <a:ext cx="250192" cy="239716"/>
          </a:xfrm>
          <a:prstGeom prst="bentUpArrow">
            <a:avLst>
              <a:gd name="adj1" fmla="val 25000"/>
              <a:gd name="adj2" fmla="val 24048"/>
              <a:gd name="adj3" fmla="val 25000"/>
            </a:avLst>
          </a:prstGeom>
          <a:gradFill rotWithShape="1">
            <a:gsLst>
              <a:gs pos="0">
                <a:srgbClr val="66CCFF"/>
              </a:gs>
              <a:gs pos="100000">
                <a:srgbClr val="3B7CD6"/>
              </a:gs>
            </a:gsLst>
            <a:lin ang="5400000" scaled="1"/>
          </a:gra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SUIT" pitchFamily="50" charset="-127"/>
              <a:ea typeface="SUIT" pitchFamily="50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55777081-A06D-46AF-A324-955A73C6D714}"/>
              </a:ext>
            </a:extLst>
          </p:cNvPr>
          <p:cNvCxnSpPr/>
          <p:nvPr/>
        </p:nvCxnSpPr>
        <p:spPr bwMode="auto">
          <a:xfrm>
            <a:off x="11369253" y="3361485"/>
            <a:ext cx="0" cy="228389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44" name="그림 43">
            <a:extLst>
              <a:ext uri="{FF2B5EF4-FFF2-40B4-BE49-F238E27FC236}">
                <a16:creationId xmlns:a16="http://schemas.microsoft.com/office/drawing/2014/main" id="{86FB1BED-E661-4671-B39F-C195F13E1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4"/>
          <a:stretch/>
        </p:blipFill>
        <p:spPr>
          <a:xfrm>
            <a:off x="357836" y="2325938"/>
            <a:ext cx="8001772" cy="3934829"/>
          </a:xfrm>
          <a:prstGeom prst="rect">
            <a:avLst/>
          </a:prstGeom>
        </p:spPr>
      </p:pic>
      <p:sp>
        <p:nvSpPr>
          <p:cNvPr id="5" name="원통형 4">
            <a:extLst>
              <a:ext uri="{FF2B5EF4-FFF2-40B4-BE49-F238E27FC236}">
                <a16:creationId xmlns:a16="http://schemas.microsoft.com/office/drawing/2014/main" id="{C6981420-77DE-4D2D-9AE7-DF11F9202B91}"/>
              </a:ext>
            </a:extLst>
          </p:cNvPr>
          <p:cNvSpPr/>
          <p:nvPr/>
        </p:nvSpPr>
        <p:spPr>
          <a:xfrm>
            <a:off x="11074700" y="2432887"/>
            <a:ext cx="600074" cy="937683"/>
          </a:xfrm>
          <a:prstGeom prst="can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141E992-E256-4B93-BCAD-7F010B1700B1}"/>
              </a:ext>
            </a:extLst>
          </p:cNvPr>
          <p:cNvGrpSpPr/>
          <p:nvPr/>
        </p:nvGrpSpPr>
        <p:grpSpPr>
          <a:xfrm>
            <a:off x="9267346" y="3345712"/>
            <a:ext cx="1458232" cy="468841"/>
            <a:chOff x="9390151" y="2875177"/>
            <a:chExt cx="1458232" cy="468841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D6C90B33-260D-4A0C-A17D-5112847CFB93}"/>
                </a:ext>
              </a:extLst>
            </p:cNvPr>
            <p:cNvGrpSpPr/>
            <p:nvPr/>
          </p:nvGrpSpPr>
          <p:grpSpPr>
            <a:xfrm>
              <a:off x="9885267" y="2876018"/>
              <a:ext cx="468000" cy="468000"/>
              <a:chOff x="10112337" y="2898277"/>
              <a:chExt cx="468000" cy="468000"/>
            </a:xfrm>
          </p:grpSpPr>
          <p:sp>
            <p:nvSpPr>
              <p:cNvPr id="41" name="타원 40">
                <a:extLst>
                  <a:ext uri="{FF2B5EF4-FFF2-40B4-BE49-F238E27FC236}">
                    <a16:creationId xmlns:a16="http://schemas.microsoft.com/office/drawing/2014/main" id="{CD694AD2-01A0-41BE-B705-1689E9F998EF}"/>
                  </a:ext>
                </a:extLst>
              </p:cNvPr>
              <p:cNvSpPr/>
              <p:nvPr/>
            </p:nvSpPr>
            <p:spPr bwMode="auto">
              <a:xfrm>
                <a:off x="10112337" y="2898277"/>
                <a:ext cx="468000" cy="468000"/>
              </a:xfrm>
              <a:prstGeom prst="ellipse">
                <a:avLst/>
              </a:prstGeom>
              <a:noFill/>
              <a:ln w="158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  <p:sp>
            <p:nvSpPr>
              <p:cNvPr id="42" name="이등변 삼각형 41">
                <a:extLst>
                  <a:ext uri="{FF2B5EF4-FFF2-40B4-BE49-F238E27FC236}">
                    <a16:creationId xmlns:a16="http://schemas.microsoft.com/office/drawing/2014/main" id="{BE2587F5-8695-47E9-8093-A989430D6CE0}"/>
                  </a:ext>
                </a:extLst>
              </p:cNvPr>
              <p:cNvSpPr/>
              <p:nvPr/>
            </p:nvSpPr>
            <p:spPr bwMode="auto">
              <a:xfrm rot="16200000">
                <a:off x="10083046" y="2966386"/>
                <a:ext cx="408025" cy="334224"/>
              </a:xfrm>
              <a:prstGeom prst="triangle">
                <a:avLst/>
              </a:prstGeom>
              <a:gradFill rotWithShape="1">
                <a:gsLst>
                  <a:gs pos="0">
                    <a:srgbClr val="66CCFF"/>
                  </a:gs>
                  <a:gs pos="100000">
                    <a:srgbClr val="3399FF"/>
                  </a:gs>
                </a:gsLst>
                <a:lin ang="5400000" scaled="1"/>
              </a:gradFill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06438573-E109-44F5-BAF7-227FE9EEA71F}"/>
                </a:ext>
              </a:extLst>
            </p:cNvPr>
            <p:cNvGrpSpPr/>
            <p:nvPr/>
          </p:nvGrpSpPr>
          <p:grpSpPr>
            <a:xfrm>
              <a:off x="10380383" y="2875177"/>
              <a:ext cx="468000" cy="468000"/>
              <a:chOff x="10112337" y="2898277"/>
              <a:chExt cx="468000" cy="468000"/>
            </a:xfrm>
          </p:grpSpPr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6F6CC405-5CF7-425E-9414-85B502AB83D9}"/>
                  </a:ext>
                </a:extLst>
              </p:cNvPr>
              <p:cNvSpPr/>
              <p:nvPr/>
            </p:nvSpPr>
            <p:spPr bwMode="auto">
              <a:xfrm>
                <a:off x="10112337" y="2898277"/>
                <a:ext cx="468000" cy="468000"/>
              </a:xfrm>
              <a:prstGeom prst="ellipse">
                <a:avLst/>
              </a:prstGeom>
              <a:noFill/>
              <a:ln w="158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  <p:sp>
            <p:nvSpPr>
              <p:cNvPr id="48" name="이등변 삼각형 47">
                <a:extLst>
                  <a:ext uri="{FF2B5EF4-FFF2-40B4-BE49-F238E27FC236}">
                    <a16:creationId xmlns:a16="http://schemas.microsoft.com/office/drawing/2014/main" id="{C20A1E30-E824-4F4F-8DD7-6B2E1C4FAD6F}"/>
                  </a:ext>
                </a:extLst>
              </p:cNvPr>
              <p:cNvSpPr/>
              <p:nvPr/>
            </p:nvSpPr>
            <p:spPr bwMode="auto">
              <a:xfrm rot="16200000">
                <a:off x="10083046" y="2966386"/>
                <a:ext cx="408025" cy="334224"/>
              </a:xfrm>
              <a:prstGeom prst="triangle">
                <a:avLst/>
              </a:prstGeom>
              <a:gradFill rotWithShape="1">
                <a:gsLst>
                  <a:gs pos="0">
                    <a:srgbClr val="66CCFF"/>
                  </a:gs>
                  <a:gs pos="100000">
                    <a:srgbClr val="3399FF"/>
                  </a:gs>
                </a:gsLst>
                <a:lin ang="5400000" scaled="1"/>
              </a:gradFill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45B53EE7-D081-4DBC-9225-16FABBF7CD45}"/>
                </a:ext>
              </a:extLst>
            </p:cNvPr>
            <p:cNvGrpSpPr/>
            <p:nvPr/>
          </p:nvGrpSpPr>
          <p:grpSpPr>
            <a:xfrm>
              <a:off x="9390151" y="2875177"/>
              <a:ext cx="468000" cy="468000"/>
              <a:chOff x="10112337" y="2898277"/>
              <a:chExt cx="468000" cy="468000"/>
            </a:xfrm>
          </p:grpSpPr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DC979BB6-9BE3-4DC6-AE7D-650DE169B859}"/>
                  </a:ext>
                </a:extLst>
              </p:cNvPr>
              <p:cNvSpPr/>
              <p:nvPr/>
            </p:nvSpPr>
            <p:spPr bwMode="auto">
              <a:xfrm>
                <a:off x="10112337" y="2898277"/>
                <a:ext cx="468000" cy="468000"/>
              </a:xfrm>
              <a:prstGeom prst="ellipse">
                <a:avLst/>
              </a:prstGeom>
              <a:noFill/>
              <a:ln w="158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  <p:sp>
            <p:nvSpPr>
              <p:cNvPr id="51" name="이등변 삼각형 50">
                <a:extLst>
                  <a:ext uri="{FF2B5EF4-FFF2-40B4-BE49-F238E27FC236}">
                    <a16:creationId xmlns:a16="http://schemas.microsoft.com/office/drawing/2014/main" id="{10286E79-5C65-4469-9FC2-DFC39FF855C6}"/>
                  </a:ext>
                </a:extLst>
              </p:cNvPr>
              <p:cNvSpPr/>
              <p:nvPr/>
            </p:nvSpPr>
            <p:spPr bwMode="auto">
              <a:xfrm rot="16200000">
                <a:off x="10083046" y="2966386"/>
                <a:ext cx="408025" cy="334224"/>
              </a:xfrm>
              <a:prstGeom prst="triangle">
                <a:avLst/>
              </a:prstGeom>
              <a:gradFill rotWithShape="1">
                <a:gsLst>
                  <a:gs pos="0">
                    <a:srgbClr val="66CCFF"/>
                  </a:gs>
                  <a:gs pos="100000">
                    <a:srgbClr val="3399FF"/>
                  </a:gs>
                </a:gsLst>
                <a:lin ang="5400000" scaled="1"/>
              </a:gradFill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800" b="1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endParaRPr>
              </a:p>
            </p:txBody>
          </p:sp>
        </p:grp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8081EA6-3614-4502-ACB7-E245081358D3}"/>
              </a:ext>
            </a:extLst>
          </p:cNvPr>
          <p:cNvGrpSpPr/>
          <p:nvPr/>
        </p:nvGrpSpPr>
        <p:grpSpPr>
          <a:xfrm>
            <a:off x="10143841" y="4690793"/>
            <a:ext cx="443124" cy="992263"/>
            <a:chOff x="6763527" y="1146824"/>
            <a:chExt cx="415637" cy="748267"/>
          </a:xfrm>
        </p:grpSpPr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06554CAC-E3D3-417E-95D4-321C7E44A66E}"/>
                </a:ext>
              </a:extLst>
            </p:cNvPr>
            <p:cNvCxnSpPr/>
            <p:nvPr/>
          </p:nvCxnSpPr>
          <p:spPr bwMode="auto">
            <a:xfrm>
              <a:off x="6973455" y="1146824"/>
              <a:ext cx="0" cy="288000"/>
            </a:xfrm>
            <a:prstGeom prst="line">
              <a:avLst/>
            </a:prstGeom>
            <a:gradFill rotWithShape="1">
              <a:gsLst>
                <a:gs pos="0">
                  <a:schemeClr val="accent1">
                    <a:gamma/>
                    <a:tint val="72941"/>
                    <a:invGamma/>
                    <a:alpha val="39999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04609591-DE0A-4E28-A26C-CBF6B33E5821}"/>
                </a:ext>
              </a:extLst>
            </p:cNvPr>
            <p:cNvSpPr/>
            <p:nvPr/>
          </p:nvSpPr>
          <p:spPr bwMode="auto">
            <a:xfrm>
              <a:off x="6763527" y="1430846"/>
              <a:ext cx="415637" cy="464245"/>
            </a:xfrm>
            <a:prstGeom prst="rect">
              <a:avLst/>
            </a:prstGeom>
            <a:noFill/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ko-K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5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rPr>
                <a:t>CM</a:t>
              </a:r>
              <a:endParaRPr kumimoji="0" lang="ko-KR" altLang="en-U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F51D0AA-2B02-4368-ACD7-0FAE38A08B92}"/>
              </a:ext>
            </a:extLst>
          </p:cNvPr>
          <p:cNvGrpSpPr/>
          <p:nvPr/>
        </p:nvGrpSpPr>
        <p:grpSpPr>
          <a:xfrm>
            <a:off x="10680751" y="4690793"/>
            <a:ext cx="443124" cy="992263"/>
            <a:chOff x="6763527" y="1146824"/>
            <a:chExt cx="415637" cy="748267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75BCBDBB-890D-4FA9-A761-4840E6693286}"/>
                </a:ext>
              </a:extLst>
            </p:cNvPr>
            <p:cNvCxnSpPr/>
            <p:nvPr/>
          </p:nvCxnSpPr>
          <p:spPr bwMode="auto">
            <a:xfrm>
              <a:off x="6973455" y="1146824"/>
              <a:ext cx="0" cy="288000"/>
            </a:xfrm>
            <a:prstGeom prst="line">
              <a:avLst/>
            </a:prstGeom>
            <a:gradFill rotWithShape="1">
              <a:gsLst>
                <a:gs pos="0">
                  <a:schemeClr val="accent1">
                    <a:gamma/>
                    <a:tint val="72941"/>
                    <a:invGamma/>
                    <a:alpha val="39999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362E1EF1-EC8B-4DF1-893D-EAE36D3336AA}"/>
                </a:ext>
              </a:extLst>
            </p:cNvPr>
            <p:cNvSpPr/>
            <p:nvPr/>
          </p:nvSpPr>
          <p:spPr bwMode="auto">
            <a:xfrm>
              <a:off x="6763527" y="1430846"/>
              <a:ext cx="415637" cy="464245"/>
            </a:xfrm>
            <a:prstGeom prst="rect">
              <a:avLst/>
            </a:prstGeom>
            <a:noFill/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ko-K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5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rPr>
                <a:t>CM</a:t>
              </a:r>
              <a:endParaRPr kumimoji="0" lang="ko-KR" altLang="en-U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B061B1D5-A6A5-4A89-9629-AF50B5B673A7}"/>
              </a:ext>
            </a:extLst>
          </p:cNvPr>
          <p:cNvGrpSpPr/>
          <p:nvPr/>
        </p:nvGrpSpPr>
        <p:grpSpPr>
          <a:xfrm>
            <a:off x="11219910" y="4686886"/>
            <a:ext cx="443124" cy="992263"/>
            <a:chOff x="6763527" y="1146824"/>
            <a:chExt cx="415637" cy="748267"/>
          </a:xfrm>
        </p:grpSpPr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CC8FA59A-59CA-4D08-AB9B-F1B9AF9BE988}"/>
                </a:ext>
              </a:extLst>
            </p:cNvPr>
            <p:cNvCxnSpPr/>
            <p:nvPr/>
          </p:nvCxnSpPr>
          <p:spPr bwMode="auto">
            <a:xfrm>
              <a:off x="6973455" y="1146824"/>
              <a:ext cx="0" cy="288000"/>
            </a:xfrm>
            <a:prstGeom prst="line">
              <a:avLst/>
            </a:prstGeom>
            <a:gradFill rotWithShape="1">
              <a:gsLst>
                <a:gs pos="0">
                  <a:schemeClr val="accent1">
                    <a:gamma/>
                    <a:tint val="72941"/>
                    <a:invGamma/>
                    <a:alpha val="39999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B3005548-6114-4675-A3FF-327A9D51084D}"/>
                </a:ext>
              </a:extLst>
            </p:cNvPr>
            <p:cNvSpPr/>
            <p:nvPr/>
          </p:nvSpPr>
          <p:spPr bwMode="auto">
            <a:xfrm>
              <a:off x="6763527" y="1430846"/>
              <a:ext cx="415637" cy="464245"/>
            </a:xfrm>
            <a:prstGeom prst="rect">
              <a:avLst/>
            </a:prstGeom>
            <a:noFill/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ko-K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5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rPr>
                <a:t>CM</a:t>
              </a:r>
              <a:endParaRPr kumimoji="0" lang="ko-KR" altLang="en-U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80AC4458-4E1F-40B8-95EA-DB6A9CC0C2B2}"/>
              </a:ext>
            </a:extLst>
          </p:cNvPr>
          <p:cNvGrpSpPr/>
          <p:nvPr/>
        </p:nvGrpSpPr>
        <p:grpSpPr>
          <a:xfrm>
            <a:off x="9074519" y="4686886"/>
            <a:ext cx="443124" cy="992263"/>
            <a:chOff x="6763527" y="1146824"/>
            <a:chExt cx="415637" cy="748267"/>
          </a:xfrm>
        </p:grpSpPr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0322572E-1EDF-4457-9048-ED8E56D2FC80}"/>
                </a:ext>
              </a:extLst>
            </p:cNvPr>
            <p:cNvCxnSpPr/>
            <p:nvPr/>
          </p:nvCxnSpPr>
          <p:spPr bwMode="auto">
            <a:xfrm>
              <a:off x="6973455" y="1146824"/>
              <a:ext cx="0" cy="288000"/>
            </a:xfrm>
            <a:prstGeom prst="line">
              <a:avLst/>
            </a:prstGeom>
            <a:gradFill rotWithShape="1">
              <a:gsLst>
                <a:gs pos="0">
                  <a:schemeClr val="accent1">
                    <a:gamma/>
                    <a:tint val="72941"/>
                    <a:invGamma/>
                    <a:alpha val="39999"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E94359F9-805D-4B72-87EE-D0B9CA220A7A}"/>
                </a:ext>
              </a:extLst>
            </p:cNvPr>
            <p:cNvSpPr/>
            <p:nvPr/>
          </p:nvSpPr>
          <p:spPr bwMode="auto">
            <a:xfrm>
              <a:off x="6763527" y="1430846"/>
              <a:ext cx="415637" cy="464245"/>
            </a:xfrm>
            <a:prstGeom prst="rect">
              <a:avLst/>
            </a:prstGeom>
            <a:noFill/>
            <a:ln w="2857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ko-KR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05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SUIT" pitchFamily="50" charset="-127"/>
                  <a:ea typeface="SUIT" pitchFamily="50" charset="-127"/>
                </a:rPr>
                <a:t>CM</a:t>
              </a:r>
              <a:endParaRPr kumimoji="0" lang="ko-KR" altLang="en-U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UIT" pitchFamily="50" charset="-127"/>
                <a:ea typeface="SUIT" pitchFamily="50" charset="-127"/>
              </a:endParaRPr>
            </a:p>
          </p:txBody>
        </p:sp>
      </p:grp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00C31138-B181-40A1-ADEC-C06A12BCA950}"/>
              </a:ext>
            </a:extLst>
          </p:cNvPr>
          <p:cNvCxnSpPr>
            <a:cxnSpLocks/>
          </p:cNvCxnSpPr>
          <p:nvPr/>
        </p:nvCxnSpPr>
        <p:spPr bwMode="auto">
          <a:xfrm>
            <a:off x="11871357" y="3560662"/>
            <a:ext cx="0" cy="1124647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id="{0A862382-6C53-4F77-8958-CE7093A3B05E}"/>
              </a:ext>
            </a:extLst>
          </p:cNvPr>
          <p:cNvCxnSpPr>
            <a:cxnSpLocks/>
          </p:cNvCxnSpPr>
          <p:nvPr/>
        </p:nvCxnSpPr>
        <p:spPr bwMode="auto">
          <a:xfrm flipH="1">
            <a:off x="8609712" y="4685309"/>
            <a:ext cx="3281457" cy="0"/>
          </a:xfrm>
          <a:prstGeom prst="line">
            <a:avLst/>
          </a:prstGeom>
          <a:gradFill rotWithShape="1">
            <a:gsLst>
              <a:gs pos="0">
                <a:schemeClr val="accent1">
                  <a:gamma/>
                  <a:tint val="72941"/>
                  <a:invGamma/>
                  <a:alpha val="39999"/>
                </a:schemeClr>
              </a:gs>
              <a:gs pos="100000">
                <a:schemeClr val="accent1"/>
              </a:gs>
            </a:gsLst>
            <a:lin ang="5400000" scaled="1"/>
          </a:gradFill>
          <a:ln w="381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A665043-9EFC-45B3-BD37-EB1CCD1CC7BF}"/>
              </a:ext>
            </a:extLst>
          </p:cNvPr>
          <p:cNvSpPr txBox="1"/>
          <p:nvPr/>
        </p:nvSpPr>
        <p:spPr>
          <a:xfrm>
            <a:off x="10420202" y="2655291"/>
            <a:ext cx="1898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2K</a:t>
            </a:r>
          </a:p>
          <a:p>
            <a:pPr algn="ctr"/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Reservoir</a:t>
            </a:r>
            <a:endParaRPr lang="ko-KR" altLang="en-US" sz="14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84FEDFB-FD85-4F0E-ACFC-68EA8A5C7D2E}"/>
              </a:ext>
            </a:extLst>
          </p:cNvPr>
          <p:cNvSpPr txBox="1"/>
          <p:nvPr/>
        </p:nvSpPr>
        <p:spPr>
          <a:xfrm>
            <a:off x="10745987" y="3602315"/>
            <a:ext cx="89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30 mbar</a:t>
            </a:r>
            <a:endParaRPr lang="ko-KR" altLang="en-US" sz="1400" b="1" dirty="0">
              <a:solidFill>
                <a:schemeClr val="accent2"/>
              </a:solidFill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5E9686BA-9205-4C7D-8D86-62E1620F7CB9}"/>
              </a:ext>
            </a:extLst>
          </p:cNvPr>
          <p:cNvSpPr/>
          <p:nvPr/>
        </p:nvSpPr>
        <p:spPr>
          <a:xfrm>
            <a:off x="10870037" y="3546623"/>
            <a:ext cx="72000" cy="7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35C94D49-ACB5-4E7E-BE40-1F8EF4CE07E6}"/>
              </a:ext>
            </a:extLst>
          </p:cNvPr>
          <p:cNvSpPr/>
          <p:nvPr/>
        </p:nvSpPr>
        <p:spPr>
          <a:xfrm>
            <a:off x="8939464" y="4964334"/>
            <a:ext cx="2812188" cy="825351"/>
          </a:xfrm>
          <a:prstGeom prst="roundRect">
            <a:avLst/>
          </a:prstGeom>
          <a:noFill/>
          <a:ln w="158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7339EB9-8274-4698-99AE-92CEEAAB320B}"/>
              </a:ext>
            </a:extLst>
          </p:cNvPr>
          <p:cNvSpPr txBox="1"/>
          <p:nvPr/>
        </p:nvSpPr>
        <p:spPr>
          <a:xfrm>
            <a:off x="9080002" y="5809956"/>
            <a:ext cx="28121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Required 35 mbar </a:t>
            </a:r>
            <a:r>
              <a:rPr lang="en-US" altLang="ko-KR" sz="14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 0.3 mbar</a:t>
            </a:r>
            <a:endParaRPr lang="ko-KR" altLang="en-US" sz="1400" b="1" dirty="0">
              <a:solidFill>
                <a:schemeClr val="accent2"/>
              </a:solidFill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763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내용 개체 틀 1">
            <a:extLst>
              <a:ext uri="{FF2B5EF4-FFF2-40B4-BE49-F238E27FC236}">
                <a16:creationId xmlns:a16="http://schemas.microsoft.com/office/drawing/2014/main" id="{26ABF48E-EA85-401E-A2C4-012797906742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2K Cool-down issue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Ice on the 2K Cryogenic return valve(CV7201) of all HWR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VBx</a:t>
            </a:r>
            <a:endParaRPr lang="en-US" altLang="ko-KR" sz="1800" b="1" dirty="0"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TAO effect at 4.5K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1E15F32-925E-4B2F-8C4C-15A93561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46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F4F1296-C8C0-49D3-AD3E-B5FAE1BB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58" name="_x389302480" descr="EMB00006d643a60">
            <a:extLst>
              <a:ext uri="{FF2B5EF4-FFF2-40B4-BE49-F238E27FC236}">
                <a16:creationId xmlns:a16="http://schemas.microsoft.com/office/drawing/2014/main" id="{2F571301-ACC1-4281-B834-12F5A2073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3810" y="2137814"/>
            <a:ext cx="3922759" cy="4289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C4093F9-2D83-4E62-A0DE-FC21C3D0C8E5}"/>
              </a:ext>
            </a:extLst>
          </p:cNvPr>
          <p:cNvSpPr txBox="1"/>
          <p:nvPr/>
        </p:nvSpPr>
        <p:spPr>
          <a:xfrm>
            <a:off x="2726437" y="5705874"/>
            <a:ext cx="1720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Iced @ 4.5 K</a:t>
            </a:r>
            <a:endParaRPr lang="ko-KR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그림 59">
            <a:extLst>
              <a:ext uri="{FF2B5EF4-FFF2-40B4-BE49-F238E27FC236}">
                <a16:creationId xmlns:a16="http://schemas.microsoft.com/office/drawing/2014/main" id="{C62850DC-E17E-4AFD-9348-C3A72DCA2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68" r="1516"/>
          <a:stretch/>
        </p:blipFill>
        <p:spPr>
          <a:xfrm>
            <a:off x="4812311" y="2372053"/>
            <a:ext cx="7200272" cy="392276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5F903F-A2F6-4289-8A3A-8BE71DF8580F}"/>
              </a:ext>
            </a:extLst>
          </p:cNvPr>
          <p:cNvSpPr txBox="1"/>
          <p:nvPr/>
        </p:nvSpPr>
        <p:spPr>
          <a:xfrm>
            <a:off x="8242785" y="654725"/>
            <a:ext cx="39229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*TAO(Thermal Acoustic Oscillation)</a:t>
            </a:r>
          </a:p>
          <a:p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  : 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상온부와 극저온부</a:t>
            </a:r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사이의 온도 </a:t>
            </a:r>
            <a:r>
              <a:rPr lang="ko-KR" alt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구배에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의해</a:t>
            </a:r>
            <a:endParaRPr lang="en-US" altLang="ko-K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배관 또는 밀폐된 공간 내에서 자발적으로</a:t>
            </a:r>
            <a:endParaRPr lang="en-US" altLang="ko-K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발생하는 음향 공진 및 압력 진동 현상</a:t>
            </a:r>
            <a:endParaRPr lang="en-US" altLang="ko-K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ko-KR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압력 진동 및 열전달 증가</a:t>
            </a:r>
            <a:r>
              <a:rPr lang="en-US" altLang="ko-KR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sz="14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283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표 13">
            <a:extLst>
              <a:ext uri="{FF2B5EF4-FFF2-40B4-BE49-F238E27FC236}">
                <a16:creationId xmlns:a16="http://schemas.microsoft.com/office/drawing/2014/main" id="{EE92DFE1-0F42-4412-B262-B6A9DD4137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4962917"/>
              </p:ext>
            </p:extLst>
          </p:nvPr>
        </p:nvGraphicFramePr>
        <p:xfrm>
          <a:off x="5041900" y="2200616"/>
          <a:ext cx="3036871" cy="41263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1510">
                  <a:extLst>
                    <a:ext uri="{9D8B030D-6E8A-4147-A177-3AD203B41FA5}">
                      <a16:colId xmlns:a16="http://schemas.microsoft.com/office/drawing/2014/main" val="3335968803"/>
                    </a:ext>
                  </a:extLst>
                </a:gridCol>
                <a:gridCol w="1885361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</a:tblGrid>
              <a:tr h="1375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Convection Break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  <a:tr h="1375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Guide Ring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4839990"/>
                  </a:ext>
                </a:extLst>
              </a:tr>
              <a:tr h="1375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Welding</a:t>
                      </a:r>
                      <a:br>
                        <a:rPr lang="en-US" altLang="ko-KR" sz="1500" b="1" dirty="0"/>
                      </a:br>
                      <a:r>
                        <a:rPr lang="en-US" altLang="ko-KR" sz="1500" b="1" dirty="0"/>
                        <a:t>Jig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9156707"/>
                  </a:ext>
                </a:extLst>
              </a:tr>
            </a:tbl>
          </a:graphicData>
        </a:graphic>
      </p:graphicFrame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311DA85-CE9D-46EF-836C-40F8B6AB2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7C62BAB3-C2DF-4D79-9A62-F134C96B7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7E29026-8C37-4790-9AD9-493BB71E3A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2" t="6725" r="12846" b="7826"/>
          <a:stretch/>
        </p:blipFill>
        <p:spPr>
          <a:xfrm>
            <a:off x="6278540" y="3634732"/>
            <a:ext cx="1714368" cy="130271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E19542-1B21-4CF2-A0A4-A47537505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984" y="2253959"/>
            <a:ext cx="1714368" cy="126079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142E7E4-3B4E-4171-B861-A7CF35FF28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84" y="5000986"/>
            <a:ext cx="1710278" cy="128973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73BF04E7-1578-4274-B5B7-16DD728B45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99"/>
          <a:stretch/>
        </p:blipFill>
        <p:spPr>
          <a:xfrm rot="5400000">
            <a:off x="86700" y="2716164"/>
            <a:ext cx="4133746" cy="3087946"/>
          </a:xfrm>
          <a:prstGeom prst="rect">
            <a:avLst/>
          </a:prstGeom>
        </p:spPr>
      </p:pic>
      <p:sp>
        <p:nvSpPr>
          <p:cNvPr id="13" name="내용 개체 틀 1">
            <a:extLst>
              <a:ext uri="{FF2B5EF4-FFF2-40B4-BE49-F238E27FC236}">
                <a16:creationId xmlns:a16="http://schemas.microsoft.com/office/drawing/2014/main" id="{83408B44-CF08-4B99-AE2A-4205390EC4BA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Convection Break installation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 Installed and Checked 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@ 1 CM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 All valves have been modified(33ea)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CD18992-A679-478F-8837-D7363689E0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07" r="17642"/>
          <a:stretch/>
        </p:blipFill>
        <p:spPr>
          <a:xfrm>
            <a:off x="2887388" y="2193263"/>
            <a:ext cx="1994357" cy="4178352"/>
          </a:xfrm>
          <a:prstGeom prst="rect">
            <a:avLst/>
          </a:prstGeom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C34FDC8A-6418-472A-8703-3498A0EB4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54179"/>
              </p:ext>
            </p:extLst>
          </p:nvPr>
        </p:nvGraphicFramePr>
        <p:xfrm>
          <a:off x="8310728" y="2200616"/>
          <a:ext cx="3765160" cy="41263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4472">
                  <a:extLst>
                    <a:ext uri="{9D8B030D-6E8A-4147-A177-3AD203B41FA5}">
                      <a16:colId xmlns:a16="http://schemas.microsoft.com/office/drawing/2014/main" val="3335968803"/>
                    </a:ext>
                  </a:extLst>
                </a:gridCol>
                <a:gridCol w="2220688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</a:tblGrid>
              <a:tr h="52855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Valve Size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  <a:tr h="11992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 40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Condensation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4839990"/>
                  </a:ext>
                </a:extLst>
              </a:tr>
              <a:tr h="11992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 50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Iced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9156707"/>
                  </a:ext>
                </a:extLst>
              </a:tr>
              <a:tr h="119928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 150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Iced</a:t>
                      </a:r>
                      <a:endParaRPr lang="ko-KR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437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5160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986D281-872A-4204-B4BC-BFD2D8710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BD5890C-4469-4CE3-B8A5-8F2E203D6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5" name="_x138090640" descr="EMB000026bc3a0e">
            <a:extLst>
              <a:ext uri="{FF2B5EF4-FFF2-40B4-BE49-F238E27FC236}">
                <a16:creationId xmlns:a16="http://schemas.microsoft.com/office/drawing/2014/main" id="{9D72D6C2-85C4-41FF-8F4E-FB5BCBACB3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79" r="17429"/>
          <a:stretch/>
        </p:blipFill>
        <p:spPr bwMode="auto">
          <a:xfrm>
            <a:off x="286497" y="2296528"/>
            <a:ext cx="1774237" cy="208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_x290280248" descr="EMB000026bc3a11">
            <a:extLst>
              <a:ext uri="{FF2B5EF4-FFF2-40B4-BE49-F238E27FC236}">
                <a16:creationId xmlns:a16="http://schemas.microsoft.com/office/drawing/2014/main" id="{EBFE7252-3AF8-467C-9506-6915332FD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126" y="2954011"/>
            <a:ext cx="2804366" cy="25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71B475F-735B-4AFE-B354-6DA16B593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497" y="4442627"/>
            <a:ext cx="1774237" cy="2029824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98D0FA2D-6D6B-4A74-9380-CD94413B957C}"/>
              </a:ext>
            </a:extLst>
          </p:cNvPr>
          <p:cNvSpPr/>
          <p:nvPr/>
        </p:nvSpPr>
        <p:spPr bwMode="auto">
          <a:xfrm>
            <a:off x="788925" y="4533929"/>
            <a:ext cx="1038172" cy="1757684"/>
          </a:xfrm>
          <a:prstGeom prst="ellipse">
            <a:avLst/>
          </a:prstGeom>
          <a:noFill/>
          <a:ln w="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내용 개체 틀 1">
            <a:extLst>
              <a:ext uri="{FF2B5EF4-FFF2-40B4-BE49-F238E27FC236}">
                <a16:creationId xmlns:a16="http://schemas.microsoft.com/office/drawing/2014/main" id="{5971DD9C-A0DF-4640-82E9-DA6DF33A6783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9058017" cy="12570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en-US" altLang="ko-KR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GHe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lang="en-US" altLang="ko-KR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SHe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Damper installation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• </a:t>
            </a:r>
            <a:r>
              <a:rPr lang="en-US" altLang="ko-KR" sz="1800" b="1" dirty="0" err="1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GHe</a:t>
            </a:r>
            <a:r>
              <a:rPr lang="en-US" altLang="ko-KR" sz="1800" b="1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flow line : Icing occurred</a:t>
            </a:r>
            <a:endParaRPr lang="en-US" altLang="ko-K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</a:t>
            </a:r>
            <a:r>
              <a:rPr lang="en-US" altLang="ko-KR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SHe</a:t>
            </a: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flow line : </a:t>
            </a:r>
            <a:r>
              <a:rPr lang="en-US" altLang="ko-KR" sz="1800" b="1" dirty="0">
                <a:solidFill>
                  <a:prstClr val="black"/>
                </a:solidFill>
                <a:latin typeface="Arial" panose="020B0604020202020204" pitchFamily="34" charset="0"/>
                <a:ea typeface="SUIT SemiBold" pitchFamily="50" charset="-127"/>
                <a:cs typeface="Arial" panose="020B0604020202020204" pitchFamily="34" charset="0"/>
              </a:rPr>
              <a:t>TAO effect was observed by JT position (Increase of heat load)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CC3A6BB-5C2F-4C10-AF7D-2423446639D5}"/>
              </a:ext>
            </a:extLst>
          </p:cNvPr>
          <p:cNvGrpSpPr/>
          <p:nvPr/>
        </p:nvGrpSpPr>
        <p:grpSpPr>
          <a:xfrm>
            <a:off x="5662155" y="2220690"/>
            <a:ext cx="6243348" cy="3923837"/>
            <a:chOff x="21970393" y="19304548"/>
            <a:chExt cx="6122026" cy="3528294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493D0121-472C-4BDC-8BC5-4EE46C5254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6041" r="-728"/>
            <a:stretch/>
          </p:blipFill>
          <p:spPr>
            <a:xfrm>
              <a:off x="21970393" y="19304548"/>
              <a:ext cx="6122026" cy="3528294"/>
            </a:xfrm>
            <a:prstGeom prst="rect">
              <a:avLst/>
            </a:prstGeom>
          </p:spPr>
        </p:pic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3B0DF3A6-F4B5-497E-B736-6C34B562A76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359012" y="19527171"/>
              <a:ext cx="3269608" cy="3213646"/>
              <a:chOff x="-1421585" y="708403"/>
              <a:chExt cx="5295981" cy="5205337"/>
            </a:xfrm>
          </p:grpSpPr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2082ECED-8344-47DC-AC7B-86AB0FE3151D}"/>
                  </a:ext>
                </a:extLst>
              </p:cNvPr>
              <p:cNvCxnSpPr/>
              <p:nvPr/>
            </p:nvCxnSpPr>
            <p:spPr bwMode="auto">
              <a:xfrm>
                <a:off x="3731409" y="1521740"/>
                <a:ext cx="0" cy="4392000"/>
              </a:xfrm>
              <a:prstGeom prst="line">
                <a:avLst/>
              </a:prstGeom>
              <a:gradFill rotWithShape="1">
                <a:gsLst>
                  <a:gs pos="0">
                    <a:schemeClr val="accent1">
                      <a:gamma/>
                      <a:tint val="72941"/>
                      <a:invGamma/>
                      <a:alpha val="39999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285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B91353A-9185-4129-9E63-CA52D6876133}"/>
                  </a:ext>
                </a:extLst>
              </p:cNvPr>
              <p:cNvSpPr txBox="1"/>
              <p:nvPr/>
            </p:nvSpPr>
            <p:spPr>
              <a:xfrm>
                <a:off x="2549798" y="1323545"/>
                <a:ext cx="1324598" cy="941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chemeClr val="tx2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SHe</a:t>
                </a:r>
                <a:r>
                  <a:rPr lang="en-US" altLang="ko-KR" sz="1200" dirty="0">
                    <a:solidFill>
                      <a:schemeClr val="tx2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 Damper</a:t>
                </a:r>
              </a:p>
              <a:p>
                <a:r>
                  <a:rPr lang="en-US" altLang="ko-KR" sz="1200" dirty="0">
                    <a:solidFill>
                      <a:schemeClr val="tx2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Installed</a:t>
                </a:r>
                <a:endParaRPr lang="ko-KR" altLang="en-US" sz="1200" dirty="0">
                  <a:solidFill>
                    <a:schemeClr val="tx2"/>
                  </a:solidFill>
                  <a:latin typeface="Arial" panose="020B0604020202020204" pitchFamily="34" charset="0"/>
                  <a:ea typeface="SUIT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FD372C5-4E69-443E-ABBE-06EE2EC1A9C7}"/>
                  </a:ext>
                </a:extLst>
              </p:cNvPr>
              <p:cNvSpPr txBox="1"/>
              <p:nvPr/>
            </p:nvSpPr>
            <p:spPr>
              <a:xfrm>
                <a:off x="237072" y="708403"/>
                <a:ext cx="2199358" cy="403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 err="1">
                    <a:solidFill>
                      <a:srgbClr val="FF0000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SHe</a:t>
                </a:r>
                <a:r>
                  <a:rPr lang="en-US" altLang="ko-KR" sz="1200" dirty="0">
                    <a:solidFill>
                      <a:srgbClr val="FF0000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 Temperature</a:t>
                </a:r>
                <a:endParaRPr lang="ko-KR" altLang="en-US" sz="1200" dirty="0">
                  <a:solidFill>
                    <a:srgbClr val="FF0000"/>
                  </a:solidFill>
                  <a:latin typeface="Arial" panose="020B0604020202020204" pitchFamily="34" charset="0"/>
                  <a:ea typeface="SUIT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990D394-5F9E-4EA4-93D2-0976DF309659}"/>
                  </a:ext>
                </a:extLst>
              </p:cNvPr>
              <p:cNvSpPr txBox="1"/>
              <p:nvPr/>
            </p:nvSpPr>
            <p:spPr>
              <a:xfrm>
                <a:off x="1082608" y="3093164"/>
                <a:ext cx="1467732" cy="403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0100CD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JT position</a:t>
                </a:r>
                <a:endParaRPr lang="ko-KR" altLang="en-US" sz="1200" dirty="0">
                  <a:solidFill>
                    <a:srgbClr val="0100CD"/>
                  </a:solidFill>
                  <a:latin typeface="Arial" panose="020B0604020202020204" pitchFamily="34" charset="0"/>
                  <a:ea typeface="SUIT" pitchFamily="50" charset="-127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AC74C0-4823-4822-A5ED-D38C82C87376}"/>
                  </a:ext>
                </a:extLst>
              </p:cNvPr>
              <p:cNvSpPr txBox="1"/>
              <p:nvPr/>
            </p:nvSpPr>
            <p:spPr>
              <a:xfrm>
                <a:off x="-1421585" y="2307865"/>
                <a:ext cx="1762359" cy="67240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2400" dirty="0">
                    <a:ln>
                      <a:solidFill>
                        <a:srgbClr val="33CC33"/>
                      </a:solidFill>
                    </a:ln>
                    <a:solidFill>
                      <a:srgbClr val="33CC33"/>
                    </a:solidFill>
                    <a:latin typeface="Arial" panose="020B0604020202020204" pitchFamily="34" charset="0"/>
                    <a:ea typeface="SUIT" pitchFamily="50" charset="-127"/>
                    <a:cs typeface="Arial" panose="020B0604020202020204" pitchFamily="34" charset="0"/>
                  </a:rPr>
                  <a:t>Heater</a:t>
                </a:r>
                <a:endParaRPr lang="ko-KR" altLang="en-US" sz="2400" dirty="0">
                  <a:ln>
                    <a:solidFill>
                      <a:srgbClr val="33CC33"/>
                    </a:solidFill>
                  </a:ln>
                  <a:solidFill>
                    <a:srgbClr val="33CC33"/>
                  </a:solidFill>
                  <a:latin typeface="Arial" panose="020B0604020202020204" pitchFamily="34" charset="0"/>
                  <a:ea typeface="SUIT" pitchFamily="50" charset="-127"/>
                  <a:cs typeface="Arial" panose="020B0604020202020204" pitchFamily="34" charset="0"/>
                </a:endParaRPr>
              </a:p>
            </p:txBody>
          </p:sp>
          <p:cxnSp>
            <p:nvCxnSpPr>
              <p:cNvPr id="22" name="직선 화살표 연결선 21">
                <a:extLst>
                  <a:ext uri="{FF2B5EF4-FFF2-40B4-BE49-F238E27FC236}">
                    <a16:creationId xmlns:a16="http://schemas.microsoft.com/office/drawing/2014/main" id="{B8D4A700-C0E6-4A48-A0B3-3ABDDE5B9B9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539158" y="3350250"/>
                <a:ext cx="1093441" cy="482023"/>
              </a:xfrm>
              <a:prstGeom prst="straightConnector1">
                <a:avLst/>
              </a:prstGeom>
              <a:gradFill rotWithShape="1">
                <a:gsLst>
                  <a:gs pos="0">
                    <a:schemeClr val="accent1">
                      <a:gamma/>
                      <a:tint val="72941"/>
                      <a:invGamma/>
                      <a:alpha val="39999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0" cap="flat" cmpd="sng" algn="ctr">
                <a:solidFill>
                  <a:srgbClr val="0100CD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</p:grpSp>
      <p:sp>
        <p:nvSpPr>
          <p:cNvPr id="23" name="타원 22">
            <a:extLst>
              <a:ext uri="{FF2B5EF4-FFF2-40B4-BE49-F238E27FC236}">
                <a16:creationId xmlns:a16="http://schemas.microsoft.com/office/drawing/2014/main" id="{8B280356-F23E-4112-89D2-8FF6329C764C}"/>
              </a:ext>
            </a:extLst>
          </p:cNvPr>
          <p:cNvSpPr/>
          <p:nvPr/>
        </p:nvSpPr>
        <p:spPr bwMode="auto">
          <a:xfrm>
            <a:off x="897852" y="2951457"/>
            <a:ext cx="752079" cy="725951"/>
          </a:xfrm>
          <a:prstGeom prst="ellipse">
            <a:avLst/>
          </a:prstGeom>
          <a:noFill/>
          <a:ln w="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1329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EE7AD44-693B-4968-9F56-83E85185E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49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C6451DC-24A7-444A-AC36-CD14E3C15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68564" cy="551792"/>
          </a:xfrm>
        </p:spPr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C58814E-2EFB-41FC-ADE0-18ABB4C848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8" r="20626"/>
          <a:stretch/>
        </p:blipFill>
        <p:spPr>
          <a:xfrm>
            <a:off x="7467600" y="1613566"/>
            <a:ext cx="2163548" cy="254672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F4972ED-FD48-41C0-9A26-566FEEB06A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00"/>
          <a:stretch/>
        </p:blipFill>
        <p:spPr>
          <a:xfrm>
            <a:off x="9842736" y="1613569"/>
            <a:ext cx="2203047" cy="2546726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96548FD-40A1-41CD-ADD9-ABF630E43D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4" t="45205" r="4461" b="11647"/>
          <a:stretch/>
        </p:blipFill>
        <p:spPr>
          <a:xfrm>
            <a:off x="539079" y="1214854"/>
            <a:ext cx="6754960" cy="295552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2652EB2-2240-457F-9D45-D1D5AA174B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05" y="4241807"/>
            <a:ext cx="2985411" cy="2235109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B84B78B8-CBE5-4FD4-A50A-E68CE2844899}"/>
              </a:ext>
            </a:extLst>
          </p:cNvPr>
          <p:cNvSpPr/>
          <p:nvPr/>
        </p:nvSpPr>
        <p:spPr>
          <a:xfrm>
            <a:off x="3543300" y="3142194"/>
            <a:ext cx="647700" cy="102818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화살표: 아래쪽 11">
            <a:extLst>
              <a:ext uri="{FF2B5EF4-FFF2-40B4-BE49-F238E27FC236}">
                <a16:creationId xmlns:a16="http://schemas.microsoft.com/office/drawing/2014/main" id="{19BD5621-FBF8-4E9B-AA53-E66D3F4CF92C}"/>
              </a:ext>
            </a:extLst>
          </p:cNvPr>
          <p:cNvSpPr/>
          <p:nvPr/>
        </p:nvSpPr>
        <p:spPr>
          <a:xfrm rot="3088621">
            <a:off x="3486563" y="4235524"/>
            <a:ext cx="214610" cy="30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114C79-8EA3-49ED-8DF8-4391D6440C56}"/>
              </a:ext>
            </a:extLst>
          </p:cNvPr>
          <p:cNvSpPr txBox="1"/>
          <p:nvPr/>
        </p:nvSpPr>
        <p:spPr>
          <a:xfrm>
            <a:off x="3574933" y="2853760"/>
            <a:ext cx="933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Filter</a:t>
            </a:r>
            <a:endParaRPr lang="ko-KR" altLang="en-US" sz="14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663751-B85A-4903-86FC-891F52429E41}"/>
              </a:ext>
            </a:extLst>
          </p:cNvPr>
          <p:cNvSpPr txBox="1"/>
          <p:nvPr/>
        </p:nvSpPr>
        <p:spPr>
          <a:xfrm>
            <a:off x="7978766" y="1278533"/>
            <a:ext cx="12378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Filter </a:t>
            </a:r>
            <a:r>
              <a:rPr lang="ko-KR" altLang="en-US" sz="16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검사</a:t>
            </a:r>
          </a:p>
        </p:txBody>
      </p:sp>
      <p:sp>
        <p:nvSpPr>
          <p:cNvPr id="16" name="내용 개체 틀 1">
            <a:extLst>
              <a:ext uri="{FF2B5EF4-FFF2-40B4-BE49-F238E27FC236}">
                <a16:creationId xmlns:a16="http://schemas.microsoft.com/office/drawing/2014/main" id="{28CD10CC-CC36-4AFA-8F6E-0D057E2B59D8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Increase in differential pressure in 2K line of </a:t>
            </a:r>
            <a:r>
              <a:rPr lang="en-US" altLang="ko-KR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CBx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39D0FF-40B9-4931-9FCE-12725F01AB69}"/>
              </a:ext>
            </a:extLst>
          </p:cNvPr>
          <p:cNvSpPr txBox="1"/>
          <p:nvPr/>
        </p:nvSpPr>
        <p:spPr>
          <a:xfrm>
            <a:off x="9813708" y="1284378"/>
            <a:ext cx="2664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안전밸브 내부 누설 검사</a:t>
            </a:r>
            <a:endParaRPr lang="ko-KR" altLang="en-US" sz="1600" b="1" dirty="0">
              <a:latin typeface="Arial" panose="020B0604020202020204" pitchFamily="34" charset="0"/>
              <a:ea typeface="SUIT" pitchFamily="50" charset="-127"/>
              <a:cs typeface="Arial" panose="020B0604020202020204" pitchFamily="34" charset="0"/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79CD5D61-BFE2-4090-855A-820EF6C0F0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5"/>
          <a:stretch/>
        </p:blipFill>
        <p:spPr>
          <a:xfrm>
            <a:off x="4969009" y="4170375"/>
            <a:ext cx="1894238" cy="2416164"/>
          </a:xfrm>
          <a:prstGeom prst="rect">
            <a:avLst/>
          </a:prstGeom>
        </p:spPr>
      </p:pic>
      <p:sp>
        <p:nvSpPr>
          <p:cNvPr id="39" name="타원 38">
            <a:extLst>
              <a:ext uri="{FF2B5EF4-FFF2-40B4-BE49-F238E27FC236}">
                <a16:creationId xmlns:a16="http://schemas.microsoft.com/office/drawing/2014/main" id="{3C653145-C8A8-4818-92FA-0D536CB12988}"/>
              </a:ext>
            </a:extLst>
          </p:cNvPr>
          <p:cNvSpPr/>
          <p:nvPr/>
        </p:nvSpPr>
        <p:spPr>
          <a:xfrm>
            <a:off x="5643122" y="4721974"/>
            <a:ext cx="1035050" cy="939800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D78BD226-7428-4420-A7EA-0C3690FF77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4039" y="4185346"/>
            <a:ext cx="2908680" cy="250205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13721E2E-BB21-49C3-887B-6E40A82D58FF}"/>
              </a:ext>
            </a:extLst>
          </p:cNvPr>
          <p:cNvSpPr txBox="1"/>
          <p:nvPr/>
        </p:nvSpPr>
        <p:spPr>
          <a:xfrm>
            <a:off x="8870254" y="4489483"/>
            <a:ext cx="2664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안전밸브 내부 누설에</a:t>
            </a:r>
            <a:r>
              <a:rPr lang="en-US" altLang="ko-KR" sz="16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 </a:t>
            </a:r>
            <a:r>
              <a:rPr lang="ko-KR" altLang="en-US" sz="1600" b="1" dirty="0">
                <a:latin typeface="Arial" panose="020B0604020202020204" pitchFamily="34" charset="0"/>
                <a:ea typeface="SUIT" pitchFamily="50" charset="-127"/>
                <a:cs typeface="Arial" panose="020B0604020202020204" pitchFamily="34" charset="0"/>
              </a:rPr>
              <a:t>의한 외부 공기 유입</a:t>
            </a:r>
          </a:p>
        </p:txBody>
      </p:sp>
      <p:sp>
        <p:nvSpPr>
          <p:cNvPr id="42" name="화살표: 아래쪽 41">
            <a:extLst>
              <a:ext uri="{FF2B5EF4-FFF2-40B4-BE49-F238E27FC236}">
                <a16:creationId xmlns:a16="http://schemas.microsoft.com/office/drawing/2014/main" id="{11139F40-3CED-43EF-8EA7-561727BACC4E}"/>
              </a:ext>
            </a:extLst>
          </p:cNvPr>
          <p:cNvSpPr/>
          <p:nvPr/>
        </p:nvSpPr>
        <p:spPr>
          <a:xfrm rot="16200000">
            <a:off x="6584283" y="5208817"/>
            <a:ext cx="1047146" cy="30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137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A31070B-4995-4DBF-9329-C5748841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/>
          <a:p>
            <a:fld id="{4E21FB88-D8AF-4BAC-8766-5182AA4675A7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C8A5CE-4964-4AE9-9585-2E84EC386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1AD387B0-40E7-4CBE-8612-1FEBAA1D8806}"/>
              </a:ext>
            </a:extLst>
          </p:cNvPr>
          <p:cNvSpPr txBox="1">
            <a:spLocks/>
          </p:cNvSpPr>
          <p:nvPr/>
        </p:nvSpPr>
        <p:spPr>
          <a:xfrm>
            <a:off x="418574" y="800787"/>
            <a:ext cx="11325190" cy="15390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(Cryogenics)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이란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매우 낮은 온도 영역에서 물질의 특성과 현상을 연구하고 이를 활용하는 과학 및 공학 분야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</a:t>
            </a:r>
            <a:r>
              <a:rPr lang="en-US" altLang="ko-KR" sz="1800" b="1" dirty="0">
                <a:latin typeface="맑은 고딕" panose="020B0503020000020004" pitchFamily="50" charset="-127"/>
                <a:cs typeface="Arial" panose="020B0604020202020204" pitchFamily="34" charset="0"/>
              </a:rPr>
              <a:t>•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일반적으로 극저온은 </a:t>
            </a:r>
            <a:r>
              <a:rPr lang="en-US" altLang="ko-KR" sz="1800" b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-153 ℃(120K)</a:t>
            </a: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이하</a:t>
            </a:r>
            <a:endParaRPr lang="en-US" altLang="ko-KR" sz="1800" b="1" dirty="0"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B932D329-55F7-4851-8E38-BDDB3CA929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123527"/>
              </p:ext>
            </p:extLst>
          </p:nvPr>
        </p:nvGraphicFramePr>
        <p:xfrm>
          <a:off x="998532" y="2426615"/>
          <a:ext cx="5671128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9309">
                  <a:extLst>
                    <a:ext uri="{9D8B030D-6E8A-4147-A177-3AD203B41FA5}">
                      <a16:colId xmlns:a16="http://schemas.microsoft.com/office/drawing/2014/main" val="3431987063"/>
                    </a:ext>
                  </a:extLst>
                </a:gridCol>
                <a:gridCol w="1533237">
                  <a:extLst>
                    <a:ext uri="{9D8B030D-6E8A-4147-A177-3AD203B41FA5}">
                      <a16:colId xmlns:a16="http://schemas.microsoft.com/office/drawing/2014/main" val="3889251416"/>
                    </a:ext>
                  </a:extLst>
                </a:gridCol>
                <a:gridCol w="1468582">
                  <a:extLst>
                    <a:ext uri="{9D8B030D-6E8A-4147-A177-3AD203B41FA5}">
                      <a16:colId xmlns:a16="http://schemas.microsoft.com/office/drawing/2014/main" val="391758482"/>
                    </a:ext>
                  </a:extLst>
                </a:gridCol>
              </a:tblGrid>
              <a:tr h="267058">
                <a:tc row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 latinLnBrk="1"/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       Temperature</a:t>
                      </a:r>
                      <a:endParaRPr lang="ko-KR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3039054"/>
                  </a:ext>
                </a:extLst>
              </a:tr>
              <a:tr h="222396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Celsius</a:t>
                      </a:r>
                      <a:r>
                        <a:rPr kumimoji="1" lang="ko-KR" altLang="en-US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굴림" panose="020B0600000101010101" pitchFamily="50" charset="-127"/>
                          <a:cs typeface="Arial" panose="020B0604020202020204" pitchFamily="34" charset="0"/>
                        </a:rPr>
                        <a:t>º</a:t>
                      </a: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C)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Absolute (K)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714099"/>
                  </a:ext>
                </a:extLst>
              </a:tr>
              <a:tr h="2707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Water boiling point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Human body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Room temperature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Ice point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Salt + water (cryogen)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Antarctic winter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Solid carbon dioxide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Liquid oxygen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Liquid nitrogen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Liquid helium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Absolute zero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37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20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0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-18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-50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-78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-183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-196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-269</a:t>
                      </a:r>
                    </a:p>
                    <a:p>
                      <a:pPr algn="r" eaLnBrk="1" hangingPunct="1"/>
                      <a:r>
                        <a:rPr kumimoji="1" lang="en-US" altLang="ko-KR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돋움" panose="020B0600000101010101" pitchFamily="50" charset="-127"/>
                          <a:cs typeface="Arial" panose="020B0604020202020204" pitchFamily="34" charset="0"/>
                        </a:rPr>
                        <a:t>-273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373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310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223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  <a:p>
                      <a:pPr algn="r" latinLnBrk="1"/>
                      <a:r>
                        <a:rPr lang="en-US" altLang="ko-KR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ko-KR" altLang="en-US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4155702"/>
                  </a:ext>
                </a:extLst>
              </a:tr>
            </a:tbl>
          </a:graphicData>
        </a:graphic>
      </p:graphicFrame>
      <p:sp>
        <p:nvSpPr>
          <p:cNvPr id="6" name="직사각형 5">
            <a:extLst>
              <a:ext uri="{FF2B5EF4-FFF2-40B4-BE49-F238E27FC236}">
                <a16:creationId xmlns:a16="http://schemas.microsoft.com/office/drawing/2014/main" id="{37975352-62A3-48AD-BB13-3A07EA58127F}"/>
              </a:ext>
            </a:extLst>
          </p:cNvPr>
          <p:cNvSpPr/>
          <p:nvPr/>
        </p:nvSpPr>
        <p:spPr>
          <a:xfrm>
            <a:off x="998532" y="5113421"/>
            <a:ext cx="5671128" cy="115367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77570C4-50DF-403B-9269-9E525F82FC3F}"/>
              </a:ext>
            </a:extLst>
          </p:cNvPr>
          <p:cNvGrpSpPr/>
          <p:nvPr/>
        </p:nvGrpSpPr>
        <p:grpSpPr>
          <a:xfrm>
            <a:off x="7577633" y="2028665"/>
            <a:ext cx="3204081" cy="4381028"/>
            <a:chOff x="8397126" y="1534648"/>
            <a:chExt cx="3204081" cy="4381028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2BA0D601-6090-4F88-AF6D-78216CA917C9}"/>
                </a:ext>
              </a:extLst>
            </p:cNvPr>
            <p:cNvSpPr/>
            <p:nvPr/>
          </p:nvSpPr>
          <p:spPr>
            <a:xfrm>
              <a:off x="8397126" y="1534648"/>
              <a:ext cx="3204081" cy="43810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Picture 76">
              <a:extLst>
                <a:ext uri="{FF2B5EF4-FFF2-40B4-BE49-F238E27FC236}">
                  <a16:creationId xmlns:a16="http://schemas.microsoft.com/office/drawing/2014/main" id="{A9872054-D335-457B-A301-87EBF1BC6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7127" y="1726170"/>
              <a:ext cx="3192660" cy="418950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DACD25-9B37-415B-829E-571166C297D8}"/>
                </a:ext>
              </a:extLst>
            </p:cNvPr>
            <p:cNvSpPr txBox="1"/>
            <p:nvPr/>
          </p:nvSpPr>
          <p:spPr>
            <a:xfrm>
              <a:off x="9226070" y="2013912"/>
              <a:ext cx="21259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（</a:t>
              </a:r>
              <a:r>
                <a:rPr lang="en-US" altLang="zh-CN" sz="1400" dirty="0">
                  <a:latin typeface="Arial" panose="020B0604020202020204" pitchFamily="34" charset="0"/>
                  <a:ea typeface="Arial Unicode MS" panose="020B0604020202020204"/>
                  <a:cs typeface="Arial" panose="020B0604020202020204" pitchFamily="34" charset="0"/>
                </a:rPr>
                <a:t>Normal boiling point</a:t>
              </a:r>
              <a:r>
                <a:rPr lang="zh-CN" alt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）</a:t>
              </a:r>
              <a:endParaRPr lang="ko-KR" altLang="en-US" sz="1400" dirty="0"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0988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6459B80-FA7E-4478-A998-EE51659D2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50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3F28061C-6C6C-4289-BBFD-BED367818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altLang="ko-KR" sz="32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Cool-down of SCL3 in 2024</a:t>
            </a:r>
            <a:endParaRPr lang="ko-KR" altLang="en-US" sz="3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1636169-4B92-42BC-A54B-1239FA87D5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4"/>
          <a:stretch/>
        </p:blipFill>
        <p:spPr>
          <a:xfrm>
            <a:off x="139798" y="698741"/>
            <a:ext cx="10993932" cy="5488375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825D61E5-4F2A-4C76-9B9F-AEA22F0A745B}"/>
              </a:ext>
            </a:extLst>
          </p:cNvPr>
          <p:cNvGrpSpPr/>
          <p:nvPr/>
        </p:nvGrpSpPr>
        <p:grpSpPr>
          <a:xfrm>
            <a:off x="6567534" y="601663"/>
            <a:ext cx="5081541" cy="2896059"/>
            <a:chOff x="5849788" y="928556"/>
            <a:chExt cx="6005943" cy="3500169"/>
          </a:xfrm>
        </p:grpSpPr>
        <p:graphicFrame>
          <p:nvGraphicFramePr>
            <p:cNvPr id="6" name="개체 5">
              <a:extLst>
                <a:ext uri="{FF2B5EF4-FFF2-40B4-BE49-F238E27FC236}">
                  <a16:creationId xmlns:a16="http://schemas.microsoft.com/office/drawing/2014/main" id="{02971EAB-CF50-4C67-863A-C01C7323E0D6}"/>
                </a:ext>
              </a:extLst>
            </p:cNvPr>
            <p:cNvGraphicFramePr>
              <a:graphicFrameLocks noChangeAspect="1"/>
            </p:cNvGraphicFramePr>
            <p:nvPr>
              <p:extLst/>
            </p:nvPr>
          </p:nvGraphicFramePr>
          <p:xfrm>
            <a:off x="6194971" y="928556"/>
            <a:ext cx="5660760" cy="3225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3" name="Visio" r:id="rId4" imgW="10620308" imgH="5886292" progId="Visio.Drawing.15">
                    <p:embed/>
                  </p:oleObj>
                </mc:Choice>
                <mc:Fallback>
                  <p:oleObj name="Visio" r:id="rId4" imgW="10620308" imgH="5886292" progId="Visio.Drawing.15">
                    <p:embed/>
                    <p:pic>
                      <p:nvPicPr>
                        <p:cNvPr id="7" name="개체 6">
                          <a:extLst>
                            <a:ext uri="{FF2B5EF4-FFF2-40B4-BE49-F238E27FC236}">
                              <a16:creationId xmlns:a16="http://schemas.microsoft.com/office/drawing/2014/main" id="{657B882D-EC23-4892-97C0-EA39DFB8D70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6194971" y="928556"/>
                          <a:ext cx="5660760" cy="322524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64661F-955B-4752-8D66-9B3D8BFB4198}"/>
                </a:ext>
              </a:extLst>
            </p:cNvPr>
            <p:cNvSpPr txBox="1"/>
            <p:nvPr/>
          </p:nvSpPr>
          <p:spPr>
            <a:xfrm>
              <a:off x="8565920" y="4131143"/>
              <a:ext cx="1105873" cy="29758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Time</a:t>
              </a:r>
              <a:endPara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3393857-727A-454A-B8A6-9D1321956C6F}"/>
                </a:ext>
              </a:extLst>
            </p:cNvPr>
            <p:cNvSpPr txBox="1"/>
            <p:nvPr/>
          </p:nvSpPr>
          <p:spPr>
            <a:xfrm rot="16200000">
              <a:off x="5296694" y="2372317"/>
              <a:ext cx="1397200" cy="29101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Temperature (K)</a:t>
              </a:r>
              <a:endPara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029C8F-D182-40F4-A16F-01EDFDAFCD3A}"/>
              </a:ext>
            </a:extLst>
          </p:cNvPr>
          <p:cNvSpPr txBox="1"/>
          <p:nvPr/>
        </p:nvSpPr>
        <p:spPr>
          <a:xfrm>
            <a:off x="7444026" y="2692168"/>
            <a:ext cx="51172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K cooling of SC cavities : 1 day</a:t>
            </a:r>
            <a:endParaRPr lang="ko-KR" alt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0FC9584-3099-4976-9911-CB7D610ABB09}"/>
              </a:ext>
            </a:extLst>
          </p:cNvPr>
          <p:cNvCxnSpPr>
            <a:cxnSpLocks/>
          </p:cNvCxnSpPr>
          <p:nvPr/>
        </p:nvCxnSpPr>
        <p:spPr>
          <a:xfrm>
            <a:off x="3363534" y="2063081"/>
            <a:ext cx="0" cy="4031524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4BEC185-5E77-4085-A84D-AF32A6A05D99}"/>
              </a:ext>
            </a:extLst>
          </p:cNvPr>
          <p:cNvSpPr/>
          <p:nvPr/>
        </p:nvSpPr>
        <p:spPr>
          <a:xfrm>
            <a:off x="528781" y="6255696"/>
            <a:ext cx="2587381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4.5K(</a:t>
            </a:r>
            <a:r>
              <a:rPr lang="en-US" altLang="ko-KR" sz="1500" dirty="0" err="1">
                <a:solidFill>
                  <a:schemeClr val="tx1"/>
                </a:solidFill>
              </a:rPr>
              <a:t>CBx</a:t>
            </a:r>
            <a:r>
              <a:rPr lang="en-US" altLang="ko-KR" sz="1500" dirty="0">
                <a:solidFill>
                  <a:schemeClr val="tx1"/>
                </a:solidFill>
              </a:rPr>
              <a:t>-</a:t>
            </a:r>
            <a:r>
              <a:rPr lang="en-US" altLang="ko-KR" sz="1500" dirty="0" err="1">
                <a:solidFill>
                  <a:schemeClr val="tx1"/>
                </a:solidFill>
              </a:rPr>
              <a:t>TBx</a:t>
            </a:r>
            <a:r>
              <a:rPr lang="en-US" altLang="ko-KR" sz="1500" dirty="0">
                <a:solidFill>
                  <a:schemeClr val="tx1"/>
                </a:solidFill>
              </a:rPr>
              <a:t>-CTL-</a:t>
            </a:r>
            <a:r>
              <a:rPr lang="en-US" altLang="ko-KR" sz="1500" dirty="0" err="1">
                <a:solidFill>
                  <a:schemeClr val="tx1"/>
                </a:solidFill>
              </a:rPr>
              <a:t>EBx</a:t>
            </a:r>
            <a:r>
              <a:rPr lang="en-US" altLang="ko-KR" sz="1500" dirty="0">
                <a:solidFill>
                  <a:schemeClr val="tx1"/>
                </a:solidFill>
              </a:rPr>
              <a:t>),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40 K(TS) Cool-down(11days)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14" name="화살표: 오른쪽 13">
            <a:extLst>
              <a:ext uri="{FF2B5EF4-FFF2-40B4-BE49-F238E27FC236}">
                <a16:creationId xmlns:a16="http://schemas.microsoft.com/office/drawing/2014/main" id="{1194AA6A-000B-4CBF-95C0-3BFFF213F927}"/>
              </a:ext>
            </a:extLst>
          </p:cNvPr>
          <p:cNvSpPr/>
          <p:nvPr/>
        </p:nvSpPr>
        <p:spPr>
          <a:xfrm>
            <a:off x="397814" y="6046116"/>
            <a:ext cx="2930002" cy="15052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0000"/>
                  <a:lumOff val="60000"/>
                </a:schemeClr>
              </a:gs>
              <a:gs pos="83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447A2815-0272-403F-998F-F473DC392950}"/>
              </a:ext>
            </a:extLst>
          </p:cNvPr>
          <p:cNvCxnSpPr>
            <a:cxnSpLocks/>
          </p:cNvCxnSpPr>
          <p:nvPr/>
        </p:nvCxnSpPr>
        <p:spPr>
          <a:xfrm>
            <a:off x="5501533" y="2063081"/>
            <a:ext cx="0" cy="4031524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3B1EB9D-9862-4E0A-A71C-DDD7D324393A}"/>
              </a:ext>
            </a:extLst>
          </p:cNvPr>
          <p:cNvSpPr txBox="1"/>
          <p:nvPr/>
        </p:nvSpPr>
        <p:spPr>
          <a:xfrm>
            <a:off x="1776963" y="635585"/>
            <a:ext cx="56670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K cooling of SC cavities : 15 days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5DDD790-F369-4031-857D-71AD21D317B9}"/>
              </a:ext>
            </a:extLst>
          </p:cNvPr>
          <p:cNvSpPr/>
          <p:nvPr/>
        </p:nvSpPr>
        <p:spPr>
          <a:xfrm>
            <a:off x="3408679" y="6270171"/>
            <a:ext cx="2077722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QWR 4.5K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Cool-down(5days)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11513621-AC81-43ED-8A8C-2E16425DCD59}"/>
              </a:ext>
            </a:extLst>
          </p:cNvPr>
          <p:cNvCxnSpPr>
            <a:cxnSpLocks/>
          </p:cNvCxnSpPr>
          <p:nvPr/>
        </p:nvCxnSpPr>
        <p:spPr>
          <a:xfrm>
            <a:off x="9663958" y="3808429"/>
            <a:ext cx="0" cy="2286176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화살표: 오른쪽 18">
            <a:extLst>
              <a:ext uri="{FF2B5EF4-FFF2-40B4-BE49-F238E27FC236}">
                <a16:creationId xmlns:a16="http://schemas.microsoft.com/office/drawing/2014/main" id="{0CB1FB89-DE74-409C-91B5-4EAF268C6F34}"/>
              </a:ext>
            </a:extLst>
          </p:cNvPr>
          <p:cNvSpPr/>
          <p:nvPr/>
        </p:nvSpPr>
        <p:spPr>
          <a:xfrm>
            <a:off x="3407038" y="6046184"/>
            <a:ext cx="2058774" cy="15052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0000"/>
                  <a:lumOff val="60000"/>
                </a:schemeClr>
              </a:gs>
              <a:gs pos="83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화살표: 오른쪽 19">
            <a:extLst>
              <a:ext uri="{FF2B5EF4-FFF2-40B4-BE49-F238E27FC236}">
                <a16:creationId xmlns:a16="http://schemas.microsoft.com/office/drawing/2014/main" id="{F11FD940-E12B-41AA-A831-F50F27DDCEE0}"/>
              </a:ext>
            </a:extLst>
          </p:cNvPr>
          <p:cNvSpPr/>
          <p:nvPr/>
        </p:nvSpPr>
        <p:spPr>
          <a:xfrm>
            <a:off x="5541003" y="6046116"/>
            <a:ext cx="4087223" cy="150526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0000"/>
                  <a:lumOff val="60000"/>
                </a:schemeClr>
              </a:gs>
              <a:gs pos="83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15FC9B1-C96A-4453-9BA8-8F77BFE08572}"/>
              </a:ext>
            </a:extLst>
          </p:cNvPr>
          <p:cNvSpPr/>
          <p:nvPr/>
        </p:nvSpPr>
        <p:spPr>
          <a:xfrm>
            <a:off x="5541002" y="6270171"/>
            <a:ext cx="4087223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HWR A/B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4.5K Cool-down(10days)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2" name="구름 21">
            <a:extLst>
              <a:ext uri="{FF2B5EF4-FFF2-40B4-BE49-F238E27FC236}">
                <a16:creationId xmlns:a16="http://schemas.microsoft.com/office/drawing/2014/main" id="{B233C759-6E98-46D6-9504-11B88D31CEC6}"/>
              </a:ext>
            </a:extLst>
          </p:cNvPr>
          <p:cNvSpPr/>
          <p:nvPr/>
        </p:nvSpPr>
        <p:spPr>
          <a:xfrm rot="365138">
            <a:off x="10614787" y="5571491"/>
            <a:ext cx="598549" cy="451766"/>
          </a:xfrm>
          <a:prstGeom prst="cloud">
            <a:avLst/>
          </a:prstGeom>
          <a:solidFill>
            <a:schemeClr val="accent1">
              <a:alpha val="1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91B52F0-76A6-48A6-B49F-3E7591342670}"/>
              </a:ext>
            </a:extLst>
          </p:cNvPr>
          <p:cNvSpPr/>
          <p:nvPr/>
        </p:nvSpPr>
        <p:spPr>
          <a:xfrm>
            <a:off x="9995302" y="6270171"/>
            <a:ext cx="1837517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HWR A/B 2K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Cool-down(1day)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1DB4E8-3F5D-4A01-A68F-584C5951C667}"/>
              </a:ext>
            </a:extLst>
          </p:cNvPr>
          <p:cNvSpPr txBox="1"/>
          <p:nvPr/>
        </p:nvSpPr>
        <p:spPr>
          <a:xfrm>
            <a:off x="3721411" y="4695309"/>
            <a:ext cx="405880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TS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631677-56E9-45F3-868F-17F282DC073A}"/>
              </a:ext>
            </a:extLst>
          </p:cNvPr>
          <p:cNvSpPr txBox="1"/>
          <p:nvPr/>
        </p:nvSpPr>
        <p:spPr>
          <a:xfrm>
            <a:off x="528781" y="4721287"/>
            <a:ext cx="1636537" cy="784830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 err="1">
                <a:solidFill>
                  <a:schemeClr val="bg1"/>
                </a:solidFill>
              </a:rPr>
              <a:t>CBx</a:t>
            </a:r>
            <a:r>
              <a:rPr lang="en-US" altLang="ko-KR" sz="1500" b="1" dirty="0">
                <a:solidFill>
                  <a:schemeClr val="bg1"/>
                </a:solidFill>
              </a:rPr>
              <a:t>-TBX-CTL-EBX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(Cool down 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simultaneously)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BF5AF8E-26BE-4BFA-A856-1CBB002A181D}"/>
              </a:ext>
            </a:extLst>
          </p:cNvPr>
          <p:cNvSpPr txBox="1"/>
          <p:nvPr/>
        </p:nvSpPr>
        <p:spPr>
          <a:xfrm>
            <a:off x="4150596" y="1491464"/>
            <a:ext cx="1423788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QWR</a:t>
            </a:r>
            <a:r>
              <a:rPr lang="ko-KR" altLang="en-US" sz="1500" b="1" dirty="0">
                <a:solidFill>
                  <a:schemeClr val="bg1"/>
                </a:solidFill>
              </a:rPr>
              <a:t> </a:t>
            </a:r>
            <a:r>
              <a:rPr lang="en-US" altLang="ko-KR" sz="1500" b="1" dirty="0">
                <a:solidFill>
                  <a:schemeClr val="bg1"/>
                </a:solidFill>
              </a:rPr>
              <a:t>Cavities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EDC3CC6-C960-4A6A-A125-96D02E703242}"/>
              </a:ext>
            </a:extLst>
          </p:cNvPr>
          <p:cNvSpPr txBox="1"/>
          <p:nvPr/>
        </p:nvSpPr>
        <p:spPr>
          <a:xfrm>
            <a:off x="6980207" y="3689484"/>
            <a:ext cx="1830950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HWR</a:t>
            </a:r>
            <a:r>
              <a:rPr lang="ko-KR" altLang="en-US" sz="1500" b="1" dirty="0">
                <a:solidFill>
                  <a:schemeClr val="bg1"/>
                </a:solidFill>
              </a:rPr>
              <a:t> </a:t>
            </a:r>
            <a:r>
              <a:rPr lang="en-US" altLang="ko-KR" sz="1500" b="1" dirty="0">
                <a:solidFill>
                  <a:schemeClr val="bg1"/>
                </a:solidFill>
              </a:rPr>
              <a:t>A/B Cavities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6527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6039603B-A361-4DA3-AC3A-5BF1FB786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218870"/>
              </p:ext>
            </p:extLst>
          </p:nvPr>
        </p:nvGraphicFramePr>
        <p:xfrm>
          <a:off x="622643" y="4531850"/>
          <a:ext cx="10901698" cy="19832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01698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</a:tblGrid>
              <a:tr h="1983250"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</a:tbl>
          </a:graphicData>
        </a:graphic>
      </p:graphicFrame>
      <p:graphicFrame>
        <p:nvGraphicFramePr>
          <p:cNvPr id="20" name="표 19">
            <a:extLst>
              <a:ext uri="{FF2B5EF4-FFF2-40B4-BE49-F238E27FC236}">
                <a16:creationId xmlns:a16="http://schemas.microsoft.com/office/drawing/2014/main" id="{A1F441DB-BB61-4AFC-8777-3FDFF12158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736082"/>
              </p:ext>
            </p:extLst>
          </p:nvPr>
        </p:nvGraphicFramePr>
        <p:xfrm>
          <a:off x="679793" y="1217150"/>
          <a:ext cx="10844548" cy="2862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22274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  <a:gridCol w="5422274">
                  <a:extLst>
                    <a:ext uri="{9D8B030D-6E8A-4147-A177-3AD203B41FA5}">
                      <a16:colId xmlns:a16="http://schemas.microsoft.com/office/drawing/2014/main" val="739468157"/>
                    </a:ext>
                  </a:extLst>
                </a:gridCol>
              </a:tblGrid>
              <a:tr h="2542050"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  <a:tr h="23150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LP </a:t>
                      </a:r>
                      <a:r>
                        <a:rPr lang="ko-KR" altLang="en-US" sz="1500" b="1" dirty="0"/>
                        <a:t>압력센서 접촉불량</a:t>
                      </a:r>
                      <a:r>
                        <a:rPr lang="en-US" altLang="ko-KR" sz="1500" b="1" dirty="0"/>
                        <a:t>(</a:t>
                      </a:r>
                      <a:r>
                        <a:rPr lang="ko-KR" altLang="en-US" sz="1500" b="1" dirty="0"/>
                        <a:t>진동</a:t>
                      </a:r>
                      <a:r>
                        <a:rPr lang="en-US" altLang="ko-KR" sz="1500" b="1" dirty="0"/>
                        <a:t>)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VFD </a:t>
                      </a:r>
                      <a:r>
                        <a:rPr lang="ko-KR" altLang="en-US" sz="1500" b="1" dirty="0"/>
                        <a:t>압축기 </a:t>
                      </a:r>
                      <a:r>
                        <a:rPr lang="ko-KR" altLang="en-US" sz="1500" b="1" dirty="0" err="1"/>
                        <a:t>통신모듈</a:t>
                      </a:r>
                      <a:r>
                        <a:rPr lang="ko-KR" altLang="en-US" sz="1500" b="1" dirty="0"/>
                        <a:t> 고장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4839990"/>
                  </a:ext>
                </a:extLst>
              </a:tr>
            </a:tbl>
          </a:graphicData>
        </a:graphic>
      </p:graphicFrame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E8A025B-9235-4892-B1B2-DBDDCFD03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51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7489422-4464-49C8-B258-125F32CD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0C237EF-06D5-40D1-A349-CE042D49AF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946" y="1273224"/>
            <a:ext cx="2569654" cy="2405674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A6BB468-E7F5-4D5C-8498-3B3746BDBB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742" y="1267614"/>
            <a:ext cx="2569655" cy="2405676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2BE28785-04C1-45ED-AEBA-BDE644A8F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043" y="4578424"/>
            <a:ext cx="1336504" cy="18562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4" name="Picture 5">
            <a:extLst>
              <a:ext uri="{FF2B5EF4-FFF2-40B4-BE49-F238E27FC236}">
                <a16:creationId xmlns:a16="http://schemas.microsoft.com/office/drawing/2014/main" id="{59116CF3-4A67-46E0-A86A-1EA71C9A9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39" t="1644" r="51179" b="1627"/>
          <a:stretch/>
        </p:blipFill>
        <p:spPr>
          <a:xfrm>
            <a:off x="2176542" y="4578424"/>
            <a:ext cx="1595931" cy="185625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내용 개체 틀 1">
            <a:extLst>
              <a:ext uri="{FF2B5EF4-FFF2-40B4-BE49-F238E27FC236}">
                <a16:creationId xmlns:a16="http://schemas.microsoft.com/office/drawing/2014/main" id="{70E9D6E0-3A77-4AD2-B697-484E82F7933E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Warm Compressor Trip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15B2D6E-4F90-4D2A-A280-D8A2CD0261B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4" b="4026"/>
          <a:stretch/>
        </p:blipFill>
        <p:spPr>
          <a:xfrm>
            <a:off x="2623032" y="1267614"/>
            <a:ext cx="1719969" cy="241128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7B4EE65-2594-4B9F-BB2D-732BBBE500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699" y="1267614"/>
            <a:ext cx="1264683" cy="241128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7A095D66-785E-4936-811B-F7A677519D1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r="11595"/>
          <a:stretch/>
        </p:blipFill>
        <p:spPr>
          <a:xfrm rot="5400000">
            <a:off x="453679" y="1725959"/>
            <a:ext cx="2411284" cy="1494594"/>
          </a:xfrm>
          <a:prstGeom prst="rect">
            <a:avLst/>
          </a:prstGeom>
        </p:spPr>
      </p:pic>
      <p:sp>
        <p:nvSpPr>
          <p:cNvPr id="22" name="타원 21">
            <a:extLst>
              <a:ext uri="{FF2B5EF4-FFF2-40B4-BE49-F238E27FC236}">
                <a16:creationId xmlns:a16="http://schemas.microsoft.com/office/drawing/2014/main" id="{1C7A4328-70CE-4B7E-9B43-7CEA6B4AD150}"/>
              </a:ext>
            </a:extLst>
          </p:cNvPr>
          <p:cNvSpPr/>
          <p:nvPr/>
        </p:nvSpPr>
        <p:spPr>
          <a:xfrm>
            <a:off x="1601265" y="1901374"/>
            <a:ext cx="505880" cy="65685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B3B8077D-E692-4748-9620-151CFBF0DC1B}"/>
              </a:ext>
            </a:extLst>
          </p:cNvPr>
          <p:cNvSpPr/>
          <p:nvPr/>
        </p:nvSpPr>
        <p:spPr>
          <a:xfrm>
            <a:off x="6948478" y="1982567"/>
            <a:ext cx="671522" cy="141836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내용 개체 틀 1">
            <a:extLst>
              <a:ext uri="{FF2B5EF4-FFF2-40B4-BE49-F238E27FC236}">
                <a16:creationId xmlns:a16="http://schemas.microsoft.com/office/drawing/2014/main" id="{39927E46-1E1C-4BB0-B6A6-B941E7E31C6E}"/>
              </a:ext>
            </a:extLst>
          </p:cNvPr>
          <p:cNvSpPr txBox="1">
            <a:spLocks/>
          </p:cNvSpPr>
          <p:nvPr/>
        </p:nvSpPr>
        <p:spPr>
          <a:xfrm>
            <a:off x="131703" y="4103013"/>
            <a:ext cx="9058017" cy="12570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Helium &amp; Oil Leakage(Copper + Sus)</a:t>
            </a:r>
            <a:endParaRPr lang="en-US" altLang="ko-K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_x665907464" descr="EMB0001294c1261">
            <a:extLst>
              <a:ext uri="{FF2B5EF4-FFF2-40B4-BE49-F238E27FC236}">
                <a16:creationId xmlns:a16="http://schemas.microsoft.com/office/drawing/2014/main" id="{C1EB6F30-64C1-4EE7-9F7F-34F22F671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87" y="4590902"/>
            <a:ext cx="1985963" cy="99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_x660042880" descr="EMB0001294c1264">
            <a:extLst>
              <a:ext uri="{FF2B5EF4-FFF2-40B4-BE49-F238E27FC236}">
                <a16:creationId xmlns:a16="http://schemas.microsoft.com/office/drawing/2014/main" id="{259680E2-747E-4BA9-ABDC-0C1256D8F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7586" y="5622750"/>
            <a:ext cx="1985963" cy="81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_x660043200" descr="EMB0001294c1267">
            <a:extLst>
              <a:ext uri="{FF2B5EF4-FFF2-40B4-BE49-F238E27FC236}">
                <a16:creationId xmlns:a16="http://schemas.microsoft.com/office/drawing/2014/main" id="{8C4608C6-D8FB-4621-B8C1-F72D5AD7D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408" y="4578423"/>
            <a:ext cx="1710441" cy="185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4D9CB58-B2FC-4BF5-A645-0FFC3035674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26018"/>
          <a:stretch/>
        </p:blipFill>
        <p:spPr>
          <a:xfrm>
            <a:off x="5560077" y="4578423"/>
            <a:ext cx="1710441" cy="1856255"/>
          </a:xfrm>
          <a:prstGeom prst="rect">
            <a:avLst/>
          </a:prstGeom>
        </p:spPr>
      </p:pic>
      <p:sp>
        <p:nvSpPr>
          <p:cNvPr id="37" name="직사각형 36">
            <a:extLst>
              <a:ext uri="{FF2B5EF4-FFF2-40B4-BE49-F238E27FC236}">
                <a16:creationId xmlns:a16="http://schemas.microsoft.com/office/drawing/2014/main" id="{E10310BB-2779-4822-9EA8-A3B57871A1DD}"/>
              </a:ext>
            </a:extLst>
          </p:cNvPr>
          <p:cNvSpPr>
            <a:spLocks noChangeAspect="1"/>
          </p:cNvSpPr>
          <p:nvPr/>
        </p:nvSpPr>
        <p:spPr>
          <a:xfrm>
            <a:off x="7305745" y="4578422"/>
            <a:ext cx="1856255" cy="1856255"/>
          </a:xfrm>
          <a:prstGeom prst="rect">
            <a:avLst/>
          </a:prstGeom>
          <a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8988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9070F5E-41CD-4D7E-BDEB-8E23E066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52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77101C3-46F1-4165-AD6A-4F52AADC9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Operational Issues</a:t>
            </a:r>
            <a:endParaRPr lang="ko-KR" altLang="en-US" sz="3200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066B9F3-AF00-435E-81A2-A49CA4ED0A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4" t="32931" r="31615" b="10800"/>
          <a:stretch/>
        </p:blipFill>
        <p:spPr>
          <a:xfrm>
            <a:off x="6780742" y="832355"/>
            <a:ext cx="1728258" cy="175591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34D13DF-6596-4D35-85A5-E0422FAD0EE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79"/>
          <a:stretch/>
        </p:blipFill>
        <p:spPr>
          <a:xfrm>
            <a:off x="246003" y="1659982"/>
            <a:ext cx="4687568" cy="4234080"/>
          </a:xfrm>
          <a:prstGeom prst="rect">
            <a:avLst/>
          </a:prstGeom>
        </p:spPr>
      </p:pic>
      <p:sp>
        <p:nvSpPr>
          <p:cNvPr id="13" name="내용 개체 틀 1">
            <a:extLst>
              <a:ext uri="{FF2B5EF4-FFF2-40B4-BE49-F238E27FC236}">
                <a16:creationId xmlns:a16="http://schemas.microsoft.com/office/drawing/2014/main" id="{93A5CC9B-7612-4BC0-8336-C4968318BE25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2K Warm Pump Trip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_x660041600" descr="EMB0001294c126a">
            <a:extLst>
              <a:ext uri="{FF2B5EF4-FFF2-40B4-BE49-F238E27FC236}">
                <a16:creationId xmlns:a16="http://schemas.microsoft.com/office/drawing/2014/main" id="{5BDEF649-D1DF-43F0-86EC-1E282BB75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571" y="2732235"/>
            <a:ext cx="1291739" cy="173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_x665906664" descr="EMB0001294c126b">
            <a:extLst>
              <a:ext uri="{FF2B5EF4-FFF2-40B4-BE49-F238E27FC236}">
                <a16:creationId xmlns:a16="http://schemas.microsoft.com/office/drawing/2014/main" id="{CBE668DD-DC11-4523-9C59-AAB0FFA0D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6677" y="2737562"/>
            <a:ext cx="1253304" cy="172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_x665905544" descr="EMB0001294c1272">
            <a:extLst>
              <a:ext uri="{FF2B5EF4-FFF2-40B4-BE49-F238E27FC236}">
                <a16:creationId xmlns:a16="http://schemas.microsoft.com/office/drawing/2014/main" id="{CDBF6B87-0BB2-4B9F-9A73-64A9B75E29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8441"/>
          <a:stretch/>
        </p:blipFill>
        <p:spPr bwMode="auto">
          <a:xfrm>
            <a:off x="5345249" y="2739533"/>
            <a:ext cx="2139056" cy="172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_x660043200" descr="EMB0001294c1411">
            <a:extLst>
              <a:ext uri="{FF2B5EF4-FFF2-40B4-BE49-F238E27FC236}">
                <a16:creationId xmlns:a16="http://schemas.microsoft.com/office/drawing/2014/main" id="{FFEE625E-3C13-404D-979E-6B9EBD46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543" y="839260"/>
            <a:ext cx="760845" cy="176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_x175693256" descr="EMB0001294c140f">
            <a:extLst>
              <a:ext uri="{FF2B5EF4-FFF2-40B4-BE49-F238E27FC236}">
                <a16:creationId xmlns:a16="http://schemas.microsoft.com/office/drawing/2014/main" id="{A6EC0DF4-8484-46DC-AB33-C0E8C8B6E0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3" r="54796" b="44342"/>
          <a:stretch/>
        </p:blipFill>
        <p:spPr bwMode="auto">
          <a:xfrm>
            <a:off x="8572501" y="839260"/>
            <a:ext cx="1826242" cy="175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3185C76F-32FC-47C2-B1F6-ADC16FC50A11}"/>
              </a:ext>
            </a:extLst>
          </p:cNvPr>
          <p:cNvSpPr/>
          <p:nvPr/>
        </p:nvSpPr>
        <p:spPr>
          <a:xfrm>
            <a:off x="2235200" y="3321052"/>
            <a:ext cx="1016000" cy="1204462"/>
          </a:xfrm>
          <a:prstGeom prst="ellipse">
            <a:avLst/>
          </a:prstGeom>
          <a:noFill/>
          <a:ln w="317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연결선: 꺾임 24">
            <a:extLst>
              <a:ext uri="{FF2B5EF4-FFF2-40B4-BE49-F238E27FC236}">
                <a16:creationId xmlns:a16="http://schemas.microsoft.com/office/drawing/2014/main" id="{58D756D0-B865-4B9C-A8B2-E6D76CB04B3A}"/>
              </a:ext>
            </a:extLst>
          </p:cNvPr>
          <p:cNvCxnSpPr>
            <a:cxnSpLocks/>
            <a:stCxn id="21" idx="0"/>
            <a:endCxn id="29" idx="1"/>
          </p:cNvCxnSpPr>
          <p:nvPr/>
        </p:nvCxnSpPr>
        <p:spPr>
          <a:xfrm rot="5400000" flipH="1" flipV="1">
            <a:off x="3221221" y="1233091"/>
            <a:ext cx="1609940" cy="2565982"/>
          </a:xfrm>
          <a:prstGeom prst="bentConnector2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2648A34-42AB-4AFB-A583-165F13E3AF24}"/>
              </a:ext>
            </a:extLst>
          </p:cNvPr>
          <p:cNvSpPr/>
          <p:nvPr/>
        </p:nvSpPr>
        <p:spPr>
          <a:xfrm>
            <a:off x="5309182" y="800944"/>
            <a:ext cx="6674916" cy="1820336"/>
          </a:xfrm>
          <a:prstGeom prst="rect">
            <a:avLst/>
          </a:prstGeom>
          <a:noFill/>
          <a:ln w="2222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70A46B94-0B5C-41C0-8B44-41F0EEC2C506}"/>
              </a:ext>
            </a:extLst>
          </p:cNvPr>
          <p:cNvSpPr/>
          <p:nvPr/>
        </p:nvSpPr>
        <p:spPr>
          <a:xfrm>
            <a:off x="1775781" y="4159720"/>
            <a:ext cx="536794" cy="544795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279" name="_x175692776" descr="EMB0001294c140e">
            <a:extLst>
              <a:ext uri="{FF2B5EF4-FFF2-40B4-BE49-F238E27FC236}">
                <a16:creationId xmlns:a16="http://schemas.microsoft.com/office/drawing/2014/main" id="{5FE3FD66-F651-4CE6-B369-D7AA35F952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429" y="832354"/>
            <a:ext cx="1350963" cy="176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5A0D609-FC98-40E6-A67E-27EE860CA51A}"/>
              </a:ext>
            </a:extLst>
          </p:cNvPr>
          <p:cNvSpPr txBox="1"/>
          <p:nvPr/>
        </p:nvSpPr>
        <p:spPr>
          <a:xfrm>
            <a:off x="5616973" y="930402"/>
            <a:ext cx="8899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b="1" dirty="0">
                <a:solidFill>
                  <a:schemeClr val="bg1"/>
                </a:solidFill>
              </a:rPr>
              <a:t>벨트 마모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0AC1FCB-4C56-4624-A8FC-8F357279B709}"/>
              </a:ext>
            </a:extLst>
          </p:cNvPr>
          <p:cNvSpPr txBox="1"/>
          <p:nvPr/>
        </p:nvSpPr>
        <p:spPr>
          <a:xfrm>
            <a:off x="6789671" y="953799"/>
            <a:ext cx="105670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b="1" dirty="0">
                <a:solidFill>
                  <a:schemeClr val="bg1"/>
                </a:solidFill>
              </a:rPr>
              <a:t>벨트 끊어짐</a:t>
            </a:r>
          </a:p>
        </p:txBody>
      </p:sp>
      <p:sp>
        <p:nvSpPr>
          <p:cNvPr id="43" name="화살표: 왼쪽/오른쪽 42">
            <a:extLst>
              <a:ext uri="{FF2B5EF4-FFF2-40B4-BE49-F238E27FC236}">
                <a16:creationId xmlns:a16="http://schemas.microsoft.com/office/drawing/2014/main" id="{3FC41851-3ECE-4926-8AB3-72DC4FD8B0DC}"/>
              </a:ext>
            </a:extLst>
          </p:cNvPr>
          <p:cNvSpPr/>
          <p:nvPr/>
        </p:nvSpPr>
        <p:spPr>
          <a:xfrm rot="262889">
            <a:off x="9376483" y="1665317"/>
            <a:ext cx="623978" cy="263951"/>
          </a:xfrm>
          <a:prstGeom prst="left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1D98B92-85EC-492B-9532-60ADC2DBC4FC}"/>
              </a:ext>
            </a:extLst>
          </p:cNvPr>
          <p:cNvSpPr txBox="1"/>
          <p:nvPr/>
        </p:nvSpPr>
        <p:spPr>
          <a:xfrm>
            <a:off x="3110487" y="3269429"/>
            <a:ext cx="104849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Side pulley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68F4B1B-237E-4C79-BD46-09CF2D92F2BD}"/>
              </a:ext>
            </a:extLst>
          </p:cNvPr>
          <p:cNvSpPr txBox="1"/>
          <p:nvPr/>
        </p:nvSpPr>
        <p:spPr>
          <a:xfrm>
            <a:off x="2197381" y="4602010"/>
            <a:ext cx="13188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Tension pulley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186BF8-CB34-407C-842D-4321451ACA68}"/>
              </a:ext>
            </a:extLst>
          </p:cNvPr>
          <p:cNvSpPr txBox="1"/>
          <p:nvPr/>
        </p:nvSpPr>
        <p:spPr>
          <a:xfrm>
            <a:off x="8631772" y="951642"/>
            <a:ext cx="159530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b="1" dirty="0">
                <a:solidFill>
                  <a:schemeClr val="bg1"/>
                </a:solidFill>
              </a:rPr>
              <a:t>고정 샤프트 흔들림</a:t>
            </a: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B9B3955C-A066-4CCB-8FF7-30FFE98B0061}"/>
              </a:ext>
            </a:extLst>
          </p:cNvPr>
          <p:cNvSpPr/>
          <p:nvPr/>
        </p:nvSpPr>
        <p:spPr>
          <a:xfrm rot="418363">
            <a:off x="10671781" y="1269952"/>
            <a:ext cx="270633" cy="912717"/>
          </a:xfrm>
          <a:prstGeom prst="ellipse">
            <a:avLst/>
          </a:prstGeom>
          <a:noFill/>
          <a:ln w="2540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277" name="_x665906024" descr="EMB0001294c140c">
            <a:extLst>
              <a:ext uri="{FF2B5EF4-FFF2-40B4-BE49-F238E27FC236}">
                <a16:creationId xmlns:a16="http://schemas.microsoft.com/office/drawing/2014/main" id="{A2388DD3-45D6-4D28-A20F-F6907ADAD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545" y="4629303"/>
            <a:ext cx="2471249" cy="1756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9C55F1B6-31DE-4A50-A60C-13A5A02E7BF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1" t="7424" r="14151" b="10473"/>
          <a:stretch/>
        </p:blipFill>
        <p:spPr>
          <a:xfrm rot="5400000">
            <a:off x="8514401" y="4064099"/>
            <a:ext cx="1756257" cy="2886394"/>
          </a:xfrm>
          <a:prstGeom prst="rect">
            <a:avLst/>
          </a:prstGeom>
        </p:spPr>
      </p:pic>
      <p:cxnSp>
        <p:nvCxnSpPr>
          <p:cNvPr id="62" name="연결선: 꺾임 61">
            <a:extLst>
              <a:ext uri="{FF2B5EF4-FFF2-40B4-BE49-F238E27FC236}">
                <a16:creationId xmlns:a16="http://schemas.microsoft.com/office/drawing/2014/main" id="{154C7DEA-7C7C-4BCF-8E39-96E0E1633058}"/>
              </a:ext>
            </a:extLst>
          </p:cNvPr>
          <p:cNvCxnSpPr>
            <a:cxnSpLocks/>
            <a:stCxn id="42" idx="4"/>
            <a:endCxn id="68" idx="1"/>
          </p:cNvCxnSpPr>
          <p:nvPr/>
        </p:nvCxnSpPr>
        <p:spPr>
          <a:xfrm rot="16200000" flipH="1">
            <a:off x="3271073" y="3477620"/>
            <a:ext cx="796346" cy="3250136"/>
          </a:xfrm>
          <a:prstGeom prst="bentConnector2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C63D7ED-CCB0-4DB1-A7E7-7C5C017459A0}"/>
              </a:ext>
            </a:extLst>
          </p:cNvPr>
          <p:cNvSpPr/>
          <p:nvPr/>
        </p:nvSpPr>
        <p:spPr>
          <a:xfrm>
            <a:off x="5294314" y="4590693"/>
            <a:ext cx="6674916" cy="1820336"/>
          </a:xfrm>
          <a:prstGeom prst="rect">
            <a:avLst/>
          </a:prstGeom>
          <a:noFill/>
          <a:ln w="222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2AA1FEB3-BDC9-4A18-B58F-34AE4ED3B939}"/>
              </a:ext>
            </a:extLst>
          </p:cNvPr>
          <p:cNvSpPr/>
          <p:nvPr/>
        </p:nvSpPr>
        <p:spPr>
          <a:xfrm>
            <a:off x="5294314" y="2696604"/>
            <a:ext cx="6674916" cy="182033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1E9CCDA-3871-4E51-8AE6-0867A0C25804}"/>
              </a:ext>
            </a:extLst>
          </p:cNvPr>
          <p:cNvSpPr txBox="1"/>
          <p:nvPr/>
        </p:nvSpPr>
        <p:spPr>
          <a:xfrm>
            <a:off x="9084931" y="5788445"/>
            <a:ext cx="126188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b="1">
                <a:solidFill>
                  <a:schemeClr val="bg1"/>
                </a:solidFill>
              </a:rPr>
              <a:t>고정 볼트 파손</a:t>
            </a:r>
            <a:endParaRPr lang="ko-KR" altLang="en-US" sz="1300" b="1" dirty="0">
              <a:solidFill>
                <a:schemeClr val="bg1"/>
              </a:solidFill>
            </a:endParaRPr>
          </a:p>
        </p:txBody>
      </p:sp>
      <p:pic>
        <p:nvPicPr>
          <p:cNvPr id="71" name="_x665907304" descr="EMB0001294c126f">
            <a:extLst>
              <a:ext uri="{FF2B5EF4-FFF2-40B4-BE49-F238E27FC236}">
                <a16:creationId xmlns:a16="http://schemas.microsoft.com/office/drawing/2014/main" id="{2BA3CD1A-AA91-4A32-88BE-A47399BA5A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57"/>
          <a:stretch/>
        </p:blipFill>
        <p:spPr bwMode="auto">
          <a:xfrm>
            <a:off x="10213466" y="2737562"/>
            <a:ext cx="1683260" cy="172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타원 71">
            <a:extLst>
              <a:ext uri="{FF2B5EF4-FFF2-40B4-BE49-F238E27FC236}">
                <a16:creationId xmlns:a16="http://schemas.microsoft.com/office/drawing/2014/main" id="{E77CA0E6-3169-407C-BD04-E17702F18261}"/>
              </a:ext>
            </a:extLst>
          </p:cNvPr>
          <p:cNvSpPr/>
          <p:nvPr/>
        </p:nvSpPr>
        <p:spPr>
          <a:xfrm>
            <a:off x="1059023" y="3321052"/>
            <a:ext cx="777333" cy="1121823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3" name="연결선: 꺾임 72">
            <a:extLst>
              <a:ext uri="{FF2B5EF4-FFF2-40B4-BE49-F238E27FC236}">
                <a16:creationId xmlns:a16="http://schemas.microsoft.com/office/drawing/2014/main" id="{F0B4B438-F45B-4CCD-A014-9EBDEEA6D67C}"/>
              </a:ext>
            </a:extLst>
          </p:cNvPr>
          <p:cNvCxnSpPr>
            <a:cxnSpLocks/>
            <a:stCxn id="72" idx="0"/>
            <a:endCxn id="69" idx="1"/>
          </p:cNvCxnSpPr>
          <p:nvPr/>
        </p:nvCxnSpPr>
        <p:spPr>
          <a:xfrm rot="16200000" flipH="1">
            <a:off x="3228142" y="1540600"/>
            <a:ext cx="285720" cy="3846624"/>
          </a:xfrm>
          <a:prstGeom prst="bentConnector4">
            <a:avLst>
              <a:gd name="adj1" fmla="val -196846"/>
              <a:gd name="adj2" fmla="val 90143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98033B80-285B-4CCE-8C05-09F9AE6832CB}"/>
              </a:ext>
            </a:extLst>
          </p:cNvPr>
          <p:cNvSpPr txBox="1"/>
          <p:nvPr/>
        </p:nvSpPr>
        <p:spPr>
          <a:xfrm>
            <a:off x="950881" y="4449797"/>
            <a:ext cx="69576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Motor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7BB6834-D11B-44A7-BBC6-EA9FB8586B4C}"/>
              </a:ext>
            </a:extLst>
          </p:cNvPr>
          <p:cNvSpPr txBox="1"/>
          <p:nvPr/>
        </p:nvSpPr>
        <p:spPr>
          <a:xfrm>
            <a:off x="6716749" y="5852358"/>
            <a:ext cx="10483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b="1" dirty="0">
                <a:solidFill>
                  <a:schemeClr val="bg1"/>
                </a:solidFill>
              </a:rPr>
              <a:t>Pulley</a:t>
            </a:r>
          </a:p>
          <a:p>
            <a:r>
              <a:rPr lang="ko-KR" altLang="en-US" sz="1300" b="1" dirty="0">
                <a:solidFill>
                  <a:schemeClr val="bg1"/>
                </a:solidFill>
              </a:rPr>
              <a:t>고정 볼트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F2AD91B5-DB51-4C7D-871E-CBB217671963}"/>
              </a:ext>
            </a:extLst>
          </p:cNvPr>
          <p:cNvSpPr/>
          <p:nvPr/>
        </p:nvSpPr>
        <p:spPr>
          <a:xfrm rot="747006">
            <a:off x="7783558" y="3413175"/>
            <a:ext cx="588131" cy="434436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610717-FB66-4398-8C7E-4EA2D57B896B}"/>
              </a:ext>
            </a:extLst>
          </p:cNvPr>
          <p:cNvSpPr txBox="1"/>
          <p:nvPr/>
        </p:nvSpPr>
        <p:spPr>
          <a:xfrm>
            <a:off x="5737182" y="3873102"/>
            <a:ext cx="8899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dirty="0"/>
              <a:t>진동 증가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016D83F-26F8-43C8-BD82-A41F4DA561EB}"/>
              </a:ext>
            </a:extLst>
          </p:cNvPr>
          <p:cNvSpPr txBox="1"/>
          <p:nvPr/>
        </p:nvSpPr>
        <p:spPr>
          <a:xfrm>
            <a:off x="7494986" y="2732235"/>
            <a:ext cx="10567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300" b="1" dirty="0">
                <a:solidFill>
                  <a:schemeClr val="bg1"/>
                </a:solidFill>
              </a:rPr>
              <a:t>모터 </a:t>
            </a:r>
            <a:r>
              <a:rPr lang="ko-KR" altLang="en-US" sz="1300" b="1" dirty="0" err="1">
                <a:solidFill>
                  <a:schemeClr val="bg1"/>
                </a:solidFill>
              </a:rPr>
              <a:t>베이링</a:t>
            </a:r>
            <a:endParaRPr lang="en-US" altLang="ko-KR" sz="1300" b="1" dirty="0">
              <a:solidFill>
                <a:schemeClr val="bg1"/>
              </a:solidFill>
            </a:endParaRPr>
          </a:p>
          <a:p>
            <a:r>
              <a:rPr lang="ko-KR" altLang="en-US" sz="1300" b="1" dirty="0">
                <a:solidFill>
                  <a:schemeClr val="bg1"/>
                </a:solidFill>
              </a:rPr>
              <a:t> 진동 발생</a:t>
            </a:r>
          </a:p>
        </p:txBody>
      </p:sp>
    </p:spTree>
    <p:extLst>
      <p:ext uri="{BB962C8B-B14F-4D97-AF65-F5344CB8AC3E}">
        <p14:creationId xmlns:p14="http://schemas.microsoft.com/office/powerpoint/2010/main" val="10630865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67401BC-C079-4826-992E-56EB8E0DE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53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EE443431-BB11-4F1F-838B-28B1FB454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8DDCC1-349A-4687-892E-AC70C5719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350" y="2165358"/>
            <a:ext cx="4883363" cy="4180079"/>
          </a:xfrm>
          <a:prstGeom prst="rect">
            <a:avLst/>
          </a:prstGeom>
        </p:spPr>
      </p:pic>
      <p:sp>
        <p:nvSpPr>
          <p:cNvPr id="12" name="Rectangle 17">
            <a:extLst>
              <a:ext uri="{FF2B5EF4-FFF2-40B4-BE49-F238E27FC236}">
                <a16:creationId xmlns:a16="http://schemas.microsoft.com/office/drawing/2014/main" id="{DC5E4AA3-7F54-4CFD-B29E-66BBE46EE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6" name="내용 개체 틀 1">
            <a:extLst>
              <a:ext uri="{FF2B5EF4-FFF2-40B4-BE49-F238E27FC236}">
                <a16:creationId xmlns:a16="http://schemas.microsoft.com/office/drawing/2014/main" id="{A2E2ED7E-FF5D-41B8-AF1C-CBD55F35C77C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9722545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Improved motion stability of cryogenic valves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Cavities are very sensitive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Arial" panose="020B0604020202020204" pitchFamily="34" charset="0"/>
                <a:cs typeface="Arial" panose="020B0604020202020204" pitchFamily="34" charset="0"/>
              </a:rPr>
              <a:t>    • Need to resolve hunting in cryogenic valve</a:t>
            </a:r>
            <a:endParaRPr lang="ko-KR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4E271269-1E81-4575-B01E-CEEA68CA56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962" t="3058" b="61223"/>
          <a:stretch/>
        </p:blipFill>
        <p:spPr>
          <a:xfrm>
            <a:off x="290287" y="2165358"/>
            <a:ext cx="6371770" cy="41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797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F42D4C3-1665-4141-BFAF-32E9E27DE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54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E90A02E-2516-45F1-B251-259BCAC0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1452417-3B04-4BCE-9EC4-8A7A86B08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466005"/>
              </p:ext>
            </p:extLst>
          </p:nvPr>
        </p:nvGraphicFramePr>
        <p:xfrm>
          <a:off x="595993" y="685800"/>
          <a:ext cx="11005457" cy="57720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6743">
                  <a:extLst>
                    <a:ext uri="{9D8B030D-6E8A-4147-A177-3AD203B41FA5}">
                      <a16:colId xmlns:a16="http://schemas.microsoft.com/office/drawing/2014/main" val="3335968803"/>
                    </a:ext>
                  </a:extLst>
                </a:gridCol>
                <a:gridCol w="1581468">
                  <a:extLst>
                    <a:ext uri="{9D8B030D-6E8A-4147-A177-3AD203B41FA5}">
                      <a16:colId xmlns:a16="http://schemas.microsoft.com/office/drawing/2014/main" val="4221493029"/>
                    </a:ext>
                  </a:extLst>
                </a:gridCol>
                <a:gridCol w="1221105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  <a:gridCol w="7596141">
                  <a:extLst>
                    <a:ext uri="{9D8B030D-6E8A-4147-A177-3AD203B41FA5}">
                      <a16:colId xmlns:a16="http://schemas.microsoft.com/office/drawing/2014/main" val="739468157"/>
                    </a:ext>
                  </a:extLst>
                </a:gridCol>
              </a:tblGrid>
              <a:tr h="3839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순번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현상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원인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개선 사항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1411148"/>
                  </a:ext>
                </a:extLst>
              </a:tr>
              <a:tr h="17960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1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∙ </a:t>
                      </a:r>
                      <a:r>
                        <a:rPr lang="en-US" altLang="ko-KR" sz="1500" b="1" dirty="0"/>
                        <a:t>Hunting</a:t>
                      </a:r>
                    </a:p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ko-KR" altLang="en-US" sz="1500" b="1" dirty="0"/>
                        <a:t>잦은 밸브 동작</a:t>
                      </a:r>
                      <a:endParaRPr lang="en-US" altLang="ko-KR" sz="1500" b="1" dirty="0"/>
                    </a:p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ko-KR" altLang="en-US" sz="1500" b="1" dirty="0"/>
                        <a:t>제어 불량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err="1"/>
                        <a:t>공압</a:t>
                      </a:r>
                      <a:r>
                        <a:rPr lang="ko-KR" altLang="en-US" sz="1500" b="1" dirty="0"/>
                        <a:t> 누설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  <a:tr h="17960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2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ko-KR" altLang="en-US" sz="1500" b="1" dirty="0"/>
                        <a:t>진동 발생</a:t>
                      </a:r>
                      <a:endParaRPr lang="en-US" altLang="ko-KR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직진도 불량</a:t>
                      </a:r>
                      <a:r>
                        <a:rPr lang="en-US" altLang="ko-KR" sz="1500" b="1" dirty="0"/>
                        <a:t>/</a:t>
                      </a:r>
                    </a:p>
                    <a:p>
                      <a:pPr algn="ctr" latinLnBrk="1"/>
                      <a:r>
                        <a:rPr lang="ko-KR" altLang="en-US" sz="1500" b="1" dirty="0"/>
                        <a:t>볼트 풀림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4839990"/>
                  </a:ext>
                </a:extLst>
              </a:tr>
              <a:tr h="179604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/>
                        <a:t>3</a:t>
                      </a:r>
                      <a:endParaRPr lang="ko-KR" altLang="en-US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en-US" altLang="ko-KR" sz="1500" b="1" dirty="0"/>
                        <a:t>On/Off </a:t>
                      </a:r>
                      <a:r>
                        <a:rPr lang="ko-KR" altLang="en-US" sz="1500" b="1" dirty="0"/>
                        <a:t>동작</a:t>
                      </a:r>
                      <a:endParaRPr lang="en-US" altLang="ko-KR" sz="1500" b="1" dirty="0"/>
                    </a:p>
                    <a:p>
                      <a:pPr algn="l" latinLnBrk="1"/>
                      <a:r>
                        <a:rPr lang="en-US" altLang="ko-KR" sz="15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ko-KR" altLang="en-US" sz="1500" b="1" dirty="0"/>
                        <a:t>진동 발생</a:t>
                      </a:r>
                      <a:endParaRPr lang="en-US" altLang="ko-KR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/>
                        <a:t>플러그</a:t>
                      </a:r>
                      <a:endParaRPr lang="en-US" altLang="ko-KR" sz="1500" b="1" dirty="0"/>
                    </a:p>
                    <a:p>
                      <a:pPr algn="ctr" latinLnBrk="1"/>
                      <a:r>
                        <a:rPr lang="ko-KR" altLang="en-US" sz="1500" b="1" dirty="0"/>
                        <a:t>유량계수</a:t>
                      </a:r>
                      <a:endParaRPr lang="en-US" altLang="ko-KR" sz="1500" b="1" dirty="0"/>
                    </a:p>
                    <a:p>
                      <a:pPr algn="ctr" latinLnBrk="1"/>
                      <a:r>
                        <a:rPr lang="ko-KR" altLang="en-US" sz="1500" b="1" dirty="0"/>
                        <a:t> 오류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9156707"/>
                  </a:ext>
                </a:extLst>
              </a:tr>
            </a:tbl>
          </a:graphicData>
        </a:graphic>
      </p:graphicFrame>
      <p:pic>
        <p:nvPicPr>
          <p:cNvPr id="11" name="_x807159080" descr="EMB00005cf044ad">
            <a:extLst>
              <a:ext uri="{FF2B5EF4-FFF2-40B4-BE49-F238E27FC236}">
                <a16:creationId xmlns:a16="http://schemas.microsoft.com/office/drawing/2014/main" id="{7CA7957C-7E74-4F84-88A0-4B9F1F04C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89"/>
          <a:stretch>
            <a:fillRect/>
          </a:stretch>
        </p:blipFill>
        <p:spPr bwMode="auto">
          <a:xfrm>
            <a:off x="9707428" y="1112237"/>
            <a:ext cx="1680453" cy="1681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_x807162840" descr="EMB00005cf044ae">
            <a:extLst>
              <a:ext uri="{FF2B5EF4-FFF2-40B4-BE49-F238E27FC236}">
                <a16:creationId xmlns:a16="http://schemas.microsoft.com/office/drawing/2014/main" id="{E09174CD-07E1-422B-AE61-0430504B5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555" y="1099705"/>
            <a:ext cx="1828697" cy="172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_x807160680" descr="EMB00005cf044af">
            <a:extLst>
              <a:ext uri="{FF2B5EF4-FFF2-40B4-BE49-F238E27FC236}">
                <a16:creationId xmlns:a16="http://schemas.microsoft.com/office/drawing/2014/main" id="{7797B755-B003-49A8-8505-918098434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943" y="1099705"/>
            <a:ext cx="1956563" cy="169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_x807160280" descr="EMB00005cf044b2">
            <a:extLst>
              <a:ext uri="{FF2B5EF4-FFF2-40B4-BE49-F238E27FC236}">
                <a16:creationId xmlns:a16="http://schemas.microsoft.com/office/drawing/2014/main" id="{00AB655D-FF58-4828-A934-BDBB3A189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32" y="1099705"/>
            <a:ext cx="1262357" cy="87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_x807159320" descr="EMB00005cf044b3">
            <a:extLst>
              <a:ext uri="{FF2B5EF4-FFF2-40B4-BE49-F238E27FC236}">
                <a16:creationId xmlns:a16="http://schemas.microsoft.com/office/drawing/2014/main" id="{D9F37F0B-C8B5-438D-8189-917F3D3D0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607" y="1952620"/>
            <a:ext cx="1262357" cy="87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2B46E8A-070F-4603-B0B2-8FC16076FE33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67696" y="3136163"/>
            <a:ext cx="1705862" cy="1279397"/>
          </a:xfrm>
          <a:prstGeom prst="rect">
            <a:avLst/>
          </a:prstGeom>
        </p:spPr>
      </p:pic>
      <p:pic>
        <p:nvPicPr>
          <p:cNvPr id="17" name="_x807164680" descr="EMB00005cf044a0">
            <a:extLst>
              <a:ext uri="{FF2B5EF4-FFF2-40B4-BE49-F238E27FC236}">
                <a16:creationId xmlns:a16="http://schemas.microsoft.com/office/drawing/2014/main" id="{8AF0BE96-3FCA-4CD7-AE8D-6E9249858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6"/>
          <a:stretch>
            <a:fillRect/>
          </a:stretch>
        </p:blipFill>
        <p:spPr bwMode="auto">
          <a:xfrm>
            <a:off x="4225398" y="2949393"/>
            <a:ext cx="1616523" cy="161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_x807163240" descr="EMB00005cf044a1">
            <a:extLst>
              <a:ext uri="{FF2B5EF4-FFF2-40B4-BE49-F238E27FC236}">
                <a16:creationId xmlns:a16="http://schemas.microsoft.com/office/drawing/2014/main" id="{545971E6-128D-4BEE-83BC-2711A9DDE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0"/>
          <a:stretch>
            <a:fillRect/>
          </a:stretch>
        </p:blipFill>
        <p:spPr bwMode="auto">
          <a:xfrm>
            <a:off x="6001851" y="2947277"/>
            <a:ext cx="1619246" cy="161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_x794874928" descr="EMB00005cf044a3">
            <a:extLst>
              <a:ext uri="{FF2B5EF4-FFF2-40B4-BE49-F238E27FC236}">
                <a16:creationId xmlns:a16="http://schemas.microsoft.com/office/drawing/2014/main" id="{A3446880-36E4-45E1-A14B-52D5291BF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535" y="2947278"/>
            <a:ext cx="1615377" cy="161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_x807163560" descr="EMB00005cf044a6">
            <a:extLst>
              <a:ext uri="{FF2B5EF4-FFF2-40B4-BE49-F238E27FC236}">
                <a16:creationId xmlns:a16="http://schemas.microsoft.com/office/drawing/2014/main" id="{774E9C61-477C-4DCC-8407-188C4BAA2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7227" y="4696711"/>
            <a:ext cx="1372780" cy="1703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타원 22">
            <a:extLst>
              <a:ext uri="{FF2B5EF4-FFF2-40B4-BE49-F238E27FC236}">
                <a16:creationId xmlns:a16="http://schemas.microsoft.com/office/drawing/2014/main" id="{30BDAA53-E002-4C4D-96C8-0AD61CB10620}"/>
              </a:ext>
            </a:extLst>
          </p:cNvPr>
          <p:cNvSpPr/>
          <p:nvPr/>
        </p:nvSpPr>
        <p:spPr>
          <a:xfrm>
            <a:off x="10498670" y="3017220"/>
            <a:ext cx="646020" cy="603905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9383F357-3235-4C9A-9E98-A59729DFE28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9459" t="46142" r="17159" b="9687"/>
          <a:stretch/>
        </p:blipFill>
        <p:spPr>
          <a:xfrm>
            <a:off x="4225964" y="4692629"/>
            <a:ext cx="2332045" cy="1699457"/>
          </a:xfrm>
          <a:prstGeom prst="rect">
            <a:avLst/>
          </a:prstGeom>
        </p:spPr>
      </p:pic>
      <p:sp>
        <p:nvSpPr>
          <p:cNvPr id="25" name="타원 24">
            <a:extLst>
              <a:ext uri="{FF2B5EF4-FFF2-40B4-BE49-F238E27FC236}">
                <a16:creationId xmlns:a16="http://schemas.microsoft.com/office/drawing/2014/main" id="{D7C81E23-D5F4-46A2-8315-EF9604B131E7}"/>
              </a:ext>
            </a:extLst>
          </p:cNvPr>
          <p:cNvSpPr/>
          <p:nvPr/>
        </p:nvSpPr>
        <p:spPr>
          <a:xfrm>
            <a:off x="4662339" y="5062047"/>
            <a:ext cx="646020" cy="603905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C38E54-8D9F-4F10-8B79-FC76D9DF483F}"/>
              </a:ext>
            </a:extLst>
          </p:cNvPr>
          <p:cNvSpPr txBox="1"/>
          <p:nvPr/>
        </p:nvSpPr>
        <p:spPr>
          <a:xfrm>
            <a:off x="6558009" y="5435130"/>
            <a:ext cx="22605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latin typeface="Arial" panose="020B0604020202020204" pitchFamily="34" charset="0"/>
                <a:cs typeface="Arial" panose="020B0604020202020204" pitchFamily="34" charset="0"/>
              </a:rPr>
              <a:t>(DN/8, </a:t>
            </a:r>
            <a:r>
              <a:rPr lang="en-US" altLang="ko-K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altLang="ko-KR" sz="1500" b="1" dirty="0">
                <a:latin typeface="Arial" panose="020B0604020202020204" pitchFamily="34" charset="0"/>
                <a:cs typeface="Arial" panose="020B0604020202020204" pitchFamily="34" charset="0"/>
              </a:rPr>
              <a:t> = 0.5 </a:t>
            </a:r>
            <a:r>
              <a:rPr lang="en-US" altLang="ko-KR" sz="15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0.05)</a:t>
            </a:r>
            <a:endParaRPr lang="ko-KR" alt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414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6AD131E-6584-435E-8A4C-DC3D6B6BD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55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14C1905-6D62-45F6-8FBB-D9D9578C4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altLang="ko-KR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Cool-down of SCL3 in 2025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6E7503F-2371-4142-9BA6-601B4F233D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2"/>
          <a:stretch/>
        </p:blipFill>
        <p:spPr>
          <a:xfrm>
            <a:off x="454663" y="661358"/>
            <a:ext cx="10970194" cy="5509018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51079085-CDA8-4048-9A03-19571A553F2F}"/>
              </a:ext>
            </a:extLst>
          </p:cNvPr>
          <p:cNvSpPr/>
          <p:nvPr/>
        </p:nvSpPr>
        <p:spPr>
          <a:xfrm>
            <a:off x="463033" y="6053712"/>
            <a:ext cx="4373158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 err="1">
                <a:solidFill>
                  <a:schemeClr val="tx1"/>
                </a:solidFill>
              </a:rPr>
              <a:t>CBx</a:t>
            </a:r>
            <a:r>
              <a:rPr lang="en-US" altLang="ko-KR" sz="1500" dirty="0">
                <a:solidFill>
                  <a:schemeClr val="tx1"/>
                </a:solidFill>
              </a:rPr>
              <a:t>-</a:t>
            </a:r>
            <a:r>
              <a:rPr lang="en-US" altLang="ko-KR" sz="1500" dirty="0" err="1">
                <a:solidFill>
                  <a:schemeClr val="tx1"/>
                </a:solidFill>
              </a:rPr>
              <a:t>TBx</a:t>
            </a:r>
            <a:r>
              <a:rPr lang="en-US" altLang="ko-KR" sz="1500" dirty="0">
                <a:solidFill>
                  <a:schemeClr val="tx1"/>
                </a:solidFill>
              </a:rPr>
              <a:t>-CTL-</a:t>
            </a:r>
            <a:r>
              <a:rPr lang="en-US" altLang="ko-KR" sz="1500" dirty="0" err="1">
                <a:solidFill>
                  <a:schemeClr val="tx1"/>
                </a:solidFill>
              </a:rPr>
              <a:t>EBx</a:t>
            </a:r>
            <a:r>
              <a:rPr lang="en-US" altLang="ko-KR" sz="1500" dirty="0">
                <a:solidFill>
                  <a:schemeClr val="tx1"/>
                </a:solidFill>
              </a:rPr>
              <a:t> and HWR A/B 4.5K Cool-down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Thermal Shield 40 K Cool-down(7days)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8C0EF66-E16E-43C5-9A1F-6E1CFA3CE3B8}"/>
              </a:ext>
            </a:extLst>
          </p:cNvPr>
          <p:cNvSpPr/>
          <p:nvPr/>
        </p:nvSpPr>
        <p:spPr>
          <a:xfrm>
            <a:off x="7637340" y="6066612"/>
            <a:ext cx="2077722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QWR 4.5K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Cool-down(2days)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A5E87A24-9499-4E60-974E-0A601D5A2B30}"/>
              </a:ext>
            </a:extLst>
          </p:cNvPr>
          <p:cNvCxnSpPr>
            <a:cxnSpLocks/>
          </p:cNvCxnSpPr>
          <p:nvPr/>
        </p:nvCxnSpPr>
        <p:spPr>
          <a:xfrm>
            <a:off x="4780304" y="2063081"/>
            <a:ext cx="0" cy="4031524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3D9CD7BD-0343-4418-BE66-5659DAB01087}"/>
              </a:ext>
            </a:extLst>
          </p:cNvPr>
          <p:cNvCxnSpPr>
            <a:cxnSpLocks/>
          </p:cNvCxnSpPr>
          <p:nvPr/>
        </p:nvCxnSpPr>
        <p:spPr>
          <a:xfrm>
            <a:off x="8377623" y="2507817"/>
            <a:ext cx="0" cy="3558795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61E3CC3B-41BC-4C46-8B38-0AD68E2982C4}"/>
              </a:ext>
            </a:extLst>
          </p:cNvPr>
          <p:cNvCxnSpPr>
            <a:cxnSpLocks/>
          </p:cNvCxnSpPr>
          <p:nvPr/>
        </p:nvCxnSpPr>
        <p:spPr>
          <a:xfrm>
            <a:off x="9159922" y="2535810"/>
            <a:ext cx="0" cy="3558795"/>
          </a:xfrm>
          <a:prstGeom prst="line">
            <a:avLst/>
          </a:prstGeom>
          <a:ln w="317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구름 11">
            <a:extLst>
              <a:ext uri="{FF2B5EF4-FFF2-40B4-BE49-F238E27FC236}">
                <a16:creationId xmlns:a16="http://schemas.microsoft.com/office/drawing/2014/main" id="{30AB2898-FDD3-4BE4-8EA6-2B8FBD325682}"/>
              </a:ext>
            </a:extLst>
          </p:cNvPr>
          <p:cNvSpPr/>
          <p:nvPr/>
        </p:nvSpPr>
        <p:spPr>
          <a:xfrm rot="365138">
            <a:off x="10614654" y="5571491"/>
            <a:ext cx="598549" cy="451766"/>
          </a:xfrm>
          <a:prstGeom prst="cloud">
            <a:avLst/>
          </a:prstGeom>
          <a:solidFill>
            <a:schemeClr val="accent1">
              <a:alpha val="10000"/>
            </a:schemeClr>
          </a:solidFill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1BF92B5-C090-4AB5-A553-C491D0B0DE86}"/>
              </a:ext>
            </a:extLst>
          </p:cNvPr>
          <p:cNvSpPr/>
          <p:nvPr/>
        </p:nvSpPr>
        <p:spPr>
          <a:xfrm>
            <a:off x="10069156" y="6053820"/>
            <a:ext cx="1837517" cy="492862"/>
          </a:xfrm>
          <a:prstGeom prst="rect">
            <a:avLst/>
          </a:prstGeom>
          <a:solidFill>
            <a:schemeClr val="accent5">
              <a:lumMod val="40000"/>
              <a:lumOff val="60000"/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HWR A/B 2K</a:t>
            </a:r>
          </a:p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Cool-down(1day)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D96F08-7571-45F4-93D6-EBF13B4CF2AD}"/>
              </a:ext>
            </a:extLst>
          </p:cNvPr>
          <p:cNvSpPr txBox="1"/>
          <p:nvPr/>
        </p:nvSpPr>
        <p:spPr>
          <a:xfrm>
            <a:off x="1331798" y="4810798"/>
            <a:ext cx="2765494" cy="784830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b="1" dirty="0" err="1">
                <a:solidFill>
                  <a:schemeClr val="bg1"/>
                </a:solidFill>
              </a:rPr>
              <a:t>CBx</a:t>
            </a:r>
            <a:r>
              <a:rPr lang="en-US" altLang="ko-KR" sz="1500" b="1" dirty="0">
                <a:solidFill>
                  <a:schemeClr val="bg1"/>
                </a:solidFill>
              </a:rPr>
              <a:t>-TBX-CTL-EBX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+ HWR A/B Cavities</a:t>
            </a: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(Cool down simultaneously)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F3FB21-1D5C-436E-B356-2D3049B5BFD7}"/>
              </a:ext>
            </a:extLst>
          </p:cNvPr>
          <p:cNvSpPr txBox="1"/>
          <p:nvPr/>
        </p:nvSpPr>
        <p:spPr>
          <a:xfrm>
            <a:off x="9621327" y="4688971"/>
            <a:ext cx="1555682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Thermal Shield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6D5EE9-8159-48BB-B741-3A2EF6F5C9D5}"/>
              </a:ext>
            </a:extLst>
          </p:cNvPr>
          <p:cNvSpPr txBox="1"/>
          <p:nvPr/>
        </p:nvSpPr>
        <p:spPr>
          <a:xfrm>
            <a:off x="4845245" y="5379453"/>
            <a:ext cx="1830950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HWR</a:t>
            </a:r>
            <a:r>
              <a:rPr lang="ko-KR" altLang="en-US" sz="1500" b="1" dirty="0">
                <a:solidFill>
                  <a:schemeClr val="bg1"/>
                </a:solidFill>
              </a:rPr>
              <a:t> </a:t>
            </a:r>
            <a:r>
              <a:rPr lang="en-US" altLang="ko-KR" sz="1500" b="1" dirty="0">
                <a:solidFill>
                  <a:schemeClr val="bg1"/>
                </a:solidFill>
              </a:rPr>
              <a:t>A/B Cavities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2C0A05-6689-4A0B-98B1-BEAD6B0C447E}"/>
              </a:ext>
            </a:extLst>
          </p:cNvPr>
          <p:cNvSpPr txBox="1"/>
          <p:nvPr/>
        </p:nvSpPr>
        <p:spPr>
          <a:xfrm>
            <a:off x="6213552" y="1684470"/>
            <a:ext cx="1423788" cy="323165"/>
          </a:xfrm>
          <a:prstGeom prst="rect">
            <a:avLst/>
          </a:prstGeom>
          <a:solidFill>
            <a:srgbClr val="0070C0">
              <a:alpha val="85000"/>
            </a:srgbClr>
          </a:solidFill>
        </p:spPr>
        <p:txBody>
          <a:bodyPr wrap="none" rtlCol="0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QWR</a:t>
            </a:r>
            <a:r>
              <a:rPr lang="ko-KR" altLang="en-US" sz="1500" b="1" dirty="0">
                <a:solidFill>
                  <a:schemeClr val="bg1"/>
                </a:solidFill>
              </a:rPr>
              <a:t> </a:t>
            </a:r>
            <a:r>
              <a:rPr lang="en-US" altLang="ko-KR" sz="1500" b="1" dirty="0">
                <a:solidFill>
                  <a:schemeClr val="bg1"/>
                </a:solidFill>
              </a:rPr>
              <a:t>Cavities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7E389A3-80DA-4BF7-81F3-3D849B791E1D}"/>
              </a:ext>
            </a:extLst>
          </p:cNvPr>
          <p:cNvSpPr txBox="1"/>
          <p:nvPr/>
        </p:nvSpPr>
        <p:spPr>
          <a:xfrm>
            <a:off x="3230887" y="635092"/>
            <a:ext cx="49632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K cooling of SC cavities : 9 days</a:t>
            </a:r>
          </a:p>
        </p:txBody>
      </p:sp>
    </p:spTree>
    <p:extLst>
      <p:ext uri="{BB962C8B-B14F-4D97-AF65-F5344CB8AC3E}">
        <p14:creationId xmlns:p14="http://schemas.microsoft.com/office/powerpoint/2010/main" val="18215249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7B83243-8DA4-4F11-A40C-816EB0CCA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56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1507ACEA-59AF-4B36-9D91-E2F11799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B3A850C-602A-4EA7-A19A-B2519C72F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909" y="1205805"/>
            <a:ext cx="11380182" cy="4418702"/>
          </a:xfrm>
          <a:prstGeom prst="rect">
            <a:avLst/>
          </a:prstGeom>
        </p:spPr>
      </p:pic>
      <p:pic>
        <p:nvPicPr>
          <p:cNvPr id="8193" name="_x794873248" descr="EMB00005cf0481b">
            <a:extLst>
              <a:ext uri="{FF2B5EF4-FFF2-40B4-BE49-F238E27FC236}">
                <a16:creationId xmlns:a16="http://schemas.microsoft.com/office/drawing/2014/main" id="{76D97A73-27D9-402A-A8B9-2CF68F623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" t="1118" r="1779" b="13979"/>
          <a:stretch>
            <a:fillRect/>
          </a:stretch>
        </p:blipFill>
        <p:spPr bwMode="auto">
          <a:xfrm>
            <a:off x="6965949" y="4505325"/>
            <a:ext cx="2304397" cy="222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3DD507A4-C1A7-4D53-974F-D9F2F7C8B6D2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141836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Increase in differential pressure in 2K line of </a:t>
            </a:r>
            <a:r>
              <a:rPr lang="en-US" altLang="ko-KR" sz="22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CBx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5223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916AF4-DBD3-4C3B-828E-765B3938E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D291892-F813-46D0-95FD-32DC76014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Operational Issues</a:t>
            </a:r>
            <a:endParaRPr lang="ko-KR" altLang="en-US" sz="32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7DAE1D9-994D-46C6-B51B-1160BCF4E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64" y="672768"/>
            <a:ext cx="11354672" cy="573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144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A9C3833-26EB-4275-82F9-5EF15C8D9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0F9B212-8CCA-4446-8931-A7EEC1854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Operating</a:t>
            </a:r>
            <a:r>
              <a:rPr lang="ko-KR" altLang="en-US" dirty="0"/>
              <a:t> </a:t>
            </a:r>
            <a:r>
              <a:rPr lang="en-US" altLang="ko-KR" dirty="0"/>
              <a:t>Result</a:t>
            </a:r>
            <a:endParaRPr lang="ko-KR" altLang="en-US" dirty="0"/>
          </a:p>
        </p:txBody>
      </p:sp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A4344860-4704-4166-9D41-000789824600}"/>
              </a:ext>
            </a:extLst>
          </p:cNvPr>
          <p:cNvSpPr txBox="1">
            <a:spLocks/>
          </p:cNvSpPr>
          <p:nvPr/>
        </p:nvSpPr>
        <p:spPr>
          <a:xfrm>
            <a:off x="131703" y="746997"/>
            <a:ext cx="8377297" cy="76248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Availability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FD204920-47E3-4405-ACCF-C53079EE8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546329"/>
              </p:ext>
            </p:extLst>
          </p:nvPr>
        </p:nvGraphicFramePr>
        <p:xfrm>
          <a:off x="595538" y="2480751"/>
          <a:ext cx="11000925" cy="3771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6975">
                  <a:extLst>
                    <a:ext uri="{9D8B030D-6E8A-4147-A177-3AD203B41FA5}">
                      <a16:colId xmlns:a16="http://schemas.microsoft.com/office/drawing/2014/main" val="3335968803"/>
                    </a:ext>
                  </a:extLst>
                </a:gridCol>
                <a:gridCol w="3666975">
                  <a:extLst>
                    <a:ext uri="{9D8B030D-6E8A-4147-A177-3AD203B41FA5}">
                      <a16:colId xmlns:a16="http://schemas.microsoft.com/office/drawing/2014/main" val="4221493029"/>
                    </a:ext>
                  </a:extLst>
                </a:gridCol>
                <a:gridCol w="3666975">
                  <a:extLst>
                    <a:ext uri="{9D8B030D-6E8A-4147-A177-3AD203B41FA5}">
                      <a16:colId xmlns:a16="http://schemas.microsoft.com/office/drawing/2014/main" val="218302735"/>
                    </a:ext>
                  </a:extLst>
                </a:gridCol>
              </a:tblGrid>
              <a:tr h="8124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/>
                        <a:t>2023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(2 K / RF operation period :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23.01.26 ~ 23.06.06)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/>
                        <a:t>2024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(2 K / RF operation period :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24.04.01 ~ 24.08.23)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2025</a:t>
                      </a:r>
                      <a:r>
                        <a:rPr lang="en-US" altLang="ko-KR" sz="2400" b="1"/>
                        <a:t>, 2026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(2 K / RF operation period :</a:t>
                      </a:r>
                    </a:p>
                    <a:p>
                      <a:pPr algn="ctr" latinLnBrk="1"/>
                      <a:r>
                        <a:rPr lang="en-US" altLang="ko-KR" sz="1600" b="1"/>
                        <a:t>25.05.19 ~ 25.12.12, 26.01.28 ~ 26.06.12)</a:t>
                      </a:r>
                      <a:endParaRPr lang="ko-KR" altLang="en-US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1411148"/>
                  </a:ext>
                </a:extLst>
              </a:tr>
              <a:tr h="38964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/>
                        <a:t>87.5 %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100%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/>
                        <a:t>99.3%</a:t>
                      </a:r>
                      <a:endParaRPr lang="ko-KR" altLang="en-US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662611"/>
                  </a:ext>
                </a:extLst>
              </a:tr>
              <a:tr h="2294777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>
                          <a:latin typeface="맑은 고딕" panose="020B0503020000020004" pitchFamily="50" charset="-127"/>
                          <a:ea typeface="+mn-ea"/>
                        </a:rPr>
                        <a:t>∙ Cold compressor inlet filter issue : Frozen nitrogen, oxygen, and water to block the inlet filter of 1st cold compressor (16 d 1 h)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>
                          <a:latin typeface="맑은 고딕" panose="020B0503020000020004" pitchFamily="50" charset="-127"/>
                          <a:ea typeface="+mn-ea"/>
                        </a:rPr>
                        <a:t>∙ Cold compressor trip :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>
                          <a:latin typeface="맑은 고딕" panose="020B0503020000020004" pitchFamily="50" charset="-127"/>
                          <a:ea typeface="+mn-ea"/>
                        </a:rPr>
                        <a:t>Unstable restart of the PVPS vacuum pump (VP2320) after maintenance (6 h)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>
                          <a:latin typeface="맑은 고딕" panose="020B0503020000020004" pitchFamily="50" charset="-127"/>
                          <a:ea typeface="+mn-ea"/>
                        </a:rPr>
                        <a:t>∙ Cold compressor trip :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>
                          <a:latin typeface="맑은 고딕" panose="020B0503020000020004" pitchFamily="50" charset="-127"/>
                          <a:ea typeface="+mn-ea"/>
                        </a:rPr>
                        <a:t>Cold compressor flow control failure (4 h)</a:t>
                      </a:r>
                      <a:endParaRPr lang="en-US" altLang="ko-KR" sz="1300" b="1" dirty="0"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>
                          <a:latin typeface="맑은 고딕" panose="020B0503020000020004" pitchFamily="50" charset="-127"/>
                          <a:ea typeface="+mn-ea"/>
                        </a:rPr>
                        <a:t>∙ No breaks</a:t>
                      </a:r>
                      <a:endParaRPr lang="ko-KR" altLang="en-US" sz="1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200" b="1" dirty="0">
                          <a:latin typeface="맑은 고딕" panose="020B0503020000020004" pitchFamily="50" charset="-127"/>
                          <a:ea typeface="+mn-ea"/>
                        </a:rPr>
                        <a:t>∙ </a:t>
                      </a:r>
                      <a:r>
                        <a:rPr lang="en-US" altLang="ko-KR" sz="1300" b="1" dirty="0">
                          <a:latin typeface="맑은 고딕" panose="020B0503020000020004" pitchFamily="50" charset="-127"/>
                          <a:ea typeface="+mn-ea"/>
                        </a:rPr>
                        <a:t>Cold compressor trip :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latin typeface="맑은 고딕" panose="020B0503020000020004" pitchFamily="50" charset="-127"/>
                          <a:ea typeface="+mn-ea"/>
                        </a:rPr>
                        <a:t>Water line crack and leak in the SCL3 beam vacuum system (5 h)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300" b="1" dirty="0">
                          <a:latin typeface="맑은 고딕" panose="020B0503020000020004" pitchFamily="50" charset="-127"/>
                          <a:ea typeface="+mn-ea"/>
                        </a:rPr>
                        <a:t>∙ Warm compressor, turbine, cold compressor trip : Power outage (2 d 7 h)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endParaRPr lang="en-US" altLang="ko-KR" sz="1600" b="1" dirty="0"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endParaRPr lang="en-US" altLang="ko-KR" sz="1600" b="1" dirty="0"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83999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D7E9768B-D8F4-43C4-8BA1-865353FD35ED}"/>
                  </a:ext>
                </a:extLst>
              </p:cNvPr>
              <p:cNvSpPr/>
              <p:nvPr/>
            </p:nvSpPr>
            <p:spPr>
              <a:xfrm>
                <a:off x="4228117" y="1380086"/>
                <a:ext cx="3735766" cy="8200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</m:ctrlPr>
                        </m:fPr>
                        <m:num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𝑆𝐶𝐿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3_2 </m:t>
                          </m:r>
                          <m:r>
                            <a:rPr lang="en-US" altLang="ko-K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𝐾</m:t>
                          </m:r>
                          <m:r>
                            <a:rPr lang="en-US" altLang="ko-K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 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𝑂𝑝𝑒𝑟𝑎𝑡𝑖𝑜𝑛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 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𝑡𝑖𝑚𝑒</m:t>
                          </m:r>
                        </m:num>
                        <m:den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𝑆𝐶𝐿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3_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𝐵𝑒𝑎𝑚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 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𝑠𝑒𝑟𝑣𝑖𝑐𝑒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 </m:t>
                          </m:r>
                          <m:r>
                            <a:rPr lang="en-US" altLang="ko-K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SUIT SemiBold" pitchFamily="50" charset="-127"/>
                            </a:rPr>
                            <m:t>𝑡𝑖𝑚𝑒</m:t>
                          </m:r>
                        </m:den>
                      </m:f>
                    </m:oMath>
                  </m:oMathPara>
                </a14:m>
                <a:endParaRPr lang="ko-KR" altLang="en-US" sz="24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mc:Choice>
        <mc:Fallback xmlns=""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D7E9768B-D8F4-43C4-8BA1-865353FD3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117" y="1380086"/>
                <a:ext cx="3735766" cy="8200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399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488147C-3A49-4AD7-A4CA-F671EBBD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59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E3A7EEF-2090-4FB5-8AA9-EF036C680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1">
            <a:extLst>
              <a:ext uri="{FF2B5EF4-FFF2-40B4-BE49-F238E27FC236}">
                <a16:creationId xmlns:a16="http://schemas.microsoft.com/office/drawing/2014/main" id="{E4615A07-5CB6-4105-9BEE-59F3708938B3}"/>
              </a:ext>
            </a:extLst>
          </p:cNvPr>
          <p:cNvSpPr txBox="1">
            <a:spLocks/>
          </p:cNvSpPr>
          <p:nvPr/>
        </p:nvSpPr>
        <p:spPr>
          <a:xfrm>
            <a:off x="4724400" y="65483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200" b="0"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21FB88-D8AF-4BAC-8766-5182AA4675A7}" type="slidenum">
              <a:rPr lang="ko-KR" altLang="en-US" smtClean="0"/>
              <a:pPr/>
              <a:t>59</a:t>
            </a:fld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5CB1E34-8182-4190-AA51-BD6CC74AC60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8DF225E-402D-4878-BC12-D3C221CEDD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590"/>
          <a:stretch/>
        </p:blipFill>
        <p:spPr>
          <a:xfrm>
            <a:off x="0" y="0"/>
            <a:ext cx="6866290" cy="6858000"/>
          </a:xfrm>
          <a:prstGeom prst="rect">
            <a:avLst/>
          </a:prstGeom>
          <a:noFill/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5F97DCD2-E7F2-4D30-B71C-EC8FFAE99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008" y="0"/>
            <a:ext cx="5313992" cy="6858000"/>
          </a:xfrm>
          <a:prstGeom prst="rect">
            <a:avLst/>
          </a:prstGeom>
        </p:spPr>
      </p:pic>
      <p:pic>
        <p:nvPicPr>
          <p:cNvPr id="8" name="그림 7" descr="텍스트, 폰트, 그래픽, 스크린샷이(가) 표시된 사진&#10;&#10;자동 생성된 설명">
            <a:extLst>
              <a:ext uri="{FF2B5EF4-FFF2-40B4-BE49-F238E27FC236}">
                <a16:creationId xmlns:a16="http://schemas.microsoft.com/office/drawing/2014/main" id="{92685F36-42CE-431F-93B2-4463BCC3A2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868" y="0"/>
            <a:ext cx="2610850" cy="523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ECAB86-00DB-41D8-B9C8-8134DBFC2FD5}"/>
              </a:ext>
            </a:extLst>
          </p:cNvPr>
          <p:cNvSpPr txBox="1"/>
          <p:nvPr/>
        </p:nvSpPr>
        <p:spPr>
          <a:xfrm>
            <a:off x="2372366" y="2691739"/>
            <a:ext cx="8571859" cy="2804186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algn="ctr" defTabSz="457200" latinLnBrk="0">
              <a:lnSpc>
                <a:spcPct val="99600"/>
              </a:lnSpc>
            </a:pPr>
            <a:r>
              <a:rPr lang="ko-KR" altLang="en-US" sz="10000" b="1" dirty="0">
                <a:solidFill>
                  <a:schemeClr val="bg1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감사합니다</a:t>
            </a:r>
            <a:r>
              <a:rPr lang="en-US" altLang="ko-KR" sz="10000" b="1" dirty="0">
                <a:solidFill>
                  <a:schemeClr val="bg1"/>
                </a:solidFill>
                <a:latin typeface="HY엽서M" panose="02030600000101010101" pitchFamily="18" charset="-127"/>
                <a:ea typeface="HY엽서M" panose="02030600000101010101" pitchFamily="18" charset="-127"/>
              </a:rPr>
              <a:t>~~!!</a:t>
            </a:r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89C2F3DE-131E-4447-8DA6-261B53EECD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48814" y="6344680"/>
            <a:ext cx="2152650" cy="43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19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A31070B-4995-4DBF-9329-C5748841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548348"/>
            <a:ext cx="2743200" cy="365125"/>
          </a:xfrm>
        </p:spPr>
        <p:txBody>
          <a:bodyPr/>
          <a:lstStyle/>
          <a:p>
            <a:fld id="{4E21FB88-D8AF-4BAC-8766-5182AA4675A7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1C8A5CE-4964-4AE9-9585-2E84EC386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1AD387B0-40E7-4CBE-8612-1FEBAA1D8806}"/>
              </a:ext>
            </a:extLst>
          </p:cNvPr>
          <p:cNvSpPr txBox="1">
            <a:spLocks/>
          </p:cNvSpPr>
          <p:nvPr/>
        </p:nvSpPr>
        <p:spPr>
          <a:xfrm>
            <a:off x="418574" y="800788"/>
            <a:ext cx="11761708" cy="16929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극저온의 역사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극저온의 출발점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: 17~18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세기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모든 기체는 충분히 낮은 온도에서 액체가 될 수 있는가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＂ 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- 1823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년 마이클 </a:t>
            </a:r>
            <a:r>
              <a:rPr lang="ko-KR" altLang="en-US" sz="2000" b="1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페러데이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(Michael Faraday)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의 최초 기체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염소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암모니아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액화 성공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   • </a:t>
            </a:r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기체도 압축과 냉각을 이용하여 액화가 될 수 있음을 증명</a:t>
            </a:r>
            <a:endParaRPr lang="en-US" altLang="ko-KR" sz="18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내용 개체 틀 1">
            <a:extLst>
              <a:ext uri="{FF2B5EF4-FFF2-40B4-BE49-F238E27FC236}">
                <a16:creationId xmlns:a16="http://schemas.microsoft.com/office/drawing/2014/main" id="{29CDEA31-5E6E-49FE-B7ED-375DD0436C4B}"/>
              </a:ext>
            </a:extLst>
          </p:cNvPr>
          <p:cNvSpPr txBox="1">
            <a:spLocks/>
          </p:cNvSpPr>
          <p:nvPr/>
        </p:nvSpPr>
        <p:spPr>
          <a:xfrm>
            <a:off x="215146" y="6164635"/>
            <a:ext cx="11761708" cy="46476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“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저온공학과 기체 액화 기술의 시초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ED8D4D6-CA3E-4373-8460-59B7617E290A}"/>
              </a:ext>
            </a:extLst>
          </p:cNvPr>
          <p:cNvGrpSpPr/>
          <p:nvPr/>
        </p:nvGrpSpPr>
        <p:grpSpPr>
          <a:xfrm>
            <a:off x="1051531" y="2493712"/>
            <a:ext cx="10088939" cy="3554294"/>
            <a:chOff x="1051531" y="2198437"/>
            <a:chExt cx="10088939" cy="3554294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62B0434E-3643-428D-A6A9-6B4F2B6CA5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1" t="19260" r="2699" b="20742"/>
            <a:stretch/>
          </p:blipFill>
          <p:spPr>
            <a:xfrm>
              <a:off x="1051531" y="2198437"/>
              <a:ext cx="10088939" cy="3554294"/>
            </a:xfrm>
            <a:prstGeom prst="rect">
              <a:avLst/>
            </a:prstGeom>
          </p:spPr>
        </p:pic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AC443DE1-E1A6-4628-B386-A34414F7E558}"/>
                </a:ext>
              </a:extLst>
            </p:cNvPr>
            <p:cNvSpPr/>
            <p:nvPr/>
          </p:nvSpPr>
          <p:spPr>
            <a:xfrm>
              <a:off x="3567760" y="4493403"/>
              <a:ext cx="2743200" cy="1259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9F326090-274B-4DE4-92F7-5030621A3A55}"/>
                </a:ext>
              </a:extLst>
            </p:cNvPr>
            <p:cNvSpPr/>
            <p:nvPr/>
          </p:nvSpPr>
          <p:spPr>
            <a:xfrm>
              <a:off x="9813131" y="4433687"/>
              <a:ext cx="1327337" cy="1319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4037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3E4DA77-D295-4153-A26B-520430A7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FC11539-BAD6-4E93-BDBE-303403267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7" name="내용 개체 틀 1">
            <a:extLst>
              <a:ext uri="{FF2B5EF4-FFF2-40B4-BE49-F238E27FC236}">
                <a16:creationId xmlns:a16="http://schemas.microsoft.com/office/drawing/2014/main" id="{02715944-2C7B-42D3-838E-987821BE848B}"/>
              </a:ext>
            </a:extLst>
          </p:cNvPr>
          <p:cNvSpPr txBox="1">
            <a:spLocks/>
          </p:cNvSpPr>
          <p:nvPr/>
        </p:nvSpPr>
        <p:spPr>
          <a:xfrm>
            <a:off x="418574" y="765114"/>
            <a:ext cx="11761708" cy="5517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극저온의 역사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   </a:t>
            </a: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A72404F7-E445-492B-B831-18C87B4F6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366522"/>
              </p:ext>
            </p:extLst>
          </p:nvPr>
        </p:nvGraphicFramePr>
        <p:xfrm>
          <a:off x="161278" y="1316906"/>
          <a:ext cx="11869445" cy="501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9017">
                  <a:extLst>
                    <a:ext uri="{9D8B030D-6E8A-4147-A177-3AD203B41FA5}">
                      <a16:colId xmlns:a16="http://schemas.microsoft.com/office/drawing/2014/main" val="4260879433"/>
                    </a:ext>
                  </a:extLst>
                </a:gridCol>
                <a:gridCol w="1138555">
                  <a:extLst>
                    <a:ext uri="{9D8B030D-6E8A-4147-A177-3AD203B41FA5}">
                      <a16:colId xmlns:a16="http://schemas.microsoft.com/office/drawing/2014/main" val="3519356052"/>
                    </a:ext>
                  </a:extLst>
                </a:gridCol>
                <a:gridCol w="2469360">
                  <a:extLst>
                    <a:ext uri="{9D8B030D-6E8A-4147-A177-3AD203B41FA5}">
                      <a16:colId xmlns:a16="http://schemas.microsoft.com/office/drawing/2014/main" val="3804993312"/>
                    </a:ext>
                  </a:extLst>
                </a:gridCol>
                <a:gridCol w="2022792">
                  <a:extLst>
                    <a:ext uri="{9D8B030D-6E8A-4147-A177-3AD203B41FA5}">
                      <a16:colId xmlns:a16="http://schemas.microsoft.com/office/drawing/2014/main" val="820662487"/>
                    </a:ext>
                  </a:extLst>
                </a:gridCol>
                <a:gridCol w="5509721">
                  <a:extLst>
                    <a:ext uri="{9D8B030D-6E8A-4147-A177-3AD203B41FA5}">
                      <a16:colId xmlns:a16="http://schemas.microsoft.com/office/drawing/2014/main" val="1064174222"/>
                    </a:ext>
                  </a:extLst>
                </a:gridCol>
              </a:tblGrid>
              <a:tr h="425356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년도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온도 영역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주요 인물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기술</a:t>
                      </a:r>
                      <a:r>
                        <a:rPr lang="en-US" altLang="ko-KR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발견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1" kern="1200" dirty="0">
                          <a:solidFill>
                            <a:schemeClr val="lt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물리적 의미</a:t>
                      </a:r>
                      <a:endParaRPr lang="en-US" altLang="ko-KR" sz="1600" b="1" kern="1200" dirty="0">
                        <a:solidFill>
                          <a:schemeClr val="lt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0734006"/>
                  </a:ext>
                </a:extLst>
              </a:tr>
              <a:tr h="4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1823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 240 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pt-BR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Michael Farady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 기체 액화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기체도 압축과 냉각을 이용하여 액화가 될 수 있음을 증명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205831"/>
                  </a:ext>
                </a:extLst>
              </a:tr>
              <a:tr h="4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1856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 273 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pt-BR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James Harrison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기계식 냉동기 개발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인공적 냉각 가능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79432"/>
                  </a:ext>
                </a:extLst>
              </a:tr>
              <a:tr h="7347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1877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90 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pt-BR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Louis Cailletet</a:t>
                      </a:r>
                    </a:p>
                    <a:p>
                      <a:pPr algn="ctr" fontAlgn="base" latinLnBrk="0"/>
                      <a:r>
                        <a:rPr lang="pt-BR" altLang="ko-KR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Raoul Pictet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산소 액화 성공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 latinLnBrk="0"/>
                      <a:r>
                        <a:rPr lang="ko-KR" altLang="en-US" sz="1600" b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모든 기체의 액화 가능성을 입증</a:t>
                      </a:r>
                      <a:endParaRPr lang="pt-BR" altLang="ko-KR" sz="1600" b="0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9469799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1895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77 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Carl von Linde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공기 액화 상용화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대량 산업가스 생산 토대 마련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10516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1898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 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James Dewar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수소 액화 성공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수소 저장 가능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678849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1908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4.2 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Heike Kamerlingh Onnes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헬륨 액화 성공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당시 세계 최저 온도 달성 및 현대 극저온 공학의 시작</a:t>
                      </a:r>
                      <a:endParaRPr lang="ko-KR" altLang="en-US" sz="16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651024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1911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4.2 K 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이하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Onnes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초전도 발견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전기저항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353926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1933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0.25 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William Giauque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자기냉각</a:t>
                      </a:r>
                      <a:endParaRPr 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액체 헬륨의 온도 한계 돌파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089193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1946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4.2 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Samuel Collins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상업용 헬륨 액화기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손쉬운 </a:t>
                      </a:r>
                      <a:r>
                        <a:rPr lang="en-US" altLang="ko-KR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4.2 K</a:t>
                      </a:r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환경 제공을 통한 극저온 연구의 성장 계기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589510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1995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170 nK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Cornell &amp; Wieman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절대 영도에 근접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양자 현상 관측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483402"/>
                  </a:ext>
                </a:extLst>
              </a:tr>
              <a:tr h="37506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현재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mK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~ </a:t>
                      </a:r>
                      <a:r>
                        <a:rPr lang="el-GR" sz="1600" dirty="0">
                          <a:ea typeface="맑은 고딕" panose="020B0503020000020004" pitchFamily="50" charset="-127"/>
                        </a:rPr>
                        <a:t>μ</a:t>
                      </a:r>
                      <a:r>
                        <a:rPr 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K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 세계 연구기관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6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희석냉동기</a:t>
                      </a:r>
                      <a:endParaRPr lang="ko-KR" altLang="en-US" sz="16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16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양자현상 정밀 제어</a:t>
                      </a:r>
                    </a:p>
                  </a:txBody>
                  <a:tcPr marL="51802" marR="51802" marT="25901" marB="25901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441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84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6E81F3C-6F96-4488-A632-7D289ABE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6706B3B-47BB-4F12-8971-411C2AF9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6" name="내용 개체 틀 1">
            <a:extLst>
              <a:ext uri="{FF2B5EF4-FFF2-40B4-BE49-F238E27FC236}">
                <a16:creationId xmlns:a16="http://schemas.microsoft.com/office/drawing/2014/main" id="{F139044C-2FEB-4853-89C8-7AC5EFACA5F6}"/>
              </a:ext>
            </a:extLst>
          </p:cNvPr>
          <p:cNvSpPr txBox="1">
            <a:spLocks/>
          </p:cNvSpPr>
          <p:nvPr/>
        </p:nvSpPr>
        <p:spPr>
          <a:xfrm>
            <a:off x="418574" y="765114"/>
            <a:ext cx="11761708" cy="12351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왜 극저온을 만들려고 하는가</a:t>
            </a: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    - 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대부분의 물질은 온도가 낮아질수록 원자와 분자의 </a:t>
            </a:r>
            <a:r>
              <a:rPr lang="ko-KR" altLang="en-US" sz="2000" b="1" dirty="0" err="1">
                <a:latin typeface="맑은 고딕" panose="020B0503020000020004" pitchFamily="50" charset="-127"/>
                <a:cs typeface="Arial" panose="020B0604020202020204" pitchFamily="34" charset="0"/>
              </a:rPr>
              <a:t>열운동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 및 열잡음이 감소하며</a:t>
            </a:r>
            <a:r>
              <a:rPr lang="en-US" altLang="ko-KR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상온에서는</a:t>
            </a:r>
            <a:endParaRPr lang="en-US" altLang="ko-KR" sz="2000" b="1" dirty="0"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     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 볼 수 없었던 특성을 나타냄</a:t>
            </a:r>
            <a:r>
              <a:rPr lang="en-US" altLang="ko-KR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. </a:t>
            </a:r>
            <a:r>
              <a:rPr lang="ko-KR" altLang="en-US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이로 인해 새로운 물리 현상을 관측하고 발견할 수 있음</a:t>
            </a:r>
            <a:r>
              <a:rPr lang="en-US" altLang="ko-KR" sz="2000" b="1" dirty="0">
                <a:latin typeface="맑은 고딕" panose="020B0503020000020004" pitchFamily="50" charset="-127"/>
                <a:cs typeface="Arial" panose="020B0604020202020204" pitchFamily="34" charset="0"/>
              </a:rPr>
              <a:t>.</a:t>
            </a:r>
            <a:endParaRPr lang="en-US" altLang="ko-KR" sz="2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B41171F-1CCE-4904-82FD-B633DAFA53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4" b="78221"/>
          <a:stretch/>
        </p:blipFill>
        <p:spPr>
          <a:xfrm>
            <a:off x="758372" y="2466053"/>
            <a:ext cx="10675257" cy="1724947"/>
          </a:xfrm>
          <a:prstGeom prst="rect">
            <a:avLst/>
          </a:prstGeom>
        </p:spPr>
      </p:pic>
      <p:sp>
        <p:nvSpPr>
          <p:cNvPr id="9" name="내용 개체 틀 1">
            <a:extLst>
              <a:ext uri="{FF2B5EF4-FFF2-40B4-BE49-F238E27FC236}">
                <a16:creationId xmlns:a16="http://schemas.microsoft.com/office/drawing/2014/main" id="{D605362E-BF35-4C3E-A557-B5EA266E3432}"/>
              </a:ext>
            </a:extLst>
          </p:cNvPr>
          <p:cNvSpPr txBox="1">
            <a:spLocks/>
          </p:cNvSpPr>
          <p:nvPr/>
        </p:nvSpPr>
        <p:spPr>
          <a:xfrm>
            <a:off x="433405" y="4696504"/>
            <a:ext cx="11325190" cy="156210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“ </a:t>
            </a:r>
            <a:r>
              <a:rPr lang="ko-KR" altLang="en-US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극저온은 단순히 차갑게 만드는 기술이 아니라</a:t>
            </a: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물질의 본질을 이해하며</a:t>
            </a: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ko-KR" altLang="en-US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특성을 제어하고 활용하기 위한 핵심 기술</a:t>
            </a:r>
            <a:r>
              <a:rPr lang="en-US" altLang="ko-KR" sz="2500" b="1" i="1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5532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A2B5513-CA1C-4778-8310-77EE4B321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FB88-D8AF-4BAC-8766-5182AA4675A7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7C4BFD6-4ABC-4ADE-8932-53DD9669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Cryogenics Basic</a:t>
            </a:r>
            <a:endParaRPr lang="ko-KR" altLang="en-US" dirty="0"/>
          </a:p>
        </p:txBody>
      </p:sp>
      <p:sp>
        <p:nvSpPr>
          <p:cNvPr id="4" name="내용 개체 틀 1">
            <a:extLst>
              <a:ext uri="{FF2B5EF4-FFF2-40B4-BE49-F238E27FC236}">
                <a16:creationId xmlns:a16="http://schemas.microsoft.com/office/drawing/2014/main" id="{99640477-1EF1-4266-AA1A-BC75F73B6DA1}"/>
              </a:ext>
            </a:extLst>
          </p:cNvPr>
          <p:cNvSpPr txBox="1">
            <a:spLocks/>
          </p:cNvSpPr>
          <p:nvPr/>
        </p:nvSpPr>
        <p:spPr>
          <a:xfrm>
            <a:off x="418574" y="765114"/>
            <a:ext cx="11761708" cy="123513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ko-KR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◈ </a:t>
            </a:r>
            <a:r>
              <a:rPr lang="ko-KR" altLang="en-US" sz="2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극저온 활용 분야</a:t>
            </a:r>
            <a:endParaRPr lang="en-US" altLang="ko-KR" sz="22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0BFBA78-5DA1-4861-BA4A-EAB208DE70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" t="13419" r="85269" b="53071"/>
          <a:stretch/>
        </p:blipFill>
        <p:spPr>
          <a:xfrm>
            <a:off x="585280" y="1510124"/>
            <a:ext cx="2246958" cy="331859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D56876F-1E10-4C5A-A378-206E1809A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t="13419" r="71517" b="53071"/>
          <a:stretch/>
        </p:blipFill>
        <p:spPr>
          <a:xfrm>
            <a:off x="3528720" y="1510124"/>
            <a:ext cx="2246958" cy="331859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F698F3D-EFCA-4486-911E-CE8338D929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2" t="13419" r="57718" b="53071"/>
          <a:stretch/>
        </p:blipFill>
        <p:spPr>
          <a:xfrm>
            <a:off x="6462635" y="1510123"/>
            <a:ext cx="2246958" cy="331859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EAEA428-9544-44F1-9749-DA1D80D0B8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18" t="13419" r="43356" b="53071"/>
          <a:stretch/>
        </p:blipFill>
        <p:spPr>
          <a:xfrm>
            <a:off x="9418661" y="1510123"/>
            <a:ext cx="2309728" cy="3318599"/>
          </a:xfrm>
          <a:prstGeom prst="rect">
            <a:avLst/>
          </a:prstGeom>
        </p:spPr>
      </p:pic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7D5DA0F5-D3D6-4AB0-8299-F80D70AE26E0}"/>
              </a:ext>
            </a:extLst>
          </p:cNvPr>
          <p:cNvSpPr/>
          <p:nvPr/>
        </p:nvSpPr>
        <p:spPr>
          <a:xfrm>
            <a:off x="380474" y="1382682"/>
            <a:ext cx="2648728" cy="4872975"/>
          </a:xfrm>
          <a:prstGeom prst="roundRect">
            <a:avLst/>
          </a:prstGeom>
          <a:noFill/>
          <a:ln w="158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317A084-2D19-42E1-9C71-37B5EAB14663}"/>
              </a:ext>
            </a:extLst>
          </p:cNvPr>
          <p:cNvSpPr/>
          <p:nvPr/>
        </p:nvSpPr>
        <p:spPr>
          <a:xfrm>
            <a:off x="3321089" y="1382682"/>
            <a:ext cx="2648728" cy="4872975"/>
          </a:xfrm>
          <a:prstGeom prst="roundRect">
            <a:avLst/>
          </a:prstGeom>
          <a:noFill/>
          <a:ln w="15875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5D3BBD55-5F69-450C-A53D-97DB020EA3DD}"/>
              </a:ext>
            </a:extLst>
          </p:cNvPr>
          <p:cNvSpPr/>
          <p:nvPr/>
        </p:nvSpPr>
        <p:spPr>
          <a:xfrm>
            <a:off x="6279335" y="1382681"/>
            <a:ext cx="2648728" cy="4872975"/>
          </a:xfrm>
          <a:prstGeom prst="roundRect">
            <a:avLst/>
          </a:prstGeom>
          <a:noFill/>
          <a:ln w="158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0B45C138-5191-4EB0-9084-3D5278784304}"/>
              </a:ext>
            </a:extLst>
          </p:cNvPr>
          <p:cNvSpPr/>
          <p:nvPr/>
        </p:nvSpPr>
        <p:spPr>
          <a:xfrm>
            <a:off x="9243476" y="1378146"/>
            <a:ext cx="2648728" cy="4872975"/>
          </a:xfrm>
          <a:prstGeom prst="roundRect">
            <a:avLst/>
          </a:prstGeom>
          <a:noFill/>
          <a:ln w="158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E025AD31-A460-48B3-BCE1-AF32A5F60034}"/>
              </a:ext>
            </a:extLst>
          </p:cNvPr>
          <p:cNvCxnSpPr/>
          <p:nvPr/>
        </p:nvCxnSpPr>
        <p:spPr>
          <a:xfrm>
            <a:off x="580291" y="4988834"/>
            <a:ext cx="224695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7AF5449-F784-47DA-B71D-B218D431E671}"/>
              </a:ext>
            </a:extLst>
          </p:cNvPr>
          <p:cNvSpPr txBox="1"/>
          <p:nvPr/>
        </p:nvSpPr>
        <p:spPr>
          <a:xfrm>
            <a:off x="494774" y="5078199"/>
            <a:ext cx="236795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부피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감소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대량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저장∙운송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가능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수소 경제 실현 및 친환경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06E5B2DE-13B3-4E0C-8DF9-480B5373B99A}"/>
              </a:ext>
            </a:extLst>
          </p:cNvPr>
          <p:cNvCxnSpPr/>
          <p:nvPr/>
        </p:nvCxnSpPr>
        <p:spPr>
          <a:xfrm>
            <a:off x="3521974" y="4988834"/>
            <a:ext cx="2246958" cy="0"/>
          </a:xfrm>
          <a:prstGeom prst="line">
            <a:avLst/>
          </a:prstGeom>
          <a:ln w="19050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D619A6E-74AB-4426-B6A6-9A0026E82ED0}"/>
              </a:ext>
            </a:extLst>
          </p:cNvPr>
          <p:cNvCxnSpPr/>
          <p:nvPr/>
        </p:nvCxnSpPr>
        <p:spPr>
          <a:xfrm>
            <a:off x="6480220" y="4988834"/>
            <a:ext cx="224695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2F6BEA0E-E1F5-4D73-A292-C408E53AFAC0}"/>
              </a:ext>
            </a:extLst>
          </p:cNvPr>
          <p:cNvCxnSpPr/>
          <p:nvPr/>
        </p:nvCxnSpPr>
        <p:spPr>
          <a:xfrm>
            <a:off x="9444361" y="4988834"/>
            <a:ext cx="2246958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3B22BD0-65D8-4E19-B1B6-3CC30F9D5F23}"/>
              </a:ext>
            </a:extLst>
          </p:cNvPr>
          <p:cNvSpPr txBox="1"/>
          <p:nvPr/>
        </p:nvSpPr>
        <p:spPr>
          <a:xfrm>
            <a:off x="3428474" y="5078199"/>
            <a:ext cx="25474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고해상도 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MRI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정밀 진단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</a:rPr>
              <a:t>저온치료 및 샘플 장기 보관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5CA4F4F-5CD6-4E7C-8F6C-EE37A8DD840C}"/>
              </a:ext>
            </a:extLst>
          </p:cNvPr>
          <p:cNvSpPr txBox="1"/>
          <p:nvPr/>
        </p:nvSpPr>
        <p:spPr>
          <a:xfrm>
            <a:off x="6387574" y="5078199"/>
            <a:ext cx="26420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액체수소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액체산소 로켓연료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적외선검출기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우주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만원경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5F0094-6D2C-40AD-AB6A-87A3EB365E28}"/>
              </a:ext>
            </a:extLst>
          </p:cNvPr>
          <p:cNvSpPr txBox="1"/>
          <p:nvPr/>
        </p:nvSpPr>
        <p:spPr>
          <a:xfrm>
            <a:off x="9346674" y="5078199"/>
            <a:ext cx="248497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초전도케이블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한류기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등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전력 손실 최소화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  <a:sym typeface="Wingdings" panose="05000000000000000000" pitchFamily="2" charset="2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대용량 전력의 안정적 공급</a:t>
            </a:r>
            <a:endParaRPr lang="en-US" altLang="ko-KR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전력망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효율 향상</a:t>
            </a:r>
          </a:p>
        </p:txBody>
      </p:sp>
    </p:spTree>
    <p:extLst>
      <p:ext uri="{BB962C8B-B14F-4D97-AF65-F5344CB8AC3E}">
        <p14:creationId xmlns:p14="http://schemas.microsoft.com/office/powerpoint/2010/main" val="2106303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빨강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73572</TotalTime>
  <Words>3871</Words>
  <Application>Microsoft Office PowerPoint</Application>
  <PresentationFormat>와이드스크린</PresentationFormat>
  <Paragraphs>1043</Paragraphs>
  <Slides>59</Slides>
  <Notes>6</Notes>
  <HiddenSlides>0</HiddenSlides>
  <MMClips>0</MMClips>
  <ScaleCrop>false</ScaleCrop>
  <HeadingPairs>
    <vt:vector size="8" baseType="variant">
      <vt:variant>
        <vt:lpstr>사용한 글꼴</vt:lpstr>
      </vt:variant>
      <vt:variant>
        <vt:i4>20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59</vt:i4>
      </vt:variant>
    </vt:vector>
  </HeadingPairs>
  <TitlesOfParts>
    <vt:vector size="81" baseType="lpstr">
      <vt:lpstr>宋体</vt:lpstr>
      <vt:lpstr>Bell MT</vt:lpstr>
      <vt:lpstr>Arial</vt:lpstr>
      <vt:lpstr>HY헤드라인M</vt:lpstr>
      <vt:lpstr>굴림</vt:lpstr>
      <vt:lpstr>맑은 고딕</vt:lpstr>
      <vt:lpstr>HY엽서M</vt:lpstr>
      <vt:lpstr>Arial Unicode MS</vt:lpstr>
      <vt:lpstr>Times New Roman</vt:lpstr>
      <vt:lpstr>Wingdings</vt:lpstr>
      <vt:lpstr>Cambria</vt:lpstr>
      <vt:lpstr>Symbol</vt:lpstr>
      <vt:lpstr>돋움</vt:lpstr>
      <vt:lpstr>Cambria Math</vt:lpstr>
      <vt:lpstr>나눔스퀘어 ExtraBold</vt:lpstr>
      <vt:lpstr>HY견고딕</vt:lpstr>
      <vt:lpstr>Verdana</vt:lpstr>
      <vt:lpstr>SUIT SemiBold</vt:lpstr>
      <vt:lpstr>Calibri</vt:lpstr>
      <vt:lpstr>SUIT</vt:lpstr>
      <vt:lpstr>Office 테마</vt:lpstr>
      <vt:lpstr>Visio</vt:lpstr>
      <vt:lpstr>PowerPoint 프레젠테이션</vt:lpstr>
      <vt:lpstr>PowerPoint 프레젠테이션</vt:lpstr>
      <vt:lpstr>PowerPoint 프레젠테이션</vt:lpstr>
      <vt:lpstr>Cryogenics Basic</vt:lpstr>
      <vt:lpstr>Cryogenics Basic</vt:lpstr>
      <vt:lpstr>Cryogenics Basic</vt:lpstr>
      <vt:lpstr>Cryogenics Basic</vt:lpstr>
      <vt:lpstr>Cryogenics Basic</vt:lpstr>
      <vt:lpstr>Cryogenics Basic</vt:lpstr>
      <vt:lpstr>Cryogenics Basic</vt:lpstr>
      <vt:lpstr>PowerPoint 프레젠테이션</vt:lpstr>
      <vt:lpstr>Cryogenic System</vt:lpstr>
      <vt:lpstr>Cryogenic System</vt:lpstr>
      <vt:lpstr>Cryogenic System</vt:lpstr>
      <vt:lpstr>Design of Cryogenic System</vt:lpstr>
      <vt:lpstr>Material Properties at Cryogenic</vt:lpstr>
      <vt:lpstr>Material Properties at Cryogenic</vt:lpstr>
      <vt:lpstr>Material Properties at Cryogenic</vt:lpstr>
      <vt:lpstr>Material Properties at Cryogenic</vt:lpstr>
      <vt:lpstr>Material Properties at Cryogenic</vt:lpstr>
      <vt:lpstr>Material Properties at Cryogenic</vt:lpstr>
      <vt:lpstr>Heat Transfer at Cryogenic</vt:lpstr>
      <vt:lpstr>Heat Transfer at Cryogenic</vt:lpstr>
      <vt:lpstr>Heat Transfer at Cryogenic</vt:lpstr>
      <vt:lpstr>Heat Transfer at Cryogenic</vt:lpstr>
      <vt:lpstr>Heat Transfer at Cryogenic</vt:lpstr>
      <vt:lpstr>Heat Transfer at Cryogenic</vt:lpstr>
      <vt:lpstr>Heat Transfer at Cryogenic</vt:lpstr>
      <vt:lpstr>Heat Transfer at Cryogenic</vt:lpstr>
      <vt:lpstr>Design of Cryogenic System</vt:lpstr>
      <vt:lpstr>Design of Cryogenic System</vt:lpstr>
      <vt:lpstr>Design of Cryogenic System</vt:lpstr>
      <vt:lpstr>Design of Cryogenic System</vt:lpstr>
      <vt:lpstr>PowerPoint 프레젠테이션</vt:lpstr>
      <vt:lpstr>Introduction of RAON</vt:lpstr>
      <vt:lpstr>Accelerator Systems</vt:lpstr>
      <vt:lpstr>Operation Condition</vt:lpstr>
      <vt:lpstr>Thermal Loads</vt:lpstr>
      <vt:lpstr>Layout of Cryogenic System</vt:lpstr>
      <vt:lpstr>SCL3 / SCL2 Cryoplant</vt:lpstr>
      <vt:lpstr>Helium Distribution System</vt:lpstr>
      <vt:lpstr>Helium Distribution System</vt:lpstr>
      <vt:lpstr>Current status of Cryogenic System</vt:lpstr>
      <vt:lpstr>1st Cool-down of SCL3 in 2022-2023</vt:lpstr>
      <vt:lpstr>1st Cool-down of SCL3 in 2022-2023</vt:lpstr>
      <vt:lpstr>Operational Issues</vt:lpstr>
      <vt:lpstr>Operational Issues</vt:lpstr>
      <vt:lpstr>Operational Issues</vt:lpstr>
      <vt:lpstr>Operational Issues</vt:lpstr>
      <vt:lpstr>2nd Cool-down of SCL3 in 2024</vt:lpstr>
      <vt:lpstr>Operational Issues</vt:lpstr>
      <vt:lpstr>Operational Issues</vt:lpstr>
      <vt:lpstr>Operational Issues</vt:lpstr>
      <vt:lpstr>Operational Issues</vt:lpstr>
      <vt:lpstr>3rd Cool-down of SCL3 in 2025</vt:lpstr>
      <vt:lpstr>Operational Issues</vt:lpstr>
      <vt:lpstr>Operational Issues</vt:lpstr>
      <vt:lpstr>Operating Result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548</cp:revision>
  <dcterms:created xsi:type="dcterms:W3CDTF">2025-04-28T00:26:34Z</dcterms:created>
  <dcterms:modified xsi:type="dcterms:W3CDTF">2026-07-08T07:02:37Z</dcterms:modified>
</cp:coreProperties>
</file>