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5"/>
  </p:notesMasterIdLst>
  <p:sldIdLst>
    <p:sldId id="256" r:id="rId2"/>
    <p:sldId id="257" r:id="rId3"/>
    <p:sldId id="258" r:id="rId4"/>
    <p:sldId id="310" r:id="rId5"/>
    <p:sldId id="369" r:id="rId6"/>
    <p:sldId id="316" r:id="rId7"/>
    <p:sldId id="266" r:id="rId8"/>
    <p:sldId id="331" r:id="rId9"/>
    <p:sldId id="309" r:id="rId10"/>
    <p:sldId id="332" r:id="rId11"/>
    <p:sldId id="342" r:id="rId12"/>
    <p:sldId id="335" r:id="rId13"/>
    <p:sldId id="388" r:id="rId14"/>
    <p:sldId id="334" r:id="rId15"/>
    <p:sldId id="312" r:id="rId16"/>
    <p:sldId id="315" r:id="rId17"/>
    <p:sldId id="317" r:id="rId18"/>
    <p:sldId id="319" r:id="rId19"/>
    <p:sldId id="320" r:id="rId20"/>
    <p:sldId id="321" r:id="rId21"/>
    <p:sldId id="322" r:id="rId22"/>
    <p:sldId id="323" r:id="rId23"/>
    <p:sldId id="324" r:id="rId24"/>
    <p:sldId id="325" r:id="rId25"/>
    <p:sldId id="327" r:id="rId26"/>
    <p:sldId id="328" r:id="rId27"/>
    <p:sldId id="329" r:id="rId28"/>
    <p:sldId id="330" r:id="rId29"/>
    <p:sldId id="333" r:id="rId30"/>
    <p:sldId id="357" r:id="rId31"/>
    <p:sldId id="386" r:id="rId32"/>
    <p:sldId id="387" r:id="rId33"/>
    <p:sldId id="391" r:id="rId34"/>
    <p:sldId id="370" r:id="rId35"/>
    <p:sldId id="371" r:id="rId36"/>
    <p:sldId id="373" r:id="rId37"/>
    <p:sldId id="374" r:id="rId38"/>
    <p:sldId id="372" r:id="rId39"/>
    <p:sldId id="326" r:id="rId40"/>
    <p:sldId id="336" r:id="rId41"/>
    <p:sldId id="343" r:id="rId42"/>
    <p:sldId id="354" r:id="rId43"/>
    <p:sldId id="344" r:id="rId44"/>
    <p:sldId id="345" r:id="rId45"/>
    <p:sldId id="353" r:id="rId46"/>
    <p:sldId id="355" r:id="rId47"/>
    <p:sldId id="356" r:id="rId48"/>
    <p:sldId id="359" r:id="rId49"/>
    <p:sldId id="360" r:id="rId50"/>
    <p:sldId id="389" r:id="rId51"/>
    <p:sldId id="339" r:id="rId52"/>
    <p:sldId id="347" r:id="rId53"/>
    <p:sldId id="351" r:id="rId54"/>
    <p:sldId id="364" r:id="rId55"/>
    <p:sldId id="367" r:id="rId56"/>
    <p:sldId id="362" r:id="rId57"/>
    <p:sldId id="363" r:id="rId58"/>
    <p:sldId id="365" r:id="rId59"/>
    <p:sldId id="366" r:id="rId60"/>
    <p:sldId id="352" r:id="rId61"/>
    <p:sldId id="385" r:id="rId62"/>
    <p:sldId id="368" r:id="rId63"/>
    <p:sldId id="341" r:id="rId64"/>
    <p:sldId id="375" r:id="rId65"/>
    <p:sldId id="382" r:id="rId66"/>
    <p:sldId id="383" r:id="rId67"/>
    <p:sldId id="378" r:id="rId68"/>
    <p:sldId id="377" r:id="rId69"/>
    <p:sldId id="380" r:id="rId70"/>
    <p:sldId id="390" r:id="rId71"/>
    <p:sldId id="381" r:id="rId72"/>
    <p:sldId id="384" r:id="rId73"/>
    <p:sldId id="265" r:id="rId74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819" autoAdjust="0"/>
    <p:restoredTop sz="94610"/>
  </p:normalViewPr>
  <p:slideViewPr>
    <p:cSldViewPr snapToGrid="0" snapToObjects="1">
      <p:cViewPr varScale="1">
        <p:scale>
          <a:sx n="194" d="100"/>
          <a:sy n="194" d="100"/>
        </p:scale>
        <p:origin x="168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83133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09F1D-1145-4F2A-A026-830B2EEF25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83B5B22-EF78-8877-49AD-C8DF8BD845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8A15B70-E443-4861-4C9F-568B57C8C0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FF9B86-6A3D-4992-C5A1-AD818522FF6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7342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69EEDA-C6B9-C6FA-0D54-757F6119A6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0BDE949-544D-C680-3E62-CBEAE73E5C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E471284-FDC3-B5FC-D6E8-88D596893A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3AA6CC-6575-6F48-06F5-02D13768B85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0684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496C7A-3F2F-1354-BB68-B7A5393D29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90F413C-476E-01EE-8D36-38EE8B947B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2C14148-049C-770E-132B-22EDBFFE4B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934731-6FCE-246D-EEFD-3CC31854A16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7881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560230-0C85-0BC8-ED3A-DBED438E0C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8D0ABA2-FB8E-4BC4-5A93-84B4BD324D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ECC9DF2-A7C6-2284-E0C3-F966FEFCEF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43869B-1143-6337-F65B-717D08ACED2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3021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32754C-A3D4-AC68-BAF3-D0CB8E3D1D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28A31A2-8E83-A896-733B-69E8EF7EA6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3D6605C-5B27-6483-566F-AF6ACCB34F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407EFC-4584-10FE-5051-D135E67BE55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3826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3259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45838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24227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4494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1455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71492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47457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29454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86585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75254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83983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2221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38351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3765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485D7C-9458-CE40-F082-C39E207EE2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73F347-5501-2FC1-BCE2-C6EF299557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1D6665D-EA2D-F03D-5E79-5EA4DC0139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0A6B63-950A-ED0E-DC34-A5D3F2EAAD1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037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BC41B2-4DD7-35E6-EDDE-46EEE0338B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0A3227F-714C-75C4-4DA3-B742ADD12B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0D742FC-AF4A-0993-233C-E125360B3D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D1C86E-B27D-88AF-71FE-78FEC903CD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6143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D21A9-0D7E-BD49-9410-04DBAEABE4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4EB5982-6FB8-9589-35C2-13348D4A77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0D94F28-68C6-647F-ADA7-B91DF358AF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C47993-368D-4F91-242D-F742948802E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66074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5BBE1E-204E-887E-F8AC-29D609ECF2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EAB39A9-EACC-4A09-6F2A-7B5D1D810B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1F21303-33EB-04BF-531D-34011690D9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1D2E94-E85B-EA0B-773D-1D7E1812260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24216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5B67E8-2566-8BCE-CB27-0AB4156757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D239590-0CB7-05D0-5C77-26AAFBA583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4CC3A5-18C0-BA52-D57E-1C2EFDD5CC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F38ACE-4D37-799C-A496-18142224ED7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177362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4C6674-BDE6-01B0-71E5-584E47D18D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F0E9E6A-1366-8E6A-437F-7146698E2B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AC6BA84-F18C-1189-2692-10E45B9BF5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B105AA-A232-2998-47CB-10CBCDAE5CB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84071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CD1C89-A65E-FC77-1710-FBBF5A9A57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050F6AA-52A1-2891-A830-C7001263E6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F785413-DC39-C6AA-DF9B-C383133264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7081C7-CEBE-DD1D-0939-160AEED83E7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20433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91C819-F7AB-E420-AE1A-B27476FD4D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EDF3984-E4DC-27DE-DD4A-613949D13E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FA752AB-CAEC-5D8B-DEB1-1B7FA138A6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28D85D-2541-BFF1-D010-0358EA94768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12012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D424AE-6F24-2522-B569-86282700AA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28B338E-B818-B557-B478-3CF7C774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4FACEB2-A07D-75E1-B279-BC7974614C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240CBD-DEFA-22C2-23FA-26555FB2B81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32939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78292B-A6A5-ADA1-3B77-AB8642FDFF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42D9140-20C3-0577-F4D1-B68149F207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5E5381-9EAF-DA0A-9CFB-8CAC88DC37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88BEBC-5B91-905B-CDA3-12AFDCCF74C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42183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0830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16520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E200E3-8A8D-A8A4-36F0-A8BBAEAB8D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4548CE5-7A8A-AF1E-6264-EBE562D39B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6A1C1BB-406C-1134-AF23-D5075C0C4F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2C581F-8B87-F482-1908-817F26BAAC0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34205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48F591-4101-9984-BB21-92E5030BE5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94A9429-DD05-0587-0556-4F859F7634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4EA865-2D58-2938-8D64-87D800B271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DF3230-3D33-1FEB-3748-8291B962403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9090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5E129B-A6FA-9FFB-A8E4-E09E96642F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4156F0F-C3CD-A714-8210-E3EAF5E921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A3BEAE4-0CD5-ED24-876A-B55ED72302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9A20FC-267D-CE27-3DDE-D38510C97F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81067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D6AA6-852B-0245-916F-154EDB5A29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0B8DE2A-5DCF-0DFB-8818-0CDE0DBF03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0FFF331-2204-CD02-E153-9A2BAE92D0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44ED2A-00A4-12BF-8E4D-C610EDAE561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23990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B1A455-2C9D-A1AE-BD42-1429076B5A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A22E8D1-6625-989B-9E15-B4B93C35A3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9B22B9D-55CA-36AA-F003-CFA573673F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ED0B4B-6A9D-719C-84FF-7CC1E33724F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25613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653887-E1F8-CCE0-02CC-1212F5BB38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571A682-3868-8B7D-06C4-C36FDF4596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2486FEF-4632-41C0-04F6-BDD946B77C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DF6607-090E-4F44-5A00-A22AABCF3C7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093633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FE275E-B5A3-D538-8758-CE2CE04568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C085426-D07B-B337-2C1D-8883973677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BF8196A-5D37-01BC-4636-A2350871DD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0F6D4C-3B18-AA87-2FE0-A06AD889299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62884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DC5C60-6E59-4AA1-8EB9-13869FED9A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B39FAED-9875-F35A-3082-3918A7E247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E7A4E3A-AE06-164A-4FC2-F2609AED93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0E6DD8-DB9C-06B4-807D-E6668FC02A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582145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8A5E4-DC89-C8C8-D9EF-1F5367374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2B468E2-A3E7-34A2-7A7D-2C4CEB5EEE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5522F1F-FEC4-7E51-B5A4-D03691D829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72B4A1-6E45-E500-E0A7-B97B4EE58B5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983230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DFA39E-B529-9F21-1EB5-D4056C57E0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F0B05D9-5A0D-1433-3F3C-CFFE09A21C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DA2C9DA-9D8E-6C59-5CEA-EEDFC93EF2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14E98D-DD30-E061-FB41-19E4C97D4DE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0337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2AD56B-4A97-0AD4-1129-1F5AAFBEB0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4B4A9F9-D0C4-69CA-E905-BDD076D325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6B2740A-E5B8-D6BE-68E3-EF96968705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919337-D635-198A-3545-FFD3B2F3917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634292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14E6FB-6689-DA46-1B12-647B49FF0F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B610244-4C52-6855-BA18-A7CA9EFD73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3912A2B-6897-A88C-627C-0AE33BB3BD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53785A-F052-93D3-3227-3F0E3E71328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056716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0413CB-0404-5689-4EC2-E0F4F058DE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328D628-73B0-28B8-E828-06C940C763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2AAEF44-BB1E-D013-439A-826ADC1D1F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D8BC5B-033A-A977-4373-CAE412B9B21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254292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1126CD-DFBF-3848-6528-7F61911D9E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3191720-0FBD-73B8-5274-5CBD187F14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907C71-99F6-DBDB-178C-0FB87FA991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5F6FE0-8E2F-AC49-71EA-0A37E59F1C4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577995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64D65F-2E5D-56DE-EDC8-CA85896EAE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BFD6B33-0D8A-1022-476A-F449DDB72B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9407D5C-8AD8-7C93-301E-3EA07BDDA7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765C6F-1602-FFBE-154E-36F16647132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552869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32016-88FA-6EA4-956B-0B67E02AFB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584D4EE-28BD-9A3B-7CB3-C98CF3C141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840E91D-C509-949C-F608-9CD3765238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63FA1E-9E31-E900-811A-5D8A7F9CFAF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573806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5DBEE8-CD55-E188-D376-6981176C60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C91FB02-1289-D217-70D2-D4834392E6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0CA1CFC-67B1-2533-266C-2F239E8EC8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F3875B-172A-0618-A151-76C0FECDB56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772773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0DBBED-F224-11DF-D92A-3CD98CA7F0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68E928B-6C27-1EF9-D9CC-85D2BE72FA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AEFE270-33B7-8BDA-55E8-D06E67B3E1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3350FE-6311-E4E9-83DC-95502DF1AB9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54003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DA7B22-5C5B-380B-1511-A98D7948FA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EF473DA-2BD7-E872-4BB5-39E70D369F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9ABB38F-BC0C-BD29-D409-0CC78EBF77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58FBB3-9A71-9021-8105-43E298A98CA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344196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14B7CC-0279-038A-0F5E-984BF709B7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D853125-1D32-8BD3-F84E-C161B5C0F4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CD6DA74-D7FC-DD54-51FE-90E09FDFA5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4FB728-5A53-81E5-6CB2-E490EF2C267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040425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1C0750-4A1C-FDCE-F47F-48F0A59887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B8FF4C1-429D-C8EB-35A7-ED67B19CD2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00D4724-9789-FC60-2894-E68CECD23D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BA938E-CC7D-9239-0B06-A51FCABE82E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6021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285578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744DF2-1CEE-6B75-250C-A8A0457F46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98B1C64-4ED0-2D6D-68E1-BD624588E0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25E7A30-1061-BCFE-AC4F-16D41C7AE1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A6B17B-D01A-CBD2-0E01-F38E786C4B5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799147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8904BB-93E5-B6D1-738F-A80DC2D3E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B39FFD7-9C7E-26C2-B879-77879F805B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23B082E-C084-3CBF-AB53-1E7142133E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D86FB2-E80F-63B1-B743-3F320C821B9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616301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282E22-14EF-5C23-687B-41A97C5E2B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728FC74-165E-9CDA-689F-87CFBD7076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85A820A-0D9E-01E5-A5CE-0A74FAB6EA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514BB5-BECB-1BFC-FCB2-7DDB837E930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807255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CB417F-783A-E0AC-B83E-E7518047DA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AAC1760-99CA-ADE1-F6A3-DDCF6235FB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8854EEA-0CCA-ED94-79F9-1FB8483686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5A280F-8877-244E-FFEA-B3DD1FEAACD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716329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9D7FAF-BD7D-C012-7446-0F444A2C30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ADA58AC-5079-B82C-4F8A-855130CC71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BCC8A02-13D8-012C-B523-75AAA6629F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80EA89-6E98-4B6C-1F4C-C278A5028DF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823044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AFF787-F14C-4ED6-0F9E-7F19236459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1226BE7-15ED-81D0-8F68-98DFC77CB8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BF23E53-83CC-46FF-0A5E-68F1284159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CEA583-9137-17F5-2050-A3AA7CF9CFB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971028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014CC0-8F89-C5CC-7871-0254ECAA18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31B3BA8-01C9-6652-2E9D-537C3D00434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32FD1B0-6E4F-D816-25A1-B04C8CF2C4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5AEAE5-5E63-81D7-E966-CF9A32DF49C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347967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ACC2EF-D7EE-2406-A294-99E6D9F241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009B5E-66DF-BEA6-B80D-224E11CD1F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A71DB12-1D5F-EC2B-BFCC-5083FAE1EC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5F9F17-98B6-2330-4891-B886684EA4C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888229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F0DB5B-B1B1-ECD6-529A-657363731D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7AE9D23-CE07-D441-6FC1-0058E52157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3728E4E-40D3-CFCF-F387-EF7EF1034F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0AA705-2D09-952C-B570-83DDF0BBD6D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594652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48A732-A579-7556-3BE8-0546580342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FB5F51E-5BF8-2AC9-9057-885F3DFAD7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6B6E429-B516-A852-E84F-A9032F01BC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8EFCFC-B1BB-2B68-BEB6-A61EF0714C5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6338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746146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D4CDB9-A0DB-1CBC-545C-78CF34F541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C3D66C6-6536-1386-5AAD-24377243C0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476301A-EED8-25B0-3687-7BAAF9769D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AE0FDE-49FC-8658-AAED-A830B2E1B27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086708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DA18CF-7180-09A1-38ED-6E8E73C07A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BFB6264-4C8C-8384-12B1-566B978AD6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FDC5AD8-90DA-16C1-2A5E-521FA3784F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0AAF5B-5341-4A6D-8D42-B7F110C30EF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051509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F6A916-884E-E664-9700-D5ADA00335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3EC9762-B170-5DCF-866F-C3192E33C7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DFC4AC2-E30E-4A91-691B-2D5F4EC23E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A1E817-AF20-B108-2C0E-1150B9F9A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758335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005AD3-F3F3-7FB8-D618-BDA3F56E60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C7C1D72-FDF3-7084-DCDD-73E78ED7DB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8315D72-D0CB-1268-B4BA-FC2DF1EB7A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991827-EC41-BF9E-5C07-88F4CFBED28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9009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331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32B16B25-B0D1-25AF-8C37-C3E07AA748E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DBAB80-468C-4252-8D8D-F72A0FE47F84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983B1D2C-CAB6-19A1-EA07-98AA64513B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4DBAB80-468C-4252-8D8D-F72A0FE47F84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0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1.png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22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0.png"/><Relationship Id="rId3" Type="http://schemas.openxmlformats.org/officeDocument/2006/relationships/image" Target="../media/image36.png"/><Relationship Id="rId7" Type="http://schemas.openxmlformats.org/officeDocument/2006/relationships/image" Target="../media/image290.png"/><Relationship Id="rId12" Type="http://schemas.openxmlformats.org/officeDocument/2006/relationships/image" Target="../media/image34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0.png"/><Relationship Id="rId11" Type="http://schemas.openxmlformats.org/officeDocument/2006/relationships/image" Target="../media/image330.png"/><Relationship Id="rId5" Type="http://schemas.openxmlformats.org/officeDocument/2006/relationships/image" Target="../media/image270.png"/><Relationship Id="rId10" Type="http://schemas.openxmlformats.org/officeDocument/2006/relationships/image" Target="../media/image320.png"/><Relationship Id="rId4" Type="http://schemas.openxmlformats.org/officeDocument/2006/relationships/image" Target="../media/image260.png"/><Relationship Id="rId9" Type="http://schemas.openxmlformats.org/officeDocument/2006/relationships/image" Target="../media/image31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0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10" Type="http://schemas.openxmlformats.org/officeDocument/2006/relationships/image" Target="../media/image42.png"/><Relationship Id="rId4" Type="http://schemas.openxmlformats.org/officeDocument/2006/relationships/image" Target="../media/image360.png"/><Relationship Id="rId9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7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Relationship Id="rId9" Type="http://schemas.openxmlformats.org/officeDocument/2006/relationships/image" Target="../media/image5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10" Type="http://schemas.openxmlformats.org/officeDocument/2006/relationships/image" Target="../media/image60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4.png"/><Relationship Id="rId11" Type="http://schemas.openxmlformats.org/officeDocument/2006/relationships/image" Target="../media/image69.png"/><Relationship Id="rId5" Type="http://schemas.openxmlformats.org/officeDocument/2006/relationships/image" Target="../media/image63.png"/><Relationship Id="rId10" Type="http://schemas.openxmlformats.org/officeDocument/2006/relationships/image" Target="../media/image68.png"/><Relationship Id="rId4" Type="http://schemas.openxmlformats.org/officeDocument/2006/relationships/image" Target="../media/image62.png"/><Relationship Id="rId9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61.png"/><Relationship Id="rId7" Type="http://schemas.openxmlformats.org/officeDocument/2006/relationships/image" Target="../media/image7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Relationship Id="rId9" Type="http://schemas.openxmlformats.org/officeDocument/2006/relationships/image" Target="../media/image7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36.png"/><Relationship Id="rId7" Type="http://schemas.openxmlformats.org/officeDocument/2006/relationships/image" Target="../media/image76.png"/><Relationship Id="rId12" Type="http://schemas.openxmlformats.org/officeDocument/2006/relationships/image" Target="../media/image8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5.png"/><Relationship Id="rId11" Type="http://schemas.openxmlformats.org/officeDocument/2006/relationships/image" Target="../media/image80.png"/><Relationship Id="rId5" Type="http://schemas.openxmlformats.org/officeDocument/2006/relationships/image" Target="../media/image74.png"/><Relationship Id="rId10" Type="http://schemas.openxmlformats.org/officeDocument/2006/relationships/image" Target="../media/image79.png"/><Relationship Id="rId4" Type="http://schemas.openxmlformats.org/officeDocument/2006/relationships/image" Target="../media/image73.png"/><Relationship Id="rId9" Type="http://schemas.openxmlformats.org/officeDocument/2006/relationships/image" Target="../media/image78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image" Target="../media/image61.png"/><Relationship Id="rId7" Type="http://schemas.openxmlformats.org/officeDocument/2006/relationships/image" Target="../media/image8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3.png"/><Relationship Id="rId11" Type="http://schemas.openxmlformats.org/officeDocument/2006/relationships/image" Target="../media/image88.png"/><Relationship Id="rId5" Type="http://schemas.openxmlformats.org/officeDocument/2006/relationships/image" Target="../media/image82.png"/><Relationship Id="rId10" Type="http://schemas.openxmlformats.org/officeDocument/2006/relationships/image" Target="../media/image87.png"/><Relationship Id="rId4" Type="http://schemas.openxmlformats.org/officeDocument/2006/relationships/image" Target="../media/image71.png"/><Relationship Id="rId9" Type="http://schemas.openxmlformats.org/officeDocument/2006/relationships/image" Target="../media/image86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61.png"/><Relationship Id="rId7" Type="http://schemas.openxmlformats.org/officeDocument/2006/relationships/image" Target="../media/image9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9.png"/><Relationship Id="rId5" Type="http://schemas.openxmlformats.org/officeDocument/2006/relationships/image" Target="../media/image82.png"/><Relationship Id="rId10" Type="http://schemas.openxmlformats.org/officeDocument/2006/relationships/image" Target="../media/image92.png"/><Relationship Id="rId4" Type="http://schemas.openxmlformats.org/officeDocument/2006/relationships/image" Target="../media/image71.png"/><Relationship Id="rId9" Type="http://schemas.openxmlformats.org/officeDocument/2006/relationships/image" Target="../media/image9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7" Type="http://schemas.openxmlformats.org/officeDocument/2006/relationships/image" Target="../media/image9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5.png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0.png"/><Relationship Id="rId5" Type="http://schemas.openxmlformats.org/officeDocument/2006/relationships/image" Target="../media/image99.png"/><Relationship Id="rId4" Type="http://schemas.openxmlformats.org/officeDocument/2006/relationships/image" Target="../media/image9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7" Type="http://schemas.openxmlformats.org/officeDocument/2006/relationships/image" Target="../media/image10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6.png"/><Relationship Id="rId5" Type="http://schemas.openxmlformats.org/officeDocument/2006/relationships/image" Target="../media/image105.png"/><Relationship Id="rId4" Type="http://schemas.openxmlformats.org/officeDocument/2006/relationships/image" Target="../media/image104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png"/><Relationship Id="rId3" Type="http://schemas.openxmlformats.org/officeDocument/2006/relationships/image" Target="../media/image108.png"/><Relationship Id="rId7" Type="http://schemas.openxmlformats.org/officeDocument/2006/relationships/image" Target="../media/image112.png"/><Relationship Id="rId12" Type="http://schemas.openxmlformats.org/officeDocument/2006/relationships/image" Target="../media/image11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1.png"/><Relationship Id="rId11" Type="http://schemas.openxmlformats.org/officeDocument/2006/relationships/image" Target="../media/image116.png"/><Relationship Id="rId5" Type="http://schemas.openxmlformats.org/officeDocument/2006/relationships/image" Target="../media/image110.png"/><Relationship Id="rId10" Type="http://schemas.openxmlformats.org/officeDocument/2006/relationships/image" Target="../media/image115.png"/><Relationship Id="rId4" Type="http://schemas.openxmlformats.org/officeDocument/2006/relationships/image" Target="../media/image109.png"/><Relationship Id="rId9" Type="http://schemas.openxmlformats.org/officeDocument/2006/relationships/image" Target="../media/image11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4.gif"/><Relationship Id="rId4" Type="http://schemas.openxmlformats.org/officeDocument/2006/relationships/image" Target="../media/image11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0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21.png"/><Relationship Id="rId7" Type="http://schemas.openxmlformats.org/officeDocument/2006/relationships/image" Target="../media/image1120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12.png"/><Relationship Id="rId5" Type="http://schemas.openxmlformats.org/officeDocument/2006/relationships/image" Target="../media/image1100.png"/><Relationship Id="rId4" Type="http://schemas.openxmlformats.org/officeDocument/2006/relationships/image" Target="../media/image109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50.png"/><Relationship Id="rId4" Type="http://schemas.openxmlformats.org/officeDocument/2006/relationships/image" Target="../media/image114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90.png"/><Relationship Id="rId5" Type="http://schemas.openxmlformats.org/officeDocument/2006/relationships/image" Target="../media/image1180.png"/><Relationship Id="rId4" Type="http://schemas.openxmlformats.org/officeDocument/2006/relationships/image" Target="../media/image1171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png"/><Relationship Id="rId3" Type="http://schemas.openxmlformats.org/officeDocument/2006/relationships/image" Target="../media/image122.png"/><Relationship Id="rId7" Type="http://schemas.openxmlformats.org/officeDocument/2006/relationships/image" Target="../media/image123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20.png"/><Relationship Id="rId5" Type="http://schemas.openxmlformats.org/officeDocument/2006/relationships/image" Target="../media/image1211.png"/><Relationship Id="rId4" Type="http://schemas.openxmlformats.org/officeDocument/2006/relationships/image" Target="../media/image1200.png"/><Relationship Id="rId9" Type="http://schemas.openxmlformats.org/officeDocument/2006/relationships/image" Target="../media/image12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gif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7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9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1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1.png"/><Relationship Id="rId5" Type="http://schemas.openxmlformats.org/officeDocument/2006/relationships/image" Target="../media/image1131.png"/><Relationship Id="rId4" Type="http://schemas.openxmlformats.org/officeDocument/2006/relationships/image" Target="../media/image130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7" Type="http://schemas.openxmlformats.org/officeDocument/2006/relationships/image" Target="../media/image134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30.png"/><Relationship Id="rId5" Type="http://schemas.openxmlformats.org/officeDocument/2006/relationships/image" Target="../media/image133.png"/><Relationship Id="rId4" Type="http://schemas.openxmlformats.org/officeDocument/2006/relationships/image" Target="../media/image1110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70.png"/><Relationship Id="rId5" Type="http://schemas.openxmlformats.org/officeDocument/2006/relationships/image" Target="../media/image1160.png"/><Relationship Id="rId4" Type="http://schemas.openxmlformats.org/officeDocument/2006/relationships/image" Target="../media/image136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10.png"/><Relationship Id="rId4" Type="http://schemas.openxmlformats.org/officeDocument/2006/relationships/image" Target="../media/image138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1.png"/><Relationship Id="rId4" Type="http://schemas.openxmlformats.org/officeDocument/2006/relationships/image" Target="../media/image140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2.png"/><Relationship Id="rId5" Type="http://schemas.openxmlformats.org/officeDocument/2006/relationships/image" Target="../media/image103.png"/><Relationship Id="rId4" Type="http://schemas.openxmlformats.org/officeDocument/2006/relationships/image" Target="../media/image141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gif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6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0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2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png"/><Relationship Id="rId7" Type="http://schemas.openxmlformats.org/officeDocument/2006/relationships/image" Target="../media/image1380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6.png"/><Relationship Id="rId5" Type="http://schemas.openxmlformats.org/officeDocument/2006/relationships/image" Target="../media/image155.png"/><Relationship Id="rId4" Type="http://schemas.openxmlformats.org/officeDocument/2006/relationships/image" Target="../media/image154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9.png"/><Relationship Id="rId3" Type="http://schemas.openxmlformats.org/officeDocument/2006/relationships/image" Target="../media/image1390.png"/><Relationship Id="rId7" Type="http://schemas.openxmlformats.org/officeDocument/2006/relationships/image" Target="../media/image1430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8.png"/><Relationship Id="rId5" Type="http://schemas.openxmlformats.org/officeDocument/2006/relationships/image" Target="../media/image1410.png"/><Relationship Id="rId4" Type="http://schemas.openxmlformats.org/officeDocument/2006/relationships/image" Target="../media/image157.png"/><Relationship Id="rId9" Type="http://schemas.openxmlformats.org/officeDocument/2006/relationships/image" Target="../media/image1450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0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80.png"/><Relationship Id="rId4" Type="http://schemas.openxmlformats.org/officeDocument/2006/relationships/image" Target="../media/image1470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0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30.png"/><Relationship Id="rId4" Type="http://schemas.openxmlformats.org/officeDocument/2006/relationships/image" Target="../media/image1520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5.png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60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7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9.png"/><Relationship Id="rId4" Type="http://schemas.openxmlformats.org/officeDocument/2006/relationships/image" Target="../media/image168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1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2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4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2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5.png"/><Relationship Id="rId5" Type="http://schemas.openxmlformats.org/officeDocument/2006/relationships/image" Target="../media/image174.png"/><Relationship Id="rId4" Type="http://schemas.openxmlformats.org/officeDocument/2006/relationships/image" Target="../media/image173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6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8.png"/><Relationship Id="rId4" Type="http://schemas.openxmlformats.org/officeDocument/2006/relationships/image" Target="../media/image17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0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9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90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1.png"/><Relationship Id="rId4" Type="http://schemas.openxmlformats.org/officeDocument/2006/relationships/image" Target="../media/image180.png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A2B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2E6DA4"/>
          </a:solidFill>
          <a:ln w="12700">
            <a:solidFill>
              <a:srgbClr val="2E6DA4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4755000"/>
            <a:ext cx="9144000" cy="388499"/>
          </a:xfrm>
          <a:prstGeom prst="rect">
            <a:avLst/>
          </a:prstGeom>
          <a:solidFill>
            <a:srgbClr val="2E6DA4"/>
          </a:solidFill>
          <a:ln w="12700">
            <a:solidFill>
              <a:srgbClr val="2E6DA4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" name="Shape 2"/>
          <p:cNvSpPr/>
          <p:nvPr/>
        </p:nvSpPr>
        <p:spPr>
          <a:xfrm>
            <a:off x="640080" y="1097280"/>
            <a:ext cx="54864" cy="2286000"/>
          </a:xfrm>
          <a:prstGeom prst="rect">
            <a:avLst/>
          </a:prstGeom>
          <a:solidFill>
            <a:srgbClr val="2E6DA4"/>
          </a:solidFill>
          <a:ln w="12700">
            <a:solidFill>
              <a:srgbClr val="2E6DA4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" name="Text 3"/>
          <p:cNvSpPr/>
          <p:nvPr/>
        </p:nvSpPr>
        <p:spPr>
          <a:xfrm>
            <a:off x="914400" y="884682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>
                <a:solidFill>
                  <a:srgbClr val="2E6DA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KoPAS </a:t>
            </a:r>
            <a:r>
              <a:rPr lang="ko-KR" altLang="en-US" sz="1000" b="1" kern="0" spc="400">
                <a:solidFill>
                  <a:srgbClr val="2E6DA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여름학교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914400" y="1371721"/>
            <a:ext cx="7772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Beam Dynamics of</a:t>
            </a:r>
            <a:r>
              <a:rPr lang="ko-KR" altLang="en-US" sz="3600" b="1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 </a:t>
            </a:r>
            <a:endParaRPr lang="en-US" altLang="ko-KR" sz="3600" b="1">
              <a:solidFill>
                <a:srgbClr val="FFFFFF"/>
              </a:solidFill>
              <a:latin typeface="Arial" pitchFamily="34" charset="0"/>
              <a:cs typeface="Arial" pitchFamily="34" charset="-120"/>
            </a:endParaRPr>
          </a:p>
          <a:p>
            <a:pPr marL="0" indent="0">
              <a:buNone/>
            </a:pPr>
            <a:r>
              <a:rPr lang="en-US" altLang="ko-KR" sz="3600" b="1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Circular</a:t>
            </a:r>
            <a:r>
              <a:rPr lang="ko-KR" altLang="en-US" sz="3600" b="1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 </a:t>
            </a:r>
            <a:r>
              <a:rPr lang="en-US" altLang="ko-KR" sz="3600" b="1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Accelerators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914400" y="2331720"/>
            <a:ext cx="7772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ko-KR" altLang="en-US" sz="1600">
                <a:solidFill>
                  <a:srgbClr val="D6E4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원형가속기의 빔동역학</a:t>
            </a:r>
            <a:r>
              <a:rPr lang="en-US" altLang="ko-KR" sz="1600">
                <a:solidFill>
                  <a:srgbClr val="D6E4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Korea Light Source (KLS) </a:t>
            </a:r>
            <a:r>
              <a:rPr lang="ko-KR" altLang="en-US" sz="1600">
                <a:solidFill>
                  <a:srgbClr val="D6E4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을 예시로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914400" y="2926080"/>
            <a:ext cx="6858000" cy="0"/>
          </a:xfrm>
          <a:prstGeom prst="line">
            <a:avLst/>
          </a:prstGeom>
          <a:noFill/>
          <a:ln w="9525">
            <a:solidFill>
              <a:srgbClr val="3A5A7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9" name="Text 7"/>
          <p:cNvSpPr/>
          <p:nvPr/>
        </p:nvSpPr>
        <p:spPr>
          <a:xfrm>
            <a:off x="914400" y="310896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ko-KR" altLang="en-US" sz="13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김재현</a:t>
            </a:r>
            <a:r>
              <a:rPr lang="en-US" sz="1300">
                <a:solidFill>
                  <a:srgbClr val="8A96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   </a:t>
            </a:r>
            <a:r>
              <a:rPr lang="en-US" sz="1300" dirty="0">
                <a:solidFill>
                  <a:srgbClr val="8A96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      Pohang Accelerator Laboratory (</a:t>
            </a:r>
            <a:r>
              <a:rPr lang="en-US" sz="1300">
                <a:solidFill>
                  <a:srgbClr val="8A96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PAL) - 4GSR Research Division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914400" y="352044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>
                <a:solidFill>
                  <a:srgbClr val="8A96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2026. 7. 8</a:t>
            </a:r>
            <a:endParaRPr lang="en-US" sz="1200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86927209-6CF3-4B7C-B2EF-5FF0DFABE0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0701" y="4835012"/>
            <a:ext cx="2258999" cy="228474"/>
          </a:xfrm>
          <a:prstGeom prst="rect">
            <a:avLst/>
          </a:prstGeom>
        </p:spPr>
      </p:pic>
      <p:sp>
        <p:nvSpPr>
          <p:cNvPr id="11" name="슬라이드 번호 개체 틀 10">
            <a:extLst>
              <a:ext uri="{FF2B5EF4-FFF2-40B4-BE49-F238E27FC236}">
                <a16:creationId xmlns:a16="http://schemas.microsoft.com/office/drawing/2014/main" id="{99F2E25B-20DD-4DF7-1E29-B8646D10DF6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DBAB80-468C-4252-8D8D-F72A0FE47F84}" type="slidenum">
              <a:rPr lang="ko-KR" altLang="en-US" smtClean="0"/>
              <a:t>1</a:t>
            </a:fld>
            <a:endParaRPr lang="ko-KR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4B0E9-3B82-F8C6-5312-1FA219F975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56E3D78F-3A08-8CFA-5194-BC470FA544F1}"/>
              </a:ext>
            </a:extLst>
          </p:cNvPr>
          <p:cNvSpPr/>
          <p:nvPr/>
        </p:nvSpPr>
        <p:spPr>
          <a:xfrm>
            <a:off x="457200" y="27432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2400" dirty="0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20F907AD-17C4-5F82-AAC5-FFFE29823418}"/>
              </a:ext>
            </a:extLst>
          </p:cNvPr>
          <p:cNvSpPr/>
          <p:nvPr/>
        </p:nvSpPr>
        <p:spPr>
          <a:xfrm>
            <a:off x="457200" y="841248"/>
            <a:ext cx="8229600" cy="0"/>
          </a:xfrm>
          <a:prstGeom prst="line">
            <a:avLst/>
          </a:prstGeom>
          <a:noFill/>
          <a:ln w="9525">
            <a:solidFill>
              <a:srgbClr val="C5D3D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0" name="Text 0">
            <a:extLst>
              <a:ext uri="{FF2B5EF4-FFF2-40B4-BE49-F238E27FC236}">
                <a16:creationId xmlns:a16="http://schemas.microsoft.com/office/drawing/2014/main" id="{C310AB75-E16C-9528-F277-98AED9FFE506}"/>
              </a:ext>
            </a:extLst>
          </p:cNvPr>
          <p:cNvSpPr/>
          <p:nvPr/>
        </p:nvSpPr>
        <p:spPr>
          <a:xfrm>
            <a:off x="457200" y="240117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>
                <a:solidFill>
                  <a:srgbClr val="1E3F66"/>
                </a:solidFill>
                <a:latin typeface="Arial" pitchFamily="34" charset="0"/>
                <a:cs typeface="Arial" pitchFamily="34" charset="-120"/>
              </a:rPr>
              <a:t>Photon beam brightness</a:t>
            </a:r>
            <a:endParaRPr lang="en-US" sz="2400" dirty="0"/>
          </a:p>
        </p:txBody>
      </p:sp>
      <p:sp>
        <p:nvSpPr>
          <p:cNvPr id="13" name="Text 6">
            <a:extLst>
              <a:ext uri="{FF2B5EF4-FFF2-40B4-BE49-F238E27FC236}">
                <a16:creationId xmlns:a16="http://schemas.microsoft.com/office/drawing/2014/main" id="{C40A6267-7D54-6C53-0627-713CF634D0E1}"/>
              </a:ext>
            </a:extLst>
          </p:cNvPr>
          <p:cNvSpPr/>
          <p:nvPr/>
        </p:nvSpPr>
        <p:spPr>
          <a:xfrm>
            <a:off x="365760" y="4754880"/>
            <a:ext cx="6858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8A96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Beam Dynamics of Circular Accelerators – KoPAS 2026</a:t>
            </a:r>
            <a:endParaRPr lang="en-US" sz="900" dirty="0"/>
          </a:p>
        </p:txBody>
      </p:sp>
      <p:sp>
        <p:nvSpPr>
          <p:cNvPr id="4" name="내용 개체 틀 2">
            <a:extLst>
              <a:ext uri="{FF2B5EF4-FFF2-40B4-BE49-F238E27FC236}">
                <a16:creationId xmlns:a16="http://schemas.microsoft.com/office/drawing/2014/main" id="{FB90D698-B1CB-77A9-6FA6-31679208B84D}"/>
              </a:ext>
            </a:extLst>
          </p:cNvPr>
          <p:cNvSpPr txBox="1">
            <a:spLocks/>
          </p:cNvSpPr>
          <p:nvPr/>
        </p:nvSpPr>
        <p:spPr>
          <a:xfrm>
            <a:off x="549711" y="853155"/>
            <a:ext cx="7854774" cy="517842"/>
          </a:xfr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800" b="1"/>
              <a:t>Brightness is the key figure-of-merit of next-generation stroage rings</a:t>
            </a:r>
          </a:p>
          <a:p>
            <a:r>
              <a:rPr lang="en-US" altLang="ko-KR" sz="1400"/>
              <a:t>Number of photons per second, per unit source size, per unit solid angle, per 0.1% bandwidth</a:t>
            </a:r>
            <a:endParaRPr lang="ko-KR" altLang="en-US" sz="140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A9BBDF8E-72DA-E7B4-2CCA-23CF1A083BB3}"/>
              </a:ext>
            </a:extLst>
          </p:cNvPr>
          <p:cNvSpPr/>
          <p:nvPr/>
        </p:nvSpPr>
        <p:spPr>
          <a:xfrm>
            <a:off x="6392058" y="4520640"/>
            <a:ext cx="1534394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600"/>
              <a:t>JM Filhol CERN lecture 2, March 5 &amp; 6 2009</a:t>
            </a:r>
            <a:endParaRPr lang="ko-KR" altLang="en-US" sz="600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9E8DF587-F136-6480-734A-BDC9464606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7860" y="1526852"/>
            <a:ext cx="4495783" cy="1101423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FCD7974A-5482-E891-2D74-6F76535B28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78584" y="1652927"/>
            <a:ext cx="3365416" cy="2585783"/>
          </a:xfrm>
          <a:prstGeom prst="rect">
            <a:avLst/>
          </a:prstGeom>
        </p:spPr>
      </p:pic>
      <p:sp>
        <p:nvSpPr>
          <p:cNvPr id="8" name="직사각형 7">
            <a:extLst>
              <a:ext uri="{FF2B5EF4-FFF2-40B4-BE49-F238E27FC236}">
                <a16:creationId xmlns:a16="http://schemas.microsoft.com/office/drawing/2014/main" id="{2E39868B-BF40-84DC-7A6D-08B56ACB6919}"/>
              </a:ext>
            </a:extLst>
          </p:cNvPr>
          <p:cNvSpPr/>
          <p:nvPr/>
        </p:nvSpPr>
        <p:spPr>
          <a:xfrm>
            <a:off x="6392058" y="4662547"/>
            <a:ext cx="1605915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600"/>
              <a:t>https://doi.org/10.1016/j.nima.2021.165941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직사각형 14">
                <a:extLst>
                  <a:ext uri="{FF2B5EF4-FFF2-40B4-BE49-F238E27FC236}">
                    <a16:creationId xmlns:a16="http://schemas.microsoft.com/office/drawing/2014/main" id="{0CAFDE06-3D39-A0F7-DEDB-EBD0CAD055DF}"/>
                  </a:ext>
                </a:extLst>
              </p:cNvPr>
              <p:cNvSpPr/>
              <p:nvPr/>
            </p:nvSpPr>
            <p:spPr>
              <a:xfrm>
                <a:off x="987860" y="2792533"/>
                <a:ext cx="4338644" cy="1527598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txBody>
              <a:bodyPr wrap="square">
                <a:spAutoFit/>
              </a:bodyPr>
              <a:lstStyle/>
              <a:p>
                <a:pPr marL="214313" indent="-214313">
                  <a:buFont typeface="Wingdings" panose="05000000000000000000" pitchFamily="2" charset="2"/>
                  <a:buChar char="§"/>
                </a:pPr>
                <a:r>
                  <a:rPr lang="en-US" altLang="ko-KR" sz="1350" b="1"/>
                  <a:t>Diffraction-limit</a:t>
                </a:r>
                <a:endParaRPr lang="en-US" altLang="ko-KR" sz="1350" i="1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35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35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lang="en-US" altLang="ko-KR" sz="135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𝑝h𝑜𝑡𝑜𝑛</m:t>
                        </m:r>
                        <m:r>
                          <a:rPr lang="en-US" altLang="ko-KR" sz="1350" i="1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US" altLang="ko-KR" sz="135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ko-KR" sz="135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135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</m:num>
                      <m:den>
                        <m:r>
                          <a:rPr lang="en-US" altLang="ko-KR" sz="1350" i="1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altLang="ko-KR" sz="135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den>
                    </m:f>
                  </m:oMath>
                </a14:m>
                <a:r>
                  <a:rPr lang="en-US" altLang="ko-KR" sz="1350" dirty="0"/>
                  <a:t>  where </a:t>
                </a:r>
                <a14:m>
                  <m:oMath xmlns:m="http://schemas.openxmlformats.org/officeDocument/2006/math">
                    <m:r>
                      <a:rPr lang="en-US" altLang="ko-KR" sz="135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𝜆</m:t>
                    </m:r>
                    <m:r>
                      <a:rPr lang="en-US" altLang="ko-KR" sz="135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ko-KR" sz="135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135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h𝑐</m:t>
                        </m:r>
                      </m:num>
                      <m:den>
                        <m:sSub>
                          <m:sSubPr>
                            <m:ctrlPr>
                              <a:rPr lang="en-US" altLang="ko-KR" sz="135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135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altLang="ko-KR" sz="135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𝑝h𝑜𝑡𝑜𝑛</m:t>
                            </m:r>
                          </m:sub>
                        </m:sSub>
                      </m:den>
                    </m:f>
                  </m:oMath>
                </a14:m>
                <a:endParaRPr lang="en-US" altLang="ko-KR" sz="1350" dirty="0"/>
              </a:p>
              <a:p>
                <a:r>
                  <a:rPr lang="en-US" altLang="ko-KR" sz="1350" dirty="0"/>
                  <a:t>   ~100 pm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35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350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altLang="ko-KR" sz="1350" i="1">
                            <a:latin typeface="Cambria Math" panose="02040503050406030204" pitchFamily="18" charset="0"/>
                          </a:rPr>
                          <m:t>𝑝h𝑜𝑡𝑜𝑛</m:t>
                        </m:r>
                      </m:sub>
                    </m:sSub>
                    <m:r>
                      <a:rPr lang="en-US" altLang="ko-KR" sz="135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ko-KR" sz="1350" dirty="0"/>
                  <a:t>= 1 KeV</a:t>
                </a:r>
              </a:p>
              <a:p>
                <a:r>
                  <a:rPr lang="en-US" altLang="ko-KR" sz="1350" dirty="0"/>
                  <a:t>   ~10 pm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35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350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altLang="ko-KR" sz="1350" i="1">
                            <a:latin typeface="Cambria Math" panose="02040503050406030204" pitchFamily="18" charset="0"/>
                          </a:rPr>
                          <m:t>𝑝h𝑜𝑡𝑜𝑛</m:t>
                        </m:r>
                      </m:sub>
                    </m:sSub>
                    <m:r>
                      <a:rPr lang="en-US" altLang="ko-KR" sz="135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ko-KR" sz="1350" dirty="0"/>
                  <a:t>= </a:t>
                </a:r>
                <a:r>
                  <a:rPr lang="en-US" altLang="ko-KR" sz="1350"/>
                  <a:t>10 KeV</a:t>
                </a:r>
              </a:p>
              <a:p>
                <a:endParaRPr lang="en-US" altLang="ko-KR" sz="1350" b="1" dirty="0">
                  <a:solidFill>
                    <a:srgbClr val="C00000"/>
                  </a:solidFill>
                </a:endParaRPr>
              </a:p>
              <a:p>
                <a:r>
                  <a:rPr lang="en-US" altLang="ko-KR" sz="1350" b="1">
                    <a:solidFill>
                      <a:srgbClr val="C00000"/>
                    </a:solidFill>
                  </a:rPr>
                  <a:t>Brightness </a:t>
                </a:r>
                <a:r>
                  <a:rPr lang="en-US" altLang="ko-KR" sz="1350" b="1" dirty="0">
                    <a:solidFill>
                      <a:srgbClr val="C00000"/>
                    </a:solidFill>
                  </a:rPr>
                  <a:t>no longer increase 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35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35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𝜺</m:t>
                        </m:r>
                      </m:e>
                      <m:sub>
                        <m:r>
                          <a:rPr lang="en-US" altLang="ko-KR" sz="135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𝒆𝒍𝒆𝒄𝒕𝒓𝒐𝒏</m:t>
                        </m:r>
                        <m:r>
                          <a:rPr lang="en-US" altLang="ko-KR" sz="135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  <m:r>
                      <a:rPr lang="en-US" altLang="ko-KR" sz="135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ko-KR" sz="135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</m:oMath>
                </a14:m>
                <a:r>
                  <a:rPr lang="en-US" altLang="ko-KR" sz="1350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35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35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𝜺</m:t>
                        </m:r>
                      </m:e>
                      <m:sub>
                        <m:r>
                          <a:rPr lang="en-US" altLang="ko-KR" sz="135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𝒑𝒉𝒐𝒕𝒐𝒏</m:t>
                        </m:r>
                        <m:r>
                          <a:rPr lang="en-US" altLang="ko-KR" sz="135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</m:oMath>
                </a14:m>
                <a:endParaRPr lang="ko-KR" altLang="en-US" sz="1350" b="1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5" name="직사각형 14">
                <a:extLst>
                  <a:ext uri="{FF2B5EF4-FFF2-40B4-BE49-F238E27FC236}">
                    <a16:creationId xmlns:a16="http://schemas.microsoft.com/office/drawing/2014/main" id="{0CAFDE06-3D39-A0F7-DEDB-EBD0CAD055D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7860" y="2792533"/>
                <a:ext cx="4338644" cy="1527598"/>
              </a:xfrm>
              <a:prstGeom prst="rect">
                <a:avLst/>
              </a:prstGeom>
              <a:blipFill>
                <a:blip r:embed="rId5"/>
                <a:stretch>
                  <a:fillRect l="-140" b="-1581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슬라이드 번호 개체 틀 10">
            <a:extLst>
              <a:ext uri="{FF2B5EF4-FFF2-40B4-BE49-F238E27FC236}">
                <a16:creationId xmlns:a16="http://schemas.microsoft.com/office/drawing/2014/main" id="{4775CCBB-5101-FF98-CABE-60D9B96CB28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DBAB80-468C-4252-8D8D-F72A0FE47F84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672147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EF4AA4-FE6A-6E7C-6600-3025A99FE8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>
            <a:extLst>
              <a:ext uri="{FF2B5EF4-FFF2-40B4-BE49-F238E27FC236}">
                <a16:creationId xmlns:a16="http://schemas.microsoft.com/office/drawing/2014/main" id="{A989C9B3-B99D-F121-539A-4932ED2764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2817" y="756541"/>
            <a:ext cx="6858000" cy="2591474"/>
          </a:xfrm>
          <a:prstGeom prst="rect">
            <a:avLst/>
          </a:prstGeom>
        </p:spPr>
      </p:pic>
      <p:sp>
        <p:nvSpPr>
          <p:cNvPr id="2" name="Text 0">
            <a:extLst>
              <a:ext uri="{FF2B5EF4-FFF2-40B4-BE49-F238E27FC236}">
                <a16:creationId xmlns:a16="http://schemas.microsoft.com/office/drawing/2014/main" id="{DB4F2856-6DFF-F81A-5EA6-B1DA54DED06A}"/>
              </a:ext>
            </a:extLst>
          </p:cNvPr>
          <p:cNvSpPr/>
          <p:nvPr/>
        </p:nvSpPr>
        <p:spPr>
          <a:xfrm>
            <a:off x="457200" y="27432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2400" dirty="0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CD968B34-C487-C57F-2EFB-A39CA891DB6D}"/>
              </a:ext>
            </a:extLst>
          </p:cNvPr>
          <p:cNvSpPr/>
          <p:nvPr/>
        </p:nvSpPr>
        <p:spPr>
          <a:xfrm>
            <a:off x="457200" y="841248"/>
            <a:ext cx="8229600" cy="0"/>
          </a:xfrm>
          <a:prstGeom prst="line">
            <a:avLst/>
          </a:prstGeom>
          <a:noFill/>
          <a:ln w="9525">
            <a:solidFill>
              <a:srgbClr val="C5D3D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0" name="Text 0">
            <a:extLst>
              <a:ext uri="{FF2B5EF4-FFF2-40B4-BE49-F238E27FC236}">
                <a16:creationId xmlns:a16="http://schemas.microsoft.com/office/drawing/2014/main" id="{49B23CBE-1304-1452-17A3-4A91657A6F18}"/>
              </a:ext>
            </a:extLst>
          </p:cNvPr>
          <p:cNvSpPr/>
          <p:nvPr/>
        </p:nvSpPr>
        <p:spPr>
          <a:xfrm>
            <a:off x="457200" y="240117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>
                <a:solidFill>
                  <a:srgbClr val="1E3F66"/>
                </a:solidFill>
                <a:latin typeface="Arial" pitchFamily="34" charset="0"/>
                <a:cs typeface="Arial" pitchFamily="34" charset="-120"/>
              </a:rPr>
              <a:t>Photon beam brightness</a:t>
            </a:r>
            <a:endParaRPr lang="en-US" sz="2400" dirty="0"/>
          </a:p>
        </p:txBody>
      </p:sp>
      <p:sp>
        <p:nvSpPr>
          <p:cNvPr id="13" name="Text 6">
            <a:extLst>
              <a:ext uri="{FF2B5EF4-FFF2-40B4-BE49-F238E27FC236}">
                <a16:creationId xmlns:a16="http://schemas.microsoft.com/office/drawing/2014/main" id="{3373ABEF-5CFC-CF30-3550-5E964778776D}"/>
              </a:ext>
            </a:extLst>
          </p:cNvPr>
          <p:cNvSpPr/>
          <p:nvPr/>
        </p:nvSpPr>
        <p:spPr>
          <a:xfrm>
            <a:off x="365760" y="4754880"/>
            <a:ext cx="6858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8A96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Beam Dynamics of Circular Accelerators – KoPAS 2026</a:t>
            </a:r>
            <a:endParaRPr lang="en-US" sz="9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DDA0D09-FA0A-A8DD-C114-52BE83E08349}"/>
              </a:ext>
            </a:extLst>
          </p:cNvPr>
          <p:cNvSpPr txBox="1"/>
          <p:nvPr/>
        </p:nvSpPr>
        <p:spPr>
          <a:xfrm>
            <a:off x="2433313" y="3369370"/>
            <a:ext cx="20729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/>
              <a:t>ALS : 2 GeV ring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C5CCA47D-1FBF-0D5E-C6A1-9137D078FF0E}"/>
              </a:ext>
            </a:extLst>
          </p:cNvPr>
          <p:cNvSpPr/>
          <p:nvPr/>
        </p:nvSpPr>
        <p:spPr>
          <a:xfrm>
            <a:off x="3757380" y="4928056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ko-KR" sz="800"/>
              <a:t>X-Ray Spectroscopy with Synchrotron Radiation, Stephen P. Cramer</a:t>
            </a:r>
            <a:endParaRPr lang="ko-KR" altLang="en-US" sz="80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63F3D0F-F525-08CB-7555-8D9C32E16845}"/>
              </a:ext>
            </a:extLst>
          </p:cNvPr>
          <p:cNvSpPr txBox="1"/>
          <p:nvPr/>
        </p:nvSpPr>
        <p:spPr>
          <a:xfrm>
            <a:off x="2346123" y="3781336"/>
            <a:ext cx="487763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/>
              <a:t>Higher electron beam energy has shifted</a:t>
            </a:r>
            <a:r>
              <a:rPr lang="ko-KR" altLang="en-US" sz="1200"/>
              <a:t> </a:t>
            </a:r>
            <a:r>
              <a:rPr lang="en-US" altLang="ko-KR" sz="1200"/>
              <a:t>spectral brightness curve toward higher photon energy</a:t>
            </a:r>
          </a:p>
          <a:p>
            <a:endParaRPr lang="en-US" altLang="ko-KR" sz="120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/>
              <a:t>Machine upgrade aims for increased spectral brightness curve</a:t>
            </a:r>
          </a:p>
          <a:p>
            <a:endParaRPr lang="en-US" altLang="ko-KR" sz="120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E56F06D-D27C-FFD0-5DD4-BB18466E0D5A}"/>
              </a:ext>
            </a:extLst>
          </p:cNvPr>
          <p:cNvSpPr txBox="1"/>
          <p:nvPr/>
        </p:nvSpPr>
        <p:spPr>
          <a:xfrm>
            <a:off x="5226600" y="3361519"/>
            <a:ext cx="195267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400"/>
              <a:t>PETRA-III/IV: 6 GeV ring</a:t>
            </a:r>
            <a:endParaRPr lang="ko-KR" altLang="en-US" sz="140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408BD33-9F7D-7AF7-92D0-C22725DDDA7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DBAB80-468C-4252-8D8D-F72A0FE47F84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193370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3C3EA9-C8AC-F6AD-F7DF-D82622315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0E54D67A-35DD-5F79-2AF7-987E6730DE2E}"/>
              </a:ext>
            </a:extLst>
          </p:cNvPr>
          <p:cNvSpPr/>
          <p:nvPr/>
        </p:nvSpPr>
        <p:spPr>
          <a:xfrm>
            <a:off x="457200" y="27432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2400" dirty="0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A0A2CB24-33AD-4C93-7D97-CB975939CB80}"/>
              </a:ext>
            </a:extLst>
          </p:cNvPr>
          <p:cNvSpPr/>
          <p:nvPr/>
        </p:nvSpPr>
        <p:spPr>
          <a:xfrm>
            <a:off x="457200" y="841248"/>
            <a:ext cx="8229600" cy="0"/>
          </a:xfrm>
          <a:prstGeom prst="line">
            <a:avLst/>
          </a:prstGeom>
          <a:noFill/>
          <a:ln w="9525">
            <a:solidFill>
              <a:srgbClr val="C5D3D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0" name="Text 0">
            <a:extLst>
              <a:ext uri="{FF2B5EF4-FFF2-40B4-BE49-F238E27FC236}">
                <a16:creationId xmlns:a16="http://schemas.microsoft.com/office/drawing/2014/main" id="{BF133742-9191-C038-7779-EA02BA8A1F5B}"/>
              </a:ext>
            </a:extLst>
          </p:cNvPr>
          <p:cNvSpPr/>
          <p:nvPr/>
        </p:nvSpPr>
        <p:spPr>
          <a:xfrm>
            <a:off x="457200" y="240117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>
                <a:solidFill>
                  <a:srgbClr val="1E3F66"/>
                </a:solidFill>
                <a:latin typeface="Arial" pitchFamily="34" charset="0"/>
                <a:cs typeface="Arial" pitchFamily="34" charset="-120"/>
              </a:rPr>
              <a:t>Electron beam emittance</a:t>
            </a:r>
            <a:endParaRPr lang="en-US" sz="2400" dirty="0"/>
          </a:p>
        </p:txBody>
      </p:sp>
      <p:sp>
        <p:nvSpPr>
          <p:cNvPr id="13" name="Text 6">
            <a:extLst>
              <a:ext uri="{FF2B5EF4-FFF2-40B4-BE49-F238E27FC236}">
                <a16:creationId xmlns:a16="http://schemas.microsoft.com/office/drawing/2014/main" id="{36F8D8F4-981E-BE0D-9710-F4ADFBBFCFF9}"/>
              </a:ext>
            </a:extLst>
          </p:cNvPr>
          <p:cNvSpPr/>
          <p:nvPr/>
        </p:nvSpPr>
        <p:spPr>
          <a:xfrm>
            <a:off x="365760" y="4754880"/>
            <a:ext cx="6858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8A96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Beam Dynamics of Circular Accelerators – KoPAS 2026</a:t>
            </a:r>
            <a:endParaRPr lang="en-US" sz="900" dirty="0"/>
          </a:p>
        </p:txBody>
      </p:sp>
      <p:sp>
        <p:nvSpPr>
          <p:cNvPr id="11" name="내용 개체 틀 2">
            <a:extLst>
              <a:ext uri="{FF2B5EF4-FFF2-40B4-BE49-F238E27FC236}">
                <a16:creationId xmlns:a16="http://schemas.microsoft.com/office/drawing/2014/main" id="{B28201A3-13B4-7740-E73A-54EBD506E0F3}"/>
              </a:ext>
            </a:extLst>
          </p:cNvPr>
          <p:cNvSpPr txBox="1">
            <a:spLocks/>
          </p:cNvSpPr>
          <p:nvPr/>
        </p:nvSpPr>
        <p:spPr>
          <a:xfrm>
            <a:off x="581279" y="900100"/>
            <a:ext cx="8181314" cy="640522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200" b="1"/>
              <a:t>Emittance</a:t>
            </a:r>
            <a:r>
              <a:rPr lang="en-US" altLang="ko-KR" sz="1200"/>
              <a:t>: area occupied by the beam in the phase-space</a:t>
            </a:r>
          </a:p>
          <a:p>
            <a:r>
              <a:rPr lang="en-US" altLang="ko-KR" sz="1200"/>
              <a:t>Natural emittance or equilibrium emittance is intrinsic property of an electron storage ring, </a:t>
            </a:r>
          </a:p>
          <a:p>
            <a:pPr marL="0" indent="0">
              <a:buFont typeface="Arial" pitchFamily="34" charset="0"/>
              <a:buNone/>
            </a:pPr>
            <a:r>
              <a:rPr lang="en-US" altLang="ko-KR" sz="1200"/>
              <a:t>       taking into account radiation damping and quantum excitation</a:t>
            </a:r>
            <a:endParaRPr lang="ko-KR" altLang="en-US" sz="120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4E9FC55B-B138-D220-7965-F3AA70B719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5802" y="2023440"/>
            <a:ext cx="3194972" cy="851992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D492888C-EFB7-393F-77C9-B3512F65D1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18962" y="1650446"/>
            <a:ext cx="1091636" cy="486321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4774764F-AF81-FBDD-F7FA-DEBB04562F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23357" y="2926807"/>
            <a:ext cx="3738009" cy="2076394"/>
          </a:xfrm>
          <a:prstGeom prst="rect">
            <a:avLst/>
          </a:prstGeom>
        </p:spPr>
      </p:pic>
      <p:sp>
        <p:nvSpPr>
          <p:cNvPr id="17" name="직사각형 16">
            <a:extLst>
              <a:ext uri="{FF2B5EF4-FFF2-40B4-BE49-F238E27FC236}">
                <a16:creationId xmlns:a16="http://schemas.microsoft.com/office/drawing/2014/main" id="{FAB4356B-CDAF-004B-751D-247631E54C26}"/>
              </a:ext>
            </a:extLst>
          </p:cNvPr>
          <p:cNvSpPr/>
          <p:nvPr/>
        </p:nvSpPr>
        <p:spPr>
          <a:xfrm>
            <a:off x="6040907" y="4637587"/>
            <a:ext cx="204047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800"/>
              <a:t>Amor Nadji 27 - 29 June 2022 3rd LEL design workshop – ALBA</a:t>
            </a:r>
            <a:endParaRPr lang="ko-KR" altLang="en-US" sz="800"/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392E7864-FBCB-7121-9FDC-E7688D0CC0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930" y="1561375"/>
            <a:ext cx="4941814" cy="1210697"/>
          </a:xfrm>
          <a:prstGeom prst="rect">
            <a:avLst/>
          </a:prstGeom>
        </p:spPr>
      </p:pic>
      <p:sp>
        <p:nvSpPr>
          <p:cNvPr id="19" name="타원 18">
            <a:extLst>
              <a:ext uri="{FF2B5EF4-FFF2-40B4-BE49-F238E27FC236}">
                <a16:creationId xmlns:a16="http://schemas.microsoft.com/office/drawing/2014/main" id="{D47A255C-E627-F2C7-7F06-220DE40F9B37}"/>
              </a:ext>
            </a:extLst>
          </p:cNvPr>
          <p:cNvSpPr/>
          <p:nvPr/>
        </p:nvSpPr>
        <p:spPr>
          <a:xfrm>
            <a:off x="2233350" y="2119442"/>
            <a:ext cx="152837" cy="368492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타원 19">
            <a:extLst>
              <a:ext uri="{FF2B5EF4-FFF2-40B4-BE49-F238E27FC236}">
                <a16:creationId xmlns:a16="http://schemas.microsoft.com/office/drawing/2014/main" id="{29336502-FC3E-2603-8EDD-53B02D2C09CF}"/>
              </a:ext>
            </a:extLst>
          </p:cNvPr>
          <p:cNvSpPr/>
          <p:nvPr/>
        </p:nvSpPr>
        <p:spPr>
          <a:xfrm>
            <a:off x="2233350" y="2489278"/>
            <a:ext cx="152837" cy="326342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7B2EE533-BE82-BD29-E992-B2C2DD64295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DBAB80-468C-4252-8D8D-F72A0FE47F84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44376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93506A-45FE-2C7E-E24E-950D38C679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AB5E2DF0-5B6C-F3F3-345F-C90726EEE8CB}"/>
              </a:ext>
            </a:extLst>
          </p:cNvPr>
          <p:cNvSpPr/>
          <p:nvPr/>
        </p:nvSpPr>
        <p:spPr>
          <a:xfrm>
            <a:off x="457200" y="27432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2400" dirty="0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0A3E5422-2C69-1F39-A070-B0FCA1AB7A10}"/>
              </a:ext>
            </a:extLst>
          </p:cNvPr>
          <p:cNvSpPr/>
          <p:nvPr/>
        </p:nvSpPr>
        <p:spPr>
          <a:xfrm>
            <a:off x="457200" y="841248"/>
            <a:ext cx="8229600" cy="0"/>
          </a:xfrm>
          <a:prstGeom prst="line">
            <a:avLst/>
          </a:prstGeom>
          <a:noFill/>
          <a:ln w="9525">
            <a:solidFill>
              <a:srgbClr val="C5D3D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0" name="Text 0">
            <a:extLst>
              <a:ext uri="{FF2B5EF4-FFF2-40B4-BE49-F238E27FC236}">
                <a16:creationId xmlns:a16="http://schemas.microsoft.com/office/drawing/2014/main" id="{7D2BB7A9-6AA6-C46C-BAFA-AC78191C94B5}"/>
              </a:ext>
            </a:extLst>
          </p:cNvPr>
          <p:cNvSpPr/>
          <p:nvPr/>
        </p:nvSpPr>
        <p:spPr>
          <a:xfrm>
            <a:off x="457200" y="240117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altLang="ko-KR" sz="2400" b="1">
                <a:solidFill>
                  <a:srgbClr val="1E3F66"/>
                </a:solidFill>
                <a:latin typeface="Arial" pitchFamily="34" charset="0"/>
                <a:cs typeface="Arial" pitchFamily="34" charset="-120"/>
              </a:rPr>
              <a:t>Ring design approach</a:t>
            </a:r>
            <a:endParaRPr lang="en-US" sz="2400" dirty="0"/>
          </a:p>
        </p:txBody>
      </p:sp>
      <p:sp>
        <p:nvSpPr>
          <p:cNvPr id="13" name="Text 6">
            <a:extLst>
              <a:ext uri="{FF2B5EF4-FFF2-40B4-BE49-F238E27FC236}">
                <a16:creationId xmlns:a16="http://schemas.microsoft.com/office/drawing/2014/main" id="{504B29CE-6D36-A7AD-0B9E-F616E3A0CD86}"/>
              </a:ext>
            </a:extLst>
          </p:cNvPr>
          <p:cNvSpPr/>
          <p:nvPr/>
        </p:nvSpPr>
        <p:spPr>
          <a:xfrm>
            <a:off x="365760" y="4754880"/>
            <a:ext cx="6858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8A96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Beam Dynamics of Circular Accelerators – KoPAS 2026</a:t>
            </a:r>
            <a:endParaRPr lang="en-US" sz="900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302D37B2-1B2D-7AE3-90FE-EBEA69C1D4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808" y="800303"/>
            <a:ext cx="2680952" cy="1521411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9415F02E-2E9E-A3AA-C9AC-1AC552FB78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4756" y="2606357"/>
            <a:ext cx="3289211" cy="2050311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1F9CE0D3-FA18-D4F6-C1D9-44F3D8B0614A}"/>
              </a:ext>
            </a:extLst>
          </p:cNvPr>
          <p:cNvSpPr/>
          <p:nvPr/>
        </p:nvSpPr>
        <p:spPr>
          <a:xfrm>
            <a:off x="0" y="4941311"/>
            <a:ext cx="3448783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800"/>
              <a:t>SLAC-PUB-17215</a:t>
            </a:r>
            <a:endParaRPr lang="ko-KR" altLang="en-US" sz="8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562910E-50D1-19C0-97D8-2780671E61C7}"/>
              </a:ext>
            </a:extLst>
          </p:cNvPr>
          <p:cNvSpPr txBox="1"/>
          <p:nvPr/>
        </p:nvSpPr>
        <p:spPr>
          <a:xfrm>
            <a:off x="4526728" y="352448"/>
            <a:ext cx="5318759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/>
              <a:t>     Building blocks for a circular accelerator</a:t>
            </a:r>
          </a:p>
          <a:p>
            <a:endParaRPr lang="en-US" altLang="ko-KR" sz="1400"/>
          </a:p>
          <a:p>
            <a:pPr marL="285750" indent="-285750">
              <a:buFontTx/>
              <a:buChar char="-"/>
            </a:pPr>
            <a:r>
              <a:rPr lang="en-US" altLang="ko-KR" sz="1400" u="sng"/>
              <a:t>Dipole magnets (bending magnets): </a:t>
            </a:r>
          </a:p>
          <a:p>
            <a:r>
              <a:rPr lang="en-US" altLang="ko-KR" sz="1400"/>
              <a:t>     Set the design    trajectory of a particle</a:t>
            </a:r>
          </a:p>
          <a:p>
            <a:pPr marL="285750" indent="-285750">
              <a:buFontTx/>
              <a:buChar char="-"/>
            </a:pPr>
            <a:r>
              <a:rPr lang="en-US" altLang="ko-KR" sz="1400" u="sng"/>
              <a:t>Quadrupole magnets:</a:t>
            </a:r>
          </a:p>
          <a:p>
            <a:r>
              <a:rPr lang="en-US" altLang="ko-KR" sz="1400"/>
              <a:t>     adjust beam size in horizontal/vertical plane</a:t>
            </a:r>
          </a:p>
          <a:p>
            <a:pPr marL="285750" indent="-285750">
              <a:buFontTx/>
              <a:buChar char="-"/>
            </a:pPr>
            <a:r>
              <a:rPr lang="en-US" altLang="ko-KR" sz="1400" u="sng"/>
              <a:t>Sextupole magnets:</a:t>
            </a:r>
          </a:p>
          <a:p>
            <a:r>
              <a:rPr lang="en-US" altLang="ko-KR" sz="1400"/>
              <a:t>     correct chromatic aberration for </a:t>
            </a:r>
          </a:p>
          <a:p>
            <a:r>
              <a:rPr lang="en-US" altLang="ko-KR" sz="1400"/>
              <a:t>     off-momentum particle </a:t>
            </a:r>
          </a:p>
          <a:p>
            <a:r>
              <a:rPr lang="en-US" altLang="ko-KR" sz="1400"/>
              <a:t>    (correct aberration caused by quadrupoles)</a:t>
            </a:r>
          </a:p>
          <a:p>
            <a:r>
              <a:rPr lang="en-US" altLang="ko-KR" sz="1400"/>
              <a:t>   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4332828-ECBD-439C-9AA8-35F9E2173F54}"/>
              </a:ext>
            </a:extLst>
          </p:cNvPr>
          <p:cNvSpPr txBox="1"/>
          <p:nvPr/>
        </p:nvSpPr>
        <p:spPr>
          <a:xfrm>
            <a:off x="4790291" y="2806462"/>
            <a:ext cx="43053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/>
              <a:t>Widely used lattice configurations</a:t>
            </a:r>
            <a:endParaRPr lang="ko-KR" altLang="en-US" sz="1400" b="1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FB31FFB-0CF5-A0D4-51CF-04FE0CFF2304}"/>
              </a:ext>
            </a:extLst>
          </p:cNvPr>
          <p:cNvSpPr txBox="1"/>
          <p:nvPr/>
        </p:nvSpPr>
        <p:spPr>
          <a:xfrm>
            <a:off x="4572000" y="3173435"/>
            <a:ext cx="41148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altLang="ko-KR" sz="1400"/>
              <a:t>FODO is simple and reliable. Baseline optics of</a:t>
            </a:r>
          </a:p>
          <a:p>
            <a:r>
              <a:rPr lang="en-US" altLang="ko-KR" sz="1400"/>
              <a:t>     most of booster synchrotrons and 2GSRs</a:t>
            </a:r>
          </a:p>
          <a:p>
            <a:r>
              <a:rPr lang="en-US" altLang="ko-KR" sz="1400"/>
              <a:t>-     DBA and TBA are baseline optics of most of 3GSRs</a:t>
            </a:r>
          </a:p>
          <a:p>
            <a:pPr marL="285750" indent="-285750">
              <a:buFontTx/>
              <a:buChar char="-"/>
            </a:pPr>
            <a:r>
              <a:rPr lang="en-US" altLang="ko-KR" sz="1400"/>
              <a:t>MBA is baseline optics of 4GSRs. Effectively reduce natural emittance by using more than 4 bending magnets per cell </a:t>
            </a:r>
          </a:p>
          <a:p>
            <a:r>
              <a:rPr lang="en-US" altLang="ko-KR" sz="1400"/>
              <a:t>       (ALS-U has 9 bends per cell)</a:t>
            </a:r>
          </a:p>
          <a:p>
            <a:endParaRPr lang="en-US" altLang="ko-KR" sz="140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7DA82FA0-455D-ACBD-238C-3827F025064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DBAB80-468C-4252-8D8D-F72A0FE47F84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692366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FCC318-EA5C-CAC4-1E2D-A5BFC0F0EA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BD70AD42-0249-ABCD-9D7C-EF8946C0515C}"/>
              </a:ext>
            </a:extLst>
          </p:cNvPr>
          <p:cNvSpPr/>
          <p:nvPr/>
        </p:nvSpPr>
        <p:spPr>
          <a:xfrm>
            <a:off x="457200" y="27432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2400" dirty="0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581F5BF2-524E-74DF-42B2-276034E057ED}"/>
              </a:ext>
            </a:extLst>
          </p:cNvPr>
          <p:cNvSpPr/>
          <p:nvPr/>
        </p:nvSpPr>
        <p:spPr>
          <a:xfrm>
            <a:off x="457200" y="841248"/>
            <a:ext cx="8229600" cy="0"/>
          </a:xfrm>
          <a:prstGeom prst="line">
            <a:avLst/>
          </a:prstGeom>
          <a:noFill/>
          <a:ln w="9525">
            <a:solidFill>
              <a:srgbClr val="C5D3D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0" name="Text 0">
            <a:extLst>
              <a:ext uri="{FF2B5EF4-FFF2-40B4-BE49-F238E27FC236}">
                <a16:creationId xmlns:a16="http://schemas.microsoft.com/office/drawing/2014/main" id="{597264A0-B1E3-D7D6-8C89-679F55EE9AB3}"/>
              </a:ext>
            </a:extLst>
          </p:cNvPr>
          <p:cNvSpPr/>
          <p:nvPr/>
        </p:nvSpPr>
        <p:spPr>
          <a:xfrm>
            <a:off x="457200" y="240117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>
                <a:solidFill>
                  <a:srgbClr val="1E3F66"/>
                </a:solidFill>
                <a:latin typeface="Arial" pitchFamily="34" charset="0"/>
                <a:cs typeface="Arial" pitchFamily="34" charset="-120"/>
              </a:rPr>
              <a:t>3GSRs and 4GSRs</a:t>
            </a:r>
            <a:endParaRPr lang="en-US" sz="2400" dirty="0"/>
          </a:p>
        </p:txBody>
      </p:sp>
      <p:sp>
        <p:nvSpPr>
          <p:cNvPr id="13" name="Text 6">
            <a:extLst>
              <a:ext uri="{FF2B5EF4-FFF2-40B4-BE49-F238E27FC236}">
                <a16:creationId xmlns:a16="http://schemas.microsoft.com/office/drawing/2014/main" id="{6CD6F840-E1C4-14F8-081C-9A30074E0E74}"/>
              </a:ext>
            </a:extLst>
          </p:cNvPr>
          <p:cNvSpPr/>
          <p:nvPr/>
        </p:nvSpPr>
        <p:spPr>
          <a:xfrm>
            <a:off x="365760" y="4754880"/>
            <a:ext cx="6858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8A96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Beam Dynamics of Circular Accelerators – KoPAS 2026</a:t>
            </a:r>
            <a:endParaRPr lang="en-US" sz="900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6261CFF2-5F82-5CB3-2A0C-96A7372E2C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76" y="1656251"/>
            <a:ext cx="3756784" cy="248696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91E128BB-EE6B-5470-EE80-FA41D3FD5793}"/>
              </a:ext>
            </a:extLst>
          </p:cNvPr>
          <p:cNvSpPr txBox="1"/>
          <p:nvPr/>
        </p:nvSpPr>
        <p:spPr>
          <a:xfrm>
            <a:off x="6778030" y="1837903"/>
            <a:ext cx="232799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200"/>
              <a:t>PLS-II:</a:t>
            </a:r>
          </a:p>
          <a:p>
            <a:r>
              <a:rPr lang="en-US" altLang="ko-KR" sz="1200"/>
              <a:t>Energy = 3 GeV</a:t>
            </a:r>
          </a:p>
          <a:p>
            <a:r>
              <a:rPr lang="en-US" altLang="ko-KR" sz="1200"/>
              <a:t>Circumference = 281.8 m</a:t>
            </a:r>
          </a:p>
          <a:p>
            <a:r>
              <a:rPr lang="en-US" altLang="ko-KR" sz="1200"/>
              <a:t>Emittance= 5.8 nm</a:t>
            </a:r>
          </a:p>
          <a:p>
            <a:r>
              <a:rPr lang="en-US" altLang="ko-KR" sz="1200"/>
              <a:t>                     (5800 pm)</a:t>
            </a:r>
          </a:p>
          <a:p>
            <a:endParaRPr lang="en-US" altLang="ko-KR" sz="1200"/>
          </a:p>
          <a:p>
            <a:endParaRPr lang="en-US" altLang="ko-KR" sz="120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200"/>
              <a:t>Korea-4GSR:</a:t>
            </a:r>
          </a:p>
          <a:p>
            <a:r>
              <a:rPr lang="en-US" altLang="ko-KR" sz="1200"/>
              <a:t>Energy = 4 GeV</a:t>
            </a:r>
          </a:p>
          <a:p>
            <a:r>
              <a:rPr lang="en-US" altLang="ko-KR" sz="1200"/>
              <a:t>Circumference = 800 m</a:t>
            </a:r>
          </a:p>
          <a:p>
            <a:r>
              <a:rPr lang="en-US" altLang="ko-KR" sz="1200"/>
              <a:t>Emittance = 62 pm</a:t>
            </a:r>
            <a:endParaRPr lang="ko-KR" altLang="en-US" sz="120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242BA57-CA9B-4719-449C-1F39DA169493}"/>
              </a:ext>
            </a:extLst>
          </p:cNvPr>
          <p:cNvSpPr txBox="1"/>
          <p:nvPr/>
        </p:nvSpPr>
        <p:spPr>
          <a:xfrm>
            <a:off x="1231384" y="894425"/>
            <a:ext cx="24123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/>
              <a:t>Electron storage ring emittance roughly scales</a:t>
            </a:r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5964D77C-7178-C059-AAA8-6ECDDF2D1F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01291" y="1984061"/>
            <a:ext cx="2646919" cy="183134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D47808B0-A264-505D-4C17-02FDC39E89C2}"/>
                  </a:ext>
                </a:extLst>
              </p:cNvPr>
              <p:cNvSpPr txBox="1"/>
              <p:nvPr/>
            </p:nvSpPr>
            <p:spPr>
              <a:xfrm>
                <a:off x="3267635" y="784847"/>
                <a:ext cx="4589114" cy="6680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endParaRPr lang="en-US" altLang="ko-KR" sz="1400"/>
              </a:p>
              <a:p>
                <a14:m>
                  <m:oMath xmlns:m="http://schemas.openxmlformats.org/officeDocument/2006/math">
                    <m:r>
                      <a:rPr lang="en-US" altLang="ko-KR" sz="1400" b="0" i="1" smtClean="0">
                        <a:latin typeface="Cambria Math" panose="02040503050406030204" pitchFamily="18" charset="0"/>
                      </a:rPr>
                      <m:t>𝐸𝑚𝑖𝑡𝑡𝑎𝑛𝑐𝑒</m:t>
                    </m:r>
                  </m:oMath>
                </a14:m>
                <a:r>
                  <a:rPr lang="en-US" altLang="ko-KR" sz="1400"/>
                  <a:t> </a:t>
                </a:r>
                <a14:m>
                  <m:oMath xmlns:m="http://schemas.openxmlformats.org/officeDocument/2006/math">
                    <m:r>
                      <a:rPr lang="en-US" altLang="ko-KR" sz="1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∝</m:t>
                    </m:r>
                    <m:r>
                      <a:rPr lang="en-US" altLang="ko-KR" sz="1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altLang="ko-KR" sz="1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ko-KR" sz="1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sz="1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𝐸𝑛𝑒𝑟𝑔𝑦</m:t>
                            </m:r>
                          </m:e>
                          <m:sup>
                            <m:r>
                              <a:rPr lang="en-US" altLang="ko-KR" sz="1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altLang="ko-KR" sz="1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sz="1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𝐶𝑖𝑟𝑐𝑢𝑚𝑓𝑒𝑟𝑒𝑛𝑐𝑒</m:t>
                            </m:r>
                          </m:e>
                          <m:sup>
                            <m:r>
                              <a:rPr lang="en-US" altLang="ko-KR" sz="1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endParaRPr lang="en-US" altLang="ko-KR" sz="140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D47808B0-A264-505D-4C17-02FDC39E89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7635" y="784847"/>
                <a:ext cx="4589114" cy="668068"/>
              </a:xfrm>
              <a:prstGeom prst="rect">
                <a:avLst/>
              </a:prstGeom>
              <a:blipFill>
                <a:blip r:embed="rId5"/>
                <a:stretch>
                  <a:fillRect b="-1835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>
            <a:extLst>
              <a:ext uri="{FF2B5EF4-FFF2-40B4-BE49-F238E27FC236}">
                <a16:creationId xmlns:a16="http://schemas.microsoft.com/office/drawing/2014/main" id="{E8241528-38F0-44F3-D7CC-1E1BF33F8749}"/>
              </a:ext>
            </a:extLst>
          </p:cNvPr>
          <p:cNvSpPr txBox="1"/>
          <p:nvPr/>
        </p:nvSpPr>
        <p:spPr>
          <a:xfrm>
            <a:off x="4344299" y="4346549"/>
            <a:ext cx="359772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b="1"/>
              <a:t>전자빔의 속도</a:t>
            </a:r>
            <a:endParaRPr lang="en-US" altLang="ko-KR" sz="1000" b="1"/>
          </a:p>
          <a:p>
            <a:r>
              <a:rPr lang="en-US" altLang="ko-KR" sz="1000"/>
              <a:t>3 GeV </a:t>
            </a:r>
            <a:r>
              <a:rPr lang="ko-KR" altLang="en-US" sz="1000"/>
              <a:t>전자빔</a:t>
            </a:r>
            <a:r>
              <a:rPr lang="en-US" altLang="ko-KR" sz="1000"/>
              <a:t>: </a:t>
            </a:r>
            <a:r>
              <a:rPr lang="ko-KR" altLang="en-US" sz="1000"/>
              <a:t>빛의 속도의 </a:t>
            </a:r>
            <a:r>
              <a:rPr lang="ko-KR" altLang="ko-KR" sz="1000"/>
              <a:t>99.99999855%</a:t>
            </a:r>
            <a:r>
              <a:rPr lang="en-US" altLang="ko-KR" sz="1000"/>
              <a:t>  </a:t>
            </a:r>
          </a:p>
          <a:p>
            <a:r>
              <a:rPr lang="en-US" altLang="ko-KR" sz="1000"/>
              <a:t>4 GeV </a:t>
            </a:r>
            <a:r>
              <a:rPr lang="ko-KR" altLang="en-US" sz="1000"/>
              <a:t>전자빔</a:t>
            </a:r>
            <a:r>
              <a:rPr lang="en-US" altLang="ko-KR" sz="1000"/>
              <a:t>: </a:t>
            </a:r>
            <a:r>
              <a:rPr lang="ko-KR" altLang="en-US" sz="1000"/>
              <a:t>빛의 속도의 </a:t>
            </a:r>
            <a:r>
              <a:rPr lang="ko-KR" altLang="ko-KR" sz="1000"/>
              <a:t>99.99999918%</a:t>
            </a:r>
            <a:endParaRPr lang="ko-KR" altLang="en-US" sz="100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D871F814-71A1-CAA4-3C29-DD4F1E6D0EA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DBAB80-468C-4252-8D8D-F72A0FE47F84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082538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3F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457200"/>
            <a:ext cx="9144000" cy="0"/>
          </a:xfrm>
          <a:prstGeom prst="line">
            <a:avLst/>
          </a:prstGeom>
          <a:noFill/>
          <a:ln w="6350">
            <a:solidFill>
              <a:srgbClr val="2A50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1280160"/>
            <a:ext cx="9144000" cy="0"/>
          </a:xfrm>
          <a:prstGeom prst="line">
            <a:avLst/>
          </a:prstGeom>
          <a:noFill/>
          <a:ln w="6350">
            <a:solidFill>
              <a:srgbClr val="2A50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" name="Shape 2"/>
          <p:cNvSpPr/>
          <p:nvPr/>
        </p:nvSpPr>
        <p:spPr>
          <a:xfrm>
            <a:off x="0" y="2103120"/>
            <a:ext cx="9144000" cy="0"/>
          </a:xfrm>
          <a:prstGeom prst="line">
            <a:avLst/>
          </a:prstGeom>
          <a:noFill/>
          <a:ln w="6350">
            <a:solidFill>
              <a:srgbClr val="2A50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" name="Shape 3"/>
          <p:cNvSpPr/>
          <p:nvPr/>
        </p:nvSpPr>
        <p:spPr>
          <a:xfrm>
            <a:off x="0" y="2926080"/>
            <a:ext cx="9144000" cy="0"/>
          </a:xfrm>
          <a:prstGeom prst="line">
            <a:avLst/>
          </a:prstGeom>
          <a:noFill/>
          <a:ln w="6350">
            <a:solidFill>
              <a:srgbClr val="2A50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6" name="Shape 4"/>
          <p:cNvSpPr/>
          <p:nvPr/>
        </p:nvSpPr>
        <p:spPr>
          <a:xfrm>
            <a:off x="0" y="3749040"/>
            <a:ext cx="9144000" cy="0"/>
          </a:xfrm>
          <a:prstGeom prst="line">
            <a:avLst/>
          </a:prstGeom>
          <a:noFill/>
          <a:ln w="6350">
            <a:solidFill>
              <a:srgbClr val="2A50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7" name="Shape 5"/>
          <p:cNvSpPr/>
          <p:nvPr/>
        </p:nvSpPr>
        <p:spPr>
          <a:xfrm>
            <a:off x="0" y="4572000"/>
            <a:ext cx="9144000" cy="0"/>
          </a:xfrm>
          <a:prstGeom prst="line">
            <a:avLst/>
          </a:prstGeom>
          <a:noFill/>
          <a:ln w="6350">
            <a:solidFill>
              <a:srgbClr val="2A50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" name="Shape 6"/>
          <p:cNvSpPr/>
          <p:nvPr/>
        </p:nvSpPr>
        <p:spPr>
          <a:xfrm>
            <a:off x="0" y="0"/>
            <a:ext cx="0" cy="5143500"/>
          </a:xfrm>
          <a:prstGeom prst="line">
            <a:avLst/>
          </a:prstGeom>
          <a:noFill/>
          <a:ln w="6350">
            <a:solidFill>
              <a:srgbClr val="2A50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9" name="Shape 7"/>
          <p:cNvSpPr/>
          <p:nvPr/>
        </p:nvSpPr>
        <p:spPr>
          <a:xfrm>
            <a:off x="914400" y="0"/>
            <a:ext cx="0" cy="5143500"/>
          </a:xfrm>
          <a:prstGeom prst="line">
            <a:avLst/>
          </a:prstGeom>
          <a:noFill/>
          <a:ln w="6350">
            <a:solidFill>
              <a:srgbClr val="2A50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0" name="Shape 8"/>
          <p:cNvSpPr/>
          <p:nvPr/>
        </p:nvSpPr>
        <p:spPr>
          <a:xfrm>
            <a:off x="1828800" y="0"/>
            <a:ext cx="0" cy="5143500"/>
          </a:xfrm>
          <a:prstGeom prst="line">
            <a:avLst/>
          </a:prstGeom>
          <a:noFill/>
          <a:ln w="6350">
            <a:solidFill>
              <a:srgbClr val="2A50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1" name="Shape 9"/>
          <p:cNvSpPr/>
          <p:nvPr/>
        </p:nvSpPr>
        <p:spPr>
          <a:xfrm>
            <a:off x="2743200" y="0"/>
            <a:ext cx="0" cy="5143500"/>
          </a:xfrm>
          <a:prstGeom prst="line">
            <a:avLst/>
          </a:prstGeom>
          <a:noFill/>
          <a:ln w="6350">
            <a:solidFill>
              <a:srgbClr val="2A50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2" name="Shape 10"/>
          <p:cNvSpPr/>
          <p:nvPr/>
        </p:nvSpPr>
        <p:spPr>
          <a:xfrm>
            <a:off x="3657600" y="0"/>
            <a:ext cx="0" cy="5143500"/>
          </a:xfrm>
          <a:prstGeom prst="line">
            <a:avLst/>
          </a:prstGeom>
          <a:noFill/>
          <a:ln w="6350">
            <a:solidFill>
              <a:srgbClr val="2A50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3" name="Shape 11"/>
          <p:cNvSpPr/>
          <p:nvPr/>
        </p:nvSpPr>
        <p:spPr>
          <a:xfrm>
            <a:off x="4572000" y="0"/>
            <a:ext cx="0" cy="5143500"/>
          </a:xfrm>
          <a:prstGeom prst="line">
            <a:avLst/>
          </a:prstGeom>
          <a:noFill/>
          <a:ln w="6350">
            <a:solidFill>
              <a:srgbClr val="2A50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4" name="Shape 12"/>
          <p:cNvSpPr/>
          <p:nvPr/>
        </p:nvSpPr>
        <p:spPr>
          <a:xfrm>
            <a:off x="5486400" y="0"/>
            <a:ext cx="0" cy="5143500"/>
          </a:xfrm>
          <a:prstGeom prst="line">
            <a:avLst/>
          </a:prstGeom>
          <a:noFill/>
          <a:ln w="6350">
            <a:solidFill>
              <a:srgbClr val="2A50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5" name="Shape 13"/>
          <p:cNvSpPr/>
          <p:nvPr/>
        </p:nvSpPr>
        <p:spPr>
          <a:xfrm>
            <a:off x="6400800" y="0"/>
            <a:ext cx="0" cy="5143500"/>
          </a:xfrm>
          <a:prstGeom prst="line">
            <a:avLst/>
          </a:prstGeom>
          <a:noFill/>
          <a:ln w="6350">
            <a:solidFill>
              <a:srgbClr val="2A50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6" name="Shape 14"/>
          <p:cNvSpPr/>
          <p:nvPr/>
        </p:nvSpPr>
        <p:spPr>
          <a:xfrm>
            <a:off x="7315200" y="0"/>
            <a:ext cx="0" cy="5143500"/>
          </a:xfrm>
          <a:prstGeom prst="line">
            <a:avLst/>
          </a:prstGeom>
          <a:noFill/>
          <a:ln w="6350">
            <a:solidFill>
              <a:srgbClr val="2A50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7" name="Shape 15"/>
          <p:cNvSpPr/>
          <p:nvPr/>
        </p:nvSpPr>
        <p:spPr>
          <a:xfrm>
            <a:off x="8229600" y="0"/>
            <a:ext cx="0" cy="5143500"/>
          </a:xfrm>
          <a:prstGeom prst="line">
            <a:avLst/>
          </a:prstGeom>
          <a:noFill/>
          <a:ln w="6350">
            <a:solidFill>
              <a:srgbClr val="2A50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8" name="Shape 16"/>
          <p:cNvSpPr/>
          <p:nvPr/>
        </p:nvSpPr>
        <p:spPr>
          <a:xfrm>
            <a:off x="9144000" y="0"/>
            <a:ext cx="0" cy="5143500"/>
          </a:xfrm>
          <a:prstGeom prst="line">
            <a:avLst/>
          </a:prstGeom>
          <a:noFill/>
          <a:ln w="6350">
            <a:solidFill>
              <a:srgbClr val="2A50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9" name="Text 17"/>
          <p:cNvSpPr/>
          <p:nvPr/>
        </p:nvSpPr>
        <p:spPr>
          <a:xfrm>
            <a:off x="640080" y="137160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500" dirty="0">
                <a:solidFill>
                  <a:srgbClr val="D6E4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94360" y="1691640"/>
            <a:ext cx="22860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0" b="1">
                <a:solidFill>
                  <a:srgbClr val="FFFFFF">
                    <a:alpha val="8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8000" dirty="0"/>
          </a:p>
        </p:txBody>
      </p:sp>
      <p:sp>
        <p:nvSpPr>
          <p:cNvPr id="21" name="Shape 19"/>
          <p:cNvSpPr/>
          <p:nvPr/>
        </p:nvSpPr>
        <p:spPr>
          <a:xfrm>
            <a:off x="640080" y="2606040"/>
            <a:ext cx="7772400" cy="0"/>
          </a:xfrm>
          <a:prstGeom prst="line">
            <a:avLst/>
          </a:prstGeom>
          <a:noFill/>
          <a:ln w="9525">
            <a:solidFill>
              <a:srgbClr val="D6E4F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2" name="Text 20"/>
          <p:cNvSpPr/>
          <p:nvPr/>
        </p:nvSpPr>
        <p:spPr>
          <a:xfrm>
            <a:off x="640080" y="2743200"/>
            <a:ext cx="77724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Single-particle dynamics</a:t>
            </a:r>
            <a:endParaRPr lang="en-US" sz="2800" dirty="0"/>
          </a:p>
        </p:txBody>
      </p:sp>
      <p:sp>
        <p:nvSpPr>
          <p:cNvPr id="23" name="Text 21"/>
          <p:cNvSpPr/>
          <p:nvPr/>
        </p:nvSpPr>
        <p:spPr>
          <a:xfrm>
            <a:off x="640080" y="3474720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400" dirty="0"/>
          </a:p>
        </p:txBody>
      </p:sp>
      <p:sp>
        <p:nvSpPr>
          <p:cNvPr id="24" name="슬라이드 번호 개체 틀 23">
            <a:extLst>
              <a:ext uri="{FF2B5EF4-FFF2-40B4-BE49-F238E27FC236}">
                <a16:creationId xmlns:a16="http://schemas.microsoft.com/office/drawing/2014/main" id="{00DBB270-FCEF-A6E5-1AC8-A5E87D52AA7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DBAB80-468C-4252-8D8D-F72A0FE47F84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572714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그림 17">
            <a:extLst>
              <a:ext uri="{FF2B5EF4-FFF2-40B4-BE49-F238E27FC236}">
                <a16:creationId xmlns:a16="http://schemas.microsoft.com/office/drawing/2014/main" id="{F5359CE4-E3CC-4A5C-AA13-15240AB335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862" y="775376"/>
            <a:ext cx="3882930" cy="1796374"/>
          </a:xfrm>
          <a:prstGeom prst="rect">
            <a:avLst/>
          </a:prstGeom>
        </p:spPr>
      </p:pic>
      <p:sp>
        <p:nvSpPr>
          <p:cNvPr id="3" name="Shape 1"/>
          <p:cNvSpPr/>
          <p:nvPr/>
        </p:nvSpPr>
        <p:spPr>
          <a:xfrm>
            <a:off x="457200" y="841248"/>
            <a:ext cx="8229600" cy="0"/>
          </a:xfrm>
          <a:prstGeom prst="line">
            <a:avLst/>
          </a:prstGeom>
          <a:noFill/>
          <a:ln w="9525">
            <a:solidFill>
              <a:srgbClr val="C5D3D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" name="Text 6"/>
          <p:cNvSpPr/>
          <p:nvPr/>
        </p:nvSpPr>
        <p:spPr>
          <a:xfrm>
            <a:off x="365760" y="4754880"/>
            <a:ext cx="6858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8A96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Beam Dynamics of Circular Accelerators – KoPAS 2026</a:t>
            </a:r>
            <a:endParaRPr lang="en-US" sz="900" dirty="0"/>
          </a:p>
        </p:txBody>
      </p:sp>
      <p:sp>
        <p:nvSpPr>
          <p:cNvPr id="15" name="Text 0">
            <a:extLst>
              <a:ext uri="{FF2B5EF4-FFF2-40B4-BE49-F238E27FC236}">
                <a16:creationId xmlns:a16="http://schemas.microsoft.com/office/drawing/2014/main" id="{E5F5F2F6-1A75-44EE-A9C0-3C1D654665DD}"/>
              </a:ext>
            </a:extLst>
          </p:cNvPr>
          <p:cNvSpPr/>
          <p:nvPr/>
        </p:nvSpPr>
        <p:spPr>
          <a:xfrm>
            <a:off x="457200" y="240117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>
                <a:solidFill>
                  <a:srgbClr val="1E3F66"/>
                </a:solidFill>
                <a:latin typeface="Arial" pitchFamily="34" charset="0"/>
                <a:cs typeface="Arial" pitchFamily="34" charset="-120"/>
              </a:rPr>
              <a:t>Fresnet-Serret coordinate system</a:t>
            </a:r>
            <a:endParaRPr lang="en-US" sz="2400" dirty="0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CE1E43B9-8B4D-4F97-8EFD-AEDBF422739C}"/>
              </a:ext>
            </a:extLst>
          </p:cNvPr>
          <p:cNvSpPr/>
          <p:nvPr/>
        </p:nvSpPr>
        <p:spPr>
          <a:xfrm>
            <a:off x="8995" y="620707"/>
            <a:ext cx="271549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600"/>
              <a:t>Beam Dynamics and Beam Losses - Circular Machines - Kain, V. - arXiv:1608.02449</a:t>
            </a:r>
            <a:endParaRPr lang="ko-KR" altLang="en-US" sz="6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직사각형 1">
                <a:extLst>
                  <a:ext uri="{FF2B5EF4-FFF2-40B4-BE49-F238E27FC236}">
                    <a16:creationId xmlns:a16="http://schemas.microsoft.com/office/drawing/2014/main" id="{6604DC23-690E-4046-8AB5-46C8B0782C1C}"/>
                  </a:ext>
                </a:extLst>
              </p:cNvPr>
              <p:cNvSpPr/>
              <p:nvPr/>
            </p:nvSpPr>
            <p:spPr>
              <a:xfrm>
                <a:off x="514698" y="2989357"/>
                <a:ext cx="3309258" cy="16344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14313" indent="-214313">
                  <a:buFont typeface="Wingdings" panose="05000000000000000000" pitchFamily="2" charset="2"/>
                  <a:buChar char="§"/>
                </a:pPr>
                <a:r>
                  <a:rPr lang="en-US" altLang="ko-KR" sz="1400"/>
                  <a:t>The six-coordinates expression </a:t>
                </a:r>
              </a:p>
              <a:p>
                <a:r>
                  <a:rPr lang="en-US" altLang="ko-KR" sz="1400"/>
                  <a:t>    for a particle in a circular accelereator</a:t>
                </a:r>
              </a:p>
              <a:p>
                <a:r>
                  <a:rPr lang="en-US" altLang="ko-KR" sz="1400" b="1"/>
                  <a:t>    X </a:t>
                </a:r>
                <a:r>
                  <a:rPr lang="en-US" altLang="ko-KR" sz="1400"/>
                  <a:t>= (x 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en-US" altLang="ko-KR" sz="1400"/>
                  <a:t> , y 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400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</m:sSub>
                  </m:oMath>
                </a14:m>
                <a:r>
                  <a:rPr lang="en-US" altLang="ko-KR" sz="1400"/>
                  <a:t> 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ko-KR" sz="1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</m:oMath>
                </a14:m>
                <a:r>
                  <a:rPr lang="en-US" altLang="ko-KR" sz="1400"/>
                  <a:t>s , </a:t>
                </a:r>
                <a14:m>
                  <m:oMath xmlns:m="http://schemas.openxmlformats.org/officeDocument/2006/math">
                    <m:r>
                      <a:rPr lang="ko-KR" altLang="en-US" sz="1400" i="1"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altLang="ko-KR" sz="1400"/>
                  <a:t>)</a:t>
                </a:r>
              </a:p>
              <a:p>
                <a:endParaRPr lang="en-US" altLang="ko-KR" sz="1400"/>
              </a:p>
              <a:p>
                <a:r>
                  <a:rPr lang="en-US" altLang="ko-KR" sz="1400"/>
                  <a:t>   the horizontal phase space: x-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400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altLang="ko-KR" sz="1400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en-US" altLang="ko-KR" sz="1400"/>
                  <a:t> </a:t>
                </a:r>
              </a:p>
              <a:p>
                <a:r>
                  <a:rPr lang="en-US" altLang="ko-KR" sz="1400"/>
                  <a:t>   the vertical phase space: y-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400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</m:sSub>
                  </m:oMath>
                </a14:m>
                <a:r>
                  <a:rPr lang="en-US" altLang="ko-KR" sz="1400"/>
                  <a:t> </a:t>
                </a:r>
              </a:p>
              <a:p>
                <a:r>
                  <a:rPr lang="en-US" altLang="ko-KR" sz="1400"/>
                  <a:t>   the longitudinal phase space: z-</a:t>
                </a:r>
                <a14:m>
                  <m:oMath xmlns:m="http://schemas.openxmlformats.org/officeDocument/2006/math">
                    <m:r>
                      <a:rPr lang="ko-KR" altLang="en-US" sz="1400" i="1"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endParaRPr lang="en-US" altLang="ko-KR" sz="1400"/>
              </a:p>
            </p:txBody>
          </p:sp>
        </mc:Choice>
        <mc:Fallback xmlns="">
          <p:sp>
            <p:nvSpPr>
              <p:cNvPr id="2" name="직사각형 1">
                <a:extLst>
                  <a:ext uri="{FF2B5EF4-FFF2-40B4-BE49-F238E27FC236}">
                    <a16:creationId xmlns:a16="http://schemas.microsoft.com/office/drawing/2014/main" id="{6604DC23-690E-4046-8AB5-46C8B0782C1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698" y="2989357"/>
                <a:ext cx="3309258" cy="1634422"/>
              </a:xfrm>
              <a:prstGeom prst="rect">
                <a:avLst/>
              </a:prstGeom>
              <a:blipFill>
                <a:blip r:embed="rId4"/>
                <a:stretch>
                  <a:fillRect l="-184" t="-373" b="-335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D95753BE-18B6-4F71-9A1B-22C781CE912A}"/>
              </a:ext>
            </a:extLst>
          </p:cNvPr>
          <p:cNvSpPr txBox="1"/>
          <p:nvPr/>
        </p:nvSpPr>
        <p:spPr>
          <a:xfrm>
            <a:off x="1035773" y="2625821"/>
            <a:ext cx="25363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u="sng"/>
              <a:t>Design orbit needs to be defined first</a:t>
            </a:r>
            <a:endParaRPr lang="ko-KR" altLang="en-US" sz="1200" u="sng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03CF60D5-9592-4DDD-A124-EC390CB18B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5044" y="1695262"/>
            <a:ext cx="4482995" cy="2169321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102C9871-94CB-4951-B327-614E33AFEBAE}"/>
              </a:ext>
            </a:extLst>
          </p:cNvPr>
          <p:cNvSpPr txBox="1"/>
          <p:nvPr/>
        </p:nvSpPr>
        <p:spPr>
          <a:xfrm>
            <a:off x="7452010" y="3932122"/>
            <a:ext cx="16383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/>
              <a:t>포항스페이스워크</a:t>
            </a:r>
          </a:p>
        </p:txBody>
      </p:sp>
      <p:pic>
        <p:nvPicPr>
          <p:cNvPr id="21" name="그림 20">
            <a:extLst>
              <a:ext uri="{FF2B5EF4-FFF2-40B4-BE49-F238E27FC236}">
                <a16:creationId xmlns:a16="http://schemas.microsoft.com/office/drawing/2014/main" id="{B878F9AC-208E-4E6D-8FC4-F0436EBC43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57565">
            <a:off x="6556520" y="1427465"/>
            <a:ext cx="389396" cy="492196"/>
          </a:xfrm>
          <a:prstGeom prst="rect">
            <a:avLst/>
          </a:prstGeom>
        </p:spPr>
      </p:pic>
      <p:cxnSp>
        <p:nvCxnSpPr>
          <p:cNvPr id="23" name="직선 화살표 연결선 22">
            <a:extLst>
              <a:ext uri="{FF2B5EF4-FFF2-40B4-BE49-F238E27FC236}">
                <a16:creationId xmlns:a16="http://schemas.microsoft.com/office/drawing/2014/main" id="{815B4718-36F7-42FE-81FD-273BB2510352}"/>
              </a:ext>
            </a:extLst>
          </p:cNvPr>
          <p:cNvCxnSpPr>
            <a:cxnSpLocks/>
            <a:stCxn id="21" idx="1"/>
          </p:cNvCxnSpPr>
          <p:nvPr/>
        </p:nvCxnSpPr>
        <p:spPr>
          <a:xfrm flipH="1" flipV="1">
            <a:off x="5965371" y="1627723"/>
            <a:ext cx="591695" cy="31266"/>
          </a:xfrm>
          <a:prstGeom prst="straightConnector1">
            <a:avLst/>
          </a:prstGeom>
          <a:ln w="28575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29E49966-513C-4B98-ADAA-3CF0C356C831}"/>
              </a:ext>
            </a:extLst>
          </p:cNvPr>
          <p:cNvSpPr txBox="1"/>
          <p:nvPr/>
        </p:nvSpPr>
        <p:spPr>
          <a:xfrm>
            <a:off x="5521202" y="975179"/>
            <a:ext cx="1019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/>
              <a:t>s: </a:t>
            </a:r>
            <a:r>
              <a:rPr lang="ko-KR" altLang="en-US" sz="1200"/>
              <a:t>진행방향과</a:t>
            </a:r>
            <a:endParaRPr lang="en-US" altLang="ko-KR" sz="1200"/>
          </a:p>
          <a:p>
            <a:r>
              <a:rPr lang="ko-KR" altLang="en-US" sz="1200"/>
              <a:t>나란한 방향</a:t>
            </a:r>
          </a:p>
        </p:txBody>
      </p:sp>
      <p:cxnSp>
        <p:nvCxnSpPr>
          <p:cNvPr id="28" name="직선 화살표 연결선 27">
            <a:extLst>
              <a:ext uri="{FF2B5EF4-FFF2-40B4-BE49-F238E27FC236}">
                <a16:creationId xmlns:a16="http://schemas.microsoft.com/office/drawing/2014/main" id="{8DC49438-93F7-4C51-B9DB-9191D4C29237}"/>
              </a:ext>
            </a:extLst>
          </p:cNvPr>
          <p:cNvCxnSpPr>
            <a:cxnSpLocks/>
          </p:cNvCxnSpPr>
          <p:nvPr/>
        </p:nvCxnSpPr>
        <p:spPr>
          <a:xfrm flipV="1">
            <a:off x="6751218" y="1039485"/>
            <a:ext cx="46911" cy="665198"/>
          </a:xfrm>
          <a:prstGeom prst="straightConnector1">
            <a:avLst/>
          </a:prstGeom>
          <a:ln w="28575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8865137B-0B3B-4DFC-8A12-42C66DAFCCE3}"/>
              </a:ext>
            </a:extLst>
          </p:cNvPr>
          <p:cNvSpPr txBox="1"/>
          <p:nvPr/>
        </p:nvSpPr>
        <p:spPr>
          <a:xfrm>
            <a:off x="6740707" y="844845"/>
            <a:ext cx="11734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/>
              <a:t>y: </a:t>
            </a:r>
            <a:r>
              <a:rPr lang="ko-KR" altLang="en-US" sz="1200"/>
              <a:t>머리와 나란한</a:t>
            </a:r>
            <a:r>
              <a:rPr lang="en-US" altLang="ko-KR" sz="1200"/>
              <a:t> </a:t>
            </a:r>
            <a:r>
              <a:rPr lang="ko-KR" altLang="en-US" sz="1200"/>
              <a:t>방향</a:t>
            </a:r>
          </a:p>
        </p:txBody>
      </p:sp>
      <p:sp>
        <p:nvSpPr>
          <p:cNvPr id="32" name="타원 31">
            <a:extLst>
              <a:ext uri="{FF2B5EF4-FFF2-40B4-BE49-F238E27FC236}">
                <a16:creationId xmlns:a16="http://schemas.microsoft.com/office/drawing/2014/main" id="{BAA6CF52-3A1B-47B9-B4F6-F84D06AD6E55}"/>
              </a:ext>
            </a:extLst>
          </p:cNvPr>
          <p:cNvSpPr/>
          <p:nvPr/>
        </p:nvSpPr>
        <p:spPr>
          <a:xfrm>
            <a:off x="6707675" y="1627723"/>
            <a:ext cx="92529" cy="113233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CCD1C45-A346-449E-BF05-DF3FEF554972}"/>
              </a:ext>
            </a:extLst>
          </p:cNvPr>
          <p:cNvSpPr txBox="1"/>
          <p:nvPr/>
        </p:nvSpPr>
        <p:spPr>
          <a:xfrm>
            <a:off x="6959574" y="1298345"/>
            <a:ext cx="11734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/>
              <a:t>x: </a:t>
            </a:r>
            <a:r>
              <a:rPr lang="ko-KR" altLang="en-US" sz="1200"/>
              <a:t>양팔과 나란한 방향</a:t>
            </a:r>
          </a:p>
        </p:txBody>
      </p:sp>
      <p:sp>
        <p:nvSpPr>
          <p:cNvPr id="35" name="오른쪽 중괄호 34">
            <a:extLst>
              <a:ext uri="{FF2B5EF4-FFF2-40B4-BE49-F238E27FC236}">
                <a16:creationId xmlns:a16="http://schemas.microsoft.com/office/drawing/2014/main" id="{AD23410F-977C-4201-A551-F6952C8D7D6D}"/>
              </a:ext>
            </a:extLst>
          </p:cNvPr>
          <p:cNvSpPr/>
          <p:nvPr/>
        </p:nvSpPr>
        <p:spPr>
          <a:xfrm>
            <a:off x="3084786" y="4072759"/>
            <a:ext cx="110359" cy="295365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5B8DB97-412B-4CA2-A9FB-60F703EF4E10}"/>
              </a:ext>
            </a:extLst>
          </p:cNvPr>
          <p:cNvSpPr txBox="1"/>
          <p:nvPr/>
        </p:nvSpPr>
        <p:spPr>
          <a:xfrm>
            <a:off x="3204282" y="4114799"/>
            <a:ext cx="128226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/>
              <a:t>Transverse plane</a:t>
            </a:r>
            <a:endParaRPr lang="ko-KR" altLang="en-US" sz="100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4B14B06-44D3-0DBC-614F-0CB46C95A50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DBAB80-468C-4252-8D8D-F72A0FE47F84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157469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"/>
          <p:cNvSpPr/>
          <p:nvPr/>
        </p:nvSpPr>
        <p:spPr>
          <a:xfrm>
            <a:off x="457200" y="841248"/>
            <a:ext cx="8229600" cy="0"/>
          </a:xfrm>
          <a:prstGeom prst="line">
            <a:avLst/>
          </a:prstGeom>
          <a:noFill/>
          <a:ln w="9525">
            <a:solidFill>
              <a:srgbClr val="C5D3D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" name="Text 6"/>
          <p:cNvSpPr/>
          <p:nvPr/>
        </p:nvSpPr>
        <p:spPr>
          <a:xfrm>
            <a:off x="365760" y="4754880"/>
            <a:ext cx="6858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8A96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Beam Dynamics of Circular Accelerators – KoPAS 2026</a:t>
            </a:r>
            <a:endParaRPr lang="en-US" sz="900" dirty="0"/>
          </a:p>
        </p:txBody>
      </p:sp>
      <p:sp>
        <p:nvSpPr>
          <p:cNvPr id="15" name="Text 0">
            <a:extLst>
              <a:ext uri="{FF2B5EF4-FFF2-40B4-BE49-F238E27FC236}">
                <a16:creationId xmlns:a16="http://schemas.microsoft.com/office/drawing/2014/main" id="{E5F5F2F6-1A75-44EE-A9C0-3C1D654665DD}"/>
              </a:ext>
            </a:extLst>
          </p:cNvPr>
          <p:cNvSpPr/>
          <p:nvPr/>
        </p:nvSpPr>
        <p:spPr>
          <a:xfrm>
            <a:off x="457200" y="240117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>
                <a:solidFill>
                  <a:srgbClr val="1E3F66"/>
                </a:solidFill>
                <a:latin typeface="Arial" pitchFamily="34" charset="0"/>
                <a:cs typeface="Arial" pitchFamily="34" charset="-120"/>
              </a:rPr>
              <a:t>Path length difference</a:t>
            </a:r>
            <a:endParaRPr lang="en-US" sz="2400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9FAD65DC-471A-4FD9-8B0C-1B92D93258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682023">
            <a:off x="1307180" y="1171337"/>
            <a:ext cx="2048610" cy="221584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A765F31-02FD-418E-9F62-0DF056C5AF0B}"/>
              </a:ext>
            </a:extLst>
          </p:cNvPr>
          <p:cNvSpPr txBox="1"/>
          <p:nvPr/>
        </p:nvSpPr>
        <p:spPr>
          <a:xfrm>
            <a:off x="1530350" y="2659320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/>
              <a:t>A</a:t>
            </a:r>
            <a:endParaRPr lang="ko-KR" alt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5537F6B-21E3-457E-8F20-AD4B1E1888E9}"/>
              </a:ext>
            </a:extLst>
          </p:cNvPr>
          <p:cNvSpPr txBox="1"/>
          <p:nvPr/>
        </p:nvSpPr>
        <p:spPr>
          <a:xfrm>
            <a:off x="1312235" y="2267502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>
                <a:solidFill>
                  <a:srgbClr val="C00000"/>
                </a:solidFill>
              </a:rPr>
              <a:t>B</a:t>
            </a:r>
            <a:endParaRPr lang="ko-KR" altLang="en-US">
              <a:solidFill>
                <a:srgbClr val="C0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B0207DF-DA49-4970-8307-3E6B8EF40865}"/>
              </a:ext>
            </a:extLst>
          </p:cNvPr>
          <p:cNvSpPr txBox="1"/>
          <p:nvPr/>
        </p:nvSpPr>
        <p:spPr>
          <a:xfrm>
            <a:off x="1462758" y="1751977"/>
            <a:ext cx="12163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/>
              <a:t>Bending magnet</a:t>
            </a:r>
          </a:p>
        </p:txBody>
      </p:sp>
      <p:cxnSp>
        <p:nvCxnSpPr>
          <p:cNvPr id="22" name="직선 연결선 21">
            <a:extLst>
              <a:ext uri="{FF2B5EF4-FFF2-40B4-BE49-F238E27FC236}">
                <a16:creationId xmlns:a16="http://schemas.microsoft.com/office/drawing/2014/main" id="{85F39CD4-9D90-4F1C-950F-5DAA13635F42}"/>
              </a:ext>
            </a:extLst>
          </p:cNvPr>
          <p:cNvCxnSpPr>
            <a:cxnSpLocks/>
          </p:cNvCxnSpPr>
          <p:nvPr/>
        </p:nvCxnSpPr>
        <p:spPr>
          <a:xfrm>
            <a:off x="1268848" y="1719134"/>
            <a:ext cx="1307512" cy="25056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직선 연결선 33">
            <a:extLst>
              <a:ext uri="{FF2B5EF4-FFF2-40B4-BE49-F238E27FC236}">
                <a16:creationId xmlns:a16="http://schemas.microsoft.com/office/drawing/2014/main" id="{BA76D4B2-D398-4C97-98F5-A097A5A23D33}"/>
              </a:ext>
            </a:extLst>
          </p:cNvPr>
          <p:cNvCxnSpPr>
            <a:cxnSpLocks/>
          </p:cNvCxnSpPr>
          <p:nvPr/>
        </p:nvCxnSpPr>
        <p:spPr>
          <a:xfrm flipH="1">
            <a:off x="2557310" y="1476579"/>
            <a:ext cx="497040" cy="270586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C3EB1486-9A26-4F37-AD6C-6C7981F4038F}"/>
                  </a:ext>
                </a:extLst>
              </p:cNvPr>
              <p:cNvSpPr txBox="1"/>
              <p:nvPr/>
            </p:nvSpPr>
            <p:spPr>
              <a:xfrm>
                <a:off x="2401470" y="3632990"/>
                <a:ext cx="13796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o-KR" altLang="en-US" i="1" smtClean="0">
                          <a:latin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ko-KR" altLang="en-US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C3EB1486-9A26-4F37-AD6C-6C7981F403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1470" y="3632990"/>
                <a:ext cx="137960" cy="369332"/>
              </a:xfrm>
              <a:prstGeom prst="rect">
                <a:avLst/>
              </a:prstGeom>
              <a:blipFill>
                <a:blip r:embed="rId4"/>
                <a:stretch>
                  <a:fillRect l="-8696" r="-100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30529DAF-104B-47D4-B541-740549F9D4B7}"/>
                  </a:ext>
                </a:extLst>
              </p:cNvPr>
              <p:cNvSpPr txBox="1"/>
              <p:nvPr/>
            </p:nvSpPr>
            <p:spPr>
              <a:xfrm>
                <a:off x="3794760" y="873068"/>
                <a:ext cx="2926550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/>
                  <a:t>Magnet length </a:t>
                </a:r>
                <a14:m>
                  <m:oMath xmlns:m="http://schemas.openxmlformats.org/officeDocument/2006/math">
                    <m:r>
                      <a:rPr lang="en-US" altLang="ko-KR" sz="1400" b="0" i="1" smtClean="0">
                        <a:latin typeface="Cambria Math" panose="02040503050406030204" pitchFamily="18" charset="0"/>
                      </a:rPr>
                      <m:t>𝐿</m:t>
                    </m:r>
                  </m:oMath>
                </a14:m>
                <a:endParaRPr lang="en-US" altLang="ko-KR" sz="1400"/>
              </a:p>
              <a:p>
                <a:r>
                  <a:rPr lang="en-US" altLang="ko-KR" sz="1400"/>
                  <a:t>Bending angle </a:t>
                </a:r>
                <a14:m>
                  <m:oMath xmlns:m="http://schemas.openxmlformats.org/officeDocument/2006/math">
                    <m:r>
                      <a:rPr lang="ko-KR" altLang="en-US" sz="1400" i="1" smtClean="0"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endParaRPr lang="en-US" altLang="ko-KR" sz="1400"/>
              </a:p>
              <a:p>
                <a:r>
                  <a:rPr lang="en-US" altLang="ko-KR" sz="1400"/>
                  <a:t>Dipole field strength </a:t>
                </a:r>
                <a14:m>
                  <m:oMath xmlns:m="http://schemas.openxmlformats.org/officeDocument/2006/math">
                    <m:r>
                      <a:rPr lang="en-US" altLang="ko-KR" sz="1400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endParaRPr lang="en-US" altLang="ko-KR" sz="1400" i="1"/>
              </a:p>
              <a:p>
                <a:r>
                  <a:rPr lang="en-US" altLang="ko-KR" sz="1400"/>
                  <a:t>Bending radius </a:t>
                </a:r>
                <a14:m>
                  <m:oMath xmlns:m="http://schemas.openxmlformats.org/officeDocument/2006/math">
                    <m:r>
                      <a:rPr lang="ko-KR" altLang="en-US" sz="1400" i="1" smtClean="0">
                        <a:latin typeface="Cambria Math" panose="02040503050406030204" pitchFamily="18" charset="0"/>
                      </a:rPr>
                      <m:t>𝜌</m:t>
                    </m:r>
                  </m:oMath>
                </a14:m>
                <a:endParaRPr lang="ko-KR" altLang="en-US" sz="1400"/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30529DAF-104B-47D4-B541-740549F9D4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4760" y="873068"/>
                <a:ext cx="2926550" cy="954107"/>
              </a:xfrm>
              <a:prstGeom prst="rect">
                <a:avLst/>
              </a:prstGeom>
              <a:blipFill>
                <a:blip r:embed="rId5"/>
                <a:stretch>
                  <a:fillRect l="-625" t="-1274" b="-5732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66B1FA11-C94E-4848-A8F8-E4058A2A2E9B}"/>
                  </a:ext>
                </a:extLst>
              </p:cNvPr>
              <p:cNvSpPr txBox="1"/>
              <p:nvPr/>
            </p:nvSpPr>
            <p:spPr>
              <a:xfrm>
                <a:off x="6243002" y="1066853"/>
                <a:ext cx="1447800" cy="6090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o-KR" altLang="en-US" i="1" smtClean="0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ko-KR" altLang="en-US" b="0" i="1" smtClean="0">
                              <a:latin typeface="Cambria Math" panose="02040503050406030204" pitchFamily="18" charset="0"/>
                            </a:rPr>
                            <m:t>𝜌</m:t>
                          </m:r>
                        </m:num>
                        <m:den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𝐵𝐿</m:t>
                          </m:r>
                        </m:den>
                      </m:f>
                    </m:oMath>
                  </m:oMathPara>
                </a14:m>
                <a:endParaRPr lang="ko-KR" altLang="en-US"/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66B1FA11-C94E-4848-A8F8-E4058A2A2E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3002" y="1066853"/>
                <a:ext cx="1447800" cy="60907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39DAE2AF-E09D-4494-8BC6-54A578009CB0}"/>
                  </a:ext>
                </a:extLst>
              </p:cNvPr>
              <p:cNvSpPr txBox="1"/>
              <p:nvPr/>
            </p:nvSpPr>
            <p:spPr>
              <a:xfrm>
                <a:off x="3604624" y="2286478"/>
                <a:ext cx="428752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/>
                  <a:t>A: trajectory of passing reference path</a:t>
                </a:r>
              </a:p>
              <a:p>
                <a:r>
                  <a:rPr lang="en-US" altLang="ko-KR">
                    <a:solidFill>
                      <a:srgbClr val="C00000"/>
                    </a:solidFill>
                  </a:rPr>
                  <a:t>B</a:t>
                </a:r>
                <a:r>
                  <a:rPr lang="en-US" altLang="ko-KR"/>
                  <a:t>: trajectory with horizontal offset </a:t>
                </a:r>
                <a14:m>
                  <m:oMath xmlns:m="http://schemas.openxmlformats.org/officeDocument/2006/math">
                    <m:r>
                      <a:rPr lang="en-US" altLang="ko-K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</m:oMath>
                </a14:m>
                <a:endParaRPr lang="ko-KR" altLang="en-US"/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39DAE2AF-E09D-4494-8BC6-54A578009C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4624" y="2286478"/>
                <a:ext cx="4287520" cy="646331"/>
              </a:xfrm>
              <a:prstGeom prst="rect">
                <a:avLst/>
              </a:prstGeom>
              <a:blipFill>
                <a:blip r:embed="rId7"/>
                <a:stretch>
                  <a:fillRect l="-1136" t="-4717" b="-14151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9" name="직선 화살표 연결선 48">
            <a:extLst>
              <a:ext uri="{FF2B5EF4-FFF2-40B4-BE49-F238E27FC236}">
                <a16:creationId xmlns:a16="http://schemas.microsoft.com/office/drawing/2014/main" id="{E754F1BD-A17B-4E7E-AAA4-54D18BB0EE35}"/>
              </a:ext>
            </a:extLst>
          </p:cNvPr>
          <p:cNvCxnSpPr>
            <a:cxnSpLocks/>
          </p:cNvCxnSpPr>
          <p:nvPr/>
        </p:nvCxnSpPr>
        <p:spPr>
          <a:xfrm>
            <a:off x="1608619" y="2388470"/>
            <a:ext cx="159129" cy="308472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직선 화살표 연결선 52">
            <a:extLst>
              <a:ext uri="{FF2B5EF4-FFF2-40B4-BE49-F238E27FC236}">
                <a16:creationId xmlns:a16="http://schemas.microsoft.com/office/drawing/2014/main" id="{2007E33E-BF6B-4019-AE36-273FE34D422F}"/>
              </a:ext>
            </a:extLst>
          </p:cNvPr>
          <p:cNvCxnSpPr>
            <a:cxnSpLocks/>
          </p:cNvCxnSpPr>
          <p:nvPr/>
        </p:nvCxnSpPr>
        <p:spPr>
          <a:xfrm flipH="1">
            <a:off x="1073628" y="2580950"/>
            <a:ext cx="607342" cy="978006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C03CB987-EBC4-48BD-8E19-9846B9844CBC}"/>
                  </a:ext>
                </a:extLst>
              </p:cNvPr>
              <p:cNvSpPr txBox="1"/>
              <p:nvPr/>
            </p:nvSpPr>
            <p:spPr>
              <a:xfrm>
                <a:off x="904401" y="3420127"/>
                <a:ext cx="26173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ko-KR" altLang="en-US"/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C03CB987-EBC4-48BD-8E19-9846B9844C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4401" y="3420127"/>
                <a:ext cx="261738" cy="369332"/>
              </a:xfrm>
              <a:prstGeom prst="rect">
                <a:avLst/>
              </a:prstGeom>
              <a:blipFill>
                <a:blip r:embed="rId8"/>
                <a:stretch>
                  <a:fillRect r="-4651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8" name="직선 화살표 연결선 57">
            <a:extLst>
              <a:ext uri="{FF2B5EF4-FFF2-40B4-BE49-F238E27FC236}">
                <a16:creationId xmlns:a16="http://schemas.microsoft.com/office/drawing/2014/main" id="{04462D3B-84BC-4F10-9C6E-59D8D58EAD6C}"/>
              </a:ext>
            </a:extLst>
          </p:cNvPr>
          <p:cNvCxnSpPr>
            <a:cxnSpLocks/>
          </p:cNvCxnSpPr>
          <p:nvPr/>
        </p:nvCxnSpPr>
        <p:spPr>
          <a:xfrm flipH="1">
            <a:off x="2620812" y="2580950"/>
            <a:ext cx="327176" cy="160149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직사각형 59">
                <a:extLst>
                  <a:ext uri="{FF2B5EF4-FFF2-40B4-BE49-F238E27FC236}">
                    <a16:creationId xmlns:a16="http://schemas.microsoft.com/office/drawing/2014/main" id="{41B0E449-8F45-499F-BC3C-8453E6E11A61}"/>
                  </a:ext>
                </a:extLst>
              </p:cNvPr>
              <p:cNvSpPr/>
              <p:nvPr/>
            </p:nvSpPr>
            <p:spPr>
              <a:xfrm>
                <a:off x="2719915" y="3099902"/>
                <a:ext cx="37023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o-KR" altLang="en-US" i="1">
                          <a:latin typeface="Cambria Math" panose="02040503050406030204" pitchFamily="18" charset="0"/>
                        </a:rPr>
                        <m:t>𝜌</m:t>
                      </m:r>
                    </m:oMath>
                  </m:oMathPara>
                </a14:m>
                <a:endParaRPr lang="ko-KR" altLang="en-US"/>
              </a:p>
            </p:txBody>
          </p:sp>
        </mc:Choice>
        <mc:Fallback xmlns="">
          <p:sp>
            <p:nvSpPr>
              <p:cNvPr id="60" name="직사각형 59">
                <a:extLst>
                  <a:ext uri="{FF2B5EF4-FFF2-40B4-BE49-F238E27FC236}">
                    <a16:creationId xmlns:a16="http://schemas.microsoft.com/office/drawing/2014/main" id="{41B0E449-8F45-499F-BC3C-8453E6E11A6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9915" y="3099902"/>
                <a:ext cx="370230" cy="369332"/>
              </a:xfrm>
              <a:prstGeom prst="rect">
                <a:avLst/>
              </a:prstGeom>
              <a:blipFill>
                <a:blip r:embed="rId9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3" name="자유형: 도형 62">
            <a:extLst>
              <a:ext uri="{FF2B5EF4-FFF2-40B4-BE49-F238E27FC236}">
                <a16:creationId xmlns:a16="http://schemas.microsoft.com/office/drawing/2014/main" id="{6984849A-A69B-4864-970D-B9A637E239D7}"/>
              </a:ext>
            </a:extLst>
          </p:cNvPr>
          <p:cNvSpPr/>
          <p:nvPr/>
        </p:nvSpPr>
        <p:spPr>
          <a:xfrm>
            <a:off x="1792278" y="2496914"/>
            <a:ext cx="1078413" cy="168073"/>
          </a:xfrm>
          <a:custGeom>
            <a:avLst/>
            <a:gdLst>
              <a:gd name="connsiteX0" fmla="*/ 0 w 1004888"/>
              <a:gd name="connsiteY0" fmla="*/ 133350 h 133350"/>
              <a:gd name="connsiteX1" fmla="*/ 23813 w 1004888"/>
              <a:gd name="connsiteY1" fmla="*/ 119063 h 133350"/>
              <a:gd name="connsiteX2" fmla="*/ 38100 w 1004888"/>
              <a:gd name="connsiteY2" fmla="*/ 114300 h 133350"/>
              <a:gd name="connsiteX3" fmla="*/ 57150 w 1004888"/>
              <a:gd name="connsiteY3" fmla="*/ 104775 h 133350"/>
              <a:gd name="connsiteX4" fmla="*/ 85725 w 1004888"/>
              <a:gd name="connsiteY4" fmla="*/ 90488 h 133350"/>
              <a:gd name="connsiteX5" fmla="*/ 100013 w 1004888"/>
              <a:gd name="connsiteY5" fmla="*/ 80963 h 133350"/>
              <a:gd name="connsiteX6" fmla="*/ 138113 w 1004888"/>
              <a:gd name="connsiteY6" fmla="*/ 71438 h 133350"/>
              <a:gd name="connsiteX7" fmla="*/ 171450 w 1004888"/>
              <a:gd name="connsiteY7" fmla="*/ 61913 h 133350"/>
              <a:gd name="connsiteX8" fmla="*/ 185738 w 1004888"/>
              <a:gd name="connsiteY8" fmla="*/ 52388 h 133350"/>
              <a:gd name="connsiteX9" fmla="*/ 228600 w 1004888"/>
              <a:gd name="connsiteY9" fmla="*/ 38100 h 133350"/>
              <a:gd name="connsiteX10" fmla="*/ 271463 w 1004888"/>
              <a:gd name="connsiteY10" fmla="*/ 23813 h 133350"/>
              <a:gd name="connsiteX11" fmla="*/ 285750 w 1004888"/>
              <a:gd name="connsiteY11" fmla="*/ 19050 h 133350"/>
              <a:gd name="connsiteX12" fmla="*/ 319088 w 1004888"/>
              <a:gd name="connsiteY12" fmla="*/ 14288 h 133350"/>
              <a:gd name="connsiteX13" fmla="*/ 452438 w 1004888"/>
              <a:gd name="connsiteY13" fmla="*/ 9525 h 133350"/>
              <a:gd name="connsiteX14" fmla="*/ 595313 w 1004888"/>
              <a:gd name="connsiteY14" fmla="*/ 0 h 133350"/>
              <a:gd name="connsiteX15" fmla="*/ 857250 w 1004888"/>
              <a:gd name="connsiteY15" fmla="*/ 4763 h 133350"/>
              <a:gd name="connsiteX16" fmla="*/ 933450 w 1004888"/>
              <a:gd name="connsiteY16" fmla="*/ 14288 h 133350"/>
              <a:gd name="connsiteX17" fmla="*/ 1004888 w 1004888"/>
              <a:gd name="connsiteY17" fmla="*/ 19050 h 133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004888" h="133350">
                <a:moveTo>
                  <a:pt x="0" y="133350"/>
                </a:moveTo>
                <a:cubicBezTo>
                  <a:pt x="7938" y="128588"/>
                  <a:pt x="15534" y="123203"/>
                  <a:pt x="23813" y="119063"/>
                </a:cubicBezTo>
                <a:cubicBezTo>
                  <a:pt x="28303" y="116818"/>
                  <a:pt x="33486" y="116278"/>
                  <a:pt x="38100" y="114300"/>
                </a:cubicBezTo>
                <a:cubicBezTo>
                  <a:pt x="44625" y="111503"/>
                  <a:pt x="50986" y="108297"/>
                  <a:pt x="57150" y="104775"/>
                </a:cubicBezTo>
                <a:cubicBezTo>
                  <a:pt x="82999" y="90004"/>
                  <a:pt x="59532" y="99218"/>
                  <a:pt x="85725" y="90488"/>
                </a:cubicBezTo>
                <a:cubicBezTo>
                  <a:pt x="90488" y="87313"/>
                  <a:pt x="94634" y="82919"/>
                  <a:pt x="100013" y="80963"/>
                </a:cubicBezTo>
                <a:cubicBezTo>
                  <a:pt x="112316" y="76489"/>
                  <a:pt x="125413" y="74613"/>
                  <a:pt x="138113" y="71438"/>
                </a:cubicBezTo>
                <a:cubicBezTo>
                  <a:pt x="162028" y="65459"/>
                  <a:pt x="150957" y="68743"/>
                  <a:pt x="171450" y="61913"/>
                </a:cubicBezTo>
                <a:cubicBezTo>
                  <a:pt x="176213" y="58738"/>
                  <a:pt x="180618" y="54948"/>
                  <a:pt x="185738" y="52388"/>
                </a:cubicBezTo>
                <a:cubicBezTo>
                  <a:pt x="209609" y="40453"/>
                  <a:pt x="205865" y="44921"/>
                  <a:pt x="228600" y="38100"/>
                </a:cubicBezTo>
                <a:cubicBezTo>
                  <a:pt x="243025" y="33772"/>
                  <a:pt x="257175" y="28576"/>
                  <a:pt x="271463" y="23813"/>
                </a:cubicBezTo>
                <a:cubicBezTo>
                  <a:pt x="276225" y="22226"/>
                  <a:pt x="280780" y="19760"/>
                  <a:pt x="285750" y="19050"/>
                </a:cubicBezTo>
                <a:cubicBezTo>
                  <a:pt x="296863" y="17463"/>
                  <a:pt x="307881" y="14928"/>
                  <a:pt x="319088" y="14288"/>
                </a:cubicBezTo>
                <a:cubicBezTo>
                  <a:pt x="363494" y="11751"/>
                  <a:pt x="407988" y="11113"/>
                  <a:pt x="452438" y="9525"/>
                </a:cubicBezTo>
                <a:cubicBezTo>
                  <a:pt x="503789" y="4390"/>
                  <a:pt x="539733" y="0"/>
                  <a:pt x="595313" y="0"/>
                </a:cubicBezTo>
                <a:cubicBezTo>
                  <a:pt x="682640" y="0"/>
                  <a:pt x="769938" y="3175"/>
                  <a:pt x="857250" y="4763"/>
                </a:cubicBezTo>
                <a:cubicBezTo>
                  <a:pt x="888399" y="9212"/>
                  <a:pt x="900459" y="11289"/>
                  <a:pt x="933450" y="14288"/>
                </a:cubicBezTo>
                <a:cubicBezTo>
                  <a:pt x="988510" y="19293"/>
                  <a:pt x="976201" y="19050"/>
                  <a:pt x="1004888" y="1905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7" name="자유형: 도형 66">
            <a:extLst>
              <a:ext uri="{FF2B5EF4-FFF2-40B4-BE49-F238E27FC236}">
                <a16:creationId xmlns:a16="http://schemas.microsoft.com/office/drawing/2014/main" id="{2E3A3EAE-3AEF-472B-9805-724C8AFF0913}"/>
              </a:ext>
            </a:extLst>
          </p:cNvPr>
          <p:cNvSpPr/>
          <p:nvPr/>
        </p:nvSpPr>
        <p:spPr>
          <a:xfrm>
            <a:off x="1623323" y="2148492"/>
            <a:ext cx="1281167" cy="223271"/>
          </a:xfrm>
          <a:custGeom>
            <a:avLst/>
            <a:gdLst>
              <a:gd name="connsiteX0" fmla="*/ 0 w 1004888"/>
              <a:gd name="connsiteY0" fmla="*/ 133350 h 133350"/>
              <a:gd name="connsiteX1" fmla="*/ 23813 w 1004888"/>
              <a:gd name="connsiteY1" fmla="*/ 119063 h 133350"/>
              <a:gd name="connsiteX2" fmla="*/ 38100 w 1004888"/>
              <a:gd name="connsiteY2" fmla="*/ 114300 h 133350"/>
              <a:gd name="connsiteX3" fmla="*/ 57150 w 1004888"/>
              <a:gd name="connsiteY3" fmla="*/ 104775 h 133350"/>
              <a:gd name="connsiteX4" fmla="*/ 85725 w 1004888"/>
              <a:gd name="connsiteY4" fmla="*/ 90488 h 133350"/>
              <a:gd name="connsiteX5" fmla="*/ 100013 w 1004888"/>
              <a:gd name="connsiteY5" fmla="*/ 80963 h 133350"/>
              <a:gd name="connsiteX6" fmla="*/ 138113 w 1004888"/>
              <a:gd name="connsiteY6" fmla="*/ 71438 h 133350"/>
              <a:gd name="connsiteX7" fmla="*/ 171450 w 1004888"/>
              <a:gd name="connsiteY7" fmla="*/ 61913 h 133350"/>
              <a:gd name="connsiteX8" fmla="*/ 185738 w 1004888"/>
              <a:gd name="connsiteY8" fmla="*/ 52388 h 133350"/>
              <a:gd name="connsiteX9" fmla="*/ 228600 w 1004888"/>
              <a:gd name="connsiteY9" fmla="*/ 38100 h 133350"/>
              <a:gd name="connsiteX10" fmla="*/ 271463 w 1004888"/>
              <a:gd name="connsiteY10" fmla="*/ 23813 h 133350"/>
              <a:gd name="connsiteX11" fmla="*/ 285750 w 1004888"/>
              <a:gd name="connsiteY11" fmla="*/ 19050 h 133350"/>
              <a:gd name="connsiteX12" fmla="*/ 319088 w 1004888"/>
              <a:gd name="connsiteY12" fmla="*/ 14288 h 133350"/>
              <a:gd name="connsiteX13" fmla="*/ 452438 w 1004888"/>
              <a:gd name="connsiteY13" fmla="*/ 9525 h 133350"/>
              <a:gd name="connsiteX14" fmla="*/ 595313 w 1004888"/>
              <a:gd name="connsiteY14" fmla="*/ 0 h 133350"/>
              <a:gd name="connsiteX15" fmla="*/ 857250 w 1004888"/>
              <a:gd name="connsiteY15" fmla="*/ 4763 h 133350"/>
              <a:gd name="connsiteX16" fmla="*/ 933450 w 1004888"/>
              <a:gd name="connsiteY16" fmla="*/ 14288 h 133350"/>
              <a:gd name="connsiteX17" fmla="*/ 1004888 w 1004888"/>
              <a:gd name="connsiteY17" fmla="*/ 19050 h 133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004888" h="133350">
                <a:moveTo>
                  <a:pt x="0" y="133350"/>
                </a:moveTo>
                <a:cubicBezTo>
                  <a:pt x="7938" y="128588"/>
                  <a:pt x="15534" y="123203"/>
                  <a:pt x="23813" y="119063"/>
                </a:cubicBezTo>
                <a:cubicBezTo>
                  <a:pt x="28303" y="116818"/>
                  <a:pt x="33486" y="116278"/>
                  <a:pt x="38100" y="114300"/>
                </a:cubicBezTo>
                <a:cubicBezTo>
                  <a:pt x="44625" y="111503"/>
                  <a:pt x="50986" y="108297"/>
                  <a:pt x="57150" y="104775"/>
                </a:cubicBezTo>
                <a:cubicBezTo>
                  <a:pt x="82999" y="90004"/>
                  <a:pt x="59532" y="99218"/>
                  <a:pt x="85725" y="90488"/>
                </a:cubicBezTo>
                <a:cubicBezTo>
                  <a:pt x="90488" y="87313"/>
                  <a:pt x="94634" y="82919"/>
                  <a:pt x="100013" y="80963"/>
                </a:cubicBezTo>
                <a:cubicBezTo>
                  <a:pt x="112316" y="76489"/>
                  <a:pt x="125413" y="74613"/>
                  <a:pt x="138113" y="71438"/>
                </a:cubicBezTo>
                <a:cubicBezTo>
                  <a:pt x="162028" y="65459"/>
                  <a:pt x="150957" y="68743"/>
                  <a:pt x="171450" y="61913"/>
                </a:cubicBezTo>
                <a:cubicBezTo>
                  <a:pt x="176213" y="58738"/>
                  <a:pt x="180618" y="54948"/>
                  <a:pt x="185738" y="52388"/>
                </a:cubicBezTo>
                <a:cubicBezTo>
                  <a:pt x="209609" y="40453"/>
                  <a:pt x="205865" y="44921"/>
                  <a:pt x="228600" y="38100"/>
                </a:cubicBezTo>
                <a:cubicBezTo>
                  <a:pt x="243025" y="33772"/>
                  <a:pt x="257175" y="28576"/>
                  <a:pt x="271463" y="23813"/>
                </a:cubicBezTo>
                <a:cubicBezTo>
                  <a:pt x="276225" y="22226"/>
                  <a:pt x="280780" y="19760"/>
                  <a:pt x="285750" y="19050"/>
                </a:cubicBezTo>
                <a:cubicBezTo>
                  <a:pt x="296863" y="17463"/>
                  <a:pt x="307881" y="14928"/>
                  <a:pt x="319088" y="14288"/>
                </a:cubicBezTo>
                <a:cubicBezTo>
                  <a:pt x="363494" y="11751"/>
                  <a:pt x="407988" y="11113"/>
                  <a:pt x="452438" y="9525"/>
                </a:cubicBezTo>
                <a:cubicBezTo>
                  <a:pt x="503789" y="4390"/>
                  <a:pt x="539733" y="0"/>
                  <a:pt x="595313" y="0"/>
                </a:cubicBezTo>
                <a:cubicBezTo>
                  <a:pt x="682640" y="0"/>
                  <a:pt x="769938" y="3175"/>
                  <a:pt x="857250" y="4763"/>
                </a:cubicBezTo>
                <a:cubicBezTo>
                  <a:pt x="888399" y="9212"/>
                  <a:pt x="900459" y="11289"/>
                  <a:pt x="933450" y="14288"/>
                </a:cubicBezTo>
                <a:cubicBezTo>
                  <a:pt x="988510" y="19293"/>
                  <a:pt x="976201" y="19050"/>
                  <a:pt x="1004888" y="19050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직사각형 67">
                <a:extLst>
                  <a:ext uri="{FF2B5EF4-FFF2-40B4-BE49-F238E27FC236}">
                    <a16:creationId xmlns:a16="http://schemas.microsoft.com/office/drawing/2014/main" id="{E1162C54-39E1-4157-9AF9-5F2C96F6510D}"/>
                  </a:ext>
                </a:extLst>
              </p:cNvPr>
              <p:cNvSpPr/>
              <p:nvPr/>
            </p:nvSpPr>
            <p:spPr>
              <a:xfrm>
                <a:off x="3670912" y="3001150"/>
                <a:ext cx="5290208" cy="164205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Wingdings" panose="05000000000000000000" pitchFamily="2" charset="2"/>
                  <a:buChar char="§"/>
                </a:pPr>
                <a:r>
                  <a:rPr lang="en-US" altLang="ko-KR"/>
                  <a:t>Path length of A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altLang="ko-KR"/>
                  <a:t> </a:t>
                </a:r>
                <a14:m>
                  <m:oMath xmlns:m="http://schemas.openxmlformats.org/officeDocument/2006/math"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ko-KR" altLang="en-US" i="1">
                        <a:latin typeface="Cambria Math" panose="02040503050406030204" pitchFamily="18" charset="0"/>
                      </a:rPr>
                      <m:t>𝜌𝜃</m:t>
                    </m:r>
                  </m:oMath>
                </a14:m>
                <a:endParaRPr lang="en-US" altLang="ko-KR"/>
              </a:p>
              <a:p>
                <a:endParaRPr lang="en-US" altLang="ko-KR"/>
              </a:p>
              <a:p>
                <a:pPr marL="285750" indent="-285750">
                  <a:buFont typeface="Wingdings" panose="05000000000000000000" pitchFamily="2" charset="2"/>
                  <a:buChar char="§"/>
                </a:pPr>
                <a:r>
                  <a:rPr lang="en-US" altLang="ko-KR"/>
                  <a:t>Path length of </a:t>
                </a:r>
                <a:r>
                  <a:rPr lang="en-US" altLang="ko-KR">
                    <a:solidFill>
                      <a:srgbClr val="C00000"/>
                    </a:solidFill>
                  </a:rPr>
                  <a:t>B</a:t>
                </a:r>
              </a:p>
              <a:p>
                <a14:m>
                  <m:oMath xmlns:m="http://schemas.openxmlformats.org/officeDocument/2006/math"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𝑙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d>
                      <m:d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ko-KR" altLang="en-US" i="1">
                            <a:latin typeface="Cambria Math" panose="02040503050406030204" pitchFamily="18" charset="0"/>
                          </a:rPr>
                          <m:t>𝜌</m:t>
                        </m:r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altLang="ko-K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ko-KR" altLang="en-US" i="1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ko-K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f>
                      <m:fPr>
                        <m:ctrlPr>
                          <a:rPr lang="en-US" altLang="ko-KR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ko-KR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𝑙</m:t>
                            </m:r>
                          </m:e>
                          <m:sub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num>
                      <m:den>
                        <m:r>
                          <a:rPr lang="ko-KR" alt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𝜌</m:t>
                        </m:r>
                      </m:den>
                    </m:f>
                  </m:oMath>
                </a14:m>
                <a:r>
                  <a:rPr lang="en-US" altLang="ko-KR"/>
                  <a:t>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en-US" altLang="ko-KR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ko-KR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1+</m:t>
                        </m:r>
                        <m:f>
                          <m:fPr>
                            <m:ctrlPr>
                              <a:rPr lang="en-US" altLang="ko-KR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ko-KR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ko-KR" alt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𝜌</m:t>
                            </m:r>
                          </m:den>
                        </m:f>
                      </m:e>
                    </m:d>
                    <m:r>
                      <a:rPr lang="en-US" altLang="ko-KR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ko-KR" i="1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en-US" altLang="ko-KR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ko-KR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altLang="ko-KR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altLang="ko-KR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𝒉𝒙</m:t>
                        </m:r>
                      </m:e>
                    </m:d>
                  </m:oMath>
                </a14:m>
                <a:endParaRPr lang="ko-KR" altLang="en-US" b="1"/>
              </a:p>
            </p:txBody>
          </p:sp>
        </mc:Choice>
        <mc:Fallback xmlns="">
          <p:sp>
            <p:nvSpPr>
              <p:cNvPr id="68" name="직사각형 67">
                <a:extLst>
                  <a:ext uri="{FF2B5EF4-FFF2-40B4-BE49-F238E27FC236}">
                    <a16:creationId xmlns:a16="http://schemas.microsoft.com/office/drawing/2014/main" id="{E1162C54-39E1-4157-9AF9-5F2C96F6510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0912" y="3001150"/>
                <a:ext cx="5290208" cy="1642053"/>
              </a:xfrm>
              <a:prstGeom prst="rect">
                <a:avLst/>
              </a:prstGeom>
              <a:blipFill>
                <a:blip r:embed="rId10"/>
                <a:stretch>
                  <a:fillRect l="-691" t="-1852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F99C153C-9AFA-447F-891E-CE40B1CC9140}"/>
                  </a:ext>
                </a:extLst>
              </p:cNvPr>
              <p:cNvSpPr txBox="1"/>
              <p:nvPr/>
            </p:nvSpPr>
            <p:spPr>
              <a:xfrm>
                <a:off x="3897469" y="1994888"/>
                <a:ext cx="189547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/>
                  <a:t>For small </a:t>
                </a:r>
                <a14:m>
                  <m:oMath xmlns:m="http://schemas.openxmlformats.org/officeDocument/2006/math">
                    <m:r>
                      <a:rPr lang="ko-KR" altLang="en-US" sz="1200" i="1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US" altLang="ko-KR" sz="1200" b="0" i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ko-KR" sz="1200" i="1">
                        <a:latin typeface="Cambria Math" panose="02040503050406030204" pitchFamily="18" charset="0"/>
                      </a:rPr>
                      <m:t>𝐿</m:t>
                    </m:r>
                    <m:r>
                      <a:rPr lang="en-US" altLang="ko-KR" sz="1200" b="0" i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ko-KR" sz="1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</m:oMath>
                </a14:m>
                <a:endParaRPr lang="ko-KR" altLang="en-US" sz="1200"/>
              </a:p>
            </p:txBody>
          </p:sp>
        </mc:Choice>
        <mc:Fallback xmlns="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F99C153C-9AFA-447F-891E-CE40B1CC91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7469" y="1994888"/>
                <a:ext cx="1895475" cy="276999"/>
              </a:xfrm>
              <a:prstGeom prst="rect">
                <a:avLst/>
              </a:prstGeom>
              <a:blipFill>
                <a:blip r:embed="rId11"/>
                <a:stretch>
                  <a:fillRect b="-1521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직사각형 1">
                <a:extLst>
                  <a:ext uri="{FF2B5EF4-FFF2-40B4-BE49-F238E27FC236}">
                    <a16:creationId xmlns:a16="http://schemas.microsoft.com/office/drawing/2014/main" id="{F42D4A20-FF70-40DE-8C71-BF673F444456}"/>
                  </a:ext>
                </a:extLst>
              </p:cNvPr>
              <p:cNvSpPr/>
              <p:nvPr/>
            </p:nvSpPr>
            <p:spPr>
              <a:xfrm>
                <a:off x="7501881" y="4699609"/>
                <a:ext cx="556242" cy="40754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1000" i="1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altLang="ko-KR" sz="1000" i="1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altLang="ko-KR" sz="1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10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ko-KR" altLang="en-US" sz="1000" i="1">
                              <a:latin typeface="Cambria Math" panose="02040503050406030204" pitchFamily="18" charset="0"/>
                            </a:rPr>
                            <m:t>𝜌</m:t>
                          </m:r>
                        </m:den>
                      </m:f>
                    </m:oMath>
                  </m:oMathPara>
                </a14:m>
                <a:endParaRPr lang="ko-KR" altLang="en-US" sz="1000"/>
              </a:p>
            </p:txBody>
          </p:sp>
        </mc:Choice>
        <mc:Fallback xmlns="">
          <p:sp>
            <p:nvSpPr>
              <p:cNvPr id="2" name="직사각형 1">
                <a:extLst>
                  <a:ext uri="{FF2B5EF4-FFF2-40B4-BE49-F238E27FC236}">
                    <a16:creationId xmlns:a16="http://schemas.microsoft.com/office/drawing/2014/main" id="{F42D4A20-FF70-40DE-8C71-BF673F44445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1881" y="4699609"/>
                <a:ext cx="556242" cy="40754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B73EA496-663D-096F-7AE6-5E3A02FF5DA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DBAB80-468C-4252-8D8D-F72A0FE47F84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182662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"/>
          <p:cNvSpPr/>
          <p:nvPr/>
        </p:nvSpPr>
        <p:spPr>
          <a:xfrm>
            <a:off x="457200" y="841248"/>
            <a:ext cx="8229600" cy="0"/>
          </a:xfrm>
          <a:prstGeom prst="line">
            <a:avLst/>
          </a:prstGeom>
          <a:noFill/>
          <a:ln w="9525">
            <a:solidFill>
              <a:srgbClr val="C5D3D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" name="Text 6"/>
          <p:cNvSpPr/>
          <p:nvPr/>
        </p:nvSpPr>
        <p:spPr>
          <a:xfrm>
            <a:off x="259742" y="4804643"/>
            <a:ext cx="6858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8A96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Beam Dynamics of Circular Accelerators – KoPAS 2026</a:t>
            </a:r>
            <a:endParaRPr lang="en-US" sz="900" dirty="0"/>
          </a:p>
        </p:txBody>
      </p:sp>
      <p:sp>
        <p:nvSpPr>
          <p:cNvPr id="15" name="Text 0">
            <a:extLst>
              <a:ext uri="{FF2B5EF4-FFF2-40B4-BE49-F238E27FC236}">
                <a16:creationId xmlns:a16="http://schemas.microsoft.com/office/drawing/2014/main" id="{E5F5F2F6-1A75-44EE-A9C0-3C1D654665DD}"/>
              </a:ext>
            </a:extLst>
          </p:cNvPr>
          <p:cNvSpPr/>
          <p:nvPr/>
        </p:nvSpPr>
        <p:spPr>
          <a:xfrm>
            <a:off x="457200" y="240117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>
                <a:solidFill>
                  <a:srgbClr val="1E3F66"/>
                </a:solidFill>
                <a:latin typeface="Arial" pitchFamily="34" charset="0"/>
                <a:cs typeface="Arial" pitchFamily="34" charset="-120"/>
              </a:rPr>
              <a:t>Exact Hamiltonian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E96784D-3CAD-42B3-BBFD-B3EA2B4BA6DF}"/>
                  </a:ext>
                </a:extLst>
              </p:cNvPr>
              <p:cNvSpPr txBox="1"/>
              <p:nvPr/>
            </p:nvSpPr>
            <p:spPr>
              <a:xfrm>
                <a:off x="599335" y="1245564"/>
                <a:ext cx="2373022" cy="52591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ko-KR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altLang="ko-KR" b="1" i="1" smtClean="0">
                              <a:latin typeface="Cambria Math" panose="02040503050406030204" pitchFamily="18" charset="0"/>
                            </a:rPr>
                            <m:t>𝒑</m:t>
                          </m:r>
                        </m:num>
                        <m:den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altLang="ko-KR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b="1" i="1" smtClean="0">
                          <a:latin typeface="Cambria Math" panose="02040503050406030204" pitchFamily="18" charset="0"/>
                        </a:rPr>
                        <m:t>𝑭</m:t>
                      </m:r>
                      <m:r>
                        <a:rPr lang="en-US" altLang="ko-KR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ko-KR" b="0" i="0" smtClean="0">
                          <a:latin typeface="Cambria Math" panose="02040503050406030204" pitchFamily="18" charset="0"/>
                        </a:rPr>
                        <m:t>e</m:t>
                      </m:r>
                      <m:r>
                        <a:rPr lang="en-US" altLang="ko-KR" b="0" i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ko-KR" b="1" i="1" smtClean="0">
                          <a:latin typeface="Cambria Math" panose="02040503050406030204" pitchFamily="18" charset="0"/>
                        </a:rPr>
                        <m:t>𝑬</m:t>
                      </m:r>
                      <m:r>
                        <a:rPr lang="en-US" altLang="ko-KR" b="0" i="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ko-KR" b="1" i="1" smtClean="0">
                          <a:latin typeface="Cambria Math" panose="02040503050406030204" pitchFamily="18" charset="0"/>
                        </a:rPr>
                        <m:t>𝒗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US" altLang="ko-KR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𝑩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ko-KR" altLang="en-US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E96784D-3CAD-42B3-BBFD-B3EA2B4BA6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335" y="1245564"/>
                <a:ext cx="2373022" cy="52591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3E051075-3CC2-4C86-9161-A532ACB75993}"/>
              </a:ext>
            </a:extLst>
          </p:cNvPr>
          <p:cNvSpPr txBox="1"/>
          <p:nvPr/>
        </p:nvSpPr>
        <p:spPr>
          <a:xfrm>
            <a:off x="511684" y="840855"/>
            <a:ext cx="23730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/>
              <a:t>The Lorentz force</a:t>
            </a:r>
            <a:endParaRPr lang="ko-KR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직사각형 9">
                <a:extLst>
                  <a:ext uri="{FF2B5EF4-FFF2-40B4-BE49-F238E27FC236}">
                    <a16:creationId xmlns:a16="http://schemas.microsoft.com/office/drawing/2014/main" id="{214933AD-8D80-4160-AA57-C7856CA62FDD}"/>
                  </a:ext>
                </a:extLst>
              </p:cNvPr>
              <p:cNvSpPr/>
              <p:nvPr/>
            </p:nvSpPr>
            <p:spPr>
              <a:xfrm>
                <a:off x="3327885" y="840855"/>
                <a:ext cx="2784095" cy="12195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ko-KR" sz="1400" b="1" i="1" smtClean="0">
                        <a:latin typeface="Cambria Math" panose="02040503050406030204" pitchFamily="18" charset="0"/>
                      </a:rPr>
                      <m:t>𝑬</m:t>
                    </m:r>
                    <m:r>
                      <a:rPr lang="en-US" altLang="ko-KR" sz="1400" b="1" i="1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ko-KR" altLang="en-US" sz="1400"/>
                  <a:t> </a:t>
                </a:r>
                <a:r>
                  <a:rPr lang="en-US" altLang="ko-KR" sz="1400"/>
                  <a:t>electric field</a:t>
                </a:r>
              </a:p>
              <a:p>
                <a14:m>
                  <m:oMath xmlns:m="http://schemas.openxmlformats.org/officeDocument/2006/math">
                    <m:r>
                      <a:rPr lang="en-US" altLang="ko-KR" sz="1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𝑩</m:t>
                    </m:r>
                  </m:oMath>
                </a14:m>
                <a:r>
                  <a:rPr lang="en-US" altLang="ko-KR" sz="1400"/>
                  <a:t>: magnetic field</a:t>
                </a:r>
              </a:p>
              <a:p>
                <a14:m>
                  <m:oMath xmlns:m="http://schemas.openxmlformats.org/officeDocument/2006/math">
                    <m:r>
                      <a:rPr lang="en-US" altLang="ko-KR" sz="1400" b="1" i="1">
                        <a:latin typeface="Cambria Math" panose="02040503050406030204" pitchFamily="18" charset="0"/>
                      </a:rPr>
                      <m:t>𝒑</m:t>
                    </m:r>
                  </m:oMath>
                </a14:m>
                <a:r>
                  <a:rPr lang="ko-KR" altLang="en-US" sz="1400"/>
                  <a:t> </a:t>
                </a:r>
                <a:r>
                  <a:rPr lang="en-US" altLang="ko-KR" sz="1400"/>
                  <a:t>= </a:t>
                </a:r>
                <a14:m>
                  <m:oMath xmlns:m="http://schemas.openxmlformats.org/officeDocument/2006/math">
                    <m:r>
                      <a:rPr lang="ko-KR" altLang="en-US" sz="1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  <m:r>
                      <a:rPr lang="en-US" altLang="ko-KR" sz="1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  <m:r>
                      <a:rPr lang="en-US" altLang="ko-KR" sz="1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𝒗</m:t>
                    </m:r>
                  </m:oMath>
                </a14:m>
                <a:r>
                  <a:rPr lang="ko-KR" altLang="en-US" sz="1400" b="1"/>
                  <a:t> </a:t>
                </a:r>
                <a:r>
                  <a:rPr lang="en-US" altLang="ko-KR" sz="1400" b="1"/>
                  <a:t>: </a:t>
                </a:r>
                <a:r>
                  <a:rPr lang="en-US" altLang="ko-KR" sz="1400"/>
                  <a:t>mechanical momentum</a:t>
                </a:r>
              </a:p>
              <a:p>
                <a14:m>
                  <m:oMath xmlns:m="http://schemas.openxmlformats.org/officeDocument/2006/math">
                    <m:r>
                      <a:rPr lang="ko-KR" altLang="en-US" sz="1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ko-KR" altLang="en-US" sz="1400"/>
                  <a:t> </a:t>
                </a:r>
                <a:r>
                  <a:rPr lang="en-US" altLang="ko-KR" sz="140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ko-KR" sz="1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altLang="ko-KR" sz="140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ko-KR" sz="1400" b="0" i="1" smtClean="0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f>
                              <m:fPr>
                                <m:ctrlPr>
                                  <a:rPr lang="en-US" altLang="ko-KR" sz="1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en-US" altLang="ko-KR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ko-KR" sz="1400" b="0" i="1" smtClean="0">
                                        <a:latin typeface="Cambria Math" panose="02040503050406030204" pitchFamily="18" charset="0"/>
                                      </a:rPr>
                                      <m:t>𝑣</m:t>
                                    </m:r>
                                  </m:e>
                                  <m:sup>
                                    <m:r>
                                      <a:rPr lang="en-US" altLang="ko-KR" sz="1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num>
                              <m:den>
                                <m:sSup>
                                  <m:sSupPr>
                                    <m:ctrlPr>
                                      <a:rPr lang="en-US" altLang="ko-KR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ko-KR" sz="1400" b="0" i="1" smtClean="0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</m:e>
                                  <m:sup>
                                    <m:r>
                                      <a:rPr lang="en-US" altLang="ko-KR" sz="1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den>
                            </m:f>
                          </m:e>
                        </m:rad>
                      </m:den>
                    </m:f>
                  </m:oMath>
                </a14:m>
                <a:r>
                  <a:rPr lang="ko-KR" altLang="en-US" sz="1400"/>
                  <a:t> </a:t>
                </a:r>
                <a:r>
                  <a:rPr lang="en-US" altLang="ko-KR" sz="1400"/>
                  <a:t>: relativistic Lorentz factor</a:t>
                </a:r>
                <a:endParaRPr lang="ko-KR" altLang="en-US" sz="1400"/>
              </a:p>
            </p:txBody>
          </p:sp>
        </mc:Choice>
        <mc:Fallback xmlns="">
          <p:sp>
            <p:nvSpPr>
              <p:cNvPr id="10" name="직사각형 9">
                <a:extLst>
                  <a:ext uri="{FF2B5EF4-FFF2-40B4-BE49-F238E27FC236}">
                    <a16:creationId xmlns:a16="http://schemas.microsoft.com/office/drawing/2014/main" id="{214933AD-8D80-4160-AA57-C7856CA62FD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7885" y="840855"/>
                <a:ext cx="2784095" cy="1219565"/>
              </a:xfrm>
              <a:prstGeom prst="rect">
                <a:avLst/>
              </a:prstGeom>
              <a:blipFill>
                <a:blip r:embed="rId4"/>
                <a:stretch>
                  <a:fillRect t="-1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>
            <a:extLst>
              <a:ext uri="{FF2B5EF4-FFF2-40B4-BE49-F238E27FC236}">
                <a16:creationId xmlns:a16="http://schemas.microsoft.com/office/drawing/2014/main" id="{56784234-660A-4E9E-B7FB-81FB471258C7}"/>
              </a:ext>
            </a:extLst>
          </p:cNvPr>
          <p:cNvSpPr txBox="1"/>
          <p:nvPr/>
        </p:nvSpPr>
        <p:spPr>
          <a:xfrm>
            <a:off x="511684" y="2060420"/>
            <a:ext cx="6670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/>
              <a:t>Hamiltonian for charged particles in external electromagnetic fields</a:t>
            </a:r>
            <a:endParaRPr lang="ko-KR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87E8CF2-F462-41CC-92E7-F5FAE5FBAED8}"/>
                  </a:ext>
                </a:extLst>
              </p:cNvPr>
              <p:cNvSpPr txBox="1"/>
              <p:nvPr/>
            </p:nvSpPr>
            <p:spPr>
              <a:xfrm>
                <a:off x="500525" y="2574069"/>
                <a:ext cx="3294235" cy="33541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𝑞</m:t>
                      </m:r>
                      <m:r>
                        <m:rPr>
                          <m:sty m:val="p"/>
                        </m:rPr>
                        <a:rPr lang="el-GR" altLang="ko-K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Φ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𝑐</m:t>
                      </m:r>
                      <m:rad>
                        <m:radPr>
                          <m:degHide m:val="on"/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altLang="ko-K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p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altLang="ko-K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p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ko-K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altLang="ko-K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altLang="ko-KR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𝑷</m:t>
                              </m:r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en-US" altLang="ko-KR" b="1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𝐀</m:t>
                              </m:r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ko-KR" altLang="en-US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87E8CF2-F462-41CC-92E7-F5FAE5FBAE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525" y="2574069"/>
                <a:ext cx="3294235" cy="335413"/>
              </a:xfrm>
              <a:prstGeom prst="rect">
                <a:avLst/>
              </a:prstGeom>
              <a:blipFill>
                <a:blip r:embed="rId5"/>
                <a:stretch>
                  <a:fillRect b="-29091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직사각형 11">
                <a:extLst>
                  <a:ext uri="{FF2B5EF4-FFF2-40B4-BE49-F238E27FC236}">
                    <a16:creationId xmlns:a16="http://schemas.microsoft.com/office/drawing/2014/main" id="{0F977087-2F95-4396-AC2E-C79B53493349}"/>
                  </a:ext>
                </a:extLst>
              </p:cNvPr>
              <p:cNvSpPr/>
              <p:nvPr/>
            </p:nvSpPr>
            <p:spPr>
              <a:xfrm>
                <a:off x="3981014" y="2443299"/>
                <a:ext cx="2736455" cy="7386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ko-KR" sz="1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Φ</m:t>
                    </m:r>
                  </m:oMath>
                </a14:m>
                <a:r>
                  <a:rPr lang="en-US" altLang="ko-KR" sz="1400"/>
                  <a:t>: scalar potential</a:t>
                </a:r>
              </a:p>
              <a:p>
                <a14:m>
                  <m:oMath xmlns:m="http://schemas.openxmlformats.org/officeDocument/2006/math">
                    <m:r>
                      <a:rPr lang="en-US" altLang="ko-KR" sz="1400" b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𝐀</m:t>
                    </m:r>
                  </m:oMath>
                </a14:m>
                <a:r>
                  <a:rPr lang="en-US" altLang="ko-KR" sz="1400"/>
                  <a:t>: vector potential</a:t>
                </a:r>
              </a:p>
              <a:p>
                <a14:m>
                  <m:oMath xmlns:m="http://schemas.openxmlformats.org/officeDocument/2006/math">
                    <m:r>
                      <a:rPr lang="en-US" altLang="ko-KR" sz="1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𝑷</m:t>
                    </m:r>
                  </m:oMath>
                </a14:m>
                <a:r>
                  <a:rPr lang="ko-KR" altLang="en-US" sz="1400"/>
                  <a:t> </a:t>
                </a:r>
                <a:r>
                  <a:rPr lang="en-US" altLang="ko-KR" sz="1400"/>
                  <a:t>= </a:t>
                </a:r>
                <a14:m>
                  <m:oMath xmlns:m="http://schemas.openxmlformats.org/officeDocument/2006/math">
                    <m:r>
                      <a:rPr lang="en-US" altLang="ko-KR" sz="1400" b="1" i="1" smtClean="0">
                        <a:latin typeface="Cambria Math" panose="02040503050406030204" pitchFamily="18" charset="0"/>
                      </a:rPr>
                      <m:t>𝒑</m:t>
                    </m:r>
                    <m:r>
                      <a:rPr lang="en-US" altLang="ko-KR" sz="1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ko-KR" sz="1400" b="0" i="1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altLang="ko-KR" sz="1400" b="1" i="1" smtClean="0">
                        <a:latin typeface="Cambria Math" panose="02040503050406030204" pitchFamily="18" charset="0"/>
                      </a:rPr>
                      <m:t>𝑨</m:t>
                    </m:r>
                  </m:oMath>
                </a14:m>
                <a:r>
                  <a:rPr lang="ko-KR" altLang="en-US" sz="1400"/>
                  <a:t> </a:t>
                </a:r>
                <a:r>
                  <a:rPr lang="en-US" altLang="ko-KR" sz="1400"/>
                  <a:t>: canonical momentum</a:t>
                </a:r>
                <a:endParaRPr lang="ko-KR" altLang="en-US" sz="1400"/>
              </a:p>
            </p:txBody>
          </p:sp>
        </mc:Choice>
        <mc:Fallback xmlns="">
          <p:sp>
            <p:nvSpPr>
              <p:cNvPr id="12" name="직사각형 11">
                <a:extLst>
                  <a:ext uri="{FF2B5EF4-FFF2-40B4-BE49-F238E27FC236}">
                    <a16:creationId xmlns:a16="http://schemas.microsoft.com/office/drawing/2014/main" id="{0F977087-2F95-4396-AC2E-C79B5349334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1014" y="2443299"/>
                <a:ext cx="2736455" cy="738664"/>
              </a:xfrm>
              <a:prstGeom prst="rect">
                <a:avLst/>
              </a:prstGeom>
              <a:blipFill>
                <a:blip r:embed="rId6"/>
                <a:stretch>
                  <a:fillRect t="-1653" b="-743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직사각형 12">
                <a:extLst>
                  <a:ext uri="{FF2B5EF4-FFF2-40B4-BE49-F238E27FC236}">
                    <a16:creationId xmlns:a16="http://schemas.microsoft.com/office/drawing/2014/main" id="{5D49F870-F108-4355-B3EF-570DA8DAA56D}"/>
                  </a:ext>
                </a:extLst>
              </p:cNvPr>
              <p:cNvSpPr/>
              <p:nvPr/>
            </p:nvSpPr>
            <p:spPr>
              <a:xfrm>
                <a:off x="500525" y="3181963"/>
                <a:ext cx="7341080" cy="15380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u="sng"/>
                  <a:t>After canonical transformations in the Fresnet-Serret coordinates,</a:t>
                </a:r>
              </a:p>
              <a:p>
                <a:r>
                  <a:rPr lang="en-US" altLang="ko-KR" u="sng"/>
                  <a:t>Hamiltonian is written as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ko-KR" i="1"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en-US" altLang="ko-KR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h𝑥</m:t>
                          </m:r>
                        </m:e>
                      </m:d>
                      <m:d>
                        <m:d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Sup>
                                <m:sSubSupPr>
                                  <m:ctrlPr>
                                    <a:rPr lang="en-US" altLang="ko-K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ko-KR" b="0" i="1" smtClean="0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en-US" altLang="ko-KR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  <m:sup>
                                  <m:r>
                                    <a:rPr lang="en-US" altLang="ko-KR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Sup>
                                <m:sSubSupPr>
                                  <m:ctrlPr>
                                    <a:rPr lang="en-US" altLang="ko-KR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ko-KR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en-US" altLang="ko-KR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sub>
                                <m:sup>
                                  <m:r>
                                    <a:rPr lang="en-US" altLang="ko-KR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+ </m:t>
                              </m:r>
                              <m:f>
                                <m:fPr>
                                  <m:ctrlPr>
                                    <a:rPr lang="en-US" altLang="ko-K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altLang="ko-KR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ko-KR" altLang="en-US" b="0" i="1" smtClean="0">
                                          <a:latin typeface="Cambria Math" panose="02040503050406030204" pitchFamily="18" charset="0"/>
                                        </a:rPr>
                                        <m:t>𝛿</m:t>
                                      </m:r>
                                    </m:e>
                                    <m:sup>
                                      <m:r>
                                        <a:rPr lang="en-US" altLang="ko-KR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sSubSup>
                                    <m:sSubSupPr>
                                      <m:ctrlPr>
                                        <a:rPr lang="en-US" altLang="ko-KR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ko-KR" altLang="en-US" b="0" i="1" smtClean="0">
                                          <a:latin typeface="Cambria Math" panose="02040503050406030204" pitchFamily="18" charset="0"/>
                                        </a:rPr>
                                        <m:t>𝛾</m:t>
                                      </m:r>
                                    </m:e>
                                    <m:sub>
                                      <m:r>
                                        <a:rPr lang="en-US" altLang="ko-KR" b="0" i="1" smtClean="0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  <m:sup>
                                      <m:r>
                                        <a:rPr lang="en-US" altLang="ko-KR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bSup>
                                </m:den>
                              </m:f>
                            </m:num>
                            <m:den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d>
                                <m:dPr>
                                  <m:ctrlPr>
                                    <a:rPr lang="en-US" altLang="ko-K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ko-KR" b="0" i="1" smtClean="0">
                                      <a:latin typeface="Cambria Math" panose="02040503050406030204" pitchFamily="18" charset="0"/>
                                    </a:rPr>
                                    <m:t>1+</m:t>
                                  </m:r>
                                  <m:r>
                                    <a:rPr lang="ko-KR" altLang="en-US" b="0" i="1" smtClean="0">
                                      <a:latin typeface="Cambria Math" panose="02040503050406030204" pitchFamily="18" charset="0"/>
                                    </a:rPr>
                                    <m:t>𝛿</m:t>
                                  </m:r>
                                </m:e>
                              </m:d>
                            </m:den>
                          </m:f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 −</m:t>
                          </m:r>
                          <m:sSub>
                            <m:sSubPr>
                              <m:ctrlP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</m:e>
                      </m:d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 −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h𝑥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(1+</m:t>
                      </m:r>
                      <m:r>
                        <a:rPr lang="ko-KR" altLang="en-US" b="0" i="1" smtClean="0"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altLang="ko-KR" b="0" i="1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3" name="직사각형 12">
                <a:extLst>
                  <a:ext uri="{FF2B5EF4-FFF2-40B4-BE49-F238E27FC236}">
                    <a16:creationId xmlns:a16="http://schemas.microsoft.com/office/drawing/2014/main" id="{5D49F870-F108-4355-B3EF-570DA8DAA56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525" y="3181963"/>
                <a:ext cx="7341080" cy="1538050"/>
              </a:xfrm>
              <a:prstGeom prst="rect">
                <a:avLst/>
              </a:prstGeom>
              <a:blipFill>
                <a:blip r:embed="rId7"/>
                <a:stretch>
                  <a:fillRect l="-664" t="-2381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id="{5BD164F4-AC93-47CD-BA17-2168FE7B96FD}"/>
              </a:ext>
            </a:extLst>
          </p:cNvPr>
          <p:cNvSpPr txBox="1"/>
          <p:nvPr/>
        </p:nvSpPr>
        <p:spPr>
          <a:xfrm>
            <a:off x="5689268" y="4847873"/>
            <a:ext cx="31702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/>
              <a:t>S. Y. Lee, Accelerator Physics, Fourth Edition</a:t>
            </a:r>
          </a:p>
          <a:p>
            <a:r>
              <a:rPr lang="en-US" altLang="ko-KR" sz="800"/>
              <a:t>X. Huang, Beam-based Correction and Optimization for Accelerators</a:t>
            </a:r>
            <a:endParaRPr lang="ko-KR" altLang="en-US" sz="800"/>
          </a:p>
        </p:txBody>
      </p:sp>
      <p:pic>
        <p:nvPicPr>
          <p:cNvPr id="29" name="그림 28">
            <a:extLst>
              <a:ext uri="{FF2B5EF4-FFF2-40B4-BE49-F238E27FC236}">
                <a16:creationId xmlns:a16="http://schemas.microsoft.com/office/drawing/2014/main" id="{CD4BE72B-CEF9-47D4-AAD9-98B84F369F3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76314" y="3181963"/>
            <a:ext cx="1903090" cy="89107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76E256E-1E66-4E6B-B45C-04564ADBCC80}"/>
                  </a:ext>
                </a:extLst>
              </p:cNvPr>
              <p:cNvSpPr txBox="1"/>
              <p:nvPr/>
            </p:nvSpPr>
            <p:spPr>
              <a:xfrm>
                <a:off x="5689268" y="3993106"/>
                <a:ext cx="1123662" cy="6933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1100" b="0" i="1" smtClean="0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altLang="ko-KR" sz="1100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altLang="ko-KR" sz="11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11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ko-KR" altLang="en-US" sz="1100" b="0" i="1" smtClean="0">
                              <a:latin typeface="Cambria Math" panose="02040503050406030204" pitchFamily="18" charset="0"/>
                            </a:rPr>
                            <m:t>𝜌</m:t>
                          </m:r>
                        </m:den>
                      </m:f>
                    </m:oMath>
                  </m:oMathPara>
                </a14:m>
                <a:endParaRPr lang="en-US" altLang="ko-KR" sz="110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11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11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altLang="ko-KR" sz="11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r>
                        <a:rPr lang="en-US" altLang="ko-KR" sz="1100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altLang="ko-KR" sz="11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11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  <m:sSub>
                            <m:sSubPr>
                              <m:ctrlPr>
                                <a:rPr lang="en-US" altLang="ko-KR" sz="11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11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altLang="ko-KR" sz="1100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ko-KR" sz="11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1100" b="0" i="1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altLang="ko-KR" sz="11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ko-KR" altLang="en-US" sz="110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76E256E-1E66-4E6B-B45C-04564ADBCC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9268" y="3993106"/>
                <a:ext cx="1123662" cy="693331"/>
              </a:xfrm>
              <a:prstGeom prst="rect">
                <a:avLst/>
              </a:prstGeom>
              <a:blipFill>
                <a:blip r:embed="rId9"/>
                <a:stretch>
                  <a:fillRect b="-3509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직사각형 5">
                <a:extLst>
                  <a:ext uri="{FF2B5EF4-FFF2-40B4-BE49-F238E27FC236}">
                    <a16:creationId xmlns:a16="http://schemas.microsoft.com/office/drawing/2014/main" id="{D70CE1B1-7E61-4736-9F53-AF7ACFEDF110}"/>
                  </a:ext>
                </a:extLst>
              </p:cNvPr>
              <p:cNvSpPr/>
              <p:nvPr/>
            </p:nvSpPr>
            <p:spPr>
              <a:xfrm>
                <a:off x="6663134" y="4290243"/>
                <a:ext cx="838499" cy="3820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o-KR" altLang="en-US" sz="1000" i="1"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en-US" altLang="ko-KR" sz="1000" i="1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altLang="ko-KR" sz="1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1000" i="1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US" altLang="ko-KR" sz="10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ko-KR" sz="1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1000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altLang="ko-KR" sz="10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ko-KR" sz="1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1000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altLang="ko-KR" sz="10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ko-KR" altLang="en-US" sz="1000"/>
              </a:p>
            </p:txBody>
          </p:sp>
        </mc:Choice>
        <mc:Fallback xmlns="">
          <p:sp>
            <p:nvSpPr>
              <p:cNvPr id="6" name="직사각형 5">
                <a:extLst>
                  <a:ext uri="{FF2B5EF4-FFF2-40B4-BE49-F238E27FC236}">
                    <a16:creationId xmlns:a16="http://schemas.microsoft.com/office/drawing/2014/main" id="{D70CE1B1-7E61-4736-9F53-AF7ACFEDF11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3134" y="4290243"/>
                <a:ext cx="838499" cy="38202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D1418B66-7BA0-8799-95DC-9FFC3F70A0F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DBAB80-468C-4252-8D8D-F72A0FE47F84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340983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"/>
          <p:cNvSpPr/>
          <p:nvPr/>
        </p:nvSpPr>
        <p:spPr>
          <a:xfrm>
            <a:off x="457200" y="841248"/>
            <a:ext cx="8229600" cy="0"/>
          </a:xfrm>
          <a:prstGeom prst="line">
            <a:avLst/>
          </a:prstGeom>
          <a:noFill/>
          <a:ln w="9525">
            <a:solidFill>
              <a:srgbClr val="C5D3D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" name="Text 6"/>
          <p:cNvSpPr/>
          <p:nvPr/>
        </p:nvSpPr>
        <p:spPr>
          <a:xfrm>
            <a:off x="365760" y="4754880"/>
            <a:ext cx="6858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8A96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Beam Dynamics of Circular Accelerators – KoPAS 2026</a:t>
            </a:r>
            <a:endParaRPr lang="en-US" sz="900" dirty="0"/>
          </a:p>
        </p:txBody>
      </p:sp>
      <p:sp>
        <p:nvSpPr>
          <p:cNvPr id="15" name="Text 0">
            <a:extLst>
              <a:ext uri="{FF2B5EF4-FFF2-40B4-BE49-F238E27FC236}">
                <a16:creationId xmlns:a16="http://schemas.microsoft.com/office/drawing/2014/main" id="{E5F5F2F6-1A75-44EE-A9C0-3C1D654665DD}"/>
              </a:ext>
            </a:extLst>
          </p:cNvPr>
          <p:cNvSpPr/>
          <p:nvPr/>
        </p:nvSpPr>
        <p:spPr>
          <a:xfrm>
            <a:off x="457200" y="240117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>
                <a:solidFill>
                  <a:srgbClr val="1E3F66"/>
                </a:solidFill>
                <a:latin typeface="Arial" pitchFamily="34" charset="0"/>
                <a:cs typeface="Arial" pitchFamily="34" charset="-120"/>
              </a:rPr>
              <a:t>The 6-D canonical coordinates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직사각형 12">
                <a:extLst>
                  <a:ext uri="{FF2B5EF4-FFF2-40B4-BE49-F238E27FC236}">
                    <a16:creationId xmlns:a16="http://schemas.microsoft.com/office/drawing/2014/main" id="{5D49F870-F108-4355-B3EF-570DA8DAA56D}"/>
                  </a:ext>
                </a:extLst>
              </p:cNvPr>
              <p:cNvSpPr/>
              <p:nvPr/>
            </p:nvSpPr>
            <p:spPr>
              <a:xfrm>
                <a:off x="540859" y="939460"/>
                <a:ext cx="3733770" cy="68685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ko-KR" sz="1200" i="1"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en-US" altLang="ko-KR" sz="12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altLang="ko-KR" sz="1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sz="1200" i="1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en-US" altLang="ko-KR" sz="1200" i="1">
                              <a:latin typeface="Cambria Math" panose="02040503050406030204" pitchFamily="18" charset="0"/>
                            </a:rPr>
                            <m:t>h𝑥</m:t>
                          </m:r>
                        </m:e>
                      </m:d>
                      <m:d>
                        <m:dPr>
                          <m:ctrlPr>
                            <a:rPr lang="en-US" altLang="ko-KR" sz="1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ko-KR" sz="1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Sup>
                                <m:sSubSupPr>
                                  <m:ctrlPr>
                                    <a:rPr lang="en-US" altLang="ko-KR" sz="12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ko-KR" sz="1200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en-US" altLang="ko-KR" sz="12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  <m:sup>
                                  <m:r>
                                    <a:rPr lang="en-US" altLang="ko-KR" sz="12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  <m:r>
                                <a:rPr lang="en-US" altLang="ko-KR" sz="12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Sup>
                                <m:sSubSupPr>
                                  <m:ctrlPr>
                                    <a:rPr lang="en-US" altLang="ko-KR" sz="12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ko-KR" sz="1200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en-US" altLang="ko-KR" sz="1200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sub>
                                <m:sup>
                                  <m:r>
                                    <a:rPr lang="en-US" altLang="ko-KR" sz="12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  <m:r>
                                <a:rPr lang="en-US" altLang="ko-KR" sz="1200" i="1">
                                  <a:latin typeface="Cambria Math" panose="02040503050406030204" pitchFamily="18" charset="0"/>
                                </a:rPr>
                                <m:t>+ </m:t>
                              </m:r>
                              <m:f>
                                <m:fPr>
                                  <m:ctrlPr>
                                    <a:rPr lang="en-US" altLang="ko-KR" sz="12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altLang="ko-KR" sz="1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ko-KR" altLang="en-US" sz="1200" i="1">
                                          <a:latin typeface="Cambria Math" panose="02040503050406030204" pitchFamily="18" charset="0"/>
                                        </a:rPr>
                                        <m:t>𝛿</m:t>
                                      </m:r>
                                    </m:e>
                                    <m:sup>
                                      <m:r>
                                        <a:rPr lang="en-US" altLang="ko-KR" sz="12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sSubSup>
                                    <m:sSubSupPr>
                                      <m:ctrlPr>
                                        <a:rPr lang="en-US" altLang="ko-KR" sz="1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ko-KR" altLang="en-US" sz="1200" i="1">
                                          <a:latin typeface="Cambria Math" panose="02040503050406030204" pitchFamily="18" charset="0"/>
                                        </a:rPr>
                                        <m:t>𝛾</m:t>
                                      </m:r>
                                    </m:e>
                                    <m:sub>
                                      <m:r>
                                        <a:rPr lang="en-US" altLang="ko-KR" sz="1200" i="1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  <m:sup>
                                      <m:r>
                                        <a:rPr lang="en-US" altLang="ko-KR" sz="12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bSup>
                                </m:den>
                              </m:f>
                            </m:num>
                            <m:den>
                              <m:r>
                                <a:rPr lang="en-US" altLang="ko-KR" sz="1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d>
                                <m:dPr>
                                  <m:ctrlPr>
                                    <a:rPr lang="en-US" altLang="ko-KR" sz="12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ko-KR" sz="1200" i="1">
                                      <a:latin typeface="Cambria Math" panose="02040503050406030204" pitchFamily="18" charset="0"/>
                                    </a:rPr>
                                    <m:t>1+</m:t>
                                  </m:r>
                                  <m:r>
                                    <a:rPr lang="ko-KR" altLang="en-US" sz="1200" i="1">
                                      <a:latin typeface="Cambria Math" panose="02040503050406030204" pitchFamily="18" charset="0"/>
                                    </a:rPr>
                                    <m:t>𝛿</m:t>
                                  </m:r>
                                </m:e>
                              </m:d>
                            </m:den>
                          </m:f>
                          <m:r>
                            <a:rPr lang="en-US" altLang="ko-KR" sz="1200" i="1">
                              <a:latin typeface="Cambria Math" panose="02040503050406030204" pitchFamily="18" charset="0"/>
                            </a:rPr>
                            <m:t> −</m:t>
                          </m:r>
                          <m:sSub>
                            <m:sSubPr>
                              <m:ctrlPr>
                                <a:rPr lang="en-US" altLang="ko-KR" sz="1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12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altLang="ko-KR" sz="12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</m:e>
                      </m:d>
                      <m:r>
                        <a:rPr lang="en-US" altLang="ko-KR" sz="1200" i="1">
                          <a:latin typeface="Cambria Math" panose="02040503050406030204" pitchFamily="18" charset="0"/>
                        </a:rPr>
                        <m:t> −</m:t>
                      </m:r>
                      <m:r>
                        <a:rPr lang="en-US" altLang="ko-KR" sz="1200" i="1">
                          <a:latin typeface="Cambria Math" panose="02040503050406030204" pitchFamily="18" charset="0"/>
                        </a:rPr>
                        <m:t>h𝑥</m:t>
                      </m:r>
                      <m:r>
                        <a:rPr lang="en-US" altLang="ko-KR" sz="1200" i="1">
                          <a:latin typeface="Cambria Math" panose="02040503050406030204" pitchFamily="18" charset="0"/>
                        </a:rPr>
                        <m:t>(1+</m:t>
                      </m:r>
                      <m:r>
                        <a:rPr lang="ko-KR" altLang="en-US" sz="1200" i="1"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en-US" altLang="ko-KR" sz="12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altLang="ko-KR" sz="1200" i="1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3" name="직사각형 12">
                <a:extLst>
                  <a:ext uri="{FF2B5EF4-FFF2-40B4-BE49-F238E27FC236}">
                    <a16:creationId xmlns:a16="http://schemas.microsoft.com/office/drawing/2014/main" id="{5D49F870-F108-4355-B3EF-570DA8DAA56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859" y="939460"/>
                <a:ext cx="3733770" cy="68685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그림 15">
            <a:extLst>
              <a:ext uri="{FF2B5EF4-FFF2-40B4-BE49-F238E27FC236}">
                <a16:creationId xmlns:a16="http://schemas.microsoft.com/office/drawing/2014/main" id="{C311B901-00C5-4ECF-868D-ABC5A47415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01372" y="978583"/>
            <a:ext cx="2398290" cy="112294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직사각형 1">
                <a:extLst>
                  <a:ext uri="{FF2B5EF4-FFF2-40B4-BE49-F238E27FC236}">
                    <a16:creationId xmlns:a16="http://schemas.microsoft.com/office/drawing/2014/main" id="{F17F5C6A-A37B-4B1B-BB6B-588038595F80}"/>
                  </a:ext>
                </a:extLst>
              </p:cNvPr>
              <p:cNvSpPr/>
              <p:nvPr/>
            </p:nvSpPr>
            <p:spPr>
              <a:xfrm>
                <a:off x="640080" y="1776931"/>
                <a:ext cx="2527680" cy="3912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b="1"/>
                  <a:t>X </a:t>
                </a:r>
                <a:r>
                  <a:rPr lang="en-US" altLang="ko-KR"/>
                  <a:t>= (x 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en-US" altLang="ko-KR"/>
                  <a:t> , y 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</m:sSub>
                  </m:oMath>
                </a14:m>
                <a:r>
                  <a:rPr lang="en-US" altLang="ko-KR"/>
                  <a:t> 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ko-K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</m:oMath>
                </a14:m>
                <a:r>
                  <a:rPr lang="en-US" altLang="ko-KR"/>
                  <a:t>s , </a:t>
                </a:r>
                <a14:m>
                  <m:oMath xmlns:m="http://schemas.openxmlformats.org/officeDocument/2006/math">
                    <m:r>
                      <a:rPr lang="ko-KR" altLang="en-US" i="1"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altLang="ko-KR"/>
                  <a:t>)</a:t>
                </a:r>
              </a:p>
            </p:txBody>
          </p:sp>
        </mc:Choice>
        <mc:Fallback xmlns="">
          <p:sp>
            <p:nvSpPr>
              <p:cNvPr id="2" name="직사각형 1">
                <a:extLst>
                  <a:ext uri="{FF2B5EF4-FFF2-40B4-BE49-F238E27FC236}">
                    <a16:creationId xmlns:a16="http://schemas.microsoft.com/office/drawing/2014/main" id="{F17F5C6A-A37B-4B1B-BB6B-588038595F8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080" y="1776931"/>
                <a:ext cx="2527680" cy="391261"/>
              </a:xfrm>
              <a:prstGeom prst="rect">
                <a:avLst/>
              </a:prstGeom>
              <a:blipFill>
                <a:blip r:embed="rId5"/>
                <a:stretch>
                  <a:fillRect l="-1928" t="-6154" r="-964" b="-18462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60409CF-CC23-4524-A3A1-00A499FCA9AF}"/>
                  </a:ext>
                </a:extLst>
              </p:cNvPr>
              <p:cNvSpPr txBox="1"/>
              <p:nvPr/>
            </p:nvSpPr>
            <p:spPr>
              <a:xfrm>
                <a:off x="540858" y="2800986"/>
                <a:ext cx="3984442" cy="166289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ko-KR" altLang="en-US" b="0" i="1" smtClean="0"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</m:d>
                      <m:r>
                        <a:rPr lang="en-US" altLang="ko-KR" b="0" i="0" smtClean="0">
                          <a:latin typeface="Cambria Math" panose="02040503050406030204" pitchFamily="18" charset="0"/>
                        </a:rPr>
                        <m:t>,  </m:t>
                      </m:r>
                      <m:sSub>
                        <m:sSub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en-US" altLang="ko-KR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ko-KR" altLang="en-US" i="1"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</m:d>
                    </m:oMath>
                  </m:oMathPara>
                </a14:m>
                <a:endParaRPr lang="en-US" altLang="ko-KR"/>
              </a:p>
              <a:p>
                <a:r>
                  <a:rPr lang="en-US" altLang="ko-KR"/>
                  <a:t>    where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num>
                      <m:den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𝑑𝑠</m:t>
                        </m:r>
                      </m:den>
                    </m:f>
                  </m:oMath>
                </a14:m>
                <a:r>
                  <a:rPr lang="ko-KR" altLang="en-US"/>
                  <a:t> </a:t>
                </a:r>
                <a:r>
                  <a:rPr lang="en-US" altLang="ko-KR"/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altLang="ko-KR" i="1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num>
                      <m:den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𝑑𝑠</m:t>
                        </m:r>
                      </m:den>
                    </m:f>
                  </m:oMath>
                </a14:m>
                <a:r>
                  <a:rPr lang="en-US" altLang="ko-KR"/>
                  <a:t>,  </a:t>
                </a:r>
                <a14:m>
                  <m:oMath xmlns:m="http://schemas.openxmlformats.org/officeDocument/2006/math">
                    <m:r>
                      <a:rPr lang="ko-KR" altLang="en-US" i="1"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altLang="ko-KR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altLang="ko-KR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den>
                    </m:f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ko-KR"/>
                  <a:t>  </a:t>
                </a:r>
              </a:p>
              <a:p>
                <a:r>
                  <a:rPr lang="en-US" altLang="ko-KR"/>
                  <a:t> </a:t>
                </a:r>
                <a:endParaRPr lang="en-US" altLang="ko-KR">
                  <a:latin typeface="Cambria Math" panose="02040503050406030204" pitchFamily="18" charset="0"/>
                </a:endParaRPr>
              </a:p>
              <a:p>
                <a:r>
                  <a:rPr lang="en-US" altLang="ko-KR">
                    <a:ea typeface="Cambria Math" panose="02040503050406030204" pitchFamily="18" charset="0"/>
                  </a:rPr>
                  <a:t>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ko-K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</m:oMath>
                </a14:m>
                <a:r>
                  <a:rPr lang="en-US" altLang="ko-KR"/>
                  <a:t>s = </a:t>
                </a:r>
                <a14:m>
                  <m:oMath xmlns:m="http://schemas.openxmlformats.org/officeDocument/2006/math"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ko-KR" altLang="en-US" b="0" i="1" smtClean="0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ko-KR"/>
                  <a:t>, </a:t>
                </a:r>
                <a14:m>
                  <m:oMath xmlns:m="http://schemas.openxmlformats.org/officeDocument/2006/math">
                    <m:r>
                      <a:rPr lang="ko-KR" altLang="en-US" i="1"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altLang="ko-KR" i="1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ko-KR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altLang="ko-KR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altLang="ko-KR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altLang="ko-KR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den>
                    </m:f>
                    <m:r>
                      <a:rPr lang="en-US" altLang="ko-KR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altLang="ko-KR"/>
              </a:p>
              <a:p>
                <a:r>
                  <a:rPr lang="ko-KR" altLang="en-US"/>
                  <a:t> 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60409CF-CC23-4524-A3A1-00A499FCA9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858" y="2800986"/>
                <a:ext cx="3984442" cy="166289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ABEAFA3B-142D-4A2D-B0E0-B168A1BCAFE4}"/>
              </a:ext>
            </a:extLst>
          </p:cNvPr>
          <p:cNvCxnSpPr/>
          <p:nvPr/>
        </p:nvCxnSpPr>
        <p:spPr>
          <a:xfrm>
            <a:off x="5870713" y="2672282"/>
            <a:ext cx="153725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화살표 연결선 9">
            <a:extLst>
              <a:ext uri="{FF2B5EF4-FFF2-40B4-BE49-F238E27FC236}">
                <a16:creationId xmlns:a16="http://schemas.microsoft.com/office/drawing/2014/main" id="{7C764BF0-78C6-4B6E-A2B5-EA4EB1F0A93D}"/>
              </a:ext>
            </a:extLst>
          </p:cNvPr>
          <p:cNvCxnSpPr>
            <a:cxnSpLocks/>
          </p:cNvCxnSpPr>
          <p:nvPr/>
        </p:nvCxnSpPr>
        <p:spPr>
          <a:xfrm flipV="1">
            <a:off x="5880653" y="2421997"/>
            <a:ext cx="1271987" cy="24641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D9F64083-FCD6-4463-8F85-F05464B35067}"/>
              </a:ext>
            </a:extLst>
          </p:cNvPr>
          <p:cNvSpPr txBox="1"/>
          <p:nvPr/>
        </p:nvSpPr>
        <p:spPr>
          <a:xfrm>
            <a:off x="5787273" y="3332520"/>
            <a:ext cx="32732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/>
              <a:t>para-axial approximation</a:t>
            </a:r>
            <a:endParaRPr lang="ko-KR" alt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19DD940-BB6A-4D87-AE3B-34ECF2193C38}"/>
              </a:ext>
            </a:extLst>
          </p:cNvPr>
          <p:cNvSpPr txBox="1"/>
          <p:nvPr/>
        </p:nvSpPr>
        <p:spPr>
          <a:xfrm>
            <a:off x="7417904" y="2469355"/>
            <a:ext cx="430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/>
              <a:t>s</a:t>
            </a:r>
            <a:endParaRPr lang="ko-KR" altLang="en-US"/>
          </a:p>
        </p:txBody>
      </p:sp>
      <p:cxnSp>
        <p:nvCxnSpPr>
          <p:cNvPr id="18" name="직선 화살표 연결선 17">
            <a:extLst>
              <a:ext uri="{FF2B5EF4-FFF2-40B4-BE49-F238E27FC236}">
                <a16:creationId xmlns:a16="http://schemas.microsoft.com/office/drawing/2014/main" id="{08136C89-15B4-4A3D-8232-BFDBA4C0878F}"/>
              </a:ext>
            </a:extLst>
          </p:cNvPr>
          <p:cNvCxnSpPr>
            <a:cxnSpLocks/>
          </p:cNvCxnSpPr>
          <p:nvPr/>
        </p:nvCxnSpPr>
        <p:spPr>
          <a:xfrm flipH="1" flipV="1">
            <a:off x="6324028" y="2629361"/>
            <a:ext cx="245164" cy="4326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DBF6D25E-6A6B-4BCB-B7A2-A696CA95314A}"/>
              </a:ext>
            </a:extLst>
          </p:cNvPr>
          <p:cNvSpPr txBox="1"/>
          <p:nvPr/>
        </p:nvSpPr>
        <p:spPr>
          <a:xfrm>
            <a:off x="4114800" y="2113721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ko-KR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직사각형 20">
                <a:extLst>
                  <a:ext uri="{FF2B5EF4-FFF2-40B4-BE49-F238E27FC236}">
                    <a16:creationId xmlns:a16="http://schemas.microsoft.com/office/drawing/2014/main" id="{CEB79E33-B00D-4E22-8610-3B16516DB569}"/>
                  </a:ext>
                </a:extLst>
              </p:cNvPr>
              <p:cNvSpPr/>
              <p:nvPr/>
            </p:nvSpPr>
            <p:spPr>
              <a:xfrm>
                <a:off x="6546574" y="2810594"/>
                <a:ext cx="671401" cy="38459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ko-KR" sz="1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1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altLang="ko-KR" sz="1000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ko-KR" sz="1000" i="1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altLang="ko-KR" sz="1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10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num>
                        <m:den>
                          <m:r>
                            <a:rPr lang="en-US" altLang="ko-KR" sz="1000" i="1">
                              <a:latin typeface="Cambria Math" panose="02040503050406030204" pitchFamily="18" charset="0"/>
                            </a:rPr>
                            <m:t>𝑑𝑠</m:t>
                          </m:r>
                        </m:den>
                      </m:f>
                    </m:oMath>
                  </m:oMathPara>
                </a14:m>
                <a:endParaRPr lang="ko-KR" altLang="en-US" sz="1000"/>
              </a:p>
            </p:txBody>
          </p:sp>
        </mc:Choice>
        <mc:Fallback xmlns="">
          <p:sp>
            <p:nvSpPr>
              <p:cNvPr id="21" name="직사각형 20">
                <a:extLst>
                  <a:ext uri="{FF2B5EF4-FFF2-40B4-BE49-F238E27FC236}">
                    <a16:creationId xmlns:a16="http://schemas.microsoft.com/office/drawing/2014/main" id="{CEB79E33-B00D-4E22-8610-3B16516DB56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6574" y="2810594"/>
                <a:ext cx="671401" cy="38459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직사각형 21">
            <a:extLst>
              <a:ext uri="{FF2B5EF4-FFF2-40B4-BE49-F238E27FC236}">
                <a16:creationId xmlns:a16="http://schemas.microsoft.com/office/drawing/2014/main" id="{86E7E5BE-0857-4F7A-BCB4-CA0A7381AEC8}"/>
              </a:ext>
            </a:extLst>
          </p:cNvPr>
          <p:cNvSpPr/>
          <p:nvPr/>
        </p:nvSpPr>
        <p:spPr>
          <a:xfrm>
            <a:off x="1066800" y="1776931"/>
            <a:ext cx="636753" cy="472754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3C990525-F622-4EE8-948F-F79C8F8073DA}"/>
              </a:ext>
            </a:extLst>
          </p:cNvPr>
          <p:cNvSpPr/>
          <p:nvPr/>
        </p:nvSpPr>
        <p:spPr>
          <a:xfrm>
            <a:off x="1746409" y="1776931"/>
            <a:ext cx="636753" cy="47275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8C1E0E5B-DFCF-48CF-A0E4-3964FAF46936}"/>
              </a:ext>
            </a:extLst>
          </p:cNvPr>
          <p:cNvSpPr/>
          <p:nvPr/>
        </p:nvSpPr>
        <p:spPr>
          <a:xfrm>
            <a:off x="2427372" y="1785291"/>
            <a:ext cx="636753" cy="472754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5" name="직선 연결선 24">
            <a:extLst>
              <a:ext uri="{FF2B5EF4-FFF2-40B4-BE49-F238E27FC236}">
                <a16:creationId xmlns:a16="http://schemas.microsoft.com/office/drawing/2014/main" id="{932D6898-01E0-4ACB-AD98-64F826C79CAB}"/>
              </a:ext>
            </a:extLst>
          </p:cNvPr>
          <p:cNvCxnSpPr>
            <a:cxnSpLocks/>
          </p:cNvCxnSpPr>
          <p:nvPr/>
        </p:nvCxnSpPr>
        <p:spPr>
          <a:xfrm flipV="1">
            <a:off x="5870713" y="2347897"/>
            <a:ext cx="0" cy="33204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33C89606-9C30-473D-8827-B7708975E39E}"/>
              </a:ext>
            </a:extLst>
          </p:cNvPr>
          <p:cNvSpPr txBox="1"/>
          <p:nvPr/>
        </p:nvSpPr>
        <p:spPr>
          <a:xfrm>
            <a:off x="5644854" y="2094564"/>
            <a:ext cx="3444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/>
              <a:t>x</a:t>
            </a:r>
            <a:endParaRPr lang="ko-KR" alt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455FA6F-F150-4E43-A390-75AA0DA5D4FE}"/>
              </a:ext>
            </a:extLst>
          </p:cNvPr>
          <p:cNvSpPr txBox="1"/>
          <p:nvPr/>
        </p:nvSpPr>
        <p:spPr>
          <a:xfrm>
            <a:off x="1296991" y="2249685"/>
            <a:ext cx="89883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/>
              <a:t>Transverse</a:t>
            </a:r>
            <a:endParaRPr lang="ko-KR" altLang="en-US" sz="110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44A4DFA-EBAD-402A-8D38-2D7502BD7476}"/>
              </a:ext>
            </a:extLst>
          </p:cNvPr>
          <p:cNvSpPr txBox="1"/>
          <p:nvPr/>
        </p:nvSpPr>
        <p:spPr>
          <a:xfrm>
            <a:off x="2410867" y="2245554"/>
            <a:ext cx="89883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/>
              <a:t>Longitudinal</a:t>
            </a:r>
            <a:endParaRPr lang="ko-KR" altLang="en-US" sz="110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2210E2E-DFEB-436A-A720-D2786C6DCB10}"/>
              </a:ext>
            </a:extLst>
          </p:cNvPr>
          <p:cNvSpPr txBox="1"/>
          <p:nvPr/>
        </p:nvSpPr>
        <p:spPr>
          <a:xfrm>
            <a:off x="5689268" y="4847873"/>
            <a:ext cx="31702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/>
              <a:t>S. Y. Lee, Accelerator Physics, Fourth Edition</a:t>
            </a:r>
          </a:p>
          <a:p>
            <a:r>
              <a:rPr lang="en-US" altLang="ko-KR" sz="800"/>
              <a:t>X. Huang, Beam-based Correction and Optimization for Accelerators</a:t>
            </a:r>
            <a:endParaRPr lang="ko-KR" altLang="en-US" sz="800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FABF679A-00CD-142F-FDBE-7D2FD16F1FC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DBAB80-468C-4252-8D8D-F72A0FE47F84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907376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E3F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목차 / Contents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457200" y="1051560"/>
            <a:ext cx="502920" cy="475488"/>
          </a:xfrm>
          <a:prstGeom prst="rect">
            <a:avLst/>
          </a:prstGeom>
          <a:solidFill>
            <a:srgbClr val="1E3F66"/>
          </a:solidFill>
          <a:ln w="12700">
            <a:solidFill>
              <a:srgbClr val="1E3F66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457200" y="1069848"/>
            <a:ext cx="5029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1097280" y="1161288"/>
            <a:ext cx="7393577" cy="274320"/>
          </a:xfrm>
          <a:prstGeom prst="rect">
            <a:avLst/>
          </a:prstGeom>
          <a:solidFill>
            <a:srgbClr val="F4F6F8"/>
          </a:solidFill>
          <a:ln w="12700">
            <a:solidFill>
              <a:srgbClr val="F4F6F8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6" name="Text 4"/>
          <p:cNvSpPr/>
          <p:nvPr/>
        </p:nvSpPr>
        <p:spPr>
          <a:xfrm>
            <a:off x="1234440" y="1143000"/>
            <a:ext cx="7223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Evolution of electron storage rings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hape 5"/>
          <p:cNvSpPr/>
          <p:nvPr/>
        </p:nvSpPr>
        <p:spPr>
          <a:xfrm>
            <a:off x="457200" y="1709928"/>
            <a:ext cx="502920" cy="475488"/>
          </a:xfrm>
          <a:prstGeom prst="rect">
            <a:avLst/>
          </a:prstGeom>
          <a:solidFill>
            <a:srgbClr val="1E3F66"/>
          </a:solidFill>
          <a:ln w="12700">
            <a:solidFill>
              <a:srgbClr val="1E3F66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" name="Text 6"/>
          <p:cNvSpPr/>
          <p:nvPr/>
        </p:nvSpPr>
        <p:spPr>
          <a:xfrm>
            <a:off x="457200" y="1728216"/>
            <a:ext cx="5029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1097280" y="1819656"/>
            <a:ext cx="7406640" cy="27432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0" name="Text 8"/>
          <p:cNvSpPr/>
          <p:nvPr/>
        </p:nvSpPr>
        <p:spPr>
          <a:xfrm>
            <a:off x="1234440" y="1801368"/>
            <a:ext cx="7223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Single-particle dynamics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457200" y="2368296"/>
            <a:ext cx="502920" cy="475488"/>
          </a:xfrm>
          <a:prstGeom prst="rect">
            <a:avLst/>
          </a:prstGeom>
          <a:solidFill>
            <a:srgbClr val="1E3F66"/>
          </a:solidFill>
          <a:ln w="12700">
            <a:solidFill>
              <a:srgbClr val="1E3F66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2" name="Text 10"/>
          <p:cNvSpPr/>
          <p:nvPr/>
        </p:nvSpPr>
        <p:spPr>
          <a:xfrm>
            <a:off x="457200" y="2386584"/>
            <a:ext cx="5029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1097280" y="2478024"/>
            <a:ext cx="7406640" cy="274320"/>
          </a:xfrm>
          <a:prstGeom prst="rect">
            <a:avLst/>
          </a:prstGeom>
          <a:solidFill>
            <a:srgbClr val="F4F6F8"/>
          </a:solidFill>
          <a:ln w="12700">
            <a:solidFill>
              <a:srgbClr val="F4F6F8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4" name="Text 12"/>
          <p:cNvSpPr/>
          <p:nvPr/>
        </p:nvSpPr>
        <p:spPr>
          <a:xfrm>
            <a:off x="1234440" y="2459736"/>
            <a:ext cx="7223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Tutorials on simulation codes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457200" y="3026664"/>
            <a:ext cx="502920" cy="475488"/>
          </a:xfrm>
          <a:prstGeom prst="rect">
            <a:avLst/>
          </a:prstGeom>
          <a:solidFill>
            <a:srgbClr val="1E3F66"/>
          </a:solidFill>
          <a:ln w="12700">
            <a:solidFill>
              <a:srgbClr val="1E3F66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6" name="Text 14"/>
          <p:cNvSpPr/>
          <p:nvPr/>
        </p:nvSpPr>
        <p:spPr>
          <a:xfrm>
            <a:off x="457200" y="3044952"/>
            <a:ext cx="5029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1097280" y="3136392"/>
            <a:ext cx="7406640" cy="27432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8" name="Text 16"/>
          <p:cNvSpPr/>
          <p:nvPr/>
        </p:nvSpPr>
        <p:spPr>
          <a:xfrm>
            <a:off x="1234440" y="3118104"/>
            <a:ext cx="7223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>
                <a:solidFill>
                  <a:srgbClr val="222222"/>
                </a:solidFill>
                <a:latin typeface="Arial" pitchFamily="34" charset="0"/>
                <a:cs typeface="Arial" pitchFamily="34" charset="-120"/>
              </a:rPr>
              <a:t>Nonlinear beam dynamics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457200" y="3685032"/>
            <a:ext cx="502920" cy="475488"/>
          </a:xfrm>
          <a:prstGeom prst="rect">
            <a:avLst/>
          </a:prstGeom>
          <a:solidFill>
            <a:srgbClr val="1E3F66"/>
          </a:solidFill>
          <a:ln w="12700">
            <a:solidFill>
              <a:srgbClr val="1E3F66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0" name="Text 18"/>
          <p:cNvSpPr/>
          <p:nvPr/>
        </p:nvSpPr>
        <p:spPr>
          <a:xfrm>
            <a:off x="457200" y="3703320"/>
            <a:ext cx="5029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1097280" y="3794760"/>
            <a:ext cx="7406640" cy="274320"/>
          </a:xfrm>
          <a:prstGeom prst="rect">
            <a:avLst/>
          </a:prstGeom>
          <a:solidFill>
            <a:srgbClr val="F4F6F8"/>
          </a:solidFill>
          <a:ln w="12700">
            <a:solidFill>
              <a:srgbClr val="F4F6F8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2" name="Text 20"/>
          <p:cNvSpPr/>
          <p:nvPr/>
        </p:nvSpPr>
        <p:spPr>
          <a:xfrm>
            <a:off x="1234440" y="3776472"/>
            <a:ext cx="7223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altLang="ko-KR" sz="1400">
                <a:solidFill>
                  <a:srgbClr val="222222"/>
                </a:solidFill>
                <a:latin typeface="Arial" pitchFamily="34" charset="0"/>
                <a:cs typeface="Arial" pitchFamily="34" charset="-120"/>
              </a:rPr>
              <a:t>Details of KLS lattice design</a:t>
            </a:r>
            <a:endParaRPr lang="en-US" altLang="ko-KR" sz="1400" dirty="0"/>
          </a:p>
        </p:txBody>
      </p:sp>
      <p:sp>
        <p:nvSpPr>
          <p:cNvPr id="24" name="Text 22"/>
          <p:cNvSpPr/>
          <p:nvPr/>
        </p:nvSpPr>
        <p:spPr>
          <a:xfrm>
            <a:off x="457200" y="4361688"/>
            <a:ext cx="5029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</a:t>
            </a:r>
            <a:endParaRPr lang="en-US" sz="1400" dirty="0"/>
          </a:p>
        </p:txBody>
      </p:sp>
      <p:sp>
        <p:nvSpPr>
          <p:cNvPr id="29" name="Text 6">
            <a:extLst>
              <a:ext uri="{FF2B5EF4-FFF2-40B4-BE49-F238E27FC236}">
                <a16:creationId xmlns:a16="http://schemas.microsoft.com/office/drawing/2014/main" id="{648A846C-9376-476C-B363-6A78BCD202E6}"/>
              </a:ext>
            </a:extLst>
          </p:cNvPr>
          <p:cNvSpPr/>
          <p:nvPr/>
        </p:nvSpPr>
        <p:spPr>
          <a:xfrm>
            <a:off x="365760" y="4754880"/>
            <a:ext cx="6858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8A96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Beam Dynamics of Circular Accelerators – KoPAS 2026</a:t>
            </a:r>
            <a:endParaRPr lang="en-US" sz="900" dirty="0"/>
          </a:p>
        </p:txBody>
      </p:sp>
      <p:sp>
        <p:nvSpPr>
          <p:cNvPr id="23" name="슬라이드 번호 개체 틀 22">
            <a:extLst>
              <a:ext uri="{FF2B5EF4-FFF2-40B4-BE49-F238E27FC236}">
                <a16:creationId xmlns:a16="http://schemas.microsoft.com/office/drawing/2014/main" id="{0A2A574B-A209-8F9B-E95F-9DB0EE2FEC8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DBAB80-468C-4252-8D8D-F72A0FE47F84}" type="slidenum">
              <a:rPr lang="ko-KR" altLang="en-US" smtClean="0"/>
              <a:t>2</a:t>
            </a:fld>
            <a:endParaRPr lang="ko-KR" alt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"/>
          <p:cNvSpPr/>
          <p:nvPr/>
        </p:nvSpPr>
        <p:spPr>
          <a:xfrm>
            <a:off x="457200" y="841248"/>
            <a:ext cx="8229600" cy="0"/>
          </a:xfrm>
          <a:prstGeom prst="line">
            <a:avLst/>
          </a:prstGeom>
          <a:noFill/>
          <a:ln w="9525">
            <a:solidFill>
              <a:srgbClr val="C5D3D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" name="Text 6"/>
          <p:cNvSpPr/>
          <p:nvPr/>
        </p:nvSpPr>
        <p:spPr>
          <a:xfrm>
            <a:off x="365760" y="4754880"/>
            <a:ext cx="6858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8A96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Beam Dynamics of Circular Accelerators – KoPAS 2026</a:t>
            </a:r>
            <a:endParaRPr lang="en-US" sz="900" dirty="0"/>
          </a:p>
        </p:txBody>
      </p:sp>
      <p:sp>
        <p:nvSpPr>
          <p:cNvPr id="15" name="Text 0">
            <a:extLst>
              <a:ext uri="{FF2B5EF4-FFF2-40B4-BE49-F238E27FC236}">
                <a16:creationId xmlns:a16="http://schemas.microsoft.com/office/drawing/2014/main" id="{E5F5F2F6-1A75-44EE-A9C0-3C1D654665DD}"/>
              </a:ext>
            </a:extLst>
          </p:cNvPr>
          <p:cNvSpPr/>
          <p:nvPr/>
        </p:nvSpPr>
        <p:spPr>
          <a:xfrm>
            <a:off x="457200" y="240117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>
                <a:solidFill>
                  <a:srgbClr val="1E3F66"/>
                </a:solidFill>
                <a:latin typeface="Arial" pitchFamily="34" charset="0"/>
                <a:cs typeface="Arial" pitchFamily="34" charset="-120"/>
              </a:rPr>
              <a:t>The equation of motion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E0E14C7-5A31-45C4-95E0-C6EB2A312522}"/>
                  </a:ext>
                </a:extLst>
              </p:cNvPr>
              <p:cNvSpPr txBox="1"/>
              <p:nvPr/>
            </p:nvSpPr>
            <p:spPr>
              <a:xfrm>
                <a:off x="457200" y="2583270"/>
                <a:ext cx="3232936" cy="36503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altLang="ko-KR" sz="1400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num>
                      <m:den>
                        <m: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  <m:t>𝜕</m:t>
                        </m:r>
                        <m:sSub>
                          <m:sSubPr>
                            <m:ctrlPr>
                              <a:rPr lang="en-US" altLang="ko-KR" sz="1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1400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altLang="ko-KR" sz="1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</m:den>
                    </m:f>
                    <m:r>
                      <a:rPr lang="en-US" altLang="ko-KR" sz="1400" b="0" i="1" smtClean="0">
                        <a:latin typeface="Cambria Math" panose="02040503050406030204" pitchFamily="18" charset="0"/>
                      </a:rPr>
                      <m:t>,  </m:t>
                    </m:r>
                    <m:sSup>
                      <m:sSupPr>
                        <m:ctrlPr>
                          <a:rPr lang="en-US" altLang="ko-KR" sz="1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altLang="ko-KR" sz="1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1400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altLang="ko-KR" sz="1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</m:e>
                      <m:sup>
                        <m:r>
                          <a:rPr lang="en-US" altLang="ko-KR" sz="1400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altLang="ko-KR" sz="1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ko-KR" sz="1400" b="0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altLang="ko-KR" sz="1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1400" i="1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altLang="ko-KR" sz="1400" i="1">
                            <a:latin typeface="Cambria Math" panose="02040503050406030204" pitchFamily="18" charset="0"/>
                          </a:rPr>
                          <m:t>𝐻</m:t>
                        </m:r>
                      </m:num>
                      <m:den>
                        <m:r>
                          <a:rPr lang="en-US" altLang="ko-KR" sz="1400" i="1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US" altLang="ko-KR" sz="1400"/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sz="1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altLang="ko-KR" sz="1400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altLang="ko-KR" sz="1400" i="1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altLang="ko-KR" sz="1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1400" i="1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altLang="ko-KR" sz="1400" i="1">
                            <a:latin typeface="Cambria Math" panose="02040503050406030204" pitchFamily="18" charset="0"/>
                          </a:rPr>
                          <m:t>𝐻</m:t>
                        </m:r>
                      </m:num>
                      <m:den>
                        <m:r>
                          <a:rPr lang="en-US" altLang="ko-KR" sz="1400" i="1">
                            <a:latin typeface="Cambria Math" panose="02040503050406030204" pitchFamily="18" charset="0"/>
                          </a:rPr>
                          <m:t>𝜕</m:t>
                        </m:r>
                        <m:sSub>
                          <m:sSubPr>
                            <m:ctrlPr>
                              <a:rPr lang="en-US" altLang="ko-KR" sz="1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1400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altLang="ko-KR" sz="14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ko-KR" sz="1400"/>
                  <a:t>,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sz="1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altLang="ko-KR" sz="1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1400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altLang="ko-KR" sz="14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sub>
                        </m:sSub>
                      </m:e>
                      <m:sup>
                        <m:r>
                          <a:rPr lang="en-US" altLang="ko-KR" sz="1400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altLang="ko-KR" sz="1400" i="1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altLang="ko-KR" sz="1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1400" i="1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altLang="ko-KR" sz="1400" i="1">
                            <a:latin typeface="Cambria Math" panose="02040503050406030204" pitchFamily="18" charset="0"/>
                          </a:rPr>
                          <m:t>𝐻</m:t>
                        </m:r>
                      </m:num>
                      <m:den>
                        <m:r>
                          <a:rPr lang="en-US" altLang="ko-KR" sz="1400" i="1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den>
                    </m:f>
                  </m:oMath>
                </a14:m>
                <a:endParaRPr lang="ko-KR" altLang="en-US" sz="140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E0E14C7-5A31-45C4-95E0-C6EB2A3125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2583270"/>
                <a:ext cx="3232936" cy="365036"/>
              </a:xfrm>
              <a:prstGeom prst="rect">
                <a:avLst/>
              </a:prstGeom>
              <a:blipFill>
                <a:blip r:embed="rId3"/>
                <a:stretch>
                  <a:fillRect l="-1321" r="-377" b="-1166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직사각형 25">
                <a:extLst>
                  <a:ext uri="{FF2B5EF4-FFF2-40B4-BE49-F238E27FC236}">
                    <a16:creationId xmlns:a16="http://schemas.microsoft.com/office/drawing/2014/main" id="{5C094339-524C-4355-B6F4-D461508EF533}"/>
                  </a:ext>
                </a:extLst>
              </p:cNvPr>
              <p:cNvSpPr/>
              <p:nvPr/>
            </p:nvSpPr>
            <p:spPr>
              <a:xfrm>
                <a:off x="365760" y="1238772"/>
                <a:ext cx="3733770" cy="68685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ko-KR" sz="1200" i="1"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en-US" altLang="ko-KR" sz="12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altLang="ko-KR" sz="1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sz="1200" i="1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en-US" altLang="ko-KR" sz="1200" i="1">
                              <a:latin typeface="Cambria Math" panose="02040503050406030204" pitchFamily="18" charset="0"/>
                            </a:rPr>
                            <m:t>h𝑥</m:t>
                          </m:r>
                        </m:e>
                      </m:d>
                      <m:d>
                        <m:dPr>
                          <m:ctrlPr>
                            <a:rPr lang="en-US" altLang="ko-KR" sz="1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ko-KR" sz="1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Sup>
                                <m:sSubSupPr>
                                  <m:ctrlPr>
                                    <a:rPr lang="en-US" altLang="ko-KR" sz="12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ko-KR" sz="1200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en-US" altLang="ko-KR" sz="12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  <m:sup>
                                  <m:r>
                                    <a:rPr lang="en-US" altLang="ko-KR" sz="12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  <m:r>
                                <a:rPr lang="en-US" altLang="ko-KR" sz="12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Sup>
                                <m:sSubSupPr>
                                  <m:ctrlPr>
                                    <a:rPr lang="en-US" altLang="ko-KR" sz="12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ko-KR" sz="1200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en-US" altLang="ko-KR" sz="1200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sub>
                                <m:sup>
                                  <m:r>
                                    <a:rPr lang="en-US" altLang="ko-KR" sz="12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  <m:r>
                                <a:rPr lang="en-US" altLang="ko-KR" sz="1200" i="1">
                                  <a:latin typeface="Cambria Math" panose="02040503050406030204" pitchFamily="18" charset="0"/>
                                </a:rPr>
                                <m:t>+ </m:t>
                              </m:r>
                              <m:f>
                                <m:fPr>
                                  <m:ctrlPr>
                                    <a:rPr lang="en-US" altLang="ko-KR" sz="12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altLang="ko-KR" sz="1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ko-KR" altLang="en-US" sz="1200" i="1">
                                          <a:latin typeface="Cambria Math" panose="02040503050406030204" pitchFamily="18" charset="0"/>
                                        </a:rPr>
                                        <m:t>𝛿</m:t>
                                      </m:r>
                                    </m:e>
                                    <m:sup>
                                      <m:r>
                                        <a:rPr lang="en-US" altLang="ko-KR" sz="12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sSubSup>
                                    <m:sSubSupPr>
                                      <m:ctrlPr>
                                        <a:rPr lang="en-US" altLang="ko-KR" sz="1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ko-KR" altLang="en-US" sz="1200" i="1">
                                          <a:latin typeface="Cambria Math" panose="02040503050406030204" pitchFamily="18" charset="0"/>
                                        </a:rPr>
                                        <m:t>𝛾</m:t>
                                      </m:r>
                                    </m:e>
                                    <m:sub>
                                      <m:r>
                                        <a:rPr lang="en-US" altLang="ko-KR" sz="1200" i="1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  <m:sup>
                                      <m:r>
                                        <a:rPr lang="en-US" altLang="ko-KR" sz="12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bSup>
                                </m:den>
                              </m:f>
                            </m:num>
                            <m:den>
                              <m:r>
                                <a:rPr lang="en-US" altLang="ko-KR" sz="1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d>
                                <m:dPr>
                                  <m:ctrlPr>
                                    <a:rPr lang="en-US" altLang="ko-KR" sz="12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ko-KR" sz="1200" i="1">
                                      <a:latin typeface="Cambria Math" panose="02040503050406030204" pitchFamily="18" charset="0"/>
                                    </a:rPr>
                                    <m:t>1+</m:t>
                                  </m:r>
                                  <m:r>
                                    <a:rPr lang="ko-KR" altLang="en-US" sz="1200" i="1">
                                      <a:latin typeface="Cambria Math" panose="02040503050406030204" pitchFamily="18" charset="0"/>
                                    </a:rPr>
                                    <m:t>𝛿</m:t>
                                  </m:r>
                                </m:e>
                              </m:d>
                            </m:den>
                          </m:f>
                          <m:r>
                            <a:rPr lang="en-US" altLang="ko-KR" sz="1200" i="1">
                              <a:latin typeface="Cambria Math" panose="02040503050406030204" pitchFamily="18" charset="0"/>
                            </a:rPr>
                            <m:t> −</m:t>
                          </m:r>
                          <m:sSub>
                            <m:sSubPr>
                              <m:ctrlPr>
                                <a:rPr lang="en-US" altLang="ko-KR" sz="1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12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altLang="ko-KR" sz="12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</m:e>
                      </m:d>
                      <m:r>
                        <a:rPr lang="en-US" altLang="ko-KR" sz="1200" i="1">
                          <a:latin typeface="Cambria Math" panose="02040503050406030204" pitchFamily="18" charset="0"/>
                        </a:rPr>
                        <m:t> −</m:t>
                      </m:r>
                      <m:r>
                        <a:rPr lang="en-US" altLang="ko-KR" sz="1200" i="1">
                          <a:latin typeface="Cambria Math" panose="02040503050406030204" pitchFamily="18" charset="0"/>
                        </a:rPr>
                        <m:t>h𝑥</m:t>
                      </m:r>
                      <m:r>
                        <a:rPr lang="en-US" altLang="ko-KR" sz="1200" i="1">
                          <a:latin typeface="Cambria Math" panose="02040503050406030204" pitchFamily="18" charset="0"/>
                        </a:rPr>
                        <m:t>(1+</m:t>
                      </m:r>
                      <m:r>
                        <a:rPr lang="ko-KR" altLang="en-US" sz="1200" i="1"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en-US" altLang="ko-KR" sz="12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altLang="ko-KR" sz="1200" i="1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6" name="직사각형 25">
                <a:extLst>
                  <a:ext uri="{FF2B5EF4-FFF2-40B4-BE49-F238E27FC236}">
                    <a16:creationId xmlns:a16="http://schemas.microsoft.com/office/drawing/2014/main" id="{5C094339-524C-4355-B6F4-D461508EF53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760" y="1238772"/>
                <a:ext cx="3733770" cy="68685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1B76EC34-266B-465A-91CD-1734041C8B0F}"/>
              </a:ext>
            </a:extLst>
          </p:cNvPr>
          <p:cNvSpPr txBox="1"/>
          <p:nvPr/>
        </p:nvSpPr>
        <p:spPr>
          <a:xfrm>
            <a:off x="457200" y="876959"/>
            <a:ext cx="1859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/>
              <a:t>Hamiltonian</a:t>
            </a:r>
            <a:endParaRPr lang="ko-KR" altLang="en-US" b="1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6C4395D-BA1E-4EFA-BBE2-8E288C335C89}"/>
              </a:ext>
            </a:extLst>
          </p:cNvPr>
          <p:cNvSpPr txBox="1"/>
          <p:nvPr/>
        </p:nvSpPr>
        <p:spPr>
          <a:xfrm>
            <a:off x="457199" y="2077403"/>
            <a:ext cx="2430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/>
              <a:t>Hamilton’s equation</a:t>
            </a:r>
            <a:endParaRPr lang="ko-KR" altLang="en-US" b="1"/>
          </a:p>
        </p:txBody>
      </p:sp>
      <p:sp>
        <p:nvSpPr>
          <p:cNvPr id="17" name="화살표: 오른쪽 16">
            <a:extLst>
              <a:ext uri="{FF2B5EF4-FFF2-40B4-BE49-F238E27FC236}">
                <a16:creationId xmlns:a16="http://schemas.microsoft.com/office/drawing/2014/main" id="{D55788CC-FD4D-42A0-B2EA-0C909B3D3DE2}"/>
              </a:ext>
            </a:extLst>
          </p:cNvPr>
          <p:cNvSpPr/>
          <p:nvPr/>
        </p:nvSpPr>
        <p:spPr>
          <a:xfrm>
            <a:off x="4281863" y="2505750"/>
            <a:ext cx="705395" cy="540467"/>
          </a:xfrm>
          <a:prstGeom prst="right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B80871C-08F9-477C-87B7-838EB0154414}"/>
                  </a:ext>
                </a:extLst>
              </p:cNvPr>
              <p:cNvSpPr txBox="1"/>
              <p:nvPr/>
            </p:nvSpPr>
            <p:spPr>
              <a:xfrm>
                <a:off x="5486402" y="2193989"/>
                <a:ext cx="3517029" cy="120815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ko-KR" b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′′</m:t>
                        </m:r>
                      </m:sup>
                    </m:sSup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altLang="ko-KR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ko-KR" i="1">
                                    <a:latin typeface="Cambria Math" panose="02040503050406030204" pitchFamily="18" charset="0"/>
                                  </a:rPr>
                                  <m:t>1+</m:t>
                                </m:r>
                                <m:r>
                                  <a:rPr lang="en-US" altLang="ko-KR" i="1">
                                    <a:latin typeface="Cambria Math" panose="02040503050406030204" pitchFamily="18" charset="0"/>
                                  </a:rPr>
                                  <m:t>h𝑥</m:t>
                                </m:r>
                              </m:e>
                            </m:d>
                          </m:e>
                          <m:sup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1+</m:t>
                        </m:r>
                        <m:r>
                          <a:rPr lang="ko-KR" altLang="en-US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den>
                    </m:f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sub>
                        </m:sSub>
                      </m:num>
                      <m:den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ko-KR" altLang="en-US" b="0" i="1" smtClean="0">
                            <a:latin typeface="Cambria Math" panose="02040503050406030204" pitchFamily="18" charset="0"/>
                          </a:rPr>
                          <m:t>𝜌</m:t>
                        </m:r>
                      </m:den>
                    </m:f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h</m:t>
                    </m:r>
                    <m:d>
                      <m:d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1+</m:t>
                        </m:r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h𝑥</m:t>
                        </m:r>
                      </m:e>
                    </m:d>
                  </m:oMath>
                </a14:m>
                <a:endParaRPr lang="en-US" altLang="ko-KR" b="0"/>
              </a:p>
              <a:p>
                <a:endParaRPr lang="en-US" altLang="ko-KR"/>
              </a:p>
              <a:p>
                <a:r>
                  <a:rPr lang="en-US" altLang="ko-KR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′′</m:t>
                        </m:r>
                      </m:sup>
                    </m:sSup>
                    <m:r>
                      <a:rPr lang="en-US" altLang="ko-KR" i="1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ko-KR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altLang="ko-KR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ko-KR" i="1">
                                    <a:latin typeface="Cambria Math" panose="02040503050406030204" pitchFamily="18" charset="0"/>
                                  </a:rPr>
                                  <m:t>1+</m:t>
                                </m:r>
                                <m:r>
                                  <a:rPr lang="en-US" altLang="ko-KR" i="1">
                                    <a:latin typeface="Cambria Math" panose="02040503050406030204" pitchFamily="18" charset="0"/>
                                  </a:rPr>
                                  <m:t>h𝑥</m:t>
                                </m:r>
                              </m:e>
                            </m:d>
                          </m:e>
                          <m:sup>
                            <m:r>
                              <a:rPr lang="en-US" altLang="ko-KR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1+</m:t>
                        </m:r>
                        <m:r>
                          <a:rPr lang="ko-KR" altLang="en-US" i="1">
                            <a:latin typeface="Cambria Math" panose="02040503050406030204" pitchFamily="18" charset="0"/>
                          </a:rPr>
                          <m:t>𝛿</m:t>
                        </m:r>
                      </m:den>
                    </m:f>
                    <m:r>
                      <a:rPr lang="en-US" altLang="ko-KR" i="1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ko-KR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</m:num>
                      <m:den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ko-KR" altLang="en-US" i="1">
                            <a:latin typeface="Cambria Math" panose="02040503050406030204" pitchFamily="18" charset="0"/>
                          </a:rPr>
                          <m:t>𝜌</m:t>
                        </m:r>
                      </m:den>
                    </m:f>
                  </m:oMath>
                </a14:m>
                <a:endParaRPr lang="ko-KR" altLang="en-US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B80871C-08F9-477C-87B7-838EB01544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6402" y="2193989"/>
                <a:ext cx="3517029" cy="120815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TextBox 33">
            <a:extLst>
              <a:ext uri="{FF2B5EF4-FFF2-40B4-BE49-F238E27FC236}">
                <a16:creationId xmlns:a16="http://schemas.microsoft.com/office/drawing/2014/main" id="{ACBB1CE8-FA53-4142-8DB6-796F8C95E346}"/>
              </a:ext>
            </a:extLst>
          </p:cNvPr>
          <p:cNvSpPr txBox="1"/>
          <p:nvPr/>
        </p:nvSpPr>
        <p:spPr>
          <a:xfrm>
            <a:off x="457199" y="3374263"/>
            <a:ext cx="32004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/>
              <a:t>From magnetic potential to magnet field</a:t>
            </a:r>
            <a:endParaRPr lang="ko-KR" altLang="en-US" sz="1400" b="1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직사각형 26">
                <a:extLst>
                  <a:ext uri="{FF2B5EF4-FFF2-40B4-BE49-F238E27FC236}">
                    <a16:creationId xmlns:a16="http://schemas.microsoft.com/office/drawing/2014/main" id="{8B779DD6-AB7C-4B8F-8969-6FA15D5BB0EB}"/>
                  </a:ext>
                </a:extLst>
              </p:cNvPr>
              <p:cNvSpPr/>
              <p:nvPr/>
            </p:nvSpPr>
            <p:spPr>
              <a:xfrm>
                <a:off x="426017" y="3767096"/>
                <a:ext cx="3317499" cy="97430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altLang="ko-KR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ko-KR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altLang="ko-KR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</m:num>
                      <m:den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ko-KR" altLang="en-US" i="1">
                            <a:latin typeface="Cambria Math" panose="02040503050406030204" pitchFamily="18" charset="0"/>
                          </a:rPr>
                          <m:t>𝜌</m:t>
                        </m:r>
                      </m:den>
                    </m:f>
                  </m:oMath>
                </a14:m>
                <a:r>
                  <a:rPr lang="ko-KR" altLang="en-US"/>
                  <a:t> </a:t>
                </a:r>
                <a:r>
                  <a:rPr lang="en-US" altLang="ko-KR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ko-KR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i="1" smtClean="0">
                            <a:latin typeface="Cambria Math" panose="02040503050406030204" pitchFamily="18" charset="0"/>
                          </a:rPr>
                          <m:t>𝜕</m:t>
                        </m:r>
                        <m:sSub>
                          <m:sSubPr>
                            <m:ctrlPr>
                              <a:rPr lang="en-US" altLang="ko-KR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sub>
                        </m:sSub>
                      </m:num>
                      <m:den>
                        <m:r>
                          <a:rPr lang="en-US" altLang="ko-KR" i="1" smtClean="0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den>
                    </m:f>
                  </m:oMath>
                </a14:m>
                <a:r>
                  <a:rPr lang="en-US" altLang="ko-KR"/>
                  <a:t>, </a:t>
                </a: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ko-KR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sub>
                        </m:sSub>
                      </m:num>
                      <m:den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ko-KR" altLang="en-US" i="1">
                            <a:latin typeface="Cambria Math" panose="02040503050406030204" pitchFamily="18" charset="0"/>
                          </a:rPr>
                          <m:t>𝜌</m:t>
                        </m:r>
                      </m:den>
                    </m:f>
                  </m:oMath>
                </a14:m>
                <a:r>
                  <a:rPr lang="ko-KR" altLang="en-US"/>
                  <a:t> </a:t>
                </a:r>
                <a:r>
                  <a:rPr lang="en-US" altLang="ko-KR"/>
                  <a:t>= </a:t>
                </a:r>
                <a14:m>
                  <m:oMath xmlns:m="http://schemas.openxmlformats.org/officeDocument/2006/math">
                    <m:r>
                      <a:rPr lang="en-US" altLang="ko-KR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altLang="ko-KR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1+</m:t>
                        </m:r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h𝑥</m:t>
                        </m:r>
                      </m:den>
                    </m:f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𝜕</m:t>
                        </m:r>
                      </m:num>
                      <m:den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den>
                    </m:f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[</m:t>
                    </m:r>
                    <m:d>
                      <m:d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1+</m:t>
                        </m:r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h𝑥</m:t>
                        </m:r>
                      </m:e>
                    </m:d>
                    <m:sSub>
                      <m:sSub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ko-KR" altLang="en-US"/>
              </a:p>
            </p:txBody>
          </p:sp>
        </mc:Choice>
        <mc:Fallback xmlns="">
          <p:sp>
            <p:nvSpPr>
              <p:cNvPr id="27" name="직사각형 26">
                <a:extLst>
                  <a:ext uri="{FF2B5EF4-FFF2-40B4-BE49-F238E27FC236}">
                    <a16:creationId xmlns:a16="http://schemas.microsoft.com/office/drawing/2014/main" id="{8B779DD6-AB7C-4B8F-8969-6FA15D5BB0E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017" y="3767096"/>
                <a:ext cx="3317499" cy="974306"/>
              </a:xfrm>
              <a:prstGeom prst="rect">
                <a:avLst/>
              </a:prstGeom>
              <a:blipFill>
                <a:blip r:embed="rId6"/>
                <a:stretch>
                  <a:fillRect b="-1875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TextBox 34">
            <a:extLst>
              <a:ext uri="{FF2B5EF4-FFF2-40B4-BE49-F238E27FC236}">
                <a16:creationId xmlns:a16="http://schemas.microsoft.com/office/drawing/2014/main" id="{A6C2173B-3F82-40F3-AD76-249DFDD5CC4D}"/>
              </a:ext>
            </a:extLst>
          </p:cNvPr>
          <p:cNvSpPr txBox="1"/>
          <p:nvPr/>
        </p:nvSpPr>
        <p:spPr>
          <a:xfrm>
            <a:off x="5733759" y="1207013"/>
            <a:ext cx="26845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/>
              <a:t>The equation of motion for the transverse plane</a:t>
            </a:r>
            <a:endParaRPr lang="ko-KR" altLang="en-US"/>
          </a:p>
        </p:txBody>
      </p:sp>
      <p:pic>
        <p:nvPicPr>
          <p:cNvPr id="36" name="그림 35">
            <a:extLst>
              <a:ext uri="{FF2B5EF4-FFF2-40B4-BE49-F238E27FC236}">
                <a16:creationId xmlns:a16="http://schemas.microsoft.com/office/drawing/2014/main" id="{E2F8712F-2DB4-4C9F-9C4C-7953D718FB6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25210" y="147147"/>
            <a:ext cx="1994317" cy="933794"/>
          </a:xfrm>
          <a:prstGeom prst="rect">
            <a:avLst/>
          </a:prstGeom>
        </p:spPr>
      </p:pic>
      <p:sp>
        <p:nvSpPr>
          <p:cNvPr id="37" name="직사각형 36">
            <a:extLst>
              <a:ext uri="{FF2B5EF4-FFF2-40B4-BE49-F238E27FC236}">
                <a16:creationId xmlns:a16="http://schemas.microsoft.com/office/drawing/2014/main" id="{19685013-D7BA-4AFA-B28C-5C3FEE5F87E7}"/>
              </a:ext>
            </a:extLst>
          </p:cNvPr>
          <p:cNvSpPr/>
          <p:nvPr/>
        </p:nvSpPr>
        <p:spPr>
          <a:xfrm>
            <a:off x="5351388" y="2025181"/>
            <a:ext cx="3418260" cy="154709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2C0608DA-AA03-454F-B6DF-1B953239913F}"/>
                  </a:ext>
                </a:extLst>
              </p:cNvPr>
              <p:cNvSpPr txBox="1"/>
              <p:nvPr/>
            </p:nvSpPr>
            <p:spPr>
              <a:xfrm>
                <a:off x="3478816" y="4031053"/>
                <a:ext cx="1093184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ko-KR" sz="1000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ko-KR" altLang="en-US" sz="1000" b="0" i="1" smtClean="0">
                        <a:latin typeface="Cambria Math" panose="02040503050406030204" pitchFamily="18" charset="0"/>
                      </a:rPr>
                      <m:t>𝜌</m:t>
                    </m:r>
                    <m:r>
                      <a:rPr lang="en-US" altLang="ko-KR" sz="1000" b="0" i="1" smtClean="0">
                        <a:latin typeface="Cambria Math" panose="02040503050406030204" pitchFamily="18" charset="0"/>
                      </a:rPr>
                      <m:t>: </m:t>
                    </m:r>
                  </m:oMath>
                </a14:m>
                <a:r>
                  <a:rPr lang="en-US" altLang="ko-KR" sz="1000"/>
                  <a:t>magnetic rigidity</a:t>
                </a:r>
                <a:endParaRPr lang="ko-KR" altLang="en-US" sz="100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2C0608DA-AA03-454F-B6DF-1B95323991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8816" y="4031053"/>
                <a:ext cx="1093184" cy="153888"/>
              </a:xfrm>
              <a:prstGeom prst="rect">
                <a:avLst/>
              </a:prstGeom>
              <a:blipFill>
                <a:blip r:embed="rId8"/>
                <a:stretch>
                  <a:fillRect l="-4469" t="-19231" r="-7263" b="-50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9" name="그림 38">
            <a:extLst>
              <a:ext uri="{FF2B5EF4-FFF2-40B4-BE49-F238E27FC236}">
                <a16:creationId xmlns:a16="http://schemas.microsoft.com/office/drawing/2014/main" id="{A1FFC277-4028-4F7C-875E-F56F73931F5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83311" y="4214069"/>
            <a:ext cx="1980164" cy="268859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423F27D2-57AD-405A-B678-4DA125553880}"/>
              </a:ext>
            </a:extLst>
          </p:cNvPr>
          <p:cNvSpPr txBox="1"/>
          <p:nvPr/>
        </p:nvSpPr>
        <p:spPr>
          <a:xfrm>
            <a:off x="5689268" y="4847873"/>
            <a:ext cx="31702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/>
              <a:t>S. Y. Lee, Accelerator Physics, Fourth Edition</a:t>
            </a:r>
          </a:p>
          <a:p>
            <a:r>
              <a:rPr lang="en-US" altLang="ko-KR" sz="800"/>
              <a:t>X. Huang, Beam-based Correction and Optimization for Accelerators</a:t>
            </a:r>
            <a:endParaRPr lang="ko-KR" altLang="en-US" sz="800"/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E3C17BBA-5481-68ED-A5B5-09C68F22FEE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DBAB80-468C-4252-8D8D-F72A0FE47F84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961937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"/>
          <p:cNvSpPr/>
          <p:nvPr/>
        </p:nvSpPr>
        <p:spPr>
          <a:xfrm>
            <a:off x="457200" y="841248"/>
            <a:ext cx="8229600" cy="0"/>
          </a:xfrm>
          <a:prstGeom prst="line">
            <a:avLst/>
          </a:prstGeom>
          <a:noFill/>
          <a:ln w="9525">
            <a:solidFill>
              <a:srgbClr val="C5D3D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" name="Text 6"/>
          <p:cNvSpPr/>
          <p:nvPr/>
        </p:nvSpPr>
        <p:spPr>
          <a:xfrm>
            <a:off x="365760" y="4754880"/>
            <a:ext cx="6858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8A96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Beam Dynamics of Circular Accelerators – KoPAS 2026</a:t>
            </a:r>
            <a:endParaRPr lang="en-US" sz="900" dirty="0"/>
          </a:p>
        </p:txBody>
      </p:sp>
      <p:sp>
        <p:nvSpPr>
          <p:cNvPr id="15" name="Text 0">
            <a:extLst>
              <a:ext uri="{FF2B5EF4-FFF2-40B4-BE49-F238E27FC236}">
                <a16:creationId xmlns:a16="http://schemas.microsoft.com/office/drawing/2014/main" id="{E5F5F2F6-1A75-44EE-A9C0-3C1D654665DD}"/>
              </a:ext>
            </a:extLst>
          </p:cNvPr>
          <p:cNvSpPr/>
          <p:nvPr/>
        </p:nvSpPr>
        <p:spPr>
          <a:xfrm>
            <a:off x="457200" y="240117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>
                <a:solidFill>
                  <a:srgbClr val="1E3F66"/>
                </a:solidFill>
                <a:latin typeface="Arial" pitchFamily="34" charset="0"/>
                <a:cs typeface="Arial" pitchFamily="34" charset="-120"/>
              </a:rPr>
              <a:t>Magnetic field expansion</a:t>
            </a:r>
            <a:endParaRPr lang="en-US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A4C9E8B-929A-48EB-B0AB-99E69596B514}"/>
              </a:ext>
            </a:extLst>
          </p:cNvPr>
          <p:cNvSpPr txBox="1"/>
          <p:nvPr/>
        </p:nvSpPr>
        <p:spPr>
          <a:xfrm>
            <a:off x="411480" y="867159"/>
            <a:ext cx="30620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/>
              <a:t>Magnetic field of order n</a:t>
            </a:r>
            <a:endParaRPr lang="ko-KR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96A665A-4BCE-40F5-B314-AD7386317ED1}"/>
                  </a:ext>
                </a:extLst>
              </p:cNvPr>
              <p:cNvSpPr txBox="1"/>
              <p:nvPr/>
            </p:nvSpPr>
            <p:spPr>
              <a:xfrm>
                <a:off x="440253" y="1262401"/>
                <a:ext cx="3086934" cy="67159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16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altLang="ko-KR" sz="16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en-US" altLang="ko-KR" sz="16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ko-KR" sz="1600" b="0" i="1" smtClean="0">
                          <a:latin typeface="Cambria Math" panose="02040503050406030204" pitchFamily="18" charset="0"/>
                        </a:rPr>
                        <m:t>𝑖</m:t>
                      </m:r>
                      <m:sSub>
                        <m:sSubPr>
                          <m:ctrlPr>
                            <a:rPr lang="en-US" altLang="ko-KR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16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altLang="ko-KR" sz="16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altLang="ko-KR" sz="1600" b="0" i="1" smtClean="0">
                          <a:latin typeface="Cambria Math" panose="02040503050406030204" pitchFamily="18" charset="0"/>
                        </a:rPr>
                        <m:t>= </m:t>
                      </m:r>
                      <m:nary>
                        <m:naryPr>
                          <m:chr m:val="∑"/>
                          <m:ctrlPr>
                            <a:rPr lang="en-US" altLang="ko-KR" sz="16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ko-KR" sz="16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ko-KR" sz="1600" b="0" i="1" smtClean="0">
                              <a:latin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lang="en-US" altLang="ko-KR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f>
                            <m:fPr>
                              <m:ctrlPr>
                                <a:rPr lang="en-US" altLang="ko-KR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altLang="ko-KR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sz="1600" b="0" i="1" smtClean="0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e>
                                <m:sub>
                                  <m:r>
                                    <a:rPr lang="en-US" altLang="ko-KR" sz="1600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  <m:r>
                                <a:rPr lang="en-US" altLang="ko-KR" sz="16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altLang="ko-KR" sz="16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sSub>
                                <m:sSubPr>
                                  <m:ctrlPr>
                                    <a:rPr lang="en-US" altLang="ko-KR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sz="1600" b="0" i="1" smtClean="0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altLang="ko-KR" sz="1600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altLang="ko-KR" sz="16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altLang="ko-KR" sz="1600" b="0" i="1" smtClean="0">
                                  <a:latin typeface="Cambria Math" panose="02040503050406030204" pitchFamily="18" charset="0"/>
                                </a:rPr>
                                <m:t>!</m:t>
                              </m:r>
                            </m:den>
                          </m:f>
                          <m:sSup>
                            <m:sSupPr>
                              <m:ctrlPr>
                                <a:rPr lang="en-US" altLang="ko-KR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sz="1600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altLang="ko-KR" sz="1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altLang="ko-KR" sz="16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altLang="ko-KR" sz="1600" i="1">
                                  <a:latin typeface="Cambria Math" panose="02040503050406030204" pitchFamily="18" charset="0"/>
                                </a:rPr>
                                <m:t>𝑖𝑦</m:t>
                              </m:r>
                              <m:r>
                                <a:rPr lang="en-US" altLang="ko-KR" sz="1600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altLang="ko-KR" sz="16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ko-KR" altLang="en-US" sz="160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96A665A-4BCE-40F5-B314-AD7386317E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253" y="1262401"/>
                <a:ext cx="3086934" cy="67159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DEE8121-42D9-43E1-A4E5-47877332093A}"/>
                  </a:ext>
                </a:extLst>
              </p:cNvPr>
              <p:cNvSpPr txBox="1"/>
              <p:nvPr/>
            </p:nvSpPr>
            <p:spPr>
              <a:xfrm>
                <a:off x="3040691" y="976631"/>
                <a:ext cx="2393576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0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altLang="ko-KR" sz="1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altLang="ko-KR" sz="1000" b="0" i="1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ko-KR" altLang="en-US" sz="1000"/>
                  <a:t> </a:t>
                </a:r>
                <a:r>
                  <a:rPr lang="en-US" altLang="ko-KR" sz="1000"/>
                  <a:t>skew multipole</a:t>
                </a:r>
                <a:endParaRPr lang="ko-KR" altLang="en-US" sz="100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DEE8121-42D9-43E1-A4E5-4787733209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0691" y="976631"/>
                <a:ext cx="2393576" cy="246221"/>
              </a:xfrm>
              <a:prstGeom prst="rect">
                <a:avLst/>
              </a:prstGeom>
              <a:blipFill>
                <a:blip r:embed="rId4"/>
                <a:stretch>
                  <a:fillRect b="-14634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1BA088D4-2D86-486D-BFC6-7B56BE5B7811}"/>
                  </a:ext>
                </a:extLst>
              </p:cNvPr>
              <p:cNvSpPr txBox="1"/>
              <p:nvPr/>
            </p:nvSpPr>
            <p:spPr>
              <a:xfrm>
                <a:off x="3040691" y="1205407"/>
                <a:ext cx="2393576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0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altLang="ko-KR" sz="1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altLang="ko-KR" sz="1000" b="0" i="1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ko-KR" altLang="en-US" sz="1000"/>
                  <a:t> </a:t>
                </a:r>
                <a:r>
                  <a:rPr lang="en-US" altLang="ko-KR" sz="1000"/>
                  <a:t>normal multipole</a:t>
                </a:r>
                <a:endParaRPr lang="ko-KR" altLang="en-US" sz="100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1BA088D4-2D86-486D-BFC6-7B56BE5B78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0691" y="1205407"/>
                <a:ext cx="2393576" cy="246221"/>
              </a:xfrm>
              <a:prstGeom prst="rect">
                <a:avLst/>
              </a:prstGeom>
              <a:blipFill>
                <a:blip r:embed="rId5"/>
                <a:stretch>
                  <a:fillRect b="-15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직사각형 22">
            <a:extLst>
              <a:ext uri="{FF2B5EF4-FFF2-40B4-BE49-F238E27FC236}">
                <a16:creationId xmlns:a16="http://schemas.microsoft.com/office/drawing/2014/main" id="{77D42100-B270-4BEF-92BC-2DB10A8539AA}"/>
              </a:ext>
            </a:extLst>
          </p:cNvPr>
          <p:cNvSpPr/>
          <p:nvPr/>
        </p:nvSpPr>
        <p:spPr>
          <a:xfrm>
            <a:off x="5928977" y="4803822"/>
            <a:ext cx="228574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800"/>
              <a:t>Attilio Milanese,</a:t>
            </a:r>
          </a:p>
          <a:p>
            <a:r>
              <a:rPr lang="en-US" altLang="ko-KR" sz="800"/>
              <a:t>An introduction to Magnets for Accelerators</a:t>
            </a:r>
            <a:endParaRPr lang="ko-KR" altLang="en-US" sz="800"/>
          </a:p>
        </p:txBody>
      </p:sp>
      <p:pic>
        <p:nvPicPr>
          <p:cNvPr id="24" name="그림 23">
            <a:extLst>
              <a:ext uri="{FF2B5EF4-FFF2-40B4-BE49-F238E27FC236}">
                <a16:creationId xmlns:a16="http://schemas.microsoft.com/office/drawing/2014/main" id="{89303643-8FD7-4AD3-874D-BD99750E3EE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57071" y="1532985"/>
            <a:ext cx="3253510" cy="1237361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F2824CD5-AB3F-4878-9F1A-671A000F192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24813" y="216313"/>
            <a:ext cx="4044387" cy="127274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0844965F-1FC7-4DEA-B1F3-8FBA01CB4299}"/>
                  </a:ext>
                </a:extLst>
              </p:cNvPr>
              <p:cNvSpPr txBox="1"/>
              <p:nvPr/>
            </p:nvSpPr>
            <p:spPr>
              <a:xfrm>
                <a:off x="4118178" y="3300054"/>
                <a:ext cx="2301440" cy="7088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100"/>
                  <a:t>Multipole expansion for normal field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1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12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altLang="ko-KR" sz="12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en-US" altLang="ko-KR" sz="1200" b="0" i="1" smtClean="0">
                          <a:latin typeface="Cambria Math" panose="02040503050406030204" pitchFamily="18" charset="0"/>
                        </a:rPr>
                        <m:t>=(</m:t>
                      </m:r>
                      <m:sSub>
                        <m:sSubPr>
                          <m:ctrlPr>
                            <a:rPr lang="en-US" altLang="ko-KR" sz="1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12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altLang="ko-KR" sz="12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ko-KR" altLang="en-US" sz="1200" b="0" i="1" smtClean="0">
                          <a:latin typeface="Cambria Math" panose="02040503050406030204" pitchFamily="18" charset="0"/>
                        </a:rPr>
                        <m:t>𝜌</m:t>
                      </m:r>
                      <m:r>
                        <a:rPr lang="en-US" altLang="ko-KR" sz="1200" b="0" i="1" smtClean="0">
                          <a:latin typeface="Cambria Math" panose="02040503050406030204" pitchFamily="18" charset="0"/>
                        </a:rPr>
                        <m:t>)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altLang="ko-KR" sz="12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US" altLang="ko-KR" sz="12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12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𝑲</m:t>
                              </m:r>
                            </m:e>
                            <m:sub>
                              <m:r>
                                <a:rPr lang="en-US" altLang="ko-KR" sz="12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altLang="ko-KR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sz="12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altLang="ko-KR" sz="12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en-US" altLang="ko-KR" sz="120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0844965F-1FC7-4DEA-B1F3-8FBA01CB42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8178" y="3300054"/>
                <a:ext cx="2301440" cy="708848"/>
              </a:xfrm>
              <a:prstGeom prst="rect">
                <a:avLst/>
              </a:prstGeom>
              <a:blipFill>
                <a:blip r:embed="rId8"/>
                <a:stretch>
                  <a:fillRect t="-64957" r="-12202" b="-12307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직사각형 10">
                <a:extLst>
                  <a:ext uri="{FF2B5EF4-FFF2-40B4-BE49-F238E27FC236}">
                    <a16:creationId xmlns:a16="http://schemas.microsoft.com/office/drawing/2014/main" id="{EB8541B8-39F9-4EA6-9899-0D8A65944C9D}"/>
                  </a:ext>
                </a:extLst>
              </p:cNvPr>
              <p:cNvSpPr/>
              <p:nvPr/>
            </p:nvSpPr>
            <p:spPr>
              <a:xfrm>
                <a:off x="6731843" y="2858199"/>
                <a:ext cx="2046397" cy="200785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𝑲</m:t>
                        </m:r>
                      </m:e>
                      <m:sub>
                        <m:r>
                          <a:rPr lang="en-US" altLang="ko-KR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</m:sub>
                    </m:sSub>
                    <m:r>
                      <a:rPr lang="en-US" altLang="ko-KR" sz="12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ko-KR" sz="1200" b="1">
                    <a:solidFill>
                      <a:srgbClr val="0070C0"/>
                    </a:solidFill>
                  </a:rPr>
                  <a:t>, Normalized strength</a:t>
                </a:r>
              </a:p>
              <a:p>
                <a:r>
                  <a:rPr lang="en-US" altLang="ko-KR" sz="1200"/>
                  <a:t>Dipole component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1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1200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en-US" altLang="ko-KR" sz="1200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ko-KR" sz="1200" i="1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altLang="ko-KR" sz="1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ko-KR" sz="1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12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altLang="ko-KR" sz="12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ko-KR" sz="1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12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altLang="ko-KR" sz="12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ko-KR" altLang="en-US" sz="1200" i="1">
                              <a:latin typeface="Cambria Math" panose="02040503050406030204" pitchFamily="18" charset="0"/>
                            </a:rPr>
                            <m:t>𝜌</m:t>
                          </m:r>
                        </m:den>
                      </m:f>
                    </m:oMath>
                  </m:oMathPara>
                </a14:m>
                <a:br>
                  <a:rPr lang="en-US" altLang="ko-KR" sz="1200"/>
                </a:br>
                <a:endParaRPr lang="en-US" altLang="ko-KR" sz="1200"/>
              </a:p>
              <a:p>
                <a:r>
                  <a:rPr lang="en-US" altLang="ko-KR" sz="1200"/>
                  <a:t>Quadrupole component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1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1200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en-US" altLang="ko-KR" sz="12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ko-KR" sz="1200" i="1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altLang="ko-KR" sz="1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12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ko-KR" sz="1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12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altLang="ko-KR" sz="12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ko-KR" altLang="en-US" sz="1200" i="1">
                              <a:latin typeface="Cambria Math" panose="02040503050406030204" pitchFamily="18" charset="0"/>
                            </a:rPr>
                            <m:t>𝜌</m:t>
                          </m:r>
                        </m:den>
                      </m:f>
                      <m:f>
                        <m:fPr>
                          <m:ctrlPr>
                            <a:rPr lang="en-US" altLang="ko-KR" sz="1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1200" i="1">
                              <a:latin typeface="Cambria Math" panose="02040503050406030204" pitchFamily="18" charset="0"/>
                            </a:rPr>
                            <m:t>𝜕</m:t>
                          </m:r>
                          <m:sSub>
                            <m:sSubPr>
                              <m:ctrlPr>
                                <a:rPr lang="en-US" altLang="ko-KR" sz="1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12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altLang="ko-KR" sz="12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num>
                        <m:den>
                          <m:r>
                            <a:rPr lang="en-US" altLang="ko-KR" sz="1200" i="1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altLang="ko-KR" sz="1200" i="1"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en-US" altLang="ko-KR" sz="1200"/>
              </a:p>
              <a:p>
                <a:r>
                  <a:rPr lang="en-US" altLang="ko-KR" sz="1200"/>
                  <a:t>Sextupole component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1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1200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en-US" altLang="ko-KR" sz="12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ko-KR" sz="1200" i="1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altLang="ko-KR" sz="1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12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ko-KR" sz="1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1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altLang="ko-KR" sz="12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altLang="ko-KR" sz="12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ko-KR" altLang="en-US" sz="1200" i="1">
                              <a:latin typeface="Cambria Math" panose="02040503050406030204" pitchFamily="18" charset="0"/>
                            </a:rPr>
                            <m:t>𝜌</m:t>
                          </m:r>
                        </m:den>
                      </m:f>
                      <m:f>
                        <m:fPr>
                          <m:ctrlPr>
                            <a:rPr lang="en-US" altLang="ko-KR" sz="1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ko-KR" sz="1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sz="1200" i="1">
                                  <a:latin typeface="Cambria Math" panose="02040503050406030204" pitchFamily="18" charset="0"/>
                                </a:rPr>
                                <m:t>𝜕</m:t>
                              </m:r>
                            </m:e>
                            <m:sup>
                              <m:r>
                                <a:rPr lang="en-US" altLang="ko-KR" sz="1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b>
                            <m:sSubPr>
                              <m:ctrlPr>
                                <a:rPr lang="en-US" altLang="ko-KR" sz="1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12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altLang="ko-KR" sz="12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num>
                        <m:den>
                          <m:r>
                            <a:rPr lang="en-US" altLang="ko-KR" sz="1200" i="1">
                              <a:latin typeface="Cambria Math" panose="02040503050406030204" pitchFamily="18" charset="0"/>
                            </a:rPr>
                            <m:t>𝜕</m:t>
                          </m:r>
                          <m:sSup>
                            <m:sSupPr>
                              <m:ctrlPr>
                                <a:rPr lang="en-US" altLang="ko-KR" sz="1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sz="1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altLang="ko-KR" sz="1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ko-KR" altLang="en-US" sz="1200"/>
              </a:p>
            </p:txBody>
          </p:sp>
        </mc:Choice>
        <mc:Fallback xmlns="">
          <p:sp>
            <p:nvSpPr>
              <p:cNvPr id="11" name="직사각형 10">
                <a:extLst>
                  <a:ext uri="{FF2B5EF4-FFF2-40B4-BE49-F238E27FC236}">
                    <a16:creationId xmlns:a16="http://schemas.microsoft.com/office/drawing/2014/main" id="{EB8541B8-39F9-4EA6-9899-0D8A65944C9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1843" y="2858199"/>
                <a:ext cx="2046397" cy="2007857"/>
              </a:xfrm>
              <a:prstGeom prst="rect">
                <a:avLst/>
              </a:prstGeom>
              <a:blipFill>
                <a:blip r:embed="rId9"/>
                <a:stretch>
                  <a:fillRect t="-304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직선 화살표 연결선 12">
            <a:extLst>
              <a:ext uri="{FF2B5EF4-FFF2-40B4-BE49-F238E27FC236}">
                <a16:creationId xmlns:a16="http://schemas.microsoft.com/office/drawing/2014/main" id="{E21D4517-C8DC-4E04-AF21-D33891BDE702}"/>
              </a:ext>
            </a:extLst>
          </p:cNvPr>
          <p:cNvCxnSpPr>
            <a:cxnSpLocks/>
          </p:cNvCxnSpPr>
          <p:nvPr/>
        </p:nvCxnSpPr>
        <p:spPr>
          <a:xfrm flipV="1">
            <a:off x="4935560" y="3813805"/>
            <a:ext cx="176034" cy="59656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675E3873-465B-4ABB-AC11-097202009E4C}"/>
              </a:ext>
            </a:extLst>
          </p:cNvPr>
          <p:cNvSpPr txBox="1"/>
          <p:nvPr/>
        </p:nvSpPr>
        <p:spPr>
          <a:xfrm>
            <a:off x="4757071" y="4402586"/>
            <a:ext cx="6771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/>
              <a:t>Magnetic rigidity</a:t>
            </a:r>
            <a:endParaRPr lang="ko-KR" altLang="en-US" sz="1000"/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2541A04F-4579-4BF3-9FC0-7F734A89DB3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2128" y="2120061"/>
            <a:ext cx="2663184" cy="2526146"/>
          </a:xfrm>
          <a:prstGeom prst="rect">
            <a:avLst/>
          </a:prstGeom>
        </p:spPr>
      </p:pic>
      <p:sp>
        <p:nvSpPr>
          <p:cNvPr id="21" name="직사각형 20">
            <a:extLst>
              <a:ext uri="{FF2B5EF4-FFF2-40B4-BE49-F238E27FC236}">
                <a16:creationId xmlns:a16="http://schemas.microsoft.com/office/drawing/2014/main" id="{BB834CF0-622A-4A03-91AF-1831ECC9885E}"/>
              </a:ext>
            </a:extLst>
          </p:cNvPr>
          <p:cNvSpPr/>
          <p:nvPr/>
        </p:nvSpPr>
        <p:spPr>
          <a:xfrm>
            <a:off x="123003" y="4955206"/>
            <a:ext cx="3024366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800"/>
              <a:t>X. Huang, Beam-based Correction and Optimization for Accelerators</a:t>
            </a:r>
            <a:endParaRPr lang="ko-KR" altLang="en-US" sz="800"/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33C32A31-85F2-EB98-DAF3-9816FD27018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DBAB80-468C-4252-8D8D-F72A0FE47F84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318975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"/>
          <p:cNvSpPr/>
          <p:nvPr/>
        </p:nvSpPr>
        <p:spPr>
          <a:xfrm>
            <a:off x="457200" y="841248"/>
            <a:ext cx="8229600" cy="0"/>
          </a:xfrm>
          <a:prstGeom prst="line">
            <a:avLst/>
          </a:prstGeom>
          <a:noFill/>
          <a:ln w="9525">
            <a:solidFill>
              <a:srgbClr val="C5D3D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" name="Text 6"/>
          <p:cNvSpPr/>
          <p:nvPr/>
        </p:nvSpPr>
        <p:spPr>
          <a:xfrm>
            <a:off x="365760" y="4754880"/>
            <a:ext cx="6858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8A96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Beam Dynamics of Circular Accelerators – KoPAS 2026</a:t>
            </a:r>
            <a:endParaRPr lang="en-US" sz="900" dirty="0"/>
          </a:p>
        </p:txBody>
      </p:sp>
      <p:sp>
        <p:nvSpPr>
          <p:cNvPr id="15" name="Text 0">
            <a:extLst>
              <a:ext uri="{FF2B5EF4-FFF2-40B4-BE49-F238E27FC236}">
                <a16:creationId xmlns:a16="http://schemas.microsoft.com/office/drawing/2014/main" id="{E5F5F2F6-1A75-44EE-A9C0-3C1D654665DD}"/>
              </a:ext>
            </a:extLst>
          </p:cNvPr>
          <p:cNvSpPr/>
          <p:nvPr/>
        </p:nvSpPr>
        <p:spPr>
          <a:xfrm>
            <a:off x="457200" y="240117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>
                <a:solidFill>
                  <a:srgbClr val="1E3F66"/>
                </a:solidFill>
                <a:latin typeface="Arial" pitchFamily="34" charset="0"/>
                <a:cs typeface="Arial" pitchFamily="34" charset="-120"/>
              </a:rPr>
              <a:t>The equation of motion : drift space </a:t>
            </a:r>
            <a:endParaRPr lang="en-US" sz="2400" dirty="0"/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32A98EE4-D172-465B-A90F-FC26B9CBDF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285" y="992235"/>
            <a:ext cx="1885033" cy="85993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02265C3-1C76-4356-BCE3-A2F6C9FA9EC9}"/>
                  </a:ext>
                </a:extLst>
              </p:cNvPr>
              <p:cNvSpPr txBox="1"/>
              <p:nvPr/>
            </p:nvSpPr>
            <p:spPr>
              <a:xfrm>
                <a:off x="1767676" y="1873075"/>
                <a:ext cx="1014643" cy="6135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100"/>
                  <a:t>Drift space: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1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100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altLang="ko-KR" sz="1100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en-US" altLang="ko-KR" sz="1100"/>
                  <a:t>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1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100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altLang="ko-KR" sz="11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</m:sSub>
                  </m:oMath>
                </a14:m>
                <a:r>
                  <a:rPr lang="en-US" altLang="ko-KR" sz="1100"/>
                  <a:t> = 0</a:t>
                </a:r>
              </a:p>
              <a:p>
                <a14:m>
                  <m:oMath xmlns:m="http://schemas.openxmlformats.org/officeDocument/2006/math">
                    <m:r>
                      <a:rPr lang="en-US" altLang="ko-KR" sz="1100" i="1"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en-US" altLang="ko-KR" sz="1100"/>
                  <a:t> = 0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02265C3-1C76-4356-BCE3-A2F6C9FA9E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7676" y="1873075"/>
                <a:ext cx="1014643" cy="613501"/>
              </a:xfrm>
              <a:prstGeom prst="rect">
                <a:avLst/>
              </a:prstGeom>
              <a:blipFill>
                <a:blip r:embed="rId4"/>
                <a:stretch>
                  <a:fillRect t="-990" b="-5941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직사각형 6">
                <a:extLst>
                  <a:ext uri="{FF2B5EF4-FFF2-40B4-BE49-F238E27FC236}">
                    <a16:creationId xmlns:a16="http://schemas.microsoft.com/office/drawing/2014/main" id="{57F68637-131E-43A0-B91D-E415B216E686}"/>
                  </a:ext>
                </a:extLst>
              </p:cNvPr>
              <p:cNvSpPr/>
              <p:nvPr/>
            </p:nvSpPr>
            <p:spPr>
              <a:xfrm>
                <a:off x="859634" y="2274844"/>
                <a:ext cx="1057184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altLang="ko-KR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′′</m:t>
                        </m:r>
                      </m:sup>
                    </m:sSup>
                    <m:r>
                      <a:rPr lang="en-US" altLang="ko-KR" sz="1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ko-KR" sz="1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en-US" altLang="ko-KR" sz="1400" b="1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p>
                        <m:r>
                          <a:rPr lang="en-US" altLang="ko-KR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′′</m:t>
                        </m:r>
                      </m:sup>
                    </m:sSup>
                    <m:r>
                      <a:rPr lang="en-US" altLang="ko-KR" sz="1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ko-KR" sz="1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endParaRPr lang="ko-KR" altLang="en-US" sz="1400" b="1"/>
              </a:p>
            </p:txBody>
          </p:sp>
        </mc:Choice>
        <mc:Fallback xmlns="">
          <p:sp>
            <p:nvSpPr>
              <p:cNvPr id="7" name="직사각형 6">
                <a:extLst>
                  <a:ext uri="{FF2B5EF4-FFF2-40B4-BE49-F238E27FC236}">
                    <a16:creationId xmlns:a16="http://schemas.microsoft.com/office/drawing/2014/main" id="{57F68637-131E-43A0-B91D-E415B216E68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9634" y="2274844"/>
                <a:ext cx="1057184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>
            <a:extLst>
              <a:ext uri="{FF2B5EF4-FFF2-40B4-BE49-F238E27FC236}">
                <a16:creationId xmlns:a16="http://schemas.microsoft.com/office/drawing/2014/main" id="{520AA462-633C-4DFB-9B14-E8307A0EE117}"/>
              </a:ext>
            </a:extLst>
          </p:cNvPr>
          <p:cNvSpPr txBox="1"/>
          <p:nvPr/>
        </p:nvSpPr>
        <p:spPr>
          <a:xfrm>
            <a:off x="457200" y="2867202"/>
            <a:ext cx="26209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/>
              <a:t>The solution is given as </a:t>
            </a:r>
            <a:endParaRPr lang="ko-KR" altLang="en-US" sz="1200"/>
          </a:p>
        </p:txBody>
      </p:sp>
      <p:sp>
        <p:nvSpPr>
          <p:cNvPr id="14" name="화살표: 아래쪽 13">
            <a:extLst>
              <a:ext uri="{FF2B5EF4-FFF2-40B4-BE49-F238E27FC236}">
                <a16:creationId xmlns:a16="http://schemas.microsoft.com/office/drawing/2014/main" id="{37F1ED0C-92D2-423D-8495-66F6642A53A7}"/>
              </a:ext>
            </a:extLst>
          </p:cNvPr>
          <p:cNvSpPr/>
          <p:nvPr/>
        </p:nvSpPr>
        <p:spPr>
          <a:xfrm>
            <a:off x="1149112" y="1892368"/>
            <a:ext cx="180924" cy="327619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39F8C57-C4F5-4E92-8114-F071BB416CC4}"/>
                  </a:ext>
                </a:extLst>
              </p:cNvPr>
              <p:cNvSpPr txBox="1"/>
              <p:nvPr/>
            </p:nvSpPr>
            <p:spPr>
              <a:xfrm>
                <a:off x="418082" y="3257641"/>
                <a:ext cx="2043953" cy="12232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= </m:t>
                      </m:r>
                      <m:sSub>
                        <m:sSub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+ </m:t>
                      </m:r>
                      <m:sSubSup>
                        <m:sSubSup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en-US" altLang="ko-KR"/>
              </a:p>
              <a:p>
                <a:r>
                  <a:rPr lang="en-US" altLang="ko-KR"/>
                  <a:t> </a:t>
                </a:r>
                <a14:m>
                  <m:oMath xmlns:m="http://schemas.openxmlformats.org/officeDocument/2006/math">
                    <m:r>
                      <a:rPr lang="en-US" altLang="ko-KR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′</m:t>
                    </m:r>
                    <m:d>
                      <m:d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</m:oMath>
                </a14:m>
                <a:r>
                  <a:rPr lang="en-US" altLang="ko-KR"/>
                  <a:t> </a:t>
                </a:r>
                <a14:m>
                  <m:oMath xmlns:m="http://schemas.openxmlformats.org/officeDocument/2006/math">
                    <m:r>
                      <a:rPr lang="en-US" altLang="ko-KR" i="1">
                        <a:latin typeface="Cambria Math" panose="02040503050406030204" pitchFamily="18" charset="0"/>
                      </a:rPr>
                      <m:t>= </m:t>
                    </m:r>
                    <m:sSubSup>
                      <m:sSubSup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</m:oMath>
                </a14:m>
                <a:r>
                  <a:rPr lang="en-US" altLang="ko-KR"/>
                  <a:t> 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ko-KR" b="0" i="0" smtClean="0">
                          <a:latin typeface="Cambria Math" panose="02040503050406030204" pitchFamily="18" charset="0"/>
                        </a:rPr>
                        <m:t>y</m:t>
                      </m:r>
                      <m:d>
                        <m:d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  <m:r>
                        <a:rPr lang="en-US" altLang="ko-KR" i="1">
                          <a:latin typeface="Cambria Math" panose="02040503050406030204" pitchFamily="18" charset="0"/>
                        </a:rPr>
                        <m:t>= </m:t>
                      </m:r>
                      <m:sSub>
                        <m:sSub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ko-KR" i="1">
                          <a:latin typeface="Cambria Math" panose="02040503050406030204" pitchFamily="18" charset="0"/>
                        </a:rPr>
                        <m:t>+ </m:t>
                      </m:r>
                      <m:sSubSup>
                        <m:sSubSup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r>
                        <a:rPr lang="en-US" altLang="ko-KR" i="1">
                          <a:latin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en-US" altLang="ko-KR"/>
              </a:p>
              <a:p>
                <a:r>
                  <a:rPr lang="en-US" altLang="ko-KR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ko-KR" b="0" i="0" smtClean="0">
                        <a:latin typeface="Cambria Math" panose="02040503050406030204" pitchFamily="18" charset="0"/>
                      </a:rPr>
                      <m:t>y</m:t>
                    </m:r>
                    <m:r>
                      <a:rPr lang="en-US" altLang="ko-KR" i="1">
                        <a:latin typeface="Cambria Math" panose="02040503050406030204" pitchFamily="18" charset="0"/>
                      </a:rPr>
                      <m:t>′</m:t>
                    </m:r>
                    <m:d>
                      <m:d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</m:oMath>
                </a14:m>
                <a:r>
                  <a:rPr lang="en-US" altLang="ko-KR"/>
                  <a:t> </a:t>
                </a:r>
                <a14:m>
                  <m:oMath xmlns:m="http://schemas.openxmlformats.org/officeDocument/2006/math">
                    <m:r>
                      <a:rPr lang="en-US" altLang="ko-KR" i="1">
                        <a:latin typeface="Cambria Math" panose="02040503050406030204" pitchFamily="18" charset="0"/>
                      </a:rPr>
                      <m:t>= </m:t>
                    </m:r>
                    <m:sSubSup>
                      <m:sSubSup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</m:oMath>
                </a14:m>
                <a:r>
                  <a:rPr lang="en-US" altLang="ko-KR"/>
                  <a:t>  </a:t>
                </a: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39F8C57-C4F5-4E92-8114-F071BB416C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082" y="3257641"/>
                <a:ext cx="2043953" cy="122328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16D4BE2-A81E-4116-9DDE-2B15064D5273}"/>
                  </a:ext>
                </a:extLst>
              </p:cNvPr>
              <p:cNvSpPr txBox="1"/>
              <p:nvPr/>
            </p:nvSpPr>
            <p:spPr>
              <a:xfrm>
                <a:off x="6215475" y="1705604"/>
                <a:ext cx="228844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000"/>
                  <a:t>Initial coords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1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1000" b="1" i="1" smtClean="0">
                              <a:latin typeface="Cambria Math" panose="02040503050406030204" pitchFamily="18" charset="0"/>
                            </a:rPr>
                            <m:t>𝑿</m:t>
                          </m:r>
                        </m:e>
                        <m:sub>
                          <m:r>
                            <a:rPr lang="en-US" altLang="ko-KR" sz="1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en-US" altLang="ko-KR" sz="1000" b="0" i="1" smtClean="0">
                          <a:latin typeface="Cambria Math" panose="02040503050406030204" pitchFamily="18" charset="0"/>
                        </a:rPr>
                        <m:t>=(</m:t>
                      </m:r>
                      <m:sSub>
                        <m:sSubPr>
                          <m:ctrlPr>
                            <a:rPr lang="en-US" altLang="ko-KR" sz="1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1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altLang="ko-KR" sz="1000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ko-KR" sz="1000" b="0" i="1" smtClean="0">
                          <a:latin typeface="Cambria Math" panose="02040503050406030204" pitchFamily="18" charset="0"/>
                        </a:rPr>
                        <m:t>,</m:t>
                      </m:r>
                      <m:sSubSup>
                        <m:sSubSupPr>
                          <m:ctrlPr>
                            <a:rPr lang="en-US" altLang="ko-KR" sz="1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ko-KR" sz="1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altLang="ko-KR" sz="1000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altLang="ko-KR" sz="1000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r>
                        <a:rPr lang="en-US" altLang="ko-KR" sz="1000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altLang="ko-KR" sz="1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10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altLang="ko-KR" sz="1000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ko-KR" sz="1000" b="0" i="1" smtClean="0">
                          <a:latin typeface="Cambria Math" panose="02040503050406030204" pitchFamily="18" charset="0"/>
                        </a:rPr>
                        <m:t>,</m:t>
                      </m:r>
                      <m:sSubSup>
                        <m:sSubSupPr>
                          <m:ctrlPr>
                            <a:rPr lang="en-US" altLang="ko-KR" sz="1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ko-KR" sz="10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altLang="ko-KR" sz="1000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altLang="ko-KR" sz="1000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r>
                        <a:rPr lang="en-US" altLang="ko-KR" sz="10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ko-KR" altLang="en-US" sz="100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16D4BE2-A81E-4116-9DDE-2B15064D52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5475" y="1705604"/>
                <a:ext cx="2288445" cy="400110"/>
              </a:xfrm>
              <a:prstGeom prst="rect">
                <a:avLst/>
              </a:prstGeom>
              <a:blipFill>
                <a:blip r:embed="rId7"/>
                <a:stretch>
                  <a:fillRect b="-4615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ED82531F-8E66-45E1-B8DB-A54CF235FE51}"/>
                  </a:ext>
                </a:extLst>
              </p:cNvPr>
              <p:cNvSpPr txBox="1"/>
              <p:nvPr/>
            </p:nvSpPr>
            <p:spPr>
              <a:xfrm>
                <a:off x="6177447" y="2176799"/>
                <a:ext cx="2147845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000"/>
                  <a:t>Final coords</a:t>
                </a:r>
              </a:p>
              <a:p>
                <a:r>
                  <a:rPr lang="en-US" altLang="ko-KR" sz="1000"/>
                  <a:t>(after passing a drift space of length s)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ko-KR" sz="1000" b="0" i="1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altLang="ko-KR" sz="1000" b="1" i="1" smtClean="0">
                          <a:latin typeface="Cambria Math" panose="02040503050406030204" pitchFamily="18" charset="0"/>
                        </a:rPr>
                        <m:t>𝑿</m:t>
                      </m:r>
                      <m:r>
                        <a:rPr lang="en-US" altLang="ko-KR" sz="1000" b="0" i="1" smtClean="0">
                          <a:latin typeface="Cambria Math" panose="02040503050406030204" pitchFamily="18" charset="0"/>
                        </a:rPr>
                        <m:t>=(</m:t>
                      </m:r>
                      <m:r>
                        <a:rPr lang="en-US" altLang="ko-KR" sz="1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altLang="ko-KR" sz="10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altLang="ko-KR" sz="1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altLang="ko-KR" sz="1000" b="0" i="1" smtClean="0">
                          <a:latin typeface="Cambria Math" panose="02040503050406030204" pitchFamily="18" charset="0"/>
                        </a:rPr>
                        <m:t>′,</m:t>
                      </m:r>
                      <m:r>
                        <a:rPr lang="en-US" altLang="ko-KR" sz="10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altLang="ko-KR" sz="10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altLang="ko-KR" sz="10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altLang="ko-KR" sz="1000" b="0" i="1" smtClean="0">
                          <a:latin typeface="Cambria Math" panose="02040503050406030204" pitchFamily="18" charset="0"/>
                        </a:rPr>
                        <m:t>′)</m:t>
                      </m:r>
                    </m:oMath>
                  </m:oMathPara>
                </a14:m>
                <a:endParaRPr lang="ko-KR" altLang="en-US" sz="100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ED82531F-8E66-45E1-B8DB-A54CF235FE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7447" y="2176799"/>
                <a:ext cx="2147845" cy="553998"/>
              </a:xfrm>
              <a:prstGeom prst="rect">
                <a:avLst/>
              </a:prstGeom>
              <a:blipFill>
                <a:blip r:embed="rId8"/>
                <a:stretch>
                  <a:fillRect b="-219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>
            <a:extLst>
              <a:ext uri="{FF2B5EF4-FFF2-40B4-BE49-F238E27FC236}">
                <a16:creationId xmlns:a16="http://schemas.microsoft.com/office/drawing/2014/main" id="{D6DB29E4-A002-4F9C-BE8A-6D86E7F6884A}"/>
              </a:ext>
            </a:extLst>
          </p:cNvPr>
          <p:cNvSpPr txBox="1"/>
          <p:nvPr/>
        </p:nvSpPr>
        <p:spPr>
          <a:xfrm>
            <a:off x="4385771" y="1132349"/>
            <a:ext cx="32370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/>
              <a:t>Motion of a particle passing a drift space can be described in the form of </a:t>
            </a:r>
            <a:r>
              <a:rPr lang="en-US" altLang="ko-KR" sz="1200" u="sng"/>
              <a:t>a transfer matrix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직사각형 28">
                <a:extLst>
                  <a:ext uri="{FF2B5EF4-FFF2-40B4-BE49-F238E27FC236}">
                    <a16:creationId xmlns:a16="http://schemas.microsoft.com/office/drawing/2014/main" id="{25020273-72FC-4ED4-8E32-312AD1A8B1D4}"/>
                  </a:ext>
                </a:extLst>
              </p:cNvPr>
              <p:cNvSpPr/>
              <p:nvPr/>
            </p:nvSpPr>
            <p:spPr>
              <a:xfrm>
                <a:off x="4302936" y="2031548"/>
                <a:ext cx="1545167" cy="3915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ko-KR" b="1" i="1" smtClean="0">
                        <a:latin typeface="Cambria Math" panose="02040503050406030204" pitchFamily="18" charset="0"/>
                      </a:rPr>
                      <m:t>𝑿</m:t>
                    </m:r>
                  </m:oMath>
                </a14:m>
                <a:r>
                  <a:rPr lang="ko-KR" altLang="en-US"/>
                  <a:t> </a:t>
                </a:r>
                <a:r>
                  <a:rPr lang="en-US" altLang="ko-KR"/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1" i="1" smtClean="0">
                            <a:latin typeface="Cambria Math" panose="02040503050406030204" pitchFamily="18" charset="0"/>
                          </a:rPr>
                          <m:t>𝑴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𝑑𝑟𝑖𝑓𝑡</m:t>
                        </m:r>
                      </m:sub>
                    </m:sSub>
                  </m:oMath>
                </a14:m>
                <a:r>
                  <a:rPr lang="en-US" altLang="ko-KR" b="1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1" i="1"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  <m:sub>
                        <m:r>
                          <a:rPr lang="en-US" altLang="ko-KR" b="1" i="1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endParaRPr lang="ko-KR" altLang="en-US"/>
              </a:p>
            </p:txBody>
          </p:sp>
        </mc:Choice>
        <mc:Fallback xmlns="">
          <p:sp>
            <p:nvSpPr>
              <p:cNvPr id="29" name="직사각형 28">
                <a:extLst>
                  <a:ext uri="{FF2B5EF4-FFF2-40B4-BE49-F238E27FC236}">
                    <a16:creationId xmlns:a16="http://schemas.microsoft.com/office/drawing/2014/main" id="{25020273-72FC-4ED4-8E32-312AD1A8B1D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2936" y="2031548"/>
                <a:ext cx="1545167" cy="391582"/>
              </a:xfrm>
              <a:prstGeom prst="rect">
                <a:avLst/>
              </a:prstGeom>
              <a:blipFill>
                <a:blip r:embed="rId9"/>
                <a:stretch>
                  <a:fillRect t="-6250" b="-2031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직사각형 29">
                <a:extLst>
                  <a:ext uri="{FF2B5EF4-FFF2-40B4-BE49-F238E27FC236}">
                    <a16:creationId xmlns:a16="http://schemas.microsoft.com/office/drawing/2014/main" id="{8A28855F-CC70-49DA-9516-33A78A527160}"/>
                  </a:ext>
                </a:extLst>
              </p:cNvPr>
              <p:cNvSpPr/>
              <p:nvPr/>
            </p:nvSpPr>
            <p:spPr>
              <a:xfrm>
                <a:off x="4675475" y="3144201"/>
                <a:ext cx="2555636" cy="105599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1" i="1">
                            <a:latin typeface="Cambria Math" panose="02040503050406030204" pitchFamily="18" charset="0"/>
                          </a:rPr>
                          <m:t>𝑴</m:t>
                        </m:r>
                      </m:e>
                      <m:sub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𝑑𝑟𝑖𝑓𝑡</m:t>
                        </m:r>
                      </m:sub>
                    </m:sSub>
                  </m:oMath>
                </a14:m>
                <a:r>
                  <a:rPr lang="ko-KR" altLang="en-US"/>
                  <a:t> </a:t>
                </a:r>
                <a:r>
                  <a:rPr lang="en-US" altLang="ko-KR"/>
                  <a:t>=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ko-KR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altLang="ko-KR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2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altLang="ko-KR" i="1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altLang="ko-KR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  <m:e>
                                  <m:r>
                                    <a:rPr lang="en-US" altLang="ko-KR" i="1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</m:mr>
                              <m:mr>
                                <m:e>
                                  <m:r>
                                    <a:rPr lang="en-US" altLang="ko-KR" i="1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  <m:e>
                                  <m:r>
                                    <a:rPr lang="en-US" altLang="ko-KR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</m:mr>
                            </m:m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  <m:t>    </m:t>
                            </m:r>
                            <m:m>
                              <m:mPr>
                                <m:mcs>
                                  <m:mc>
                                    <m:mcPr>
                                      <m:count m:val="2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altLang="ko-KR" i="1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altLang="ko-KR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  <m:e>
                                  <m:r>
                                    <a:rPr lang="en-US" altLang="ko-KR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</m:mr>
                              <m:mr>
                                <m:e>
                                  <m:r>
                                    <a:rPr lang="en-US" altLang="ko-KR" i="1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  <m:e>
                                  <m:r>
                                    <a:rPr lang="en-US" altLang="ko-KR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</m:mr>
                            </m:m>
                          </m:e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2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altLang="ko-KR" i="1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altLang="ko-KR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  <m:e>
                                  <m:r>
                                    <a:rPr lang="en-US" altLang="ko-KR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</m:mr>
                              <m:mr>
                                <m:e>
                                  <m:r>
                                    <a:rPr lang="en-US" altLang="ko-KR" i="1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  <m:e>
                                  <m:r>
                                    <a:rPr lang="en-US" altLang="ko-KR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</m:mr>
                            </m:m>
                            <m:r>
                              <a:rPr lang="en-US" altLang="ko-KR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  <m:t>  </m:t>
                            </m:r>
                            <m:r>
                              <a:rPr lang="en-US" altLang="ko-KR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m>
                              <m:mPr>
                                <m:mcs>
                                  <m:mc>
                                    <m:mcPr>
                                      <m:count m:val="2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altLang="ko-KR" i="1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altLang="ko-KR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  <m:e>
                                  <m:r>
                                    <a:rPr lang="en-US" altLang="ko-KR" i="1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</m:mr>
                              <m:mr>
                                <m:e>
                                  <m:r>
                                    <a:rPr lang="en-US" altLang="ko-KR" i="1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  <m:e>
                                  <m:r>
                                    <a:rPr lang="en-US" altLang="ko-KR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</m:mr>
                            </m:m>
                          </m:e>
                        </m:eqArr>
                      </m:e>
                    </m:d>
                  </m:oMath>
                </a14:m>
                <a:endParaRPr lang="ko-KR" altLang="en-US"/>
              </a:p>
            </p:txBody>
          </p:sp>
        </mc:Choice>
        <mc:Fallback xmlns="">
          <p:sp>
            <p:nvSpPr>
              <p:cNvPr id="30" name="직사각형 29">
                <a:extLst>
                  <a:ext uri="{FF2B5EF4-FFF2-40B4-BE49-F238E27FC236}">
                    <a16:creationId xmlns:a16="http://schemas.microsoft.com/office/drawing/2014/main" id="{8A28855F-CC70-49DA-9516-33A78A52716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75" y="3144201"/>
                <a:ext cx="2555636" cy="105599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직사각형 30">
                <a:extLst>
                  <a:ext uri="{FF2B5EF4-FFF2-40B4-BE49-F238E27FC236}">
                    <a16:creationId xmlns:a16="http://schemas.microsoft.com/office/drawing/2014/main" id="{F305A7EA-E24D-4D43-9709-FF28DB83DD4F}"/>
                  </a:ext>
                </a:extLst>
              </p:cNvPr>
              <p:cNvSpPr/>
              <p:nvPr/>
            </p:nvSpPr>
            <p:spPr>
              <a:xfrm>
                <a:off x="5493147" y="4308138"/>
                <a:ext cx="1730795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ko-KR" sz="1200" i="1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ko-KR" altLang="en-US" sz="1200"/>
                  <a:t> </a:t>
                </a:r>
                <a:r>
                  <a:rPr lang="en-US" altLang="ko-KR" sz="1200"/>
                  <a:t>: length of a drift space</a:t>
                </a:r>
                <a:endParaRPr lang="ko-KR" altLang="en-US" sz="1200"/>
              </a:p>
            </p:txBody>
          </p:sp>
        </mc:Choice>
        <mc:Fallback xmlns="">
          <p:sp>
            <p:nvSpPr>
              <p:cNvPr id="31" name="직사각형 30">
                <a:extLst>
                  <a:ext uri="{FF2B5EF4-FFF2-40B4-BE49-F238E27FC236}">
                    <a16:creationId xmlns:a16="http://schemas.microsoft.com/office/drawing/2014/main" id="{F305A7EA-E24D-4D43-9709-FF28DB83DD4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3147" y="4308138"/>
                <a:ext cx="1730795" cy="276999"/>
              </a:xfrm>
              <a:prstGeom prst="rect">
                <a:avLst/>
              </a:prstGeom>
              <a:blipFill>
                <a:blip r:embed="rId11"/>
                <a:stretch>
                  <a:fillRect t="-2222" b="-1777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C22F69C-82CA-FA10-FCBD-C6408395CF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DBAB80-468C-4252-8D8D-F72A0FE47F84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047177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"/>
          <p:cNvSpPr/>
          <p:nvPr/>
        </p:nvSpPr>
        <p:spPr>
          <a:xfrm>
            <a:off x="457200" y="841248"/>
            <a:ext cx="8229600" cy="0"/>
          </a:xfrm>
          <a:prstGeom prst="line">
            <a:avLst/>
          </a:prstGeom>
          <a:noFill/>
          <a:ln w="9525">
            <a:solidFill>
              <a:srgbClr val="C5D3D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" name="Text 6"/>
          <p:cNvSpPr/>
          <p:nvPr/>
        </p:nvSpPr>
        <p:spPr>
          <a:xfrm>
            <a:off x="365760" y="4836344"/>
            <a:ext cx="6858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8A96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Beam Dynamics of Circular Accelerators – KoPAS 2026</a:t>
            </a:r>
            <a:endParaRPr lang="en-US" sz="900" dirty="0"/>
          </a:p>
        </p:txBody>
      </p:sp>
      <p:sp>
        <p:nvSpPr>
          <p:cNvPr id="15" name="Text 0">
            <a:extLst>
              <a:ext uri="{FF2B5EF4-FFF2-40B4-BE49-F238E27FC236}">
                <a16:creationId xmlns:a16="http://schemas.microsoft.com/office/drawing/2014/main" id="{E5F5F2F6-1A75-44EE-A9C0-3C1D654665DD}"/>
              </a:ext>
            </a:extLst>
          </p:cNvPr>
          <p:cNvSpPr/>
          <p:nvPr/>
        </p:nvSpPr>
        <p:spPr>
          <a:xfrm>
            <a:off x="457200" y="240117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>
                <a:solidFill>
                  <a:srgbClr val="1E3F66"/>
                </a:solidFill>
                <a:latin typeface="Arial" pitchFamily="34" charset="0"/>
                <a:cs typeface="Arial" pitchFamily="34" charset="-120"/>
              </a:rPr>
              <a:t>The equation of motion : (pure) bending magnet</a:t>
            </a:r>
            <a:endParaRPr lang="en-US" sz="2400" dirty="0"/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32A98EE4-D172-465B-A90F-FC26B9CBDF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285" y="992235"/>
            <a:ext cx="1885033" cy="85993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직사각형 6">
                <a:extLst>
                  <a:ext uri="{FF2B5EF4-FFF2-40B4-BE49-F238E27FC236}">
                    <a16:creationId xmlns:a16="http://schemas.microsoft.com/office/drawing/2014/main" id="{57F68637-131E-43A0-B91D-E415B216E686}"/>
                  </a:ext>
                </a:extLst>
              </p:cNvPr>
              <p:cNvSpPr/>
              <p:nvPr/>
            </p:nvSpPr>
            <p:spPr>
              <a:xfrm>
                <a:off x="552865" y="2465758"/>
                <a:ext cx="3299190" cy="235134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ko-KR" sz="1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1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altLang="ko-KR" sz="1400" i="1">
                              <a:latin typeface="Cambria Math" panose="02040503050406030204" pitchFamily="18" charset="0"/>
                            </a:rPr>
                            <m:t>′′</m:t>
                          </m:r>
                        </m:sup>
                      </m:sSup>
                      <m:r>
                        <a:rPr lang="en-US" altLang="ko-KR" sz="1400" i="1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altLang="ko-KR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ko-KR" sz="1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ko-KR" sz="1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ko-KR" sz="1400" i="1">
                                      <a:latin typeface="Cambria Math" panose="02040503050406030204" pitchFamily="18" charset="0"/>
                                    </a:rPr>
                                    <m:t>1+</m:t>
                                  </m:r>
                                  <m:r>
                                    <a:rPr lang="en-US" altLang="ko-KR" sz="1400" i="1">
                                      <a:latin typeface="Cambria Math" panose="02040503050406030204" pitchFamily="18" charset="0"/>
                                    </a:rPr>
                                    <m:t>h𝑥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altLang="ko-KR" sz="1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altLang="ko-KR" sz="1400" i="1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ko-KR" altLang="en-US" sz="1400" i="1">
                              <a:latin typeface="Cambria Math" panose="02040503050406030204" pitchFamily="18" charset="0"/>
                            </a:rPr>
                            <m:t>𝛿</m:t>
                          </m:r>
                        </m:den>
                      </m:f>
                      <m:r>
                        <a:rPr lang="en-US" altLang="ko-KR" sz="14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ko-KR" sz="1400" b="0" i="1" smtClean="0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altLang="ko-KR" sz="14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ko-KR" sz="1400" i="1">
                          <a:latin typeface="Cambria Math" panose="02040503050406030204" pitchFamily="18" charset="0"/>
                        </a:rPr>
                        <m:t>h</m:t>
                      </m:r>
                      <m:d>
                        <m:dPr>
                          <m:ctrlPr>
                            <a:rPr lang="en-US" altLang="ko-KR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sz="1400" i="1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en-US" altLang="ko-KR" sz="1400" i="1">
                              <a:latin typeface="Cambria Math" panose="02040503050406030204" pitchFamily="18" charset="0"/>
                            </a:rPr>
                            <m:t>h𝑥</m:t>
                          </m:r>
                        </m:e>
                      </m:d>
                    </m:oMath>
                  </m:oMathPara>
                </a14:m>
                <a:endParaRPr lang="en-US" altLang="ko-KR" sz="1400"/>
              </a:p>
              <a:p>
                <a:r>
                  <a:rPr lang="en-US" altLang="ko-KR" sz="1400"/>
                  <a:t>      </a:t>
                </a:r>
                <a14:m>
                  <m:oMath xmlns:m="http://schemas.openxmlformats.org/officeDocument/2006/math">
                    <m:r>
                      <a:rPr lang="en-US" altLang="ko-KR" sz="1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ko-KR" sz="1400" i="1">
                        <a:latin typeface="Cambria Math" panose="02040503050406030204" pitchFamily="18" charset="0"/>
                      </a:rPr>
                      <m:t>h</m:t>
                    </m:r>
                    <m:d>
                      <m:dPr>
                        <m:ctrlPr>
                          <a:rPr lang="en-US" altLang="ko-KR" sz="1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ko-KR" sz="1400" i="1">
                            <a:latin typeface="Cambria Math" panose="02040503050406030204" pitchFamily="18" charset="0"/>
                          </a:rPr>
                          <m:t>1+</m:t>
                        </m:r>
                        <m:r>
                          <a:rPr lang="en-US" altLang="ko-KR" sz="1400" i="1">
                            <a:latin typeface="Cambria Math" panose="02040503050406030204" pitchFamily="18" charset="0"/>
                          </a:rPr>
                          <m:t>h𝑥</m:t>
                        </m:r>
                      </m:e>
                    </m:d>
                    <m:r>
                      <a:rPr lang="en-US" altLang="ko-KR" sz="1400" b="0" i="1" smtClean="0">
                        <a:latin typeface="Cambria Math" panose="02040503050406030204" pitchFamily="18" charset="0"/>
                      </a:rPr>
                      <m:t>[1−</m:t>
                    </m:r>
                    <m:f>
                      <m:fPr>
                        <m:ctrlPr>
                          <a:rPr lang="ko-KR" altLang="en-US" sz="1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1400" i="1">
                            <a:latin typeface="Cambria Math" panose="02040503050406030204" pitchFamily="18" charset="0"/>
                          </a:rPr>
                          <m:t>1+</m:t>
                        </m:r>
                        <m:r>
                          <a:rPr lang="en-US" altLang="ko-KR" sz="1400" i="1">
                            <a:latin typeface="Cambria Math" panose="02040503050406030204" pitchFamily="18" charset="0"/>
                          </a:rPr>
                          <m:t>h𝑥</m:t>
                        </m:r>
                      </m:num>
                      <m:den>
                        <m: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ko-KR" altLang="en-US" sz="1400" i="1">
                            <a:latin typeface="Cambria Math" panose="02040503050406030204" pitchFamily="18" charset="0"/>
                          </a:rPr>
                          <m:t>＋</m:t>
                        </m:r>
                        <m:r>
                          <a:rPr lang="ko-KR" altLang="en-US" sz="1400" i="1" smtClean="0">
                            <a:latin typeface="Cambria Math" panose="02040503050406030204" pitchFamily="18" charset="0"/>
                          </a:rPr>
                          <m:t>𝛿</m:t>
                        </m:r>
                      </m:den>
                    </m:f>
                    <m:r>
                      <a:rPr lang="en-US" altLang="ko-KR" sz="1400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altLang="ko-KR" sz="1400"/>
              </a:p>
              <a:p>
                <a:r>
                  <a:rPr lang="en-US" altLang="ko-KR" sz="1400"/>
                  <a:t>      </a:t>
                </a:r>
                <a14:m>
                  <m:oMath xmlns:m="http://schemas.openxmlformats.org/officeDocument/2006/math">
                    <m:r>
                      <a:rPr lang="en-US" altLang="ko-KR" sz="1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en-US" altLang="ko-KR" sz="1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altLang="ko-KR" sz="1400" i="1">
                        <a:latin typeface="Cambria Math" panose="02040503050406030204" pitchFamily="18" charset="0"/>
                      </a:rPr>
                      <m:t>h</m:t>
                    </m:r>
                    <m:d>
                      <m:dPr>
                        <m:ctrlPr>
                          <a:rPr lang="en-US" altLang="ko-KR" sz="1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ko-KR" sz="1400" i="1">
                            <a:latin typeface="Cambria Math" panose="02040503050406030204" pitchFamily="18" charset="0"/>
                          </a:rPr>
                          <m:t>1+</m:t>
                        </m:r>
                        <m:r>
                          <a:rPr lang="en-US" altLang="ko-KR" sz="1400" i="1">
                            <a:latin typeface="Cambria Math" panose="02040503050406030204" pitchFamily="18" charset="0"/>
                          </a:rPr>
                          <m:t>h𝑥</m:t>
                        </m:r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US" altLang="ko-KR" sz="1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ko-KR" sz="1400" b="0" i="0" smtClean="0">
                            <a:latin typeface="Cambria Math" panose="02040503050406030204" pitchFamily="18" charset="0"/>
                          </a:rPr>
                          <m:t>1−</m:t>
                        </m:r>
                        <m:d>
                          <m:dPr>
                            <m:ctrlPr>
                              <a:rPr lang="en-US" altLang="ko-KR" sz="1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ko-KR" sz="1400" i="1">
                                <a:latin typeface="Cambria Math" panose="02040503050406030204" pitchFamily="18" charset="0"/>
                              </a:rPr>
                              <m:t>1+</m:t>
                            </m:r>
                            <m:r>
                              <a:rPr lang="en-US" altLang="ko-KR" sz="1400" i="1">
                                <a:latin typeface="Cambria Math" panose="02040503050406030204" pitchFamily="18" charset="0"/>
                              </a:rPr>
                              <m:t>h𝑥</m:t>
                            </m:r>
                          </m:e>
                        </m:d>
                        <m:d>
                          <m:dPr>
                            <m:ctrlPr>
                              <a:rPr lang="en-US" altLang="ko-KR" sz="1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ko-KR" sz="1400" b="0" i="0" smtClean="0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r>
                              <m:rPr>
                                <m:sty m:val="p"/>
                              </m:rPr>
                              <a:rPr lang="el-GR" altLang="ko-KR" sz="1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δ</m:t>
                            </m:r>
                          </m:e>
                        </m:d>
                      </m:e>
                    </m:d>
                  </m:oMath>
                </a14:m>
                <a:endParaRPr lang="en-US" altLang="ko-KR" sz="1400" b="0"/>
              </a:p>
              <a:p>
                <a:r>
                  <a:rPr lang="en-US" altLang="ko-KR" sz="1400"/>
                  <a:t>      </a:t>
                </a:r>
                <a14:m>
                  <m:oMath xmlns:m="http://schemas.openxmlformats.org/officeDocument/2006/math">
                    <m:r>
                      <a:rPr lang="en-US" altLang="ko-KR" sz="1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ko-KR" altLang="en-US" sz="1400"/>
                  <a:t> </a:t>
                </a:r>
                <a14:m>
                  <m:oMath xmlns:m="http://schemas.openxmlformats.org/officeDocument/2006/math">
                    <m:r>
                      <a:rPr lang="en-US" altLang="ko-KR" sz="1400" i="1">
                        <a:latin typeface="Cambria Math" panose="02040503050406030204" pitchFamily="18" charset="0"/>
                      </a:rPr>
                      <m:t>h</m:t>
                    </m:r>
                    <m:r>
                      <a:rPr lang="ko-KR" altLang="en-US" sz="1400" i="1" smtClean="0"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altLang="ko-KR" sz="1400" b="0" i="1" smtClean="0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p>
                        <m: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ko-KR" sz="14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US" altLang="ko-KR" sz="1400"/>
              </a:p>
              <a:p>
                <a:endParaRPr lang="en-US" altLang="ko-KR" sz="1400"/>
              </a:p>
              <a:p>
                <a:endParaRPr lang="en-US" altLang="ko-KR" sz="1400"/>
              </a:p>
              <a:p>
                <a:r>
                  <a:rPr lang="en-US" altLang="ko-KR" sz="1400">
                    <a:sym typeface="Wingdings" panose="05000000000000000000" pitchFamily="2" charset="2"/>
                  </a:rPr>
                  <a:t>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altLang="ko-KR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′′</m:t>
                        </m:r>
                      </m:sup>
                    </m:sSup>
                    <m:r>
                      <a:rPr lang="en-US" altLang="ko-KR" sz="1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altLang="ko-KR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𝒉</m:t>
                        </m:r>
                      </m:e>
                      <m:sup>
                        <m:r>
                          <a:rPr lang="en-US" altLang="ko-KR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altLang="ko-KR" sz="1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altLang="ko-KR" sz="1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altLang="ko-KR" sz="1400" b="1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ko-KR" sz="1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𝒉</m:t>
                    </m:r>
                    <m:r>
                      <a:rPr lang="ko-KR" altLang="en-US" sz="1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𝜹</m:t>
                    </m:r>
                  </m:oMath>
                </a14:m>
                <a:endParaRPr lang="en-US" altLang="ko-KR" sz="1400" b="1">
                  <a:solidFill>
                    <a:srgbClr val="0070C0"/>
                  </a:solidFill>
                </a:endParaRPr>
              </a:p>
              <a:p>
                <a:r>
                  <a:rPr lang="en-US" altLang="ko-KR" sz="1400" b="1">
                    <a:solidFill>
                      <a:srgbClr val="0070C0"/>
                    </a:solidFill>
                  </a:rPr>
                  <a:t>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p>
                        <m:r>
                          <a:rPr lang="en-US" altLang="ko-KR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′′</m:t>
                        </m:r>
                      </m:sup>
                    </m:sSup>
                    <m:r>
                      <a:rPr lang="en-US" altLang="ko-KR" sz="1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altLang="ko-KR" sz="1400" b="1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ko-KR" sz="1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endParaRPr lang="en-US" altLang="ko-KR" sz="1400" b="1">
                  <a:solidFill>
                    <a:srgbClr val="0070C0"/>
                  </a:solidFill>
                </a:endParaRPr>
              </a:p>
              <a:p>
                <a:endParaRPr lang="ko-KR" altLang="en-US" sz="1400"/>
              </a:p>
            </p:txBody>
          </p:sp>
        </mc:Choice>
        <mc:Fallback xmlns="">
          <p:sp>
            <p:nvSpPr>
              <p:cNvPr id="7" name="직사각형 6">
                <a:extLst>
                  <a:ext uri="{FF2B5EF4-FFF2-40B4-BE49-F238E27FC236}">
                    <a16:creationId xmlns:a16="http://schemas.microsoft.com/office/drawing/2014/main" id="{57F68637-131E-43A0-B91D-E415B216E68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865" y="2465758"/>
                <a:ext cx="3299190" cy="235134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화살표: 아래쪽 13">
            <a:extLst>
              <a:ext uri="{FF2B5EF4-FFF2-40B4-BE49-F238E27FC236}">
                <a16:creationId xmlns:a16="http://schemas.microsoft.com/office/drawing/2014/main" id="{37F1ED0C-92D2-423D-8495-66F6642A53A7}"/>
              </a:ext>
            </a:extLst>
          </p:cNvPr>
          <p:cNvSpPr/>
          <p:nvPr/>
        </p:nvSpPr>
        <p:spPr>
          <a:xfrm>
            <a:off x="1149112" y="1892368"/>
            <a:ext cx="180924" cy="327619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CA6AA0AD-415B-4615-B50A-89279A310C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81932" y="1950379"/>
            <a:ext cx="2644141" cy="44924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직사각형 5">
                <a:extLst>
                  <a:ext uri="{FF2B5EF4-FFF2-40B4-BE49-F238E27FC236}">
                    <a16:creationId xmlns:a16="http://schemas.microsoft.com/office/drawing/2014/main" id="{1A6EE90E-5EFF-4B32-8367-40CB8769DD67}"/>
                  </a:ext>
                </a:extLst>
              </p:cNvPr>
              <p:cNvSpPr/>
              <p:nvPr/>
            </p:nvSpPr>
            <p:spPr>
              <a:xfrm>
                <a:off x="2394130" y="1192040"/>
                <a:ext cx="556242" cy="40754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1000" i="1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altLang="ko-KR" sz="1000" i="1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altLang="ko-KR" sz="1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10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ko-KR" altLang="en-US" sz="1000" i="1">
                              <a:latin typeface="Cambria Math" panose="02040503050406030204" pitchFamily="18" charset="0"/>
                            </a:rPr>
                            <m:t>𝜌</m:t>
                          </m:r>
                        </m:den>
                      </m:f>
                    </m:oMath>
                  </m:oMathPara>
                </a14:m>
                <a:endParaRPr lang="ko-KR" altLang="en-US" sz="1000"/>
              </a:p>
            </p:txBody>
          </p:sp>
        </mc:Choice>
        <mc:Fallback xmlns="">
          <p:sp>
            <p:nvSpPr>
              <p:cNvPr id="6" name="직사각형 5">
                <a:extLst>
                  <a:ext uri="{FF2B5EF4-FFF2-40B4-BE49-F238E27FC236}">
                    <a16:creationId xmlns:a16="http://schemas.microsoft.com/office/drawing/2014/main" id="{1A6EE90E-5EFF-4B32-8367-40CB8769DD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4130" y="1192040"/>
                <a:ext cx="556242" cy="40754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직선 화살표 연결선 10">
            <a:extLst>
              <a:ext uri="{FF2B5EF4-FFF2-40B4-BE49-F238E27FC236}">
                <a16:creationId xmlns:a16="http://schemas.microsoft.com/office/drawing/2014/main" id="{180C2120-4198-4D29-8BE0-F17E22B0F70C}"/>
              </a:ext>
            </a:extLst>
          </p:cNvPr>
          <p:cNvCxnSpPr>
            <a:cxnSpLocks/>
          </p:cNvCxnSpPr>
          <p:nvPr/>
        </p:nvCxnSpPr>
        <p:spPr>
          <a:xfrm flipH="1" flipV="1">
            <a:off x="1456330" y="4270246"/>
            <a:ext cx="513984" cy="49850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3349F8B4-483A-4735-A992-F9ECC722AE7E}"/>
              </a:ext>
            </a:extLst>
          </p:cNvPr>
          <p:cNvSpPr txBox="1"/>
          <p:nvPr/>
        </p:nvSpPr>
        <p:spPr>
          <a:xfrm>
            <a:off x="1907941" y="4507591"/>
            <a:ext cx="15421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/>
              <a:t>Weak focusing from bending magnet</a:t>
            </a:r>
            <a:endParaRPr lang="ko-KR" altLang="en-US" sz="1000"/>
          </a:p>
        </p:txBody>
      </p:sp>
      <p:cxnSp>
        <p:nvCxnSpPr>
          <p:cNvPr id="24" name="직선 화살표 연결선 23">
            <a:extLst>
              <a:ext uri="{FF2B5EF4-FFF2-40B4-BE49-F238E27FC236}">
                <a16:creationId xmlns:a16="http://schemas.microsoft.com/office/drawing/2014/main" id="{FFEDAA9D-9E5C-4B2B-A89B-80C6D2F11A13}"/>
              </a:ext>
            </a:extLst>
          </p:cNvPr>
          <p:cNvCxnSpPr>
            <a:cxnSpLocks/>
          </p:cNvCxnSpPr>
          <p:nvPr/>
        </p:nvCxnSpPr>
        <p:spPr>
          <a:xfrm flipH="1" flipV="1">
            <a:off x="2013751" y="4221959"/>
            <a:ext cx="677579" cy="14204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6A8FCE62-AA10-4CC1-99BC-81B72A215138}"/>
              </a:ext>
            </a:extLst>
          </p:cNvPr>
          <p:cNvSpPr txBox="1"/>
          <p:nvPr/>
        </p:nvSpPr>
        <p:spPr>
          <a:xfrm>
            <a:off x="2672251" y="4096884"/>
            <a:ext cx="15421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/>
              <a:t>Origin of dispersion function</a:t>
            </a:r>
            <a:endParaRPr lang="ko-KR" altLang="en-US" sz="1000"/>
          </a:p>
        </p:txBody>
      </p:sp>
      <p:cxnSp>
        <p:nvCxnSpPr>
          <p:cNvPr id="32" name="직선 화살표 연결선 31">
            <a:extLst>
              <a:ext uri="{FF2B5EF4-FFF2-40B4-BE49-F238E27FC236}">
                <a16:creationId xmlns:a16="http://schemas.microsoft.com/office/drawing/2014/main" id="{E8339363-59B4-4AB1-8A95-C8DB9A41E360}"/>
              </a:ext>
            </a:extLst>
          </p:cNvPr>
          <p:cNvCxnSpPr>
            <a:cxnSpLocks/>
          </p:cNvCxnSpPr>
          <p:nvPr/>
        </p:nvCxnSpPr>
        <p:spPr>
          <a:xfrm flipV="1">
            <a:off x="850816" y="4490756"/>
            <a:ext cx="265575" cy="24182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65D14DC8-D27F-4C0A-9E22-7666B5EDCB1D}"/>
              </a:ext>
            </a:extLst>
          </p:cNvPr>
          <p:cNvSpPr txBox="1"/>
          <p:nvPr/>
        </p:nvSpPr>
        <p:spPr>
          <a:xfrm>
            <a:off x="353927" y="4639572"/>
            <a:ext cx="15421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/>
              <a:t>Same with a drift space</a:t>
            </a:r>
            <a:endParaRPr lang="ko-KR" altLang="en-US" sz="10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직사각형 21">
                <a:extLst>
                  <a:ext uri="{FF2B5EF4-FFF2-40B4-BE49-F238E27FC236}">
                    <a16:creationId xmlns:a16="http://schemas.microsoft.com/office/drawing/2014/main" id="{0E1A7578-8007-491D-9A26-CC6E1B97929D}"/>
                  </a:ext>
                </a:extLst>
              </p:cNvPr>
              <p:cNvSpPr/>
              <p:nvPr/>
            </p:nvSpPr>
            <p:spPr>
              <a:xfrm>
                <a:off x="5864216" y="1001819"/>
                <a:ext cx="161768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ko-KR" b="1" i="1" smtClean="0">
                        <a:latin typeface="Cambria Math" panose="02040503050406030204" pitchFamily="18" charset="0"/>
                      </a:rPr>
                      <m:t>𝑿</m:t>
                    </m:r>
                  </m:oMath>
                </a14:m>
                <a:r>
                  <a:rPr lang="ko-KR" altLang="en-US"/>
                  <a:t> </a:t>
                </a:r>
                <a:r>
                  <a:rPr lang="en-US" altLang="ko-KR"/>
                  <a:t>= </a:t>
                </a:r>
                <a14:m>
                  <m:oMath xmlns:m="http://schemas.openxmlformats.org/officeDocument/2006/math">
                    <m:r>
                      <a:rPr lang="en-US" altLang="ko-KR" b="1" i="1" smtClean="0">
                        <a:latin typeface="Cambria Math" panose="02040503050406030204" pitchFamily="18" charset="0"/>
                      </a:rPr>
                      <m:t>𝑴</m:t>
                    </m:r>
                    <m:sSub>
                      <m:sSubPr>
                        <m:ctrlPr>
                          <a:rPr lang="en-US" altLang="ko-KR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1" i="1"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  <m:sub>
                        <m:r>
                          <a:rPr lang="en-US" altLang="ko-KR" b="1" i="1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ko-KR" altLang="en-US"/>
                  <a:t> </a:t>
                </a:r>
                <a:r>
                  <a:rPr lang="en-US" altLang="ko-KR"/>
                  <a:t>+ </a:t>
                </a:r>
                <a14:m>
                  <m:oMath xmlns:m="http://schemas.openxmlformats.org/officeDocument/2006/math">
                    <m:r>
                      <a:rPr lang="ko-KR" altLang="en-US" i="1" smtClean="0"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altLang="ko-KR" b="1" i="1" smtClean="0">
                        <a:latin typeface="Cambria Math" panose="02040503050406030204" pitchFamily="18" charset="0"/>
                      </a:rPr>
                      <m:t>𝑫</m:t>
                    </m:r>
                  </m:oMath>
                </a14:m>
                <a:r>
                  <a:rPr lang="en-US" altLang="ko-KR"/>
                  <a:t> </a:t>
                </a:r>
                <a:endParaRPr lang="ko-KR" altLang="en-US"/>
              </a:p>
            </p:txBody>
          </p:sp>
        </mc:Choice>
        <mc:Fallback xmlns="">
          <p:sp>
            <p:nvSpPr>
              <p:cNvPr id="22" name="직사각형 21">
                <a:extLst>
                  <a:ext uri="{FF2B5EF4-FFF2-40B4-BE49-F238E27FC236}">
                    <a16:creationId xmlns:a16="http://schemas.microsoft.com/office/drawing/2014/main" id="{0E1A7578-8007-491D-9A26-CC6E1B97929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4216" y="1001819"/>
                <a:ext cx="1617687" cy="369332"/>
              </a:xfrm>
              <a:prstGeom prst="rect">
                <a:avLst/>
              </a:prstGeom>
              <a:blipFill>
                <a:blip r:embed="rId7"/>
                <a:stretch>
                  <a:fillRect t="-8197" b="-2459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0ABE2E10-76B6-4B3F-9C58-8B0905386B37}"/>
                  </a:ext>
                </a:extLst>
              </p:cNvPr>
              <p:cNvSpPr/>
              <p:nvPr/>
            </p:nvSpPr>
            <p:spPr>
              <a:xfrm>
                <a:off x="4572641" y="1572098"/>
                <a:ext cx="4001482" cy="12612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600" b="1" i="1">
                            <a:latin typeface="Cambria Math" panose="02040503050406030204" pitchFamily="18" charset="0"/>
                          </a:rPr>
                          <m:t>𝑴</m:t>
                        </m:r>
                      </m:e>
                      <m:sub>
                        <m:r>
                          <a:rPr lang="en-US" altLang="ko-KR" sz="1600" b="0" i="1" smtClean="0">
                            <a:latin typeface="Cambria Math" panose="02040503050406030204" pitchFamily="18" charset="0"/>
                          </a:rPr>
                          <m:t>𝑝𝑢𝑟𝑒</m:t>
                        </m:r>
                        <m:r>
                          <a:rPr lang="en-US" altLang="ko-KR" sz="16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1600" b="0" i="1" smtClean="0">
                            <a:latin typeface="Cambria Math" panose="02040503050406030204" pitchFamily="18" charset="0"/>
                          </a:rPr>
                          <m:t>𝑏𝑒𝑛𝑑</m:t>
                        </m:r>
                      </m:sub>
                    </m:sSub>
                  </m:oMath>
                </a14:m>
                <a:r>
                  <a:rPr lang="ko-KR" altLang="en-US" sz="1600"/>
                  <a:t> </a:t>
                </a:r>
                <a:r>
                  <a:rPr lang="en-US" altLang="ko-KR" sz="1600"/>
                  <a:t>=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ko-KR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altLang="ko-KR" sz="16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2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altLang="ko-KR" sz="1600" i="1" smtClean="0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altLang="ko-KR" sz="1600" b="0" i="1" smtClean="0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  <m:r>
                                    <a:rPr lang="en-US" altLang="ko-KR" sz="1600" b="0" i="1" smtClean="0">
                                      <a:latin typeface="Cambria Math" panose="02040503050406030204" pitchFamily="18" charset="0"/>
                                    </a:rPr>
                                    <m:t>𝑜𝑠</m:t>
                                  </m:r>
                                  <m:r>
                                    <a:rPr lang="ko-KR" altLang="en-US" sz="1600" b="0" i="1" smtClean="0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  <m:e>
                                  <m:r>
                                    <a:rPr lang="ko-KR" altLang="en-US" sz="1600" i="1" smtClean="0">
                                      <a:latin typeface="Cambria Math" panose="02040503050406030204" pitchFamily="18" charset="0"/>
                                    </a:rPr>
                                    <m:t>𝜌</m:t>
                                  </m:r>
                                  <m:r>
                                    <a:rPr lang="en-US" altLang="ko-KR" sz="1600" b="0" i="1" smtClean="0">
                                      <a:latin typeface="Cambria Math" panose="02040503050406030204" pitchFamily="18" charset="0"/>
                                    </a:rPr>
                                    <m:t>𝑠𝑖𝑛</m:t>
                                  </m:r>
                                  <m:r>
                                    <a:rPr lang="ko-KR" altLang="en-US" sz="1600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mr>
                              <m:mr>
                                <m:e>
                                  <m:r>
                                    <a:rPr lang="en-US" altLang="ko-KR" sz="1600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US" altLang="ko-KR" sz="16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ko-KR" sz="1600" b="0" i="1" smtClean="0">
                                          <a:latin typeface="Cambria Math" panose="02040503050406030204" pitchFamily="18" charset="0"/>
                                        </a:rPr>
                                        <m:t>𝑠𝑖𝑛</m:t>
                                      </m:r>
                                      <m:r>
                                        <a:rPr lang="ko-KR" altLang="en-US" sz="1600" b="0" i="1" smtClean="0">
                                          <a:latin typeface="Cambria Math" panose="02040503050406030204" pitchFamily="18" charset="0"/>
                                        </a:rPr>
                                        <m:t>𝜃</m:t>
                                      </m:r>
                                    </m:num>
                                    <m:den>
                                      <m:r>
                                        <a:rPr lang="ko-KR" altLang="en-US" sz="1600" i="1">
                                          <a:latin typeface="Cambria Math" panose="02040503050406030204" pitchFamily="18" charset="0"/>
                                        </a:rPr>
                                        <m:t>𝜌</m:t>
                                      </m:r>
                                    </m:den>
                                  </m:f>
                                </m:e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  <m: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  <m:t>𝑜𝑠</m:t>
                                  </m:r>
                                  <m:r>
                                    <a:rPr lang="ko-KR" altLang="en-US" sz="1600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mr>
                            </m:m>
                            <m:r>
                              <a:rPr lang="en-US" altLang="ko-KR" sz="1600" i="1">
                                <a:latin typeface="Cambria Math" panose="02040503050406030204" pitchFamily="18" charset="0"/>
                              </a:rPr>
                              <m:t>    </m:t>
                            </m:r>
                            <m:m>
                              <m:mPr>
                                <m:mcs>
                                  <m:mc>
                                    <m:mcPr>
                                      <m:count m:val="2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altLang="ko-KR" sz="1600" i="1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  <m:e>
                                  <m: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</m:mr>
                              <m:mr>
                                <m:e>
                                  <m: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  <m:e>
                                  <m: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</m:mr>
                            </m:m>
                          </m:e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2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altLang="ko-KR" sz="1600" i="1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  <m:e>
                                  <m:r>
                                    <a:rPr lang="en-US" altLang="ko-KR" sz="1600" b="0" i="1" smtClean="0">
                                      <a:latin typeface="Cambria Math" panose="02040503050406030204" pitchFamily="18" charset="0"/>
                                    </a:rPr>
                                    <m:t>     </m:t>
                                  </m:r>
                                  <m: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</m:mr>
                              <m:mr>
                                <m:e>
                                  <m: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  <m:e>
                                  <m:r>
                                    <a:rPr lang="en-US" altLang="ko-KR" sz="1600" b="0" i="1" smtClean="0">
                                      <a:latin typeface="Cambria Math" panose="02040503050406030204" pitchFamily="18" charset="0"/>
                                    </a:rPr>
                                    <m:t>     </m:t>
                                  </m:r>
                                  <m: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</m:mr>
                            </m:m>
                            <m:r>
                              <a:rPr lang="en-US" altLang="ko-KR" sz="1600" i="1">
                                <a:latin typeface="Cambria Math" panose="02040503050406030204" pitchFamily="18" charset="0"/>
                              </a:rPr>
                              <m:t>    </m:t>
                            </m:r>
                            <m:r>
                              <a:rPr lang="en-US" altLang="ko-KR" sz="1600" b="0" i="1" smtClean="0">
                                <a:latin typeface="Cambria Math" panose="02040503050406030204" pitchFamily="18" charset="0"/>
                              </a:rPr>
                              <m:t>         </m:t>
                            </m:r>
                            <m:m>
                              <m:mPr>
                                <m:mcs>
                                  <m:mc>
                                    <m:mcPr>
                                      <m:count m:val="2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altLang="ko-KR" sz="1600" i="1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  <m:e>
                                  <m:r>
                                    <a:rPr lang="en-US" altLang="ko-KR" sz="1600" b="0" i="1" smtClean="0">
                                      <a:latin typeface="Cambria Math" panose="02040503050406030204" pitchFamily="18" charset="0"/>
                                    </a:rPr>
                                    <m:t>    </m:t>
                                  </m:r>
                                  <m:r>
                                    <a:rPr lang="ko-KR" altLang="en-US" sz="1600" i="1">
                                      <a:latin typeface="Cambria Math" panose="02040503050406030204" pitchFamily="18" charset="0"/>
                                    </a:rPr>
                                    <m:t>𝜌𝜃</m:t>
                                  </m:r>
                                </m:e>
                              </m:mr>
                              <m:mr>
                                <m:e>
                                  <m: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  <m:e>
                                  <m:r>
                                    <a:rPr lang="en-US" altLang="ko-KR" sz="1600" b="0" i="1" smtClean="0">
                                      <a:latin typeface="Cambria Math" panose="02040503050406030204" pitchFamily="18" charset="0"/>
                                    </a:rPr>
                                    <m:t>   </m:t>
                                  </m:r>
                                  <m: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</m:mr>
                            </m:m>
                          </m:e>
                        </m:eqArr>
                        <m:r>
                          <a:rPr lang="en-US" altLang="ko-KR" sz="16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d>
                  </m:oMath>
                </a14:m>
                <a:endParaRPr lang="ko-KR" altLang="en-US" sz="1600"/>
              </a:p>
            </p:txBody>
          </p:sp>
        </mc:Choice>
        <mc:Fallback xmlns=""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0ABE2E10-76B6-4B3F-9C58-8B0905386B3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641" y="1572098"/>
                <a:ext cx="4001482" cy="126124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직사각형 33">
                <a:extLst>
                  <a:ext uri="{FF2B5EF4-FFF2-40B4-BE49-F238E27FC236}">
                    <a16:creationId xmlns:a16="http://schemas.microsoft.com/office/drawing/2014/main" id="{486F9397-F078-42EF-89CD-0F6057405066}"/>
                  </a:ext>
                </a:extLst>
              </p:cNvPr>
              <p:cNvSpPr/>
              <p:nvPr/>
            </p:nvSpPr>
            <p:spPr>
              <a:xfrm>
                <a:off x="5008996" y="3280753"/>
                <a:ext cx="2671052" cy="101207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600" b="1" i="1" smtClean="0">
                            <a:latin typeface="Cambria Math" panose="02040503050406030204" pitchFamily="18" charset="0"/>
                          </a:rPr>
                          <m:t>𝑫</m:t>
                        </m:r>
                      </m:e>
                      <m:sub>
                        <m:r>
                          <a:rPr lang="en-US" altLang="ko-KR" sz="1600" i="1">
                            <a:latin typeface="Cambria Math" panose="02040503050406030204" pitchFamily="18" charset="0"/>
                          </a:rPr>
                          <m:t>𝑝𝑢𝑟𝑒</m:t>
                        </m:r>
                        <m:r>
                          <a:rPr lang="en-US" altLang="ko-KR" sz="16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1600" i="1">
                            <a:latin typeface="Cambria Math" panose="02040503050406030204" pitchFamily="18" charset="0"/>
                          </a:rPr>
                          <m:t>𝑏𝑒𝑛𝑑</m:t>
                        </m:r>
                      </m:sub>
                    </m:sSub>
                  </m:oMath>
                </a14:m>
                <a:r>
                  <a:rPr lang="ko-KR" altLang="en-US" sz="1600"/>
                  <a:t> </a:t>
                </a:r>
                <a:r>
                  <a:rPr lang="en-US" altLang="ko-KR" sz="1600"/>
                  <a:t>=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ko-KR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altLang="ko-KR" sz="1600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ko-KR" altLang="en-US" sz="1600" i="1">
                                <a:latin typeface="Cambria Math" panose="02040503050406030204" pitchFamily="18" charset="0"/>
                              </a:rPr>
                              <m:t>𝜌</m:t>
                            </m:r>
                            <m:r>
                              <a:rPr lang="en-US" altLang="ko-KR" sz="1600" b="0" i="1" smtClean="0">
                                <a:latin typeface="Cambria Math" panose="02040503050406030204" pitchFamily="18" charset="0"/>
                              </a:rPr>
                              <m:t>(1−</m:t>
                            </m:r>
                            <m:r>
                              <a:rPr lang="en-US" altLang="ko-KR" sz="1600" b="0" i="1" smtClean="0">
                                <a:latin typeface="Cambria Math" panose="02040503050406030204" pitchFamily="18" charset="0"/>
                              </a:rPr>
                              <m:t>𝑐𝑜𝑠</m:t>
                            </m:r>
                            <m:r>
                              <a:rPr lang="ko-KR" altLang="en-US" sz="1600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  <m:r>
                              <a:rPr lang="en-US" altLang="ko-KR" sz="1600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e>
                            <m:r>
                              <a:rPr lang="en-US" altLang="ko-KR" sz="1600" b="0" i="1" smtClean="0">
                                <a:latin typeface="Cambria Math" panose="02040503050406030204" pitchFamily="18" charset="0"/>
                              </a:rPr>
                              <m:t>𝑠𝑖𝑛</m:t>
                            </m:r>
                            <m:r>
                              <a:rPr lang="ko-KR" altLang="en-US" sz="1600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e>
                            <m:r>
                              <a:rPr lang="en-US" altLang="ko-KR" sz="16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lang="en-US" altLang="ko-KR" sz="16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US" altLang="ko-KR" sz="16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eqArr>
                      </m:e>
                    </m:d>
                  </m:oMath>
                </a14:m>
                <a:endParaRPr lang="ko-KR" altLang="en-US" sz="1600"/>
              </a:p>
            </p:txBody>
          </p:sp>
        </mc:Choice>
        <mc:Fallback xmlns="">
          <p:sp>
            <p:nvSpPr>
              <p:cNvPr id="34" name="직사각형 33">
                <a:extLst>
                  <a:ext uri="{FF2B5EF4-FFF2-40B4-BE49-F238E27FC236}">
                    <a16:creationId xmlns:a16="http://schemas.microsoft.com/office/drawing/2014/main" id="{486F9397-F078-42EF-89CD-0F605740506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8996" y="3280753"/>
                <a:ext cx="2671052" cy="101207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5" name="직선 화살표 연결선 34">
            <a:extLst>
              <a:ext uri="{FF2B5EF4-FFF2-40B4-BE49-F238E27FC236}">
                <a16:creationId xmlns:a16="http://schemas.microsoft.com/office/drawing/2014/main" id="{F64C11BB-D73A-42AB-B438-4299E1712151}"/>
              </a:ext>
            </a:extLst>
          </p:cNvPr>
          <p:cNvCxnSpPr>
            <a:cxnSpLocks/>
          </p:cNvCxnSpPr>
          <p:nvPr/>
        </p:nvCxnSpPr>
        <p:spPr>
          <a:xfrm flipH="1" flipV="1">
            <a:off x="7549152" y="3514096"/>
            <a:ext cx="433874" cy="9274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FA18512E-83F5-46F0-897C-F12C102C0D80}"/>
              </a:ext>
            </a:extLst>
          </p:cNvPr>
          <p:cNvSpPr/>
          <p:nvPr/>
        </p:nvSpPr>
        <p:spPr>
          <a:xfrm>
            <a:off x="7721569" y="3574404"/>
            <a:ext cx="138268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/>
              <a:t>dispersion function</a:t>
            </a:r>
            <a:endParaRPr lang="ko-KR" altLang="en-US" sz="1200"/>
          </a:p>
        </p:txBody>
      </p:sp>
      <p:sp>
        <p:nvSpPr>
          <p:cNvPr id="42" name="화살표: 아래쪽 41">
            <a:extLst>
              <a:ext uri="{FF2B5EF4-FFF2-40B4-BE49-F238E27FC236}">
                <a16:creationId xmlns:a16="http://schemas.microsoft.com/office/drawing/2014/main" id="{AE5B7220-5C54-4644-80EA-95A201E19402}"/>
              </a:ext>
            </a:extLst>
          </p:cNvPr>
          <p:cNvSpPr/>
          <p:nvPr/>
        </p:nvSpPr>
        <p:spPr>
          <a:xfrm>
            <a:off x="1126191" y="3707082"/>
            <a:ext cx="113383" cy="255521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11FFCAD5-FF78-2357-56F2-B6365204530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DBAB80-468C-4252-8D8D-F72A0FE47F84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137712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그림 22">
            <a:extLst>
              <a:ext uri="{FF2B5EF4-FFF2-40B4-BE49-F238E27FC236}">
                <a16:creationId xmlns:a16="http://schemas.microsoft.com/office/drawing/2014/main" id="{630B1BAB-EBFE-4C64-BE8D-1DFA724C63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682023">
            <a:off x="792205" y="935547"/>
            <a:ext cx="2048610" cy="2215843"/>
          </a:xfrm>
          <a:prstGeom prst="rect">
            <a:avLst/>
          </a:prstGeom>
        </p:spPr>
      </p:pic>
      <p:sp>
        <p:nvSpPr>
          <p:cNvPr id="3" name="Shape 1"/>
          <p:cNvSpPr/>
          <p:nvPr/>
        </p:nvSpPr>
        <p:spPr>
          <a:xfrm>
            <a:off x="457200" y="841248"/>
            <a:ext cx="8229600" cy="0"/>
          </a:xfrm>
          <a:prstGeom prst="line">
            <a:avLst/>
          </a:prstGeom>
          <a:noFill/>
          <a:ln w="9525">
            <a:solidFill>
              <a:srgbClr val="C5D3D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" name="Text 6"/>
          <p:cNvSpPr/>
          <p:nvPr/>
        </p:nvSpPr>
        <p:spPr>
          <a:xfrm>
            <a:off x="365760" y="4836344"/>
            <a:ext cx="6858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8A96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Beam Dynamics of Circular Accelerators – KoPAS 2026</a:t>
            </a:r>
            <a:endParaRPr lang="en-US" sz="900" dirty="0"/>
          </a:p>
        </p:txBody>
      </p:sp>
      <p:sp>
        <p:nvSpPr>
          <p:cNvPr id="15" name="Text 0">
            <a:extLst>
              <a:ext uri="{FF2B5EF4-FFF2-40B4-BE49-F238E27FC236}">
                <a16:creationId xmlns:a16="http://schemas.microsoft.com/office/drawing/2014/main" id="{E5F5F2F6-1A75-44EE-A9C0-3C1D654665DD}"/>
              </a:ext>
            </a:extLst>
          </p:cNvPr>
          <p:cNvSpPr/>
          <p:nvPr/>
        </p:nvSpPr>
        <p:spPr>
          <a:xfrm>
            <a:off x="457200" y="240117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>
                <a:solidFill>
                  <a:srgbClr val="1E3F66"/>
                </a:solidFill>
                <a:latin typeface="Arial" pitchFamily="34" charset="0"/>
                <a:cs typeface="Arial" pitchFamily="34" charset="-120"/>
              </a:rPr>
              <a:t>The equation of motion : (pure) bending magnet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직사각형 21">
                <a:extLst>
                  <a:ext uri="{FF2B5EF4-FFF2-40B4-BE49-F238E27FC236}">
                    <a16:creationId xmlns:a16="http://schemas.microsoft.com/office/drawing/2014/main" id="{0E1A7578-8007-491D-9A26-CC6E1B97929D}"/>
                  </a:ext>
                </a:extLst>
              </p:cNvPr>
              <p:cNvSpPr/>
              <p:nvPr/>
            </p:nvSpPr>
            <p:spPr>
              <a:xfrm>
                <a:off x="5864216" y="1001819"/>
                <a:ext cx="161768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ko-KR" b="1" i="1" smtClean="0">
                        <a:latin typeface="Cambria Math" panose="02040503050406030204" pitchFamily="18" charset="0"/>
                      </a:rPr>
                      <m:t>𝑿</m:t>
                    </m:r>
                  </m:oMath>
                </a14:m>
                <a:r>
                  <a:rPr lang="ko-KR" altLang="en-US"/>
                  <a:t> </a:t>
                </a:r>
                <a:r>
                  <a:rPr lang="en-US" altLang="ko-KR"/>
                  <a:t>= </a:t>
                </a:r>
                <a14:m>
                  <m:oMath xmlns:m="http://schemas.openxmlformats.org/officeDocument/2006/math">
                    <m:r>
                      <a:rPr lang="en-US" altLang="ko-KR" b="1" i="1" smtClean="0">
                        <a:latin typeface="Cambria Math" panose="02040503050406030204" pitchFamily="18" charset="0"/>
                      </a:rPr>
                      <m:t>𝑴</m:t>
                    </m:r>
                    <m:sSub>
                      <m:sSubPr>
                        <m:ctrlPr>
                          <a:rPr lang="en-US" altLang="ko-KR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1" i="1"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  <m:sub>
                        <m:r>
                          <a:rPr lang="en-US" altLang="ko-KR" b="1" i="1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ko-KR" altLang="en-US"/>
                  <a:t> </a:t>
                </a:r>
                <a:r>
                  <a:rPr lang="en-US" altLang="ko-KR"/>
                  <a:t>+ </a:t>
                </a:r>
                <a14:m>
                  <m:oMath xmlns:m="http://schemas.openxmlformats.org/officeDocument/2006/math">
                    <m:r>
                      <a:rPr lang="ko-KR" altLang="en-US" i="1" smtClean="0"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altLang="ko-KR" b="1" i="1" smtClean="0">
                        <a:latin typeface="Cambria Math" panose="02040503050406030204" pitchFamily="18" charset="0"/>
                      </a:rPr>
                      <m:t>𝑫</m:t>
                    </m:r>
                  </m:oMath>
                </a14:m>
                <a:r>
                  <a:rPr lang="en-US" altLang="ko-KR"/>
                  <a:t> </a:t>
                </a:r>
                <a:endParaRPr lang="ko-KR" altLang="en-US"/>
              </a:p>
            </p:txBody>
          </p:sp>
        </mc:Choice>
        <mc:Fallback xmlns="">
          <p:sp>
            <p:nvSpPr>
              <p:cNvPr id="22" name="직사각형 21">
                <a:extLst>
                  <a:ext uri="{FF2B5EF4-FFF2-40B4-BE49-F238E27FC236}">
                    <a16:creationId xmlns:a16="http://schemas.microsoft.com/office/drawing/2014/main" id="{0E1A7578-8007-491D-9A26-CC6E1B97929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4216" y="1001819"/>
                <a:ext cx="1617687" cy="369332"/>
              </a:xfrm>
              <a:prstGeom prst="rect">
                <a:avLst/>
              </a:prstGeom>
              <a:blipFill>
                <a:blip r:embed="rId4"/>
                <a:stretch>
                  <a:fillRect t="-8197" b="-2459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0ABE2E10-76B6-4B3F-9C58-8B0905386B37}"/>
                  </a:ext>
                </a:extLst>
              </p:cNvPr>
              <p:cNvSpPr/>
              <p:nvPr/>
            </p:nvSpPr>
            <p:spPr>
              <a:xfrm>
                <a:off x="4572641" y="1572098"/>
                <a:ext cx="4001482" cy="12612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600" b="1" i="1">
                            <a:latin typeface="Cambria Math" panose="02040503050406030204" pitchFamily="18" charset="0"/>
                          </a:rPr>
                          <m:t>𝑴</m:t>
                        </m:r>
                      </m:e>
                      <m:sub>
                        <m:r>
                          <a:rPr lang="en-US" altLang="ko-KR" sz="1600" b="0" i="1" smtClean="0">
                            <a:latin typeface="Cambria Math" panose="02040503050406030204" pitchFamily="18" charset="0"/>
                          </a:rPr>
                          <m:t>𝑝𝑢𝑟𝑒</m:t>
                        </m:r>
                        <m:r>
                          <a:rPr lang="en-US" altLang="ko-KR" sz="16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1600" b="0" i="1" smtClean="0">
                            <a:latin typeface="Cambria Math" panose="02040503050406030204" pitchFamily="18" charset="0"/>
                          </a:rPr>
                          <m:t>𝑏𝑒𝑛𝑑</m:t>
                        </m:r>
                      </m:sub>
                    </m:sSub>
                  </m:oMath>
                </a14:m>
                <a:r>
                  <a:rPr lang="ko-KR" altLang="en-US" sz="1600"/>
                  <a:t> </a:t>
                </a:r>
                <a:r>
                  <a:rPr lang="en-US" altLang="ko-KR" sz="1600"/>
                  <a:t>=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ko-KR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altLang="ko-KR" sz="16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2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altLang="ko-KR" sz="1600" i="1" smtClean="0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altLang="ko-KR" sz="1600" b="0" i="1" smtClean="0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  <m:r>
                                    <a:rPr lang="en-US" altLang="ko-KR" sz="1600" b="0" i="1" smtClean="0">
                                      <a:latin typeface="Cambria Math" panose="02040503050406030204" pitchFamily="18" charset="0"/>
                                    </a:rPr>
                                    <m:t>𝑜𝑠</m:t>
                                  </m:r>
                                  <m:r>
                                    <a:rPr lang="ko-KR" altLang="en-US" sz="1600" b="0" i="1" smtClean="0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  <m:e>
                                  <m:r>
                                    <a:rPr lang="ko-KR" altLang="en-US" sz="1600" i="1" smtClean="0">
                                      <a:latin typeface="Cambria Math" panose="02040503050406030204" pitchFamily="18" charset="0"/>
                                    </a:rPr>
                                    <m:t>𝜌</m:t>
                                  </m:r>
                                  <m:r>
                                    <a:rPr lang="en-US" altLang="ko-KR" sz="1600" b="0" i="1" smtClean="0">
                                      <a:latin typeface="Cambria Math" panose="02040503050406030204" pitchFamily="18" charset="0"/>
                                    </a:rPr>
                                    <m:t>𝑠𝑖𝑛</m:t>
                                  </m:r>
                                  <m:r>
                                    <a:rPr lang="ko-KR" altLang="en-US" sz="1600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mr>
                              <m:mr>
                                <m:e>
                                  <m:r>
                                    <a:rPr lang="en-US" altLang="ko-KR" sz="1600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US" altLang="ko-KR" sz="16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ko-KR" sz="1600" b="0" i="1" smtClean="0">
                                          <a:latin typeface="Cambria Math" panose="02040503050406030204" pitchFamily="18" charset="0"/>
                                        </a:rPr>
                                        <m:t>𝑠𝑖𝑛</m:t>
                                      </m:r>
                                      <m:r>
                                        <a:rPr lang="ko-KR" altLang="en-US" sz="1600" b="0" i="1" smtClean="0">
                                          <a:latin typeface="Cambria Math" panose="02040503050406030204" pitchFamily="18" charset="0"/>
                                        </a:rPr>
                                        <m:t>𝜃</m:t>
                                      </m:r>
                                    </m:num>
                                    <m:den>
                                      <m:r>
                                        <a:rPr lang="ko-KR" altLang="en-US" sz="1600" i="1">
                                          <a:latin typeface="Cambria Math" panose="02040503050406030204" pitchFamily="18" charset="0"/>
                                        </a:rPr>
                                        <m:t>𝜌</m:t>
                                      </m:r>
                                    </m:den>
                                  </m:f>
                                </m:e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  <m: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  <m:t>𝑜𝑠</m:t>
                                  </m:r>
                                  <m:r>
                                    <a:rPr lang="ko-KR" altLang="en-US" sz="1600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mr>
                            </m:m>
                            <m:r>
                              <a:rPr lang="en-US" altLang="ko-KR" sz="1600" i="1">
                                <a:latin typeface="Cambria Math" panose="02040503050406030204" pitchFamily="18" charset="0"/>
                              </a:rPr>
                              <m:t>    </m:t>
                            </m:r>
                            <m:m>
                              <m:mPr>
                                <m:mcs>
                                  <m:mc>
                                    <m:mcPr>
                                      <m:count m:val="2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altLang="ko-KR" sz="1600" i="1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  <m:e>
                                  <m: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</m:mr>
                              <m:mr>
                                <m:e>
                                  <m: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  <m:e>
                                  <m: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</m:mr>
                            </m:m>
                          </m:e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2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altLang="ko-KR" sz="1600" i="1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  <m:e>
                                  <m:r>
                                    <a:rPr lang="en-US" altLang="ko-KR" sz="1600" b="0" i="1" smtClean="0">
                                      <a:latin typeface="Cambria Math" panose="02040503050406030204" pitchFamily="18" charset="0"/>
                                    </a:rPr>
                                    <m:t>     </m:t>
                                  </m:r>
                                  <m: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</m:mr>
                              <m:mr>
                                <m:e>
                                  <m: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  <m:e>
                                  <m:r>
                                    <a:rPr lang="en-US" altLang="ko-KR" sz="1600" b="0" i="1" smtClean="0">
                                      <a:latin typeface="Cambria Math" panose="02040503050406030204" pitchFamily="18" charset="0"/>
                                    </a:rPr>
                                    <m:t>     </m:t>
                                  </m:r>
                                  <m: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</m:mr>
                            </m:m>
                            <m:r>
                              <a:rPr lang="en-US" altLang="ko-KR" sz="1600" i="1">
                                <a:latin typeface="Cambria Math" panose="02040503050406030204" pitchFamily="18" charset="0"/>
                              </a:rPr>
                              <m:t>    </m:t>
                            </m:r>
                            <m:r>
                              <a:rPr lang="en-US" altLang="ko-KR" sz="1600" b="0" i="1" smtClean="0">
                                <a:latin typeface="Cambria Math" panose="02040503050406030204" pitchFamily="18" charset="0"/>
                              </a:rPr>
                              <m:t>         </m:t>
                            </m:r>
                            <m:m>
                              <m:mPr>
                                <m:mcs>
                                  <m:mc>
                                    <m:mcPr>
                                      <m:count m:val="2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altLang="ko-KR" sz="1600" i="1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  <m:e>
                                  <m:r>
                                    <a:rPr lang="en-US" altLang="ko-KR" sz="1600" b="0" i="1" smtClean="0">
                                      <a:latin typeface="Cambria Math" panose="02040503050406030204" pitchFamily="18" charset="0"/>
                                    </a:rPr>
                                    <m:t>    </m:t>
                                  </m:r>
                                  <m:r>
                                    <a:rPr lang="ko-KR" altLang="en-US" sz="1600" i="1">
                                      <a:latin typeface="Cambria Math" panose="02040503050406030204" pitchFamily="18" charset="0"/>
                                    </a:rPr>
                                    <m:t>𝜌𝜃</m:t>
                                  </m:r>
                                </m:e>
                              </m:mr>
                              <m:mr>
                                <m:e>
                                  <m: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  <m:e>
                                  <m:r>
                                    <a:rPr lang="en-US" altLang="ko-KR" sz="1600" b="0" i="1" smtClean="0">
                                      <a:latin typeface="Cambria Math" panose="02040503050406030204" pitchFamily="18" charset="0"/>
                                    </a:rPr>
                                    <m:t>   </m:t>
                                  </m:r>
                                  <m: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</m:mr>
                            </m:m>
                          </m:e>
                        </m:eqArr>
                        <m:r>
                          <a:rPr lang="en-US" altLang="ko-KR" sz="16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d>
                  </m:oMath>
                </a14:m>
                <a:endParaRPr lang="ko-KR" altLang="en-US" sz="1600"/>
              </a:p>
            </p:txBody>
          </p:sp>
        </mc:Choice>
        <mc:Fallback xmlns=""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0ABE2E10-76B6-4B3F-9C58-8B0905386B3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641" y="1572098"/>
                <a:ext cx="4001482" cy="126124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직사각형 33">
                <a:extLst>
                  <a:ext uri="{FF2B5EF4-FFF2-40B4-BE49-F238E27FC236}">
                    <a16:creationId xmlns:a16="http://schemas.microsoft.com/office/drawing/2014/main" id="{486F9397-F078-42EF-89CD-0F6057405066}"/>
                  </a:ext>
                </a:extLst>
              </p:cNvPr>
              <p:cNvSpPr/>
              <p:nvPr/>
            </p:nvSpPr>
            <p:spPr>
              <a:xfrm>
                <a:off x="5008996" y="3280753"/>
                <a:ext cx="2671052" cy="101207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600" b="1" i="1" smtClean="0">
                            <a:latin typeface="Cambria Math" panose="02040503050406030204" pitchFamily="18" charset="0"/>
                          </a:rPr>
                          <m:t>𝑫</m:t>
                        </m:r>
                      </m:e>
                      <m:sub>
                        <m:r>
                          <a:rPr lang="en-US" altLang="ko-KR" sz="1600" i="1">
                            <a:latin typeface="Cambria Math" panose="02040503050406030204" pitchFamily="18" charset="0"/>
                          </a:rPr>
                          <m:t>𝑝𝑢𝑟𝑒</m:t>
                        </m:r>
                        <m:r>
                          <a:rPr lang="en-US" altLang="ko-KR" sz="16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1600" i="1">
                            <a:latin typeface="Cambria Math" panose="02040503050406030204" pitchFamily="18" charset="0"/>
                          </a:rPr>
                          <m:t>𝑏𝑒𝑛𝑑</m:t>
                        </m:r>
                      </m:sub>
                    </m:sSub>
                  </m:oMath>
                </a14:m>
                <a:r>
                  <a:rPr lang="ko-KR" altLang="en-US" sz="1600"/>
                  <a:t> </a:t>
                </a:r>
                <a:r>
                  <a:rPr lang="en-US" altLang="ko-KR" sz="1600"/>
                  <a:t>=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ko-KR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altLang="ko-KR" sz="1600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ko-KR" altLang="en-US" sz="1600" i="1">
                                <a:latin typeface="Cambria Math" panose="02040503050406030204" pitchFamily="18" charset="0"/>
                              </a:rPr>
                              <m:t>𝜌</m:t>
                            </m:r>
                            <m:r>
                              <a:rPr lang="en-US" altLang="ko-KR" sz="1600" b="0" i="1" smtClean="0">
                                <a:latin typeface="Cambria Math" panose="02040503050406030204" pitchFamily="18" charset="0"/>
                              </a:rPr>
                              <m:t>(1−</m:t>
                            </m:r>
                            <m:r>
                              <a:rPr lang="en-US" altLang="ko-KR" sz="1600" b="0" i="1" smtClean="0">
                                <a:latin typeface="Cambria Math" panose="02040503050406030204" pitchFamily="18" charset="0"/>
                              </a:rPr>
                              <m:t>𝑐𝑜𝑠</m:t>
                            </m:r>
                            <m:r>
                              <a:rPr lang="ko-KR" altLang="en-US" sz="1600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  <m:r>
                              <a:rPr lang="en-US" altLang="ko-KR" sz="1600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e>
                            <m:r>
                              <a:rPr lang="en-US" altLang="ko-KR" sz="1600" b="0" i="1" smtClean="0">
                                <a:latin typeface="Cambria Math" panose="02040503050406030204" pitchFamily="18" charset="0"/>
                              </a:rPr>
                              <m:t>𝑠𝑖𝑛</m:t>
                            </m:r>
                            <m:r>
                              <a:rPr lang="ko-KR" altLang="en-US" sz="1600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e>
                            <m:r>
                              <a:rPr lang="en-US" altLang="ko-KR" sz="16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lang="en-US" altLang="ko-KR" sz="16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US" altLang="ko-KR" sz="16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eqArr>
                      </m:e>
                    </m:d>
                  </m:oMath>
                </a14:m>
                <a:endParaRPr lang="ko-KR" altLang="en-US" sz="1600"/>
              </a:p>
            </p:txBody>
          </p:sp>
        </mc:Choice>
        <mc:Fallback xmlns="">
          <p:sp>
            <p:nvSpPr>
              <p:cNvPr id="34" name="직사각형 33">
                <a:extLst>
                  <a:ext uri="{FF2B5EF4-FFF2-40B4-BE49-F238E27FC236}">
                    <a16:creationId xmlns:a16="http://schemas.microsoft.com/office/drawing/2014/main" id="{486F9397-F078-42EF-89CD-0F605740506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8996" y="3280753"/>
                <a:ext cx="2671052" cy="101207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5" name="직선 화살표 연결선 34">
            <a:extLst>
              <a:ext uri="{FF2B5EF4-FFF2-40B4-BE49-F238E27FC236}">
                <a16:creationId xmlns:a16="http://schemas.microsoft.com/office/drawing/2014/main" id="{F64C11BB-D73A-42AB-B438-4299E1712151}"/>
              </a:ext>
            </a:extLst>
          </p:cNvPr>
          <p:cNvCxnSpPr>
            <a:cxnSpLocks/>
          </p:cNvCxnSpPr>
          <p:nvPr/>
        </p:nvCxnSpPr>
        <p:spPr>
          <a:xfrm flipH="1" flipV="1">
            <a:off x="7549152" y="3514096"/>
            <a:ext cx="433874" cy="9274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FA18512E-83F5-46F0-897C-F12C102C0D80}"/>
              </a:ext>
            </a:extLst>
          </p:cNvPr>
          <p:cNvSpPr/>
          <p:nvPr/>
        </p:nvSpPr>
        <p:spPr>
          <a:xfrm>
            <a:off x="7721569" y="3574404"/>
            <a:ext cx="138268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/>
              <a:t>dispersion function</a:t>
            </a:r>
            <a:endParaRPr lang="ko-KR" altLang="en-US" sz="1200"/>
          </a:p>
        </p:txBody>
      </p:sp>
      <p:cxnSp>
        <p:nvCxnSpPr>
          <p:cNvPr id="26" name="직선 연결선 25">
            <a:extLst>
              <a:ext uri="{FF2B5EF4-FFF2-40B4-BE49-F238E27FC236}">
                <a16:creationId xmlns:a16="http://schemas.microsoft.com/office/drawing/2014/main" id="{F10B1485-0B16-4219-8B8D-8ECEABA60EE7}"/>
              </a:ext>
            </a:extLst>
          </p:cNvPr>
          <p:cNvCxnSpPr>
            <a:cxnSpLocks/>
          </p:cNvCxnSpPr>
          <p:nvPr/>
        </p:nvCxnSpPr>
        <p:spPr>
          <a:xfrm>
            <a:off x="753873" y="1483344"/>
            <a:ext cx="1307512" cy="25056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직선 연결선 26">
            <a:extLst>
              <a:ext uri="{FF2B5EF4-FFF2-40B4-BE49-F238E27FC236}">
                <a16:creationId xmlns:a16="http://schemas.microsoft.com/office/drawing/2014/main" id="{E36B7CE0-BE81-4CB3-A109-65696940103E}"/>
              </a:ext>
            </a:extLst>
          </p:cNvPr>
          <p:cNvCxnSpPr>
            <a:cxnSpLocks/>
          </p:cNvCxnSpPr>
          <p:nvPr/>
        </p:nvCxnSpPr>
        <p:spPr>
          <a:xfrm flipH="1">
            <a:off x="2042335" y="1240789"/>
            <a:ext cx="497040" cy="270586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338A2734-2408-4CA0-AAE5-02F29416150E}"/>
                  </a:ext>
                </a:extLst>
              </p:cNvPr>
              <p:cNvSpPr txBox="1"/>
              <p:nvPr/>
            </p:nvSpPr>
            <p:spPr>
              <a:xfrm>
                <a:off x="1886495" y="3397200"/>
                <a:ext cx="13796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o-KR" altLang="en-US" i="1" smtClean="0">
                          <a:latin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ko-KR" altLang="en-US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338A2734-2408-4CA0-AAE5-02F2941615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6495" y="3397200"/>
                <a:ext cx="137960" cy="369332"/>
              </a:xfrm>
              <a:prstGeom prst="rect">
                <a:avLst/>
              </a:prstGeom>
              <a:blipFill>
                <a:blip r:embed="rId7"/>
                <a:stretch>
                  <a:fillRect l="-8696" r="-100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직선 화살표 연결선 29">
            <a:extLst>
              <a:ext uri="{FF2B5EF4-FFF2-40B4-BE49-F238E27FC236}">
                <a16:creationId xmlns:a16="http://schemas.microsoft.com/office/drawing/2014/main" id="{759FEBB5-570E-4EB1-BF6A-C09B7B17AF2C}"/>
              </a:ext>
            </a:extLst>
          </p:cNvPr>
          <p:cNvCxnSpPr>
            <a:cxnSpLocks/>
          </p:cNvCxnSpPr>
          <p:nvPr/>
        </p:nvCxnSpPr>
        <p:spPr>
          <a:xfrm>
            <a:off x="1214523" y="2496908"/>
            <a:ext cx="786076" cy="149735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직사각형 30">
                <a:extLst>
                  <a:ext uri="{FF2B5EF4-FFF2-40B4-BE49-F238E27FC236}">
                    <a16:creationId xmlns:a16="http://schemas.microsoft.com/office/drawing/2014/main" id="{10285EBD-C619-48F4-9C1A-740E150A9144}"/>
                  </a:ext>
                </a:extLst>
              </p:cNvPr>
              <p:cNvSpPr/>
              <p:nvPr/>
            </p:nvSpPr>
            <p:spPr>
              <a:xfrm>
                <a:off x="1170753" y="3027868"/>
                <a:ext cx="37023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o-KR" altLang="en-US" i="1">
                          <a:latin typeface="Cambria Math" panose="02040503050406030204" pitchFamily="18" charset="0"/>
                        </a:rPr>
                        <m:t>𝜌</m:t>
                      </m:r>
                    </m:oMath>
                  </m:oMathPara>
                </a14:m>
                <a:endParaRPr lang="ko-KR" altLang="en-US"/>
              </a:p>
            </p:txBody>
          </p:sp>
        </mc:Choice>
        <mc:Fallback xmlns="">
          <p:sp>
            <p:nvSpPr>
              <p:cNvPr id="31" name="직사각형 30">
                <a:extLst>
                  <a:ext uri="{FF2B5EF4-FFF2-40B4-BE49-F238E27FC236}">
                    <a16:creationId xmlns:a16="http://schemas.microsoft.com/office/drawing/2014/main" id="{10285EBD-C619-48F4-9C1A-740E150A914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0753" y="3027868"/>
                <a:ext cx="370230" cy="369332"/>
              </a:xfrm>
              <a:prstGeom prst="rect">
                <a:avLst/>
              </a:prstGeom>
              <a:blipFill>
                <a:blip r:embed="rId8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48250AD3-FD22-4881-A237-075F49AEAB32}"/>
              </a:ext>
            </a:extLst>
          </p:cNvPr>
          <p:cNvSpPr/>
          <p:nvPr/>
        </p:nvSpPr>
        <p:spPr>
          <a:xfrm>
            <a:off x="1260664" y="2302818"/>
            <a:ext cx="1084520" cy="170121"/>
          </a:xfrm>
          <a:custGeom>
            <a:avLst/>
            <a:gdLst>
              <a:gd name="connsiteX0" fmla="*/ 0 w 1084520"/>
              <a:gd name="connsiteY0" fmla="*/ 170121 h 170121"/>
              <a:gd name="connsiteX1" fmla="*/ 15948 w 1084520"/>
              <a:gd name="connsiteY1" fmla="*/ 143539 h 170121"/>
              <a:gd name="connsiteX2" fmla="*/ 47846 w 1084520"/>
              <a:gd name="connsiteY2" fmla="*/ 111642 h 170121"/>
              <a:gd name="connsiteX3" fmla="*/ 69111 w 1084520"/>
              <a:gd name="connsiteY3" fmla="*/ 106325 h 170121"/>
              <a:gd name="connsiteX4" fmla="*/ 85060 w 1084520"/>
              <a:gd name="connsiteY4" fmla="*/ 95693 h 170121"/>
              <a:gd name="connsiteX5" fmla="*/ 122274 w 1084520"/>
              <a:gd name="connsiteY5" fmla="*/ 85060 h 170121"/>
              <a:gd name="connsiteX6" fmla="*/ 186069 w 1084520"/>
              <a:gd name="connsiteY6" fmla="*/ 63795 h 170121"/>
              <a:gd name="connsiteX7" fmla="*/ 260497 w 1084520"/>
              <a:gd name="connsiteY7" fmla="*/ 58479 h 170121"/>
              <a:gd name="connsiteX8" fmla="*/ 292395 w 1084520"/>
              <a:gd name="connsiteY8" fmla="*/ 53163 h 170121"/>
              <a:gd name="connsiteX9" fmla="*/ 329609 w 1084520"/>
              <a:gd name="connsiteY9" fmla="*/ 47846 h 170121"/>
              <a:gd name="connsiteX10" fmla="*/ 345558 w 1084520"/>
              <a:gd name="connsiteY10" fmla="*/ 42530 h 170121"/>
              <a:gd name="connsiteX11" fmla="*/ 382772 w 1084520"/>
              <a:gd name="connsiteY11" fmla="*/ 37214 h 170121"/>
              <a:gd name="connsiteX12" fmla="*/ 441251 w 1084520"/>
              <a:gd name="connsiteY12" fmla="*/ 26581 h 170121"/>
              <a:gd name="connsiteX13" fmla="*/ 478465 w 1084520"/>
              <a:gd name="connsiteY13" fmla="*/ 21265 h 170121"/>
              <a:gd name="connsiteX14" fmla="*/ 568841 w 1084520"/>
              <a:gd name="connsiteY14" fmla="*/ 10632 h 170121"/>
              <a:gd name="connsiteX15" fmla="*/ 616688 w 1084520"/>
              <a:gd name="connsiteY15" fmla="*/ 0 h 170121"/>
              <a:gd name="connsiteX16" fmla="*/ 893134 w 1084520"/>
              <a:gd name="connsiteY16" fmla="*/ 5316 h 170121"/>
              <a:gd name="connsiteX17" fmla="*/ 956930 w 1084520"/>
              <a:gd name="connsiteY17" fmla="*/ 15949 h 170121"/>
              <a:gd name="connsiteX18" fmla="*/ 999460 w 1084520"/>
              <a:gd name="connsiteY18" fmla="*/ 26581 h 170121"/>
              <a:gd name="connsiteX19" fmla="*/ 1020725 w 1084520"/>
              <a:gd name="connsiteY19" fmla="*/ 31898 h 170121"/>
              <a:gd name="connsiteX20" fmla="*/ 1052623 w 1084520"/>
              <a:gd name="connsiteY20" fmla="*/ 42530 h 170121"/>
              <a:gd name="connsiteX21" fmla="*/ 1084520 w 1084520"/>
              <a:gd name="connsiteY21" fmla="*/ 42530 h 170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84520" h="170121">
                <a:moveTo>
                  <a:pt x="0" y="170121"/>
                </a:moveTo>
                <a:cubicBezTo>
                  <a:pt x="5316" y="161260"/>
                  <a:pt x="10216" y="152137"/>
                  <a:pt x="15948" y="143539"/>
                </a:cubicBezTo>
                <a:cubicBezTo>
                  <a:pt x="25467" y="129260"/>
                  <a:pt x="31926" y="118465"/>
                  <a:pt x="47846" y="111642"/>
                </a:cubicBezTo>
                <a:cubicBezTo>
                  <a:pt x="54562" y="108764"/>
                  <a:pt x="62023" y="108097"/>
                  <a:pt x="69111" y="106325"/>
                </a:cubicBezTo>
                <a:cubicBezTo>
                  <a:pt x="74427" y="102781"/>
                  <a:pt x="79345" y="98550"/>
                  <a:pt x="85060" y="95693"/>
                </a:cubicBezTo>
                <a:cubicBezTo>
                  <a:pt x="95295" y="90576"/>
                  <a:pt x="112061" y="88464"/>
                  <a:pt x="122274" y="85060"/>
                </a:cubicBezTo>
                <a:cubicBezTo>
                  <a:pt x="148588" y="76289"/>
                  <a:pt x="156234" y="68057"/>
                  <a:pt x="186069" y="63795"/>
                </a:cubicBezTo>
                <a:cubicBezTo>
                  <a:pt x="210692" y="60277"/>
                  <a:pt x="235688" y="60251"/>
                  <a:pt x="260497" y="58479"/>
                </a:cubicBezTo>
                <a:lnTo>
                  <a:pt x="292395" y="53163"/>
                </a:lnTo>
                <a:cubicBezTo>
                  <a:pt x="304780" y="51258"/>
                  <a:pt x="317322" y="50304"/>
                  <a:pt x="329609" y="47846"/>
                </a:cubicBezTo>
                <a:cubicBezTo>
                  <a:pt x="335104" y="46747"/>
                  <a:pt x="340063" y="43629"/>
                  <a:pt x="345558" y="42530"/>
                </a:cubicBezTo>
                <a:cubicBezTo>
                  <a:pt x="357845" y="40073"/>
                  <a:pt x="370412" y="39274"/>
                  <a:pt x="382772" y="37214"/>
                </a:cubicBezTo>
                <a:cubicBezTo>
                  <a:pt x="482331" y="20622"/>
                  <a:pt x="325989" y="44314"/>
                  <a:pt x="441251" y="26581"/>
                </a:cubicBezTo>
                <a:cubicBezTo>
                  <a:pt x="453636" y="24676"/>
                  <a:pt x="466031" y="22819"/>
                  <a:pt x="478465" y="21265"/>
                </a:cubicBezTo>
                <a:cubicBezTo>
                  <a:pt x="508564" y="17503"/>
                  <a:pt x="538861" y="15244"/>
                  <a:pt x="568841" y="10632"/>
                </a:cubicBezTo>
                <a:cubicBezTo>
                  <a:pt x="584989" y="8148"/>
                  <a:pt x="600739" y="3544"/>
                  <a:pt x="616688" y="0"/>
                </a:cubicBezTo>
                <a:cubicBezTo>
                  <a:pt x="708837" y="1772"/>
                  <a:pt x="801069" y="1000"/>
                  <a:pt x="893134" y="5316"/>
                </a:cubicBezTo>
                <a:cubicBezTo>
                  <a:pt x="914669" y="6325"/>
                  <a:pt x="935699" y="12202"/>
                  <a:pt x="956930" y="15949"/>
                </a:cubicBezTo>
                <a:cubicBezTo>
                  <a:pt x="999322" y="23430"/>
                  <a:pt x="968541" y="17747"/>
                  <a:pt x="999460" y="26581"/>
                </a:cubicBezTo>
                <a:cubicBezTo>
                  <a:pt x="1006485" y="28588"/>
                  <a:pt x="1013727" y="29798"/>
                  <a:pt x="1020725" y="31898"/>
                </a:cubicBezTo>
                <a:cubicBezTo>
                  <a:pt x="1031460" y="35119"/>
                  <a:pt x="1041415" y="42530"/>
                  <a:pt x="1052623" y="42530"/>
                </a:cubicBezTo>
                <a:lnTo>
                  <a:pt x="1084520" y="42530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자유형: 도형 9">
            <a:extLst>
              <a:ext uri="{FF2B5EF4-FFF2-40B4-BE49-F238E27FC236}">
                <a16:creationId xmlns:a16="http://schemas.microsoft.com/office/drawing/2014/main" id="{58407DE1-5478-49BC-BEDB-70D234B222C9}"/>
              </a:ext>
            </a:extLst>
          </p:cNvPr>
          <p:cNvSpPr/>
          <p:nvPr/>
        </p:nvSpPr>
        <p:spPr>
          <a:xfrm>
            <a:off x="1260664" y="2095483"/>
            <a:ext cx="1143000" cy="366823"/>
          </a:xfrm>
          <a:custGeom>
            <a:avLst/>
            <a:gdLst>
              <a:gd name="connsiteX0" fmla="*/ 0 w 1143000"/>
              <a:gd name="connsiteY0" fmla="*/ 366823 h 366823"/>
              <a:gd name="connsiteX1" fmla="*/ 10632 w 1143000"/>
              <a:gd name="connsiteY1" fmla="*/ 340242 h 366823"/>
              <a:gd name="connsiteX2" fmla="*/ 37214 w 1143000"/>
              <a:gd name="connsiteY2" fmla="*/ 292395 h 366823"/>
              <a:gd name="connsiteX3" fmla="*/ 53162 w 1143000"/>
              <a:gd name="connsiteY3" fmla="*/ 281763 h 366823"/>
              <a:gd name="connsiteX4" fmla="*/ 90376 w 1143000"/>
              <a:gd name="connsiteY4" fmla="*/ 244549 h 366823"/>
              <a:gd name="connsiteX5" fmla="*/ 106325 w 1143000"/>
              <a:gd name="connsiteY5" fmla="*/ 228600 h 366823"/>
              <a:gd name="connsiteX6" fmla="*/ 122274 w 1143000"/>
              <a:gd name="connsiteY6" fmla="*/ 217967 h 366823"/>
              <a:gd name="connsiteX7" fmla="*/ 132907 w 1143000"/>
              <a:gd name="connsiteY7" fmla="*/ 202019 h 366823"/>
              <a:gd name="connsiteX8" fmla="*/ 154172 w 1143000"/>
              <a:gd name="connsiteY8" fmla="*/ 196702 h 366823"/>
              <a:gd name="connsiteX9" fmla="*/ 170120 w 1143000"/>
              <a:gd name="connsiteY9" fmla="*/ 186070 h 366823"/>
              <a:gd name="connsiteX10" fmla="*/ 202018 w 1143000"/>
              <a:gd name="connsiteY10" fmla="*/ 159488 h 366823"/>
              <a:gd name="connsiteX11" fmla="*/ 228600 w 1143000"/>
              <a:gd name="connsiteY11" fmla="*/ 148856 h 366823"/>
              <a:gd name="connsiteX12" fmla="*/ 265814 w 1143000"/>
              <a:gd name="connsiteY12" fmla="*/ 127591 h 366823"/>
              <a:gd name="connsiteX13" fmla="*/ 287079 w 1143000"/>
              <a:gd name="connsiteY13" fmla="*/ 116958 h 366823"/>
              <a:gd name="connsiteX14" fmla="*/ 324293 w 1143000"/>
              <a:gd name="connsiteY14" fmla="*/ 95693 h 366823"/>
              <a:gd name="connsiteX15" fmla="*/ 356190 w 1143000"/>
              <a:gd name="connsiteY15" fmla="*/ 85060 h 366823"/>
              <a:gd name="connsiteX16" fmla="*/ 377455 w 1143000"/>
              <a:gd name="connsiteY16" fmla="*/ 69112 h 366823"/>
              <a:gd name="connsiteX17" fmla="*/ 425302 w 1143000"/>
              <a:gd name="connsiteY17" fmla="*/ 53163 h 366823"/>
              <a:gd name="connsiteX18" fmla="*/ 462516 w 1143000"/>
              <a:gd name="connsiteY18" fmla="*/ 42530 h 366823"/>
              <a:gd name="connsiteX19" fmla="*/ 478465 w 1143000"/>
              <a:gd name="connsiteY19" fmla="*/ 37214 h 366823"/>
              <a:gd name="connsiteX20" fmla="*/ 536944 w 1143000"/>
              <a:gd name="connsiteY20" fmla="*/ 31898 h 366823"/>
              <a:gd name="connsiteX21" fmla="*/ 574158 w 1143000"/>
              <a:gd name="connsiteY21" fmla="*/ 26581 h 366823"/>
              <a:gd name="connsiteX22" fmla="*/ 717697 w 1143000"/>
              <a:gd name="connsiteY22" fmla="*/ 15949 h 366823"/>
              <a:gd name="connsiteX23" fmla="*/ 760227 w 1143000"/>
              <a:gd name="connsiteY23" fmla="*/ 10633 h 366823"/>
              <a:gd name="connsiteX24" fmla="*/ 792125 w 1143000"/>
              <a:gd name="connsiteY24" fmla="*/ 5316 h 366823"/>
              <a:gd name="connsiteX25" fmla="*/ 839972 w 1143000"/>
              <a:gd name="connsiteY25" fmla="*/ 0 h 366823"/>
              <a:gd name="connsiteX26" fmla="*/ 1121734 w 1143000"/>
              <a:gd name="connsiteY26" fmla="*/ 5316 h 366823"/>
              <a:gd name="connsiteX27" fmla="*/ 1143000 w 1143000"/>
              <a:gd name="connsiteY27" fmla="*/ 10633 h 366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143000" h="366823">
                <a:moveTo>
                  <a:pt x="0" y="366823"/>
                </a:moveTo>
                <a:cubicBezTo>
                  <a:pt x="3544" y="357963"/>
                  <a:pt x="7281" y="349177"/>
                  <a:pt x="10632" y="340242"/>
                </a:cubicBezTo>
                <a:cubicBezTo>
                  <a:pt x="17095" y="323005"/>
                  <a:pt x="19438" y="304246"/>
                  <a:pt x="37214" y="292395"/>
                </a:cubicBezTo>
                <a:lnTo>
                  <a:pt x="53162" y="281763"/>
                </a:lnTo>
                <a:cubicBezTo>
                  <a:pt x="77535" y="245202"/>
                  <a:pt x="62304" y="253906"/>
                  <a:pt x="90376" y="244549"/>
                </a:cubicBezTo>
                <a:cubicBezTo>
                  <a:pt x="95692" y="239233"/>
                  <a:pt x="100549" y="233413"/>
                  <a:pt x="106325" y="228600"/>
                </a:cubicBezTo>
                <a:cubicBezTo>
                  <a:pt x="111234" y="224510"/>
                  <a:pt x="117756" y="222485"/>
                  <a:pt x="122274" y="217967"/>
                </a:cubicBezTo>
                <a:cubicBezTo>
                  <a:pt x="126792" y="213449"/>
                  <a:pt x="127591" y="205563"/>
                  <a:pt x="132907" y="202019"/>
                </a:cubicBezTo>
                <a:cubicBezTo>
                  <a:pt x="138986" y="197966"/>
                  <a:pt x="147084" y="198474"/>
                  <a:pt x="154172" y="196702"/>
                </a:cubicBezTo>
                <a:cubicBezTo>
                  <a:pt x="159488" y="193158"/>
                  <a:pt x="165212" y="190160"/>
                  <a:pt x="170120" y="186070"/>
                </a:cubicBezTo>
                <a:cubicBezTo>
                  <a:pt x="187754" y="171375"/>
                  <a:pt x="182221" y="169386"/>
                  <a:pt x="202018" y="159488"/>
                </a:cubicBezTo>
                <a:cubicBezTo>
                  <a:pt x="210554" y="155220"/>
                  <a:pt x="219879" y="152732"/>
                  <a:pt x="228600" y="148856"/>
                </a:cubicBezTo>
                <a:cubicBezTo>
                  <a:pt x="264732" y="132797"/>
                  <a:pt x="235892" y="144689"/>
                  <a:pt x="265814" y="127591"/>
                </a:cubicBezTo>
                <a:cubicBezTo>
                  <a:pt x="272695" y="123659"/>
                  <a:pt x="280198" y="120890"/>
                  <a:pt x="287079" y="116958"/>
                </a:cubicBezTo>
                <a:cubicBezTo>
                  <a:pt x="309457" y="104170"/>
                  <a:pt x="297516" y="106404"/>
                  <a:pt x="324293" y="95693"/>
                </a:cubicBezTo>
                <a:cubicBezTo>
                  <a:pt x="334699" y="91530"/>
                  <a:pt x="356190" y="85060"/>
                  <a:pt x="356190" y="85060"/>
                </a:cubicBezTo>
                <a:cubicBezTo>
                  <a:pt x="363278" y="79744"/>
                  <a:pt x="369410" y="72825"/>
                  <a:pt x="377455" y="69112"/>
                </a:cubicBezTo>
                <a:cubicBezTo>
                  <a:pt x="392719" y="62067"/>
                  <a:pt x="409353" y="58479"/>
                  <a:pt x="425302" y="53163"/>
                </a:cubicBezTo>
                <a:cubicBezTo>
                  <a:pt x="463548" y="40414"/>
                  <a:pt x="415781" y="55882"/>
                  <a:pt x="462516" y="42530"/>
                </a:cubicBezTo>
                <a:cubicBezTo>
                  <a:pt x="467904" y="40991"/>
                  <a:pt x="472917" y="38006"/>
                  <a:pt x="478465" y="37214"/>
                </a:cubicBezTo>
                <a:cubicBezTo>
                  <a:pt x="497842" y="34446"/>
                  <a:pt x="517490" y="34060"/>
                  <a:pt x="536944" y="31898"/>
                </a:cubicBezTo>
                <a:cubicBezTo>
                  <a:pt x="549398" y="30514"/>
                  <a:pt x="561676" y="27682"/>
                  <a:pt x="574158" y="26581"/>
                </a:cubicBezTo>
                <a:cubicBezTo>
                  <a:pt x="621950" y="22364"/>
                  <a:pt x="670090" y="21900"/>
                  <a:pt x="717697" y="15949"/>
                </a:cubicBezTo>
                <a:lnTo>
                  <a:pt x="760227" y="10633"/>
                </a:lnTo>
                <a:cubicBezTo>
                  <a:pt x="770898" y="9109"/>
                  <a:pt x="781440" y="6741"/>
                  <a:pt x="792125" y="5316"/>
                </a:cubicBezTo>
                <a:cubicBezTo>
                  <a:pt x="808031" y="3195"/>
                  <a:pt x="824023" y="1772"/>
                  <a:pt x="839972" y="0"/>
                </a:cubicBezTo>
                <a:lnTo>
                  <a:pt x="1121734" y="5316"/>
                </a:lnTo>
                <a:cubicBezTo>
                  <a:pt x="1129036" y="5572"/>
                  <a:pt x="1143000" y="10633"/>
                  <a:pt x="1143000" y="10633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자유형: 도형 11">
            <a:extLst>
              <a:ext uri="{FF2B5EF4-FFF2-40B4-BE49-F238E27FC236}">
                <a16:creationId xmlns:a16="http://schemas.microsoft.com/office/drawing/2014/main" id="{94C2F43D-40F5-4958-B9D1-7E31D0B833CA}"/>
              </a:ext>
            </a:extLst>
          </p:cNvPr>
          <p:cNvSpPr/>
          <p:nvPr/>
        </p:nvSpPr>
        <p:spPr>
          <a:xfrm>
            <a:off x="1276612" y="2441446"/>
            <a:ext cx="1010093" cy="196297"/>
          </a:xfrm>
          <a:custGeom>
            <a:avLst/>
            <a:gdLst>
              <a:gd name="connsiteX0" fmla="*/ 0 w 1010093"/>
              <a:gd name="connsiteY0" fmla="*/ 26176 h 196297"/>
              <a:gd name="connsiteX1" fmla="*/ 31898 w 1010093"/>
              <a:gd name="connsiteY1" fmla="*/ 15544 h 196297"/>
              <a:gd name="connsiteX2" fmla="*/ 404038 w 1010093"/>
              <a:gd name="connsiteY2" fmla="*/ 10228 h 196297"/>
              <a:gd name="connsiteX3" fmla="*/ 520996 w 1010093"/>
              <a:gd name="connsiteY3" fmla="*/ 26176 h 196297"/>
              <a:gd name="connsiteX4" fmla="*/ 574159 w 1010093"/>
              <a:gd name="connsiteY4" fmla="*/ 36809 h 196297"/>
              <a:gd name="connsiteX5" fmla="*/ 616689 w 1010093"/>
              <a:gd name="connsiteY5" fmla="*/ 42125 h 196297"/>
              <a:gd name="connsiteX6" fmla="*/ 669852 w 1010093"/>
              <a:gd name="connsiteY6" fmla="*/ 58074 h 196297"/>
              <a:gd name="connsiteX7" fmla="*/ 696433 w 1010093"/>
              <a:gd name="connsiteY7" fmla="*/ 63390 h 196297"/>
              <a:gd name="connsiteX8" fmla="*/ 728331 w 1010093"/>
              <a:gd name="connsiteY8" fmla="*/ 74023 h 196297"/>
              <a:gd name="connsiteX9" fmla="*/ 781493 w 1010093"/>
              <a:gd name="connsiteY9" fmla="*/ 89972 h 196297"/>
              <a:gd name="connsiteX10" fmla="*/ 797442 w 1010093"/>
              <a:gd name="connsiteY10" fmla="*/ 100604 h 196297"/>
              <a:gd name="connsiteX11" fmla="*/ 818707 w 1010093"/>
              <a:gd name="connsiteY11" fmla="*/ 111237 h 196297"/>
              <a:gd name="connsiteX12" fmla="*/ 850605 w 1010093"/>
              <a:gd name="connsiteY12" fmla="*/ 121870 h 196297"/>
              <a:gd name="connsiteX13" fmla="*/ 893135 w 1010093"/>
              <a:gd name="connsiteY13" fmla="*/ 137818 h 196297"/>
              <a:gd name="connsiteX14" fmla="*/ 930349 w 1010093"/>
              <a:gd name="connsiteY14" fmla="*/ 153767 h 196297"/>
              <a:gd name="connsiteX15" fmla="*/ 962247 w 1010093"/>
              <a:gd name="connsiteY15" fmla="*/ 175032 h 196297"/>
              <a:gd name="connsiteX16" fmla="*/ 978196 w 1010093"/>
              <a:gd name="connsiteY16" fmla="*/ 180349 h 196297"/>
              <a:gd name="connsiteX17" fmla="*/ 1010093 w 1010093"/>
              <a:gd name="connsiteY17" fmla="*/ 196297 h 196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010093" h="196297">
                <a:moveTo>
                  <a:pt x="0" y="26176"/>
                </a:moveTo>
                <a:cubicBezTo>
                  <a:pt x="10633" y="22632"/>
                  <a:pt x="20988" y="18111"/>
                  <a:pt x="31898" y="15544"/>
                </a:cubicBezTo>
                <a:cubicBezTo>
                  <a:pt x="159056" y="-14375"/>
                  <a:pt x="251084" y="7635"/>
                  <a:pt x="404038" y="10228"/>
                </a:cubicBezTo>
                <a:cubicBezTo>
                  <a:pt x="514781" y="30362"/>
                  <a:pt x="410178" y="13138"/>
                  <a:pt x="520996" y="26176"/>
                </a:cubicBezTo>
                <a:cubicBezTo>
                  <a:pt x="600538" y="35534"/>
                  <a:pt x="515024" y="26954"/>
                  <a:pt x="574159" y="36809"/>
                </a:cubicBezTo>
                <a:cubicBezTo>
                  <a:pt x="588252" y="39158"/>
                  <a:pt x="602512" y="40353"/>
                  <a:pt x="616689" y="42125"/>
                </a:cubicBezTo>
                <a:cubicBezTo>
                  <a:pt x="643202" y="50963"/>
                  <a:pt x="645742" y="52717"/>
                  <a:pt x="669852" y="58074"/>
                </a:cubicBezTo>
                <a:cubicBezTo>
                  <a:pt x="678673" y="60034"/>
                  <a:pt x="687716" y="61013"/>
                  <a:pt x="696433" y="63390"/>
                </a:cubicBezTo>
                <a:cubicBezTo>
                  <a:pt x="707246" y="66339"/>
                  <a:pt x="717698" y="70479"/>
                  <a:pt x="728331" y="74023"/>
                </a:cubicBezTo>
                <a:cubicBezTo>
                  <a:pt x="764216" y="97949"/>
                  <a:pt x="719300" y="71315"/>
                  <a:pt x="781493" y="89972"/>
                </a:cubicBezTo>
                <a:cubicBezTo>
                  <a:pt x="787613" y="91808"/>
                  <a:pt x="791895" y="97434"/>
                  <a:pt x="797442" y="100604"/>
                </a:cubicBezTo>
                <a:cubicBezTo>
                  <a:pt x="804323" y="104536"/>
                  <a:pt x="811349" y="108294"/>
                  <a:pt x="818707" y="111237"/>
                </a:cubicBezTo>
                <a:cubicBezTo>
                  <a:pt x="829113" y="115400"/>
                  <a:pt x="840363" y="117318"/>
                  <a:pt x="850605" y="121870"/>
                </a:cubicBezTo>
                <a:cubicBezTo>
                  <a:pt x="895403" y="141780"/>
                  <a:pt x="830123" y="125216"/>
                  <a:pt x="893135" y="137818"/>
                </a:cubicBezTo>
                <a:cubicBezTo>
                  <a:pt x="951183" y="176518"/>
                  <a:pt x="861697" y="119442"/>
                  <a:pt x="930349" y="153767"/>
                </a:cubicBezTo>
                <a:cubicBezTo>
                  <a:pt x="941779" y="159482"/>
                  <a:pt x="950124" y="170991"/>
                  <a:pt x="962247" y="175032"/>
                </a:cubicBezTo>
                <a:cubicBezTo>
                  <a:pt x="967563" y="176804"/>
                  <a:pt x="973045" y="178141"/>
                  <a:pt x="978196" y="180349"/>
                </a:cubicBezTo>
                <a:lnTo>
                  <a:pt x="1010093" y="196297"/>
                </a:lnTo>
              </a:path>
            </a:pathLst>
          </a:cu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E939EDA-02F3-420F-BCD5-88D65B3A50D0}"/>
                  </a:ext>
                </a:extLst>
              </p:cNvPr>
              <p:cNvSpPr txBox="1"/>
              <p:nvPr/>
            </p:nvSpPr>
            <p:spPr>
              <a:xfrm>
                <a:off x="2327966" y="2247285"/>
                <a:ext cx="74041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o-KR" altLang="en-US" sz="1100" i="1" smtClean="0"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en-US" altLang="ko-KR" sz="11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ko-KR" altLang="en-US" sz="110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E939EDA-02F3-420F-BCD5-88D65B3A50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7966" y="2247285"/>
                <a:ext cx="740410" cy="26161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0A6C8187-24CF-46B3-B7E8-0242B76FA9FA}"/>
                  </a:ext>
                </a:extLst>
              </p:cNvPr>
              <p:cNvSpPr txBox="1"/>
              <p:nvPr/>
            </p:nvSpPr>
            <p:spPr>
              <a:xfrm>
                <a:off x="2390055" y="1989943"/>
                <a:ext cx="74041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o-KR" altLang="en-US" sz="11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en-US" altLang="ko-KR" sz="11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&gt;0</m:t>
                      </m:r>
                    </m:oMath>
                  </m:oMathPara>
                </a14:m>
                <a:endParaRPr lang="ko-KR" altLang="en-US" sz="110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0A6C8187-24CF-46B3-B7E8-0242B76FA9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0055" y="1989943"/>
                <a:ext cx="740410" cy="26161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0CD73D34-6011-4915-920A-B5DE452D2B3D}"/>
                  </a:ext>
                </a:extLst>
              </p:cNvPr>
              <p:cNvSpPr txBox="1"/>
              <p:nvPr/>
            </p:nvSpPr>
            <p:spPr>
              <a:xfrm>
                <a:off x="2275374" y="2549280"/>
                <a:ext cx="74041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o-KR" altLang="en-US" sz="110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en-US" altLang="ko-KR" sz="11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&lt;0</m:t>
                      </m:r>
                    </m:oMath>
                  </m:oMathPara>
                </a14:m>
                <a:endParaRPr lang="ko-KR" altLang="en-US" sz="110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0CD73D34-6011-4915-920A-B5DE452D2B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5374" y="2549280"/>
                <a:ext cx="740410" cy="26161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28D7890-8D42-46C3-AF33-E41783EBD408}"/>
                  </a:ext>
                </a:extLst>
              </p:cNvPr>
              <p:cNvSpPr txBox="1"/>
              <p:nvPr/>
            </p:nvSpPr>
            <p:spPr>
              <a:xfrm>
                <a:off x="788618" y="4095717"/>
                <a:ext cx="254553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/>
                  <a:t>Schematic drawing on </a:t>
                </a:r>
              </a:p>
              <a:p>
                <a:r>
                  <a:rPr lang="en-US" altLang="ko-KR" sz="1200"/>
                  <a:t>trajectries of particles with</a:t>
                </a:r>
              </a:p>
              <a:p>
                <a:r>
                  <a:rPr lang="en-US" altLang="ko-KR" sz="1200"/>
                  <a:t>different </a:t>
                </a:r>
                <a14:m>
                  <m:oMath xmlns:m="http://schemas.openxmlformats.org/officeDocument/2006/math">
                    <m:r>
                      <a:rPr lang="ko-KR" altLang="en-US" sz="1200" i="1" smtClean="0"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altLang="ko-KR" sz="1200"/>
                  <a:t> and zero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ko-KR" sz="12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ko-KR" sz="12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ko-KR" sz="1200"/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2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altLang="ko-KR" sz="12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e>
                      <m:sub>
                        <m:r>
                          <a:rPr lang="en-US" altLang="ko-KR" sz="12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ko-KR" sz="12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ko-KR" altLang="en-US" sz="120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28D7890-8D42-46C3-AF33-E41783EBD4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618" y="4095717"/>
                <a:ext cx="2545534" cy="646331"/>
              </a:xfrm>
              <a:prstGeom prst="rect">
                <a:avLst/>
              </a:prstGeom>
              <a:blipFill>
                <a:blip r:embed="rId12"/>
                <a:stretch>
                  <a:fillRect t="-943" b="-6604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DE5C6740-929A-0FC5-31C5-6A28C05EC31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DBAB80-468C-4252-8D8D-F72A0FE47F84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376460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"/>
          <p:cNvSpPr/>
          <p:nvPr/>
        </p:nvSpPr>
        <p:spPr>
          <a:xfrm>
            <a:off x="457200" y="841248"/>
            <a:ext cx="8229600" cy="0"/>
          </a:xfrm>
          <a:prstGeom prst="line">
            <a:avLst/>
          </a:prstGeom>
          <a:noFill/>
          <a:ln w="9525">
            <a:solidFill>
              <a:srgbClr val="C5D3D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" name="Text 6"/>
          <p:cNvSpPr/>
          <p:nvPr/>
        </p:nvSpPr>
        <p:spPr>
          <a:xfrm>
            <a:off x="365760" y="4836344"/>
            <a:ext cx="6858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8A96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Beam Dynamics of Circular Accelerators – KoPAS 2026</a:t>
            </a:r>
            <a:endParaRPr lang="en-US" sz="900" dirty="0"/>
          </a:p>
        </p:txBody>
      </p:sp>
      <p:sp>
        <p:nvSpPr>
          <p:cNvPr id="15" name="Text 0">
            <a:extLst>
              <a:ext uri="{FF2B5EF4-FFF2-40B4-BE49-F238E27FC236}">
                <a16:creationId xmlns:a16="http://schemas.microsoft.com/office/drawing/2014/main" id="{E5F5F2F6-1A75-44EE-A9C0-3C1D654665DD}"/>
              </a:ext>
            </a:extLst>
          </p:cNvPr>
          <p:cNvSpPr/>
          <p:nvPr/>
        </p:nvSpPr>
        <p:spPr>
          <a:xfrm>
            <a:off x="457200" y="18734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>
                <a:solidFill>
                  <a:srgbClr val="1E3F66"/>
                </a:solidFill>
                <a:latin typeface="Arial" pitchFamily="34" charset="0"/>
                <a:cs typeface="Arial" pitchFamily="34" charset="-120"/>
              </a:rPr>
              <a:t>The equation of motion : </a:t>
            </a:r>
          </a:p>
          <a:p>
            <a:pPr marL="0" indent="0">
              <a:buNone/>
            </a:pPr>
            <a:r>
              <a:rPr lang="en-US" sz="2400" b="1">
                <a:solidFill>
                  <a:srgbClr val="1E3F66"/>
                </a:solidFill>
                <a:latin typeface="Arial" pitchFamily="34" charset="0"/>
                <a:cs typeface="Arial" pitchFamily="34" charset="-120"/>
              </a:rPr>
              <a:t>combined-function bending magnet</a:t>
            </a:r>
            <a:endParaRPr lang="en-US" sz="2400" dirty="0"/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32A98EE4-D172-465B-A90F-FC26B9CBDF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285" y="992235"/>
            <a:ext cx="1885033" cy="859932"/>
          </a:xfrm>
          <a:prstGeom prst="rect">
            <a:avLst/>
          </a:prstGeom>
        </p:spPr>
      </p:pic>
      <p:sp>
        <p:nvSpPr>
          <p:cNvPr id="14" name="화살표: 아래쪽 13">
            <a:extLst>
              <a:ext uri="{FF2B5EF4-FFF2-40B4-BE49-F238E27FC236}">
                <a16:creationId xmlns:a16="http://schemas.microsoft.com/office/drawing/2014/main" id="{37F1ED0C-92D2-423D-8495-66F6642A53A7}"/>
              </a:ext>
            </a:extLst>
          </p:cNvPr>
          <p:cNvSpPr/>
          <p:nvPr/>
        </p:nvSpPr>
        <p:spPr>
          <a:xfrm>
            <a:off x="1149112" y="1892368"/>
            <a:ext cx="180924" cy="327619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CA6AA0AD-415B-4615-B50A-89279A310C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8941" y="1561464"/>
            <a:ext cx="2007730" cy="34111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직사각형 5">
                <a:extLst>
                  <a:ext uri="{FF2B5EF4-FFF2-40B4-BE49-F238E27FC236}">
                    <a16:creationId xmlns:a16="http://schemas.microsoft.com/office/drawing/2014/main" id="{1A6EE90E-5EFF-4B32-8367-40CB8769DD67}"/>
                  </a:ext>
                </a:extLst>
              </p:cNvPr>
              <p:cNvSpPr/>
              <p:nvPr/>
            </p:nvSpPr>
            <p:spPr>
              <a:xfrm>
                <a:off x="2263502" y="1034552"/>
                <a:ext cx="556242" cy="40754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1000" i="1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altLang="ko-KR" sz="1000" i="1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altLang="ko-KR" sz="1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10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ko-KR" altLang="en-US" sz="1000" i="1">
                              <a:latin typeface="Cambria Math" panose="02040503050406030204" pitchFamily="18" charset="0"/>
                            </a:rPr>
                            <m:t>𝜌</m:t>
                          </m:r>
                        </m:den>
                      </m:f>
                    </m:oMath>
                  </m:oMathPara>
                </a14:m>
                <a:endParaRPr lang="ko-KR" altLang="en-US" sz="1000"/>
              </a:p>
            </p:txBody>
          </p:sp>
        </mc:Choice>
        <mc:Fallback xmlns="">
          <p:sp>
            <p:nvSpPr>
              <p:cNvPr id="6" name="직사각형 5">
                <a:extLst>
                  <a:ext uri="{FF2B5EF4-FFF2-40B4-BE49-F238E27FC236}">
                    <a16:creationId xmlns:a16="http://schemas.microsoft.com/office/drawing/2014/main" id="{1A6EE90E-5EFF-4B32-8367-40CB8769DD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3502" y="1034552"/>
                <a:ext cx="556242" cy="40754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직사각형 21">
                <a:extLst>
                  <a:ext uri="{FF2B5EF4-FFF2-40B4-BE49-F238E27FC236}">
                    <a16:creationId xmlns:a16="http://schemas.microsoft.com/office/drawing/2014/main" id="{0E1A7578-8007-491D-9A26-CC6E1B97929D}"/>
                  </a:ext>
                </a:extLst>
              </p:cNvPr>
              <p:cNvSpPr/>
              <p:nvPr/>
            </p:nvSpPr>
            <p:spPr>
              <a:xfrm>
                <a:off x="5864216" y="870890"/>
                <a:ext cx="161768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ko-KR" b="1" i="1" smtClean="0">
                        <a:latin typeface="Cambria Math" panose="02040503050406030204" pitchFamily="18" charset="0"/>
                      </a:rPr>
                      <m:t>𝑿</m:t>
                    </m:r>
                  </m:oMath>
                </a14:m>
                <a:r>
                  <a:rPr lang="ko-KR" altLang="en-US"/>
                  <a:t> </a:t>
                </a:r>
                <a:r>
                  <a:rPr lang="en-US" altLang="ko-KR"/>
                  <a:t>= </a:t>
                </a:r>
                <a14:m>
                  <m:oMath xmlns:m="http://schemas.openxmlformats.org/officeDocument/2006/math">
                    <m:r>
                      <a:rPr lang="en-US" altLang="ko-KR" b="1" i="1" smtClean="0">
                        <a:latin typeface="Cambria Math" panose="02040503050406030204" pitchFamily="18" charset="0"/>
                      </a:rPr>
                      <m:t>𝑴</m:t>
                    </m:r>
                    <m:sSub>
                      <m:sSubPr>
                        <m:ctrlPr>
                          <a:rPr lang="en-US" altLang="ko-KR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1" i="1"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  <m:sub>
                        <m:r>
                          <a:rPr lang="en-US" altLang="ko-KR" b="1" i="1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ko-KR" altLang="en-US"/>
                  <a:t> </a:t>
                </a:r>
                <a:r>
                  <a:rPr lang="en-US" altLang="ko-KR"/>
                  <a:t>+ </a:t>
                </a:r>
                <a14:m>
                  <m:oMath xmlns:m="http://schemas.openxmlformats.org/officeDocument/2006/math">
                    <m:r>
                      <a:rPr lang="ko-KR" altLang="en-US" i="1" smtClean="0"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altLang="ko-KR" b="1" i="1" smtClean="0">
                        <a:latin typeface="Cambria Math" panose="02040503050406030204" pitchFamily="18" charset="0"/>
                      </a:rPr>
                      <m:t>𝑫</m:t>
                    </m:r>
                  </m:oMath>
                </a14:m>
                <a:r>
                  <a:rPr lang="en-US" altLang="ko-KR"/>
                  <a:t> </a:t>
                </a:r>
                <a:endParaRPr lang="ko-KR" altLang="en-US"/>
              </a:p>
            </p:txBody>
          </p:sp>
        </mc:Choice>
        <mc:Fallback xmlns="">
          <p:sp>
            <p:nvSpPr>
              <p:cNvPr id="22" name="직사각형 21">
                <a:extLst>
                  <a:ext uri="{FF2B5EF4-FFF2-40B4-BE49-F238E27FC236}">
                    <a16:creationId xmlns:a16="http://schemas.microsoft.com/office/drawing/2014/main" id="{0E1A7578-8007-491D-9A26-CC6E1B97929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4216" y="870890"/>
                <a:ext cx="1617687" cy="369332"/>
              </a:xfrm>
              <a:prstGeom prst="rect">
                <a:avLst/>
              </a:prstGeom>
              <a:blipFill>
                <a:blip r:embed="rId6"/>
                <a:stretch>
                  <a:fillRect t="-10000" b="-2666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0ABE2E10-76B6-4B3F-9C58-8B0905386B37}"/>
                  </a:ext>
                </a:extLst>
              </p:cNvPr>
              <p:cNvSpPr/>
              <p:nvPr/>
            </p:nvSpPr>
            <p:spPr>
              <a:xfrm>
                <a:off x="4731038" y="1790595"/>
                <a:ext cx="4001482" cy="17257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600" b="1" i="1">
                            <a:latin typeface="Cambria Math" panose="02040503050406030204" pitchFamily="18" charset="0"/>
                          </a:rPr>
                          <m:t>𝑴</m:t>
                        </m:r>
                      </m:e>
                      <m:sub>
                        <m:r>
                          <a:rPr lang="en-US" altLang="ko-KR" sz="1600" b="0" i="1" smtClean="0">
                            <a:latin typeface="Cambria Math" panose="02040503050406030204" pitchFamily="18" charset="0"/>
                          </a:rPr>
                          <m:t>𝑐𝑜𝑚𝑏𝑖𝑛𝑒𝑑</m:t>
                        </m:r>
                        <m:r>
                          <a:rPr lang="en-US" altLang="ko-KR" sz="16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1600" b="0" i="1" smtClean="0">
                            <a:latin typeface="Cambria Math" panose="02040503050406030204" pitchFamily="18" charset="0"/>
                          </a:rPr>
                          <m:t>𝑓𝑢𝑛𝑐𝑡𝑖𝑜𝑛</m:t>
                        </m:r>
                      </m:sub>
                    </m:sSub>
                  </m:oMath>
                </a14:m>
                <a:r>
                  <a:rPr lang="ko-KR" altLang="en-US" sz="1600"/>
                  <a:t> </a:t>
                </a:r>
                <a:r>
                  <a:rPr lang="en-US" altLang="ko-KR" sz="1600"/>
                  <a:t>=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ko-KR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altLang="ko-KR" sz="160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2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altLang="ko-KR" sz="1600" i="1" smtClean="0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altLang="ko-KR" sz="1600" b="0" i="1" smtClean="0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  <m:r>
                                    <a:rPr lang="en-US" altLang="ko-KR" sz="1600" b="0" i="1" smtClean="0">
                                      <a:latin typeface="Cambria Math" panose="02040503050406030204" pitchFamily="18" charset="0"/>
                                    </a:rPr>
                                    <m:t>𝑜𝑠</m:t>
                                  </m:r>
                                  <m:sSub>
                                    <m:sSubPr>
                                      <m:ctrlPr>
                                        <a:rPr lang="en-US" altLang="ko-KR" sz="16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ko-KR" sz="1600" b="0" i="1" smtClean="0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e>
                                    <m:sub>
                                      <m:r>
                                        <a:rPr lang="en-US" altLang="ko-KR" sz="1600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sub>
                                  </m:sSub>
                                  <m:r>
                                    <m:rPr>
                                      <m:brk m:alnAt="7"/>
                                    </m:rPr>
                                    <a:rPr lang="en-US" altLang="ko-KR" sz="1600" b="0" i="1" smtClean="0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  <m:e>
                                  <m:f>
                                    <m:fPr>
                                      <m:ctrlPr>
                                        <a:rPr lang="en-US" altLang="ko-KR" sz="160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func>
                                        <m:funcPr>
                                          <m:ctrlPr>
                                            <a:rPr lang="en-US" altLang="ko-KR" sz="16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uncPr>
                                        <m:fName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altLang="ko-KR" sz="1600" b="0" i="0" smtClean="0">
                                              <a:latin typeface="Cambria Math" panose="02040503050406030204" pitchFamily="18" charset="0"/>
                                            </a:rPr>
                                            <m:t>sin</m:t>
                                          </m:r>
                                        </m:fName>
                                        <m:e>
                                          <m:sSub>
                                            <m:sSubPr>
                                              <m:ctrlPr>
                                                <a:rPr lang="en-US" altLang="ko-KR" sz="16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ko-KR" sz="1600" i="1">
                                                  <a:latin typeface="Cambria Math" panose="02040503050406030204" pitchFamily="18" charset="0"/>
                                                </a:rPr>
                                                <m:t>𝑘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ko-KR" sz="1600" i="1">
                                                  <a:latin typeface="Cambria Math" panose="02040503050406030204" pitchFamily="18" charset="0"/>
                                                </a:rPr>
                                                <m:t>𝑥</m:t>
                                              </m:r>
                                            </m:sub>
                                          </m:sSub>
                                          <m:r>
                                            <a:rPr lang="en-US" altLang="ko-KR" sz="1600" b="0" i="1" smtClean="0">
                                              <a:latin typeface="Cambria Math" panose="02040503050406030204" pitchFamily="18" charset="0"/>
                                            </a:rPr>
                                            <m:t> </m:t>
                                          </m:r>
                                          <m:r>
                                            <a:rPr lang="en-US" altLang="ko-KR" sz="1600" b="0" i="1" smtClean="0">
                                              <a:latin typeface="Cambria Math" panose="02040503050406030204" pitchFamily="18" charset="0"/>
                                            </a:rPr>
                                            <m:t>𝑠</m:t>
                                          </m:r>
                                        </m:e>
                                      </m:func>
                                    </m:num>
                                    <m:den>
                                      <m:sSub>
                                        <m:sSubPr>
                                          <m:ctrlPr>
                                            <a:rPr lang="en-US" altLang="ko-KR" sz="16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ko-KR" sz="1600" i="1">
                                              <a:latin typeface="Cambria Math" panose="02040503050406030204" pitchFamily="18" charset="0"/>
                                            </a:rPr>
                                            <m:t>𝑘</m:t>
                                          </m:r>
                                        </m:e>
                                        <m:sub>
                                          <m:r>
                                            <a:rPr lang="en-US" altLang="ko-KR" sz="1600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sub>
                                      </m:sSub>
                                    </m:den>
                                  </m:f>
                                </m:e>
                              </m:mr>
                              <m:mr>
                                <m:e>
                                  <m:r>
                                    <a:rPr lang="en-US" altLang="ko-KR" sz="1600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altLang="ko-KR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ko-KR" sz="1600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e>
                                    <m:sub>
                                      <m:r>
                                        <a:rPr lang="en-US" altLang="ko-KR" sz="16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sub>
                                  </m:sSub>
                                  <m:r>
                                    <a:rPr lang="en-US" altLang="ko-KR" sz="1600" b="0" i="1" smtClean="0">
                                      <a:latin typeface="Cambria Math" panose="02040503050406030204" pitchFamily="18" charset="0"/>
                                    </a:rPr>
                                    <m:t>𝑠𝑖𝑛</m:t>
                                  </m:r>
                                  <m:sSub>
                                    <m:sSubPr>
                                      <m:ctrlPr>
                                        <a:rPr lang="en-US" altLang="ko-KR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ko-KR" sz="1600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e>
                                    <m:sub>
                                      <m:r>
                                        <a:rPr lang="en-US" altLang="ko-KR" sz="16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sub>
                                  </m:sSub>
                                  <m:r>
                                    <a:rPr lang="en-US" altLang="ko-KR" sz="1600" b="0" i="1" smtClean="0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  <m: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  <m:t>𝑜𝑠</m:t>
                                  </m:r>
                                  <m:sSub>
                                    <m:sSubPr>
                                      <m:ctrlPr>
                                        <a:rPr lang="en-US" altLang="ko-KR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ko-KR" sz="1600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e>
                                    <m:sub>
                                      <m:r>
                                        <a:rPr lang="en-US" altLang="ko-KR" sz="1600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sub>
                                  </m:sSub>
                                  <m:r>
                                    <m:rPr>
                                      <m:brk m:alnAt="7"/>
                                    </m:rP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</m:mr>
                            </m:m>
                            <m:r>
                              <a:rPr lang="en-US" altLang="ko-KR" sz="1600" i="1">
                                <a:latin typeface="Cambria Math" panose="02040503050406030204" pitchFamily="18" charset="0"/>
                              </a:rPr>
                              <m:t>   </m:t>
                            </m:r>
                            <m:r>
                              <a:rPr lang="en-US" altLang="ko-KR" sz="1600" b="0" i="1" smtClean="0">
                                <a:latin typeface="Cambria Math" panose="02040503050406030204" pitchFamily="18" charset="0"/>
                              </a:rPr>
                              <m:t>            </m:t>
                            </m:r>
                            <m:r>
                              <a:rPr lang="en-US" altLang="ko-KR" sz="16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m>
                              <m:mPr>
                                <m:mcs>
                                  <m:mc>
                                    <m:mcPr>
                                      <m:count m:val="2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altLang="ko-KR" sz="1600" i="1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  <m:r>
                                    <a:rPr lang="en-US" altLang="ko-KR" sz="1600" b="0" i="1" smtClean="0">
                                      <a:latin typeface="Cambria Math" panose="02040503050406030204" pitchFamily="18" charset="0"/>
                                    </a:rPr>
                                    <m:t>   </m:t>
                                  </m:r>
                                </m:e>
                                <m:e>
                                  <m: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</m:mr>
                              <m:mr>
                                <m:e>
                                  <m: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  <m:r>
                                    <a:rPr lang="en-US" altLang="ko-KR" sz="1600" b="0" i="1" smtClean="0">
                                      <a:latin typeface="Cambria Math" panose="02040503050406030204" pitchFamily="18" charset="0"/>
                                    </a:rPr>
                                    <m:t>   </m:t>
                                  </m:r>
                                </m:e>
                                <m:e>
                                  <m: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</m:mr>
                            </m:m>
                          </m:e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2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altLang="ko-KR" sz="1600" i="1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  <m:e>
                                  <m:r>
                                    <a:rPr lang="en-US" altLang="ko-KR" sz="1600" b="0" i="1" smtClean="0">
                                      <a:latin typeface="Cambria Math" panose="02040503050406030204" pitchFamily="18" charset="0"/>
                                    </a:rPr>
                                    <m:t>     </m:t>
                                  </m:r>
                                  <m: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</m:mr>
                              <m:mr>
                                <m:e>
                                  <m: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  <m:e>
                                  <m:r>
                                    <a:rPr lang="en-US" altLang="ko-KR" sz="1600" b="0" i="1" smtClean="0">
                                      <a:latin typeface="Cambria Math" panose="02040503050406030204" pitchFamily="18" charset="0"/>
                                    </a:rPr>
                                    <m:t>     </m:t>
                                  </m:r>
                                  <m: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</m:mr>
                            </m:m>
                            <m:r>
                              <a:rPr lang="en-US" altLang="ko-KR" sz="1600" i="1">
                                <a:latin typeface="Cambria Math" panose="02040503050406030204" pitchFamily="18" charset="0"/>
                              </a:rPr>
                              <m:t>    </m:t>
                            </m:r>
                            <m:r>
                              <a:rPr lang="en-US" altLang="ko-KR" sz="1600" b="0" i="1" smtClean="0">
                                <a:latin typeface="Cambria Math" panose="02040503050406030204" pitchFamily="18" charset="0"/>
                              </a:rPr>
                              <m:t>         </m:t>
                            </m:r>
                            <m:m>
                              <m:mPr>
                                <m:mcs>
                                  <m:mc>
                                    <m:mcPr>
                                      <m:count m:val="2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altLang="ko-KR" sz="1600" i="1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  <m: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  <m:t>𝑜𝑠</m:t>
                                  </m:r>
                                  <m:r>
                                    <a:rPr lang="en-US" altLang="ko-KR" sz="1600" b="0" i="1" smtClean="0"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  <m:sSub>
                                    <m:sSubPr>
                                      <m:ctrlPr>
                                        <a:rPr lang="en-US" altLang="ko-KR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ko-KR" sz="1600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e>
                                    <m:sub>
                                      <m:r>
                                        <a:rPr lang="en-US" altLang="ko-KR" sz="1600" b="0" i="1" smtClean="0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sub>
                                  </m:sSub>
                                  <m:r>
                                    <m:rPr>
                                      <m:brk m:alnAt="7"/>
                                    </m:rP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  <m:e>
                                  <m:f>
                                    <m:fPr>
                                      <m:ctrlPr>
                                        <a:rPr lang="en-US" altLang="ko-KR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func>
                                        <m:funcPr>
                                          <m:ctrlPr>
                                            <a:rPr lang="en-US" altLang="ko-KR" sz="16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uncPr>
                                        <m:fName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altLang="ko-KR" sz="1600">
                                              <a:latin typeface="Cambria Math" panose="02040503050406030204" pitchFamily="18" charset="0"/>
                                            </a:rPr>
                                            <m:t>sin</m:t>
                                          </m:r>
                                          <m:r>
                                            <a:rPr lang="en-US" altLang="ko-KR" sz="1600" b="0" i="1" smtClean="0">
                                              <a:latin typeface="Cambria Math" panose="02040503050406030204" pitchFamily="18" charset="0"/>
                                            </a:rPr>
                                            <m:t>h</m:t>
                                          </m:r>
                                        </m:fName>
                                        <m:e>
                                          <m:sSub>
                                            <m:sSubPr>
                                              <m:ctrlPr>
                                                <a:rPr lang="en-US" altLang="ko-KR" sz="16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ko-KR" sz="1600" i="1">
                                                  <a:latin typeface="Cambria Math" panose="02040503050406030204" pitchFamily="18" charset="0"/>
                                                </a:rPr>
                                                <m:t>𝑘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ko-KR" sz="1600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𝑦</m:t>
                                              </m:r>
                                            </m:sub>
                                          </m:sSub>
                                          <m:r>
                                            <a:rPr lang="en-US" altLang="ko-KR" sz="1600" i="1">
                                              <a:latin typeface="Cambria Math" panose="02040503050406030204" pitchFamily="18" charset="0"/>
                                            </a:rPr>
                                            <m:t> </m:t>
                                          </m:r>
                                          <m:r>
                                            <a:rPr lang="en-US" altLang="ko-KR" sz="1600" i="1">
                                              <a:latin typeface="Cambria Math" panose="02040503050406030204" pitchFamily="18" charset="0"/>
                                            </a:rPr>
                                            <m:t>𝑠</m:t>
                                          </m:r>
                                        </m:e>
                                      </m:func>
                                    </m:num>
                                    <m:den>
                                      <m:sSub>
                                        <m:sSubPr>
                                          <m:ctrlPr>
                                            <a:rPr lang="en-US" altLang="ko-KR" sz="16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ko-KR" sz="1600" i="1">
                                              <a:latin typeface="Cambria Math" panose="02040503050406030204" pitchFamily="18" charset="0"/>
                                            </a:rPr>
                                            <m:t>𝑘</m:t>
                                          </m:r>
                                        </m:e>
                                        <m:sub>
                                          <m:r>
                                            <a:rPr lang="en-US" altLang="ko-KR" sz="1600" b="0" i="1" smtClean="0">
                                              <a:latin typeface="Cambria Math" panose="02040503050406030204" pitchFamily="18" charset="0"/>
                                            </a:rPr>
                                            <m:t>𝑦</m:t>
                                          </m:r>
                                        </m:sub>
                                      </m:sSub>
                                    </m:den>
                                  </m:f>
                                </m:e>
                              </m:mr>
                              <m:mr>
                                <m:e>
                                  <m:sSub>
                                    <m:sSubPr>
                                      <m:ctrlPr>
                                        <a:rPr lang="en-US" altLang="ko-KR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ko-KR" sz="1600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e>
                                    <m:sub>
                                      <m:r>
                                        <a:rPr lang="en-US" altLang="ko-KR" sz="1600" b="0" i="1" smtClean="0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sub>
                                  </m:sSub>
                                  <m: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  <m:t>𝑠𝑖𝑛</m:t>
                                  </m:r>
                                  <m:sSub>
                                    <m:sSubPr>
                                      <m:ctrlPr>
                                        <a:rPr lang="en-US" altLang="ko-KR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ko-KR" sz="1600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e>
                                    <m:sub>
                                      <m:r>
                                        <a:rPr lang="en-US" altLang="ko-KR" sz="1600" b="0" i="1" smtClean="0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sub>
                                  </m:sSub>
                                  <m: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  <m: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  <m:t>𝑜𝑠h</m:t>
                                  </m:r>
                                  <m:sSub>
                                    <m:sSubPr>
                                      <m:ctrlPr>
                                        <a:rPr lang="en-US" altLang="ko-KR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ko-KR" sz="1600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e>
                                    <m:sub>
                                      <m:r>
                                        <a:rPr lang="en-US" altLang="ko-KR" sz="1600" i="1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sub>
                                  </m:sSub>
                                  <m:r>
                                    <m:rPr>
                                      <m:brk m:alnAt="7"/>
                                    </m:rP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</m:mr>
                            </m:m>
                          </m:e>
                        </m:eqArr>
                        <m:r>
                          <a:rPr lang="en-US" altLang="ko-KR" sz="16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d>
                  </m:oMath>
                </a14:m>
                <a:endParaRPr lang="ko-KR" altLang="en-US" sz="1600"/>
              </a:p>
            </p:txBody>
          </p:sp>
        </mc:Choice>
        <mc:Fallback xmlns=""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0ABE2E10-76B6-4B3F-9C58-8B0905386B3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1038" y="1790595"/>
                <a:ext cx="4001482" cy="1725729"/>
              </a:xfrm>
              <a:prstGeom prst="rect">
                <a:avLst/>
              </a:prstGeom>
              <a:blipFill>
                <a:blip r:embed="rId7"/>
                <a:stretch>
                  <a:fillRect t="-70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직사각형 33">
                <a:extLst>
                  <a:ext uri="{FF2B5EF4-FFF2-40B4-BE49-F238E27FC236}">
                    <a16:creationId xmlns:a16="http://schemas.microsoft.com/office/drawing/2014/main" id="{486F9397-F078-42EF-89CD-0F6057405066}"/>
                  </a:ext>
                </a:extLst>
              </p:cNvPr>
              <p:cNvSpPr/>
              <p:nvPr/>
            </p:nvSpPr>
            <p:spPr>
              <a:xfrm>
                <a:off x="4955656" y="3598222"/>
                <a:ext cx="3068725" cy="135242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600" b="1" i="1" smtClean="0">
                            <a:latin typeface="Cambria Math" panose="02040503050406030204" pitchFamily="18" charset="0"/>
                          </a:rPr>
                          <m:t>𝑫</m:t>
                        </m:r>
                      </m:e>
                      <m:sub>
                        <m:r>
                          <a:rPr lang="en-US" altLang="ko-KR" sz="1600" b="0" i="1" smtClean="0">
                            <a:latin typeface="Cambria Math" panose="02040503050406030204" pitchFamily="18" charset="0"/>
                          </a:rPr>
                          <m:t>𝑐𝑜𝑚𝑏𝑖𝑛𝑒𝑑</m:t>
                        </m:r>
                        <m:r>
                          <a:rPr lang="en-US" altLang="ko-KR" sz="16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1600" b="0" i="1" smtClean="0">
                            <a:latin typeface="Cambria Math" panose="02040503050406030204" pitchFamily="18" charset="0"/>
                          </a:rPr>
                          <m:t>𝑓𝑢𝑛𝑐𝑡𝑖𝑜𝑛</m:t>
                        </m:r>
                      </m:sub>
                    </m:sSub>
                  </m:oMath>
                </a14:m>
                <a:r>
                  <a:rPr lang="ko-KR" altLang="en-US" sz="1600"/>
                  <a:t> </a:t>
                </a:r>
                <a:r>
                  <a:rPr lang="en-US" altLang="ko-KR" sz="1600"/>
                  <a:t>=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ko-KR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altLang="ko-KR" sz="1600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f>
                              <m:fPr>
                                <m:ctrlPr>
                                  <a:rPr lang="en-US" altLang="ko-KR" sz="16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func>
                                  <m:funcPr>
                                    <m:ctrlPr>
                                      <a:rPr lang="en-US" altLang="ko-KR" sz="1600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a:rPr lang="en-US" altLang="ko-KR" sz="1600" b="0" i="0" smtClean="0">
                                        <a:latin typeface="Cambria Math" panose="02040503050406030204" pitchFamily="18" charset="0"/>
                                      </a:rPr>
                                      <m:t>1 −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US" altLang="ko-KR" sz="1600" b="0" i="0" smtClean="0">
                                        <a:latin typeface="Cambria Math" panose="02040503050406030204" pitchFamily="18" charset="0"/>
                                      </a:rPr>
                                      <m:t>cos</m:t>
                                    </m:r>
                                  </m:fName>
                                  <m:e>
                                    <m:sSub>
                                      <m:sSubPr>
                                        <m:ctrlPr>
                                          <a:rPr lang="en-US" altLang="ko-KR" sz="16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ko-KR" sz="1600" i="1">
                                            <a:latin typeface="Cambria Math" panose="02040503050406030204" pitchFamily="18" charset="0"/>
                                          </a:rPr>
                                          <m:t>𝑘</m:t>
                                        </m:r>
                                      </m:e>
                                      <m:sub>
                                        <m:r>
                                          <a:rPr lang="en-US" altLang="ko-KR" sz="1600" i="1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sub>
                                    </m:sSub>
                                    <m:r>
                                      <a:rPr lang="en-US" altLang="ko-KR" sz="1600" i="1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n-US" altLang="ko-KR" sz="1600" i="1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</m:func>
                              </m:num>
                              <m:den>
                                <m:sSubSup>
                                  <m:sSubSupPr>
                                    <m:ctrlPr>
                                      <a:rPr lang="en-US" altLang="ko-KR" sz="16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altLang="ko-KR" sz="1600" b="0" i="1" smtClean="0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en-US" altLang="ko-KR" sz="16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  <m:sup>
                                    <m:r>
                                      <a:rPr lang="en-US" altLang="ko-KR" sz="16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  <m:r>
                                  <a:rPr lang="ko-KR" altLang="en-US" sz="1600" i="1">
                                    <a:latin typeface="Cambria Math" panose="02040503050406030204" pitchFamily="18" charset="0"/>
                                  </a:rPr>
                                  <m:t>𝜌</m:t>
                                </m:r>
                              </m:den>
                            </m:f>
                          </m:e>
                          <m:e>
                            <m:f>
                              <m:fPr>
                                <m:ctrlPr>
                                  <a:rPr lang="en-US" altLang="ko-KR" sz="16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func>
                                  <m:funcPr>
                                    <m:ctrlPr>
                                      <a:rPr lang="en-US" altLang="ko-KR" sz="1600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altLang="ko-KR" sz="160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sSub>
                                      <m:sSubPr>
                                        <m:ctrlPr>
                                          <a:rPr lang="en-US" altLang="ko-KR" sz="16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ko-KR" sz="1600" i="1">
                                            <a:latin typeface="Cambria Math" panose="02040503050406030204" pitchFamily="18" charset="0"/>
                                          </a:rPr>
                                          <m:t>𝑘</m:t>
                                        </m:r>
                                      </m:e>
                                      <m:sub>
                                        <m:r>
                                          <a:rPr lang="en-US" altLang="ko-KR" sz="1600" i="1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sub>
                                    </m:sSub>
                                    <m:r>
                                      <a:rPr lang="en-US" altLang="ko-KR" sz="1600" i="1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n-US" altLang="ko-KR" sz="1600" i="1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</m:func>
                              </m:num>
                              <m:den>
                                <m:sSub>
                                  <m:sSubPr>
                                    <m:ctrlPr>
                                      <a:rPr lang="en-US" altLang="ko-KR" sz="16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ko-KR" sz="1600" i="1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en-US" altLang="ko-KR" sz="1600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</m:sSub>
                                <m:r>
                                  <a:rPr lang="ko-KR" altLang="en-US" sz="1600" i="1" smtClean="0">
                                    <a:latin typeface="Cambria Math" panose="02040503050406030204" pitchFamily="18" charset="0"/>
                                  </a:rPr>
                                  <m:t>𝜌</m:t>
                                </m:r>
                              </m:den>
                            </m:f>
                          </m:e>
                          <m:e>
                            <m:r>
                              <a:rPr lang="en-US" altLang="ko-KR" sz="16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lang="en-US" altLang="ko-KR" sz="16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US" altLang="ko-KR" sz="16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eqArr>
                      </m:e>
                    </m:d>
                  </m:oMath>
                </a14:m>
                <a:endParaRPr lang="ko-KR" altLang="en-US" sz="1600"/>
              </a:p>
            </p:txBody>
          </p:sp>
        </mc:Choice>
        <mc:Fallback xmlns="">
          <p:sp>
            <p:nvSpPr>
              <p:cNvPr id="34" name="직사각형 33">
                <a:extLst>
                  <a:ext uri="{FF2B5EF4-FFF2-40B4-BE49-F238E27FC236}">
                    <a16:creationId xmlns:a16="http://schemas.microsoft.com/office/drawing/2014/main" id="{486F9397-F078-42EF-89CD-0F605740506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5656" y="3598222"/>
                <a:ext cx="3068725" cy="135242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그림 4">
            <a:extLst>
              <a:ext uri="{FF2B5EF4-FFF2-40B4-BE49-F238E27FC236}">
                <a16:creationId xmlns:a16="http://schemas.microsoft.com/office/drawing/2014/main" id="{6DED434F-35FA-43B2-8D88-624673C49A5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01445" y="1999059"/>
            <a:ext cx="2157711" cy="362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직사각형 9">
                <a:extLst>
                  <a:ext uri="{FF2B5EF4-FFF2-40B4-BE49-F238E27FC236}">
                    <a16:creationId xmlns:a16="http://schemas.microsoft.com/office/drawing/2014/main" id="{59B45D5F-EF0A-44A0-8D70-916972EA32C8}"/>
                  </a:ext>
                </a:extLst>
              </p:cNvPr>
              <p:cNvSpPr/>
              <p:nvPr/>
            </p:nvSpPr>
            <p:spPr>
              <a:xfrm>
                <a:off x="367080" y="2641309"/>
                <a:ext cx="1925527" cy="18028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ko-KR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altLang="ko-KR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′′</m:t>
                          </m:r>
                        </m:sup>
                      </m:sSup>
                      <m:r>
                        <a:rPr lang="en-US" altLang="ko-KR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ko-KR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𝒌</m:t>
                          </m:r>
                        </m:e>
                        <m:sub>
                          <m:r>
                            <a:rPr lang="en-US" altLang="ko-KR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sub>
                      </m:sSub>
                      <m:r>
                        <a:rPr lang="en-US" altLang="ko-KR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altLang="ko-KR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𝒉</m:t>
                      </m:r>
                      <m:r>
                        <a:rPr lang="ko-KR" altLang="en-US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𝜹</m:t>
                      </m:r>
                    </m:oMath>
                  </m:oMathPara>
                </a14:m>
                <a:endParaRPr lang="en-US" altLang="ko-KR" b="1">
                  <a:solidFill>
                    <a:srgbClr val="0070C0"/>
                  </a:solidFill>
                </a:endParaRPr>
              </a:p>
              <a:p>
                <a:r>
                  <a:rPr lang="en-US" altLang="ko-KR"/>
                  <a:t>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ko-KR" altLang="en-US" b="0" i="1" smtClean="0">
                            <a:latin typeface="Cambria Math" panose="02040503050406030204" pitchFamily="18" charset="0"/>
                          </a:rPr>
                          <m:t>𝜌</m:t>
                        </m:r>
                      </m:den>
                    </m:f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+ </m:t>
                    </m:r>
                    <m:sSup>
                      <m:sSup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p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 )</m:t>
                    </m:r>
                  </m:oMath>
                </a14:m>
                <a:endParaRPr lang="en-US" altLang="ko-KR" b="0"/>
              </a:p>
              <a:p>
                <a:r>
                  <a:rPr lang="en-US" altLang="ko-KR" b="1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p>
                        <m:r>
                          <a:rPr lang="en-US" altLang="ko-KR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′′</m:t>
                        </m:r>
                      </m:sup>
                    </m:sSup>
                    <m:r>
                      <a:rPr lang="en-US" altLang="ko-KR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ko-KR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𝒌</m:t>
                        </m:r>
                      </m:e>
                      <m:sub>
                        <m:r>
                          <a:rPr lang="en-US" altLang="ko-KR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</m:sub>
                    </m:sSub>
                    <m:r>
                      <a:rPr lang="en-US" altLang="ko-KR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altLang="ko-KR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ko-KR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endParaRPr lang="en-US" altLang="ko-KR" b="1">
                  <a:solidFill>
                    <a:srgbClr val="0070C0"/>
                  </a:solidFill>
                </a:endParaRPr>
              </a:p>
              <a:p>
                <a:r>
                  <a:rPr lang="en-US" altLang="ko-KR"/>
                  <a:t>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</m:sSub>
                    <m:r>
                      <a:rPr lang="en-US" altLang="ko-KR" i="1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ko-KR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altLang="ko-KR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ko-KR" altLang="en-US" i="1">
                            <a:latin typeface="Cambria Math" panose="02040503050406030204" pitchFamily="18" charset="0"/>
                          </a:rPr>
                          <m:t>𝜌</m:t>
                        </m:r>
                      </m:den>
                    </m:f>
                    <m:r>
                      <a:rPr lang="en-US" altLang="ko-KR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ko-KR"/>
              </a:p>
              <a:p>
                <a:endParaRPr lang="ko-KR" altLang="en-US"/>
              </a:p>
            </p:txBody>
          </p:sp>
        </mc:Choice>
        <mc:Fallback xmlns="">
          <p:sp>
            <p:nvSpPr>
              <p:cNvPr id="10" name="직사각형 9">
                <a:extLst>
                  <a:ext uri="{FF2B5EF4-FFF2-40B4-BE49-F238E27FC236}">
                    <a16:creationId xmlns:a16="http://schemas.microsoft.com/office/drawing/2014/main" id="{59B45D5F-EF0A-44A0-8D70-916972EA32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080" y="2641309"/>
                <a:ext cx="1925527" cy="180286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직사각형 11">
                <a:extLst>
                  <a:ext uri="{FF2B5EF4-FFF2-40B4-BE49-F238E27FC236}">
                    <a16:creationId xmlns:a16="http://schemas.microsoft.com/office/drawing/2014/main" id="{AC5812C7-4FA3-4125-9272-1F2ED7458B3F}"/>
                  </a:ext>
                </a:extLst>
              </p:cNvPr>
              <p:cNvSpPr/>
              <p:nvPr/>
            </p:nvSpPr>
            <p:spPr>
              <a:xfrm>
                <a:off x="5087450" y="1354109"/>
                <a:ext cx="328865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/>
                  <a:t>For the case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ko-KR" altLang="en-US"/>
                  <a:t> </a:t>
                </a:r>
                <a:r>
                  <a:rPr lang="en-US" altLang="ko-KR"/>
                  <a:t>&gt; 0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en-US" altLang="ko-KR"/>
                  <a:t> &lt; 0 </a:t>
                </a:r>
                <a:endParaRPr lang="ko-KR" altLang="en-US"/>
              </a:p>
            </p:txBody>
          </p:sp>
        </mc:Choice>
        <mc:Fallback xmlns="">
          <p:sp>
            <p:nvSpPr>
              <p:cNvPr id="12" name="직사각형 11">
                <a:extLst>
                  <a:ext uri="{FF2B5EF4-FFF2-40B4-BE49-F238E27FC236}">
                    <a16:creationId xmlns:a16="http://schemas.microsoft.com/office/drawing/2014/main" id="{AC5812C7-4FA3-4125-9272-1F2ED7458B3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7450" y="1354109"/>
                <a:ext cx="3288657" cy="369332"/>
              </a:xfrm>
              <a:prstGeom prst="rect">
                <a:avLst/>
              </a:prstGeom>
              <a:blipFill>
                <a:blip r:embed="rId11"/>
                <a:stretch>
                  <a:fillRect l="-1670" t="-8197" r="-557" b="-2459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05E9474A-0799-D1B0-43DF-90E08BF5210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DBAB80-468C-4252-8D8D-F72A0FE47F84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016978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"/>
          <p:cNvSpPr/>
          <p:nvPr/>
        </p:nvSpPr>
        <p:spPr>
          <a:xfrm>
            <a:off x="457200" y="841248"/>
            <a:ext cx="8229600" cy="0"/>
          </a:xfrm>
          <a:prstGeom prst="line">
            <a:avLst/>
          </a:prstGeom>
          <a:noFill/>
          <a:ln w="9525">
            <a:solidFill>
              <a:srgbClr val="C5D3D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" name="Text 6"/>
          <p:cNvSpPr/>
          <p:nvPr/>
        </p:nvSpPr>
        <p:spPr>
          <a:xfrm>
            <a:off x="365760" y="4836344"/>
            <a:ext cx="6858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8A96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Beam Dynamics of Circular Accelerators – KoPAS 2026</a:t>
            </a:r>
            <a:endParaRPr lang="en-US" sz="900" dirty="0"/>
          </a:p>
        </p:txBody>
      </p:sp>
      <p:sp>
        <p:nvSpPr>
          <p:cNvPr id="15" name="Text 0">
            <a:extLst>
              <a:ext uri="{FF2B5EF4-FFF2-40B4-BE49-F238E27FC236}">
                <a16:creationId xmlns:a16="http://schemas.microsoft.com/office/drawing/2014/main" id="{E5F5F2F6-1A75-44EE-A9C0-3C1D654665DD}"/>
              </a:ext>
            </a:extLst>
          </p:cNvPr>
          <p:cNvSpPr/>
          <p:nvPr/>
        </p:nvSpPr>
        <p:spPr>
          <a:xfrm>
            <a:off x="457200" y="18734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>
                <a:solidFill>
                  <a:srgbClr val="1E3F66"/>
                </a:solidFill>
                <a:latin typeface="Arial" pitchFamily="34" charset="0"/>
                <a:cs typeface="Arial" pitchFamily="34" charset="-120"/>
              </a:rPr>
              <a:t>The equation of motion : quadrupole magnet</a:t>
            </a:r>
            <a:endParaRPr lang="en-US" sz="2400" dirty="0"/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32A98EE4-D172-465B-A90F-FC26B9CBDF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285" y="992235"/>
            <a:ext cx="1885033" cy="859932"/>
          </a:xfrm>
          <a:prstGeom prst="rect">
            <a:avLst/>
          </a:prstGeom>
        </p:spPr>
      </p:pic>
      <p:sp>
        <p:nvSpPr>
          <p:cNvPr id="14" name="화살표: 아래쪽 13">
            <a:extLst>
              <a:ext uri="{FF2B5EF4-FFF2-40B4-BE49-F238E27FC236}">
                <a16:creationId xmlns:a16="http://schemas.microsoft.com/office/drawing/2014/main" id="{37F1ED0C-92D2-423D-8495-66F6642A53A7}"/>
              </a:ext>
            </a:extLst>
          </p:cNvPr>
          <p:cNvSpPr/>
          <p:nvPr/>
        </p:nvSpPr>
        <p:spPr>
          <a:xfrm>
            <a:off x="1149112" y="1892368"/>
            <a:ext cx="180924" cy="327619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CA6AA0AD-415B-4615-B50A-89279A310C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8941" y="1561464"/>
            <a:ext cx="2007730" cy="34111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직사각형 5">
                <a:extLst>
                  <a:ext uri="{FF2B5EF4-FFF2-40B4-BE49-F238E27FC236}">
                    <a16:creationId xmlns:a16="http://schemas.microsoft.com/office/drawing/2014/main" id="{1A6EE90E-5EFF-4B32-8367-40CB8769DD67}"/>
                  </a:ext>
                </a:extLst>
              </p:cNvPr>
              <p:cNvSpPr/>
              <p:nvPr/>
            </p:nvSpPr>
            <p:spPr>
              <a:xfrm>
                <a:off x="2263502" y="1034552"/>
                <a:ext cx="556242" cy="40754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1000" i="1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altLang="ko-KR" sz="1000" i="1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altLang="ko-KR" sz="1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10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ko-KR" altLang="en-US" sz="1000" i="1">
                              <a:latin typeface="Cambria Math" panose="02040503050406030204" pitchFamily="18" charset="0"/>
                            </a:rPr>
                            <m:t>𝜌</m:t>
                          </m:r>
                        </m:den>
                      </m:f>
                    </m:oMath>
                  </m:oMathPara>
                </a14:m>
                <a:endParaRPr lang="ko-KR" altLang="en-US" sz="1000"/>
              </a:p>
            </p:txBody>
          </p:sp>
        </mc:Choice>
        <mc:Fallback xmlns="">
          <p:sp>
            <p:nvSpPr>
              <p:cNvPr id="6" name="직사각형 5">
                <a:extLst>
                  <a:ext uri="{FF2B5EF4-FFF2-40B4-BE49-F238E27FC236}">
                    <a16:creationId xmlns:a16="http://schemas.microsoft.com/office/drawing/2014/main" id="{1A6EE90E-5EFF-4B32-8367-40CB8769DD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3502" y="1034552"/>
                <a:ext cx="556242" cy="40754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직사각형 21">
                <a:extLst>
                  <a:ext uri="{FF2B5EF4-FFF2-40B4-BE49-F238E27FC236}">
                    <a16:creationId xmlns:a16="http://schemas.microsoft.com/office/drawing/2014/main" id="{0E1A7578-8007-491D-9A26-CC6E1B97929D}"/>
                  </a:ext>
                </a:extLst>
              </p:cNvPr>
              <p:cNvSpPr/>
              <p:nvPr/>
            </p:nvSpPr>
            <p:spPr>
              <a:xfrm>
                <a:off x="6146215" y="1161286"/>
                <a:ext cx="109991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ko-KR" b="1" i="1" smtClean="0">
                        <a:latin typeface="Cambria Math" panose="02040503050406030204" pitchFamily="18" charset="0"/>
                      </a:rPr>
                      <m:t>𝑿</m:t>
                    </m:r>
                  </m:oMath>
                </a14:m>
                <a:r>
                  <a:rPr lang="ko-KR" altLang="en-US"/>
                  <a:t> </a:t>
                </a:r>
                <a:r>
                  <a:rPr lang="en-US" altLang="ko-KR"/>
                  <a:t>= </a:t>
                </a:r>
                <a14:m>
                  <m:oMath xmlns:m="http://schemas.openxmlformats.org/officeDocument/2006/math">
                    <m:r>
                      <a:rPr lang="en-US" altLang="ko-KR" b="1" i="1" smtClean="0">
                        <a:latin typeface="Cambria Math" panose="02040503050406030204" pitchFamily="18" charset="0"/>
                      </a:rPr>
                      <m:t>𝑴</m:t>
                    </m:r>
                    <m:sSub>
                      <m:sSubPr>
                        <m:ctrlPr>
                          <a:rPr lang="en-US" altLang="ko-KR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1" i="1"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  <m:sub>
                        <m:r>
                          <a:rPr lang="en-US" altLang="ko-KR" b="1" i="1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ko-KR" altLang="en-US"/>
                  <a:t> </a:t>
                </a:r>
              </a:p>
            </p:txBody>
          </p:sp>
        </mc:Choice>
        <mc:Fallback xmlns="">
          <p:sp>
            <p:nvSpPr>
              <p:cNvPr id="22" name="직사각형 21">
                <a:extLst>
                  <a:ext uri="{FF2B5EF4-FFF2-40B4-BE49-F238E27FC236}">
                    <a16:creationId xmlns:a16="http://schemas.microsoft.com/office/drawing/2014/main" id="{0E1A7578-8007-491D-9A26-CC6E1B97929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6215" y="1161286"/>
                <a:ext cx="1099916" cy="369332"/>
              </a:xfrm>
              <a:prstGeom prst="rect">
                <a:avLst/>
              </a:prstGeom>
              <a:blipFill>
                <a:blip r:embed="rId6"/>
                <a:stretch>
                  <a:fillRect t="-8197" b="-2459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0ABE2E10-76B6-4B3F-9C58-8B0905386B37}"/>
                  </a:ext>
                </a:extLst>
              </p:cNvPr>
              <p:cNvSpPr/>
              <p:nvPr/>
            </p:nvSpPr>
            <p:spPr>
              <a:xfrm>
                <a:off x="4884846" y="2219987"/>
                <a:ext cx="4001482" cy="22292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600" b="1" i="1">
                            <a:latin typeface="Cambria Math" panose="02040503050406030204" pitchFamily="18" charset="0"/>
                          </a:rPr>
                          <m:t>𝑴</m:t>
                        </m:r>
                      </m:e>
                      <m:sub>
                        <m:r>
                          <a:rPr lang="en-US" altLang="ko-KR" sz="1600" b="0" i="1" smtClean="0">
                            <a:latin typeface="Cambria Math" panose="02040503050406030204" pitchFamily="18" charset="0"/>
                          </a:rPr>
                          <m:t>𝑞𝑢𝑎𝑑𝑟𝑢𝑝𝑜𝑙𝑒</m:t>
                        </m:r>
                      </m:sub>
                    </m:sSub>
                  </m:oMath>
                </a14:m>
                <a:r>
                  <a:rPr lang="ko-KR" altLang="en-US" sz="1600"/>
                  <a:t> </a:t>
                </a:r>
                <a:r>
                  <a:rPr lang="en-US" altLang="ko-KR" sz="1600"/>
                  <a:t>=</a:t>
                </a:r>
              </a:p>
              <a:p>
                <a:r>
                  <a:rPr lang="en-US" altLang="ko-KR" sz="160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ko-KR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altLang="ko-KR" sz="16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2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altLang="ko-KR" sz="1600" i="1" smtClean="0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altLang="ko-KR" sz="1600" b="0" i="1" smtClean="0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  <m:r>
                                    <a:rPr lang="en-US" altLang="ko-KR" sz="1600" b="0" i="1" smtClean="0">
                                      <a:latin typeface="Cambria Math" panose="02040503050406030204" pitchFamily="18" charset="0"/>
                                    </a:rPr>
                                    <m:t>𝑜𝑠</m:t>
                                  </m:r>
                                  <m:rad>
                                    <m:radPr>
                                      <m:degHide m:val="on"/>
                                      <m:ctrlPr>
                                        <a:rPr lang="en-US" altLang="ko-KR" sz="16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sSub>
                                        <m:sSubPr>
                                          <m:ctrlPr>
                                            <a:rPr lang="en-US" altLang="ko-KR" sz="16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ko-KR" sz="1600" b="0" i="1" smtClean="0">
                                              <a:latin typeface="Cambria Math" panose="02040503050406030204" pitchFamily="18" charset="0"/>
                                            </a:rPr>
                                            <m:t>𝑘</m:t>
                                          </m:r>
                                        </m:e>
                                        <m:sub>
                                          <m:r>
                                            <a:rPr lang="en-US" altLang="ko-KR" sz="1600" b="0" i="1" smtClean="0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sub>
                                      </m:sSub>
                                    </m:e>
                                  </m:rad>
                                  <m:r>
                                    <m:rPr>
                                      <m:brk m:alnAt="7"/>
                                    </m:rPr>
                                    <a:rPr lang="en-US" altLang="ko-KR" sz="1600" b="0" i="1" smtClean="0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  <m:e>
                                  <m:f>
                                    <m:fPr>
                                      <m:ctrlPr>
                                        <a:rPr lang="en-US" altLang="ko-KR" sz="160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func>
                                        <m:funcPr>
                                          <m:ctrlPr>
                                            <a:rPr lang="en-US" altLang="ko-KR" sz="16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uncPr>
                                        <m:fName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altLang="ko-KR" sz="1600">
                                              <a:latin typeface="Cambria Math" panose="02040503050406030204" pitchFamily="18" charset="0"/>
                                            </a:rPr>
                                            <m:t>sin</m:t>
                                          </m:r>
                                        </m:fName>
                                        <m:e>
                                          <m:rad>
                                            <m:radPr>
                                              <m:degHide m:val="on"/>
                                              <m:ctrlPr>
                                                <a:rPr lang="en-US" altLang="ko-KR" sz="16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radPr>
                                            <m:deg/>
                                            <m:e>
                                              <m:sSub>
                                                <m:sSubPr>
                                                  <m:ctrlPr>
                                                    <a:rPr lang="en-US" altLang="ko-KR" sz="1600" i="1"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en-US" altLang="ko-KR" sz="1600" i="1">
                                                      <a:latin typeface="Cambria Math" panose="02040503050406030204" pitchFamily="18" charset="0"/>
                                                    </a:rPr>
                                                    <m:t>𝑘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en-US" altLang="ko-KR" sz="1600" i="1">
                                                      <a:latin typeface="Cambria Math" panose="02040503050406030204" pitchFamily="18" charset="0"/>
                                                    </a:rPr>
                                                    <m:t>𝑥</m:t>
                                                  </m:r>
                                                </m:sub>
                                              </m:sSub>
                                            </m:e>
                                          </m:rad>
                                          <m:r>
                                            <m:rPr>
                                              <m:brk m:alnAt="7"/>
                                            </m:rPr>
                                            <a:rPr lang="en-US" altLang="ko-KR" sz="1600" i="1">
                                              <a:latin typeface="Cambria Math" panose="02040503050406030204" pitchFamily="18" charset="0"/>
                                            </a:rPr>
                                            <m:t>𝑠</m:t>
                                          </m:r>
                                        </m:e>
                                      </m:func>
                                    </m:num>
                                    <m:den>
                                      <m:rad>
                                        <m:radPr>
                                          <m:degHide m:val="on"/>
                                          <m:ctrlPr>
                                            <a:rPr lang="en-US" altLang="ko-KR" sz="16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radPr>
                                        <m:deg/>
                                        <m:e>
                                          <m:sSub>
                                            <m:sSubPr>
                                              <m:ctrlPr>
                                                <a:rPr lang="en-US" altLang="ko-KR" sz="16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ko-KR" sz="1600" i="1">
                                                  <a:latin typeface="Cambria Math" panose="02040503050406030204" pitchFamily="18" charset="0"/>
                                                </a:rPr>
                                                <m:t>𝑘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ko-KR" sz="1600" i="1">
                                                  <a:latin typeface="Cambria Math" panose="02040503050406030204" pitchFamily="18" charset="0"/>
                                                </a:rPr>
                                                <m:t>𝑥</m:t>
                                              </m:r>
                                            </m:sub>
                                          </m:sSub>
                                        </m:e>
                                      </m:rad>
                                    </m:den>
                                  </m:f>
                                </m:e>
                              </m:mr>
                              <m:mr>
                                <m:e>
                                  <m:r>
                                    <a:rPr lang="en-US" altLang="ko-KR" sz="1600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ad>
                                    <m:radPr>
                                      <m:degHide m:val="on"/>
                                      <m:ctrlPr>
                                        <a:rPr lang="en-US" altLang="ko-KR" sz="16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sSub>
                                        <m:sSubPr>
                                          <m:ctrlPr>
                                            <a:rPr lang="en-US" altLang="ko-KR" sz="16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ko-KR" sz="1600" b="0" i="1" smtClean="0">
                                              <a:latin typeface="Cambria Math" panose="02040503050406030204" pitchFamily="18" charset="0"/>
                                            </a:rPr>
                                            <m:t>𝑘</m:t>
                                          </m:r>
                                        </m:e>
                                        <m:sub>
                                          <m:r>
                                            <a:rPr lang="en-US" altLang="ko-KR" sz="1600" b="0" i="1" smtClean="0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sub>
                                      </m:sSub>
                                    </m:e>
                                  </m:rad>
                                  <m:func>
                                    <m:funcPr>
                                      <m:ctrlPr>
                                        <a:rPr lang="en-US" altLang="ko-KR" sz="16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altLang="ko-KR" sz="1600" b="0" i="0" smtClean="0">
                                          <a:latin typeface="Cambria Math" panose="02040503050406030204" pitchFamily="18" charset="0"/>
                                        </a:rPr>
                                        <m:t>sin</m:t>
                                      </m:r>
                                    </m:fName>
                                    <m:e>
                                      <m:rad>
                                        <m:radPr>
                                          <m:degHide m:val="on"/>
                                          <m:ctrlPr>
                                            <a:rPr lang="en-US" altLang="ko-KR" sz="16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radPr>
                                        <m:deg/>
                                        <m:e>
                                          <m:sSub>
                                            <m:sSubPr>
                                              <m:ctrlPr>
                                                <a:rPr lang="en-US" altLang="ko-KR" sz="16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ko-KR" sz="1600" i="1">
                                                  <a:latin typeface="Cambria Math" panose="02040503050406030204" pitchFamily="18" charset="0"/>
                                                </a:rPr>
                                                <m:t>𝑘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ko-KR" sz="1600" i="1">
                                                  <a:latin typeface="Cambria Math" panose="02040503050406030204" pitchFamily="18" charset="0"/>
                                                </a:rPr>
                                                <m:t>𝑥</m:t>
                                              </m:r>
                                            </m:sub>
                                          </m:sSub>
                                        </m:e>
                                      </m:rad>
                                      <m:r>
                                        <m:rPr>
                                          <m:brk m:alnAt="7"/>
                                        </m:rPr>
                                        <a:rPr lang="en-US" altLang="ko-KR" sz="1600" i="1">
                                          <a:latin typeface="Cambria Math" panose="02040503050406030204" pitchFamily="18" charset="0"/>
                                        </a:rPr>
                                        <m:t>𝑠</m:t>
                                      </m:r>
                                    </m:e>
                                  </m:func>
                                </m:e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  <m: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  <m:t>𝑜𝑠</m:t>
                                  </m:r>
                                  <m:rad>
                                    <m:radPr>
                                      <m:degHide m:val="on"/>
                                      <m:ctrlPr>
                                        <a:rPr lang="en-US" altLang="ko-KR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sSub>
                                        <m:sSubPr>
                                          <m:ctrlPr>
                                            <a:rPr lang="en-US" altLang="ko-KR" sz="16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ko-KR" sz="1600" i="1">
                                              <a:latin typeface="Cambria Math" panose="02040503050406030204" pitchFamily="18" charset="0"/>
                                            </a:rPr>
                                            <m:t>𝑘</m:t>
                                          </m:r>
                                        </m:e>
                                        <m:sub>
                                          <m:r>
                                            <a:rPr lang="en-US" altLang="ko-KR" sz="1600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sub>
                                      </m:sSub>
                                    </m:e>
                                  </m:rad>
                                  <m:r>
                                    <m:rPr>
                                      <m:brk m:alnAt="7"/>
                                    </m:rP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</m:mr>
                            </m:m>
                            <m:r>
                              <a:rPr lang="en-US" altLang="ko-KR" sz="1600" i="1">
                                <a:latin typeface="Cambria Math" panose="02040503050406030204" pitchFamily="18" charset="0"/>
                              </a:rPr>
                              <m:t>  </m:t>
                            </m:r>
                            <m:r>
                              <a:rPr lang="en-US" altLang="ko-KR" sz="1600" b="0" i="1" smtClean="0">
                                <a:latin typeface="Cambria Math" panose="02040503050406030204" pitchFamily="18" charset="0"/>
                              </a:rPr>
                              <m:t>             </m:t>
                            </m:r>
                            <m:r>
                              <a:rPr lang="en-US" altLang="ko-KR" sz="1600" i="1">
                                <a:latin typeface="Cambria Math" panose="02040503050406030204" pitchFamily="18" charset="0"/>
                              </a:rPr>
                              <m:t>  </m:t>
                            </m:r>
                            <m:m>
                              <m:mPr>
                                <m:mcs>
                                  <m:mc>
                                    <m:mcPr>
                                      <m:count m:val="2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altLang="ko-KR" sz="1600" i="1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  <m:r>
                                    <a:rPr lang="en-US" altLang="ko-KR" sz="1600" b="0" i="1" smtClean="0">
                                      <a:latin typeface="Cambria Math" panose="02040503050406030204" pitchFamily="18" charset="0"/>
                                    </a:rPr>
                                    <m:t>   </m:t>
                                  </m:r>
                                </m:e>
                                <m:e>
                                  <m: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</m:mr>
                              <m:mr>
                                <m:e>
                                  <m: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  <m:r>
                                    <a:rPr lang="en-US" altLang="ko-KR" sz="1600" b="0" i="1" smtClean="0">
                                      <a:latin typeface="Cambria Math" panose="02040503050406030204" pitchFamily="18" charset="0"/>
                                    </a:rPr>
                                    <m:t>   </m:t>
                                  </m:r>
                                </m:e>
                                <m:e>
                                  <m: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</m:mr>
                            </m:m>
                          </m:e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2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altLang="ko-KR" sz="1600" i="1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  <m:e>
                                  <m:r>
                                    <a:rPr lang="en-US" altLang="ko-KR" sz="1600" b="0" i="1" smtClean="0">
                                      <a:latin typeface="Cambria Math" panose="02040503050406030204" pitchFamily="18" charset="0"/>
                                    </a:rPr>
                                    <m:t>     </m:t>
                                  </m:r>
                                  <m: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</m:mr>
                              <m:mr>
                                <m:e>
                                  <m: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  <m:e>
                                  <m:r>
                                    <a:rPr lang="en-US" altLang="ko-KR" sz="1600" b="0" i="1" smtClean="0">
                                      <a:latin typeface="Cambria Math" panose="02040503050406030204" pitchFamily="18" charset="0"/>
                                    </a:rPr>
                                    <m:t>     </m:t>
                                  </m:r>
                                  <m: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</m:mr>
                            </m:m>
                            <m:r>
                              <a:rPr lang="en-US" altLang="ko-KR" sz="1600" i="1">
                                <a:latin typeface="Cambria Math" panose="02040503050406030204" pitchFamily="18" charset="0"/>
                              </a:rPr>
                              <m:t>    </m:t>
                            </m:r>
                            <m:r>
                              <a:rPr lang="en-US" altLang="ko-KR" sz="1600" b="0" i="1" smtClean="0">
                                <a:latin typeface="Cambria Math" panose="02040503050406030204" pitchFamily="18" charset="0"/>
                              </a:rPr>
                              <m:t>         </m:t>
                            </m:r>
                            <m:m>
                              <m:mPr>
                                <m:mcs>
                                  <m:mc>
                                    <m:mcPr>
                                      <m:count m:val="2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altLang="ko-KR" sz="1600" i="1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  <m: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  <m:t>𝑜𝑠</m:t>
                                  </m:r>
                                  <m:r>
                                    <a:rPr lang="en-US" altLang="ko-KR" sz="1600" b="0" i="1" smtClean="0"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  <m:rad>
                                    <m:radPr>
                                      <m:degHide m:val="on"/>
                                      <m:ctrlPr>
                                        <a:rPr lang="en-US" altLang="ko-KR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sSub>
                                        <m:sSubPr>
                                          <m:ctrlPr>
                                            <a:rPr lang="en-US" altLang="ko-KR" sz="16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ko-KR" sz="1600" i="1">
                                              <a:latin typeface="Cambria Math" panose="02040503050406030204" pitchFamily="18" charset="0"/>
                                            </a:rPr>
                                            <m:t>𝑘</m:t>
                                          </m:r>
                                        </m:e>
                                        <m:sub>
                                          <m:r>
                                            <a:rPr lang="en-US" altLang="ko-KR" sz="1600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sub>
                                      </m:sSub>
                                    </m:e>
                                  </m:rad>
                                  <m:r>
                                    <m:rPr>
                                      <m:brk m:alnAt="7"/>
                                    </m:rP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  <m:e>
                                  <m:f>
                                    <m:fPr>
                                      <m:ctrlPr>
                                        <a:rPr lang="en-US" altLang="ko-KR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func>
                                        <m:funcPr>
                                          <m:ctrlPr>
                                            <a:rPr lang="en-US" altLang="ko-KR" sz="16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uncPr>
                                        <m:fName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altLang="ko-KR" sz="1600">
                                              <a:latin typeface="Cambria Math" panose="02040503050406030204" pitchFamily="18" charset="0"/>
                                            </a:rPr>
                                            <m:t>sin</m:t>
                                          </m:r>
                                          <m:r>
                                            <a:rPr lang="en-US" altLang="ko-KR" sz="1600" b="0" i="1" smtClean="0">
                                              <a:latin typeface="Cambria Math" panose="02040503050406030204" pitchFamily="18" charset="0"/>
                                            </a:rPr>
                                            <m:t>h</m:t>
                                          </m:r>
                                        </m:fName>
                                        <m:e>
                                          <m:rad>
                                            <m:radPr>
                                              <m:degHide m:val="on"/>
                                              <m:ctrlPr>
                                                <a:rPr lang="en-US" altLang="ko-KR" sz="16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radPr>
                                            <m:deg/>
                                            <m:e>
                                              <m:sSub>
                                                <m:sSubPr>
                                                  <m:ctrlPr>
                                                    <a:rPr lang="en-US" altLang="ko-KR" sz="1600" i="1"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en-US" altLang="ko-KR" sz="1600" i="1">
                                                      <a:latin typeface="Cambria Math" panose="02040503050406030204" pitchFamily="18" charset="0"/>
                                                    </a:rPr>
                                                    <m:t>𝑘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en-US" altLang="ko-KR" sz="1600" i="1">
                                                      <a:latin typeface="Cambria Math" panose="02040503050406030204" pitchFamily="18" charset="0"/>
                                                    </a:rPr>
                                                    <m:t>𝑥</m:t>
                                                  </m:r>
                                                </m:sub>
                                              </m:sSub>
                                            </m:e>
                                          </m:rad>
                                          <m:r>
                                            <m:rPr>
                                              <m:brk m:alnAt="7"/>
                                            </m:rPr>
                                            <a:rPr lang="en-US" altLang="ko-KR" sz="1600" i="1">
                                              <a:latin typeface="Cambria Math" panose="02040503050406030204" pitchFamily="18" charset="0"/>
                                            </a:rPr>
                                            <m:t>𝑠</m:t>
                                          </m:r>
                                        </m:e>
                                      </m:func>
                                    </m:num>
                                    <m:den>
                                      <m:rad>
                                        <m:radPr>
                                          <m:degHide m:val="on"/>
                                          <m:ctrlPr>
                                            <a:rPr lang="en-US" altLang="ko-KR" sz="16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radPr>
                                        <m:deg/>
                                        <m:e>
                                          <m:sSub>
                                            <m:sSubPr>
                                              <m:ctrlPr>
                                                <a:rPr lang="en-US" altLang="ko-KR" sz="16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ko-KR" sz="1600" i="1">
                                                  <a:latin typeface="Cambria Math" panose="02040503050406030204" pitchFamily="18" charset="0"/>
                                                </a:rPr>
                                                <m:t>𝑘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ko-KR" sz="1600" i="1">
                                                  <a:latin typeface="Cambria Math" panose="02040503050406030204" pitchFamily="18" charset="0"/>
                                                </a:rPr>
                                                <m:t>𝑥</m:t>
                                              </m:r>
                                            </m:sub>
                                          </m:sSub>
                                        </m:e>
                                      </m:rad>
                                    </m:den>
                                  </m:f>
                                </m:e>
                              </m:mr>
                              <m:mr>
                                <m:e>
                                  <m:rad>
                                    <m:radPr>
                                      <m:degHide m:val="on"/>
                                      <m:ctrlPr>
                                        <a:rPr lang="en-US" altLang="ko-KR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sSub>
                                        <m:sSubPr>
                                          <m:ctrlPr>
                                            <a:rPr lang="en-US" altLang="ko-KR" sz="16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ko-KR" sz="1600" i="1">
                                              <a:latin typeface="Cambria Math" panose="02040503050406030204" pitchFamily="18" charset="0"/>
                                            </a:rPr>
                                            <m:t>𝑘</m:t>
                                          </m:r>
                                        </m:e>
                                        <m:sub>
                                          <m:r>
                                            <a:rPr lang="en-US" altLang="ko-KR" sz="1600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sub>
                                      </m:sSub>
                                    </m:e>
                                  </m:rad>
                                  <m:func>
                                    <m:funcPr>
                                      <m:ctrlPr>
                                        <a:rPr lang="en-US" altLang="ko-KR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altLang="ko-KR" sz="1600">
                                          <a:latin typeface="Cambria Math" panose="02040503050406030204" pitchFamily="18" charset="0"/>
                                        </a:rPr>
                                        <m:t>sin</m:t>
                                      </m:r>
                                      <m:r>
                                        <m:rPr>
                                          <m:sty m:val="p"/>
                                        </m:rPr>
                                        <a:rPr lang="en-US" altLang="ko-KR" sz="1600" b="0" i="0" smtClean="0">
                                          <a:latin typeface="Cambria Math" panose="02040503050406030204" pitchFamily="18" charset="0"/>
                                        </a:rPr>
                                        <m:t>h</m:t>
                                      </m:r>
                                    </m:fName>
                                    <m:e>
                                      <m:rad>
                                        <m:radPr>
                                          <m:degHide m:val="on"/>
                                          <m:ctrlPr>
                                            <a:rPr lang="en-US" altLang="ko-KR" sz="16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radPr>
                                        <m:deg/>
                                        <m:e>
                                          <m:sSub>
                                            <m:sSubPr>
                                              <m:ctrlPr>
                                                <a:rPr lang="en-US" altLang="ko-KR" sz="16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ko-KR" sz="1600" i="1">
                                                  <a:latin typeface="Cambria Math" panose="02040503050406030204" pitchFamily="18" charset="0"/>
                                                </a:rPr>
                                                <m:t>𝑘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ko-KR" sz="1600" i="1">
                                                  <a:latin typeface="Cambria Math" panose="02040503050406030204" pitchFamily="18" charset="0"/>
                                                </a:rPr>
                                                <m:t>𝑥</m:t>
                                              </m:r>
                                            </m:sub>
                                          </m:sSub>
                                        </m:e>
                                      </m:rad>
                                      <m:r>
                                        <m:rPr>
                                          <m:brk m:alnAt="7"/>
                                        </m:rPr>
                                        <a:rPr lang="en-US" altLang="ko-KR" sz="1600" i="1">
                                          <a:latin typeface="Cambria Math" panose="02040503050406030204" pitchFamily="18" charset="0"/>
                                        </a:rPr>
                                        <m:t>𝑠</m:t>
                                      </m:r>
                                    </m:e>
                                  </m:func>
                                </m:e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  <m: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  <m:t>𝑜𝑠</m:t>
                                  </m:r>
                                  <m:r>
                                    <a:rPr lang="en-US" altLang="ko-KR" sz="1600" b="0" i="1" smtClean="0"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  <m:rad>
                                    <m:radPr>
                                      <m:degHide m:val="on"/>
                                      <m:ctrlPr>
                                        <a:rPr lang="en-US" altLang="ko-KR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sSub>
                                        <m:sSubPr>
                                          <m:ctrlPr>
                                            <a:rPr lang="en-US" altLang="ko-KR" sz="16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ko-KR" sz="1600" i="1">
                                              <a:latin typeface="Cambria Math" panose="02040503050406030204" pitchFamily="18" charset="0"/>
                                            </a:rPr>
                                            <m:t>𝑘</m:t>
                                          </m:r>
                                        </m:e>
                                        <m:sub>
                                          <m:r>
                                            <a:rPr lang="en-US" altLang="ko-KR" sz="1600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sub>
                                      </m:sSub>
                                    </m:e>
                                  </m:rad>
                                  <m:r>
                                    <m:rPr>
                                      <m:brk m:alnAt="7"/>
                                    </m:rP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</m:mr>
                            </m:m>
                          </m:e>
                        </m:eqArr>
                        <m:r>
                          <a:rPr lang="en-US" altLang="ko-KR" sz="16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d>
                  </m:oMath>
                </a14:m>
                <a:endParaRPr lang="ko-KR" altLang="en-US" sz="1600"/>
              </a:p>
            </p:txBody>
          </p:sp>
        </mc:Choice>
        <mc:Fallback xmlns=""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0ABE2E10-76B6-4B3F-9C58-8B0905386B3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4846" y="2219987"/>
                <a:ext cx="4001482" cy="2229200"/>
              </a:xfrm>
              <a:prstGeom prst="rect">
                <a:avLst/>
              </a:prstGeom>
              <a:blipFill>
                <a:blip r:embed="rId7"/>
                <a:stretch>
                  <a:fillRect t="-546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그림 4">
            <a:extLst>
              <a:ext uri="{FF2B5EF4-FFF2-40B4-BE49-F238E27FC236}">
                <a16:creationId xmlns:a16="http://schemas.microsoft.com/office/drawing/2014/main" id="{6DED434F-35FA-43B2-8D88-624673C49A5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01445" y="1999059"/>
            <a:ext cx="2157711" cy="362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직사각형 15">
                <a:extLst>
                  <a:ext uri="{FF2B5EF4-FFF2-40B4-BE49-F238E27FC236}">
                    <a16:creationId xmlns:a16="http://schemas.microsoft.com/office/drawing/2014/main" id="{A900C278-8E92-4213-ACC6-BF52F6A0EFAE}"/>
                  </a:ext>
                </a:extLst>
              </p:cNvPr>
              <p:cNvSpPr/>
              <p:nvPr/>
            </p:nvSpPr>
            <p:spPr>
              <a:xfrm>
                <a:off x="408288" y="2722571"/>
                <a:ext cx="1662571" cy="103964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ko-KR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altLang="ko-KR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′′</m:t>
                          </m:r>
                        </m:sup>
                      </m:sSup>
                      <m:r>
                        <a:rPr lang="en-US" altLang="ko-KR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ko-KR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𝒌</m:t>
                          </m:r>
                        </m:e>
                        <m:sub>
                          <m:r>
                            <a:rPr lang="en-US" altLang="ko-KR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sub>
                      </m:sSub>
                      <m:r>
                        <a:rPr lang="en-US" altLang="ko-KR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altLang="ko-KR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n-US" altLang="ko-KR" b="1">
                  <a:solidFill>
                    <a:srgbClr val="0070C0"/>
                  </a:solidFill>
                </a:endParaRPr>
              </a:p>
              <a:p>
                <a:r>
                  <a:rPr lang="en-US" altLang="ko-KR"/>
                  <a:t>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1+</m:t>
                        </m:r>
                        <m:r>
                          <a:rPr lang="ko-KR" altLang="en-US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den>
                    </m:f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ko-KR" b="0"/>
              </a:p>
              <a:p>
                <a:r>
                  <a:rPr lang="en-US" altLang="ko-KR" b="1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p>
                        <m:r>
                          <a:rPr lang="en-US" altLang="ko-KR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′′</m:t>
                        </m:r>
                      </m:sup>
                    </m:sSup>
                    <m:r>
                      <a:rPr lang="en-US" altLang="ko-KR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altLang="ko-KR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𝒌</m:t>
                        </m:r>
                      </m:e>
                      <m:sub>
                        <m:r>
                          <a:rPr lang="en-US" altLang="ko-KR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sub>
                    </m:sSub>
                    <m:r>
                      <a:rPr lang="en-US" altLang="ko-KR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altLang="ko-KR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ko-KR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endParaRPr lang="en-US" altLang="ko-KR" b="1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6" name="직사각형 15">
                <a:extLst>
                  <a:ext uri="{FF2B5EF4-FFF2-40B4-BE49-F238E27FC236}">
                    <a16:creationId xmlns:a16="http://schemas.microsoft.com/office/drawing/2014/main" id="{A900C278-8E92-4213-ACC6-BF52F6A0EFA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288" y="2722571"/>
                <a:ext cx="1662571" cy="1039644"/>
              </a:xfrm>
              <a:prstGeom prst="rect">
                <a:avLst/>
              </a:prstGeom>
              <a:blipFill>
                <a:blip r:embed="rId9"/>
                <a:stretch>
                  <a:fillRect b="-1765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직사각형 16">
                <a:extLst>
                  <a:ext uri="{FF2B5EF4-FFF2-40B4-BE49-F238E27FC236}">
                    <a16:creationId xmlns:a16="http://schemas.microsoft.com/office/drawing/2014/main" id="{ABB519C5-C0B5-4578-8510-D51753B612E6}"/>
                  </a:ext>
                </a:extLst>
              </p:cNvPr>
              <p:cNvSpPr/>
              <p:nvPr/>
            </p:nvSpPr>
            <p:spPr>
              <a:xfrm>
                <a:off x="5507486" y="1665989"/>
                <a:ext cx="219739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/>
                  <a:t>For the case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ko-KR" altLang="en-US"/>
                  <a:t> </a:t>
                </a:r>
                <a:r>
                  <a:rPr lang="en-US" altLang="ko-KR"/>
                  <a:t>&gt; 0</a:t>
                </a:r>
                <a:endParaRPr lang="ko-KR" altLang="en-US"/>
              </a:p>
            </p:txBody>
          </p:sp>
        </mc:Choice>
        <mc:Fallback xmlns="">
          <p:sp>
            <p:nvSpPr>
              <p:cNvPr id="17" name="직사각형 16">
                <a:extLst>
                  <a:ext uri="{FF2B5EF4-FFF2-40B4-BE49-F238E27FC236}">
                    <a16:creationId xmlns:a16="http://schemas.microsoft.com/office/drawing/2014/main" id="{ABB519C5-C0B5-4578-8510-D51753B612E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7486" y="1665989"/>
                <a:ext cx="2197396" cy="369332"/>
              </a:xfrm>
              <a:prstGeom prst="rect">
                <a:avLst/>
              </a:prstGeom>
              <a:blipFill>
                <a:blip r:embed="rId10"/>
                <a:stretch>
                  <a:fillRect l="-2216" t="-8197" r="-1385" b="-2459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E6EAEF04-1920-4948-BEE7-A2475F95E67B}"/>
              </a:ext>
            </a:extLst>
          </p:cNvPr>
          <p:cNvSpPr txBox="1"/>
          <p:nvPr/>
        </p:nvSpPr>
        <p:spPr>
          <a:xfrm>
            <a:off x="457200" y="3998905"/>
            <a:ext cx="1531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/>
              <a:t>Horizontal focusing </a:t>
            </a:r>
          </a:p>
          <a:p>
            <a:r>
              <a:rPr lang="en-US" altLang="ko-KR" sz="1200"/>
              <a:t>&lt;-&gt;</a:t>
            </a:r>
          </a:p>
          <a:p>
            <a:r>
              <a:rPr lang="en-US" altLang="ko-KR" sz="1200"/>
              <a:t>Vertical defocusing</a:t>
            </a:r>
            <a:endParaRPr lang="ko-KR" altLang="en-US" sz="120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BF65A77-C4C1-41B0-BFCA-F7D3E1E557B8}"/>
              </a:ext>
            </a:extLst>
          </p:cNvPr>
          <p:cNvSpPr txBox="1"/>
          <p:nvPr/>
        </p:nvSpPr>
        <p:spPr>
          <a:xfrm>
            <a:off x="2188941" y="4009442"/>
            <a:ext cx="1531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/>
              <a:t>Horizontal defocusing &lt;-&gt;</a:t>
            </a:r>
          </a:p>
          <a:p>
            <a:r>
              <a:rPr lang="en-US" altLang="ko-KR" sz="1200"/>
              <a:t>Vertical focusing</a:t>
            </a:r>
            <a:endParaRPr lang="ko-KR" altLang="en-US" sz="1200"/>
          </a:p>
        </p:txBody>
      </p:sp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D7144991-BC3E-4558-C8C2-387DB2BB91C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DBAB80-468C-4252-8D8D-F72A0FE47F84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142766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"/>
          <p:cNvSpPr/>
          <p:nvPr/>
        </p:nvSpPr>
        <p:spPr>
          <a:xfrm>
            <a:off x="457200" y="841248"/>
            <a:ext cx="8229600" cy="0"/>
          </a:xfrm>
          <a:prstGeom prst="line">
            <a:avLst/>
          </a:prstGeom>
          <a:noFill/>
          <a:ln w="9525">
            <a:solidFill>
              <a:srgbClr val="C5D3D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" name="Text 6"/>
          <p:cNvSpPr/>
          <p:nvPr/>
        </p:nvSpPr>
        <p:spPr>
          <a:xfrm>
            <a:off x="365760" y="4836344"/>
            <a:ext cx="6858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8A96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Beam Dynamics of Circular Accelerators – KoPAS 2026</a:t>
            </a:r>
            <a:endParaRPr lang="en-US" sz="900" dirty="0"/>
          </a:p>
        </p:txBody>
      </p:sp>
      <p:sp>
        <p:nvSpPr>
          <p:cNvPr id="15" name="Text 0">
            <a:extLst>
              <a:ext uri="{FF2B5EF4-FFF2-40B4-BE49-F238E27FC236}">
                <a16:creationId xmlns:a16="http://schemas.microsoft.com/office/drawing/2014/main" id="{E5F5F2F6-1A75-44EE-A9C0-3C1D654665DD}"/>
              </a:ext>
            </a:extLst>
          </p:cNvPr>
          <p:cNvSpPr/>
          <p:nvPr/>
        </p:nvSpPr>
        <p:spPr>
          <a:xfrm>
            <a:off x="457200" y="18734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>
                <a:solidFill>
                  <a:srgbClr val="1E3F66"/>
                </a:solidFill>
                <a:latin typeface="Arial" pitchFamily="34" charset="0"/>
                <a:cs typeface="Arial" pitchFamily="34" charset="-120"/>
              </a:rPr>
              <a:t>The equation of motion : sextupole magnet</a:t>
            </a:r>
            <a:endParaRPr lang="en-US" sz="2400" dirty="0"/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32A98EE4-D172-465B-A90F-FC26B9CBDF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285" y="992235"/>
            <a:ext cx="1885033" cy="859932"/>
          </a:xfrm>
          <a:prstGeom prst="rect">
            <a:avLst/>
          </a:prstGeom>
        </p:spPr>
      </p:pic>
      <p:sp>
        <p:nvSpPr>
          <p:cNvPr id="14" name="화살표: 아래쪽 13">
            <a:extLst>
              <a:ext uri="{FF2B5EF4-FFF2-40B4-BE49-F238E27FC236}">
                <a16:creationId xmlns:a16="http://schemas.microsoft.com/office/drawing/2014/main" id="{37F1ED0C-92D2-423D-8495-66F6642A53A7}"/>
              </a:ext>
            </a:extLst>
          </p:cNvPr>
          <p:cNvSpPr/>
          <p:nvPr/>
        </p:nvSpPr>
        <p:spPr>
          <a:xfrm>
            <a:off x="1149112" y="1892368"/>
            <a:ext cx="180924" cy="327619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직사각형 5">
                <a:extLst>
                  <a:ext uri="{FF2B5EF4-FFF2-40B4-BE49-F238E27FC236}">
                    <a16:creationId xmlns:a16="http://schemas.microsoft.com/office/drawing/2014/main" id="{1A6EE90E-5EFF-4B32-8367-40CB8769DD67}"/>
                  </a:ext>
                </a:extLst>
              </p:cNvPr>
              <p:cNvSpPr/>
              <p:nvPr/>
            </p:nvSpPr>
            <p:spPr>
              <a:xfrm>
                <a:off x="2271050" y="1422201"/>
                <a:ext cx="794255" cy="40754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1000" i="1" smtClean="0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altLang="ko-KR" sz="100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altLang="ko-KR" sz="1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10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ko-KR" altLang="en-US" sz="1000" i="1">
                              <a:latin typeface="Cambria Math" panose="02040503050406030204" pitchFamily="18" charset="0"/>
                            </a:rPr>
                            <m:t>𝜌</m:t>
                          </m:r>
                        </m:den>
                      </m:f>
                      <m:r>
                        <a:rPr lang="en-US" altLang="ko-KR" sz="10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ko-KR" altLang="en-US" sz="1000"/>
              </a:p>
            </p:txBody>
          </p:sp>
        </mc:Choice>
        <mc:Fallback xmlns="">
          <p:sp>
            <p:nvSpPr>
              <p:cNvPr id="6" name="직사각형 5">
                <a:extLst>
                  <a:ext uri="{FF2B5EF4-FFF2-40B4-BE49-F238E27FC236}">
                    <a16:creationId xmlns:a16="http://schemas.microsoft.com/office/drawing/2014/main" id="{1A6EE90E-5EFF-4B32-8367-40CB8769DD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1050" y="1422201"/>
                <a:ext cx="794255" cy="40754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그림 10">
            <a:extLst>
              <a:ext uri="{FF2B5EF4-FFF2-40B4-BE49-F238E27FC236}">
                <a16:creationId xmlns:a16="http://schemas.microsoft.com/office/drawing/2014/main" id="{68E91F7F-4235-43C8-9650-C48610CB5C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40575" y="1956753"/>
            <a:ext cx="2649460" cy="45119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직사각형 11">
                <a:extLst>
                  <a:ext uri="{FF2B5EF4-FFF2-40B4-BE49-F238E27FC236}">
                    <a16:creationId xmlns:a16="http://schemas.microsoft.com/office/drawing/2014/main" id="{F037913F-6EBA-4211-8FA9-29D5193CC36B}"/>
                  </a:ext>
                </a:extLst>
              </p:cNvPr>
              <p:cNvSpPr/>
              <p:nvPr/>
            </p:nvSpPr>
            <p:spPr>
              <a:xfrm>
                <a:off x="290066" y="2421224"/>
                <a:ext cx="2388600" cy="281487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ko-KR" sz="1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14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altLang="ko-KR" sz="14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′′</m:t>
                          </m:r>
                        </m:sup>
                      </m:sSup>
                      <m:r>
                        <a:rPr lang="en-US" altLang="ko-KR" sz="1400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altLang="ko-KR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ko-KR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ko-KR" altLang="en-U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𝛿</m:t>
                          </m:r>
                        </m:den>
                      </m:f>
                      <m:r>
                        <a:rPr lang="en-US" altLang="ko-KR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altLang="ko-KR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ko-KR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altLang="ko-KR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num>
                        <m:den>
                          <m:r>
                            <a:rPr lang="en-US" altLang="ko-KR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ko-KR" altLang="en-U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𝜌</m:t>
                          </m:r>
                        </m:den>
                      </m:f>
                    </m:oMath>
                  </m:oMathPara>
                </a14:m>
                <a:endParaRPr lang="en-US" altLang="ko-KR" sz="1400">
                  <a:solidFill>
                    <a:schemeClr val="tx1"/>
                  </a:solidFill>
                </a:endParaRPr>
              </a:p>
              <a:p>
                <a:r>
                  <a:rPr lang="en-US" altLang="ko-KR" sz="1400">
                    <a:solidFill>
                      <a:schemeClr val="tx1"/>
                    </a:solidFill>
                  </a:rPr>
                  <a:t>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sz="1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1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altLang="ko-KR" sz="1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′′</m:t>
                        </m:r>
                      </m:sup>
                    </m:sSup>
                    <m:r>
                      <a:rPr lang="en-US" altLang="ko-KR" sz="14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ko-KR" sz="1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14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ko-KR" sz="1400" i="1">
                            <a:latin typeface="Cambria Math" panose="02040503050406030204" pitchFamily="18" charset="0"/>
                          </a:rPr>
                          <m:t>1+</m:t>
                        </m:r>
                        <m:r>
                          <a:rPr lang="ko-KR" altLang="en-US" sz="1400" i="1">
                            <a:latin typeface="Cambria Math" panose="02040503050406030204" pitchFamily="18" charset="0"/>
                          </a:rPr>
                          <m:t>𝛿</m:t>
                        </m:r>
                      </m:den>
                    </m:f>
                    <m:r>
                      <a:rPr lang="en-US" altLang="ko-KR" sz="1400" i="1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altLang="ko-KR" sz="1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ko-KR" sz="1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1400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altLang="ko-KR" sz="1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</m:num>
                      <m:den>
                        <m:r>
                          <a:rPr lang="en-US" altLang="ko-KR" sz="1400" i="1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ko-KR" altLang="en-US" sz="1400" i="1">
                            <a:latin typeface="Cambria Math" panose="02040503050406030204" pitchFamily="18" charset="0"/>
                          </a:rPr>
                          <m:t>𝜌</m:t>
                        </m:r>
                      </m:den>
                    </m:f>
                  </m:oMath>
                </a14:m>
                <a:endParaRPr lang="en-US" altLang="ko-KR" sz="1400">
                  <a:solidFill>
                    <a:schemeClr val="tx1"/>
                  </a:solidFill>
                </a:endParaRPr>
              </a:p>
              <a:p>
                <a:endParaRPr lang="en-US" altLang="ko-KR" sz="1400"/>
              </a:p>
              <a:p>
                <a:endParaRPr lang="en-US" altLang="ko-KR" sz="1400">
                  <a:sym typeface="Wingdings" panose="05000000000000000000" pitchFamily="2" charset="2"/>
                </a:endParaRPr>
              </a:p>
              <a:p>
                <a:endParaRPr lang="en-US" altLang="ko-KR" sz="1400">
                  <a:sym typeface="Wingdings" panose="05000000000000000000" pitchFamily="2" charset="2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ko-KR" sz="1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1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altLang="ko-KR" sz="1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′′</m:t>
                          </m:r>
                        </m:sup>
                      </m:sSup>
                      <m:r>
                        <a:rPr lang="en-US" altLang="ko-KR" sz="14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altLang="ko-KR" sz="1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ko-KR" sz="14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14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𝑲</m:t>
                              </m:r>
                            </m:e>
                            <m:sub>
                              <m:r>
                                <a:rPr lang="en-US" altLang="ko-KR" sz="14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num>
                        <m:den>
                          <m:r>
                            <a:rPr lang="en-US" altLang="ko-KR" sz="1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d>
                            <m:dPr>
                              <m:ctrlPr>
                                <a:rPr lang="en-US" altLang="ko-KR" sz="14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ko-KR" sz="14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altLang="ko-KR" sz="14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ko-KR" altLang="en-US" sz="14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𝜹</m:t>
                              </m:r>
                            </m:e>
                          </m:d>
                        </m:den>
                      </m:f>
                      <m:d>
                        <m:dPr>
                          <m:ctrlPr>
                            <a:rPr lang="en-US" altLang="ko-KR" sz="1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altLang="ko-KR" sz="14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sym typeface="Wingdings" panose="05000000000000000000" pitchFamily="2" charset="2"/>
                                </a:rPr>
                              </m:ctrlPr>
                            </m:sSupPr>
                            <m:e>
                              <m:r>
                                <a:rPr lang="en-US" altLang="ko-KR" sz="14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sym typeface="Wingdings" panose="05000000000000000000" pitchFamily="2" charset="2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altLang="ko-KR" sz="14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sym typeface="Wingdings" panose="05000000000000000000" pitchFamily="2" charset="2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altLang="ko-KR" sz="1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sym typeface="Wingdings" panose="05000000000000000000" pitchFamily="2" charset="2"/>
                            </a:rPr>
                            <m:t> −</m:t>
                          </m:r>
                          <m:sSup>
                            <m:sSupPr>
                              <m:ctrlPr>
                                <a:rPr lang="en-US" altLang="ko-KR" sz="14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sym typeface="Wingdings" panose="05000000000000000000" pitchFamily="2" charset="2"/>
                                </a:rPr>
                              </m:ctrlPr>
                            </m:sSupPr>
                            <m:e>
                              <m:r>
                                <a:rPr lang="en-US" altLang="ko-KR" sz="14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sym typeface="Wingdings" panose="05000000000000000000" pitchFamily="2" charset="2"/>
                                </a:rPr>
                                <m:t>𝒚</m:t>
                              </m:r>
                            </m:e>
                            <m:sup>
                              <m:r>
                                <a:rPr lang="en-US" altLang="ko-KR" sz="14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sym typeface="Wingdings" panose="05000000000000000000" pitchFamily="2" charset="2"/>
                                </a:rPr>
                                <m:t>𝟐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US" altLang="ko-KR" sz="1400" b="1">
                  <a:solidFill>
                    <a:srgbClr val="0070C0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ko-KR" sz="14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sSup>
                        <m:sSupPr>
                          <m:ctrlPr>
                            <a:rPr lang="en-US" altLang="ko-KR" sz="1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1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n-US" altLang="ko-KR" sz="1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′′</m:t>
                          </m:r>
                        </m:sup>
                      </m:sSup>
                      <m:r>
                        <a:rPr lang="en-US" altLang="ko-KR" sz="14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ko-KR" sz="1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ko-KR" sz="14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14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𝑲</m:t>
                              </m:r>
                            </m:e>
                            <m:sub>
                              <m:r>
                                <a:rPr lang="en-US" altLang="ko-KR" sz="14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num>
                        <m:den>
                          <m:d>
                            <m:dPr>
                              <m:ctrlPr>
                                <a:rPr lang="en-US" altLang="ko-KR" sz="14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ko-KR" sz="14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altLang="ko-KR" sz="14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ko-KR" altLang="en-US" sz="14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𝜹</m:t>
                              </m:r>
                            </m:e>
                          </m:d>
                        </m:den>
                      </m:f>
                      <m:r>
                        <a:rPr lang="en-US" altLang="ko-KR" sz="14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𝒙𝒚</m:t>
                      </m:r>
                    </m:oMath>
                  </m:oMathPara>
                </a14:m>
                <a:endParaRPr lang="en-US" altLang="ko-KR" sz="1400" b="1">
                  <a:solidFill>
                    <a:srgbClr val="0070C0"/>
                  </a:solidFill>
                  <a:sym typeface="Wingdings" panose="05000000000000000000" pitchFamily="2" charset="2"/>
                </a:endParaRPr>
              </a:p>
              <a:p>
                <a:endParaRPr lang="en-US" altLang="ko-KR" sz="1400">
                  <a:solidFill>
                    <a:schemeClr val="tx1"/>
                  </a:solidFill>
                  <a:sym typeface="Wingdings" panose="05000000000000000000" pitchFamily="2" charset="2"/>
                </a:endParaRPr>
              </a:p>
              <a:p>
                <a:endParaRPr lang="en-US" altLang="ko-KR" sz="140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직사각형 11">
                <a:extLst>
                  <a:ext uri="{FF2B5EF4-FFF2-40B4-BE49-F238E27FC236}">
                    <a16:creationId xmlns:a16="http://schemas.microsoft.com/office/drawing/2014/main" id="{F037913F-6EBA-4211-8FA9-29D5193CC36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066" y="2421224"/>
                <a:ext cx="2388600" cy="281487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D8CC11EA-A1BB-4CC6-AD9B-607640F5812F}"/>
              </a:ext>
            </a:extLst>
          </p:cNvPr>
          <p:cNvSpPr txBox="1"/>
          <p:nvPr/>
        </p:nvSpPr>
        <p:spPr>
          <a:xfrm>
            <a:off x="4753967" y="1300551"/>
            <a:ext cx="415623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/>
              <a:t>It is second-order motion</a:t>
            </a:r>
          </a:p>
          <a:p>
            <a:endParaRPr lang="en-US" altLang="ko-KR" sz="1400"/>
          </a:p>
          <a:p>
            <a:r>
              <a:rPr lang="en-US" altLang="ko-KR" sz="1400"/>
              <a:t>The motion can’t be described with a linear transfer matrix</a:t>
            </a:r>
          </a:p>
          <a:p>
            <a:endParaRPr lang="en-US" altLang="ko-KR" sz="1400"/>
          </a:p>
          <a:p>
            <a:r>
              <a:rPr lang="en-US" altLang="ko-KR" sz="1400"/>
              <a:t>Instead, it is described with combination of</a:t>
            </a:r>
          </a:p>
          <a:p>
            <a:r>
              <a:rPr lang="en-US" altLang="ko-KR" sz="1400" u="sng"/>
              <a:t>linear transfer matrix (drift) </a:t>
            </a:r>
            <a:r>
              <a:rPr lang="en-US" altLang="ko-KR" sz="1400"/>
              <a:t>and</a:t>
            </a:r>
          </a:p>
          <a:p>
            <a:r>
              <a:rPr lang="en-US" altLang="ko-KR" sz="1400" u="sng"/>
              <a:t>thin-lens kick</a:t>
            </a:r>
          </a:p>
          <a:p>
            <a:endParaRPr lang="en-US" altLang="ko-KR" sz="1400"/>
          </a:p>
          <a:p>
            <a:r>
              <a:rPr lang="en-US" altLang="ko-KR" sz="1400"/>
              <a:t> </a:t>
            </a:r>
            <a:endParaRPr lang="ko-KR" altLang="en-US" sz="1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직사각형 16">
                <a:extLst>
                  <a:ext uri="{FF2B5EF4-FFF2-40B4-BE49-F238E27FC236}">
                    <a16:creationId xmlns:a16="http://schemas.microsoft.com/office/drawing/2014/main" id="{7E7FFD98-7A39-4A3F-9B45-BFBFBAA1BD88}"/>
                  </a:ext>
                </a:extLst>
              </p:cNvPr>
              <p:cNvSpPr/>
              <p:nvPr/>
            </p:nvSpPr>
            <p:spPr>
              <a:xfrm>
                <a:off x="5329895" y="3346996"/>
                <a:ext cx="2388600" cy="7979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altLang="ko-KR" sz="1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Δ</m:t>
                      </m:r>
                      <m:sSup>
                        <m:sSupPr>
                          <m:ctrlPr>
                            <a:rPr lang="en-US" altLang="ko-KR" sz="1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16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altLang="ko-KR" sz="1600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ko-KR" sz="1600" i="1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altLang="ko-KR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ko-KR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1600" i="1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en-US" altLang="ko-KR" sz="1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ko-KR" sz="16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num>
                        <m:den>
                          <m:r>
                            <a:rPr lang="en-US" altLang="ko-KR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en-US" altLang="ko-KR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altLang="ko-KR" sz="1600" i="1">
                                  <a:latin typeface="Cambria Math" panose="02040503050406030204" pitchFamily="18" charset="0"/>
                                  <a:sym typeface="Wingdings" panose="05000000000000000000" pitchFamily="2" charset="2"/>
                                </a:rPr>
                              </m:ctrlPr>
                            </m:sSupPr>
                            <m:e>
                              <m:r>
                                <a:rPr lang="en-US" altLang="ko-KR" sz="1600" i="1">
                                  <a:latin typeface="Cambria Math" panose="02040503050406030204" pitchFamily="18" charset="0"/>
                                  <a:sym typeface="Wingdings" panose="05000000000000000000" pitchFamily="2" charset="2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altLang="ko-KR" sz="1600" i="1">
                                  <a:latin typeface="Cambria Math" panose="02040503050406030204" pitchFamily="18" charset="0"/>
                                  <a:sym typeface="Wingdings" panose="05000000000000000000" pitchFamily="2" charset="2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ko-KR" sz="1600" i="1">
                              <a:latin typeface="Cambria Math" panose="02040503050406030204" pitchFamily="18" charset="0"/>
                              <a:sym typeface="Wingdings" panose="05000000000000000000" pitchFamily="2" charset="2"/>
                            </a:rPr>
                            <m:t> −</m:t>
                          </m:r>
                          <m:sSup>
                            <m:sSupPr>
                              <m:ctrlPr>
                                <a:rPr lang="en-US" altLang="ko-KR" sz="1600" i="1">
                                  <a:latin typeface="Cambria Math" panose="02040503050406030204" pitchFamily="18" charset="0"/>
                                  <a:sym typeface="Wingdings" panose="05000000000000000000" pitchFamily="2" charset="2"/>
                                </a:rPr>
                              </m:ctrlPr>
                            </m:sSupPr>
                            <m:e>
                              <m:r>
                                <a:rPr lang="en-US" altLang="ko-KR" sz="1600" i="1">
                                  <a:latin typeface="Cambria Math" panose="02040503050406030204" pitchFamily="18" charset="0"/>
                                  <a:sym typeface="Wingdings" panose="05000000000000000000" pitchFamily="2" charset="2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altLang="ko-KR" sz="1600" i="1">
                                  <a:latin typeface="Cambria Math" panose="02040503050406030204" pitchFamily="18" charset="0"/>
                                  <a:sym typeface="Wingdings" panose="05000000000000000000" pitchFamily="2" charset="2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US" altLang="ko-KR" sz="160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ko-KR" sz="1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l-GR" altLang="ko-KR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Δ</m:t>
                          </m:r>
                          <m:r>
                            <a:rPr lang="en-US" altLang="ko-KR" sz="16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US" altLang="ko-KR" sz="1600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ko-KR" sz="16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ko-KR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1600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en-US" altLang="ko-KR" sz="16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ko-KR" sz="1600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US" altLang="ko-KR" sz="1600" i="1">
                          <a:latin typeface="Cambria Math" panose="02040503050406030204" pitchFamily="18" charset="0"/>
                        </a:rPr>
                        <m:t>𝑥𝑦</m:t>
                      </m:r>
                    </m:oMath>
                  </m:oMathPara>
                </a14:m>
                <a:endParaRPr lang="en-US" altLang="ko-KR" sz="1600">
                  <a:sym typeface="Wingdings" panose="05000000000000000000" pitchFamily="2" charset="2"/>
                </a:endParaRPr>
              </a:p>
            </p:txBody>
          </p:sp>
        </mc:Choice>
        <mc:Fallback xmlns="">
          <p:sp>
            <p:nvSpPr>
              <p:cNvPr id="17" name="직사각형 16">
                <a:extLst>
                  <a:ext uri="{FF2B5EF4-FFF2-40B4-BE49-F238E27FC236}">
                    <a16:creationId xmlns:a16="http://schemas.microsoft.com/office/drawing/2014/main" id="{7E7FFD98-7A39-4A3F-9B45-BFBFBAA1BD8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9895" y="3346996"/>
                <a:ext cx="2388600" cy="797975"/>
              </a:xfrm>
              <a:prstGeom prst="rect">
                <a:avLst/>
              </a:prstGeom>
              <a:blipFill>
                <a:blip r:embed="rId7"/>
                <a:stretch>
                  <a:fillRect b="-152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화살표: 아래쪽 22">
            <a:extLst>
              <a:ext uri="{FF2B5EF4-FFF2-40B4-BE49-F238E27FC236}">
                <a16:creationId xmlns:a16="http://schemas.microsoft.com/office/drawing/2014/main" id="{34905B75-5E14-4CC9-A774-22A33A2DFFC0}"/>
              </a:ext>
            </a:extLst>
          </p:cNvPr>
          <p:cNvSpPr/>
          <p:nvPr/>
        </p:nvSpPr>
        <p:spPr>
          <a:xfrm>
            <a:off x="1126191" y="3425173"/>
            <a:ext cx="180924" cy="358516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EE0C7801-19CC-76FD-00D8-616D3C3C714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DBAB80-468C-4252-8D8D-F72A0FE47F84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1812147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" name="직선 연결선 26">
            <a:extLst>
              <a:ext uri="{FF2B5EF4-FFF2-40B4-BE49-F238E27FC236}">
                <a16:creationId xmlns:a16="http://schemas.microsoft.com/office/drawing/2014/main" id="{79295EB9-74B6-E61F-6521-F959F0835E49}"/>
              </a:ext>
            </a:extLst>
          </p:cNvPr>
          <p:cNvCxnSpPr/>
          <p:nvPr/>
        </p:nvCxnSpPr>
        <p:spPr>
          <a:xfrm>
            <a:off x="509666" y="1428848"/>
            <a:ext cx="771993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hape 1"/>
          <p:cNvSpPr/>
          <p:nvPr/>
        </p:nvSpPr>
        <p:spPr>
          <a:xfrm>
            <a:off x="457200" y="841248"/>
            <a:ext cx="8229600" cy="0"/>
          </a:xfrm>
          <a:prstGeom prst="line">
            <a:avLst/>
          </a:prstGeom>
          <a:noFill/>
          <a:ln w="9525">
            <a:solidFill>
              <a:srgbClr val="C5D3D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" name="Text 6"/>
          <p:cNvSpPr/>
          <p:nvPr/>
        </p:nvSpPr>
        <p:spPr>
          <a:xfrm>
            <a:off x="365760" y="4836344"/>
            <a:ext cx="6858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8A96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Beam Dynamics of Circular Accelerators – KoPAS 2026</a:t>
            </a:r>
            <a:endParaRPr lang="en-US" sz="900" dirty="0"/>
          </a:p>
        </p:txBody>
      </p:sp>
      <p:sp>
        <p:nvSpPr>
          <p:cNvPr id="15" name="Text 0">
            <a:extLst>
              <a:ext uri="{FF2B5EF4-FFF2-40B4-BE49-F238E27FC236}">
                <a16:creationId xmlns:a16="http://schemas.microsoft.com/office/drawing/2014/main" id="{E5F5F2F6-1A75-44EE-A9C0-3C1D654665DD}"/>
              </a:ext>
            </a:extLst>
          </p:cNvPr>
          <p:cNvSpPr/>
          <p:nvPr/>
        </p:nvSpPr>
        <p:spPr>
          <a:xfrm>
            <a:off x="457200" y="18734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>
                <a:solidFill>
                  <a:srgbClr val="1E3F66"/>
                </a:solidFill>
                <a:latin typeface="Arial" pitchFamily="34" charset="0"/>
                <a:cs typeface="Arial" pitchFamily="34" charset="-120"/>
              </a:rPr>
              <a:t>Transfer map</a:t>
            </a:r>
            <a:endParaRPr lang="en-US" sz="2400" dirty="0"/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1B81A5D9-86E2-2431-FE71-537E361CD224}"/>
              </a:ext>
            </a:extLst>
          </p:cNvPr>
          <p:cNvSpPr/>
          <p:nvPr/>
        </p:nvSpPr>
        <p:spPr>
          <a:xfrm>
            <a:off x="1138004" y="1244184"/>
            <a:ext cx="764498" cy="344773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48440D73-42FF-952C-A0DA-84B7CA124DC2}"/>
              </a:ext>
            </a:extLst>
          </p:cNvPr>
          <p:cNvSpPr/>
          <p:nvPr/>
        </p:nvSpPr>
        <p:spPr>
          <a:xfrm>
            <a:off x="2505856" y="1244182"/>
            <a:ext cx="764498" cy="344773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03845527-9F59-F6A3-2D1C-51CBB05AEAA2}"/>
              </a:ext>
            </a:extLst>
          </p:cNvPr>
          <p:cNvSpPr/>
          <p:nvPr/>
        </p:nvSpPr>
        <p:spPr>
          <a:xfrm>
            <a:off x="3844977" y="1244184"/>
            <a:ext cx="764498" cy="344773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526FE8B6-99C2-7702-36D5-D1BED3BABFAF}"/>
              </a:ext>
            </a:extLst>
          </p:cNvPr>
          <p:cNvSpPr/>
          <p:nvPr/>
        </p:nvSpPr>
        <p:spPr>
          <a:xfrm>
            <a:off x="5241561" y="1249179"/>
            <a:ext cx="764498" cy="344773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2CF2970C-38C6-D428-0788-364FA385BB9E}"/>
              </a:ext>
            </a:extLst>
          </p:cNvPr>
          <p:cNvSpPr/>
          <p:nvPr/>
        </p:nvSpPr>
        <p:spPr>
          <a:xfrm>
            <a:off x="6580682" y="1249179"/>
            <a:ext cx="764498" cy="344773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F324373-D656-0215-715B-0702406C19CA}"/>
              </a:ext>
            </a:extLst>
          </p:cNvPr>
          <p:cNvSpPr txBox="1"/>
          <p:nvPr/>
        </p:nvSpPr>
        <p:spPr>
          <a:xfrm>
            <a:off x="1259174" y="1214203"/>
            <a:ext cx="643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/>
              <a:t>Q1</a:t>
            </a:r>
            <a:endParaRPr lang="ko-KR" alt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A34A925-DC0B-AE68-C2B7-38A3D992DD5A}"/>
              </a:ext>
            </a:extLst>
          </p:cNvPr>
          <p:cNvSpPr txBox="1"/>
          <p:nvPr/>
        </p:nvSpPr>
        <p:spPr>
          <a:xfrm>
            <a:off x="2690734" y="1244182"/>
            <a:ext cx="643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/>
              <a:t>Q2</a:t>
            </a:r>
            <a:endParaRPr lang="ko-KR" alt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F404F20-4F05-2162-3435-5548F7E165E1}"/>
              </a:ext>
            </a:extLst>
          </p:cNvPr>
          <p:cNvSpPr txBox="1"/>
          <p:nvPr/>
        </p:nvSpPr>
        <p:spPr>
          <a:xfrm>
            <a:off x="3989258" y="1244184"/>
            <a:ext cx="643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/>
              <a:t>BD1</a:t>
            </a:r>
            <a:endParaRPr lang="ko-KR" alt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409A83F-5B16-F1FD-CA9C-1D05774C4FC4}"/>
              </a:ext>
            </a:extLst>
          </p:cNvPr>
          <p:cNvSpPr txBox="1"/>
          <p:nvPr/>
        </p:nvSpPr>
        <p:spPr>
          <a:xfrm>
            <a:off x="5421442" y="1236262"/>
            <a:ext cx="643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/>
              <a:t>Q3</a:t>
            </a:r>
            <a:endParaRPr lang="ko-KR" alt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5806E3D-7121-A798-8066-1C0E7A5A0D9F}"/>
              </a:ext>
            </a:extLst>
          </p:cNvPr>
          <p:cNvSpPr txBox="1"/>
          <p:nvPr/>
        </p:nvSpPr>
        <p:spPr>
          <a:xfrm>
            <a:off x="6719966" y="1231902"/>
            <a:ext cx="643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/>
              <a:t>Q4</a:t>
            </a:r>
            <a:endParaRPr lang="ko-KR" altLang="en-US"/>
          </a:p>
        </p:txBody>
      </p:sp>
      <p:cxnSp>
        <p:nvCxnSpPr>
          <p:cNvPr id="25" name="직선 화살표 연결선 24">
            <a:extLst>
              <a:ext uri="{FF2B5EF4-FFF2-40B4-BE49-F238E27FC236}">
                <a16:creationId xmlns:a16="http://schemas.microsoft.com/office/drawing/2014/main" id="{8AD603C2-BF28-7C9A-E49F-396C203E287D}"/>
              </a:ext>
            </a:extLst>
          </p:cNvPr>
          <p:cNvCxnSpPr/>
          <p:nvPr/>
        </p:nvCxnSpPr>
        <p:spPr>
          <a:xfrm flipV="1">
            <a:off x="365760" y="1428848"/>
            <a:ext cx="143906" cy="108772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직선 화살표 연결선 27">
            <a:extLst>
              <a:ext uri="{FF2B5EF4-FFF2-40B4-BE49-F238E27FC236}">
                <a16:creationId xmlns:a16="http://schemas.microsoft.com/office/drawing/2014/main" id="{CF5A7AD1-FCEF-C662-D4A9-DFEBA3D75393}"/>
              </a:ext>
            </a:extLst>
          </p:cNvPr>
          <p:cNvCxnSpPr>
            <a:cxnSpLocks/>
          </p:cNvCxnSpPr>
          <p:nvPr/>
        </p:nvCxnSpPr>
        <p:spPr>
          <a:xfrm flipH="1" flipV="1">
            <a:off x="8263953" y="1457272"/>
            <a:ext cx="355391" cy="96613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65F97795-3C3D-1E5B-31CB-7AD6D30883D7}"/>
              </a:ext>
            </a:extLst>
          </p:cNvPr>
          <p:cNvSpPr txBox="1"/>
          <p:nvPr/>
        </p:nvSpPr>
        <p:spPr>
          <a:xfrm>
            <a:off x="559633" y="1476408"/>
            <a:ext cx="5284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/>
              <a:t>dr1</a:t>
            </a:r>
            <a:endParaRPr lang="ko-KR" alt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40B1631-5371-0308-E6D9-B7BC2469A7DE}"/>
              </a:ext>
            </a:extLst>
          </p:cNvPr>
          <p:cNvSpPr txBox="1"/>
          <p:nvPr/>
        </p:nvSpPr>
        <p:spPr>
          <a:xfrm>
            <a:off x="1926237" y="1513883"/>
            <a:ext cx="5284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/>
              <a:t>dr2</a:t>
            </a:r>
            <a:endParaRPr lang="ko-KR" alt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B266FFD-EB67-9BBE-2C68-54F6D2934203}"/>
              </a:ext>
            </a:extLst>
          </p:cNvPr>
          <p:cNvSpPr txBox="1"/>
          <p:nvPr/>
        </p:nvSpPr>
        <p:spPr>
          <a:xfrm>
            <a:off x="3327816" y="1521181"/>
            <a:ext cx="5284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/>
              <a:t>dr3</a:t>
            </a:r>
            <a:endParaRPr lang="ko-KR" alt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ECA6EE4-D012-E96C-FB1C-9D1168747EC5}"/>
              </a:ext>
            </a:extLst>
          </p:cNvPr>
          <p:cNvSpPr txBox="1"/>
          <p:nvPr/>
        </p:nvSpPr>
        <p:spPr>
          <a:xfrm>
            <a:off x="4688485" y="1513883"/>
            <a:ext cx="5284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/>
              <a:t>dr4</a:t>
            </a:r>
            <a:endParaRPr lang="ko-KR" alt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5C431F5-A936-112F-A9EE-46A5850953DB}"/>
              </a:ext>
            </a:extLst>
          </p:cNvPr>
          <p:cNvSpPr txBox="1"/>
          <p:nvPr/>
        </p:nvSpPr>
        <p:spPr>
          <a:xfrm>
            <a:off x="6049154" y="1513261"/>
            <a:ext cx="5284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/>
              <a:t>dr5</a:t>
            </a:r>
            <a:endParaRPr lang="ko-KR" altLang="en-U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001C513-78A1-6503-9612-3416BC5BC5F0}"/>
              </a:ext>
            </a:extLst>
          </p:cNvPr>
          <p:cNvSpPr txBox="1"/>
          <p:nvPr/>
        </p:nvSpPr>
        <p:spPr>
          <a:xfrm>
            <a:off x="7521000" y="1513261"/>
            <a:ext cx="5284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/>
              <a:t>dr6</a:t>
            </a:r>
            <a:endParaRPr lang="ko-KR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666F8214-0C81-124A-A631-817B9D723A7E}"/>
                  </a:ext>
                </a:extLst>
              </p:cNvPr>
              <p:cNvSpPr txBox="1"/>
              <p:nvPr/>
            </p:nvSpPr>
            <p:spPr>
              <a:xfrm>
                <a:off x="251411" y="2516572"/>
                <a:ext cx="39395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ko-KR" altLang="en-US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𝑿</m:t>
                          </m:r>
                        </m:e>
                        <m:sub>
                          <m:r>
                            <a:rPr lang="en-US" altLang="ko-KR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𝑖𝑛</m:t>
                          </m:r>
                        </m:sub>
                      </m:sSub>
                    </m:oMath>
                  </m:oMathPara>
                </a14:m>
                <a:endParaRPr lang="ko-KR" altLang="en-US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666F8214-0C81-124A-A631-817B9D723A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411" y="2516572"/>
                <a:ext cx="393954" cy="276999"/>
              </a:xfrm>
              <a:prstGeom prst="rect">
                <a:avLst/>
              </a:prstGeom>
              <a:blipFill>
                <a:blip r:embed="rId3"/>
                <a:stretch>
                  <a:fillRect l="-12308" r="-4615" b="-15556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D05381A6-46EE-2E89-D96B-94DD0F608654}"/>
                  </a:ext>
                </a:extLst>
              </p:cNvPr>
              <p:cNvSpPr txBox="1"/>
              <p:nvPr/>
            </p:nvSpPr>
            <p:spPr>
              <a:xfrm>
                <a:off x="8433042" y="2440997"/>
                <a:ext cx="50937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ko-KR" altLang="en-US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𝑿</m:t>
                          </m:r>
                        </m:e>
                        <m:sub>
                          <m:r>
                            <a:rPr lang="en-US" altLang="ko-KR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𝑜𝑢𝑡</m:t>
                          </m:r>
                        </m:sub>
                      </m:sSub>
                    </m:oMath>
                  </m:oMathPara>
                </a14:m>
                <a:endParaRPr lang="ko-KR" altLang="en-US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D05381A6-46EE-2E89-D96B-94DD0F6086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33042" y="2440997"/>
                <a:ext cx="509370" cy="276999"/>
              </a:xfrm>
              <a:prstGeom prst="rect">
                <a:avLst/>
              </a:prstGeom>
              <a:blipFill>
                <a:blip r:embed="rId4"/>
                <a:stretch>
                  <a:fillRect l="-9524" r="-2381" b="-1304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44F656CD-4050-B391-9FA5-551EE961668A}"/>
                  </a:ext>
                </a:extLst>
              </p:cNvPr>
              <p:cNvSpPr txBox="1"/>
              <p:nvPr/>
            </p:nvSpPr>
            <p:spPr>
              <a:xfrm>
                <a:off x="1088037" y="2617756"/>
                <a:ext cx="6951938" cy="38888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ko-KR" altLang="en-US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altLang="ko-KR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𝑜𝑢𝑡</m:t>
                        </m:r>
                      </m:sub>
                    </m:sSub>
                  </m:oMath>
                </a14:m>
                <a:r>
                  <a:rPr lang="en-US" altLang="ko-KR"/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en-US" altLang="ko-KR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sSub>
                              <m:sSubPr>
                                <m:ctrlPr>
                                  <a:rPr lang="en-US" altLang="ko-KR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ko-KR" b="1" i="1">
                                    <a:latin typeface="Cambria Math" panose="02040503050406030204" pitchFamily="18" charset="0"/>
                                  </a:rPr>
                                  <m:t>𝑴</m:t>
                                </m:r>
                              </m:e>
                              <m:sub>
                                <m:r>
                                  <a:rPr lang="en-US" altLang="ko-KR" b="0" i="1" smtClean="0">
                                    <a:latin typeface="Cambria Math" panose="02040503050406030204" pitchFamily="18" charset="0"/>
                                  </a:rPr>
                                  <m:t>𝑑𝑟</m:t>
                                </m:r>
                                <m:r>
                                  <a:rPr lang="en-US" altLang="ko-KR" b="0" i="1" smtClean="0"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altLang="ko-KR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sSub>
                                  <m:sSubPr>
                                    <m:ctrlPr>
                                      <a:rPr lang="en-US" altLang="ko-KR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ko-KR" b="1" i="1">
                                        <a:latin typeface="Cambria Math" panose="02040503050406030204" pitchFamily="18" charset="0"/>
                                      </a:rPr>
                                      <m:t>𝑴</m:t>
                                    </m:r>
                                  </m:e>
                                  <m:sub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𝑄</m:t>
                                    </m:r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sub>
                                </m:sSub>
                                <m:r>
                                  <a:rPr lang="en-US" altLang="ko-KR" b="1" i="1">
                                    <a:latin typeface="Cambria Math" panose="02040503050406030204" pitchFamily="18" charset="0"/>
                                  </a:rPr>
                                  <m:t>𝑴</m:t>
                                </m:r>
                              </m:e>
                              <m:sub>
                                <m:r>
                                  <a:rPr lang="en-US" altLang="ko-KR" i="1">
                                    <a:latin typeface="Cambria Math" panose="02040503050406030204" pitchFamily="18" charset="0"/>
                                  </a:rPr>
                                  <m:t>𝑑𝑟</m:t>
                                </m:r>
                                <m:r>
                                  <a:rPr lang="en-US" altLang="ko-KR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sub>
                            </m:sSub>
                            <m:r>
                              <a:rPr lang="en-US" altLang="ko-KR" b="1" i="1">
                                <a:latin typeface="Cambria Math" panose="02040503050406030204" pitchFamily="18" charset="0"/>
                              </a:rPr>
                              <m:t>𝑴</m:t>
                            </m:r>
                          </m:e>
                          <m:sub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  <m:t>𝑄</m:t>
                            </m:r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  <m:r>
                          <a:rPr lang="en-US" altLang="ko-KR" b="1" i="1">
                            <a:latin typeface="Cambria Math" panose="02040503050406030204" pitchFamily="18" charset="0"/>
                          </a:rPr>
                          <m:t>𝑴</m:t>
                        </m:r>
                      </m:e>
                      <m:sub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𝑑𝑟</m:t>
                        </m:r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r>
                      <a:rPr lang="en-US" altLang="ko-KR" i="1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altLang="ko-KR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en-US" altLang="ko-KR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sSub>
                              <m:sSubPr>
                                <m:ctrlPr>
                                  <a:rPr lang="en-US" altLang="ko-KR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sSub>
                                  <m:sSubPr>
                                    <m:ctrlPr>
                                      <a:rPr lang="en-US" altLang="ko-KR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sSub>
                                      <m:sSubPr>
                                        <m:ctrlPr>
                                          <a:rPr lang="en-US" altLang="ko-KR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sSub>
                                          <m:sSubPr>
                                            <m:ctrlPr>
                                              <a:rPr lang="en-US" altLang="ko-KR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altLang="ko-KR" b="1" i="1">
                                                <a:latin typeface="Cambria Math" panose="02040503050406030204" pitchFamily="18" charset="0"/>
                                              </a:rPr>
                                              <m:t>𝑴</m:t>
                                            </m:r>
                                          </m:e>
                                          <m:sub>
                                            <m:r>
                                              <a:rPr lang="en-US" altLang="ko-KR" b="0" i="1" smtClean="0">
                                                <a:latin typeface="Cambria Math" panose="02040503050406030204" pitchFamily="18" charset="0"/>
                                              </a:rPr>
                                              <m:t>𝐵𝐷</m:t>
                                            </m:r>
                                            <m:r>
                                              <a:rPr lang="en-US" altLang="ko-KR" b="0" i="1" smtClean="0">
                                                <a:latin typeface="Cambria Math" panose="02040503050406030204" pitchFamily="18" charset="0"/>
                                              </a:rPr>
                                              <m:t>1</m:t>
                                            </m:r>
                                          </m:sub>
                                        </m:sSub>
                                        <m:r>
                                          <a:rPr lang="en-US" altLang="ko-KR" b="1" i="1">
                                            <a:latin typeface="Cambria Math" panose="02040503050406030204" pitchFamily="18" charset="0"/>
                                          </a:rPr>
                                          <m:t>𝑴</m:t>
                                        </m:r>
                                      </m:e>
                                      <m:sub>
                                        <m:r>
                                          <a:rPr lang="en-US" altLang="ko-KR" i="1">
                                            <a:latin typeface="Cambria Math" panose="02040503050406030204" pitchFamily="18" charset="0"/>
                                          </a:rPr>
                                          <m:t>𝑑𝑟</m:t>
                                        </m:r>
                                        <m:r>
                                          <a:rPr lang="en-US" altLang="ko-KR" b="0" i="1" smtClean="0"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sub>
                                    </m:sSub>
                                    <m:r>
                                      <a:rPr lang="en-US" altLang="ko-KR" b="1" i="1">
                                        <a:latin typeface="Cambria Math" panose="02040503050406030204" pitchFamily="18" charset="0"/>
                                      </a:rPr>
                                      <m:t>𝑴</m:t>
                                    </m:r>
                                  </m:e>
                                  <m:sub>
                                    <m:r>
                                      <a:rPr lang="en-US" altLang="ko-KR" i="1">
                                        <a:latin typeface="Cambria Math" panose="02040503050406030204" pitchFamily="18" charset="0"/>
                                      </a:rPr>
                                      <m:t>𝑄</m:t>
                                    </m:r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altLang="ko-KR" b="1" i="1">
                                    <a:latin typeface="Cambria Math" panose="02040503050406030204" pitchFamily="18" charset="0"/>
                                  </a:rPr>
                                  <m:t>𝑴</m:t>
                                </m:r>
                              </m:e>
                              <m:sub>
                                <m:r>
                                  <a:rPr lang="en-US" altLang="ko-KR" i="1">
                                    <a:latin typeface="Cambria Math" panose="02040503050406030204" pitchFamily="18" charset="0"/>
                                  </a:rPr>
                                  <m:t>𝑑𝑟</m:t>
                                </m:r>
                                <m:r>
                                  <a:rPr lang="en-US" altLang="ko-KR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altLang="ko-KR" b="1" i="1">
                                <a:latin typeface="Cambria Math" panose="02040503050406030204" pitchFamily="18" charset="0"/>
                              </a:rPr>
                              <m:t>𝑴</m:t>
                            </m:r>
                          </m:e>
                          <m:sub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  <m:t>𝑄</m:t>
                            </m:r>
                            <m:r>
                              <a:rPr lang="en-US" altLang="ko-KR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ko-KR" b="1" i="1" smtClean="0">
                            <a:latin typeface="Cambria Math" panose="02040503050406030204" pitchFamily="18" charset="0"/>
                          </a:rPr>
                          <m:t>𝑴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𝑑𝑟</m:t>
                        </m:r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ko-KR" altLang="en-US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  <m:sub>
                        <m:r>
                          <a:rPr lang="en-US" altLang="ko-KR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𝑖𝑛</m:t>
                        </m:r>
                      </m:sub>
                    </m:sSub>
                  </m:oMath>
                </a14:m>
                <a:endParaRPr lang="ko-KR" altLang="en-US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44F656CD-4050-B391-9FA5-551EE96166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8037" y="2617756"/>
                <a:ext cx="6951938" cy="388889"/>
              </a:xfrm>
              <a:prstGeom prst="rect">
                <a:avLst/>
              </a:prstGeom>
              <a:blipFill>
                <a:blip r:embed="rId5"/>
                <a:stretch>
                  <a:fillRect t="-6250" b="-2031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TextBox 45">
            <a:extLst>
              <a:ext uri="{FF2B5EF4-FFF2-40B4-BE49-F238E27FC236}">
                <a16:creationId xmlns:a16="http://schemas.microsoft.com/office/drawing/2014/main" id="{E1A94B59-B0D6-B847-235F-0223135A7C39}"/>
              </a:ext>
            </a:extLst>
          </p:cNvPr>
          <p:cNvSpPr txBox="1"/>
          <p:nvPr/>
        </p:nvSpPr>
        <p:spPr>
          <a:xfrm>
            <a:off x="2344482" y="3471622"/>
            <a:ext cx="18619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/>
              <a:t>N repetitive cells?</a:t>
            </a:r>
            <a:endParaRPr lang="ko-KR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61F58D92-6880-0622-9ABA-FEA6F60891E6}"/>
                  </a:ext>
                </a:extLst>
              </p:cNvPr>
              <p:cNvSpPr txBox="1"/>
              <p:nvPr/>
            </p:nvSpPr>
            <p:spPr>
              <a:xfrm>
                <a:off x="3145208" y="3856232"/>
                <a:ext cx="335092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ko-KR" alt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= </m:t>
                        </m:r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𝑐𝑒𝑙𝑙</m:t>
                        </m:r>
                      </m:sub>
                    </m:sSub>
                  </m:oMath>
                </a14:m>
                <a:r>
                  <a:rPr lang="ko-KR" altLang="en-US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ko-KR" alt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𝑐𝑒𝑙𝑙</m:t>
                        </m:r>
                      </m:sub>
                    </m:sSub>
                    <m:r>
                      <a:rPr lang="en-US" altLang="ko-K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⋯</m:t>
                    </m:r>
                  </m:oMath>
                </a14:m>
                <a:r>
                  <a:rPr lang="ko-KR" altLang="en-US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ko-KR" alt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𝑐𝑒𝑙𝑙</m:t>
                        </m:r>
                      </m:sub>
                    </m:sSub>
                    <m:sSub>
                      <m:sSubPr>
                        <m:ctrlPr>
                          <a:rPr lang="ko-KR" alt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𝑐𝑒𝑙𝑙</m:t>
                        </m:r>
                      </m:sub>
                    </m:sSub>
                  </m:oMath>
                </a14:m>
                <a:endParaRPr lang="ko-KR" altLang="en-US"/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61F58D92-6880-0622-9ABA-FEA6F60891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5208" y="3856232"/>
                <a:ext cx="3350925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" name="오른쪽 중괄호 48">
            <a:extLst>
              <a:ext uri="{FF2B5EF4-FFF2-40B4-BE49-F238E27FC236}">
                <a16:creationId xmlns:a16="http://schemas.microsoft.com/office/drawing/2014/main" id="{5B86C217-620F-C167-A98A-1DCEAF0EEF15}"/>
              </a:ext>
            </a:extLst>
          </p:cNvPr>
          <p:cNvSpPr/>
          <p:nvPr/>
        </p:nvSpPr>
        <p:spPr>
          <a:xfrm rot="5400000">
            <a:off x="4747279" y="3572899"/>
            <a:ext cx="228602" cy="1688097"/>
          </a:xfrm>
          <a:prstGeom prst="rightBrace">
            <a:avLst>
              <a:gd name="adj1" fmla="val 8333"/>
              <a:gd name="adj2" fmla="val 4822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3EDE155-3C94-423B-C7CA-F78C5D4AD6BD}"/>
              </a:ext>
            </a:extLst>
          </p:cNvPr>
          <p:cNvSpPr txBox="1"/>
          <p:nvPr/>
        </p:nvSpPr>
        <p:spPr>
          <a:xfrm>
            <a:off x="4532421" y="4511785"/>
            <a:ext cx="9119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i="1"/>
              <a:t>N times</a:t>
            </a:r>
            <a:endParaRPr lang="ko-KR" altLang="en-US" sz="1200" i="1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D1982E67-8239-320C-E481-A16C0A11433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DBAB80-468C-4252-8D8D-F72A0FE47F84}" type="slidenum">
              <a:rPr lang="ko-KR" altLang="en-US" smtClean="0"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947684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04FD5A-B34B-2CBF-AFA7-08F62246AF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">
            <a:extLst>
              <a:ext uri="{FF2B5EF4-FFF2-40B4-BE49-F238E27FC236}">
                <a16:creationId xmlns:a16="http://schemas.microsoft.com/office/drawing/2014/main" id="{6AA3F1FC-0F21-8F65-DE52-14BAFA4C8509}"/>
              </a:ext>
            </a:extLst>
          </p:cNvPr>
          <p:cNvSpPr/>
          <p:nvPr/>
        </p:nvSpPr>
        <p:spPr>
          <a:xfrm>
            <a:off x="457200" y="841248"/>
            <a:ext cx="8229600" cy="0"/>
          </a:xfrm>
          <a:prstGeom prst="line">
            <a:avLst/>
          </a:prstGeom>
          <a:noFill/>
          <a:ln w="9525">
            <a:solidFill>
              <a:srgbClr val="C5D3D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9197F636-0E4B-A7C1-B5B8-91531E792E11}"/>
              </a:ext>
            </a:extLst>
          </p:cNvPr>
          <p:cNvSpPr/>
          <p:nvPr/>
        </p:nvSpPr>
        <p:spPr>
          <a:xfrm>
            <a:off x="365760" y="4836344"/>
            <a:ext cx="6858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8A96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Beam Dynamics of Circular Accelerators – KoPAS 2026</a:t>
            </a:r>
            <a:endParaRPr lang="en-US" sz="900" dirty="0"/>
          </a:p>
        </p:txBody>
      </p:sp>
      <p:sp>
        <p:nvSpPr>
          <p:cNvPr id="6" name="Text 0">
            <a:extLst>
              <a:ext uri="{FF2B5EF4-FFF2-40B4-BE49-F238E27FC236}">
                <a16:creationId xmlns:a16="http://schemas.microsoft.com/office/drawing/2014/main" id="{2EF96486-19C8-BD87-4B74-679161E7B96D}"/>
              </a:ext>
            </a:extLst>
          </p:cNvPr>
          <p:cNvSpPr/>
          <p:nvPr/>
        </p:nvSpPr>
        <p:spPr>
          <a:xfrm>
            <a:off x="457200" y="18734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>
                <a:solidFill>
                  <a:srgbClr val="1E3F66"/>
                </a:solidFill>
                <a:latin typeface="Arial" pitchFamily="34" charset="0"/>
                <a:cs typeface="Arial" pitchFamily="34" charset="-120"/>
              </a:rPr>
              <a:t>Liouvelle’s theorem</a:t>
            </a:r>
            <a:endParaRPr lang="en-US" sz="2400" dirty="0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04BDB952-0FF2-8DF2-D36A-46A5677D722D}"/>
              </a:ext>
            </a:extLst>
          </p:cNvPr>
          <p:cNvSpPr/>
          <p:nvPr/>
        </p:nvSpPr>
        <p:spPr>
          <a:xfrm>
            <a:off x="299430" y="4314435"/>
            <a:ext cx="3495330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600"/>
              <a:t>Beam Dynamics and Beam Losses - Circular Machines - Kain, V. - arXiv:1608.02449</a:t>
            </a:r>
            <a:endParaRPr lang="ko-KR" altLang="en-US" sz="600"/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4E3B0EC3-F5A1-D498-D53B-1084DFA856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354" y="1634990"/>
            <a:ext cx="4517214" cy="224281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D0FAB1E9-8C97-6F7D-3C66-B2DB6F14D954}"/>
                  </a:ext>
                </a:extLst>
              </p:cNvPr>
              <p:cNvSpPr txBox="1"/>
              <p:nvPr/>
            </p:nvSpPr>
            <p:spPr>
              <a:xfrm>
                <a:off x="4896016" y="979649"/>
                <a:ext cx="4065104" cy="34163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171450" indent="-171450">
                  <a:buFont typeface="Wingdings" panose="05000000000000000000" pitchFamily="2" charset="2"/>
                  <a:buChar char="§"/>
                </a:pPr>
                <a:r>
                  <a:rPr lang="en-US" altLang="ko-KR" sz="1200"/>
                  <a:t>Magnetic fields do not work</a:t>
                </a:r>
              </a:p>
              <a:p>
                <a:pPr marL="171450" indent="-171450" algn="ctr">
                  <a:buFont typeface="Wingdings" panose="05000000000000000000" pitchFamily="2" charset="2"/>
                  <a:buChar char="§"/>
                </a:pPr>
                <a:endParaRPr lang="en-US" altLang="ko-KR" sz="1200" b="1" i="1">
                  <a:latin typeface="Cambria Math" panose="02040503050406030204" pitchFamily="18" charset="0"/>
                </a:endParaRPr>
              </a:p>
              <a:p>
                <a:r>
                  <a:rPr lang="en-US" altLang="ko-KR" sz="1200" b="1"/>
                  <a:t>  </a:t>
                </a:r>
                <a14:m>
                  <m:oMath xmlns:m="http://schemas.openxmlformats.org/officeDocument/2006/math">
                    <m:r>
                      <a:rPr lang="en-US" altLang="ko-KR" sz="1200" b="1" i="1">
                        <a:latin typeface="Cambria Math" panose="02040503050406030204" pitchFamily="18" charset="0"/>
                      </a:rPr>
                      <m:t>𝑭</m:t>
                    </m:r>
                    <m:r>
                      <a:rPr lang="en-US" altLang="ko-KR" sz="120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altLang="ko-KR" sz="1200">
                        <a:latin typeface="Cambria Math" panose="02040503050406030204" pitchFamily="18" charset="0"/>
                      </a:rPr>
                      <m:t>e</m:t>
                    </m:r>
                    <m:r>
                      <a:rPr lang="en-US" altLang="ko-KR" sz="120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ko-KR" sz="1200" b="1" i="1">
                        <a:latin typeface="Cambria Math" panose="02040503050406030204" pitchFamily="18" charset="0"/>
                      </a:rPr>
                      <m:t>𝒗</m:t>
                    </m:r>
                    <m:r>
                      <a:rPr lang="en-US" altLang="ko-KR" sz="1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US" altLang="ko-KR" sz="12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𝑩</m:t>
                    </m:r>
                    <m:r>
                      <a:rPr lang="en-US" altLang="ko-KR" sz="1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ko-KR" sz="1200"/>
              </a:p>
              <a:p>
                <a:r>
                  <a:rPr lang="en-US" altLang="ko-KR" sz="1200"/>
                  <a:t>  </a:t>
                </a:r>
                <a14:m>
                  <m:oMath xmlns:m="http://schemas.openxmlformats.org/officeDocument/2006/math">
                    <m:r>
                      <a:rPr lang="en-US" altLang="ko-KR" sz="1200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altLang="ko-KR" sz="12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ko-KR" sz="1200" b="1" i="1">
                        <a:latin typeface="Cambria Math" panose="02040503050406030204" pitchFamily="18" charset="0"/>
                      </a:rPr>
                      <m:t>𝑭</m:t>
                    </m:r>
                    <m:r>
                      <a:rPr lang="en-US" altLang="ko-KR" sz="12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altLang="ko-KR" sz="1200" b="1" i="1">
                        <a:latin typeface="Cambria Math" panose="02040503050406030204" pitchFamily="18" charset="0"/>
                      </a:rPr>
                      <m:t>𝒗</m:t>
                    </m:r>
                    <m:r>
                      <a:rPr lang="en-US" altLang="ko-KR" sz="1200" b="1" i="1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altLang="ko-KR" sz="1200">
                        <a:latin typeface="Cambria Math" panose="02040503050406030204" pitchFamily="18" charset="0"/>
                      </a:rPr>
                      <m:t>e</m:t>
                    </m:r>
                    <m:d>
                      <m:dPr>
                        <m:ctrlPr>
                          <a:rPr lang="en-US" altLang="ko-KR" sz="1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ko-KR" sz="1200" b="1" i="1">
                            <a:latin typeface="Cambria Math" panose="02040503050406030204" pitchFamily="18" charset="0"/>
                          </a:rPr>
                          <m:t>𝒗</m:t>
                        </m:r>
                        <m:r>
                          <a:rPr lang="en-US" altLang="ko-KR" sz="1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en-US" altLang="ko-KR" sz="1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𝑩</m:t>
                        </m:r>
                      </m:e>
                    </m:d>
                    <m:r>
                      <a:rPr lang="en-US" altLang="ko-KR" sz="12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altLang="ko-KR" sz="1200" b="1" i="1">
                        <a:latin typeface="Cambria Math" panose="02040503050406030204" pitchFamily="18" charset="0"/>
                      </a:rPr>
                      <m:t>𝒗</m:t>
                    </m:r>
                    <m:r>
                      <a:rPr lang="en-US" altLang="ko-KR" sz="12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ko-KR" sz="1200" i="1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altLang="ko-KR" sz="1200"/>
                  <a:t> </a:t>
                </a:r>
              </a:p>
              <a:p>
                <a:endParaRPr lang="en-US" altLang="ko-KR" sz="1200"/>
              </a:p>
              <a:p>
                <a:endParaRPr lang="en-US" altLang="ko-KR" sz="1200"/>
              </a:p>
              <a:p>
                <a:pPr marL="171450" indent="-171450">
                  <a:buFont typeface="Wingdings" panose="05000000000000000000" pitchFamily="2" charset="2"/>
                  <a:buChar char="§"/>
                </a:pPr>
                <a:r>
                  <a:rPr lang="en-US" altLang="ko-KR" sz="1200" b="1"/>
                  <a:t>6D phase space volume is preserved</a:t>
                </a:r>
              </a:p>
              <a:p>
                <a:r>
                  <a:rPr lang="en-US" altLang="ko-KR" sz="1200"/>
                  <a:t>     for the particle’s motion obeying   </a:t>
                </a:r>
              </a:p>
              <a:p>
                <a:r>
                  <a:rPr lang="en-US" altLang="ko-KR" sz="1200"/>
                  <a:t>     Hamiton’s equation (Liouville’s theorem)</a:t>
                </a:r>
              </a:p>
              <a:p>
                <a:endParaRPr lang="en-US" altLang="ko-KR" sz="1200"/>
              </a:p>
              <a:p>
                <a:endParaRPr lang="en-US" altLang="ko-KR" sz="1200"/>
              </a:p>
              <a:p>
                <a:pPr marL="171450" indent="-171450">
                  <a:buFont typeface="Wingdings" panose="05000000000000000000" pitchFamily="2" charset="2"/>
                  <a:buChar char="§"/>
                </a:pPr>
                <a:r>
                  <a:rPr lang="en-US" altLang="ko-KR" sz="1200"/>
                  <a:t>Particle’s motion in an electron storage ring is not a Hamiltonian process since there are</a:t>
                </a:r>
              </a:p>
              <a:p>
                <a:pPr marL="171450" indent="-171450">
                  <a:buFont typeface="Wingdings" panose="05000000000000000000" pitchFamily="2" charset="2"/>
                  <a:buChar char="§"/>
                </a:pPr>
                <a:endParaRPr lang="en-US" altLang="ko-KR" sz="1200"/>
              </a:p>
              <a:p>
                <a:r>
                  <a:rPr lang="en-US" altLang="ko-KR" sz="1200"/>
                  <a:t>   - Synchrotron radiation (energy loss)</a:t>
                </a:r>
              </a:p>
              <a:p>
                <a:r>
                  <a:rPr lang="en-US" altLang="ko-KR" sz="1200"/>
                  <a:t>   - Scattering</a:t>
                </a:r>
              </a:p>
              <a:p>
                <a:r>
                  <a:rPr lang="en-US" altLang="ko-KR" sz="1200"/>
                  <a:t>   - Energy recovery from RF cavity</a:t>
                </a:r>
              </a:p>
              <a:p>
                <a:r>
                  <a:rPr lang="en-US" altLang="ko-KR" sz="1200"/>
                  <a:t>   - Quantum excitation</a:t>
                </a: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D0FAB1E9-8C97-6F7D-3C66-B2DB6F14D9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6016" y="979649"/>
                <a:ext cx="4065104" cy="3416320"/>
              </a:xfrm>
              <a:prstGeom prst="rect">
                <a:avLst/>
              </a:prstGeom>
              <a:blipFill>
                <a:blip r:embed="rId4"/>
                <a:stretch>
                  <a:fillRect t="-179" b="-536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81CDFF23-D74E-E1AA-4783-D42E60D4386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DBAB80-468C-4252-8D8D-F72A0FE47F84}" type="slidenum">
              <a:rPr lang="ko-KR" altLang="en-US" smtClean="0"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398665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E3F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457200"/>
            <a:ext cx="9144000" cy="0"/>
          </a:xfrm>
          <a:prstGeom prst="line">
            <a:avLst/>
          </a:prstGeom>
          <a:noFill/>
          <a:ln w="6350">
            <a:solidFill>
              <a:srgbClr val="2A50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1280160"/>
            <a:ext cx="9144000" cy="0"/>
          </a:xfrm>
          <a:prstGeom prst="line">
            <a:avLst/>
          </a:prstGeom>
          <a:noFill/>
          <a:ln w="6350">
            <a:solidFill>
              <a:srgbClr val="2A50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" name="Shape 2"/>
          <p:cNvSpPr/>
          <p:nvPr/>
        </p:nvSpPr>
        <p:spPr>
          <a:xfrm>
            <a:off x="0" y="2103120"/>
            <a:ext cx="9144000" cy="0"/>
          </a:xfrm>
          <a:prstGeom prst="line">
            <a:avLst/>
          </a:prstGeom>
          <a:noFill/>
          <a:ln w="6350">
            <a:solidFill>
              <a:srgbClr val="2A50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" name="Shape 3"/>
          <p:cNvSpPr/>
          <p:nvPr/>
        </p:nvSpPr>
        <p:spPr>
          <a:xfrm>
            <a:off x="0" y="2926080"/>
            <a:ext cx="9144000" cy="0"/>
          </a:xfrm>
          <a:prstGeom prst="line">
            <a:avLst/>
          </a:prstGeom>
          <a:noFill/>
          <a:ln w="6350">
            <a:solidFill>
              <a:srgbClr val="2A50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6" name="Shape 4"/>
          <p:cNvSpPr/>
          <p:nvPr/>
        </p:nvSpPr>
        <p:spPr>
          <a:xfrm>
            <a:off x="0" y="3749040"/>
            <a:ext cx="9144000" cy="0"/>
          </a:xfrm>
          <a:prstGeom prst="line">
            <a:avLst/>
          </a:prstGeom>
          <a:noFill/>
          <a:ln w="6350">
            <a:solidFill>
              <a:srgbClr val="2A50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7" name="Shape 5"/>
          <p:cNvSpPr/>
          <p:nvPr/>
        </p:nvSpPr>
        <p:spPr>
          <a:xfrm>
            <a:off x="0" y="4572000"/>
            <a:ext cx="9144000" cy="0"/>
          </a:xfrm>
          <a:prstGeom prst="line">
            <a:avLst/>
          </a:prstGeom>
          <a:noFill/>
          <a:ln w="6350">
            <a:solidFill>
              <a:srgbClr val="2A50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" name="Shape 6"/>
          <p:cNvSpPr/>
          <p:nvPr/>
        </p:nvSpPr>
        <p:spPr>
          <a:xfrm>
            <a:off x="0" y="0"/>
            <a:ext cx="0" cy="5143500"/>
          </a:xfrm>
          <a:prstGeom prst="line">
            <a:avLst/>
          </a:prstGeom>
          <a:noFill/>
          <a:ln w="6350">
            <a:solidFill>
              <a:srgbClr val="2A50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9" name="Shape 7"/>
          <p:cNvSpPr/>
          <p:nvPr/>
        </p:nvSpPr>
        <p:spPr>
          <a:xfrm>
            <a:off x="914400" y="0"/>
            <a:ext cx="0" cy="5143500"/>
          </a:xfrm>
          <a:prstGeom prst="line">
            <a:avLst/>
          </a:prstGeom>
          <a:noFill/>
          <a:ln w="6350">
            <a:solidFill>
              <a:srgbClr val="2A50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0" name="Shape 8"/>
          <p:cNvSpPr/>
          <p:nvPr/>
        </p:nvSpPr>
        <p:spPr>
          <a:xfrm>
            <a:off x="1828800" y="0"/>
            <a:ext cx="0" cy="5143500"/>
          </a:xfrm>
          <a:prstGeom prst="line">
            <a:avLst/>
          </a:prstGeom>
          <a:noFill/>
          <a:ln w="6350">
            <a:solidFill>
              <a:srgbClr val="2A50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1" name="Shape 9"/>
          <p:cNvSpPr/>
          <p:nvPr/>
        </p:nvSpPr>
        <p:spPr>
          <a:xfrm>
            <a:off x="2743200" y="0"/>
            <a:ext cx="0" cy="5143500"/>
          </a:xfrm>
          <a:prstGeom prst="line">
            <a:avLst/>
          </a:prstGeom>
          <a:noFill/>
          <a:ln w="6350">
            <a:solidFill>
              <a:srgbClr val="2A50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2" name="Shape 10"/>
          <p:cNvSpPr/>
          <p:nvPr/>
        </p:nvSpPr>
        <p:spPr>
          <a:xfrm>
            <a:off x="3657600" y="0"/>
            <a:ext cx="0" cy="5143500"/>
          </a:xfrm>
          <a:prstGeom prst="line">
            <a:avLst/>
          </a:prstGeom>
          <a:noFill/>
          <a:ln w="6350">
            <a:solidFill>
              <a:srgbClr val="2A50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3" name="Shape 11"/>
          <p:cNvSpPr/>
          <p:nvPr/>
        </p:nvSpPr>
        <p:spPr>
          <a:xfrm>
            <a:off x="4572000" y="0"/>
            <a:ext cx="0" cy="5143500"/>
          </a:xfrm>
          <a:prstGeom prst="line">
            <a:avLst/>
          </a:prstGeom>
          <a:noFill/>
          <a:ln w="6350">
            <a:solidFill>
              <a:srgbClr val="2A50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4" name="Shape 12"/>
          <p:cNvSpPr/>
          <p:nvPr/>
        </p:nvSpPr>
        <p:spPr>
          <a:xfrm>
            <a:off x="5486400" y="0"/>
            <a:ext cx="0" cy="5143500"/>
          </a:xfrm>
          <a:prstGeom prst="line">
            <a:avLst/>
          </a:prstGeom>
          <a:noFill/>
          <a:ln w="6350">
            <a:solidFill>
              <a:srgbClr val="2A50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5" name="Shape 13"/>
          <p:cNvSpPr/>
          <p:nvPr/>
        </p:nvSpPr>
        <p:spPr>
          <a:xfrm>
            <a:off x="6400800" y="0"/>
            <a:ext cx="0" cy="5143500"/>
          </a:xfrm>
          <a:prstGeom prst="line">
            <a:avLst/>
          </a:prstGeom>
          <a:noFill/>
          <a:ln w="6350">
            <a:solidFill>
              <a:srgbClr val="2A50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6" name="Shape 14"/>
          <p:cNvSpPr/>
          <p:nvPr/>
        </p:nvSpPr>
        <p:spPr>
          <a:xfrm>
            <a:off x="7315200" y="0"/>
            <a:ext cx="0" cy="5143500"/>
          </a:xfrm>
          <a:prstGeom prst="line">
            <a:avLst/>
          </a:prstGeom>
          <a:noFill/>
          <a:ln w="6350">
            <a:solidFill>
              <a:srgbClr val="2A50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7" name="Shape 15"/>
          <p:cNvSpPr/>
          <p:nvPr/>
        </p:nvSpPr>
        <p:spPr>
          <a:xfrm>
            <a:off x="8229600" y="0"/>
            <a:ext cx="0" cy="5143500"/>
          </a:xfrm>
          <a:prstGeom prst="line">
            <a:avLst/>
          </a:prstGeom>
          <a:noFill/>
          <a:ln w="6350">
            <a:solidFill>
              <a:srgbClr val="2A50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8" name="Shape 16"/>
          <p:cNvSpPr/>
          <p:nvPr/>
        </p:nvSpPr>
        <p:spPr>
          <a:xfrm>
            <a:off x="9144000" y="0"/>
            <a:ext cx="0" cy="5143500"/>
          </a:xfrm>
          <a:prstGeom prst="line">
            <a:avLst/>
          </a:prstGeom>
          <a:noFill/>
          <a:ln w="6350">
            <a:solidFill>
              <a:srgbClr val="2A50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9" name="Text 17"/>
          <p:cNvSpPr/>
          <p:nvPr/>
        </p:nvSpPr>
        <p:spPr>
          <a:xfrm>
            <a:off x="640080" y="137160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500" dirty="0">
                <a:solidFill>
                  <a:srgbClr val="D6E4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94360" y="1691640"/>
            <a:ext cx="22860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0" b="1" dirty="0">
                <a:solidFill>
                  <a:srgbClr val="FFFFFF">
                    <a:alpha val="8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8000" dirty="0"/>
          </a:p>
        </p:txBody>
      </p:sp>
      <p:sp>
        <p:nvSpPr>
          <p:cNvPr id="21" name="Shape 19"/>
          <p:cNvSpPr/>
          <p:nvPr/>
        </p:nvSpPr>
        <p:spPr>
          <a:xfrm>
            <a:off x="640080" y="2606040"/>
            <a:ext cx="7772400" cy="0"/>
          </a:xfrm>
          <a:prstGeom prst="line">
            <a:avLst/>
          </a:prstGeom>
          <a:noFill/>
          <a:ln w="9525">
            <a:solidFill>
              <a:srgbClr val="D6E4F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2" name="Text 20"/>
          <p:cNvSpPr/>
          <p:nvPr/>
        </p:nvSpPr>
        <p:spPr>
          <a:xfrm>
            <a:off x="640080" y="2743200"/>
            <a:ext cx="77724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Evolution of electron storage rings</a:t>
            </a:r>
            <a:endParaRPr lang="en-US" sz="2800" dirty="0"/>
          </a:p>
        </p:txBody>
      </p:sp>
      <p:sp>
        <p:nvSpPr>
          <p:cNvPr id="23" name="Text 21"/>
          <p:cNvSpPr/>
          <p:nvPr/>
        </p:nvSpPr>
        <p:spPr>
          <a:xfrm>
            <a:off x="640080" y="3474720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400" dirty="0"/>
          </a:p>
        </p:txBody>
      </p:sp>
      <p:sp>
        <p:nvSpPr>
          <p:cNvPr id="24" name="슬라이드 번호 개체 틀 23">
            <a:extLst>
              <a:ext uri="{FF2B5EF4-FFF2-40B4-BE49-F238E27FC236}">
                <a16:creationId xmlns:a16="http://schemas.microsoft.com/office/drawing/2014/main" id="{935BD714-408D-1E38-9794-9EB7C51BC3D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DBAB80-468C-4252-8D8D-F72A0FE47F84}" type="slidenum">
              <a:rPr lang="ko-KR" altLang="en-US" smtClean="0"/>
              <a:t>3</a:t>
            </a:fld>
            <a:endParaRPr lang="ko-KR" alt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7F4CCC-3DD8-1142-6D6E-11A0B61643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">
            <a:extLst>
              <a:ext uri="{FF2B5EF4-FFF2-40B4-BE49-F238E27FC236}">
                <a16:creationId xmlns:a16="http://schemas.microsoft.com/office/drawing/2014/main" id="{BB5FFADC-EB19-C99D-2665-1B0A960F6441}"/>
              </a:ext>
            </a:extLst>
          </p:cNvPr>
          <p:cNvSpPr/>
          <p:nvPr/>
        </p:nvSpPr>
        <p:spPr>
          <a:xfrm>
            <a:off x="457200" y="841248"/>
            <a:ext cx="8229600" cy="0"/>
          </a:xfrm>
          <a:prstGeom prst="line">
            <a:avLst/>
          </a:prstGeom>
          <a:noFill/>
          <a:ln w="9525">
            <a:solidFill>
              <a:srgbClr val="C5D3D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51AAB295-4ED9-5BC6-5A79-66DC19B58F56}"/>
              </a:ext>
            </a:extLst>
          </p:cNvPr>
          <p:cNvSpPr/>
          <p:nvPr/>
        </p:nvSpPr>
        <p:spPr>
          <a:xfrm>
            <a:off x="365760" y="4836344"/>
            <a:ext cx="6858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8A96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Beam Dynamics of Circular Accelerators – KoPAS 2026</a:t>
            </a:r>
            <a:endParaRPr lang="en-US" sz="900" dirty="0"/>
          </a:p>
        </p:txBody>
      </p:sp>
      <p:sp>
        <p:nvSpPr>
          <p:cNvPr id="6" name="Text 0">
            <a:extLst>
              <a:ext uri="{FF2B5EF4-FFF2-40B4-BE49-F238E27FC236}">
                <a16:creationId xmlns:a16="http://schemas.microsoft.com/office/drawing/2014/main" id="{58E55751-B35B-6696-7EFE-50826C147BBA}"/>
              </a:ext>
            </a:extLst>
          </p:cNvPr>
          <p:cNvSpPr/>
          <p:nvPr/>
        </p:nvSpPr>
        <p:spPr>
          <a:xfrm>
            <a:off x="457200" y="18734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>
                <a:solidFill>
                  <a:srgbClr val="1E3F66"/>
                </a:solidFill>
                <a:latin typeface="Arial" pitchFamily="34" charset="0"/>
                <a:cs typeface="Arial" pitchFamily="34" charset="-120"/>
              </a:rPr>
              <a:t>Beta-functions and phase-space ellipse</a:t>
            </a:r>
            <a:endParaRPr lang="en-US" sz="2400" dirty="0"/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0B7FD0ED-5390-B04A-1B7A-95991232C06B}"/>
              </a:ext>
            </a:extLst>
          </p:cNvPr>
          <p:cNvSpPr/>
          <p:nvPr/>
        </p:nvSpPr>
        <p:spPr>
          <a:xfrm>
            <a:off x="4084655" y="2571750"/>
            <a:ext cx="552659" cy="2317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3" name="그림 22">
            <a:extLst>
              <a:ext uri="{FF2B5EF4-FFF2-40B4-BE49-F238E27FC236}">
                <a16:creationId xmlns:a16="http://schemas.microsoft.com/office/drawing/2014/main" id="{4390B92A-DA33-4EB4-E02A-F37D8C5ECC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084" y="1141907"/>
            <a:ext cx="4504028" cy="309142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30BCBD9D-C472-10C2-4034-2BE4E31F4CE7}"/>
                  </a:ext>
                </a:extLst>
              </p:cNvPr>
              <p:cNvSpPr txBox="1"/>
              <p:nvPr/>
            </p:nvSpPr>
            <p:spPr>
              <a:xfrm>
                <a:off x="5069396" y="1358733"/>
                <a:ext cx="3275762" cy="42774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o-KR" altLang="en-US" i="1" smtClean="0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ko-KR" alt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ko-KR" altLang="en-US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  <m:r>
                        <a:rPr lang="ko-KR" altLang="en-U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i="1">
                          <a:latin typeface="Cambria Math" panose="02040503050406030204" pitchFamily="18" charset="0"/>
                        </a:rPr>
                        <m:t>𝐴</m:t>
                      </m:r>
                      <m:rad>
                        <m:radPr>
                          <m:degHide m:val="on"/>
                          <m:ctrlPr>
                            <a:rPr lang="ko-KR" altLang="en-US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ko-KR" altLang="en-US" i="1">
                              <a:latin typeface="Cambria Math" panose="02040503050406030204" pitchFamily="18" charset="0"/>
                            </a:rPr>
                            <m:t>𝛽</m:t>
                          </m:r>
                          <m:d>
                            <m:dPr>
                              <m:ctrlPr>
                                <a:rPr lang="ko-KR" alt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ko-KR" altLang="en-US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</m:d>
                        </m:e>
                      </m:rad>
                      <m:func>
                        <m:funcPr>
                          <m:ctrlPr>
                            <a:rPr lang="ko-KR" altLang="en-US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ko-KR" altLang="en-US" i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ko-KR" alt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ko-KR" altLang="en-US" i="1">
                                  <a:latin typeface="Cambria Math" panose="02040503050406030204" pitchFamily="18" charset="0"/>
                                </a:rPr>
                                <m:t>𝜓</m:t>
                              </m:r>
                              <m:d>
                                <m:dPr>
                                  <m:ctrlPr>
                                    <a:rPr lang="ko-KR" alt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ko-KR" altLang="en-US" i="1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</m:d>
                              <m:r>
                                <a:rPr lang="ko-KR" altLang="en-US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ko-KR" altLang="en-US" i="1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ko-KR" altLang="en-US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30BCBD9D-C472-10C2-4034-2BE4E31F4C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9396" y="1358733"/>
                <a:ext cx="3275762" cy="427746"/>
              </a:xfrm>
              <a:prstGeom prst="rect">
                <a:avLst/>
              </a:prstGeom>
              <a:blipFill>
                <a:blip r:embed="rId4"/>
                <a:stretch>
                  <a:fillRect b="-11429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1DC763BC-1695-3074-BF8E-145424AD5750}"/>
                  </a:ext>
                </a:extLst>
              </p:cNvPr>
              <p:cNvSpPr txBox="1"/>
              <p:nvPr/>
            </p:nvSpPr>
            <p:spPr>
              <a:xfrm>
                <a:off x="5228622" y="2445761"/>
                <a:ext cx="1314013" cy="33541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ko-KR" alt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= </m:t>
                      </m:r>
                      <m:rad>
                        <m:radPr>
                          <m:degHide m:val="on"/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b>
                            <m:sSubPr>
                              <m:ctrlP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sSub>
                                <m:sSubPr>
                                  <m:ctrlPr>
                                    <a:rPr lang="ko-KR" alt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ko-KR" altLang="en-US" i="1">
                                      <a:latin typeface="Cambria Math" panose="02040503050406030204" pitchFamily="18" charset="0"/>
                                    </a:rPr>
                                    <m:t>𝜀</m:t>
                                  </m:r>
                                </m:e>
                                <m:sub>
                                  <m:r>
                                    <a:rPr lang="en-US" altLang="ko-KR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  <m:r>
                                <a:rPr lang="ko-KR" altLang="en-US" b="0" i="1" smtClean="0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e>
                      </m:rad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ko-KR" altLang="en-US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1DC763BC-1695-3074-BF8E-145424AD57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8622" y="2445761"/>
                <a:ext cx="1314013" cy="335413"/>
              </a:xfrm>
              <a:prstGeom prst="rect">
                <a:avLst/>
              </a:prstGeom>
              <a:blipFill>
                <a:blip r:embed="rId5"/>
                <a:stretch>
                  <a:fillRect l="-2326" b="-25455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직선 화살표 연결선 28">
            <a:extLst>
              <a:ext uri="{FF2B5EF4-FFF2-40B4-BE49-F238E27FC236}">
                <a16:creationId xmlns:a16="http://schemas.microsoft.com/office/drawing/2014/main" id="{D7FCF53A-8B12-CB45-78F0-73C49B5A229A}"/>
              </a:ext>
            </a:extLst>
          </p:cNvPr>
          <p:cNvCxnSpPr>
            <a:cxnSpLocks/>
          </p:cNvCxnSpPr>
          <p:nvPr/>
        </p:nvCxnSpPr>
        <p:spPr>
          <a:xfrm flipH="1" flipV="1">
            <a:off x="6044084" y="1720647"/>
            <a:ext cx="216039" cy="2898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6C838FE2-B76F-89F3-11B1-4A3ED3C41639}"/>
              </a:ext>
            </a:extLst>
          </p:cNvPr>
          <p:cNvSpPr txBox="1"/>
          <p:nvPr/>
        </p:nvSpPr>
        <p:spPr>
          <a:xfrm>
            <a:off x="6260123" y="1879287"/>
            <a:ext cx="208503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/>
              <a:t>invariant in the ring</a:t>
            </a:r>
          </a:p>
          <a:p>
            <a:r>
              <a:rPr lang="en-US" altLang="ko-KR" sz="1100"/>
              <a:t>(e.g., emittance)</a:t>
            </a:r>
            <a:endParaRPr lang="ko-KR" altLang="en-US" sz="110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725F625-C9F4-7A8B-1601-1E8A1E45F337}"/>
              </a:ext>
            </a:extLst>
          </p:cNvPr>
          <p:cNvSpPr txBox="1"/>
          <p:nvPr/>
        </p:nvSpPr>
        <p:spPr>
          <a:xfrm>
            <a:off x="4825842" y="2874434"/>
            <a:ext cx="11455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/>
              <a:t>rms beam size</a:t>
            </a:r>
            <a:endParaRPr lang="ko-KR" altLang="en-US" sz="1100"/>
          </a:p>
        </p:txBody>
      </p:sp>
      <p:cxnSp>
        <p:nvCxnSpPr>
          <p:cNvPr id="34" name="직선 화살표 연결선 33">
            <a:extLst>
              <a:ext uri="{FF2B5EF4-FFF2-40B4-BE49-F238E27FC236}">
                <a16:creationId xmlns:a16="http://schemas.microsoft.com/office/drawing/2014/main" id="{9C09169F-B3C0-6396-2531-09CE3D28FCEF}"/>
              </a:ext>
            </a:extLst>
          </p:cNvPr>
          <p:cNvCxnSpPr>
            <a:cxnSpLocks/>
          </p:cNvCxnSpPr>
          <p:nvPr/>
        </p:nvCxnSpPr>
        <p:spPr>
          <a:xfrm flipV="1">
            <a:off x="5971354" y="2810608"/>
            <a:ext cx="117110" cy="5144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직선 화살표 연결선 35">
            <a:extLst>
              <a:ext uri="{FF2B5EF4-FFF2-40B4-BE49-F238E27FC236}">
                <a16:creationId xmlns:a16="http://schemas.microsoft.com/office/drawing/2014/main" id="{ADE592E7-3726-5DB7-0FCD-AADC7637303F}"/>
              </a:ext>
            </a:extLst>
          </p:cNvPr>
          <p:cNvCxnSpPr>
            <a:cxnSpLocks/>
          </p:cNvCxnSpPr>
          <p:nvPr/>
        </p:nvCxnSpPr>
        <p:spPr>
          <a:xfrm flipH="1" flipV="1">
            <a:off x="6318678" y="2806327"/>
            <a:ext cx="433814" cy="4058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B26C13A3-E87F-EFED-9993-065956829F34}"/>
              </a:ext>
            </a:extLst>
          </p:cNvPr>
          <p:cNvSpPr txBox="1"/>
          <p:nvPr/>
        </p:nvSpPr>
        <p:spPr>
          <a:xfrm>
            <a:off x="5370006" y="3339863"/>
            <a:ext cx="77958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/>
              <a:t>emittance</a:t>
            </a:r>
            <a:endParaRPr lang="ko-KR" altLang="en-US" sz="110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0ED4AF8-3CAE-98C2-C2A0-04D16EC8675F}"/>
              </a:ext>
            </a:extLst>
          </p:cNvPr>
          <p:cNvSpPr txBox="1"/>
          <p:nvPr/>
        </p:nvSpPr>
        <p:spPr>
          <a:xfrm>
            <a:off x="6632748" y="3186682"/>
            <a:ext cx="102128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/>
              <a:t>beta function</a:t>
            </a:r>
            <a:endParaRPr lang="ko-KR" altLang="en-US" sz="11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8C8B95AC-EEC9-BFF1-8985-D6777767A1C4}"/>
                  </a:ext>
                </a:extLst>
              </p:cNvPr>
              <p:cNvSpPr txBox="1"/>
              <p:nvPr/>
            </p:nvSpPr>
            <p:spPr>
              <a:xfrm>
                <a:off x="4601978" y="3829562"/>
                <a:ext cx="4323975" cy="5686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Wingdings" panose="05000000000000000000" pitchFamily="2" charset="2"/>
                  <a:buChar char="§"/>
                </a:pPr>
                <a:r>
                  <a:rPr lang="en-US" altLang="ko-KR" sz="1400"/>
                  <a:t>Beam size vary in the ring</a:t>
                </a:r>
                <a:r>
                  <a:rPr lang="ko-KR" altLang="en-US" sz="1400"/>
                  <a:t> </a:t>
                </a:r>
                <a:r>
                  <a:rPr lang="en-US" altLang="ko-KR" sz="1400"/>
                  <a:t>as</a:t>
                </a:r>
                <a:r>
                  <a:rPr lang="ko-KR" altLang="en-US" sz="1400"/>
                  <a:t> </a:t>
                </a:r>
                <a:r>
                  <a:rPr lang="en-US" altLang="ko-KR" sz="1400"/>
                  <a:t>much</a:t>
                </a:r>
                <a:r>
                  <a:rPr lang="ko-KR" altLang="en-US" sz="1400"/>
                  <a:t> </a:t>
                </a:r>
                <a:r>
                  <a:rPr lang="en-US" altLang="ko-KR" sz="1400"/>
                  <a:t>as</a:t>
                </a:r>
                <a:r>
                  <a:rPr lang="ko-KR" altLang="en-US" sz="1400"/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altLang="ko-KR" sz="14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b>
                          <m:sSubPr>
                            <m:ctrlPr>
                              <a:rPr lang="en-US" altLang="ko-KR" sz="1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sSub>
                              <m:sSubPr>
                                <m:ctrlPr>
                                  <a:rPr lang="ko-KR" altLang="en-US" sz="1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ko-KR" altLang="en-US" sz="1400" i="1">
                                    <a:latin typeface="Cambria Math" panose="02040503050406030204" pitchFamily="18" charset="0"/>
                                  </a:rPr>
                                  <m:t>𝜀</m:t>
                                </m:r>
                              </m:e>
                              <m:sub>
                                <m:r>
                                  <a:rPr lang="en-US" altLang="ko-KR" sz="14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sub>
                            </m:sSub>
                            <m:r>
                              <a:rPr lang="ko-KR" altLang="en-US" sz="1400" i="1">
                                <a:latin typeface="Cambria Math" panose="02040503050406030204" pitchFamily="18" charset="0"/>
                              </a:rPr>
                              <m:t>𝛽</m:t>
                            </m:r>
                          </m:e>
                          <m:sub>
                            <m:r>
                              <a:rPr lang="en-US" altLang="ko-KR" sz="1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</m:e>
                    </m:rad>
                    <m:r>
                      <a:rPr lang="en-US" altLang="ko-KR" sz="14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altLang="ko-KR" sz="1400"/>
              </a:p>
              <a:p>
                <a:pPr marL="285750" indent="-285750">
                  <a:buFont typeface="Wingdings" panose="05000000000000000000" pitchFamily="2" charset="2"/>
                  <a:buChar char="§"/>
                </a:pPr>
                <a:r>
                  <a:rPr lang="en-US" altLang="ko-KR" sz="1400"/>
                  <a:t>Beta function vary in the ring, emittance is invariant</a:t>
                </a:r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8C8B95AC-EEC9-BFF1-8985-D6777767A1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1978" y="3829562"/>
                <a:ext cx="4323975" cy="568682"/>
              </a:xfrm>
              <a:prstGeom prst="rect">
                <a:avLst/>
              </a:prstGeom>
              <a:blipFill>
                <a:blip r:embed="rId6"/>
                <a:stretch>
                  <a:fillRect l="-282" b="-1182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A0D761C8-1FB8-A5F7-9F22-8D4828BF516F}"/>
                  </a:ext>
                </a:extLst>
              </p:cNvPr>
              <p:cNvSpPr txBox="1"/>
              <p:nvPr/>
            </p:nvSpPr>
            <p:spPr>
              <a:xfrm>
                <a:off x="2463354" y="4120254"/>
                <a:ext cx="1331406" cy="39106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o-KR" altLang="en-US" sz="1000" i="1" smtClean="0">
                          <a:latin typeface="Cambria Math" panose="02040503050406030204" pitchFamily="18" charset="0"/>
                        </a:rPr>
                        <m:t>𝛼</m:t>
                      </m:r>
                      <m:d>
                        <m:dPr>
                          <m:ctrlPr>
                            <a:rPr lang="ko-KR" altLang="en-US" sz="1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ko-KR" altLang="en-US" sz="1000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  <m:r>
                        <a:rPr lang="ko-KR" altLang="en-US" sz="1000" i="1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ko-KR" altLang="en-US" sz="1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ko-KR" altLang="en-US" sz="10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ko-KR" altLang="en-US" sz="10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f>
                        <m:fPr>
                          <m:ctrlPr>
                            <a:rPr lang="ko-KR" altLang="en-US" sz="1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ko-KR" altLang="en-US" sz="1000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ko-KR" altLang="en-US" sz="1000" i="1">
                              <a:latin typeface="Cambria Math" panose="02040503050406030204" pitchFamily="18" charset="0"/>
                            </a:rPr>
                            <m:t>𝛽</m:t>
                          </m:r>
                          <m:d>
                            <m:dPr>
                              <m:ctrlPr>
                                <a:rPr lang="ko-KR" altLang="en-US" sz="1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ko-KR" altLang="en-US" sz="10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</m:d>
                        </m:num>
                        <m:den>
                          <m:r>
                            <a:rPr lang="ko-KR" altLang="en-US" sz="1000" i="1">
                              <a:latin typeface="Cambria Math" panose="02040503050406030204" pitchFamily="18" charset="0"/>
                            </a:rPr>
                            <m:t>𝑑𝑠</m:t>
                          </m:r>
                        </m:den>
                      </m:f>
                    </m:oMath>
                  </m:oMathPara>
                </a14:m>
                <a:endParaRPr lang="ko-KR" altLang="en-US" sz="1000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A0D761C8-1FB8-A5F7-9F22-8D4828BF51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3354" y="4120254"/>
                <a:ext cx="1331406" cy="39106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58D0A12E-8F0E-71CA-3E16-27A42451FFF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DBAB80-468C-4252-8D8D-F72A0FE47F84}" type="slidenum">
              <a:rPr lang="ko-KR" altLang="en-US" smtClean="0"/>
              <a:t>30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944180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06BA9C-EE7E-774C-240E-A51E41F92F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">
            <a:extLst>
              <a:ext uri="{FF2B5EF4-FFF2-40B4-BE49-F238E27FC236}">
                <a16:creationId xmlns:a16="http://schemas.microsoft.com/office/drawing/2014/main" id="{E5C867B4-1425-2A05-9F6C-98F4AA6ACE33}"/>
              </a:ext>
            </a:extLst>
          </p:cNvPr>
          <p:cNvSpPr/>
          <p:nvPr/>
        </p:nvSpPr>
        <p:spPr>
          <a:xfrm>
            <a:off x="457200" y="841248"/>
            <a:ext cx="8229600" cy="0"/>
          </a:xfrm>
          <a:prstGeom prst="line">
            <a:avLst/>
          </a:prstGeom>
          <a:noFill/>
          <a:ln w="9525">
            <a:solidFill>
              <a:srgbClr val="C5D3D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D230C6A8-4B9B-C2E8-CDF3-1E0E3C6879BB}"/>
              </a:ext>
            </a:extLst>
          </p:cNvPr>
          <p:cNvSpPr/>
          <p:nvPr/>
        </p:nvSpPr>
        <p:spPr>
          <a:xfrm>
            <a:off x="365760" y="4836344"/>
            <a:ext cx="6858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8A96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Beam Dynamics of Circular Accelerators – KoPAS 2026</a:t>
            </a:r>
            <a:endParaRPr lang="en-US" sz="900" dirty="0"/>
          </a:p>
        </p:txBody>
      </p:sp>
      <p:sp>
        <p:nvSpPr>
          <p:cNvPr id="15" name="Text 0">
            <a:extLst>
              <a:ext uri="{FF2B5EF4-FFF2-40B4-BE49-F238E27FC236}">
                <a16:creationId xmlns:a16="http://schemas.microsoft.com/office/drawing/2014/main" id="{EF4BFFB3-D786-3E14-B04D-C1F2AE9130C1}"/>
              </a:ext>
            </a:extLst>
          </p:cNvPr>
          <p:cNvSpPr/>
          <p:nvPr/>
        </p:nvSpPr>
        <p:spPr>
          <a:xfrm>
            <a:off x="457200" y="18734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altLang="ko-KR" sz="2400" b="1">
                <a:solidFill>
                  <a:srgbClr val="1E3F66"/>
                </a:solidFill>
                <a:latin typeface="Arial" pitchFamily="34" charset="0"/>
                <a:cs typeface="Arial" pitchFamily="34" charset="-120"/>
              </a:rPr>
              <a:t>One-turn map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B11E657-E2CA-AFC2-A0E0-178B0F18D1CF}"/>
                  </a:ext>
                </a:extLst>
              </p:cNvPr>
              <p:cNvSpPr txBox="1"/>
              <p:nvPr/>
            </p:nvSpPr>
            <p:spPr>
              <a:xfrm>
                <a:off x="279400" y="1138974"/>
                <a:ext cx="3903980" cy="4320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ko-KR" altLang="en-US" sz="1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ko-KR" altLang="en-US" sz="1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plcHide m:val="on"/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ko-KR" altLang="en-US" sz="12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a:rPr lang="ko-KR" altLang="en-US" sz="1200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mr>
                                <m:mr>
                                  <m:e>
                                    <m:sSup>
                                      <m:sSupPr>
                                        <m:ctrlPr>
                                          <a:rPr lang="ko-KR" altLang="en-US" sz="12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ko-KR" altLang="en-US" sz="1200" i="1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p>
                                        <m:r>
                                          <a:rPr lang="ko-KR" altLang="en-US" sz="1200" i="1">
                                            <a:latin typeface="Cambria Math" panose="02040503050406030204" pitchFamily="18" charset="0"/>
                                          </a:rPr>
                                          <m:t>′</m:t>
                                        </m:r>
                                      </m:sup>
                                    </m:sSup>
                                  </m:e>
                                </m:mr>
                              </m:m>
                            </m:e>
                          </m:d>
                        </m:e>
                        <m:sub>
                          <m:r>
                            <a:rPr lang="ko-KR" altLang="en-US" sz="1200" i="1">
                              <a:latin typeface="Cambria Math" panose="02040503050406030204" pitchFamily="18" charset="0"/>
                            </a:rPr>
                            <m:t>𝑡𝑢𝑟𝑛</m:t>
                          </m:r>
                          <m:r>
                            <a:rPr lang="ko-KR" altLang="en-US" sz="1200" i="1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  <m:r>
                        <a:rPr lang="ko-KR" altLang="en-US" sz="12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sz="1200" i="1">
                          <a:latin typeface="Cambria Math" panose="02040503050406030204" pitchFamily="18" charset="0"/>
                        </a:rPr>
                        <m:t>𝑀</m:t>
                      </m:r>
                      <m:sSub>
                        <m:sSubPr>
                          <m:ctrlPr>
                            <a:rPr lang="ko-KR" altLang="en-US" sz="1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ko-KR" altLang="en-US" sz="1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plcHide m:val="on"/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ko-KR" altLang="en-US" sz="12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a:rPr lang="ko-KR" altLang="en-US" sz="1200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mr>
                                <m:mr>
                                  <m:e>
                                    <m:sSup>
                                      <m:sSupPr>
                                        <m:ctrlPr>
                                          <a:rPr lang="ko-KR" altLang="en-US" sz="12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ko-KR" altLang="en-US" sz="1200" i="1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p>
                                        <m:r>
                                          <a:rPr lang="ko-KR" altLang="en-US" sz="1200" i="1">
                                            <a:latin typeface="Cambria Math" panose="02040503050406030204" pitchFamily="18" charset="0"/>
                                          </a:rPr>
                                          <m:t>′</m:t>
                                        </m:r>
                                      </m:sup>
                                    </m:sSup>
                                  </m:e>
                                </m:mr>
                              </m:m>
                            </m:e>
                          </m:d>
                        </m:e>
                        <m:sub>
                          <m:r>
                            <a:rPr lang="ko-KR" altLang="en-US" sz="1200" i="1">
                              <a:latin typeface="Cambria Math" panose="02040503050406030204" pitchFamily="18" charset="0"/>
                            </a:rPr>
                            <m:t>𝑡𝑢𝑟𝑛</m:t>
                          </m:r>
                        </m:sub>
                      </m:sSub>
                      <m:r>
                        <a:rPr lang="en-US" altLang="ko-KR" sz="12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ko-KR" altLang="en-US" sz="1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ko-KR" altLang="en-US" sz="12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ko-KR" altLang="en-US" sz="12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ko-KR" altLang="en-US" sz="1200" i="1">
                                        <a:latin typeface="Cambria Math" panose="02040503050406030204" pitchFamily="18" charset="0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ko-KR" altLang="en-US" sz="1200" i="1">
                                        <a:latin typeface="Cambria Math" panose="02040503050406030204" pitchFamily="18" charset="0"/>
                                      </a:rPr>
                                      <m:t>11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ko-KR" altLang="en-US" sz="12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ko-KR" altLang="en-US" sz="1200" i="1">
                                        <a:latin typeface="Cambria Math" panose="02040503050406030204" pitchFamily="18" charset="0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ko-KR" altLang="en-US" sz="1200" i="1">
                                        <a:latin typeface="Cambria Math" panose="02040503050406030204" pitchFamily="18" charset="0"/>
                                      </a:rPr>
                                      <m:t>12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ko-KR" altLang="en-US" sz="12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ko-KR" altLang="en-US" sz="1200" i="1">
                                        <a:latin typeface="Cambria Math" panose="02040503050406030204" pitchFamily="18" charset="0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ko-KR" altLang="en-US" sz="1200" i="1">
                                        <a:latin typeface="Cambria Math" panose="02040503050406030204" pitchFamily="18" charset="0"/>
                                      </a:rPr>
                                      <m:t>21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ko-KR" altLang="en-US" sz="12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ko-KR" altLang="en-US" sz="1200" i="1">
                                        <a:latin typeface="Cambria Math" panose="02040503050406030204" pitchFamily="18" charset="0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ko-KR" altLang="en-US" sz="1200" i="1">
                                        <a:latin typeface="Cambria Math" panose="02040503050406030204" pitchFamily="18" charset="0"/>
                                      </a:rPr>
                                      <m:t>22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  <m:sSub>
                        <m:sSubPr>
                          <m:ctrlPr>
                            <a:rPr lang="ko-KR" altLang="en-US" sz="1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ko-KR" altLang="en-US" sz="1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plcHide m:val="on"/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ko-KR" altLang="en-US" sz="12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a:rPr lang="ko-KR" altLang="en-US" sz="1200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mr>
                                <m:mr>
                                  <m:e>
                                    <m:sSup>
                                      <m:sSupPr>
                                        <m:ctrlPr>
                                          <a:rPr lang="ko-KR" altLang="en-US" sz="12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ko-KR" altLang="en-US" sz="1200" i="1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p>
                                        <m:r>
                                          <a:rPr lang="ko-KR" altLang="en-US" sz="1200" i="1">
                                            <a:latin typeface="Cambria Math" panose="02040503050406030204" pitchFamily="18" charset="0"/>
                                          </a:rPr>
                                          <m:t>′</m:t>
                                        </m:r>
                                      </m:sup>
                                    </m:sSup>
                                  </m:e>
                                </m:mr>
                              </m:m>
                            </m:e>
                          </m:d>
                        </m:e>
                        <m:sub>
                          <m:r>
                            <a:rPr lang="ko-KR" altLang="en-US" sz="1200" i="1">
                              <a:latin typeface="Cambria Math" panose="02040503050406030204" pitchFamily="18" charset="0"/>
                            </a:rPr>
                            <m:t>𝑡𝑢𝑟𝑛</m:t>
                          </m:r>
                        </m:sub>
                      </m:sSub>
                    </m:oMath>
                  </m:oMathPara>
                </a14:m>
                <a:endParaRPr lang="ko-KR" altLang="en-US" sz="120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B11E657-E2CA-AFC2-A0E0-178B0F18D1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400" y="1138974"/>
                <a:ext cx="3903980" cy="4320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DE7DD0D-454E-1A24-7639-4EA2D7227AC1}"/>
                  </a:ext>
                </a:extLst>
              </p:cNvPr>
              <p:cNvSpPr txBox="1"/>
              <p:nvPr/>
            </p:nvSpPr>
            <p:spPr>
              <a:xfrm>
                <a:off x="457200" y="2281800"/>
                <a:ext cx="3130550" cy="43531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o-KR" altLang="en-US" sz="1200" i="1" smtClean="0"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ko-KR" altLang="en-US" sz="120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ko-KR" altLang="en-US" sz="1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ko-KR" altLang="en-US" sz="12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unc>
                                  <m:funcPr>
                                    <m:ctrlPr>
                                      <a:rPr lang="ko-KR" altLang="en-US" sz="1200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ko-KR" altLang="en-US" sz="1200" i="0">
                                        <a:latin typeface="Cambria Math" panose="02040503050406030204" pitchFamily="18" charset="0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ko-KR" altLang="en-US" sz="1200" i="1">
                                        <a:latin typeface="Cambria Math" panose="02040503050406030204" pitchFamily="18" charset="0"/>
                                      </a:rPr>
                                      <m:t>𝜇</m:t>
                                    </m:r>
                                  </m:e>
                                </m:func>
                                <m:r>
                                  <a:rPr lang="ko-KR" altLang="en-US" sz="1200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ko-KR" altLang="en-US" sz="1200" i="1">
                                    <a:latin typeface="Cambria Math" panose="02040503050406030204" pitchFamily="18" charset="0"/>
                                  </a:rPr>
                                  <m:t>𝛼</m:t>
                                </m:r>
                                <m:func>
                                  <m:funcPr>
                                    <m:ctrlPr>
                                      <a:rPr lang="ko-KR" altLang="en-US" sz="1200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ko-KR" altLang="en-US" sz="1200" i="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ko-KR" altLang="en-US" sz="1200" i="1">
                                        <a:latin typeface="Cambria Math" panose="02040503050406030204" pitchFamily="18" charset="0"/>
                                      </a:rPr>
                                      <m:t>𝜇</m:t>
                                    </m:r>
                                  </m:e>
                                </m:func>
                              </m:e>
                              <m:e>
                                <m:r>
                                  <a:rPr lang="ko-KR" altLang="en-US" sz="1200" i="1">
                                    <a:latin typeface="Cambria Math" panose="02040503050406030204" pitchFamily="18" charset="0"/>
                                  </a:rPr>
                                  <m:t>𝛽</m:t>
                                </m:r>
                                <m:func>
                                  <m:funcPr>
                                    <m:ctrlPr>
                                      <a:rPr lang="ko-KR" altLang="en-US" sz="1200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ko-KR" altLang="en-US" sz="1200" i="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ko-KR" altLang="en-US" sz="1200" i="1">
                                        <a:latin typeface="Cambria Math" panose="02040503050406030204" pitchFamily="18" charset="0"/>
                                      </a:rPr>
                                      <m:t>𝜇</m:t>
                                    </m:r>
                                  </m:e>
                                </m:func>
                              </m:e>
                            </m:mr>
                            <m:mr>
                              <m:e>
                                <m:r>
                                  <a:rPr lang="ko-KR" altLang="en-US" sz="12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ko-KR" altLang="en-US" sz="1200" i="1">
                                    <a:latin typeface="Cambria Math" panose="02040503050406030204" pitchFamily="18" charset="0"/>
                                  </a:rPr>
                                  <m:t>𝛾</m:t>
                                </m:r>
                                <m:func>
                                  <m:funcPr>
                                    <m:ctrlPr>
                                      <a:rPr lang="ko-KR" altLang="en-US" sz="1200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ko-KR" altLang="en-US" sz="1200" i="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ko-KR" altLang="en-US" sz="1200" i="1">
                                        <a:latin typeface="Cambria Math" panose="02040503050406030204" pitchFamily="18" charset="0"/>
                                      </a:rPr>
                                      <m:t>𝜇</m:t>
                                    </m:r>
                                  </m:e>
                                </m:func>
                              </m:e>
                              <m:e>
                                <m:func>
                                  <m:funcPr>
                                    <m:ctrlPr>
                                      <a:rPr lang="ko-KR" altLang="en-US" sz="1200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ko-KR" altLang="en-US" sz="1200" i="0">
                                        <a:latin typeface="Cambria Math" panose="02040503050406030204" pitchFamily="18" charset="0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ko-KR" altLang="en-US" sz="1200" i="1">
                                        <a:latin typeface="Cambria Math" panose="02040503050406030204" pitchFamily="18" charset="0"/>
                                      </a:rPr>
                                      <m:t>𝜇</m:t>
                                    </m:r>
                                  </m:e>
                                </m:func>
                                <m:r>
                                  <a:rPr lang="ko-KR" altLang="en-US" sz="12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ko-KR" altLang="en-US" sz="1200" i="1">
                                    <a:latin typeface="Cambria Math" panose="02040503050406030204" pitchFamily="18" charset="0"/>
                                  </a:rPr>
                                  <m:t>𝛼</m:t>
                                </m:r>
                                <m:func>
                                  <m:funcPr>
                                    <m:ctrlPr>
                                      <a:rPr lang="ko-KR" altLang="en-US" sz="1200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ko-KR" altLang="en-US" sz="1200" i="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ko-KR" altLang="en-US" sz="1200" i="1">
                                        <a:latin typeface="Cambria Math" panose="02040503050406030204" pitchFamily="18" charset="0"/>
                                      </a:rPr>
                                      <m:t>𝜇</m:t>
                                    </m:r>
                                  </m:e>
                                </m:func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ko-KR" altLang="en-US" sz="120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DE7DD0D-454E-1A24-7639-4EA2D7227A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2281800"/>
                <a:ext cx="3130550" cy="435312"/>
              </a:xfrm>
              <a:prstGeom prst="rect">
                <a:avLst/>
              </a:prstGeom>
              <a:blipFill>
                <a:blip r:embed="rId4"/>
                <a:stretch>
                  <a:fillRect b="-1389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1AB61961-7AB0-3F8E-DDB9-0955F5FFF254}"/>
                  </a:ext>
                </a:extLst>
              </p:cNvPr>
              <p:cNvSpPr txBox="1"/>
              <p:nvPr/>
            </p:nvSpPr>
            <p:spPr>
              <a:xfrm>
                <a:off x="1033780" y="4134183"/>
                <a:ext cx="1725930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ko-KR" altLang="en-US" sz="12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ko-KR" altLang="en-US" sz="1200" i="0">
                              <a:latin typeface="Cambria Math" panose="02040503050406030204" pitchFamily="18" charset="0"/>
                            </a:rPr>
                            <m:t>det</m:t>
                          </m:r>
                        </m:fName>
                        <m:e>
                          <m:d>
                            <m:dPr>
                              <m:ctrlPr>
                                <a:rPr lang="ko-KR" altLang="en-US" sz="1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ko-KR" altLang="en-US" sz="1200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</m:d>
                        </m:e>
                      </m:func>
                      <m:r>
                        <a:rPr lang="ko-KR" altLang="en-US" sz="1200" i="1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ko-KR" altLang="en-US" sz="120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1AB61961-7AB0-3F8E-DDB9-0955F5FFF2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3780" y="4134183"/>
                <a:ext cx="1725930" cy="27699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DA1C3E79-80F2-1DAF-D51B-366277B51EF3}"/>
                  </a:ext>
                </a:extLst>
              </p:cNvPr>
              <p:cNvSpPr txBox="1"/>
              <p:nvPr/>
            </p:nvSpPr>
            <p:spPr>
              <a:xfrm>
                <a:off x="1565910" y="3122897"/>
                <a:ext cx="1765300" cy="42704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o-KR" altLang="en-US" sz="1000" i="1" smtClean="0">
                          <a:latin typeface="Cambria Math" panose="02040503050406030204" pitchFamily="18" charset="0"/>
                        </a:rPr>
                        <m:t>𝛾</m:t>
                      </m:r>
                      <m:r>
                        <a:rPr lang="ko-KR" altLang="en-US" sz="10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ko-KR" altLang="en-US" sz="1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ko-KR" altLang="en-US" sz="1000" i="1">
                              <a:latin typeface="Cambria Math" panose="02040503050406030204" pitchFamily="18" charset="0"/>
                            </a:rPr>
                            <m:t>1+</m:t>
                          </m:r>
                          <m:sSup>
                            <m:sSupPr>
                              <m:ctrlPr>
                                <a:rPr lang="ko-KR" altLang="en-US" sz="1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ko-KR" altLang="en-US" sz="1000" i="1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  <m:sup>
                              <m:r>
                                <a:rPr lang="ko-KR" altLang="en-US" sz="1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ko-KR" altLang="en-US" sz="1000" i="1">
                              <a:latin typeface="Cambria Math" panose="02040503050406030204" pitchFamily="18" charset="0"/>
                            </a:rPr>
                            <m:t>𝛽</m:t>
                          </m:r>
                        </m:den>
                      </m:f>
                    </m:oMath>
                  </m:oMathPara>
                </a14:m>
                <a:endParaRPr lang="ko-KR" altLang="en-US" sz="100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DA1C3E79-80F2-1DAF-D51B-366277B51E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5910" y="3122897"/>
                <a:ext cx="1765300" cy="427040"/>
              </a:xfrm>
              <a:prstGeom prst="rect">
                <a:avLst/>
              </a:prstGeom>
              <a:blipFill>
                <a:blip r:embed="rId6"/>
                <a:stretch>
                  <a:fillRect b="-285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15C5EEF8-257A-0076-DAB5-1CCBB40F52C3}"/>
                  </a:ext>
                </a:extLst>
              </p:cNvPr>
              <p:cNvSpPr txBox="1"/>
              <p:nvPr/>
            </p:nvSpPr>
            <p:spPr>
              <a:xfrm>
                <a:off x="5549900" y="1187081"/>
                <a:ext cx="1358900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o-KR" altLang="en-US" sz="1200" i="1" smtClean="0"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ko-KR" altLang="en-US" sz="1200" i="1" smtClean="0">
                          <a:latin typeface="Cambria Math" panose="02040503050406030204" pitchFamily="18" charset="0"/>
                        </a:rPr>
                        <m:t>= 2</m:t>
                      </m:r>
                      <m:r>
                        <a:rPr lang="ko-KR" altLang="en-US" sz="1200" i="1" smtClean="0">
                          <a:latin typeface="Cambria Math" panose="02040503050406030204" pitchFamily="18" charset="0"/>
                        </a:rPr>
                        <m:t>𝜋𝜈</m:t>
                      </m:r>
                    </m:oMath>
                  </m:oMathPara>
                </a14:m>
                <a:endParaRPr lang="ko-KR" altLang="en-US" sz="120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15C5EEF8-257A-0076-DAB5-1CCBB40F52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9900" y="1187081"/>
                <a:ext cx="1358900" cy="27699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E7E56C92-A697-2637-2796-72D32252C8F9}"/>
                  </a:ext>
                </a:extLst>
              </p:cNvPr>
              <p:cNvSpPr txBox="1"/>
              <p:nvPr/>
            </p:nvSpPr>
            <p:spPr>
              <a:xfrm>
                <a:off x="4183380" y="2495389"/>
                <a:ext cx="460756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ko-KR" altLang="en-US" sz="1200" i="0" smtClean="0">
                          <a:latin typeface="Cambria Math" panose="02040503050406030204" pitchFamily="18" charset="0"/>
                        </a:rPr>
                        <m:t>Tr</m:t>
                      </m:r>
                      <m:d>
                        <m:dPr>
                          <m:ctrlPr>
                            <a:rPr lang="ko-KR" altLang="en-US" sz="1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ko-KR" altLang="en-US" sz="1200" i="1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</m:d>
                      <m:r>
                        <a:rPr lang="ko-KR" altLang="en-US" sz="12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ko-KR" altLang="en-US" sz="1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ko-KR" altLang="en-US" sz="12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ko-KR" altLang="en-US" sz="1200" i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ko-KR" altLang="en-US" sz="1200" i="1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</m:func>
                          <m:r>
                            <a:rPr lang="ko-KR" altLang="en-US" sz="1200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ko-KR" altLang="en-US" sz="1200" i="1">
                              <a:latin typeface="Cambria Math" panose="02040503050406030204" pitchFamily="18" charset="0"/>
                            </a:rPr>
                            <m:t>𝛼</m:t>
                          </m:r>
                          <m:func>
                            <m:funcPr>
                              <m:ctrlPr>
                                <a:rPr lang="ko-KR" altLang="en-US" sz="12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ko-KR" altLang="en-US" sz="1200" i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ko-KR" altLang="en-US" sz="1200" i="1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</m:func>
                        </m:e>
                      </m:d>
                      <m:r>
                        <a:rPr lang="ko-KR" altLang="en-US" sz="1200" i="1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ko-KR" altLang="en-US" sz="1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ko-KR" altLang="en-US" sz="12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ko-KR" altLang="en-US" sz="1200" i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ko-KR" altLang="en-US" sz="1200" i="1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</m:func>
                          <m:r>
                            <a:rPr lang="ko-KR" altLang="en-US" sz="12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ko-KR" altLang="en-US" sz="1200" i="1">
                              <a:latin typeface="Cambria Math" panose="02040503050406030204" pitchFamily="18" charset="0"/>
                            </a:rPr>
                            <m:t>𝛼</m:t>
                          </m:r>
                          <m:func>
                            <m:funcPr>
                              <m:ctrlPr>
                                <a:rPr lang="ko-KR" altLang="en-US" sz="12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ko-KR" altLang="en-US" sz="1200" i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ko-KR" altLang="en-US" sz="1200" i="1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</m:func>
                        </m:e>
                      </m:d>
                    </m:oMath>
                  </m:oMathPara>
                </a14:m>
                <a:endParaRPr lang="en-US" altLang="ko-KR" sz="1200" i="1">
                  <a:latin typeface="Cambria Math" panose="02040503050406030204" pitchFamily="18" charset="0"/>
                </a:endParaRPr>
              </a:p>
              <a:p>
                <a:r>
                  <a:rPr lang="ko-KR" altLang="en-US" sz="1200"/>
                  <a:t>                                  </a:t>
                </a:r>
                <a14:m>
                  <m:oMath xmlns:m="http://schemas.openxmlformats.org/officeDocument/2006/math">
                    <m:r>
                      <a:rPr lang="ko-KR" altLang="en-US" sz="1200" i="1">
                        <a:latin typeface="Cambria Math" panose="02040503050406030204" pitchFamily="18" charset="0"/>
                      </a:rPr>
                      <m:t>=2</m:t>
                    </m:r>
                    <m:func>
                      <m:funcPr>
                        <m:ctrlPr>
                          <a:rPr lang="ko-KR" altLang="en-US" sz="12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ko-KR" altLang="en-US" sz="1200" i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ko-KR" altLang="en-US" sz="1200" i="1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</m:func>
                    <m:r>
                      <a:rPr lang="en-US" altLang="ko-KR" sz="12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ko-KR" sz="1200"/>
                  <a:t>= </a:t>
                </a:r>
                <a14:m>
                  <m:oMath xmlns:m="http://schemas.openxmlformats.org/officeDocument/2006/math">
                    <m:r>
                      <a:rPr lang="ko-KR" altLang="en-US" sz="1200" i="1">
                        <a:latin typeface="Cambria Math" panose="02040503050406030204" pitchFamily="18" charset="0"/>
                      </a:rPr>
                      <m:t>2</m:t>
                    </m:r>
                    <m:func>
                      <m:funcPr>
                        <m:ctrlPr>
                          <a:rPr lang="ko-KR" altLang="en-US" sz="12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ko-KR" altLang="en-US" sz="120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d>
                          <m:dPr>
                            <m:ctrlPr>
                              <a:rPr lang="ko-KR" altLang="en-US" sz="1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ko-KR" altLang="en-US" sz="1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ko-KR" altLang="en-US" sz="1200" i="1">
                                <a:latin typeface="Cambria Math" panose="02040503050406030204" pitchFamily="18" charset="0"/>
                              </a:rPr>
                              <m:t>𝜋𝜈</m:t>
                            </m:r>
                          </m:e>
                        </m:d>
                      </m:e>
                    </m:func>
                  </m:oMath>
                </a14:m>
                <a:endParaRPr lang="ko-KR" altLang="en-US" sz="120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E7E56C92-A697-2637-2796-72D32252C8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3380" y="2495389"/>
                <a:ext cx="4607560" cy="461665"/>
              </a:xfrm>
              <a:prstGeom prst="rect">
                <a:avLst/>
              </a:prstGeom>
              <a:blipFill>
                <a:blip r:embed="rId8"/>
                <a:stretch>
                  <a:fillRect b="-9211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08156F25-92A8-50CD-537F-6D4063E18CB2}"/>
                  </a:ext>
                </a:extLst>
              </p:cNvPr>
              <p:cNvSpPr txBox="1"/>
              <p:nvPr/>
            </p:nvSpPr>
            <p:spPr>
              <a:xfrm>
                <a:off x="4099371" y="3690235"/>
                <a:ext cx="4668520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ko-KR" altLang="en-US" sz="1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ko-KR" altLang="en-US" sz="1200" i="0">
                              <a:latin typeface="Cambria Math" panose="02040503050406030204" pitchFamily="18" charset="0"/>
                            </a:rPr>
                            <m:t>Tr</m:t>
                          </m:r>
                          <m:d>
                            <m:dPr>
                              <m:ctrlPr>
                                <a:rPr lang="ko-KR" altLang="en-US" sz="1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ko-KR" altLang="en-US" sz="1200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</m:d>
                        </m:e>
                      </m:d>
                      <m:r>
                        <a:rPr lang="ko-KR" altLang="en-US" sz="1200" i="1">
                          <a:latin typeface="Cambria Math" panose="02040503050406030204" pitchFamily="18" charset="0"/>
                        </a:rPr>
                        <m:t>=|2</m:t>
                      </m:r>
                      <m:func>
                        <m:funcPr>
                          <m:ctrlPr>
                            <a:rPr lang="ko-KR" altLang="en-US" sz="12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ko-KR" altLang="en-US" sz="1200" i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ko-KR" altLang="en-US" sz="1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ko-KR" altLang="en-US" sz="1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ko-KR" altLang="en-US" sz="1200" i="1">
                                  <a:latin typeface="Cambria Math" panose="02040503050406030204" pitchFamily="18" charset="0"/>
                                </a:rPr>
                                <m:t>𝜋𝜈</m:t>
                              </m:r>
                            </m:e>
                          </m:d>
                        </m:e>
                      </m:func>
                      <m:r>
                        <a:rPr lang="ko-KR" altLang="en-US" sz="1200" i="1">
                          <a:latin typeface="Cambria Math" panose="02040503050406030204" pitchFamily="18" charset="0"/>
                        </a:rPr>
                        <m:t>|≤2</m:t>
                      </m:r>
                    </m:oMath>
                  </m:oMathPara>
                </a14:m>
                <a:endParaRPr lang="ko-KR" altLang="en-US" sz="120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08156F25-92A8-50CD-537F-6D4063E18C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9371" y="3690235"/>
                <a:ext cx="4668520" cy="276999"/>
              </a:xfrm>
              <a:prstGeom prst="rect">
                <a:avLst/>
              </a:prstGeom>
              <a:blipFill>
                <a:blip r:embed="rId9"/>
                <a:stretch>
                  <a:fillRect b="-434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TextBox 41">
            <a:extLst>
              <a:ext uri="{FF2B5EF4-FFF2-40B4-BE49-F238E27FC236}">
                <a16:creationId xmlns:a16="http://schemas.microsoft.com/office/drawing/2014/main" id="{2238B050-6AAA-712A-BA13-0A875E62335A}"/>
              </a:ext>
            </a:extLst>
          </p:cNvPr>
          <p:cNvSpPr txBox="1"/>
          <p:nvPr/>
        </p:nvSpPr>
        <p:spPr>
          <a:xfrm>
            <a:off x="670560" y="904240"/>
            <a:ext cx="29171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/>
              <a:t>For example, in the horizontal plane</a:t>
            </a:r>
            <a:endParaRPr lang="ko-KR" altLang="en-US" sz="1200" b="1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E38EDAAA-EB5D-2E6C-5522-DF4F1EB93747}"/>
                  </a:ext>
                </a:extLst>
              </p:cNvPr>
              <p:cNvSpPr txBox="1"/>
              <p:nvPr/>
            </p:nvSpPr>
            <p:spPr>
              <a:xfrm>
                <a:off x="934720" y="2747972"/>
                <a:ext cx="1765300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ko-KR" altLang="en-US" sz="1200" i="1" u="sng" smtClean="0">
                        <a:latin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en-US" altLang="ko-KR" sz="1200" u="sng"/>
                  <a:t>: phase advance</a:t>
                </a:r>
                <a:endParaRPr lang="ko-KR" altLang="en-US" sz="1200" u="sng"/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E38EDAAA-EB5D-2E6C-5522-DF4F1EB937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4720" y="2747972"/>
                <a:ext cx="1765300" cy="276999"/>
              </a:xfrm>
              <a:prstGeom prst="rect">
                <a:avLst/>
              </a:prstGeom>
              <a:blipFill>
                <a:blip r:embed="rId10"/>
                <a:stretch>
                  <a:fillRect t="-2222" b="-1777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2" name="TextBox 51">
            <a:extLst>
              <a:ext uri="{FF2B5EF4-FFF2-40B4-BE49-F238E27FC236}">
                <a16:creationId xmlns:a16="http://schemas.microsoft.com/office/drawing/2014/main" id="{4ABBC8CC-804A-4FD0-5B15-0C74EE444C29}"/>
              </a:ext>
            </a:extLst>
          </p:cNvPr>
          <p:cNvSpPr txBox="1"/>
          <p:nvPr/>
        </p:nvSpPr>
        <p:spPr>
          <a:xfrm>
            <a:off x="670560" y="1977933"/>
            <a:ext cx="29171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/>
              <a:t>One-turn map in betatron functions</a:t>
            </a:r>
            <a:endParaRPr lang="ko-KR" altLang="en-US" sz="1200" b="1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F57A6D5F-DC87-F962-C128-B78FC324CB67}"/>
              </a:ext>
            </a:extLst>
          </p:cNvPr>
          <p:cNvSpPr txBox="1"/>
          <p:nvPr/>
        </p:nvSpPr>
        <p:spPr>
          <a:xfrm>
            <a:off x="5059045" y="912355"/>
            <a:ext cx="29171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/>
              <a:t>Phase advance and betatron tune</a:t>
            </a:r>
            <a:endParaRPr lang="ko-KR" altLang="en-US" sz="1200" b="1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38B436F-B234-4FCA-59E2-475619B1D752}"/>
              </a:ext>
            </a:extLst>
          </p:cNvPr>
          <p:cNvSpPr txBox="1"/>
          <p:nvPr/>
        </p:nvSpPr>
        <p:spPr>
          <a:xfrm>
            <a:off x="5051425" y="2059265"/>
            <a:ext cx="29171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/>
              <a:t>Trace and tune</a:t>
            </a:r>
            <a:endParaRPr lang="ko-KR" altLang="en-US" sz="1200" b="1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AD1C7A27-C811-5636-E476-BB6875E67C6E}"/>
              </a:ext>
            </a:extLst>
          </p:cNvPr>
          <p:cNvSpPr txBox="1"/>
          <p:nvPr/>
        </p:nvSpPr>
        <p:spPr>
          <a:xfrm>
            <a:off x="5051425" y="3306301"/>
            <a:ext cx="29171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/>
              <a:t>Stability condition for the lattice</a:t>
            </a:r>
            <a:endParaRPr lang="ko-KR" altLang="en-US" sz="1200" b="1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68A97635-DA60-0B2A-5E64-EC311B9C70C0}"/>
              </a:ext>
            </a:extLst>
          </p:cNvPr>
          <p:cNvSpPr txBox="1"/>
          <p:nvPr/>
        </p:nvSpPr>
        <p:spPr>
          <a:xfrm>
            <a:off x="670560" y="3759656"/>
            <a:ext cx="29171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/>
              <a:t>Preserving phase-space area</a:t>
            </a:r>
            <a:endParaRPr lang="ko-KR" altLang="en-US" sz="1200" b="1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5618DB93-CD5B-2ED2-4FB5-61DD290F9AD5}"/>
                  </a:ext>
                </a:extLst>
              </p:cNvPr>
              <p:cNvSpPr txBox="1"/>
              <p:nvPr/>
            </p:nvSpPr>
            <p:spPr>
              <a:xfrm>
                <a:off x="797749" y="3122897"/>
                <a:ext cx="1331406" cy="39106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o-KR" altLang="en-US" sz="1000" i="1" smtClean="0">
                          <a:latin typeface="Cambria Math" panose="02040503050406030204" pitchFamily="18" charset="0"/>
                        </a:rPr>
                        <m:t>𝛼</m:t>
                      </m:r>
                      <m:d>
                        <m:dPr>
                          <m:ctrlPr>
                            <a:rPr lang="ko-KR" altLang="en-US" sz="1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ko-KR" altLang="en-US" sz="1000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  <m:r>
                        <a:rPr lang="ko-KR" altLang="en-US" sz="1000" i="1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ko-KR" altLang="en-US" sz="1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ko-KR" altLang="en-US" sz="10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ko-KR" altLang="en-US" sz="10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f>
                        <m:fPr>
                          <m:ctrlPr>
                            <a:rPr lang="ko-KR" altLang="en-US" sz="1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ko-KR" altLang="en-US" sz="1000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ko-KR" altLang="en-US" sz="1000" i="1">
                              <a:latin typeface="Cambria Math" panose="02040503050406030204" pitchFamily="18" charset="0"/>
                            </a:rPr>
                            <m:t>𝛽</m:t>
                          </m:r>
                          <m:d>
                            <m:dPr>
                              <m:ctrlPr>
                                <a:rPr lang="ko-KR" altLang="en-US" sz="1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ko-KR" altLang="en-US" sz="10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</m:d>
                        </m:num>
                        <m:den>
                          <m:r>
                            <a:rPr lang="ko-KR" altLang="en-US" sz="1000" i="1">
                              <a:latin typeface="Cambria Math" panose="02040503050406030204" pitchFamily="18" charset="0"/>
                            </a:rPr>
                            <m:t>𝑑𝑠</m:t>
                          </m:r>
                        </m:den>
                      </m:f>
                    </m:oMath>
                  </m:oMathPara>
                </a14:m>
                <a:endParaRPr lang="ko-KR" altLang="en-US" sz="1000"/>
              </a:p>
            </p:txBody>
          </p:sp>
        </mc:Choice>
        <mc:Fallback xmlns="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5618DB93-CD5B-2ED2-4FB5-61DD290F9A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749" y="3122897"/>
                <a:ext cx="1331406" cy="391069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6465FCA6-50E3-1836-4F8F-83F20F0145A0}"/>
                  </a:ext>
                </a:extLst>
              </p:cNvPr>
              <p:cNvSpPr txBox="1"/>
              <p:nvPr/>
            </p:nvSpPr>
            <p:spPr>
              <a:xfrm>
                <a:off x="5117276" y="1453704"/>
                <a:ext cx="263271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1000"/>
                  <a:t>입자가 링을 </a:t>
                </a:r>
                <a:r>
                  <a:rPr lang="en-US" altLang="ko-KR" sz="1000"/>
                  <a:t>1 turn</a:t>
                </a:r>
                <a:r>
                  <a:rPr lang="ko-KR" altLang="en-US" sz="1000"/>
                  <a:t> 돌 때</a:t>
                </a:r>
                <a:r>
                  <a:rPr lang="en-US" altLang="ko-KR" sz="1000"/>
                  <a:t>, phase-space</a:t>
                </a:r>
                <a:r>
                  <a:rPr lang="ko-KR" altLang="en-US" sz="1000"/>
                  <a:t>에서는</a:t>
                </a:r>
                <a:endParaRPr lang="en-US" altLang="ko-KR" sz="1000"/>
              </a:p>
              <a:p>
                <a:r>
                  <a:rPr lang="ko-KR" altLang="en-US" sz="1000"/>
                  <a:t> 몇 주기 </a:t>
                </a:r>
                <a:r>
                  <a:rPr lang="en-US" altLang="ko-KR" sz="1000"/>
                  <a:t>(</a:t>
                </a:r>
                <a14:m>
                  <m:oMath xmlns:m="http://schemas.openxmlformats.org/officeDocument/2006/math">
                    <m:r>
                      <a:rPr lang="ko-KR" altLang="en-US" sz="1000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ko-KR" altLang="en-US" sz="1000" i="1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altLang="ko-KR" sz="1000"/>
                  <a:t>) </a:t>
                </a:r>
                <a:r>
                  <a:rPr lang="ko-KR" altLang="en-US" sz="1000"/>
                  <a:t>도는지를 나타내는 지표</a:t>
                </a:r>
              </a:p>
            </p:txBody>
          </p:sp>
        </mc:Choice>
        <mc:Fallback xmlns="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6465FCA6-50E3-1836-4F8F-83F20F0145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7276" y="1453704"/>
                <a:ext cx="2632710" cy="400110"/>
              </a:xfrm>
              <a:prstGeom prst="rect">
                <a:avLst/>
              </a:prstGeom>
              <a:blipFill>
                <a:blip r:embed="rId12"/>
                <a:stretch>
                  <a:fillRect b="-9091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A5EB69DE-48F5-1C08-8832-2546F3E7751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DBAB80-468C-4252-8D8D-F72A0FE47F84}" type="slidenum">
              <a:rPr lang="ko-KR" altLang="en-US" smtClean="0"/>
              <a:t>31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932721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B2B178-A996-C43D-2179-4E4D3AB7C6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">
            <a:extLst>
              <a:ext uri="{FF2B5EF4-FFF2-40B4-BE49-F238E27FC236}">
                <a16:creationId xmlns:a16="http://schemas.microsoft.com/office/drawing/2014/main" id="{98F88367-68DB-87C9-F704-2F7B5CAAE5D0}"/>
              </a:ext>
            </a:extLst>
          </p:cNvPr>
          <p:cNvSpPr/>
          <p:nvPr/>
        </p:nvSpPr>
        <p:spPr>
          <a:xfrm>
            <a:off x="457200" y="841248"/>
            <a:ext cx="8229600" cy="0"/>
          </a:xfrm>
          <a:prstGeom prst="line">
            <a:avLst/>
          </a:prstGeom>
          <a:noFill/>
          <a:ln w="9525">
            <a:solidFill>
              <a:srgbClr val="C5D3D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3B1064FE-3092-1B7E-8352-D4E40FBB4602}"/>
              </a:ext>
            </a:extLst>
          </p:cNvPr>
          <p:cNvSpPr/>
          <p:nvPr/>
        </p:nvSpPr>
        <p:spPr>
          <a:xfrm>
            <a:off x="365760" y="4836344"/>
            <a:ext cx="6858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8A96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Beam Dynamics of Circular Accelerators – KoPAS 2026</a:t>
            </a:r>
            <a:endParaRPr lang="en-US" sz="900" dirty="0"/>
          </a:p>
        </p:txBody>
      </p:sp>
      <p:sp>
        <p:nvSpPr>
          <p:cNvPr id="15" name="Text 0">
            <a:extLst>
              <a:ext uri="{FF2B5EF4-FFF2-40B4-BE49-F238E27FC236}">
                <a16:creationId xmlns:a16="http://schemas.microsoft.com/office/drawing/2014/main" id="{5EB62B87-3804-5E52-04B6-B4FAEE9FC403}"/>
              </a:ext>
            </a:extLst>
          </p:cNvPr>
          <p:cNvSpPr/>
          <p:nvPr/>
        </p:nvSpPr>
        <p:spPr>
          <a:xfrm>
            <a:off x="457200" y="18734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altLang="ko-KR" sz="2400" b="1">
                <a:solidFill>
                  <a:srgbClr val="1E3F66"/>
                </a:solidFill>
                <a:latin typeface="Arial" pitchFamily="34" charset="0"/>
                <a:cs typeface="Arial" pitchFamily="34" charset="-120"/>
              </a:rPr>
              <a:t>Betatron tune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2659E11-4536-FD79-AD30-68FC14080388}"/>
                  </a:ext>
                </a:extLst>
              </p:cNvPr>
              <p:cNvSpPr txBox="1"/>
              <p:nvPr/>
            </p:nvSpPr>
            <p:spPr>
              <a:xfrm>
                <a:off x="2243919" y="4218679"/>
                <a:ext cx="1358900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o-KR" altLang="en-US" sz="1200" i="1" smtClean="0"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ko-KR" altLang="en-US" sz="1200" i="1" smtClean="0">
                          <a:latin typeface="Cambria Math" panose="02040503050406030204" pitchFamily="18" charset="0"/>
                        </a:rPr>
                        <m:t>= 2</m:t>
                      </m:r>
                      <m:r>
                        <a:rPr lang="ko-KR" altLang="en-US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𝜋</m:t>
                      </m:r>
                      <m:r>
                        <a:rPr lang="ko-KR" altLang="en-US" sz="120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𝜈</m:t>
                      </m:r>
                    </m:oMath>
                  </m:oMathPara>
                </a14:m>
                <a:endParaRPr lang="ko-KR" altLang="en-US" sz="120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2659E11-4536-FD79-AD30-68FC140803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3919" y="4218679"/>
                <a:ext cx="1358900" cy="27699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6EEAA1F9-B806-1DEB-8487-BF8A480D6704}"/>
              </a:ext>
            </a:extLst>
          </p:cNvPr>
          <p:cNvSpPr txBox="1"/>
          <p:nvPr/>
        </p:nvSpPr>
        <p:spPr>
          <a:xfrm>
            <a:off x="1669055" y="3864188"/>
            <a:ext cx="29171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/>
              <a:t>Phase advance and </a:t>
            </a:r>
            <a:r>
              <a:rPr lang="en-US" altLang="ko-KR" sz="1200" b="1">
                <a:solidFill>
                  <a:srgbClr val="C00000"/>
                </a:solidFill>
              </a:rPr>
              <a:t>betatron tune</a:t>
            </a:r>
            <a:endParaRPr lang="ko-KR" altLang="en-US" sz="1200" b="1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5C683F0-7E1D-B2D4-3E8C-B894A662F751}"/>
                  </a:ext>
                </a:extLst>
              </p:cNvPr>
              <p:cNvSpPr txBox="1"/>
              <p:nvPr/>
            </p:nvSpPr>
            <p:spPr>
              <a:xfrm>
                <a:off x="1669055" y="4469070"/>
                <a:ext cx="263271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1000"/>
                  <a:t>입자가 링을 </a:t>
                </a:r>
                <a:r>
                  <a:rPr lang="en-US" altLang="ko-KR" sz="1000"/>
                  <a:t>1 turn</a:t>
                </a:r>
                <a:r>
                  <a:rPr lang="ko-KR" altLang="en-US" sz="1000"/>
                  <a:t> 돌 때</a:t>
                </a:r>
                <a:r>
                  <a:rPr lang="en-US" altLang="ko-KR" sz="1000"/>
                  <a:t>, phase-space</a:t>
                </a:r>
                <a:r>
                  <a:rPr lang="ko-KR" altLang="en-US" sz="1000"/>
                  <a:t>에서는</a:t>
                </a:r>
                <a:endParaRPr lang="en-US" altLang="ko-KR" sz="1000"/>
              </a:p>
              <a:p>
                <a:r>
                  <a:rPr lang="ko-KR" altLang="en-US" sz="1000"/>
                  <a:t> 몇 주기 </a:t>
                </a:r>
                <a:r>
                  <a:rPr lang="en-US" altLang="ko-KR" sz="1000"/>
                  <a:t>(</a:t>
                </a:r>
                <a14:m>
                  <m:oMath xmlns:m="http://schemas.openxmlformats.org/officeDocument/2006/math">
                    <m:r>
                      <a:rPr lang="ko-KR" altLang="en-US" sz="1000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ko-KR" altLang="en-US" sz="1000" i="1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altLang="ko-KR" sz="1000"/>
                  <a:t>) </a:t>
                </a:r>
                <a:r>
                  <a:rPr lang="ko-KR" altLang="en-US" sz="1000"/>
                  <a:t>도는지를 나타내는 지표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5C683F0-7E1D-B2D4-3E8C-B894A662F7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9055" y="4469070"/>
                <a:ext cx="2632710" cy="400110"/>
              </a:xfrm>
              <a:prstGeom prst="rect">
                <a:avLst/>
              </a:prstGeom>
              <a:blipFill>
                <a:blip r:embed="rId4"/>
                <a:stretch>
                  <a:fillRect b="-9091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그림 13">
            <a:extLst>
              <a:ext uri="{FF2B5EF4-FFF2-40B4-BE49-F238E27FC236}">
                <a16:creationId xmlns:a16="http://schemas.microsoft.com/office/drawing/2014/main" id="{D7605A36-CDFD-9910-F557-FD624D496D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69055" y="841248"/>
            <a:ext cx="5805889" cy="290294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687855D0-7D49-E7A1-56E3-58B78F473107}"/>
              </a:ext>
            </a:extLst>
          </p:cNvPr>
          <p:cNvSpPr txBox="1"/>
          <p:nvPr/>
        </p:nvSpPr>
        <p:spPr>
          <a:xfrm>
            <a:off x="4465487" y="3879544"/>
            <a:ext cx="29171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/>
              <a:t>KLS</a:t>
            </a:r>
            <a:r>
              <a:rPr lang="ko-KR" altLang="en-US" sz="1200"/>
              <a:t>의 </a:t>
            </a:r>
            <a:r>
              <a:rPr lang="en-US" altLang="ko-KR" sz="1200"/>
              <a:t>horizontal tune: 68.18</a:t>
            </a:r>
          </a:p>
          <a:p>
            <a:r>
              <a:rPr lang="en-US" altLang="ko-KR" sz="1200"/>
              <a:t>                 vertical tune: 23.26</a:t>
            </a:r>
          </a:p>
          <a:p>
            <a:endParaRPr lang="en-US" altLang="ko-KR" sz="120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200"/>
              <a:t>저장링의 </a:t>
            </a:r>
            <a:r>
              <a:rPr lang="en-US" altLang="ko-KR" sz="1200"/>
              <a:t>tune </a:t>
            </a:r>
            <a:r>
              <a:rPr lang="ko-KR" altLang="en-US" sz="1200"/>
              <a:t>값이 클 수록 링 자체의 </a:t>
            </a:r>
            <a:r>
              <a:rPr lang="en-US" altLang="ko-KR" sz="1200"/>
              <a:t>focusing</a:t>
            </a:r>
            <a:r>
              <a:rPr lang="ko-KR" altLang="en-US" sz="1200"/>
              <a:t>이 강해지고</a:t>
            </a:r>
            <a:r>
              <a:rPr lang="en-US" altLang="ko-KR" sz="1200"/>
              <a:t>, emittance</a:t>
            </a:r>
            <a:r>
              <a:rPr lang="ko-KR" altLang="en-US" sz="1200"/>
              <a:t>가 작아지는 경향</a:t>
            </a: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447659D1-9079-16F3-C399-148ADBA3F94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DBAB80-468C-4252-8D8D-F72A0FE47F84}" type="slidenum">
              <a:rPr lang="ko-KR" altLang="en-US" smtClean="0"/>
              <a:t>32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2248607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029402-5BD5-EA99-70FE-26050324EC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">
            <a:extLst>
              <a:ext uri="{FF2B5EF4-FFF2-40B4-BE49-F238E27FC236}">
                <a16:creationId xmlns:a16="http://schemas.microsoft.com/office/drawing/2014/main" id="{D61D55E2-1209-FD34-7705-F40D84D511E3}"/>
              </a:ext>
            </a:extLst>
          </p:cNvPr>
          <p:cNvSpPr/>
          <p:nvPr/>
        </p:nvSpPr>
        <p:spPr>
          <a:xfrm>
            <a:off x="457200" y="841248"/>
            <a:ext cx="8229600" cy="0"/>
          </a:xfrm>
          <a:prstGeom prst="line">
            <a:avLst/>
          </a:prstGeom>
          <a:noFill/>
          <a:ln w="9525">
            <a:solidFill>
              <a:srgbClr val="C5D3D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D0480F67-8E21-A371-5657-99AA88CFB854}"/>
              </a:ext>
            </a:extLst>
          </p:cNvPr>
          <p:cNvSpPr/>
          <p:nvPr/>
        </p:nvSpPr>
        <p:spPr>
          <a:xfrm>
            <a:off x="365760" y="4836344"/>
            <a:ext cx="6858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8A96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Beam Dynamics of Circular Accelerators – KoPAS 2026</a:t>
            </a:r>
            <a:endParaRPr lang="en-US" sz="900" dirty="0"/>
          </a:p>
        </p:txBody>
      </p:sp>
      <p:sp>
        <p:nvSpPr>
          <p:cNvPr id="15" name="Text 0">
            <a:extLst>
              <a:ext uri="{FF2B5EF4-FFF2-40B4-BE49-F238E27FC236}">
                <a16:creationId xmlns:a16="http://schemas.microsoft.com/office/drawing/2014/main" id="{620B2E12-9BA3-C816-4099-13883933CEF8}"/>
              </a:ext>
            </a:extLst>
          </p:cNvPr>
          <p:cNvSpPr/>
          <p:nvPr/>
        </p:nvSpPr>
        <p:spPr>
          <a:xfrm>
            <a:off x="457200" y="18734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altLang="ko-KR" sz="2400" b="1">
                <a:solidFill>
                  <a:srgbClr val="1E3F66"/>
                </a:solidFill>
                <a:latin typeface="Arial" pitchFamily="34" charset="0"/>
                <a:cs typeface="Arial" pitchFamily="34" charset="-120"/>
              </a:rPr>
              <a:t>Resonance condition</a:t>
            </a:r>
            <a:endParaRPr lang="en-US" sz="2400" dirty="0"/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3CA67005-9CE2-130F-E2D3-CDBCC872B90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DBAB80-468C-4252-8D8D-F72A0FE47F84}" type="slidenum">
              <a:rPr lang="ko-KR" altLang="en-US" smtClean="0"/>
              <a:t>33</a:t>
            </a:fld>
            <a:endParaRPr lang="ko-KR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06D067B-B2BE-83D9-8AD3-382E6A4BD6C3}"/>
              </a:ext>
            </a:extLst>
          </p:cNvPr>
          <p:cNvSpPr txBox="1"/>
          <p:nvPr/>
        </p:nvSpPr>
        <p:spPr>
          <a:xfrm>
            <a:off x="268435" y="924826"/>
            <a:ext cx="5304775" cy="1448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altLang="ko-KR" sz="1200"/>
              <a:t>A storage ring can be described as a harmonic oscillator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altLang="ko-KR" sz="1200"/>
              <a:t>Particle crossing resonance lines experience unstable motion depending on the order of resonance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altLang="ko-KR" sz="1200"/>
              <a:t>In general, lower order of resonances are more destructive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altLang="ko-KR" sz="1200"/>
              <a:t>Most of particle loss in a circular accelerators is explained by the resonance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183090BE-AEA9-A39F-C228-4ECA55B94C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6974" y="2571750"/>
            <a:ext cx="3385026" cy="2212027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99FCFC88-5326-6E00-630F-1901862E43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3300" y="386221"/>
            <a:ext cx="3511040" cy="3974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09841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441D9C-7E89-6386-928F-FF25A4660F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">
            <a:extLst>
              <a:ext uri="{FF2B5EF4-FFF2-40B4-BE49-F238E27FC236}">
                <a16:creationId xmlns:a16="http://schemas.microsoft.com/office/drawing/2014/main" id="{748836EB-154D-7DCE-89F1-07F6785E7A96}"/>
              </a:ext>
            </a:extLst>
          </p:cNvPr>
          <p:cNvSpPr/>
          <p:nvPr/>
        </p:nvSpPr>
        <p:spPr>
          <a:xfrm>
            <a:off x="457200" y="841248"/>
            <a:ext cx="8229600" cy="0"/>
          </a:xfrm>
          <a:prstGeom prst="line">
            <a:avLst/>
          </a:prstGeom>
          <a:noFill/>
          <a:ln w="9525">
            <a:solidFill>
              <a:srgbClr val="C5D3D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1BBA8499-2CF9-37F1-534B-204ED46FDA2A}"/>
              </a:ext>
            </a:extLst>
          </p:cNvPr>
          <p:cNvSpPr/>
          <p:nvPr/>
        </p:nvSpPr>
        <p:spPr>
          <a:xfrm>
            <a:off x="365760" y="4836344"/>
            <a:ext cx="6858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8A96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Beam Dynamics of Circular Accelerators – KoPAS 2026</a:t>
            </a:r>
            <a:endParaRPr lang="en-US" sz="900" dirty="0"/>
          </a:p>
        </p:txBody>
      </p:sp>
      <p:sp>
        <p:nvSpPr>
          <p:cNvPr id="6" name="Text 0">
            <a:extLst>
              <a:ext uri="{FF2B5EF4-FFF2-40B4-BE49-F238E27FC236}">
                <a16:creationId xmlns:a16="http://schemas.microsoft.com/office/drawing/2014/main" id="{A243D340-BD9A-3D87-55B8-F579313DB734}"/>
              </a:ext>
            </a:extLst>
          </p:cNvPr>
          <p:cNvSpPr/>
          <p:nvPr/>
        </p:nvSpPr>
        <p:spPr>
          <a:xfrm>
            <a:off x="457200" y="18734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altLang="ko-KR" sz="2400" b="1">
                <a:solidFill>
                  <a:srgbClr val="1E3F66"/>
                </a:solidFill>
                <a:latin typeface="Arial" pitchFamily="34" charset="0"/>
                <a:cs typeface="Arial" pitchFamily="34" charset="-120"/>
              </a:rPr>
              <a:t>RF cavity</a:t>
            </a:r>
            <a:endParaRPr lang="en-US" sz="2400" dirty="0"/>
          </a:p>
        </p:txBody>
      </p:sp>
      <p:sp>
        <p:nvSpPr>
          <p:cNvPr id="2" name="타원 1">
            <a:extLst>
              <a:ext uri="{FF2B5EF4-FFF2-40B4-BE49-F238E27FC236}">
                <a16:creationId xmlns:a16="http://schemas.microsoft.com/office/drawing/2014/main" id="{BE528DD6-6ED5-260E-70F1-EEA2C3A8B5D1}"/>
              </a:ext>
            </a:extLst>
          </p:cNvPr>
          <p:cNvSpPr/>
          <p:nvPr/>
        </p:nvSpPr>
        <p:spPr>
          <a:xfrm>
            <a:off x="1683082" y="1192263"/>
            <a:ext cx="885061" cy="1907037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DF2905EA-97ED-237D-E673-DA839AEAF15D}"/>
              </a:ext>
            </a:extLst>
          </p:cNvPr>
          <p:cNvSpPr/>
          <p:nvPr/>
        </p:nvSpPr>
        <p:spPr>
          <a:xfrm>
            <a:off x="733475" y="1893184"/>
            <a:ext cx="2875225" cy="4596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692C9428-FD65-A23D-D9F8-F7C13EC33104}"/>
              </a:ext>
            </a:extLst>
          </p:cNvPr>
          <p:cNvCxnSpPr/>
          <p:nvPr/>
        </p:nvCxnSpPr>
        <p:spPr>
          <a:xfrm>
            <a:off x="2538803" y="1888296"/>
            <a:ext cx="95840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>
            <a:extLst>
              <a:ext uri="{FF2B5EF4-FFF2-40B4-BE49-F238E27FC236}">
                <a16:creationId xmlns:a16="http://schemas.microsoft.com/office/drawing/2014/main" id="{766677B7-13CD-B7EF-4F82-FA38C939A57D}"/>
              </a:ext>
            </a:extLst>
          </p:cNvPr>
          <p:cNvCxnSpPr/>
          <p:nvPr/>
        </p:nvCxnSpPr>
        <p:spPr>
          <a:xfrm>
            <a:off x="2538803" y="2345540"/>
            <a:ext cx="95840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829B956C-C65E-5EF6-24EE-B8C2BD7325CC}"/>
              </a:ext>
            </a:extLst>
          </p:cNvPr>
          <p:cNvCxnSpPr/>
          <p:nvPr/>
        </p:nvCxnSpPr>
        <p:spPr>
          <a:xfrm>
            <a:off x="759715" y="1871225"/>
            <a:ext cx="95840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>
            <a:extLst>
              <a:ext uri="{FF2B5EF4-FFF2-40B4-BE49-F238E27FC236}">
                <a16:creationId xmlns:a16="http://schemas.microsoft.com/office/drawing/2014/main" id="{8D904CD7-58C5-6FB7-BDEB-7459570DF370}"/>
              </a:ext>
            </a:extLst>
          </p:cNvPr>
          <p:cNvCxnSpPr/>
          <p:nvPr/>
        </p:nvCxnSpPr>
        <p:spPr>
          <a:xfrm>
            <a:off x="749935" y="2352829"/>
            <a:ext cx="95840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화살표 연결선 13">
            <a:extLst>
              <a:ext uri="{FF2B5EF4-FFF2-40B4-BE49-F238E27FC236}">
                <a16:creationId xmlns:a16="http://schemas.microsoft.com/office/drawing/2014/main" id="{65E4014D-8FB1-A0C1-5F3D-AD999088A909}"/>
              </a:ext>
            </a:extLst>
          </p:cNvPr>
          <p:cNvCxnSpPr>
            <a:cxnSpLocks/>
          </p:cNvCxnSpPr>
          <p:nvPr/>
        </p:nvCxnSpPr>
        <p:spPr>
          <a:xfrm>
            <a:off x="1888455" y="1446536"/>
            <a:ext cx="47920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화살표 연결선 15">
            <a:extLst>
              <a:ext uri="{FF2B5EF4-FFF2-40B4-BE49-F238E27FC236}">
                <a16:creationId xmlns:a16="http://schemas.microsoft.com/office/drawing/2014/main" id="{E6A31588-2459-F253-F6A9-A1EAA0847F59}"/>
              </a:ext>
            </a:extLst>
          </p:cNvPr>
          <p:cNvCxnSpPr>
            <a:cxnSpLocks/>
          </p:cNvCxnSpPr>
          <p:nvPr/>
        </p:nvCxnSpPr>
        <p:spPr>
          <a:xfrm>
            <a:off x="1888455" y="1598936"/>
            <a:ext cx="47920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화살표 연결선 16">
            <a:extLst>
              <a:ext uri="{FF2B5EF4-FFF2-40B4-BE49-F238E27FC236}">
                <a16:creationId xmlns:a16="http://schemas.microsoft.com/office/drawing/2014/main" id="{F8976181-F0E1-6C1B-952B-022EBA70831F}"/>
              </a:ext>
            </a:extLst>
          </p:cNvPr>
          <p:cNvCxnSpPr>
            <a:cxnSpLocks/>
          </p:cNvCxnSpPr>
          <p:nvPr/>
        </p:nvCxnSpPr>
        <p:spPr>
          <a:xfrm>
            <a:off x="1888455" y="1765191"/>
            <a:ext cx="47920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화살표 연결선 17">
            <a:extLst>
              <a:ext uri="{FF2B5EF4-FFF2-40B4-BE49-F238E27FC236}">
                <a16:creationId xmlns:a16="http://schemas.microsoft.com/office/drawing/2014/main" id="{8C615896-DB93-F43E-E332-1F53521755A3}"/>
              </a:ext>
            </a:extLst>
          </p:cNvPr>
          <p:cNvCxnSpPr>
            <a:cxnSpLocks/>
          </p:cNvCxnSpPr>
          <p:nvPr/>
        </p:nvCxnSpPr>
        <p:spPr>
          <a:xfrm>
            <a:off x="1888455" y="1955589"/>
            <a:ext cx="47920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화살표 연결선 18">
            <a:extLst>
              <a:ext uri="{FF2B5EF4-FFF2-40B4-BE49-F238E27FC236}">
                <a16:creationId xmlns:a16="http://schemas.microsoft.com/office/drawing/2014/main" id="{6AB9FD63-7021-BA50-D989-6E3930F8186B}"/>
              </a:ext>
            </a:extLst>
          </p:cNvPr>
          <p:cNvCxnSpPr>
            <a:cxnSpLocks/>
          </p:cNvCxnSpPr>
          <p:nvPr/>
        </p:nvCxnSpPr>
        <p:spPr>
          <a:xfrm>
            <a:off x="1888455" y="2107989"/>
            <a:ext cx="47920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직선 화살표 연결선 20">
            <a:extLst>
              <a:ext uri="{FF2B5EF4-FFF2-40B4-BE49-F238E27FC236}">
                <a16:creationId xmlns:a16="http://schemas.microsoft.com/office/drawing/2014/main" id="{5F0C4A71-0D75-05E7-D43A-B8B8153E70C8}"/>
              </a:ext>
            </a:extLst>
          </p:cNvPr>
          <p:cNvCxnSpPr>
            <a:cxnSpLocks/>
          </p:cNvCxnSpPr>
          <p:nvPr/>
        </p:nvCxnSpPr>
        <p:spPr>
          <a:xfrm>
            <a:off x="1888455" y="2274244"/>
            <a:ext cx="47920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직선 화살표 연결선 21">
            <a:extLst>
              <a:ext uri="{FF2B5EF4-FFF2-40B4-BE49-F238E27FC236}">
                <a16:creationId xmlns:a16="http://schemas.microsoft.com/office/drawing/2014/main" id="{1C421153-0DF8-9520-E27B-6DBD93F0B856}"/>
              </a:ext>
            </a:extLst>
          </p:cNvPr>
          <p:cNvCxnSpPr>
            <a:cxnSpLocks/>
          </p:cNvCxnSpPr>
          <p:nvPr/>
        </p:nvCxnSpPr>
        <p:spPr>
          <a:xfrm>
            <a:off x="1888455" y="2425319"/>
            <a:ext cx="47920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직선 화살표 연결선 23">
            <a:extLst>
              <a:ext uri="{FF2B5EF4-FFF2-40B4-BE49-F238E27FC236}">
                <a16:creationId xmlns:a16="http://schemas.microsoft.com/office/drawing/2014/main" id="{2754CC15-5D80-095F-5988-9043D403D242}"/>
              </a:ext>
            </a:extLst>
          </p:cNvPr>
          <p:cNvCxnSpPr>
            <a:cxnSpLocks/>
          </p:cNvCxnSpPr>
          <p:nvPr/>
        </p:nvCxnSpPr>
        <p:spPr>
          <a:xfrm>
            <a:off x="1888455" y="2577719"/>
            <a:ext cx="47920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직선 화살표 연결선 25">
            <a:extLst>
              <a:ext uri="{FF2B5EF4-FFF2-40B4-BE49-F238E27FC236}">
                <a16:creationId xmlns:a16="http://schemas.microsoft.com/office/drawing/2014/main" id="{205FC746-2148-6F36-565F-952409977A1F}"/>
              </a:ext>
            </a:extLst>
          </p:cNvPr>
          <p:cNvCxnSpPr>
            <a:cxnSpLocks/>
          </p:cNvCxnSpPr>
          <p:nvPr/>
        </p:nvCxnSpPr>
        <p:spPr>
          <a:xfrm>
            <a:off x="1888455" y="2743974"/>
            <a:ext cx="47920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타원 27">
            <a:extLst>
              <a:ext uri="{FF2B5EF4-FFF2-40B4-BE49-F238E27FC236}">
                <a16:creationId xmlns:a16="http://schemas.microsoft.com/office/drawing/2014/main" id="{1D095287-51BB-1FAA-A485-1D1077FCE61C}"/>
              </a:ext>
            </a:extLst>
          </p:cNvPr>
          <p:cNvSpPr/>
          <p:nvPr/>
        </p:nvSpPr>
        <p:spPr>
          <a:xfrm>
            <a:off x="1888455" y="2044588"/>
            <a:ext cx="337399" cy="151072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B69CBB4-D7B6-8E8F-C5B5-0329B84D790E}"/>
              </a:ext>
            </a:extLst>
          </p:cNvPr>
          <p:cNvSpPr txBox="1"/>
          <p:nvPr/>
        </p:nvSpPr>
        <p:spPr>
          <a:xfrm>
            <a:off x="678422" y="3407683"/>
            <a:ext cx="298533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/>
              <a:t>The longitudinal electric field within the RF cavity compensates for the energy loss of the electron beam</a:t>
            </a:r>
            <a:endParaRPr lang="ko-KR" altLang="en-US" sz="1400"/>
          </a:p>
        </p:txBody>
      </p:sp>
      <p:pic>
        <p:nvPicPr>
          <p:cNvPr id="35" name="그림 34">
            <a:extLst>
              <a:ext uri="{FF2B5EF4-FFF2-40B4-BE49-F238E27FC236}">
                <a16:creationId xmlns:a16="http://schemas.microsoft.com/office/drawing/2014/main" id="{DD6DCE02-F034-3C18-B1F6-280800C539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4944" y="1190637"/>
            <a:ext cx="3298401" cy="2309805"/>
          </a:xfrm>
          <a:prstGeom prst="rect">
            <a:avLst/>
          </a:prstGeom>
        </p:spPr>
      </p:pic>
      <p:cxnSp>
        <p:nvCxnSpPr>
          <p:cNvPr id="38" name="직선 연결선 37">
            <a:extLst>
              <a:ext uri="{FF2B5EF4-FFF2-40B4-BE49-F238E27FC236}">
                <a16:creationId xmlns:a16="http://schemas.microsoft.com/office/drawing/2014/main" id="{C9BA3263-784F-B4BA-ADD8-49084D79AF37}"/>
              </a:ext>
            </a:extLst>
          </p:cNvPr>
          <p:cNvCxnSpPr/>
          <p:nvPr/>
        </p:nvCxnSpPr>
        <p:spPr>
          <a:xfrm>
            <a:off x="5070763" y="1657655"/>
            <a:ext cx="2850777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F11CAC5E-D409-6F6F-6322-5244850652A7}"/>
                  </a:ext>
                </a:extLst>
              </p:cNvPr>
              <p:cNvSpPr txBox="1"/>
              <p:nvPr/>
            </p:nvSpPr>
            <p:spPr>
              <a:xfrm>
                <a:off x="5122106" y="1430032"/>
                <a:ext cx="40850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ko-KR" altLang="en-US" sz="1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1200" i="1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en-US" altLang="ko-KR" sz="1200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ko-KR" altLang="en-US" sz="1200" i="1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F11CAC5E-D409-6F6F-6322-5244850652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2106" y="1430032"/>
                <a:ext cx="408505" cy="27699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4521F48C-7D6A-09D4-C003-242ADE768530}"/>
                  </a:ext>
                </a:extLst>
              </p:cNvPr>
              <p:cNvSpPr txBox="1"/>
              <p:nvPr/>
            </p:nvSpPr>
            <p:spPr>
              <a:xfrm>
                <a:off x="5675268" y="3603967"/>
                <a:ext cx="1641765" cy="3250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ko-KR" altLang="en-US" sz="1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4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en-US" altLang="ko-KR" sz="14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ko-KR" sz="1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ko-KR" sz="1400" i="1">
                    <a:latin typeface="Cambria Math" panose="02040503050406030204" pitchFamily="18" charset="0"/>
                    <a:ea typeface="Cambria Math" panose="02040503050406030204" pitchFamily="18" charset="0"/>
                  </a:rPr>
                  <a:t>=  </a:t>
                </a:r>
                <a14:m>
                  <m:oMath xmlns:m="http://schemas.openxmlformats.org/officeDocument/2006/math">
                    <m:r>
                      <a:rPr lang="en-US" altLang="ko-KR" sz="1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𝑒</m:t>
                    </m:r>
                    <m:sSub>
                      <m:sSubPr>
                        <m:ctrlPr>
                          <a:rPr lang="ko-KR" altLang="en-US" sz="1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4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altLang="ko-KR" sz="14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𝑟𝑓</m:t>
                        </m:r>
                      </m:sub>
                    </m:sSub>
                  </m:oMath>
                </a14:m>
                <a:r>
                  <a:rPr lang="en-US" altLang="ko-KR" sz="1400" i="1">
                    <a:latin typeface="Cambria Math" panose="02040503050406030204" pitchFamily="18" charset="0"/>
                    <a:ea typeface="Cambria Math" panose="02040503050406030204" pitchFamily="18" charset="0"/>
                  </a:rPr>
                  <a:t>sin(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ko-KR" altLang="en-US" sz="1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ko-KR" altLang="en-US" sz="1400" b="0" i="1" smtClean="0"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US" altLang="ko-KR" sz="14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en-US" altLang="ko-KR" sz="1400" i="1">
                    <a:latin typeface="Cambria Math" panose="02040503050406030204" pitchFamily="18" charset="0"/>
                    <a:ea typeface="Cambria Math" panose="02040503050406030204" pitchFamily="18" charset="0"/>
                  </a:rPr>
                  <a:t>)</a:t>
                </a:r>
                <a:endParaRPr lang="ko-KR" altLang="en-US" sz="1400" i="1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4521F48C-7D6A-09D4-C003-242ADE7685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75268" y="3603967"/>
                <a:ext cx="1641765" cy="325025"/>
              </a:xfrm>
              <a:prstGeom prst="rect">
                <a:avLst/>
              </a:prstGeom>
              <a:blipFill>
                <a:blip r:embed="rId5"/>
                <a:stretch>
                  <a:fillRect t="-5556" b="-11111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94F1C3AF-1C9A-F4A4-F3E2-D6F08B62C3E2}"/>
                  </a:ext>
                </a:extLst>
              </p:cNvPr>
              <p:cNvSpPr txBox="1"/>
              <p:nvPr/>
            </p:nvSpPr>
            <p:spPr>
              <a:xfrm>
                <a:off x="5105365" y="4007207"/>
                <a:ext cx="3668940" cy="8458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ko-KR" altLang="en-US" sz="1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en-US" altLang="ko-KR" sz="1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ko-KR" sz="1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ko-KR" sz="1200"/>
                  <a:t>: electron energy loss per turn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ko-KR" altLang="en-US" sz="1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altLang="ko-KR" sz="1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𝑟𝑓</m:t>
                        </m:r>
                      </m:sub>
                    </m:sSub>
                  </m:oMath>
                </a14:m>
                <a:r>
                  <a:rPr lang="ko-KR" altLang="en-US" sz="1200"/>
                  <a:t> </a:t>
                </a:r>
                <a:r>
                  <a:rPr lang="en-US" altLang="ko-KR" sz="1200"/>
                  <a:t>: Voltage amplitude of RF cavity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ko-KR" altLang="en-US" sz="1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ko-KR" altLang="en-US" sz="1200" i="1"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US" altLang="ko-KR" sz="1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en-US" altLang="ko-KR" sz="1200"/>
                  <a:t>: Synchronous phase</a:t>
                </a:r>
              </a:p>
              <a:p>
                <a:r>
                  <a:rPr lang="en-US" altLang="ko-KR" sz="1200"/>
                  <a:t>(typically in the 90-180 region for electron storage rings)</a:t>
                </a:r>
                <a:endParaRPr lang="ko-KR" altLang="en-US" sz="1200"/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94F1C3AF-1C9A-F4A4-F3E2-D6F08B62C3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5365" y="4007207"/>
                <a:ext cx="3668940" cy="845809"/>
              </a:xfrm>
              <a:prstGeom prst="rect">
                <a:avLst/>
              </a:prstGeom>
              <a:blipFill>
                <a:blip r:embed="rId6"/>
                <a:stretch>
                  <a:fillRect b="-5036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타원 46">
            <a:extLst>
              <a:ext uri="{FF2B5EF4-FFF2-40B4-BE49-F238E27FC236}">
                <a16:creationId xmlns:a16="http://schemas.microsoft.com/office/drawing/2014/main" id="{1E685A90-5361-F21E-6AD9-84F970D51288}"/>
              </a:ext>
            </a:extLst>
          </p:cNvPr>
          <p:cNvSpPr/>
          <p:nvPr/>
        </p:nvSpPr>
        <p:spPr>
          <a:xfrm>
            <a:off x="6117189" y="1623385"/>
            <a:ext cx="106109" cy="83646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49" name="직선 연결선 48">
            <a:extLst>
              <a:ext uri="{FF2B5EF4-FFF2-40B4-BE49-F238E27FC236}">
                <a16:creationId xmlns:a16="http://schemas.microsoft.com/office/drawing/2014/main" id="{5B799882-417F-159A-F723-23579B1FD784}"/>
              </a:ext>
            </a:extLst>
          </p:cNvPr>
          <p:cNvCxnSpPr/>
          <p:nvPr/>
        </p:nvCxnSpPr>
        <p:spPr>
          <a:xfrm>
            <a:off x="6170243" y="1075765"/>
            <a:ext cx="0" cy="2219987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0D40650B-363A-D58A-71AD-B93ED8C036C9}"/>
                  </a:ext>
                </a:extLst>
              </p:cNvPr>
              <p:cNvSpPr txBox="1"/>
              <p:nvPr/>
            </p:nvSpPr>
            <p:spPr>
              <a:xfrm>
                <a:off x="6117189" y="2762786"/>
                <a:ext cx="261198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ko-KR" altLang="en-US" sz="1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1200" b="0" i="1" smtClean="0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US" altLang="ko-KR" sz="12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</m:oMath>
                  </m:oMathPara>
                </a14:m>
                <a:endParaRPr lang="ko-KR" altLang="en-US" sz="1200"/>
              </a:p>
            </p:txBody>
          </p:sp>
        </mc:Choice>
        <mc:Fallback xmlns="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0D40650B-363A-D58A-71AD-B93ED8C036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7189" y="2762786"/>
                <a:ext cx="261198" cy="276999"/>
              </a:xfrm>
              <a:prstGeom prst="rect">
                <a:avLst/>
              </a:prstGeom>
              <a:blipFill>
                <a:blip r:embed="rId7"/>
                <a:stretch>
                  <a:fillRect r="-4651" b="-2174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그림 12">
            <a:extLst>
              <a:ext uri="{FF2B5EF4-FFF2-40B4-BE49-F238E27FC236}">
                <a16:creationId xmlns:a16="http://schemas.microsoft.com/office/drawing/2014/main" id="{28FF8A5E-2A85-C99E-ACFE-2F3ED2792E9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4081" y="4522025"/>
            <a:ext cx="1979055" cy="31432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2C1EDB5-83B3-A064-C4A2-85CC93EB665F}"/>
              </a:ext>
            </a:extLst>
          </p:cNvPr>
          <p:cNvSpPr txBox="1"/>
          <p:nvPr/>
        </p:nvSpPr>
        <p:spPr>
          <a:xfrm>
            <a:off x="1238919" y="4293426"/>
            <a:ext cx="21368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/>
              <a:t>Energy loss per turn</a:t>
            </a:r>
            <a:endParaRPr lang="ko-KR" altLang="en-US" sz="120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8FDE5101-1A76-613D-F3B8-7B04FC16EEF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DBAB80-468C-4252-8D8D-F72A0FE47F84}" type="slidenum">
              <a:rPr lang="ko-KR" altLang="en-US" smtClean="0"/>
              <a:t>34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5799734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C18A53-1033-ED2A-EAE9-A41141461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">
            <a:extLst>
              <a:ext uri="{FF2B5EF4-FFF2-40B4-BE49-F238E27FC236}">
                <a16:creationId xmlns:a16="http://schemas.microsoft.com/office/drawing/2014/main" id="{1034AD9A-0784-5E2A-406E-238F739A2E0C}"/>
              </a:ext>
            </a:extLst>
          </p:cNvPr>
          <p:cNvSpPr/>
          <p:nvPr/>
        </p:nvSpPr>
        <p:spPr>
          <a:xfrm>
            <a:off x="457200" y="841248"/>
            <a:ext cx="8229600" cy="0"/>
          </a:xfrm>
          <a:prstGeom prst="line">
            <a:avLst/>
          </a:prstGeom>
          <a:noFill/>
          <a:ln w="9525">
            <a:solidFill>
              <a:srgbClr val="C5D3D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1D6103B8-3C57-DB9C-D9E5-87F1F37023BE}"/>
              </a:ext>
            </a:extLst>
          </p:cNvPr>
          <p:cNvSpPr/>
          <p:nvPr/>
        </p:nvSpPr>
        <p:spPr>
          <a:xfrm>
            <a:off x="365760" y="4836344"/>
            <a:ext cx="6858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8A96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Beam Dynamics of Circular Accelerators – KoPAS 2026</a:t>
            </a:r>
            <a:endParaRPr lang="en-US" sz="900" dirty="0"/>
          </a:p>
        </p:txBody>
      </p:sp>
      <p:sp>
        <p:nvSpPr>
          <p:cNvPr id="6" name="Text 0">
            <a:extLst>
              <a:ext uri="{FF2B5EF4-FFF2-40B4-BE49-F238E27FC236}">
                <a16:creationId xmlns:a16="http://schemas.microsoft.com/office/drawing/2014/main" id="{2E6AD3A9-81F4-3885-4E93-5BD0700C23BC}"/>
              </a:ext>
            </a:extLst>
          </p:cNvPr>
          <p:cNvSpPr/>
          <p:nvPr/>
        </p:nvSpPr>
        <p:spPr>
          <a:xfrm>
            <a:off x="457200" y="18734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altLang="ko-KR" sz="2400" b="1">
                <a:solidFill>
                  <a:srgbClr val="1E3F66"/>
                </a:solidFill>
                <a:latin typeface="Arial" pitchFamily="34" charset="0"/>
                <a:cs typeface="Arial" pitchFamily="34" charset="-120"/>
              </a:rPr>
              <a:t>Momentum compaction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3DEE4DA-3F03-D3EA-87F2-C9F442979E38}"/>
                  </a:ext>
                </a:extLst>
              </p:cNvPr>
              <p:cNvSpPr txBox="1"/>
              <p:nvPr/>
            </p:nvSpPr>
            <p:spPr>
              <a:xfrm>
                <a:off x="1816896" y="962206"/>
                <a:ext cx="7144224" cy="11349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b="1"/>
                  <a:t>Path length difference</a:t>
                </a:r>
                <a:endParaRPr lang="en-US" altLang="ko-KR" sz="1200"/>
              </a:p>
              <a:p>
                <a:r>
                  <a:rPr lang="en-US" altLang="ko-KR" sz="1200"/>
                  <a:t>Reference energy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ko-KR" altLang="en-US" sz="1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ko-KR" altLang="en-US" sz="1200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ko-KR" altLang="en-US" sz="1200" i="1">
                            <a:latin typeface="Cambria Math" panose="02040503050406030204" pitchFamily="18" charset="0"/>
                          </a:rPr>
                          <m:t>𝑝</m:t>
                        </m:r>
                      </m:num>
                      <m:den>
                        <m:sSub>
                          <m:sSubPr>
                            <m:ctrlPr>
                              <a:rPr lang="ko-KR" altLang="en-US" sz="1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ko-KR" altLang="en-US" sz="1200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ko-KR" altLang="en-US" sz="12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ko-KR" sz="1200"/>
                  <a:t> = 0)</a:t>
                </a:r>
                <a:r>
                  <a:rPr lang="ko-KR" altLang="en-US" sz="1200"/>
                  <a:t>를 갖는 전자가 링을 한바퀴 돌 때 누적 진행 거리가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ko-KR" altLang="en-US" sz="1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altLang="ko-KR" sz="1200" i="1">
                            <a:latin typeface="Cambria Math" panose="02040503050406030204" pitchFamily="18" charset="0"/>
                          </a:rPr>
                          <m:t>C</m:t>
                        </m:r>
                      </m:e>
                      <m:sub>
                        <m:r>
                          <a:rPr lang="en-US" altLang="ko-KR" sz="12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altLang="ko-KR" sz="1200"/>
                  <a:t> ,</a:t>
                </a:r>
              </a:p>
              <a:p>
                <a:r>
                  <a:rPr lang="en-US" altLang="ko-KR" sz="1200"/>
                  <a:t>Energy offset</a:t>
                </a:r>
                <a:r>
                  <a:rPr lang="ko-KR" altLang="en-US" sz="1200"/>
                  <a:t>을 갖는 전자</a:t>
                </a:r>
                <a:r>
                  <a:rPr lang="en-US" altLang="ko-KR" sz="1200"/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ko-KR" altLang="en-US" sz="1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ko-KR" altLang="en-US" sz="1200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ko-KR" altLang="en-US" sz="1200" i="1">
                            <a:latin typeface="Cambria Math" panose="02040503050406030204" pitchFamily="18" charset="0"/>
                          </a:rPr>
                          <m:t>𝑝</m:t>
                        </m:r>
                      </m:num>
                      <m:den>
                        <m:sSub>
                          <m:sSubPr>
                            <m:ctrlPr>
                              <a:rPr lang="ko-KR" altLang="en-US" sz="1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ko-KR" altLang="en-US" sz="1200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ko-KR" altLang="en-US" sz="12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den>
                    </m:f>
                    <m:r>
                      <a:rPr lang="en-US" altLang="ko-KR" sz="12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ko-KR" sz="1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</m:oMath>
                </a14:m>
                <a:r>
                  <a:rPr lang="en-US" altLang="ko-KR" sz="1200"/>
                  <a:t>0) </a:t>
                </a:r>
                <a:r>
                  <a:rPr lang="ko-KR" altLang="en-US" sz="1200"/>
                  <a:t>가 링을 한바퀴 돌 때</a:t>
                </a:r>
                <a:r>
                  <a:rPr lang="en-US" altLang="ko-KR" sz="1200"/>
                  <a:t> </a:t>
                </a:r>
                <a:r>
                  <a:rPr lang="ko-KR" altLang="en-US" sz="1200"/>
                  <a:t>누적 진행 거리를 </a:t>
                </a:r>
                <a:r>
                  <a:rPr lang="en-US" altLang="ko-KR" sz="1200">
                    <a:latin typeface="Cambria Math" panose="02040503050406030204" pitchFamily="18" charset="0"/>
                    <a:ea typeface="Cambria Math" panose="02040503050406030204" pitchFamily="18" charset="0"/>
                  </a:rPr>
                  <a:t>C</a:t>
                </a:r>
                <a:r>
                  <a:rPr lang="en-US" altLang="ko-KR" sz="1200"/>
                  <a:t> </a:t>
                </a:r>
                <a:r>
                  <a:rPr lang="ko-KR" altLang="en-US" sz="1200"/>
                  <a:t>라 하면</a:t>
                </a:r>
                <a:endParaRPr lang="en-US" altLang="ko-KR" sz="1200"/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ko-KR" altLang="en-US" sz="1200" i="0">
                        <a:latin typeface="Cambria Math" panose="02040503050406030204" pitchFamily="18" charset="0"/>
                      </a:rPr>
                      <m:t>ΔC</m:t>
                    </m:r>
                    <m:r>
                      <a:rPr lang="en-US" altLang="ko-KR" sz="1200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ko-KR" sz="1200">
                    <a:latin typeface="+mn-ea"/>
                  </a:rPr>
                  <a:t>= </a:t>
                </a:r>
                <a:r>
                  <a:rPr lang="en-US" altLang="ko-KR" sz="1200">
                    <a:latin typeface="Cambria Math" panose="02040503050406030204" pitchFamily="18" charset="0"/>
                    <a:ea typeface="Cambria Math" panose="02040503050406030204" pitchFamily="18" charset="0"/>
                  </a:rPr>
                  <a:t>C  -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ko-KR" altLang="en-US" sz="1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200" i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altLang="ko-KR" sz="1200" i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C</m:t>
                        </m:r>
                      </m:e>
                      <m:sub>
                        <m:r>
                          <a:rPr lang="en-US" altLang="ko-KR" sz="1200" i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altLang="ko-KR" sz="1200">
                    <a:latin typeface="+mn-ea"/>
                  </a:rPr>
                  <a:t> </a:t>
                </a:r>
                <a:r>
                  <a:rPr lang="ko-KR" altLang="en-US" sz="1200">
                    <a:latin typeface="+mn-ea"/>
                  </a:rPr>
                  <a:t>는 아래와 같은 식으로 서술 된다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3DEE4DA-3F03-D3EA-87F2-C9F442979E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6896" y="962206"/>
                <a:ext cx="7144224" cy="1134926"/>
              </a:xfrm>
              <a:prstGeom prst="rect">
                <a:avLst/>
              </a:prstGeom>
              <a:blipFill>
                <a:blip r:embed="rId3"/>
                <a:stretch>
                  <a:fillRect l="-683" t="-3226" b="-376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4F51DBA-84F7-F2D3-027F-CABF5AE071DA}"/>
                  </a:ext>
                </a:extLst>
              </p:cNvPr>
              <p:cNvSpPr txBox="1"/>
              <p:nvPr/>
            </p:nvSpPr>
            <p:spPr>
              <a:xfrm>
                <a:off x="2921751" y="2186927"/>
                <a:ext cx="3451995" cy="5763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ko-KR" altLang="en-US" sz="1400" i="0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ko-KR" altLang="en-US" sz="1400" i="1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ko-KR" altLang="en-US" sz="1400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∮"/>
                          <m:subHide m:val="on"/>
                          <m:supHide m:val="on"/>
                          <m:ctrlPr>
                            <a:rPr lang="ko-KR" altLang="en-US" sz="14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ko-KR" altLang="en-US" sz="1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ko-KR" altLang="en-US" sz="1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d>
                                <m:dPr>
                                  <m:ctrlPr>
                                    <a:rPr lang="ko-KR" alt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ko-KR" altLang="en-US" sz="1400" i="1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</m:d>
                            </m:num>
                            <m:den>
                              <m:r>
                                <a:rPr lang="ko-KR" altLang="en-US" sz="1400" i="1">
                                  <a:latin typeface="Cambria Math" panose="02040503050406030204" pitchFamily="18" charset="0"/>
                                </a:rPr>
                                <m:t>𝜌</m:t>
                              </m:r>
                              <m:d>
                                <m:dPr>
                                  <m:ctrlPr>
                                    <a:rPr lang="ko-KR" alt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ko-KR" altLang="en-US" sz="1400" i="1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</m:d>
                            </m:den>
                          </m:f>
                        </m:e>
                      </m:nary>
                      <m:r>
                        <a:rPr lang="ko-KR" altLang="en-US" sz="1400" i="1">
                          <a:latin typeface="Cambria Math" panose="02040503050406030204" pitchFamily="18" charset="0"/>
                        </a:rPr>
                        <m:t>𝑑𝑠</m:t>
                      </m:r>
                      <m:r>
                        <a:rPr lang="ko-KR" altLang="en-US" sz="14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ko-KR" altLang="en-US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hr m:val="∮"/>
                              <m:subHide m:val="on"/>
                              <m:supHide m:val="on"/>
                              <m:ctrlPr>
                                <a:rPr lang="ko-KR" altLang="en-US" sz="14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f>
                                <m:fPr>
                                  <m:ctrlPr>
                                    <a:rPr lang="ko-KR" alt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ko-KR" altLang="en-US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ko-KR" altLang="en-US" sz="1400" i="1">
                                          <a:latin typeface="Cambria Math" panose="02040503050406030204" pitchFamily="18" charset="0"/>
                                        </a:rPr>
                                        <m:t>𝐷</m:t>
                                      </m:r>
                                    </m:e>
                                    <m:sub>
                                      <m:r>
                                        <a:rPr lang="ko-KR" altLang="en-US" sz="14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ko-KR" altLang="en-US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ko-KR" altLang="en-US" sz="1400" i="1">
                                          <a:latin typeface="Cambria Math" panose="02040503050406030204" pitchFamily="18" charset="0"/>
                                        </a:rPr>
                                        <m:t>𝑠</m:t>
                                      </m:r>
                                    </m:e>
                                  </m:d>
                                </m:num>
                                <m:den>
                                  <m:r>
                                    <a:rPr lang="ko-KR" altLang="en-US" sz="1400" i="1">
                                      <a:latin typeface="Cambria Math" panose="02040503050406030204" pitchFamily="18" charset="0"/>
                                    </a:rPr>
                                    <m:t>𝜌</m:t>
                                  </m:r>
                                  <m:d>
                                    <m:dPr>
                                      <m:ctrlPr>
                                        <a:rPr lang="ko-KR" altLang="en-US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ko-KR" altLang="en-US" sz="1400" i="1">
                                          <a:latin typeface="Cambria Math" panose="02040503050406030204" pitchFamily="18" charset="0"/>
                                        </a:rPr>
                                        <m:t>𝑠</m:t>
                                      </m:r>
                                    </m:e>
                                  </m:d>
                                </m:den>
                              </m:f>
                            </m:e>
                          </m:nary>
                          <m:r>
                            <a:rPr lang="ko-KR" altLang="en-US" sz="1400" i="1">
                              <a:latin typeface="Cambria Math" panose="02040503050406030204" pitchFamily="18" charset="0"/>
                            </a:rPr>
                            <m:t>𝑑𝑠</m:t>
                          </m:r>
                        </m:e>
                      </m:d>
                      <m:f>
                        <m:fPr>
                          <m:ctrlPr>
                            <a:rPr lang="ko-KR" altLang="en-US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ko-KR" altLang="en-US" sz="1400" i="0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ko-KR" altLang="en-US" sz="1400" i="1">
                              <a:latin typeface="Cambria Math" panose="02040503050406030204" pitchFamily="18" charset="0"/>
                            </a:rPr>
                            <m:t>𝑝</m:t>
                          </m:r>
                        </m:num>
                        <m:den>
                          <m:sSub>
                            <m:sSubPr>
                              <m:ctrlPr>
                                <a:rPr lang="ko-KR" altLang="en-US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ko-KR" altLang="en-US" sz="1400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ko-KR" altLang="en-US" sz="14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ko-KR" altLang="en-US" sz="140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4F51DBA-84F7-F2D3-027F-CABF5AE071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1751" y="2186927"/>
                <a:ext cx="3451995" cy="576376"/>
              </a:xfrm>
              <a:prstGeom prst="rect">
                <a:avLst/>
              </a:prstGeom>
              <a:blipFill>
                <a:blip r:embed="rId4"/>
                <a:stretch>
                  <a:fillRect t="-145745" b="-217021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3B497489-3C39-E8A1-2145-2BDC8C50E709}"/>
                  </a:ext>
                </a:extLst>
              </p:cNvPr>
              <p:cNvSpPr txBox="1"/>
              <p:nvPr/>
            </p:nvSpPr>
            <p:spPr>
              <a:xfrm>
                <a:off x="1702190" y="2903888"/>
                <a:ext cx="5997166" cy="160883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ko-KR" sz="1200" b="1">
                    <a:latin typeface="+mn-ea"/>
                  </a:rPr>
                  <a:t>Momentum compaction </a:t>
                </a:r>
                <a:r>
                  <a:rPr lang="en-US" altLang="ko-KR" sz="1200" b="1">
                    <a:latin typeface="Cambria Math" panose="02040503050406030204" pitchFamily="18" charset="0"/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ko-KR" altLang="en-US" sz="12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ko-KR" altLang="en-US" sz="1200" b="1" i="0">
                            <a:latin typeface="Cambria Math" panose="02040503050406030204" pitchFamily="18" charset="0"/>
                          </a:rPr>
                          <m:t>𝛂</m:t>
                        </m:r>
                      </m:e>
                      <m:sub>
                        <m:r>
                          <a:rPr lang="ko-KR" altLang="en-US" sz="1200" b="1" i="0">
                            <a:latin typeface="Cambria Math" panose="02040503050406030204" pitchFamily="18" charset="0"/>
                          </a:rPr>
                          <m:t>𝐜</m:t>
                        </m:r>
                      </m:sub>
                    </m:sSub>
                  </m:oMath>
                </a14:m>
                <a:r>
                  <a:rPr lang="en-US" altLang="ko-KR" sz="1200" b="1">
                    <a:latin typeface="Cambria Math" panose="02040503050406030204" pitchFamily="18" charset="0"/>
                  </a:rPr>
                  <a:t>) </a:t>
                </a:r>
                <a:r>
                  <a:rPr lang="ko-KR" altLang="en-US" sz="1200">
                    <a:latin typeface="Cambria Math" panose="02040503050406030204" pitchFamily="18" charset="0"/>
                  </a:rPr>
                  <a:t>을 아래와 같이 쓸 때 </a:t>
                </a:r>
                <a:endParaRPr lang="en-US" altLang="ko-KR" sz="120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ko-KR" altLang="en-US" sz="1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1200" i="1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ko-KR" altLang="en-US" sz="1200" i="1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lang="ko-KR" altLang="en-US" sz="12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ko-KR" altLang="en-US" sz="1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ko-KR" altLang="en-US" sz="12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ko-KR" altLang="en-US" sz="1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ko-KR" altLang="en-US" sz="12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ko-KR" altLang="en-US" sz="12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nary>
                        <m:naryPr>
                          <m:chr m:val="∮"/>
                          <m:subHide m:val="on"/>
                          <m:supHide m:val="on"/>
                          <m:ctrlPr>
                            <a:rPr lang="ko-KR" altLang="en-US" sz="12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ko-KR" altLang="en-US" sz="1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ko-KR" altLang="en-US" sz="12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ko-KR" altLang="en-US" sz="1200" i="1">
                                      <a:latin typeface="Cambria Math" panose="02040503050406030204" pitchFamily="18" charset="0"/>
                                    </a:rPr>
                                    <m:t>𝐷</m:t>
                                  </m:r>
                                </m:e>
                                <m:sub>
                                  <m:r>
                                    <a:rPr lang="ko-KR" altLang="en-US" sz="12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ko-KR" altLang="en-US" sz="12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ko-KR" altLang="en-US" sz="1200" i="1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</m:d>
                            </m:num>
                            <m:den>
                              <m:r>
                                <a:rPr lang="ko-KR" altLang="en-US" sz="1200" i="1">
                                  <a:latin typeface="Cambria Math" panose="02040503050406030204" pitchFamily="18" charset="0"/>
                                </a:rPr>
                                <m:t>𝜌</m:t>
                              </m:r>
                              <m:d>
                                <m:dPr>
                                  <m:ctrlPr>
                                    <a:rPr lang="ko-KR" altLang="en-US" sz="12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ko-KR" altLang="en-US" sz="1200" i="1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</m:d>
                            </m:den>
                          </m:f>
                        </m:e>
                      </m:nary>
                      <m:r>
                        <a:rPr lang="ko-KR" altLang="en-US" sz="1200" i="1">
                          <a:latin typeface="Cambria Math" panose="02040503050406030204" pitchFamily="18" charset="0"/>
                        </a:rPr>
                        <m:t>𝑑𝑠</m:t>
                      </m:r>
                    </m:oMath>
                  </m:oMathPara>
                </a14:m>
                <a:endParaRPr lang="en-US" altLang="ko-KR" sz="1200"/>
              </a:p>
              <a:p>
                <a:endParaRPr lang="en-US" altLang="ko-KR" sz="1200"/>
              </a:p>
              <a:p>
                <a:r>
                  <a:rPr lang="en-US" altLang="ko-KR" sz="1200"/>
                  <a:t>Energy offset</a:t>
                </a:r>
                <a:r>
                  <a:rPr lang="ko-KR" altLang="en-US" sz="1200"/>
                  <a:t>과 </a:t>
                </a:r>
                <a:r>
                  <a:rPr lang="en-US" altLang="ko-KR" sz="1200"/>
                  <a:t>path length difference</a:t>
                </a:r>
                <a:r>
                  <a:rPr lang="ko-KR" altLang="en-US" sz="1200"/>
                  <a:t>의 관계를 다음과 같이 쓸 수 있다</a:t>
                </a:r>
                <a:endParaRPr lang="en-US" altLang="ko-KR" sz="1200"/>
              </a:p>
              <a:p>
                <a:endParaRPr lang="en-US" altLang="ko-KR" sz="120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ko-KR" altLang="en-US" sz="12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ko-KR" altLang="en-US" sz="1200" b="1" i="0">
                              <a:latin typeface="Cambria Math" panose="02040503050406030204" pitchFamily="18" charset="0"/>
                            </a:rPr>
                            <m:t>𝚫</m:t>
                          </m:r>
                          <m:r>
                            <a:rPr lang="ko-KR" altLang="en-US" sz="1200" b="1" i="1">
                              <a:latin typeface="Cambria Math" panose="02040503050406030204" pitchFamily="18" charset="0"/>
                            </a:rPr>
                            <m:t>𝑪</m:t>
                          </m:r>
                        </m:num>
                        <m:den>
                          <m:sSub>
                            <m:sSubPr>
                              <m:ctrlPr>
                                <a:rPr lang="ko-KR" altLang="en-US" sz="12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ko-KR" altLang="en-US" sz="1200" b="1" i="1">
                                  <a:latin typeface="Cambria Math" panose="02040503050406030204" pitchFamily="18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ko-KR" altLang="en-US" sz="1200" b="1" i="1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den>
                      </m:f>
                      <m:r>
                        <a:rPr lang="ko-KR" altLang="en-US" sz="1200" b="1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ko-KR" altLang="en-US" sz="12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1200" b="1" i="1">
                              <a:latin typeface="Cambria Math" panose="02040503050406030204" pitchFamily="18" charset="0"/>
                            </a:rPr>
                            <m:t>𝜶</m:t>
                          </m:r>
                        </m:e>
                        <m:sub>
                          <m:r>
                            <a:rPr lang="ko-KR" altLang="en-US" sz="1200" b="1" i="1">
                              <a:latin typeface="Cambria Math" panose="02040503050406030204" pitchFamily="18" charset="0"/>
                            </a:rPr>
                            <m:t>𝒄</m:t>
                          </m:r>
                        </m:sub>
                      </m:sSub>
                      <m:f>
                        <m:fPr>
                          <m:ctrlPr>
                            <a:rPr lang="ko-KR" altLang="en-US" sz="12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ko-KR" altLang="en-US" sz="1200" b="1" i="0">
                              <a:latin typeface="Cambria Math" panose="02040503050406030204" pitchFamily="18" charset="0"/>
                            </a:rPr>
                            <m:t>𝚫</m:t>
                          </m:r>
                          <m:r>
                            <a:rPr lang="ko-KR" altLang="en-US" sz="1200" b="1" i="1">
                              <a:latin typeface="Cambria Math" panose="02040503050406030204" pitchFamily="18" charset="0"/>
                            </a:rPr>
                            <m:t>𝒑</m:t>
                          </m:r>
                        </m:num>
                        <m:den>
                          <m:sSub>
                            <m:sSubPr>
                              <m:ctrlPr>
                                <a:rPr lang="ko-KR" altLang="en-US" sz="12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ko-KR" altLang="en-US" sz="1200" b="1" i="1">
                                  <a:latin typeface="Cambria Math" panose="02040503050406030204" pitchFamily="18" charset="0"/>
                                </a:rPr>
                                <m:t>𝒑</m:t>
                              </m:r>
                            </m:e>
                            <m:sub>
                              <m:r>
                                <a:rPr lang="ko-KR" altLang="en-US" sz="1200" b="1" i="1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ko-KR" altLang="en-US" sz="1200" b="1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3B497489-3C39-E8A1-2145-2BDC8C50E7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2190" y="2903888"/>
                <a:ext cx="5997166" cy="1608838"/>
              </a:xfrm>
              <a:prstGeom prst="rect">
                <a:avLst/>
              </a:prstGeom>
              <a:blipFill>
                <a:blip r:embed="rId5"/>
                <a:stretch>
                  <a:fillRect t="-34470" b="-9091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5A75ED61-2B58-09BB-EC1D-CBCFD79C0B0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DBAB80-468C-4252-8D8D-F72A0FE47F84}" type="slidenum">
              <a:rPr lang="ko-KR" altLang="en-US" smtClean="0"/>
              <a:t>35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8699858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328C4E-39A3-20AC-0A0A-98A9893250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">
            <a:extLst>
              <a:ext uri="{FF2B5EF4-FFF2-40B4-BE49-F238E27FC236}">
                <a16:creationId xmlns:a16="http://schemas.microsoft.com/office/drawing/2014/main" id="{69F39616-DCD8-ACAC-E937-9337DD516131}"/>
              </a:ext>
            </a:extLst>
          </p:cNvPr>
          <p:cNvSpPr/>
          <p:nvPr/>
        </p:nvSpPr>
        <p:spPr>
          <a:xfrm>
            <a:off x="457200" y="841248"/>
            <a:ext cx="8229600" cy="0"/>
          </a:xfrm>
          <a:prstGeom prst="line">
            <a:avLst/>
          </a:prstGeom>
          <a:noFill/>
          <a:ln w="9525">
            <a:solidFill>
              <a:srgbClr val="C5D3D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6DEC50C6-C1A3-F0F4-E50B-5D22CB93B879}"/>
              </a:ext>
            </a:extLst>
          </p:cNvPr>
          <p:cNvSpPr/>
          <p:nvPr/>
        </p:nvSpPr>
        <p:spPr>
          <a:xfrm>
            <a:off x="365760" y="4836344"/>
            <a:ext cx="6858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8A96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Beam Dynamics of Circular Accelerators – KoPAS 2026</a:t>
            </a:r>
            <a:endParaRPr lang="en-US" sz="900" dirty="0"/>
          </a:p>
        </p:txBody>
      </p:sp>
      <p:sp>
        <p:nvSpPr>
          <p:cNvPr id="6" name="Text 0">
            <a:extLst>
              <a:ext uri="{FF2B5EF4-FFF2-40B4-BE49-F238E27FC236}">
                <a16:creationId xmlns:a16="http://schemas.microsoft.com/office/drawing/2014/main" id="{36836024-1C26-8F1D-1CAF-F31D06936D78}"/>
              </a:ext>
            </a:extLst>
          </p:cNvPr>
          <p:cNvSpPr/>
          <p:nvPr/>
        </p:nvSpPr>
        <p:spPr>
          <a:xfrm>
            <a:off x="457200" y="18734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altLang="ko-KR" sz="2400" b="1">
                <a:solidFill>
                  <a:srgbClr val="1E3F66"/>
                </a:solidFill>
                <a:latin typeface="Arial" pitchFamily="34" charset="0"/>
                <a:cs typeface="Arial" pitchFamily="34" charset="-120"/>
              </a:rPr>
              <a:t>Transition factor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FEA2ED4-6E4C-7948-1162-FCF834731824}"/>
                  </a:ext>
                </a:extLst>
              </p:cNvPr>
              <p:cNvSpPr txBox="1"/>
              <p:nvPr/>
            </p:nvSpPr>
            <p:spPr>
              <a:xfrm>
                <a:off x="679975" y="2233905"/>
                <a:ext cx="2410444" cy="6597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ko-KR" alt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ko-KR" altLang="en-US" i="0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ko-KR" altLang="en-US" i="1">
                              <a:latin typeface="Cambria Math" panose="02040503050406030204" pitchFamily="18" charset="0"/>
                            </a:rPr>
                            <m:t>𝑇</m:t>
                          </m:r>
                        </m:num>
                        <m:den>
                          <m:sSub>
                            <m:sSubPr>
                              <m:ctrlPr>
                                <a:rPr lang="ko-KR" alt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ko-KR" altLang="en-US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ko-KR" altLang="en-US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ko-KR" alt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ko-KR" alt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ko-KR" altLang="en-US" i="0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ko-KR" altLang="en-US" i="1">
                              <a:latin typeface="Cambria Math" panose="02040503050406030204" pitchFamily="18" charset="0"/>
                            </a:rPr>
                            <m:t>𝐶</m:t>
                          </m:r>
                        </m:num>
                        <m:den>
                          <m:sSub>
                            <m:sSubPr>
                              <m:ctrlPr>
                                <a:rPr lang="ko-KR" alt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ko-KR" altLang="en-US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ko-KR" altLang="en-US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ko-KR" altLang="en-US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ko-KR" alt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ko-KR" altLang="en-US" i="0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ko-KR" alt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num>
                        <m:den>
                          <m:sSub>
                            <m:sSubPr>
                              <m:ctrlPr>
                                <a:rPr lang="ko-KR" alt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ko-KR" altLang="en-US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ko-KR" altLang="en-US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ko-KR" altLang="en-US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FEA2ED4-6E4C-7948-1162-FCF8347318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975" y="2233905"/>
                <a:ext cx="2410444" cy="65979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1375B17-7676-9FCF-5ED5-41A4279D2F35}"/>
                  </a:ext>
                </a:extLst>
              </p:cNvPr>
              <p:cNvSpPr txBox="1"/>
              <p:nvPr/>
            </p:nvSpPr>
            <p:spPr>
              <a:xfrm>
                <a:off x="588375" y="3583692"/>
                <a:ext cx="3243685" cy="71468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ko-KR" alt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ko-KR" altLang="en-US" i="0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ko-KR" altLang="en-US" i="1">
                              <a:latin typeface="Cambria Math" panose="02040503050406030204" pitchFamily="18" charset="0"/>
                            </a:rPr>
                            <m:t>𝑇</m:t>
                          </m:r>
                        </m:num>
                        <m:den>
                          <m:sSub>
                            <m:sSubPr>
                              <m:ctrlPr>
                                <a:rPr lang="ko-KR" alt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ko-KR" altLang="en-US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ko-KR" altLang="en-US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ko-KR" altLang="en-US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ko-KR" altLang="en-US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ko-KR" altLang="en-US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ko-KR" altLang="en-US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ko-KR" altLang="en-US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sub>
                          </m:sSub>
                          <m:r>
                            <a:rPr lang="ko-KR" altLang="en-US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ko-KR" altLang="en-US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ko-KR" altLang="en-US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ko-KR" altLang="en-US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ko-KR" altLang="en-US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𝛾</m:t>
                                  </m:r>
                                </m:e>
                                <m:sup>
                                  <m:r>
                                    <a:rPr lang="ko-KR" altLang="en-US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e>
                      </m:d>
                      <m:f>
                        <m:fPr>
                          <m:ctrlPr>
                            <a:rPr lang="ko-KR" alt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ko-KR" altLang="en-US" i="0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ko-KR" altLang="en-US" i="1">
                              <a:latin typeface="Cambria Math" panose="02040503050406030204" pitchFamily="18" charset="0"/>
                            </a:rPr>
                            <m:t>𝑝</m:t>
                          </m:r>
                        </m:num>
                        <m:den>
                          <m:sSub>
                            <m:sSubPr>
                              <m:ctrlPr>
                                <a:rPr lang="ko-KR" alt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ko-KR" altLang="en-US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ko-KR" altLang="en-US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ko-KR" altLang="en-U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𝜂</m:t>
                      </m:r>
                      <m:f>
                        <m:fPr>
                          <m:ctrlPr>
                            <a:rPr lang="ko-KR" alt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ko-KR" altLang="en-US" i="0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ko-KR" altLang="en-US" i="1">
                              <a:latin typeface="Cambria Math" panose="02040503050406030204" pitchFamily="18" charset="0"/>
                            </a:rPr>
                            <m:t>𝑝</m:t>
                          </m:r>
                        </m:num>
                        <m:den>
                          <m:sSub>
                            <m:sSubPr>
                              <m:ctrlPr>
                                <a:rPr lang="ko-KR" alt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ko-KR" altLang="en-US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ko-KR" altLang="en-US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ko-KR" altLang="en-US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1375B17-7676-9FCF-5ED5-41A4279D2F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375" y="3583692"/>
                <a:ext cx="3243685" cy="71468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15C7B62-0C3B-2CDF-CB13-CFA40501D991}"/>
                  </a:ext>
                </a:extLst>
              </p:cNvPr>
              <p:cNvSpPr txBox="1"/>
              <p:nvPr/>
            </p:nvSpPr>
            <p:spPr>
              <a:xfrm>
                <a:off x="1265964" y="958992"/>
                <a:ext cx="1004552" cy="6128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o-KR" altLang="en-US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ko-KR" altLang="en-US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ko-KR" alt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ko-KR" altLang="en-US" i="1">
                              <a:latin typeface="Cambria Math" panose="02040503050406030204" pitchFamily="18" charset="0"/>
                            </a:rPr>
                            <m:t>𝐶</m:t>
                          </m:r>
                        </m:num>
                        <m:den>
                          <m:r>
                            <a:rPr lang="ko-KR" alt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den>
                      </m:f>
                    </m:oMath>
                  </m:oMathPara>
                </a14:m>
                <a:endParaRPr lang="ko-KR" altLang="en-US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15C7B62-0C3B-2CDF-CB13-CFA40501D9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5964" y="958992"/>
                <a:ext cx="1004552" cy="61286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화살표: 아래쪽 12">
            <a:extLst>
              <a:ext uri="{FF2B5EF4-FFF2-40B4-BE49-F238E27FC236}">
                <a16:creationId xmlns:a16="http://schemas.microsoft.com/office/drawing/2014/main" id="{3573EA0D-52D5-3F7A-85A1-5ACDA2C2EE0F}"/>
              </a:ext>
            </a:extLst>
          </p:cNvPr>
          <p:cNvSpPr/>
          <p:nvPr/>
        </p:nvSpPr>
        <p:spPr>
          <a:xfrm>
            <a:off x="1768240" y="1724207"/>
            <a:ext cx="193183" cy="357342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화살표: 아래쪽 15">
            <a:extLst>
              <a:ext uri="{FF2B5EF4-FFF2-40B4-BE49-F238E27FC236}">
                <a16:creationId xmlns:a16="http://schemas.microsoft.com/office/drawing/2014/main" id="{04A10B88-EBAC-348E-626D-E1C8F2CAAE08}"/>
              </a:ext>
            </a:extLst>
          </p:cNvPr>
          <p:cNvSpPr/>
          <p:nvPr/>
        </p:nvSpPr>
        <p:spPr>
          <a:xfrm>
            <a:off x="1768240" y="3066850"/>
            <a:ext cx="193183" cy="357342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14363CE-73AE-E44B-8328-26F6A84D738F}"/>
              </a:ext>
            </a:extLst>
          </p:cNvPr>
          <p:cNvSpPr txBox="1"/>
          <p:nvPr/>
        </p:nvSpPr>
        <p:spPr>
          <a:xfrm>
            <a:off x="1529981" y="4385548"/>
            <a:ext cx="19447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>
                <a:solidFill>
                  <a:srgbClr val="0070C0"/>
                </a:solidFill>
              </a:rPr>
              <a:t>Phase slip factor</a:t>
            </a:r>
            <a:endParaRPr lang="ko-KR" altLang="en-US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7399C29-6893-0E66-FB79-58AED43D103A}"/>
                  </a:ext>
                </a:extLst>
              </p:cNvPr>
              <p:cNvSpPr txBox="1"/>
              <p:nvPr/>
            </p:nvSpPr>
            <p:spPr>
              <a:xfrm>
                <a:off x="4246476" y="1019964"/>
                <a:ext cx="4617076" cy="351634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ko-KR" sz="1400" b="1">
                    <a:solidFill>
                      <a:schemeClr val="tx1"/>
                    </a:solidFill>
                    <a:latin typeface="+mn-ea"/>
                  </a:rPr>
                  <a:t>Transition factor (</a:t>
                </a:r>
                <a14:m>
                  <m:oMath xmlns:m="http://schemas.openxmlformats.org/officeDocument/2006/math">
                    <m:r>
                      <a:rPr lang="ko-KR" altLang="en-US" sz="1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𝜼</m:t>
                    </m:r>
                  </m:oMath>
                </a14:m>
                <a:r>
                  <a:rPr lang="en-US" altLang="ko-KR" sz="1400" b="1">
                    <a:solidFill>
                      <a:schemeClr val="tx1"/>
                    </a:solidFill>
                    <a:latin typeface="+mn-ea"/>
                  </a:rPr>
                  <a:t>=0 </a:t>
                </a:r>
                <a:r>
                  <a:rPr lang="ko-KR" altLang="en-US" sz="1400" b="1">
                    <a:solidFill>
                      <a:schemeClr val="tx1"/>
                    </a:solidFill>
                    <a:latin typeface="+mn-ea"/>
                  </a:rPr>
                  <a:t>이 되는 에너지</a:t>
                </a:r>
                <a:r>
                  <a:rPr lang="en-US" altLang="ko-KR" sz="1400" b="1">
                    <a:solidFill>
                      <a:schemeClr val="tx1"/>
                    </a:solidFill>
                    <a:latin typeface="+mn-ea"/>
                  </a:rPr>
                  <a:t>)</a:t>
                </a:r>
              </a:p>
              <a:p>
                <a:r>
                  <a:rPr lang="ko-KR" altLang="en-US" sz="1400" b="1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ko-KR" altLang="en-US" sz="1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ko-KR" altLang="en-US" sz="1400" b="1" i="1">
                            <a:latin typeface="Cambria Math" panose="02040503050406030204" pitchFamily="18" charset="0"/>
                          </a:rPr>
                          <m:t>𝜸</m:t>
                        </m:r>
                      </m:e>
                      <m:sub>
                        <m:r>
                          <a:rPr lang="ko-KR" altLang="en-US" sz="1400" b="1" i="1">
                            <a:latin typeface="Cambria Math" panose="02040503050406030204" pitchFamily="18" charset="0"/>
                          </a:rPr>
                          <m:t>𝒕</m:t>
                        </m:r>
                      </m:sub>
                    </m:sSub>
                    <m:r>
                      <a:rPr lang="ko-KR" altLang="en-US" sz="1400" b="1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ko-KR" altLang="en-US" sz="1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ko-KR" altLang="en-US" sz="14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ko-KR" altLang="en-US" sz="1400" b="1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b>
                              <m:sSubPr>
                                <m:ctrlPr>
                                  <a:rPr lang="ko-KR" altLang="en-US" sz="1400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ko-KR" altLang="en-US" sz="1400" b="1" i="1">
                                    <a:latin typeface="Cambria Math" panose="02040503050406030204" pitchFamily="18" charset="0"/>
                                  </a:rPr>
                                  <m:t>𝜶</m:t>
                                </m:r>
                              </m:e>
                              <m:sub>
                                <m:r>
                                  <a:rPr lang="ko-KR" altLang="en-US" sz="1400" b="1" i="1">
                                    <a:latin typeface="Cambria Math" panose="02040503050406030204" pitchFamily="18" charset="0"/>
                                  </a:rPr>
                                  <m:t>𝒄</m:t>
                                </m:r>
                              </m:sub>
                            </m:sSub>
                          </m:e>
                        </m:rad>
                      </m:den>
                    </m:f>
                  </m:oMath>
                </a14:m>
                <a:endParaRPr lang="en-US" altLang="ko-KR" sz="1400" b="1"/>
              </a:p>
              <a:p>
                <a:endParaRPr lang="en-US" altLang="ko-KR" sz="1400"/>
              </a:p>
              <a:p>
                <a:r>
                  <a:rPr lang="ko-KR" altLang="en-US" sz="1400"/>
                  <a:t>저장링의 </a:t>
                </a:r>
                <a:r>
                  <a:rPr lang="en-US" altLang="ko-KR" sz="1400"/>
                  <a:t>momentum compaction (lattice </a:t>
                </a:r>
                <a:r>
                  <a:rPr lang="ko-KR" altLang="en-US" sz="1400"/>
                  <a:t>구조로 부터 결정</a:t>
                </a:r>
                <a:r>
                  <a:rPr lang="en-US" altLang="ko-KR" sz="1400"/>
                  <a:t>) </a:t>
                </a:r>
                <a:r>
                  <a:rPr lang="ko-KR" altLang="en-US" sz="1400"/>
                  <a:t>으로 부터 </a:t>
                </a:r>
                <a:r>
                  <a:rPr lang="en-US" altLang="ko-KR" sz="1400">
                    <a:latin typeface="+mn-ea"/>
                  </a:rPr>
                  <a:t>Transition factor</a:t>
                </a:r>
                <a:r>
                  <a:rPr lang="en-US" altLang="ko-KR" sz="1400"/>
                  <a:t> </a:t>
                </a:r>
                <a:r>
                  <a:rPr lang="ko-KR" altLang="en-US" sz="1400"/>
                  <a:t>계산</a:t>
                </a:r>
                <a:endParaRPr lang="en-US" altLang="ko-KR" sz="1400"/>
              </a:p>
              <a:p>
                <a:r>
                  <a:rPr lang="en-US" altLang="ko-KR" sz="1400" b="1"/>
                  <a:t>PLS-II</a:t>
                </a:r>
                <a14:m>
                  <m:oMath xmlns:m="http://schemas.openxmlformats.org/officeDocument/2006/math">
                    <m:r>
                      <a:rPr lang="en-US" altLang="ko-KR" sz="1400" b="1" i="1"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altLang="ko-KR" sz="1400" b="1" i="1" smtClean="0">
                        <a:latin typeface="Cambria Math" panose="02040503050406030204" pitchFamily="18" charset="0"/>
                      </a:rPr>
                      <m:t>  </m:t>
                    </m:r>
                    <m:sSub>
                      <m:sSubPr>
                        <m:ctrlPr>
                          <a:rPr lang="ko-KR" altLang="en-US" sz="1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ko-KR" altLang="en-US" sz="1400" b="1" i="1">
                            <a:latin typeface="Cambria Math" panose="02040503050406030204" pitchFamily="18" charset="0"/>
                          </a:rPr>
                          <m:t>𝜸</m:t>
                        </m:r>
                      </m:e>
                      <m:sub>
                        <m:r>
                          <a:rPr lang="ko-KR" altLang="en-US" sz="1400" b="1" i="1">
                            <a:latin typeface="Cambria Math" panose="02040503050406030204" pitchFamily="18" charset="0"/>
                          </a:rPr>
                          <m:t>𝒕</m:t>
                        </m:r>
                      </m:sub>
                    </m:sSub>
                    <m:r>
                      <a:rPr lang="en-US" altLang="ko-KR" sz="1400" b="1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ko-KR" sz="1400" b="1"/>
                  <a:t>= 27.735 </a:t>
                </a:r>
              </a:p>
              <a:p>
                <a:r>
                  <a:rPr lang="en-US" altLang="ko-KR" sz="1400" b="1"/>
                  <a:t>KLS: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ko-KR" altLang="en-US" sz="1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ko-KR" altLang="en-US" sz="1400" b="1" i="1">
                            <a:latin typeface="Cambria Math" panose="02040503050406030204" pitchFamily="18" charset="0"/>
                          </a:rPr>
                          <m:t>𝜸</m:t>
                        </m:r>
                      </m:e>
                      <m:sub>
                        <m:r>
                          <a:rPr lang="ko-KR" altLang="en-US" sz="1400" b="1" i="1">
                            <a:latin typeface="Cambria Math" panose="02040503050406030204" pitchFamily="18" charset="0"/>
                          </a:rPr>
                          <m:t>𝒕</m:t>
                        </m:r>
                      </m:sub>
                    </m:sSub>
                    <m:r>
                      <a:rPr lang="en-US" altLang="ko-KR" sz="1400" b="1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ko-KR" sz="1400" b="1"/>
                  <a:t>= 113.228 </a:t>
                </a:r>
              </a:p>
              <a:p>
                <a:endParaRPr lang="en-US" altLang="ko-KR"/>
              </a:p>
              <a:p>
                <a:r>
                  <a:rPr lang="ko-KR" altLang="en-US" sz="1400"/>
                  <a:t>저장링의 운전 에너지</a:t>
                </a:r>
                <a:endParaRPr lang="en-US" altLang="ko-KR" sz="1400"/>
              </a:p>
              <a:p>
                <a:r>
                  <a:rPr lang="en-US" altLang="ko-KR" sz="1400" b="1"/>
                  <a:t>PLS-II</a:t>
                </a:r>
                <a14:m>
                  <m:oMath xmlns:m="http://schemas.openxmlformats.org/officeDocument/2006/math">
                    <m:r>
                      <a:rPr lang="en-US" altLang="ko-KR" sz="1400" b="1" i="1">
                        <a:latin typeface="Cambria Math" panose="02040503050406030204" pitchFamily="18" charset="0"/>
                      </a:rPr>
                      <m:t>: </m:t>
                    </m:r>
                    <m:r>
                      <a:rPr lang="ko-KR" altLang="en-US" sz="1400" b="1" i="1" smtClean="0">
                        <a:latin typeface="Cambria Math" panose="02040503050406030204" pitchFamily="18" charset="0"/>
                      </a:rPr>
                      <m:t>𝜸</m:t>
                    </m:r>
                  </m:oMath>
                </a14:m>
                <a:r>
                  <a:rPr lang="en-US" altLang="ko-KR" sz="1400" b="1"/>
                  <a:t> = 5870.85 </a:t>
                </a:r>
              </a:p>
              <a:p>
                <a:r>
                  <a:rPr lang="en-US" altLang="ko-KR" sz="1400" b="1"/>
                  <a:t>KLS: </a:t>
                </a:r>
                <a14:m>
                  <m:oMath xmlns:m="http://schemas.openxmlformats.org/officeDocument/2006/math">
                    <m:r>
                      <a:rPr lang="ko-KR" altLang="en-US" sz="1400" b="1" i="1">
                        <a:latin typeface="Cambria Math" panose="02040503050406030204" pitchFamily="18" charset="0"/>
                      </a:rPr>
                      <m:t>𝜸</m:t>
                    </m:r>
                  </m:oMath>
                </a14:m>
                <a:r>
                  <a:rPr lang="en-US" altLang="ko-KR" sz="1400" b="1"/>
                  <a:t> = 7827.80</a:t>
                </a:r>
              </a:p>
              <a:p>
                <a:endParaRPr lang="en-US" altLang="ko-KR" sz="1400"/>
              </a:p>
              <a:p>
                <a:endParaRPr lang="en-US" altLang="ko-KR" sz="1400">
                  <a:solidFill>
                    <a:srgbClr val="C00000"/>
                  </a:solidFill>
                </a:endParaRPr>
              </a:p>
              <a:p>
                <a:r>
                  <a:rPr lang="ko-KR" altLang="en-US" sz="1400">
                    <a:solidFill>
                      <a:srgbClr val="C00000"/>
                    </a:solidFill>
                  </a:rPr>
                  <a:t>대부분의 저장링은 </a:t>
                </a:r>
                <a:r>
                  <a:rPr lang="en-US" altLang="ko-KR" sz="1400">
                    <a:solidFill>
                      <a:srgbClr val="C00000"/>
                    </a:solidFill>
                  </a:rPr>
                  <a:t>above transition</a:t>
                </a:r>
              </a:p>
              <a:p>
                <a:r>
                  <a:rPr lang="en-US" altLang="ko-KR" sz="1400">
                    <a:solidFill>
                      <a:srgbClr val="C00000"/>
                    </a:solidFill>
                  </a:rPr>
                  <a:t>(</a:t>
                </a:r>
                <a14:m>
                  <m:oMath xmlns:m="http://schemas.openxmlformats.org/officeDocument/2006/math">
                    <m:r>
                      <a:rPr lang="ko-KR" altLang="en-US" sz="1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𝜸</m:t>
                    </m:r>
                    <m:r>
                      <a:rPr lang="en-US" altLang="ko-KR" sz="14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ko-KR" sz="1400">
                    <a:solidFill>
                      <a:srgbClr val="C00000"/>
                    </a:solidFill>
                  </a:rPr>
                  <a:t>&gt;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ko-KR" altLang="en-US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ko-KR" altLang="en-US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𝜸</m:t>
                        </m:r>
                      </m:e>
                      <m:sub>
                        <m:r>
                          <a:rPr lang="ko-KR" altLang="en-US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𝒕</m:t>
                        </m:r>
                      </m:sub>
                    </m:sSub>
                    <m:r>
                      <a:rPr lang="en-US" altLang="ko-KR" sz="1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ko-KR" sz="1400">
                    <a:solidFill>
                      <a:srgbClr val="C00000"/>
                    </a:solidFill>
                  </a:rPr>
                  <a:t>) </a:t>
                </a:r>
                <a:r>
                  <a:rPr lang="ko-KR" altLang="en-US" sz="1400">
                    <a:solidFill>
                      <a:srgbClr val="C00000"/>
                    </a:solidFill>
                  </a:rPr>
                  <a:t>조건에서 운전</a:t>
                </a:r>
                <a:endParaRPr lang="en-US" altLang="ko-KR" sz="140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7399C29-6893-0E66-FB79-58AED43D10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6476" y="1019964"/>
                <a:ext cx="4617076" cy="3516347"/>
              </a:xfrm>
              <a:prstGeom prst="rect">
                <a:avLst/>
              </a:prstGeom>
              <a:blipFill>
                <a:blip r:embed="rId6"/>
                <a:stretch>
                  <a:fillRect l="-396" t="-173" r="-1717" b="-104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>
            <a:extLst>
              <a:ext uri="{FF2B5EF4-FFF2-40B4-BE49-F238E27FC236}">
                <a16:creationId xmlns:a16="http://schemas.microsoft.com/office/drawing/2014/main" id="{D22A42CC-29B1-83F4-F3F9-9F202200B77C}"/>
              </a:ext>
            </a:extLst>
          </p:cNvPr>
          <p:cNvSpPr txBox="1"/>
          <p:nvPr/>
        </p:nvSpPr>
        <p:spPr>
          <a:xfrm>
            <a:off x="5845941" y="3136733"/>
            <a:ext cx="892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i="1"/>
              <a:t>E = 3 GeV</a:t>
            </a:r>
            <a:endParaRPr lang="ko-KR" altLang="en-US" sz="1200" i="1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50AB9B6-EF02-448B-EB04-ABC6B5FBC575}"/>
              </a:ext>
            </a:extLst>
          </p:cNvPr>
          <p:cNvSpPr txBox="1"/>
          <p:nvPr/>
        </p:nvSpPr>
        <p:spPr>
          <a:xfrm>
            <a:off x="5845941" y="3356696"/>
            <a:ext cx="892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i="1"/>
              <a:t>E = 4 GeV</a:t>
            </a:r>
            <a:endParaRPr lang="ko-KR" altLang="en-US" sz="1200" i="1"/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F8475DCE-17AF-9DB4-3F4A-1821176CBC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DBAB80-468C-4252-8D8D-F72A0FE47F84}" type="slidenum">
              <a:rPr lang="ko-KR" altLang="en-US" smtClean="0"/>
              <a:t>36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7160297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8BD5A2-6DBB-3BC8-111A-0842987FBA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>
            <a:extLst>
              <a:ext uri="{FF2B5EF4-FFF2-40B4-BE49-F238E27FC236}">
                <a16:creationId xmlns:a16="http://schemas.microsoft.com/office/drawing/2014/main" id="{10BC3F0A-1787-BC38-A024-177A731E46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4798" y="1408072"/>
            <a:ext cx="3243685" cy="2500857"/>
          </a:xfrm>
          <a:prstGeom prst="rect">
            <a:avLst/>
          </a:prstGeom>
        </p:spPr>
      </p:pic>
      <p:sp>
        <p:nvSpPr>
          <p:cNvPr id="3" name="Shape 1">
            <a:extLst>
              <a:ext uri="{FF2B5EF4-FFF2-40B4-BE49-F238E27FC236}">
                <a16:creationId xmlns:a16="http://schemas.microsoft.com/office/drawing/2014/main" id="{41371471-CDE7-F723-58E6-E2CA1B3F8EE1}"/>
              </a:ext>
            </a:extLst>
          </p:cNvPr>
          <p:cNvSpPr/>
          <p:nvPr/>
        </p:nvSpPr>
        <p:spPr>
          <a:xfrm>
            <a:off x="457200" y="841248"/>
            <a:ext cx="8229600" cy="0"/>
          </a:xfrm>
          <a:prstGeom prst="line">
            <a:avLst/>
          </a:prstGeom>
          <a:noFill/>
          <a:ln w="9525">
            <a:solidFill>
              <a:srgbClr val="C5D3D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BDC337D5-9C95-01C1-050D-89201B1EEFE2}"/>
              </a:ext>
            </a:extLst>
          </p:cNvPr>
          <p:cNvSpPr/>
          <p:nvPr/>
        </p:nvSpPr>
        <p:spPr>
          <a:xfrm>
            <a:off x="365760" y="4836344"/>
            <a:ext cx="6858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8A96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Beam Dynamics of Circular Accelerators – KoPAS 2026</a:t>
            </a:r>
            <a:endParaRPr lang="en-US" sz="900" dirty="0"/>
          </a:p>
        </p:txBody>
      </p:sp>
      <p:sp>
        <p:nvSpPr>
          <p:cNvPr id="6" name="Text 0">
            <a:extLst>
              <a:ext uri="{FF2B5EF4-FFF2-40B4-BE49-F238E27FC236}">
                <a16:creationId xmlns:a16="http://schemas.microsoft.com/office/drawing/2014/main" id="{0BC9C527-0740-DBC1-9067-BA672CF2F903}"/>
              </a:ext>
            </a:extLst>
          </p:cNvPr>
          <p:cNvSpPr/>
          <p:nvPr/>
        </p:nvSpPr>
        <p:spPr>
          <a:xfrm>
            <a:off x="457200" y="18734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altLang="ko-KR" sz="2400" b="1">
                <a:solidFill>
                  <a:srgbClr val="1E3F66"/>
                </a:solidFill>
                <a:latin typeface="Arial" pitchFamily="34" charset="0"/>
                <a:cs typeface="Arial" pitchFamily="34" charset="-120"/>
              </a:rPr>
              <a:t>Longitudinal stability condition</a:t>
            </a:r>
            <a:endParaRPr lang="en-US" altLang="ko-KR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A2D7918-5ABF-659F-54B8-6931D699E1FA}"/>
                  </a:ext>
                </a:extLst>
              </p:cNvPr>
              <p:cNvSpPr txBox="1"/>
              <p:nvPr/>
            </p:nvSpPr>
            <p:spPr>
              <a:xfrm>
                <a:off x="722247" y="1081256"/>
                <a:ext cx="3243685" cy="71468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ko-KR" alt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ko-KR" altLang="en-US" i="0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ko-KR" altLang="en-US" i="1">
                              <a:latin typeface="Cambria Math" panose="02040503050406030204" pitchFamily="18" charset="0"/>
                            </a:rPr>
                            <m:t>𝑇</m:t>
                          </m:r>
                        </m:num>
                        <m:den>
                          <m:sSub>
                            <m:sSubPr>
                              <m:ctrlPr>
                                <a:rPr lang="ko-KR" alt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ko-KR" altLang="en-US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ko-KR" altLang="en-US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ko-KR" altLang="en-US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ko-KR" altLang="en-US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ko-KR" altLang="en-US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ko-KR" altLang="en-US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ko-KR" altLang="en-US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sub>
                          </m:sSub>
                          <m:r>
                            <a:rPr lang="ko-KR" altLang="en-US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ko-KR" altLang="en-US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ko-KR" altLang="en-US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ko-KR" altLang="en-US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ko-KR" altLang="en-US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𝛾</m:t>
                                  </m:r>
                                </m:e>
                                <m:sup>
                                  <m:r>
                                    <a:rPr lang="ko-KR" altLang="en-US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e>
                      </m:d>
                      <m:f>
                        <m:fPr>
                          <m:ctrlPr>
                            <a:rPr lang="ko-KR" alt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ko-KR" altLang="en-US" i="0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ko-KR" altLang="en-US" i="1">
                              <a:latin typeface="Cambria Math" panose="02040503050406030204" pitchFamily="18" charset="0"/>
                            </a:rPr>
                            <m:t>𝑝</m:t>
                          </m:r>
                        </m:num>
                        <m:den>
                          <m:sSub>
                            <m:sSubPr>
                              <m:ctrlPr>
                                <a:rPr lang="ko-KR" alt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ko-KR" altLang="en-US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ko-KR" altLang="en-US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ko-KR" altLang="en-U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o-KR" altLang="en-US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𝜂</m:t>
                      </m:r>
                      <m:f>
                        <m:fPr>
                          <m:ctrlPr>
                            <a:rPr lang="ko-KR" alt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ko-KR" altLang="en-US" i="0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ko-KR" altLang="en-US" i="1">
                              <a:latin typeface="Cambria Math" panose="02040503050406030204" pitchFamily="18" charset="0"/>
                            </a:rPr>
                            <m:t>𝑝</m:t>
                          </m:r>
                        </m:num>
                        <m:den>
                          <m:sSub>
                            <m:sSubPr>
                              <m:ctrlPr>
                                <a:rPr lang="ko-KR" alt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ko-KR" altLang="en-US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ko-KR" altLang="en-US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ko-KR" altLang="en-US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A2D7918-5ABF-659F-54B8-6931D699E1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247" y="1081256"/>
                <a:ext cx="3243685" cy="71468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956085A-6B01-69D1-C4EC-47C4941DF48B}"/>
                  </a:ext>
                </a:extLst>
              </p:cNvPr>
              <p:cNvSpPr txBox="1"/>
              <p:nvPr/>
            </p:nvSpPr>
            <p:spPr>
              <a:xfrm>
                <a:off x="1336682" y="1799747"/>
                <a:ext cx="270981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>
                    <a:solidFill>
                      <a:srgbClr val="0070C0"/>
                    </a:solidFill>
                  </a:rPr>
                  <a:t>Phase slip factor (</a:t>
                </a:r>
                <a14:m>
                  <m:oMath xmlns:m="http://schemas.openxmlformats.org/officeDocument/2006/math">
                    <m:r>
                      <a:rPr lang="en-US" altLang="ko-KR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sSub>
                      <m:sSubPr>
                        <m:ctrlPr>
                          <a:rPr lang="ko-KR" altLang="en-US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ko-KR" altLang="en-US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ko-KR" altLang="en-US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en-US" altLang="ko-KR">
                    <a:solidFill>
                      <a:srgbClr val="0070C0"/>
                    </a:solidFill>
                  </a:rPr>
                  <a:t>)</a:t>
                </a:r>
                <a:endParaRPr lang="ko-KR" altLang="en-US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956085A-6B01-69D1-C4EC-47C4941DF4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6682" y="1799747"/>
                <a:ext cx="2709811" cy="369332"/>
              </a:xfrm>
              <a:prstGeom prst="rect">
                <a:avLst/>
              </a:prstGeom>
              <a:blipFill>
                <a:blip r:embed="rId5"/>
                <a:stretch>
                  <a:fillRect l="-1798" t="-8197" b="-2459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0154C6F0-D70A-6A02-5BF2-8D5B15606B9B}"/>
              </a:ext>
            </a:extLst>
          </p:cNvPr>
          <p:cNvCxnSpPr/>
          <p:nvPr/>
        </p:nvCxnSpPr>
        <p:spPr>
          <a:xfrm>
            <a:off x="5376582" y="1978841"/>
            <a:ext cx="2850777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D81F95B-9B02-46BC-EEBC-B49CA539F0C1}"/>
                  </a:ext>
                </a:extLst>
              </p:cNvPr>
              <p:cNvSpPr txBox="1"/>
              <p:nvPr/>
            </p:nvSpPr>
            <p:spPr>
              <a:xfrm>
                <a:off x="5427925" y="1751218"/>
                <a:ext cx="40850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ko-KR" altLang="en-US" sz="1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1200" i="1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en-US" altLang="ko-KR" sz="1200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ko-KR" altLang="en-US" sz="1200" i="1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D81F95B-9B02-46BC-EEBC-B49CA539F0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7925" y="1751218"/>
                <a:ext cx="408505" cy="27699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타원 10">
            <a:extLst>
              <a:ext uri="{FF2B5EF4-FFF2-40B4-BE49-F238E27FC236}">
                <a16:creationId xmlns:a16="http://schemas.microsoft.com/office/drawing/2014/main" id="{D560BFFF-58CB-586B-0A1B-59A36A57D3A0}"/>
              </a:ext>
            </a:extLst>
          </p:cNvPr>
          <p:cNvSpPr/>
          <p:nvPr/>
        </p:nvSpPr>
        <p:spPr>
          <a:xfrm>
            <a:off x="6423008" y="1944571"/>
            <a:ext cx="106109" cy="83646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4" name="직선 연결선 13">
            <a:extLst>
              <a:ext uri="{FF2B5EF4-FFF2-40B4-BE49-F238E27FC236}">
                <a16:creationId xmlns:a16="http://schemas.microsoft.com/office/drawing/2014/main" id="{0D482EB3-4C63-94C6-469A-E0F7F00BDB35}"/>
              </a:ext>
            </a:extLst>
          </p:cNvPr>
          <p:cNvCxnSpPr/>
          <p:nvPr/>
        </p:nvCxnSpPr>
        <p:spPr>
          <a:xfrm>
            <a:off x="6476062" y="1396951"/>
            <a:ext cx="0" cy="2219987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A4192BB-B6F2-BA0A-D851-C3321C00D425}"/>
                  </a:ext>
                </a:extLst>
              </p:cNvPr>
              <p:cNvSpPr txBox="1"/>
              <p:nvPr/>
            </p:nvSpPr>
            <p:spPr>
              <a:xfrm>
                <a:off x="871207" y="2571750"/>
                <a:ext cx="3351125" cy="18158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/>
                  <a:t>Below </a:t>
                </a:r>
                <a:r>
                  <a:rPr lang="en-US" altLang="ko-KR" sz="1400">
                    <a:solidFill>
                      <a:schemeClr val="tx1"/>
                    </a:solidFill>
                  </a:rPr>
                  <a:t>transition (</a:t>
                </a:r>
                <a14:m>
                  <m:oMath xmlns:m="http://schemas.openxmlformats.org/officeDocument/2006/math">
                    <m:r>
                      <a:rPr lang="ko-KR" altLang="en-US" sz="1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𝜂</m:t>
                    </m:r>
                  </m:oMath>
                </a14:m>
                <a:r>
                  <a:rPr lang="en-US" altLang="ko-KR" sz="1400">
                    <a:solidFill>
                      <a:schemeClr val="tx1"/>
                    </a:solidFill>
                  </a:rPr>
                  <a:t> &lt; 0):</a:t>
                </a:r>
              </a:p>
              <a:p>
                <a:r>
                  <a:rPr lang="ko-KR" altLang="en-US" sz="1400">
                    <a:solidFill>
                      <a:schemeClr val="tx1"/>
                    </a:solidFill>
                  </a:rPr>
                  <a:t>에너지가 낮은 입자가 더 늦게 도착</a:t>
                </a:r>
                <a:endParaRPr lang="en-US" altLang="ko-KR" sz="1400">
                  <a:solidFill>
                    <a:schemeClr val="tx1"/>
                  </a:solidFill>
                </a:endParaRPr>
              </a:p>
              <a:p>
                <a:r>
                  <a:rPr lang="ko-KR" altLang="en-US" sz="1400">
                    <a:solidFill>
                      <a:schemeClr val="tx1"/>
                    </a:solidFill>
                  </a:rPr>
                  <a:t>에너지가 높은 입자가 더 빨리 도착</a:t>
                </a:r>
                <a:endParaRPr lang="en-US" altLang="ko-KR" sz="1400">
                  <a:solidFill>
                    <a:schemeClr val="tx1"/>
                  </a:solidFill>
                </a:endParaRPr>
              </a:p>
              <a:p>
                <a:endParaRPr lang="en-US" altLang="ko-KR" sz="1400"/>
              </a:p>
              <a:p>
                <a:r>
                  <a:rPr lang="en-US" altLang="ko-KR" sz="1400"/>
                  <a:t>Above transition (</a:t>
                </a:r>
                <a14:m>
                  <m:oMath xmlns:m="http://schemas.openxmlformats.org/officeDocument/2006/math">
                    <m:r>
                      <a:rPr lang="ko-KR" altLang="en-US" sz="1400" i="1">
                        <a:latin typeface="Cambria Math" panose="02040503050406030204" pitchFamily="18" charset="0"/>
                      </a:rPr>
                      <m:t>𝜂</m:t>
                    </m:r>
                  </m:oMath>
                </a14:m>
                <a:r>
                  <a:rPr lang="en-US" altLang="ko-KR" sz="1400"/>
                  <a:t> &gt; 0):</a:t>
                </a:r>
              </a:p>
              <a:p>
                <a:r>
                  <a:rPr lang="ko-KR" altLang="en-US" sz="1400"/>
                  <a:t>에너지가 낮은 입자가 더 빨리 도착</a:t>
                </a:r>
                <a:endParaRPr lang="en-US" altLang="ko-KR" sz="1400"/>
              </a:p>
              <a:p>
                <a:r>
                  <a:rPr lang="ko-KR" altLang="en-US" sz="1400"/>
                  <a:t>에너지가 높은 입자가 더 늦게 도착</a:t>
                </a:r>
              </a:p>
              <a:p>
                <a:endParaRPr lang="ko-KR" altLang="en-US" sz="140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A4192BB-B6F2-BA0A-D851-C3321C00D4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1207" y="2571750"/>
                <a:ext cx="3351125" cy="1815882"/>
              </a:xfrm>
              <a:prstGeom prst="rect">
                <a:avLst/>
              </a:prstGeom>
              <a:blipFill>
                <a:blip r:embed="rId7"/>
                <a:stretch>
                  <a:fillRect l="-545" t="-671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E88955E4-B860-E5F7-6687-F6C4DED63062}"/>
                  </a:ext>
                </a:extLst>
              </p:cNvPr>
              <p:cNvSpPr txBox="1"/>
              <p:nvPr/>
            </p:nvSpPr>
            <p:spPr>
              <a:xfrm>
                <a:off x="6458765" y="3164659"/>
                <a:ext cx="261198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ko-KR" altLang="en-US" sz="1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1200" b="0" i="1" smtClean="0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US" altLang="ko-KR" sz="12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</m:oMath>
                  </m:oMathPara>
                </a14:m>
                <a:endParaRPr lang="ko-KR" altLang="en-US" sz="120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E88955E4-B860-E5F7-6687-F6C4DED630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8765" y="3164659"/>
                <a:ext cx="261198" cy="276999"/>
              </a:xfrm>
              <a:prstGeom prst="rect">
                <a:avLst/>
              </a:prstGeom>
              <a:blipFill>
                <a:blip r:embed="rId8"/>
                <a:stretch>
                  <a:fillRect r="-7143" b="-2174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타원 23">
            <a:extLst>
              <a:ext uri="{FF2B5EF4-FFF2-40B4-BE49-F238E27FC236}">
                <a16:creationId xmlns:a16="http://schemas.microsoft.com/office/drawing/2014/main" id="{39AE3663-6FCD-946B-2879-09D0D1CFC47D}"/>
              </a:ext>
            </a:extLst>
          </p:cNvPr>
          <p:cNvSpPr/>
          <p:nvPr/>
        </p:nvSpPr>
        <p:spPr>
          <a:xfrm>
            <a:off x="6611401" y="2217011"/>
            <a:ext cx="70481" cy="60707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타원 25">
            <a:extLst>
              <a:ext uri="{FF2B5EF4-FFF2-40B4-BE49-F238E27FC236}">
                <a16:creationId xmlns:a16="http://schemas.microsoft.com/office/drawing/2014/main" id="{19469F58-9B5F-7FBD-F3CC-0DDBDBEC169B}"/>
              </a:ext>
            </a:extLst>
          </p:cNvPr>
          <p:cNvSpPr/>
          <p:nvPr/>
        </p:nvSpPr>
        <p:spPr>
          <a:xfrm>
            <a:off x="6270243" y="1775706"/>
            <a:ext cx="70481" cy="60707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8444BF2-DC0A-9174-D4FC-0728018A34ED}"/>
              </a:ext>
            </a:extLst>
          </p:cNvPr>
          <p:cNvSpPr txBox="1"/>
          <p:nvPr/>
        </p:nvSpPr>
        <p:spPr>
          <a:xfrm>
            <a:off x="6877924" y="2013868"/>
            <a:ext cx="18872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800"/>
              <a:t>에너지가 높은 입자</a:t>
            </a:r>
            <a:r>
              <a:rPr lang="en-US" altLang="ko-KR" sz="800"/>
              <a:t>:</a:t>
            </a:r>
          </a:p>
          <a:p>
            <a:r>
              <a:rPr lang="ko-KR" altLang="en-US" sz="800"/>
              <a:t> </a:t>
            </a:r>
            <a:r>
              <a:rPr lang="en-US" altLang="ko-KR" sz="800"/>
              <a:t> </a:t>
            </a:r>
            <a:r>
              <a:rPr lang="ko-KR" altLang="en-US" sz="800"/>
              <a:t>더 늦게 도착해서</a:t>
            </a:r>
            <a:endParaRPr lang="en-US" altLang="ko-KR" sz="800"/>
          </a:p>
          <a:p>
            <a:r>
              <a:rPr lang="en-US" altLang="ko-KR" sz="800"/>
              <a:t>  RF cavity</a:t>
            </a:r>
            <a:r>
              <a:rPr lang="ko-KR" altLang="en-US" sz="800"/>
              <a:t>로 부터 에너지 보충 덜 받음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3F6F3A1-2B97-56EB-80DF-178F1BA4A322}"/>
              </a:ext>
            </a:extLst>
          </p:cNvPr>
          <p:cNvSpPr txBox="1"/>
          <p:nvPr/>
        </p:nvSpPr>
        <p:spPr>
          <a:xfrm>
            <a:off x="5655785" y="946407"/>
            <a:ext cx="18872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800"/>
              <a:t>에너지가 낮은 입자</a:t>
            </a:r>
            <a:r>
              <a:rPr lang="en-US" altLang="ko-KR" sz="800"/>
              <a:t>:</a:t>
            </a:r>
          </a:p>
          <a:p>
            <a:r>
              <a:rPr lang="ko-KR" altLang="en-US" sz="800"/>
              <a:t> </a:t>
            </a:r>
            <a:r>
              <a:rPr lang="en-US" altLang="ko-KR" sz="800"/>
              <a:t> </a:t>
            </a:r>
            <a:r>
              <a:rPr lang="ko-KR" altLang="en-US" sz="800"/>
              <a:t>더 빨리 도착해서</a:t>
            </a:r>
            <a:endParaRPr lang="en-US" altLang="ko-KR" sz="800"/>
          </a:p>
          <a:p>
            <a:r>
              <a:rPr lang="en-US" altLang="ko-KR" sz="800"/>
              <a:t>  RF cavity</a:t>
            </a:r>
            <a:r>
              <a:rPr lang="ko-KR" altLang="en-US" sz="800"/>
              <a:t>로 부터 에너지 보충 더 받음 </a:t>
            </a:r>
          </a:p>
        </p:txBody>
      </p:sp>
      <p:cxnSp>
        <p:nvCxnSpPr>
          <p:cNvPr id="31" name="직선 화살표 연결선 30">
            <a:extLst>
              <a:ext uri="{FF2B5EF4-FFF2-40B4-BE49-F238E27FC236}">
                <a16:creationId xmlns:a16="http://schemas.microsoft.com/office/drawing/2014/main" id="{6A7366DE-7AEE-F752-271A-36041CB8D589}"/>
              </a:ext>
            </a:extLst>
          </p:cNvPr>
          <p:cNvCxnSpPr>
            <a:cxnSpLocks/>
          </p:cNvCxnSpPr>
          <p:nvPr/>
        </p:nvCxnSpPr>
        <p:spPr>
          <a:xfrm flipH="1" flipV="1">
            <a:off x="6270243" y="1366073"/>
            <a:ext cx="17620" cy="350064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직선 화살표 연결선 32">
            <a:extLst>
              <a:ext uri="{FF2B5EF4-FFF2-40B4-BE49-F238E27FC236}">
                <a16:creationId xmlns:a16="http://schemas.microsoft.com/office/drawing/2014/main" id="{40DFE335-91DF-0BEA-7CC2-53027ECC6FED}"/>
              </a:ext>
            </a:extLst>
          </p:cNvPr>
          <p:cNvCxnSpPr>
            <a:cxnSpLocks/>
          </p:cNvCxnSpPr>
          <p:nvPr/>
        </p:nvCxnSpPr>
        <p:spPr>
          <a:xfrm>
            <a:off x="6732879" y="2238465"/>
            <a:ext cx="219605" cy="80600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직선 화살표 연결선 37">
            <a:extLst>
              <a:ext uri="{FF2B5EF4-FFF2-40B4-BE49-F238E27FC236}">
                <a16:creationId xmlns:a16="http://schemas.microsoft.com/office/drawing/2014/main" id="{8CBBFCBF-0860-3DFA-8103-098575A4AA8D}"/>
              </a:ext>
            </a:extLst>
          </p:cNvPr>
          <p:cNvCxnSpPr>
            <a:cxnSpLocks/>
          </p:cNvCxnSpPr>
          <p:nvPr/>
        </p:nvCxnSpPr>
        <p:spPr>
          <a:xfrm flipH="1" flipV="1">
            <a:off x="6576467" y="2029581"/>
            <a:ext cx="82741" cy="139246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직선 화살표 연결선 39">
            <a:extLst>
              <a:ext uri="{FF2B5EF4-FFF2-40B4-BE49-F238E27FC236}">
                <a16:creationId xmlns:a16="http://schemas.microsoft.com/office/drawing/2014/main" id="{72405B23-641D-8CA6-2150-18EFFF37A4A9}"/>
              </a:ext>
            </a:extLst>
          </p:cNvPr>
          <p:cNvCxnSpPr>
            <a:cxnSpLocks/>
          </p:cNvCxnSpPr>
          <p:nvPr/>
        </p:nvCxnSpPr>
        <p:spPr>
          <a:xfrm>
            <a:off x="6382513" y="1747105"/>
            <a:ext cx="104145" cy="167309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1EB71E23-1531-5332-C705-934BFFFD35E4}"/>
                  </a:ext>
                </a:extLst>
              </p:cNvPr>
              <p:cNvSpPr txBox="1"/>
              <p:nvPr/>
            </p:nvSpPr>
            <p:spPr>
              <a:xfrm>
                <a:off x="5656090" y="4146823"/>
                <a:ext cx="205488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/>
                  <a:t>Above transition </a:t>
                </a:r>
                <a:r>
                  <a:rPr lang="ko-KR" altLang="en-US" sz="1200" b="1"/>
                  <a:t>조건에서의 </a:t>
                </a:r>
                <a:r>
                  <a:rPr lang="en-US" altLang="ko-KR" sz="1200" b="1"/>
                  <a:t>longitudinal stability </a:t>
                </a:r>
                <a:r>
                  <a:rPr lang="ko-KR" altLang="en-US" sz="1200" b="1"/>
                  <a:t>조건</a:t>
                </a:r>
                <a:r>
                  <a:rPr lang="en-US" altLang="ko-KR" sz="1200" b="1"/>
                  <a:t>:</a:t>
                </a:r>
              </a:p>
              <a:p>
                <a:r>
                  <a:rPr lang="ko-KR" altLang="en-US" sz="1200" b="1"/>
                  <a:t> </a:t>
                </a:r>
                <a:endParaRPr lang="en-US" altLang="ko-KR" sz="1200" b="1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ko-KR" altLang="en-US" sz="12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sz="1200" b="1" i="1" smtClean="0">
                              <a:latin typeface="Cambria Math" panose="02040503050406030204" pitchFamily="18" charset="0"/>
                            </a:rPr>
                            <m:t>𝟗𝟎</m:t>
                          </m:r>
                        </m:e>
                        <m:sup>
                          <m:r>
                            <a:rPr lang="ko-KR" altLang="en-US" sz="1200" b="1" i="1" smtClean="0">
                              <a:latin typeface="Cambria Math" panose="02040503050406030204" pitchFamily="18" charset="0"/>
                            </a:rPr>
                            <m:t>∘</m:t>
                          </m:r>
                        </m:sup>
                      </m:sSup>
                      <m:r>
                        <a:rPr lang="ko-KR" altLang="en-US" sz="1200" b="1" i="1" smtClean="0">
                          <a:latin typeface="Cambria Math" panose="02040503050406030204" pitchFamily="18" charset="0"/>
                        </a:rPr>
                        <m:t>&lt;</m:t>
                      </m:r>
                      <m:sSub>
                        <m:sSubPr>
                          <m:ctrlPr>
                            <a:rPr lang="ko-KR" altLang="en-US" sz="12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sz="1200" b="1" i="1" smtClean="0">
                              <a:latin typeface="Cambria Math" panose="02040503050406030204" pitchFamily="18" charset="0"/>
                            </a:rPr>
                            <m:t>𝝓</m:t>
                          </m:r>
                        </m:e>
                        <m:sub>
                          <m:r>
                            <a:rPr lang="ko-KR" altLang="en-US" sz="1200" b="1" i="1" smtClean="0">
                              <a:latin typeface="Cambria Math" panose="02040503050406030204" pitchFamily="18" charset="0"/>
                            </a:rPr>
                            <m:t>𝒔</m:t>
                          </m:r>
                        </m:sub>
                      </m:sSub>
                      <m:r>
                        <a:rPr lang="ko-KR" altLang="en-US" sz="1200" b="1" i="1" smtClean="0">
                          <a:latin typeface="Cambria Math" panose="02040503050406030204" pitchFamily="18" charset="0"/>
                        </a:rPr>
                        <m:t>&lt;</m:t>
                      </m:r>
                      <m:sSup>
                        <m:sSupPr>
                          <m:ctrlPr>
                            <a:rPr lang="ko-KR" altLang="en-US" sz="12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ko-KR" altLang="en-US" sz="1200" b="1" i="1" smtClean="0">
                              <a:latin typeface="Cambria Math" panose="02040503050406030204" pitchFamily="18" charset="0"/>
                            </a:rPr>
                            <m:t>𝟏𝟖𝟎</m:t>
                          </m:r>
                        </m:e>
                        <m:sup>
                          <m:r>
                            <a:rPr lang="ko-KR" altLang="en-US" sz="1200" b="1" i="1" smtClean="0">
                              <a:latin typeface="Cambria Math" panose="02040503050406030204" pitchFamily="18" charset="0"/>
                            </a:rPr>
                            <m:t>∘</m:t>
                          </m:r>
                        </m:sup>
                      </m:sSup>
                    </m:oMath>
                  </m:oMathPara>
                </a14:m>
                <a:endParaRPr lang="ko-KR" altLang="en-US" sz="1200" b="1"/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1EB71E23-1531-5332-C705-934BFFFD35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6090" y="4146823"/>
                <a:ext cx="2054887" cy="830997"/>
              </a:xfrm>
              <a:prstGeom prst="rect">
                <a:avLst/>
              </a:prstGeom>
              <a:blipFill>
                <a:blip r:embed="rId9"/>
                <a:stretch>
                  <a:fillRect l="-297" t="-730" b="-73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슬라이드 번호 개체 틀 15">
            <a:extLst>
              <a:ext uri="{FF2B5EF4-FFF2-40B4-BE49-F238E27FC236}">
                <a16:creationId xmlns:a16="http://schemas.microsoft.com/office/drawing/2014/main" id="{1B4F89C1-C60E-373F-A2C2-7E020A5CC76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DBAB80-468C-4252-8D8D-F72A0FE47F84}" type="slidenum">
              <a:rPr lang="ko-KR" altLang="en-US" smtClean="0"/>
              <a:t>37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3069796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E8EE72-B310-4924-87FA-F1255A4667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">
            <a:extLst>
              <a:ext uri="{FF2B5EF4-FFF2-40B4-BE49-F238E27FC236}">
                <a16:creationId xmlns:a16="http://schemas.microsoft.com/office/drawing/2014/main" id="{FF7472FB-2197-6D0C-95C1-857C4FDC013A}"/>
              </a:ext>
            </a:extLst>
          </p:cNvPr>
          <p:cNvSpPr/>
          <p:nvPr/>
        </p:nvSpPr>
        <p:spPr>
          <a:xfrm>
            <a:off x="457200" y="841248"/>
            <a:ext cx="8229600" cy="0"/>
          </a:xfrm>
          <a:prstGeom prst="line">
            <a:avLst/>
          </a:prstGeom>
          <a:noFill/>
          <a:ln w="9525">
            <a:solidFill>
              <a:srgbClr val="C5D3D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4FF15A7D-3ECB-EE2C-59CF-45E5C8C7B3B8}"/>
              </a:ext>
            </a:extLst>
          </p:cNvPr>
          <p:cNvSpPr/>
          <p:nvPr/>
        </p:nvSpPr>
        <p:spPr>
          <a:xfrm>
            <a:off x="365760" y="4836344"/>
            <a:ext cx="6858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8A96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Beam Dynamics of Circular Accelerators – KoPAS 2026</a:t>
            </a:r>
            <a:endParaRPr lang="en-US" sz="900" dirty="0"/>
          </a:p>
        </p:txBody>
      </p:sp>
      <p:sp>
        <p:nvSpPr>
          <p:cNvPr id="6" name="Text 0">
            <a:extLst>
              <a:ext uri="{FF2B5EF4-FFF2-40B4-BE49-F238E27FC236}">
                <a16:creationId xmlns:a16="http://schemas.microsoft.com/office/drawing/2014/main" id="{3D2F33CC-B87A-7206-F661-852BACE3C4BF}"/>
              </a:ext>
            </a:extLst>
          </p:cNvPr>
          <p:cNvSpPr/>
          <p:nvPr/>
        </p:nvSpPr>
        <p:spPr>
          <a:xfrm>
            <a:off x="457200" y="18734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altLang="ko-KR" sz="2400" b="1">
                <a:solidFill>
                  <a:srgbClr val="1E3F66"/>
                </a:solidFill>
                <a:latin typeface="Arial" pitchFamily="34" charset="0"/>
                <a:cs typeface="Arial" pitchFamily="34" charset="-120"/>
              </a:rPr>
              <a:t>Longitudinal stability condition</a:t>
            </a:r>
            <a:endParaRPr lang="en-US" sz="2400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24D5C7CC-8A13-7D3D-B117-2F0CC8FDA4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2538" y="971517"/>
            <a:ext cx="6298923" cy="262455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E1F2FE6-FD6A-81A6-7FC6-E4FD937C23A3}"/>
                  </a:ext>
                </a:extLst>
              </p:cNvPr>
              <p:cNvSpPr txBox="1"/>
              <p:nvPr/>
            </p:nvSpPr>
            <p:spPr>
              <a:xfrm>
                <a:off x="1495154" y="3845230"/>
                <a:ext cx="3358200" cy="3250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1400">
                    <a:latin typeface="+mn-ea"/>
                  </a:rPr>
                  <a:t>에너지 크기에 관한 식</a:t>
                </a:r>
                <a:r>
                  <a:rPr lang="en-US" altLang="ko-KR" sz="1400">
                    <a:latin typeface="+mn-ea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ko-KR" altLang="en-US" sz="1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4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en-US" altLang="ko-KR" sz="14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ko-KR" sz="1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ko-KR" sz="1400" i="1">
                    <a:latin typeface="Cambria Math" panose="02040503050406030204" pitchFamily="18" charset="0"/>
                    <a:ea typeface="Cambria Math" panose="02040503050406030204" pitchFamily="18" charset="0"/>
                  </a:rPr>
                  <a:t>=  </a:t>
                </a:r>
                <a14:m>
                  <m:oMath xmlns:m="http://schemas.openxmlformats.org/officeDocument/2006/math">
                    <m:r>
                      <a:rPr lang="en-US" altLang="ko-KR" sz="1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𝑒</m:t>
                    </m:r>
                    <m:sSub>
                      <m:sSubPr>
                        <m:ctrlPr>
                          <a:rPr lang="ko-KR" altLang="en-US" sz="1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4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altLang="ko-KR" sz="14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𝑟𝑓</m:t>
                        </m:r>
                      </m:sub>
                    </m:sSub>
                  </m:oMath>
                </a14:m>
                <a:r>
                  <a:rPr lang="en-US" altLang="ko-KR" sz="1400" i="1">
                    <a:latin typeface="Cambria Math" panose="02040503050406030204" pitchFamily="18" charset="0"/>
                    <a:ea typeface="Cambria Math" panose="02040503050406030204" pitchFamily="18" charset="0"/>
                  </a:rPr>
                  <a:t>sin(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ko-KR" altLang="en-US" sz="1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ko-KR" altLang="en-US" sz="1400" b="0" i="1" smtClean="0"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US" altLang="ko-KR" sz="14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en-US" altLang="ko-KR" sz="1400" i="1">
                    <a:latin typeface="Cambria Math" panose="02040503050406030204" pitchFamily="18" charset="0"/>
                    <a:ea typeface="Cambria Math" panose="02040503050406030204" pitchFamily="18" charset="0"/>
                  </a:rPr>
                  <a:t>)</a:t>
                </a:r>
                <a:endParaRPr lang="ko-KR" altLang="en-US" sz="1400" i="1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E1F2FE6-FD6A-81A6-7FC6-E4FD937C23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5154" y="3845230"/>
                <a:ext cx="3358200" cy="325025"/>
              </a:xfrm>
              <a:prstGeom prst="rect">
                <a:avLst/>
              </a:prstGeom>
              <a:blipFill>
                <a:blip r:embed="rId4"/>
                <a:stretch>
                  <a:fillRect l="-544" t="-5660" r="-2722" b="-11321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190F2F1E-B6C5-9B79-F761-B550DBE87CFA}"/>
              </a:ext>
            </a:extLst>
          </p:cNvPr>
          <p:cNvSpPr txBox="1"/>
          <p:nvPr/>
        </p:nvSpPr>
        <p:spPr>
          <a:xfrm>
            <a:off x="1495154" y="4148363"/>
            <a:ext cx="68139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/>
              <a:t>뿐만 아니라 </a:t>
            </a:r>
            <a:r>
              <a:rPr lang="en-US" altLang="ko-KR" sz="1400"/>
              <a:t>stability </a:t>
            </a:r>
            <a:r>
              <a:rPr lang="ko-KR" altLang="en-US" sz="1400"/>
              <a:t>조건도 맞아야 </a:t>
            </a:r>
            <a:r>
              <a:rPr lang="en-US" altLang="ko-KR" sz="1400"/>
              <a:t>longitudinal </a:t>
            </a:r>
            <a:r>
              <a:rPr lang="ko-KR" altLang="en-US" sz="1400"/>
              <a:t>방향으로 </a:t>
            </a:r>
            <a:r>
              <a:rPr lang="en-US" altLang="ko-KR" sz="1400"/>
              <a:t>bunching </a:t>
            </a:r>
            <a:r>
              <a:rPr lang="ko-KR" altLang="en-US" sz="1400"/>
              <a:t>이 이루어진다</a:t>
            </a: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FB5C2527-68B4-5FD2-55E2-E090566653B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DBAB80-468C-4252-8D8D-F72A0FE47F84}" type="slidenum">
              <a:rPr lang="ko-KR" altLang="en-US" smtClean="0"/>
              <a:t>38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89839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3F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457200"/>
            <a:ext cx="9144000" cy="0"/>
          </a:xfrm>
          <a:prstGeom prst="line">
            <a:avLst/>
          </a:prstGeom>
          <a:noFill/>
          <a:ln w="6350">
            <a:solidFill>
              <a:srgbClr val="2A50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1280160"/>
            <a:ext cx="9144000" cy="0"/>
          </a:xfrm>
          <a:prstGeom prst="line">
            <a:avLst/>
          </a:prstGeom>
          <a:noFill/>
          <a:ln w="6350">
            <a:solidFill>
              <a:srgbClr val="2A50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" name="Shape 2"/>
          <p:cNvSpPr/>
          <p:nvPr/>
        </p:nvSpPr>
        <p:spPr>
          <a:xfrm>
            <a:off x="0" y="2103120"/>
            <a:ext cx="9144000" cy="0"/>
          </a:xfrm>
          <a:prstGeom prst="line">
            <a:avLst/>
          </a:prstGeom>
          <a:noFill/>
          <a:ln w="6350">
            <a:solidFill>
              <a:srgbClr val="2A50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" name="Shape 3"/>
          <p:cNvSpPr/>
          <p:nvPr/>
        </p:nvSpPr>
        <p:spPr>
          <a:xfrm>
            <a:off x="0" y="2926080"/>
            <a:ext cx="9144000" cy="0"/>
          </a:xfrm>
          <a:prstGeom prst="line">
            <a:avLst/>
          </a:prstGeom>
          <a:noFill/>
          <a:ln w="6350">
            <a:solidFill>
              <a:srgbClr val="2A50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6" name="Shape 4"/>
          <p:cNvSpPr/>
          <p:nvPr/>
        </p:nvSpPr>
        <p:spPr>
          <a:xfrm>
            <a:off x="0" y="3749040"/>
            <a:ext cx="9144000" cy="0"/>
          </a:xfrm>
          <a:prstGeom prst="line">
            <a:avLst/>
          </a:prstGeom>
          <a:noFill/>
          <a:ln w="6350">
            <a:solidFill>
              <a:srgbClr val="2A50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7" name="Shape 5"/>
          <p:cNvSpPr/>
          <p:nvPr/>
        </p:nvSpPr>
        <p:spPr>
          <a:xfrm>
            <a:off x="0" y="4572000"/>
            <a:ext cx="9144000" cy="0"/>
          </a:xfrm>
          <a:prstGeom prst="line">
            <a:avLst/>
          </a:prstGeom>
          <a:noFill/>
          <a:ln w="6350">
            <a:solidFill>
              <a:srgbClr val="2A50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" name="Shape 6"/>
          <p:cNvSpPr/>
          <p:nvPr/>
        </p:nvSpPr>
        <p:spPr>
          <a:xfrm>
            <a:off x="0" y="0"/>
            <a:ext cx="0" cy="5143500"/>
          </a:xfrm>
          <a:prstGeom prst="line">
            <a:avLst/>
          </a:prstGeom>
          <a:noFill/>
          <a:ln w="6350">
            <a:solidFill>
              <a:srgbClr val="2A50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9" name="Shape 7"/>
          <p:cNvSpPr/>
          <p:nvPr/>
        </p:nvSpPr>
        <p:spPr>
          <a:xfrm>
            <a:off x="914400" y="0"/>
            <a:ext cx="0" cy="5143500"/>
          </a:xfrm>
          <a:prstGeom prst="line">
            <a:avLst/>
          </a:prstGeom>
          <a:noFill/>
          <a:ln w="6350">
            <a:solidFill>
              <a:srgbClr val="2A50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0" name="Shape 8"/>
          <p:cNvSpPr/>
          <p:nvPr/>
        </p:nvSpPr>
        <p:spPr>
          <a:xfrm>
            <a:off x="1828800" y="0"/>
            <a:ext cx="0" cy="5143500"/>
          </a:xfrm>
          <a:prstGeom prst="line">
            <a:avLst/>
          </a:prstGeom>
          <a:noFill/>
          <a:ln w="6350">
            <a:solidFill>
              <a:srgbClr val="2A50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1" name="Shape 9"/>
          <p:cNvSpPr/>
          <p:nvPr/>
        </p:nvSpPr>
        <p:spPr>
          <a:xfrm>
            <a:off x="2743200" y="0"/>
            <a:ext cx="0" cy="5143500"/>
          </a:xfrm>
          <a:prstGeom prst="line">
            <a:avLst/>
          </a:prstGeom>
          <a:noFill/>
          <a:ln w="6350">
            <a:solidFill>
              <a:srgbClr val="2A50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2" name="Shape 10"/>
          <p:cNvSpPr/>
          <p:nvPr/>
        </p:nvSpPr>
        <p:spPr>
          <a:xfrm>
            <a:off x="3657600" y="0"/>
            <a:ext cx="0" cy="5143500"/>
          </a:xfrm>
          <a:prstGeom prst="line">
            <a:avLst/>
          </a:prstGeom>
          <a:noFill/>
          <a:ln w="6350">
            <a:solidFill>
              <a:srgbClr val="2A50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3" name="Shape 11"/>
          <p:cNvSpPr/>
          <p:nvPr/>
        </p:nvSpPr>
        <p:spPr>
          <a:xfrm>
            <a:off x="4572000" y="0"/>
            <a:ext cx="0" cy="5143500"/>
          </a:xfrm>
          <a:prstGeom prst="line">
            <a:avLst/>
          </a:prstGeom>
          <a:noFill/>
          <a:ln w="6350">
            <a:solidFill>
              <a:srgbClr val="2A50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4" name="Shape 12"/>
          <p:cNvSpPr/>
          <p:nvPr/>
        </p:nvSpPr>
        <p:spPr>
          <a:xfrm>
            <a:off x="5486400" y="0"/>
            <a:ext cx="0" cy="5143500"/>
          </a:xfrm>
          <a:prstGeom prst="line">
            <a:avLst/>
          </a:prstGeom>
          <a:noFill/>
          <a:ln w="6350">
            <a:solidFill>
              <a:srgbClr val="2A50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5" name="Shape 13"/>
          <p:cNvSpPr/>
          <p:nvPr/>
        </p:nvSpPr>
        <p:spPr>
          <a:xfrm>
            <a:off x="6400800" y="0"/>
            <a:ext cx="0" cy="5143500"/>
          </a:xfrm>
          <a:prstGeom prst="line">
            <a:avLst/>
          </a:prstGeom>
          <a:noFill/>
          <a:ln w="6350">
            <a:solidFill>
              <a:srgbClr val="2A50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6" name="Shape 14"/>
          <p:cNvSpPr/>
          <p:nvPr/>
        </p:nvSpPr>
        <p:spPr>
          <a:xfrm>
            <a:off x="7315200" y="0"/>
            <a:ext cx="0" cy="5143500"/>
          </a:xfrm>
          <a:prstGeom prst="line">
            <a:avLst/>
          </a:prstGeom>
          <a:noFill/>
          <a:ln w="6350">
            <a:solidFill>
              <a:srgbClr val="2A50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7" name="Shape 15"/>
          <p:cNvSpPr/>
          <p:nvPr/>
        </p:nvSpPr>
        <p:spPr>
          <a:xfrm>
            <a:off x="8229600" y="0"/>
            <a:ext cx="0" cy="5143500"/>
          </a:xfrm>
          <a:prstGeom prst="line">
            <a:avLst/>
          </a:prstGeom>
          <a:noFill/>
          <a:ln w="6350">
            <a:solidFill>
              <a:srgbClr val="2A50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8" name="Shape 16"/>
          <p:cNvSpPr/>
          <p:nvPr/>
        </p:nvSpPr>
        <p:spPr>
          <a:xfrm>
            <a:off x="9144000" y="0"/>
            <a:ext cx="0" cy="5143500"/>
          </a:xfrm>
          <a:prstGeom prst="line">
            <a:avLst/>
          </a:prstGeom>
          <a:noFill/>
          <a:ln w="6350">
            <a:solidFill>
              <a:srgbClr val="2A50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9" name="Text 17"/>
          <p:cNvSpPr/>
          <p:nvPr/>
        </p:nvSpPr>
        <p:spPr>
          <a:xfrm>
            <a:off x="640080" y="137160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500" dirty="0">
                <a:solidFill>
                  <a:srgbClr val="D6E4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94360" y="1691640"/>
            <a:ext cx="22860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0" b="1">
                <a:solidFill>
                  <a:srgbClr val="FFFFFF">
                    <a:alpha val="8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8000" dirty="0"/>
          </a:p>
        </p:txBody>
      </p:sp>
      <p:sp>
        <p:nvSpPr>
          <p:cNvPr id="21" name="Shape 19"/>
          <p:cNvSpPr/>
          <p:nvPr/>
        </p:nvSpPr>
        <p:spPr>
          <a:xfrm>
            <a:off x="640080" y="2606040"/>
            <a:ext cx="7772400" cy="0"/>
          </a:xfrm>
          <a:prstGeom prst="line">
            <a:avLst/>
          </a:prstGeom>
          <a:noFill/>
          <a:ln w="9525">
            <a:solidFill>
              <a:srgbClr val="D6E4F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2" name="Text 20"/>
          <p:cNvSpPr/>
          <p:nvPr/>
        </p:nvSpPr>
        <p:spPr>
          <a:xfrm>
            <a:off x="640080" y="2743200"/>
            <a:ext cx="77724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Tutorials on simulation codes</a:t>
            </a:r>
            <a:endParaRPr lang="en-US" sz="2800" dirty="0"/>
          </a:p>
        </p:txBody>
      </p:sp>
      <p:sp>
        <p:nvSpPr>
          <p:cNvPr id="23" name="Text 21"/>
          <p:cNvSpPr/>
          <p:nvPr/>
        </p:nvSpPr>
        <p:spPr>
          <a:xfrm>
            <a:off x="640080" y="3474720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400" dirty="0"/>
          </a:p>
        </p:txBody>
      </p:sp>
      <p:sp>
        <p:nvSpPr>
          <p:cNvPr id="24" name="슬라이드 번호 개체 틀 23">
            <a:extLst>
              <a:ext uri="{FF2B5EF4-FFF2-40B4-BE49-F238E27FC236}">
                <a16:creationId xmlns:a16="http://schemas.microsoft.com/office/drawing/2014/main" id="{D5DC287E-91F2-D9A6-7F12-EA992F7BAD4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DBAB80-468C-4252-8D8D-F72A0FE47F84}" type="slidenum">
              <a:rPr lang="ko-KR" altLang="en-US" smtClean="0"/>
              <a:t>39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299140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그림 21">
            <a:extLst>
              <a:ext uri="{FF2B5EF4-FFF2-40B4-BE49-F238E27FC236}">
                <a16:creationId xmlns:a16="http://schemas.microsoft.com/office/drawing/2014/main" id="{1E1E79BF-6CDB-4396-B7E1-47E5604CA4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2113" y="1014820"/>
            <a:ext cx="2170385" cy="1456442"/>
          </a:xfrm>
          <a:prstGeom prst="rect">
            <a:avLst/>
          </a:prstGeom>
        </p:spPr>
      </p:pic>
      <p:sp>
        <p:nvSpPr>
          <p:cNvPr id="3" name="Shape 1"/>
          <p:cNvSpPr/>
          <p:nvPr/>
        </p:nvSpPr>
        <p:spPr>
          <a:xfrm>
            <a:off x="457200" y="841248"/>
            <a:ext cx="8229600" cy="0"/>
          </a:xfrm>
          <a:prstGeom prst="line">
            <a:avLst/>
          </a:prstGeom>
          <a:noFill/>
          <a:ln w="9525">
            <a:solidFill>
              <a:srgbClr val="C5D3D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" name="Text 6"/>
          <p:cNvSpPr/>
          <p:nvPr/>
        </p:nvSpPr>
        <p:spPr>
          <a:xfrm>
            <a:off x="365760" y="4754880"/>
            <a:ext cx="6858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8A96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Beam Dynamics of Circular Accelerators – KoPAS 2026</a:t>
            </a:r>
            <a:endParaRPr lang="en-US" sz="900" dirty="0"/>
          </a:p>
        </p:txBody>
      </p:sp>
      <p:sp>
        <p:nvSpPr>
          <p:cNvPr id="15" name="Text 0">
            <a:extLst>
              <a:ext uri="{FF2B5EF4-FFF2-40B4-BE49-F238E27FC236}">
                <a16:creationId xmlns:a16="http://schemas.microsoft.com/office/drawing/2014/main" id="{E5F5F2F6-1A75-44EE-A9C0-3C1D654665DD}"/>
              </a:ext>
            </a:extLst>
          </p:cNvPr>
          <p:cNvSpPr/>
          <p:nvPr/>
        </p:nvSpPr>
        <p:spPr>
          <a:xfrm>
            <a:off x="457200" y="240117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>
                <a:solidFill>
                  <a:srgbClr val="1E3F66"/>
                </a:solidFill>
                <a:latin typeface="Arial" pitchFamily="34" charset="0"/>
                <a:cs typeface="Arial" pitchFamily="34" charset="-120"/>
              </a:rPr>
              <a:t>Synchrotron radiation</a:t>
            </a:r>
            <a:endParaRPr lang="en-US" sz="2400" dirty="0"/>
          </a:p>
        </p:txBody>
      </p:sp>
      <p:cxnSp>
        <p:nvCxnSpPr>
          <p:cNvPr id="17" name="직선 화살표 연결선 16">
            <a:extLst>
              <a:ext uri="{FF2B5EF4-FFF2-40B4-BE49-F238E27FC236}">
                <a16:creationId xmlns:a16="http://schemas.microsoft.com/office/drawing/2014/main" id="{F2DB861D-1A54-4071-8502-E3D0EDECA8B1}"/>
              </a:ext>
            </a:extLst>
          </p:cNvPr>
          <p:cNvCxnSpPr>
            <a:cxnSpLocks/>
          </p:cNvCxnSpPr>
          <p:nvPr/>
        </p:nvCxnSpPr>
        <p:spPr>
          <a:xfrm>
            <a:off x="6419548" y="2683454"/>
            <a:ext cx="1943226" cy="5861"/>
          </a:xfrm>
          <a:prstGeom prst="straightConnector1">
            <a:avLst/>
          </a:prstGeom>
          <a:ln w="38100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80A74FFB-CD41-496F-AFF9-EF417FF3B136}"/>
              </a:ext>
            </a:extLst>
          </p:cNvPr>
          <p:cNvSpPr txBox="1"/>
          <p:nvPr/>
        </p:nvSpPr>
        <p:spPr>
          <a:xfrm>
            <a:off x="6327020" y="2782033"/>
            <a:ext cx="249282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>
                <a:solidFill>
                  <a:srgbClr val="C00000"/>
                </a:solidFill>
              </a:rPr>
              <a:t>Spectral range covered by synchrotron radiation sources </a:t>
            </a:r>
            <a:endParaRPr lang="ko-KR" altLang="en-US" sz="1100">
              <a:solidFill>
                <a:srgbClr val="C00000"/>
              </a:solidFill>
            </a:endParaRPr>
          </a:p>
        </p:txBody>
      </p:sp>
      <p:pic>
        <p:nvPicPr>
          <p:cNvPr id="21" name="그림 20">
            <a:extLst>
              <a:ext uri="{FF2B5EF4-FFF2-40B4-BE49-F238E27FC236}">
                <a16:creationId xmlns:a16="http://schemas.microsoft.com/office/drawing/2014/main" id="{C6571E9B-73BA-4C57-BFAD-99E54D64FC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797" y="919229"/>
            <a:ext cx="2017643" cy="1552033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E44CE600-E490-4862-8077-FB3EDC61900D}"/>
              </a:ext>
            </a:extLst>
          </p:cNvPr>
          <p:cNvSpPr txBox="1"/>
          <p:nvPr/>
        </p:nvSpPr>
        <p:spPr>
          <a:xfrm>
            <a:off x="1034162" y="2471262"/>
            <a:ext cx="14412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/>
              <a:t>v &lt;&lt; c</a:t>
            </a:r>
            <a:endParaRPr lang="ko-KR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0D67E02-FE2A-468C-B193-32D58E97BD01}"/>
                  </a:ext>
                </a:extLst>
              </p:cNvPr>
              <p:cNvSpPr txBox="1"/>
              <p:nvPr/>
            </p:nvSpPr>
            <p:spPr>
              <a:xfrm>
                <a:off x="2911948" y="2448103"/>
                <a:ext cx="144126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/>
                  <a:t>v </a:t>
                </a:r>
                <a14:m>
                  <m:oMath xmlns:m="http://schemas.openxmlformats.org/officeDocument/2006/math">
                    <m:r>
                      <a:rPr lang="en-US" altLang="ko-K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en-US" altLang="ko-KR"/>
                  <a:t> c</a:t>
                </a:r>
                <a:endParaRPr lang="ko-KR" altLang="en-US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0D67E02-FE2A-468C-B193-32D58E97BD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1948" y="2448103"/>
                <a:ext cx="1441269" cy="369332"/>
              </a:xfrm>
              <a:prstGeom prst="rect">
                <a:avLst/>
              </a:prstGeom>
              <a:blipFill>
                <a:blip r:embed="rId5"/>
                <a:stretch>
                  <a:fillRect l="-3814" t="-10000" b="-2666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>
            <a:extLst>
              <a:ext uri="{FF2B5EF4-FFF2-40B4-BE49-F238E27FC236}">
                <a16:creationId xmlns:a16="http://schemas.microsoft.com/office/drawing/2014/main" id="{6EFB2EDD-2887-4569-9671-6BD87675B362}"/>
              </a:ext>
            </a:extLst>
          </p:cNvPr>
          <p:cNvSpPr txBox="1"/>
          <p:nvPr/>
        </p:nvSpPr>
        <p:spPr>
          <a:xfrm>
            <a:off x="5186443" y="3332927"/>
            <a:ext cx="345923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/>
              <a:t>Characteristics of</a:t>
            </a:r>
            <a:r>
              <a:rPr lang="en-US" altLang="ko-KR" sz="1400" b="1"/>
              <a:t> synchrotron radiation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/>
              <a:t>High brightness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/>
              <a:t>Continuous spectrum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/>
              <a:t>Polarized light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/>
              <a:t>Pulsed structure</a:t>
            </a:r>
            <a:endParaRPr lang="ko-KR" altLang="en-US" sz="140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C9A55EC-A3F3-4EAE-B667-9E187346A9A6}"/>
              </a:ext>
            </a:extLst>
          </p:cNvPr>
          <p:cNvSpPr txBox="1"/>
          <p:nvPr/>
        </p:nvSpPr>
        <p:spPr>
          <a:xfrm>
            <a:off x="597645" y="2915647"/>
            <a:ext cx="37555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/>
              <a:t>“</a:t>
            </a:r>
            <a:r>
              <a:rPr lang="en-US" altLang="ko-KR" sz="1400" b="1"/>
              <a:t>Synchrotron radiation</a:t>
            </a:r>
            <a:r>
              <a:rPr lang="en-US" altLang="ko-KR" sz="1400"/>
              <a:t> is electromagnetic radiation emitted when </a:t>
            </a:r>
            <a:r>
              <a:rPr lang="en-US" altLang="ko-KR" sz="1400" u="sng"/>
              <a:t>charged particles</a:t>
            </a:r>
            <a:r>
              <a:rPr lang="en-US" altLang="ko-KR" sz="1400"/>
              <a:t>, moving at </a:t>
            </a:r>
            <a:r>
              <a:rPr lang="en-US" altLang="ko-KR" sz="1400" u="sng"/>
              <a:t>speeds close to the speed of light</a:t>
            </a:r>
            <a:r>
              <a:rPr lang="en-US" altLang="ko-KR" sz="1400"/>
              <a:t>, are </a:t>
            </a:r>
            <a:r>
              <a:rPr lang="en-US" altLang="ko-KR" sz="1400" u="sng"/>
              <a:t>deflected by magnetic fields</a:t>
            </a:r>
            <a:r>
              <a:rPr lang="en-US" altLang="ko-KR" sz="1400"/>
              <a:t>”</a:t>
            </a:r>
            <a:endParaRPr lang="ko-KR" altLang="en-US" sz="1400"/>
          </a:p>
        </p:txBody>
      </p:sp>
      <p:pic>
        <p:nvPicPr>
          <p:cNvPr id="30" name="그림 29">
            <a:extLst>
              <a:ext uri="{FF2B5EF4-FFF2-40B4-BE49-F238E27FC236}">
                <a16:creationId xmlns:a16="http://schemas.microsoft.com/office/drawing/2014/main" id="{43986A3F-730A-41F7-ACCA-E42F2B7113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77517" y="1259867"/>
            <a:ext cx="4666700" cy="131899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32632FDE-ED8B-4FFF-A5A5-CC766191A7AE}"/>
                  </a:ext>
                </a:extLst>
              </p:cNvPr>
              <p:cNvSpPr txBox="1"/>
              <p:nvPr/>
            </p:nvSpPr>
            <p:spPr>
              <a:xfrm>
                <a:off x="222797" y="4002817"/>
                <a:ext cx="4457139" cy="5763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/>
                  <a:t>The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ko-KR" sz="1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1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ko-KR" altLang="en-US" sz="1200" i="1" smtClean="0">
                            <a:latin typeface="Cambria Math" panose="02040503050406030204" pitchFamily="18" charset="0"/>
                          </a:rPr>
                          <m:t>𝛾</m:t>
                        </m:r>
                      </m:den>
                    </m:f>
                  </m:oMath>
                </a14:m>
                <a:r>
                  <a:rPr lang="en-US" altLang="ko-KR" sz="1200"/>
                  <a:t> opening angle is predicted from classical Electrodynamics </a:t>
                </a:r>
              </a:p>
              <a:p>
                <a:r>
                  <a:rPr lang="en-US" altLang="ko-KR" sz="1200"/>
                  <a:t>(just before Special Relativity)</a:t>
                </a:r>
                <a:endParaRPr lang="ko-KR" altLang="en-US" sz="120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32632FDE-ED8B-4FFF-A5A5-CC766191A7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797" y="4002817"/>
                <a:ext cx="4457139" cy="576312"/>
              </a:xfrm>
              <a:prstGeom prst="rect">
                <a:avLst/>
              </a:prstGeom>
              <a:blipFill>
                <a:blip r:embed="rId7"/>
                <a:stretch>
                  <a:fillRect l="-137" b="-5319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5FE818D3-5C30-4AD9-B5D0-96FAF8C600B5}"/>
                  </a:ext>
                </a:extLst>
              </p:cNvPr>
              <p:cNvSpPr txBox="1"/>
              <p:nvPr/>
            </p:nvSpPr>
            <p:spPr>
              <a:xfrm>
                <a:off x="2638550" y="1823237"/>
                <a:ext cx="550029" cy="3429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o-KR" altLang="en-US" sz="800" i="1" smtClean="0">
                          <a:latin typeface="Cambria Math" panose="02040503050406030204" pitchFamily="18" charset="0"/>
                        </a:rPr>
                        <m:t>𝜓</m:t>
                      </m:r>
                      <m:r>
                        <a:rPr lang="en-US" altLang="ko-KR" sz="800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altLang="ko-KR" sz="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ko-KR" altLang="en-US" sz="800" b="0" i="1" smtClean="0">
                              <a:latin typeface="Cambria Math" panose="02040503050406030204" pitchFamily="18" charset="0"/>
                            </a:rPr>
                            <m:t>𝛾</m:t>
                          </m:r>
                        </m:den>
                      </m:f>
                    </m:oMath>
                  </m:oMathPara>
                </a14:m>
                <a:endParaRPr lang="ko-KR" altLang="en-US" sz="80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5FE818D3-5C30-4AD9-B5D0-96FAF8C600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8550" y="1823237"/>
                <a:ext cx="550029" cy="34291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1AABDA6A-823C-FAF5-80BB-16D8B389743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DBAB80-468C-4252-8D8D-F72A0FE47F84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9243752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EF3B2E-61E5-80D4-30AA-209A4C3BD6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">
            <a:extLst>
              <a:ext uri="{FF2B5EF4-FFF2-40B4-BE49-F238E27FC236}">
                <a16:creationId xmlns:a16="http://schemas.microsoft.com/office/drawing/2014/main" id="{7C8540DD-11FB-A422-FBA2-28313376FDCF}"/>
              </a:ext>
            </a:extLst>
          </p:cNvPr>
          <p:cNvSpPr/>
          <p:nvPr/>
        </p:nvSpPr>
        <p:spPr>
          <a:xfrm>
            <a:off x="457200" y="841248"/>
            <a:ext cx="8229600" cy="0"/>
          </a:xfrm>
          <a:prstGeom prst="line">
            <a:avLst/>
          </a:prstGeom>
          <a:noFill/>
          <a:ln w="9525">
            <a:solidFill>
              <a:srgbClr val="C5D3D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84F4D91D-61BE-C83D-49AE-A32069FBFA03}"/>
              </a:ext>
            </a:extLst>
          </p:cNvPr>
          <p:cNvSpPr/>
          <p:nvPr/>
        </p:nvSpPr>
        <p:spPr>
          <a:xfrm>
            <a:off x="365760" y="4836344"/>
            <a:ext cx="6858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8A96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Beam Dynamics of Circular Accelerators – KoPAS 2026</a:t>
            </a:r>
            <a:endParaRPr lang="en-US" sz="900" dirty="0"/>
          </a:p>
        </p:txBody>
      </p:sp>
      <p:sp>
        <p:nvSpPr>
          <p:cNvPr id="6" name="Text 0">
            <a:extLst>
              <a:ext uri="{FF2B5EF4-FFF2-40B4-BE49-F238E27FC236}">
                <a16:creationId xmlns:a16="http://schemas.microsoft.com/office/drawing/2014/main" id="{18CFC2CB-D521-7EF9-2D14-4B537C0A13AA}"/>
              </a:ext>
            </a:extLst>
          </p:cNvPr>
          <p:cNvSpPr/>
          <p:nvPr/>
        </p:nvSpPr>
        <p:spPr>
          <a:xfrm>
            <a:off x="457200" y="18734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>
                <a:solidFill>
                  <a:srgbClr val="1E3F66"/>
                </a:solidFill>
                <a:latin typeface="Arial" pitchFamily="34" charset="0"/>
                <a:cs typeface="Arial" pitchFamily="34" charset="-120"/>
              </a:rPr>
              <a:t>Elegant and AT</a:t>
            </a:r>
            <a:endParaRPr lang="en-US" sz="24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465B1E-423B-7632-707D-F6EF68F8B7D2}"/>
              </a:ext>
            </a:extLst>
          </p:cNvPr>
          <p:cNvSpPr txBox="1"/>
          <p:nvPr/>
        </p:nvSpPr>
        <p:spPr>
          <a:xfrm>
            <a:off x="3067792" y="250646"/>
            <a:ext cx="52389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/>
              <a:t>Most of design work for modern storage rings has been done with</a:t>
            </a:r>
          </a:p>
          <a:p>
            <a:r>
              <a:rPr lang="en-US" altLang="ko-KR" sz="1400"/>
              <a:t>either elegant or Accelerator Toolbox (AT)</a:t>
            </a:r>
            <a:endParaRPr lang="ko-KR" altLang="en-US" sz="1400"/>
          </a:p>
        </p:txBody>
      </p:sp>
      <p:graphicFrame>
        <p:nvGraphicFramePr>
          <p:cNvPr id="10" name="표 9">
            <a:extLst>
              <a:ext uri="{FF2B5EF4-FFF2-40B4-BE49-F238E27FC236}">
                <a16:creationId xmlns:a16="http://schemas.microsoft.com/office/drawing/2014/main" id="{BA22E55D-045E-5760-0007-E435CA0279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8968145"/>
              </p:ext>
            </p:extLst>
          </p:nvPr>
        </p:nvGraphicFramePr>
        <p:xfrm>
          <a:off x="990074" y="976014"/>
          <a:ext cx="6976752" cy="285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25584">
                  <a:extLst>
                    <a:ext uri="{9D8B030D-6E8A-4147-A177-3AD203B41FA5}">
                      <a16:colId xmlns:a16="http://schemas.microsoft.com/office/drawing/2014/main" val="3339585678"/>
                    </a:ext>
                  </a:extLst>
                </a:gridCol>
                <a:gridCol w="2325584">
                  <a:extLst>
                    <a:ext uri="{9D8B030D-6E8A-4147-A177-3AD203B41FA5}">
                      <a16:colId xmlns:a16="http://schemas.microsoft.com/office/drawing/2014/main" val="2904108026"/>
                    </a:ext>
                  </a:extLst>
                </a:gridCol>
                <a:gridCol w="2325584">
                  <a:extLst>
                    <a:ext uri="{9D8B030D-6E8A-4147-A177-3AD203B41FA5}">
                      <a16:colId xmlns:a16="http://schemas.microsoft.com/office/drawing/2014/main" val="407590058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endParaRPr lang="ko-KR" altLang="en-US" sz="1400"/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/>
                        <a:t>Elegant </a:t>
                      </a:r>
                      <a:r>
                        <a:rPr lang="en-US" altLang="ko-KR" sz="1000"/>
                        <a:t>[1]</a:t>
                      </a:r>
                      <a:endParaRPr lang="ko-KR" altLang="en-US" sz="1000"/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/>
                        <a:t>AT (pyAT) </a:t>
                      </a:r>
                      <a:r>
                        <a:rPr lang="en-US" altLang="ko-KR" sz="1000"/>
                        <a:t>[2]</a:t>
                      </a:r>
                      <a:endParaRPr lang="ko-KR" altLang="en-US" sz="1000"/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85021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b="1"/>
                        <a:t>개발</a:t>
                      </a:r>
                      <a:r>
                        <a:rPr lang="en-US" altLang="ko-KR" sz="1200" b="1"/>
                        <a:t>-</a:t>
                      </a:r>
                      <a:r>
                        <a:rPr lang="ko-KR" altLang="en-US" sz="1200" b="1"/>
                        <a:t>유지 주체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/>
                        <a:t>APS</a:t>
                      </a:r>
                      <a:endParaRPr lang="ko-KR" altLang="en-US" sz="12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/>
                        <a:t>AT collaboration </a:t>
                      </a:r>
                    </a:p>
                    <a:p>
                      <a:pPr latinLnBrk="1"/>
                      <a:r>
                        <a:rPr lang="en-US" altLang="ko-KR" sz="1200"/>
                        <a:t>(Initial ver. at SLAC)</a:t>
                      </a:r>
                      <a:endParaRPr lang="ko-KR" altLang="en-US" sz="12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86270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b="1"/>
                        <a:t>환경</a:t>
                      </a:r>
                      <a:r>
                        <a:rPr lang="en-US" altLang="ko-KR" sz="1200" b="1"/>
                        <a:t>/</a:t>
                      </a:r>
                      <a:r>
                        <a:rPr lang="ko-KR" altLang="en-US" sz="1200" b="1"/>
                        <a:t>언어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/>
                        <a:t>C/C++</a:t>
                      </a:r>
                      <a:endParaRPr lang="ko-KR" altLang="en-US" sz="12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/>
                        <a:t>MATLAB / Python</a:t>
                      </a:r>
                      <a:endParaRPr lang="ko-KR" altLang="en-US" sz="12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61355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b="1"/>
                        <a:t>Data I/O</a:t>
                      </a:r>
                      <a:endParaRPr lang="ko-KR" altLang="en-US" sz="1200" b="1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/>
                        <a:t>SDDS (Self Describing Data Set)</a:t>
                      </a:r>
                      <a:endParaRPr lang="ko-KR" altLang="en-US" sz="12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/>
                        <a:t>MATLAB / Python</a:t>
                      </a:r>
                      <a:endParaRPr lang="ko-KR" altLang="en-US" sz="12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7975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b="1"/>
                        <a:t>시뮬레이션 대상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/>
                        <a:t>Linac, FEL, </a:t>
                      </a:r>
                      <a:r>
                        <a:rPr lang="ko-KR" altLang="en-US" sz="1200"/>
                        <a:t>저장링</a:t>
                      </a:r>
                      <a:r>
                        <a:rPr lang="en-US" altLang="ko-KR" sz="1200"/>
                        <a:t>, </a:t>
                      </a:r>
                      <a:r>
                        <a:rPr lang="ko-KR" altLang="en-US" sz="1200"/>
                        <a:t>빔수송선</a:t>
                      </a:r>
                      <a:r>
                        <a:rPr lang="en-US" altLang="ko-KR" sz="1200"/>
                        <a:t>, …</a:t>
                      </a:r>
                      <a:endParaRPr lang="ko-KR" altLang="en-US" sz="12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/>
                        <a:t>저장링</a:t>
                      </a:r>
                      <a:r>
                        <a:rPr lang="en-US" altLang="ko-KR" sz="1200"/>
                        <a:t>, </a:t>
                      </a:r>
                      <a:r>
                        <a:rPr lang="ko-KR" altLang="en-US" sz="1200"/>
                        <a:t>빔수송선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81834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b="1"/>
                        <a:t>집단효과 </a:t>
                      </a:r>
                      <a:r>
                        <a:rPr lang="en-US" altLang="ko-KR" sz="1200" b="1"/>
                        <a:t>(collective effects)</a:t>
                      </a:r>
                      <a:endParaRPr lang="ko-KR" altLang="en-US" sz="1200" b="1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/>
                        <a:t>매우 강력</a:t>
                      </a:r>
                      <a:endParaRPr lang="en-US" altLang="ko-KR" sz="1200"/>
                    </a:p>
                    <a:p>
                      <a:pPr latinLnBrk="1"/>
                      <a:r>
                        <a:rPr lang="en-US" altLang="ko-KR" sz="1200"/>
                        <a:t>(CSR, Wakefields, Space charge, …)</a:t>
                      </a:r>
                      <a:endParaRPr lang="ko-KR" altLang="en-US" sz="12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/>
                        <a:t>상대적으로 제한적 </a:t>
                      </a:r>
                      <a:r>
                        <a:rPr lang="en-US" altLang="ko-KR" sz="1200"/>
                        <a:t>(</a:t>
                      </a:r>
                      <a:r>
                        <a:rPr lang="ko-KR" altLang="en-US" sz="1200"/>
                        <a:t>최신버전에 기능 추가 중</a:t>
                      </a:r>
                      <a:r>
                        <a:rPr lang="en-US" altLang="ko-KR" sz="1200"/>
                        <a:t>)</a:t>
                      </a:r>
                      <a:endParaRPr lang="ko-KR" altLang="en-US" sz="12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87237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b="1"/>
                        <a:t>병렬 컴퓨팅 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/>
                        <a:t>MPI </a:t>
                      </a:r>
                      <a:r>
                        <a:rPr lang="ko-KR" altLang="en-US" sz="1200"/>
                        <a:t>기반 병렬화 지원 </a:t>
                      </a:r>
                      <a:r>
                        <a:rPr lang="en-US" altLang="ko-KR" sz="1200"/>
                        <a:t>(Pelegant)</a:t>
                      </a:r>
                      <a:endParaRPr lang="ko-KR" altLang="en-US" sz="12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/>
                        <a:t>MATLAB </a:t>
                      </a:r>
                      <a:r>
                        <a:rPr lang="ko-KR" altLang="en-US" sz="1200"/>
                        <a:t>병렬화 사용</a:t>
                      </a:r>
                      <a:r>
                        <a:rPr lang="en-US" altLang="ko-KR" sz="1200"/>
                        <a:t>, MPI </a:t>
                      </a:r>
                      <a:r>
                        <a:rPr lang="ko-KR" altLang="en-US" sz="1200"/>
                        <a:t>기반 병렬화 지원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9607102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FD1A88F2-29DC-A2B0-3643-FE5E92417182}"/>
              </a:ext>
            </a:extLst>
          </p:cNvPr>
          <p:cNvSpPr txBox="1"/>
          <p:nvPr/>
        </p:nvSpPr>
        <p:spPr>
          <a:xfrm>
            <a:off x="990073" y="4118215"/>
            <a:ext cx="3622793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800"/>
              <a:t>[1] https://www.aps.anl.gov/Accelerator-Operations-Physics/Software</a:t>
            </a:r>
            <a:endParaRPr lang="ko-KR" altLang="en-US" sz="8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ADD32F5-BB25-7D1E-1BD8-8ADB98F3F0C2}"/>
              </a:ext>
            </a:extLst>
          </p:cNvPr>
          <p:cNvSpPr txBox="1"/>
          <p:nvPr/>
        </p:nvSpPr>
        <p:spPr>
          <a:xfrm>
            <a:off x="990074" y="4333659"/>
            <a:ext cx="457200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800"/>
              <a:t>[2] https://github.com/atcollab</a:t>
            </a:r>
            <a:endParaRPr lang="ko-KR" altLang="en-US" sz="80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A9DC2441-514B-F72B-B32C-1A3B9A18699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DBAB80-468C-4252-8D8D-F72A0FE47F84}" type="slidenum">
              <a:rPr lang="ko-KR" altLang="en-US" smtClean="0"/>
              <a:t>40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1863711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989D17-31F0-C07F-6D28-0CE5F0C504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">
            <a:extLst>
              <a:ext uri="{FF2B5EF4-FFF2-40B4-BE49-F238E27FC236}">
                <a16:creationId xmlns:a16="http://schemas.microsoft.com/office/drawing/2014/main" id="{270B14A1-8968-87AF-EE55-43C75016F43B}"/>
              </a:ext>
            </a:extLst>
          </p:cNvPr>
          <p:cNvSpPr/>
          <p:nvPr/>
        </p:nvSpPr>
        <p:spPr>
          <a:xfrm>
            <a:off x="457200" y="841248"/>
            <a:ext cx="8229600" cy="0"/>
          </a:xfrm>
          <a:prstGeom prst="line">
            <a:avLst/>
          </a:prstGeom>
          <a:noFill/>
          <a:ln w="9525">
            <a:solidFill>
              <a:srgbClr val="C5D3D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CF26D58E-CF19-C04A-8DB1-1D45C9EE4DAA}"/>
              </a:ext>
            </a:extLst>
          </p:cNvPr>
          <p:cNvSpPr/>
          <p:nvPr/>
        </p:nvSpPr>
        <p:spPr>
          <a:xfrm>
            <a:off x="365760" y="4836344"/>
            <a:ext cx="6858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8A96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Beam Dynamics of Circular Accelerators – KoPAS 2026</a:t>
            </a:r>
            <a:endParaRPr lang="en-US" sz="900" dirty="0"/>
          </a:p>
        </p:txBody>
      </p:sp>
      <p:sp>
        <p:nvSpPr>
          <p:cNvPr id="6" name="Text 0">
            <a:extLst>
              <a:ext uri="{FF2B5EF4-FFF2-40B4-BE49-F238E27FC236}">
                <a16:creationId xmlns:a16="http://schemas.microsoft.com/office/drawing/2014/main" id="{4A351C74-8B5B-734C-83CA-2CA4D21F8164}"/>
              </a:ext>
            </a:extLst>
          </p:cNvPr>
          <p:cNvSpPr/>
          <p:nvPr/>
        </p:nvSpPr>
        <p:spPr>
          <a:xfrm>
            <a:off x="457200" y="18734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>
                <a:solidFill>
                  <a:srgbClr val="1E3F66"/>
                </a:solidFill>
                <a:latin typeface="Arial" pitchFamily="34" charset="0"/>
                <a:cs typeface="Arial" pitchFamily="34" charset="-120"/>
              </a:rPr>
              <a:t>Particle generation</a:t>
            </a:r>
            <a:endParaRPr lang="en-US" sz="2400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CF076BF5-7BA8-D4F6-A809-0AFFED72B3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0533" y="1195335"/>
            <a:ext cx="3323400" cy="312399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C7821A7-90A3-2A88-03BF-048420CDF279}"/>
              </a:ext>
            </a:extLst>
          </p:cNvPr>
          <p:cNvSpPr txBox="1"/>
          <p:nvPr/>
        </p:nvSpPr>
        <p:spPr>
          <a:xfrm>
            <a:off x="194441" y="1217577"/>
            <a:ext cx="499241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200"/>
              <a:t>Np = 1000;</a:t>
            </a:r>
          </a:p>
          <a:p>
            <a:endParaRPr lang="en-US" altLang="ko-KR" sz="1200"/>
          </a:p>
          <a:p>
            <a:r>
              <a:rPr lang="en-US" altLang="ko-KR" sz="1200"/>
              <a:t>betax = 10;</a:t>
            </a:r>
          </a:p>
          <a:p>
            <a:r>
              <a:rPr lang="en-US" altLang="ko-KR" sz="1200"/>
              <a:t>alphax = 0;</a:t>
            </a:r>
          </a:p>
          <a:p>
            <a:r>
              <a:rPr lang="en-US" altLang="ko-KR" sz="1200"/>
              <a:t>betaz = 10;</a:t>
            </a:r>
          </a:p>
          <a:p>
            <a:r>
              <a:rPr lang="en-US" altLang="ko-KR" sz="1200"/>
              <a:t>alphaz = 0;</a:t>
            </a:r>
          </a:p>
          <a:p>
            <a:r>
              <a:rPr lang="en-US" altLang="ko-KR" sz="1200"/>
              <a:t>emitx = 10*10^(-9);</a:t>
            </a:r>
          </a:p>
          <a:p>
            <a:r>
              <a:rPr lang="en-US" altLang="ko-KR" sz="1200"/>
              <a:t>emitz = 10*10^(-9);</a:t>
            </a:r>
          </a:p>
          <a:p>
            <a:r>
              <a:rPr lang="en-US" altLang="ko-KR" sz="1200"/>
              <a:t>espread = 0.109*10^(-2);</a:t>
            </a:r>
          </a:p>
          <a:p>
            <a:r>
              <a:rPr lang="en-US" altLang="ko-KR" sz="1200"/>
              <a:t>blength = 0.01336;</a:t>
            </a:r>
          </a:p>
          <a:p>
            <a:r>
              <a:rPr lang="en-US" altLang="ko-KR" sz="1200"/>
              <a:t>sigma = atsigma(betax,alphax,emitx,betaz,alphaz,emitz,espread,blength);</a:t>
            </a:r>
          </a:p>
          <a:p>
            <a:r>
              <a:rPr lang="en-US" altLang="ko-KR" sz="1200"/>
              <a:t>Z0 = atbeam(Np,sigma,[0 0 0 0 0 0]);</a:t>
            </a:r>
            <a:endParaRPr lang="ko-KR" altLang="en-US" sz="12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D944256-D207-A786-FF0F-8CC8D182CD63}"/>
              </a:ext>
            </a:extLst>
          </p:cNvPr>
          <p:cNvSpPr txBox="1"/>
          <p:nvPr/>
        </p:nvSpPr>
        <p:spPr>
          <a:xfrm>
            <a:off x="1592317" y="1066590"/>
            <a:ext cx="33233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i="1">
                <a:solidFill>
                  <a:srgbClr val="0070C0"/>
                </a:solidFill>
              </a:rPr>
              <a:t>Particles of Gaussian distribution in 6-D phase space</a:t>
            </a:r>
            <a:endParaRPr lang="ko-KR" altLang="en-US" sz="1400" i="1">
              <a:solidFill>
                <a:srgbClr val="0070C0"/>
              </a:solidFill>
            </a:endParaRP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16FD8CD4-79E2-925F-B5BB-357B0D6A21D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DBAB80-468C-4252-8D8D-F72A0FE47F84}" type="slidenum">
              <a:rPr lang="ko-KR" altLang="en-US" smtClean="0"/>
              <a:t>41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9735074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471DB9-E103-7B7F-3F16-F7AD143DC3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">
            <a:extLst>
              <a:ext uri="{FF2B5EF4-FFF2-40B4-BE49-F238E27FC236}">
                <a16:creationId xmlns:a16="http://schemas.microsoft.com/office/drawing/2014/main" id="{0DD6EB8F-B5F0-36CC-AE11-2DD3F27F4312}"/>
              </a:ext>
            </a:extLst>
          </p:cNvPr>
          <p:cNvSpPr/>
          <p:nvPr/>
        </p:nvSpPr>
        <p:spPr>
          <a:xfrm>
            <a:off x="457200" y="841248"/>
            <a:ext cx="8229600" cy="0"/>
          </a:xfrm>
          <a:prstGeom prst="line">
            <a:avLst/>
          </a:prstGeom>
          <a:noFill/>
          <a:ln w="9525">
            <a:solidFill>
              <a:srgbClr val="C5D3D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BE1C412B-96DA-0B31-F007-AFDDF0E5B63C}"/>
              </a:ext>
            </a:extLst>
          </p:cNvPr>
          <p:cNvSpPr/>
          <p:nvPr/>
        </p:nvSpPr>
        <p:spPr>
          <a:xfrm>
            <a:off x="365760" y="4836344"/>
            <a:ext cx="6858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8A96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Beam Dynamics of Circular Accelerators – KoPAS 2026</a:t>
            </a:r>
            <a:endParaRPr lang="en-US" sz="900" dirty="0"/>
          </a:p>
        </p:txBody>
      </p:sp>
      <p:sp>
        <p:nvSpPr>
          <p:cNvPr id="6" name="Text 0">
            <a:extLst>
              <a:ext uri="{FF2B5EF4-FFF2-40B4-BE49-F238E27FC236}">
                <a16:creationId xmlns:a16="http://schemas.microsoft.com/office/drawing/2014/main" id="{4AE5296C-207E-C778-6DEB-8B111ACF9FF5}"/>
              </a:ext>
            </a:extLst>
          </p:cNvPr>
          <p:cNvSpPr/>
          <p:nvPr/>
        </p:nvSpPr>
        <p:spPr>
          <a:xfrm>
            <a:off x="457200" y="18734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>
                <a:solidFill>
                  <a:srgbClr val="1E3F66"/>
                </a:solidFill>
                <a:latin typeface="Arial" pitchFamily="34" charset="0"/>
                <a:cs typeface="Arial" pitchFamily="34" charset="-120"/>
              </a:rPr>
              <a:t>Beam tracking</a:t>
            </a:r>
            <a:endParaRPr lang="en-US" sz="2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7433639-228E-5020-16FD-0A5828254585}"/>
              </a:ext>
            </a:extLst>
          </p:cNvPr>
          <p:cNvSpPr txBox="1"/>
          <p:nvPr/>
        </p:nvSpPr>
        <p:spPr>
          <a:xfrm>
            <a:off x="5952696" y="1546774"/>
            <a:ext cx="254212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/>
              <a:t>tracking </a:t>
            </a:r>
            <a:r>
              <a:rPr lang="ko-KR" altLang="en-US" sz="1200"/>
              <a:t>수행하고자 하는 장치가</a:t>
            </a:r>
            <a:endParaRPr lang="en-US" altLang="ko-KR" sz="1200"/>
          </a:p>
          <a:p>
            <a:r>
              <a:rPr lang="en-US" altLang="ko-KR" sz="1200"/>
              <a:t>single-pass line </a:t>
            </a:r>
            <a:r>
              <a:rPr lang="ko-KR" altLang="en-US" sz="1200"/>
              <a:t>인 경우</a:t>
            </a:r>
            <a:r>
              <a:rPr lang="en-US" altLang="ko-KR" sz="1200"/>
              <a:t>, ring</a:t>
            </a:r>
            <a:r>
              <a:rPr lang="ko-KR" altLang="en-US" sz="1200"/>
              <a:t>인 경우</a:t>
            </a:r>
            <a:r>
              <a:rPr lang="en-US" altLang="ko-KR" sz="1200"/>
              <a:t> </a:t>
            </a:r>
            <a:r>
              <a:rPr lang="ko-KR" altLang="en-US" sz="1200"/>
              <a:t>각각 </a:t>
            </a:r>
            <a:r>
              <a:rPr lang="en-US" altLang="ko-KR" sz="1200"/>
              <a:t>atpass, ringpass </a:t>
            </a:r>
            <a:r>
              <a:rPr lang="ko-KR" altLang="en-US" sz="1200"/>
              <a:t>사용</a:t>
            </a:r>
            <a:endParaRPr lang="en-US" altLang="ko-KR" sz="1200"/>
          </a:p>
          <a:p>
            <a:endParaRPr lang="en-US" altLang="ko-KR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ko-KR" altLang="en-US" b="1"/>
              <a:t>필요 </a:t>
            </a:r>
            <a:r>
              <a:rPr lang="en-US" altLang="ko-KR" b="1"/>
              <a:t>input</a:t>
            </a:r>
          </a:p>
          <a:p>
            <a:r>
              <a:rPr lang="en-US" altLang="ko-KR"/>
              <a:t>-number of turns</a:t>
            </a:r>
          </a:p>
          <a:p>
            <a:r>
              <a:rPr lang="en-US" altLang="ko-KR"/>
              <a:t>-lattice</a:t>
            </a:r>
            <a:r>
              <a:rPr lang="ko-KR" altLang="en-US"/>
              <a:t> </a:t>
            </a:r>
            <a:r>
              <a:rPr lang="en-US" altLang="ko-KR"/>
              <a:t>input </a:t>
            </a:r>
          </a:p>
          <a:p>
            <a:r>
              <a:rPr lang="en-US" altLang="ko-KR"/>
              <a:t>-Initial coordinates</a:t>
            </a:r>
          </a:p>
          <a:p>
            <a:r>
              <a:rPr lang="en-US" altLang="ko-KR"/>
              <a:t>-watching point </a:t>
            </a:r>
            <a:r>
              <a:rPr lang="ko-KR" altLang="en-US"/>
              <a:t>준비</a:t>
            </a: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5A1D08C0-67F7-3124-9D00-C876BFBB0C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905" y="1215125"/>
            <a:ext cx="2447955" cy="2713250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1A8EFD4A-A7DD-B1EC-1ADC-19F4327BE9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42852" y="1580018"/>
            <a:ext cx="2398608" cy="1983464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5523F861-5319-C167-A424-115E0E1B204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DBAB80-468C-4252-8D8D-F72A0FE47F84}" type="slidenum">
              <a:rPr lang="ko-KR" altLang="en-US" smtClean="0"/>
              <a:t>42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740485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E5FA86-1872-DEBE-5028-AA6C3E5E18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">
            <a:extLst>
              <a:ext uri="{FF2B5EF4-FFF2-40B4-BE49-F238E27FC236}">
                <a16:creationId xmlns:a16="http://schemas.microsoft.com/office/drawing/2014/main" id="{7630431E-3377-6BF1-9046-E5C2FAE40BBB}"/>
              </a:ext>
            </a:extLst>
          </p:cNvPr>
          <p:cNvSpPr/>
          <p:nvPr/>
        </p:nvSpPr>
        <p:spPr>
          <a:xfrm>
            <a:off x="457200" y="841248"/>
            <a:ext cx="8229600" cy="0"/>
          </a:xfrm>
          <a:prstGeom prst="line">
            <a:avLst/>
          </a:prstGeom>
          <a:noFill/>
          <a:ln w="9525">
            <a:solidFill>
              <a:srgbClr val="C5D3D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302F8448-8500-31AB-8728-885216D71D8B}"/>
              </a:ext>
            </a:extLst>
          </p:cNvPr>
          <p:cNvSpPr/>
          <p:nvPr/>
        </p:nvSpPr>
        <p:spPr>
          <a:xfrm>
            <a:off x="365760" y="4836344"/>
            <a:ext cx="6858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8A96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Beam Dynamics of Circular Accelerators – KoPAS 2026</a:t>
            </a:r>
            <a:endParaRPr lang="en-US" sz="900" dirty="0"/>
          </a:p>
        </p:txBody>
      </p:sp>
      <p:sp>
        <p:nvSpPr>
          <p:cNvPr id="6" name="Text 0">
            <a:extLst>
              <a:ext uri="{FF2B5EF4-FFF2-40B4-BE49-F238E27FC236}">
                <a16:creationId xmlns:a16="http://schemas.microsoft.com/office/drawing/2014/main" id="{0A5209CC-B361-3F48-15E2-1BCB050FE490}"/>
              </a:ext>
            </a:extLst>
          </p:cNvPr>
          <p:cNvSpPr/>
          <p:nvPr/>
        </p:nvSpPr>
        <p:spPr>
          <a:xfrm>
            <a:off x="457200" y="18734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>
                <a:solidFill>
                  <a:srgbClr val="1E3F66"/>
                </a:solidFill>
                <a:latin typeface="Arial" pitchFamily="34" charset="0"/>
                <a:cs typeface="Arial" pitchFamily="34" charset="-120"/>
              </a:rPr>
              <a:t>Beam tracking: quadrupole magnet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5087ACD-4ABE-D6EE-6A0F-FFF4CBE18ACD}"/>
                  </a:ext>
                </a:extLst>
              </p:cNvPr>
              <p:cNvSpPr txBox="1"/>
              <p:nvPr/>
            </p:nvSpPr>
            <p:spPr>
              <a:xfrm>
                <a:off x="1164515" y="1241130"/>
                <a:ext cx="172611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/>
                  <a:t>L = 0.30 m, K1 = 8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ko-KR" altLang="en-US" sz="12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12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altLang="ko-KR" sz="1200" b="0" i="1" smtClean="0">
                            <a:latin typeface="Cambria Math" panose="02040503050406030204" pitchFamily="18" charset="0"/>
                          </a:rPr>
                          <m:t>−2</m:t>
                        </m:r>
                      </m:sup>
                    </m:sSup>
                  </m:oMath>
                </a14:m>
                <a:r>
                  <a:rPr lang="en-US" altLang="ko-KR" sz="1200"/>
                  <a:t>)</a:t>
                </a:r>
                <a:endParaRPr lang="ko-KR" altLang="en-US" sz="120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5087ACD-4ABE-D6EE-6A0F-FFF4CBE18A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4515" y="1241130"/>
                <a:ext cx="1726114" cy="276999"/>
              </a:xfrm>
              <a:prstGeom prst="rect">
                <a:avLst/>
              </a:prstGeom>
              <a:blipFill>
                <a:blip r:embed="rId3"/>
                <a:stretch>
                  <a:fillRect b="-20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E0C38031-478F-0B9C-3120-EFC4ADFC5C49}"/>
              </a:ext>
            </a:extLst>
          </p:cNvPr>
          <p:cNvSpPr txBox="1"/>
          <p:nvPr/>
        </p:nvSpPr>
        <p:spPr>
          <a:xfrm>
            <a:off x="888648" y="845537"/>
            <a:ext cx="2283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/>
              <a:t>Focusing quadrupole</a:t>
            </a:r>
            <a:endParaRPr lang="ko-KR" altLang="en-US"/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A968A14D-9446-9501-CD40-C3EBCD1793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3728" y="1651066"/>
            <a:ext cx="2411584" cy="272791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13A918B-03A6-B017-03BA-76065779E0FE}"/>
                  </a:ext>
                </a:extLst>
              </p:cNvPr>
              <p:cNvSpPr txBox="1"/>
              <p:nvPr/>
            </p:nvSpPr>
            <p:spPr>
              <a:xfrm>
                <a:off x="3840809" y="1232975"/>
                <a:ext cx="187688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/>
                  <a:t>L = 0.30 m, K1 = -8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ko-KR" altLang="en-US" sz="12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12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altLang="ko-KR" sz="1200" b="0" i="1" smtClean="0">
                            <a:latin typeface="Cambria Math" panose="02040503050406030204" pitchFamily="18" charset="0"/>
                          </a:rPr>
                          <m:t>−2</m:t>
                        </m:r>
                      </m:sup>
                    </m:sSup>
                  </m:oMath>
                </a14:m>
                <a:r>
                  <a:rPr lang="en-US" altLang="ko-KR" sz="1200"/>
                  <a:t>)</a:t>
                </a:r>
                <a:endParaRPr lang="ko-KR" altLang="en-US" sz="120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13A918B-03A6-B017-03BA-76065779E0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0809" y="1232975"/>
                <a:ext cx="1876884" cy="276999"/>
              </a:xfrm>
              <a:prstGeom prst="rect">
                <a:avLst/>
              </a:prstGeom>
              <a:blipFill>
                <a:blip r:embed="rId5"/>
                <a:stretch>
                  <a:fillRect b="-17391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>
            <a:extLst>
              <a:ext uri="{FF2B5EF4-FFF2-40B4-BE49-F238E27FC236}">
                <a16:creationId xmlns:a16="http://schemas.microsoft.com/office/drawing/2014/main" id="{C795F97F-3CC5-724F-2344-CD9FB353C097}"/>
              </a:ext>
            </a:extLst>
          </p:cNvPr>
          <p:cNvSpPr txBox="1"/>
          <p:nvPr/>
        </p:nvSpPr>
        <p:spPr>
          <a:xfrm>
            <a:off x="3603651" y="879870"/>
            <a:ext cx="28279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/>
              <a:t>Defocusing quadrupole</a:t>
            </a:r>
            <a:endParaRPr lang="ko-KR" altLang="en-US"/>
          </a:p>
        </p:txBody>
      </p:sp>
      <p:pic>
        <p:nvPicPr>
          <p:cNvPr id="21" name="그림 20">
            <a:extLst>
              <a:ext uri="{FF2B5EF4-FFF2-40B4-BE49-F238E27FC236}">
                <a16:creationId xmlns:a16="http://schemas.microsoft.com/office/drawing/2014/main" id="{689392A0-651D-1D20-751B-0AB0BA6D438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2847" y="1651066"/>
            <a:ext cx="2240028" cy="263990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98C9E09-AE04-4854-37A2-9A9B5A273298}"/>
              </a:ext>
            </a:extLst>
          </p:cNvPr>
          <p:cNvSpPr txBox="1"/>
          <p:nvPr/>
        </p:nvSpPr>
        <p:spPr>
          <a:xfrm>
            <a:off x="6311462" y="2254021"/>
            <a:ext cx="233855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/>
              <a:t>Single quadrupole magnet</a:t>
            </a:r>
            <a:endParaRPr lang="en-US" altLang="ko-KR" sz="1400"/>
          </a:p>
          <a:p>
            <a:r>
              <a:rPr lang="en-US" altLang="ko-KR" sz="1200"/>
              <a:t>Focusing in the H plane,</a:t>
            </a:r>
          </a:p>
          <a:p>
            <a:r>
              <a:rPr lang="en-US" altLang="ko-KR" sz="1200"/>
              <a:t>defocusing in the V plane,</a:t>
            </a:r>
          </a:p>
          <a:p>
            <a:r>
              <a:rPr lang="en-US" altLang="ko-KR" sz="1200"/>
              <a:t>and vice versa</a:t>
            </a:r>
            <a:endParaRPr lang="ko-KR" altLang="en-US" sz="120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61D957CF-FB08-CF4B-2FB3-FBA8E82C9B8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DBAB80-468C-4252-8D8D-F72A0FE47F84}" type="slidenum">
              <a:rPr lang="ko-KR" altLang="en-US" smtClean="0"/>
              <a:t>43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645611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903C85-95E5-F774-488F-BC5E4AD68C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">
            <a:extLst>
              <a:ext uri="{FF2B5EF4-FFF2-40B4-BE49-F238E27FC236}">
                <a16:creationId xmlns:a16="http://schemas.microsoft.com/office/drawing/2014/main" id="{B0F0E9B8-D3E2-3287-C41A-D2B9FC9F8666}"/>
              </a:ext>
            </a:extLst>
          </p:cNvPr>
          <p:cNvSpPr/>
          <p:nvPr/>
        </p:nvSpPr>
        <p:spPr>
          <a:xfrm>
            <a:off x="457200" y="841248"/>
            <a:ext cx="8229600" cy="0"/>
          </a:xfrm>
          <a:prstGeom prst="line">
            <a:avLst/>
          </a:prstGeom>
          <a:noFill/>
          <a:ln w="9525">
            <a:solidFill>
              <a:srgbClr val="C5D3D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1C8425FA-1061-78D8-15B5-A79079FF143B}"/>
              </a:ext>
            </a:extLst>
          </p:cNvPr>
          <p:cNvSpPr/>
          <p:nvPr/>
        </p:nvSpPr>
        <p:spPr>
          <a:xfrm>
            <a:off x="365760" y="4836344"/>
            <a:ext cx="6858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8A96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Beam Dynamics of Circular Accelerators – KoPAS 2026</a:t>
            </a:r>
            <a:endParaRPr lang="en-US" sz="900" dirty="0"/>
          </a:p>
        </p:txBody>
      </p:sp>
      <p:sp>
        <p:nvSpPr>
          <p:cNvPr id="6" name="Text 0">
            <a:extLst>
              <a:ext uri="{FF2B5EF4-FFF2-40B4-BE49-F238E27FC236}">
                <a16:creationId xmlns:a16="http://schemas.microsoft.com/office/drawing/2014/main" id="{5BED33DD-BC86-F21E-DDE7-3B6A4E7A7D15}"/>
              </a:ext>
            </a:extLst>
          </p:cNvPr>
          <p:cNvSpPr/>
          <p:nvPr/>
        </p:nvSpPr>
        <p:spPr>
          <a:xfrm>
            <a:off x="457200" y="18734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>
                <a:solidFill>
                  <a:srgbClr val="1E3F66"/>
                </a:solidFill>
                <a:latin typeface="Arial" pitchFamily="34" charset="0"/>
                <a:cs typeface="Arial" pitchFamily="34" charset="-120"/>
              </a:rPr>
              <a:t>Beam tracking: sextupole magnet</a:t>
            </a:r>
            <a:endParaRPr lang="en-US" sz="2400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95621210-AA3C-951E-B0D0-908C3EAC5E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390" y="2019602"/>
            <a:ext cx="2602001" cy="243040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28F90EF-7D59-FA1A-5510-1F6B190B2E26}"/>
                  </a:ext>
                </a:extLst>
              </p:cNvPr>
              <p:cNvSpPr txBox="1"/>
              <p:nvPr/>
            </p:nvSpPr>
            <p:spPr>
              <a:xfrm>
                <a:off x="1564337" y="1272384"/>
                <a:ext cx="212749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/>
                  <a:t>L = 0.30 m, K2 = 100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ko-KR" altLang="en-US" sz="12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12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altLang="ko-KR" sz="1200" b="0" i="1" smtClean="0">
                            <a:latin typeface="Cambria Math" panose="02040503050406030204" pitchFamily="18" charset="0"/>
                          </a:rPr>
                          <m:t>−3</m:t>
                        </m:r>
                      </m:sup>
                    </m:sSup>
                  </m:oMath>
                </a14:m>
                <a:r>
                  <a:rPr lang="en-US" altLang="ko-KR" sz="1200"/>
                  <a:t>)</a:t>
                </a:r>
              </a:p>
              <a:p>
                <a:r>
                  <a:rPr lang="en-US" altLang="ko-KR" sz="1200"/>
                  <a:t>Zin</a:t>
                </a:r>
                <a:r>
                  <a:rPr lang="ko-KR" altLang="en-US" sz="1200"/>
                  <a:t> </a:t>
                </a:r>
                <a:r>
                  <a:rPr lang="en-US" altLang="ko-KR" sz="1200"/>
                  <a:t>is multiplied by 100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28F90EF-7D59-FA1A-5510-1F6B190B2E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4337" y="1272384"/>
                <a:ext cx="2127491" cy="461665"/>
              </a:xfrm>
              <a:prstGeom prst="rect">
                <a:avLst/>
              </a:prstGeom>
              <a:blipFill>
                <a:blip r:embed="rId4"/>
                <a:stretch>
                  <a:fillRect l="-287" b="-1066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687A563B-CD09-2C36-9610-25156E458F51}"/>
              </a:ext>
            </a:extLst>
          </p:cNvPr>
          <p:cNvSpPr txBox="1"/>
          <p:nvPr/>
        </p:nvSpPr>
        <p:spPr>
          <a:xfrm>
            <a:off x="1449836" y="858257"/>
            <a:ext cx="2283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/>
              <a:t>Focusing sextupole</a:t>
            </a:r>
            <a:endParaRPr lang="ko-KR" altLang="en-US"/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E950D9B9-F4A2-5E90-D868-AAE8DB4BCA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76910" y="1935038"/>
            <a:ext cx="2349305" cy="257174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854A08F-4DBF-64D9-7B33-BA41ED36B8BF}"/>
                  </a:ext>
                </a:extLst>
              </p:cNvPr>
              <p:cNvSpPr txBox="1"/>
              <p:nvPr/>
            </p:nvSpPr>
            <p:spPr>
              <a:xfrm>
                <a:off x="4698724" y="1295804"/>
                <a:ext cx="212749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/>
                  <a:t>L = 0.30 m, K2 = -100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ko-KR" altLang="en-US" sz="12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12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altLang="ko-KR" sz="1200" b="0" i="1" smtClean="0">
                            <a:latin typeface="Cambria Math" panose="02040503050406030204" pitchFamily="18" charset="0"/>
                          </a:rPr>
                          <m:t>−3</m:t>
                        </m:r>
                      </m:sup>
                    </m:sSup>
                  </m:oMath>
                </a14:m>
                <a:r>
                  <a:rPr lang="en-US" altLang="ko-KR" sz="1200"/>
                  <a:t>)</a:t>
                </a:r>
              </a:p>
              <a:p>
                <a:r>
                  <a:rPr lang="en-US" altLang="ko-KR" sz="1200"/>
                  <a:t>Zin</a:t>
                </a:r>
                <a:r>
                  <a:rPr lang="ko-KR" altLang="en-US" sz="1200"/>
                  <a:t> </a:t>
                </a:r>
                <a:r>
                  <a:rPr lang="en-US" altLang="ko-KR" sz="1200"/>
                  <a:t>is multiplied by 100</a:t>
                </a: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854A08F-4DBF-64D9-7B33-BA41ED36B8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8724" y="1295804"/>
                <a:ext cx="2127491" cy="461665"/>
              </a:xfrm>
              <a:prstGeom prst="rect">
                <a:avLst/>
              </a:prstGeom>
              <a:blipFill>
                <a:blip r:embed="rId6"/>
                <a:stretch>
                  <a:fillRect l="-287" b="-1066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5EB97AF0-E1BC-091F-59F4-FCB4F039C533}"/>
              </a:ext>
            </a:extLst>
          </p:cNvPr>
          <p:cNvSpPr txBox="1"/>
          <p:nvPr/>
        </p:nvSpPr>
        <p:spPr>
          <a:xfrm>
            <a:off x="4698724" y="863995"/>
            <a:ext cx="2283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/>
              <a:t>Defocusing sextupole</a:t>
            </a:r>
            <a:endParaRPr lang="ko-KR" altLang="en-US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892EE7A6-8310-3A0F-D797-51BA0BC66A0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98923" y="3491963"/>
            <a:ext cx="2027374" cy="767474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1D148B8E-1B32-B10C-9594-41C7CD1919C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DBAB80-468C-4252-8D8D-F72A0FE47F84}" type="slidenum">
              <a:rPr lang="ko-KR" altLang="en-US" smtClean="0"/>
              <a:t>44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1953009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09F064-26A9-BF4F-6CE6-ABD3086081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">
            <a:extLst>
              <a:ext uri="{FF2B5EF4-FFF2-40B4-BE49-F238E27FC236}">
                <a16:creationId xmlns:a16="http://schemas.microsoft.com/office/drawing/2014/main" id="{29C0791B-7276-C554-EDF8-AFF4C8936635}"/>
              </a:ext>
            </a:extLst>
          </p:cNvPr>
          <p:cNvSpPr/>
          <p:nvPr/>
        </p:nvSpPr>
        <p:spPr>
          <a:xfrm>
            <a:off x="457200" y="841248"/>
            <a:ext cx="8229600" cy="0"/>
          </a:xfrm>
          <a:prstGeom prst="line">
            <a:avLst/>
          </a:prstGeom>
          <a:noFill/>
          <a:ln w="9525">
            <a:solidFill>
              <a:srgbClr val="C5D3D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8616666D-B0BE-A9F0-54CF-5520578DC667}"/>
              </a:ext>
            </a:extLst>
          </p:cNvPr>
          <p:cNvSpPr/>
          <p:nvPr/>
        </p:nvSpPr>
        <p:spPr>
          <a:xfrm>
            <a:off x="365760" y="4836344"/>
            <a:ext cx="6858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8A96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Beam Dynamics of Circular Accelerators – KoPAS 2026</a:t>
            </a:r>
            <a:endParaRPr lang="en-US" sz="900" dirty="0"/>
          </a:p>
        </p:txBody>
      </p:sp>
      <p:sp>
        <p:nvSpPr>
          <p:cNvPr id="6" name="Text 0">
            <a:extLst>
              <a:ext uri="{FF2B5EF4-FFF2-40B4-BE49-F238E27FC236}">
                <a16:creationId xmlns:a16="http://schemas.microsoft.com/office/drawing/2014/main" id="{5E7D6190-ABAB-8071-DAF5-A96201CE4E5A}"/>
              </a:ext>
            </a:extLst>
          </p:cNvPr>
          <p:cNvSpPr/>
          <p:nvPr/>
        </p:nvSpPr>
        <p:spPr>
          <a:xfrm>
            <a:off x="457200" y="18734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>
                <a:solidFill>
                  <a:srgbClr val="1E3F66"/>
                </a:solidFill>
                <a:latin typeface="Arial" pitchFamily="34" charset="0"/>
                <a:cs typeface="Arial" pitchFamily="34" charset="-120"/>
              </a:rPr>
              <a:t>Beam tracking: octupole magnet</a:t>
            </a:r>
            <a:endParaRPr lang="en-US" sz="2400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2CE5FCD7-FCD1-C1B9-283A-1BB042B522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647" y="1734049"/>
            <a:ext cx="3159195" cy="2677125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D5B83716-41A0-C5AC-D1FE-730656A98A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1093" y="1825810"/>
            <a:ext cx="3002667" cy="264941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CBBA409-AEE4-1995-733F-29672F196BA6}"/>
                  </a:ext>
                </a:extLst>
              </p:cNvPr>
              <p:cNvSpPr txBox="1"/>
              <p:nvPr/>
            </p:nvSpPr>
            <p:spPr>
              <a:xfrm>
                <a:off x="1564337" y="1272384"/>
                <a:ext cx="212749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/>
                  <a:t>L = 0.20 m, K2 = 20000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ko-KR" altLang="en-US" sz="12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12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altLang="ko-KR" sz="1200" b="0" i="1" smtClean="0">
                            <a:latin typeface="Cambria Math" panose="02040503050406030204" pitchFamily="18" charset="0"/>
                          </a:rPr>
                          <m:t>−3</m:t>
                        </m:r>
                      </m:sup>
                    </m:sSup>
                  </m:oMath>
                </a14:m>
                <a:r>
                  <a:rPr lang="en-US" altLang="ko-KR" sz="1200"/>
                  <a:t>)</a:t>
                </a:r>
              </a:p>
              <a:p>
                <a:r>
                  <a:rPr lang="en-US" altLang="ko-KR" sz="1200"/>
                  <a:t>Zin</a:t>
                </a:r>
                <a:r>
                  <a:rPr lang="ko-KR" altLang="en-US" sz="1200"/>
                  <a:t> </a:t>
                </a:r>
                <a:r>
                  <a:rPr lang="en-US" altLang="ko-KR" sz="1200"/>
                  <a:t>is multiplied by 100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CBBA409-AEE4-1995-733F-29672F196B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4337" y="1272384"/>
                <a:ext cx="2127491" cy="461665"/>
              </a:xfrm>
              <a:prstGeom prst="rect">
                <a:avLst/>
              </a:prstGeom>
              <a:blipFill>
                <a:blip r:embed="rId5"/>
                <a:stretch>
                  <a:fillRect l="-287" b="-1066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6B74A062-3773-0BCC-F7D6-0DA81636177C}"/>
              </a:ext>
            </a:extLst>
          </p:cNvPr>
          <p:cNvSpPr txBox="1"/>
          <p:nvPr/>
        </p:nvSpPr>
        <p:spPr>
          <a:xfrm>
            <a:off x="1449836" y="858257"/>
            <a:ext cx="2283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/>
              <a:t>Focusing octupole</a:t>
            </a:r>
            <a:endParaRPr lang="ko-KR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0218BF1-5CF0-87E3-9C47-BCADBEE508EC}"/>
                  </a:ext>
                </a:extLst>
              </p:cNvPr>
              <p:cNvSpPr txBox="1"/>
              <p:nvPr/>
            </p:nvSpPr>
            <p:spPr>
              <a:xfrm>
                <a:off x="4854788" y="1298736"/>
                <a:ext cx="212749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/>
                  <a:t>L = 0.20 m, K2 = -20000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ko-KR" altLang="en-US" sz="12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12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altLang="ko-KR" sz="1200" b="0" i="1" smtClean="0">
                            <a:latin typeface="Cambria Math" panose="02040503050406030204" pitchFamily="18" charset="0"/>
                          </a:rPr>
                          <m:t>−3</m:t>
                        </m:r>
                      </m:sup>
                    </m:sSup>
                  </m:oMath>
                </a14:m>
                <a:r>
                  <a:rPr lang="en-US" altLang="ko-KR" sz="1200"/>
                  <a:t>)</a:t>
                </a:r>
              </a:p>
              <a:p>
                <a:r>
                  <a:rPr lang="en-US" altLang="ko-KR" sz="1200"/>
                  <a:t>Zin</a:t>
                </a:r>
                <a:r>
                  <a:rPr lang="ko-KR" altLang="en-US" sz="1200"/>
                  <a:t> </a:t>
                </a:r>
                <a:r>
                  <a:rPr lang="en-US" altLang="ko-KR" sz="1200"/>
                  <a:t>is multiplied by 100</a:t>
                </a: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0218BF1-5CF0-87E3-9C47-BCADBEE508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4788" y="1298736"/>
                <a:ext cx="2127491" cy="461665"/>
              </a:xfrm>
              <a:prstGeom prst="rect">
                <a:avLst/>
              </a:prstGeom>
              <a:blipFill>
                <a:blip r:embed="rId6"/>
                <a:stretch>
                  <a:fillRect b="-9211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6A232E82-287A-3483-F80C-0CCC8EC07679}"/>
              </a:ext>
            </a:extLst>
          </p:cNvPr>
          <p:cNvSpPr txBox="1"/>
          <p:nvPr/>
        </p:nvSpPr>
        <p:spPr>
          <a:xfrm>
            <a:off x="4698724" y="863995"/>
            <a:ext cx="2283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/>
              <a:t>Defocusing octupole</a:t>
            </a:r>
            <a:endParaRPr lang="ko-KR" altLang="en-US"/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8624D3C7-647F-BBE3-D237-6A93453B634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DBAB80-468C-4252-8D8D-F72A0FE47F84}" type="slidenum">
              <a:rPr lang="ko-KR" altLang="en-US" smtClean="0"/>
              <a:t>45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4305962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4D30B-1335-47FB-5672-B2FCA1911C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">
            <a:extLst>
              <a:ext uri="{FF2B5EF4-FFF2-40B4-BE49-F238E27FC236}">
                <a16:creationId xmlns:a16="http://schemas.microsoft.com/office/drawing/2014/main" id="{E81502F2-FC6C-32A5-5983-D040968F6513}"/>
              </a:ext>
            </a:extLst>
          </p:cNvPr>
          <p:cNvSpPr/>
          <p:nvPr/>
        </p:nvSpPr>
        <p:spPr>
          <a:xfrm>
            <a:off x="457200" y="841248"/>
            <a:ext cx="8229600" cy="0"/>
          </a:xfrm>
          <a:prstGeom prst="line">
            <a:avLst/>
          </a:prstGeom>
          <a:noFill/>
          <a:ln w="9525">
            <a:solidFill>
              <a:srgbClr val="C5D3D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FE578EAA-02A4-2F94-C5E6-3B62128B1899}"/>
              </a:ext>
            </a:extLst>
          </p:cNvPr>
          <p:cNvSpPr/>
          <p:nvPr/>
        </p:nvSpPr>
        <p:spPr>
          <a:xfrm>
            <a:off x="365760" y="4836344"/>
            <a:ext cx="6858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8A96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Beam Dynamics of Circular Accelerators – KoPAS 2026</a:t>
            </a:r>
            <a:endParaRPr lang="en-US" sz="900" dirty="0"/>
          </a:p>
        </p:txBody>
      </p:sp>
      <p:sp>
        <p:nvSpPr>
          <p:cNvPr id="6" name="Text 0">
            <a:extLst>
              <a:ext uri="{FF2B5EF4-FFF2-40B4-BE49-F238E27FC236}">
                <a16:creationId xmlns:a16="http://schemas.microsoft.com/office/drawing/2014/main" id="{E3C103F6-EFF0-B0CF-B2AD-5C510D4DCE13}"/>
              </a:ext>
            </a:extLst>
          </p:cNvPr>
          <p:cNvSpPr/>
          <p:nvPr/>
        </p:nvSpPr>
        <p:spPr>
          <a:xfrm>
            <a:off x="457200" y="18734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altLang="ko-KR" sz="2400" b="1">
                <a:solidFill>
                  <a:srgbClr val="1E3F66"/>
                </a:solidFill>
                <a:latin typeface="Arial" pitchFamily="34" charset="0"/>
                <a:cs typeface="Arial" pitchFamily="34" charset="-120"/>
              </a:rPr>
              <a:t>F</a:t>
            </a:r>
            <a:r>
              <a:rPr lang="en-US" sz="2400" b="1">
                <a:solidFill>
                  <a:srgbClr val="1E3F66"/>
                </a:solidFill>
                <a:latin typeface="Arial" pitchFamily="34" charset="0"/>
                <a:cs typeface="Arial" pitchFamily="34" charset="-120"/>
              </a:rPr>
              <a:t>ocusing in both H and V planes</a:t>
            </a:r>
            <a:endParaRPr lang="en-US" sz="2400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AE166513-DF0B-C356-F918-4052AE45CE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926681"/>
            <a:ext cx="4872495" cy="3076027"/>
          </a:xfrm>
          <a:prstGeom prst="rect">
            <a:avLst/>
          </a:prstGeom>
        </p:spPr>
      </p:pic>
      <p:cxnSp>
        <p:nvCxnSpPr>
          <p:cNvPr id="7" name="직선 화살표 연결선 6">
            <a:extLst>
              <a:ext uri="{FF2B5EF4-FFF2-40B4-BE49-F238E27FC236}">
                <a16:creationId xmlns:a16="http://schemas.microsoft.com/office/drawing/2014/main" id="{5B0621EF-71CA-2E5D-C378-6043836C1C6A}"/>
              </a:ext>
            </a:extLst>
          </p:cNvPr>
          <p:cNvCxnSpPr/>
          <p:nvPr/>
        </p:nvCxnSpPr>
        <p:spPr>
          <a:xfrm flipV="1">
            <a:off x="914400" y="3725917"/>
            <a:ext cx="78828" cy="56755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B8B025EE-B422-AF9A-FD33-F1042EA5D5F7}"/>
              </a:ext>
            </a:extLst>
          </p:cNvPr>
          <p:cNvSpPr txBox="1"/>
          <p:nvPr/>
        </p:nvSpPr>
        <p:spPr>
          <a:xfrm>
            <a:off x="677918" y="4264434"/>
            <a:ext cx="7462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/>
              <a:t>QF</a:t>
            </a:r>
            <a:endParaRPr lang="ko-KR" altLang="en-US" sz="1200"/>
          </a:p>
        </p:txBody>
      </p:sp>
      <p:cxnSp>
        <p:nvCxnSpPr>
          <p:cNvPr id="13" name="직선 화살표 연결선 12">
            <a:extLst>
              <a:ext uri="{FF2B5EF4-FFF2-40B4-BE49-F238E27FC236}">
                <a16:creationId xmlns:a16="http://schemas.microsoft.com/office/drawing/2014/main" id="{03D39C79-6891-39FC-6FC9-73D586DE04F4}"/>
              </a:ext>
            </a:extLst>
          </p:cNvPr>
          <p:cNvCxnSpPr/>
          <p:nvPr/>
        </p:nvCxnSpPr>
        <p:spPr>
          <a:xfrm flipV="1">
            <a:off x="1518745" y="3741568"/>
            <a:ext cx="78828" cy="56755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F3496BDB-C1C6-ADA1-7B4D-0E1712CAF15A}"/>
              </a:ext>
            </a:extLst>
          </p:cNvPr>
          <p:cNvSpPr txBox="1"/>
          <p:nvPr/>
        </p:nvSpPr>
        <p:spPr>
          <a:xfrm>
            <a:off x="1282263" y="4280085"/>
            <a:ext cx="7462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/>
              <a:t>QD</a:t>
            </a:r>
            <a:endParaRPr lang="ko-KR" altLang="en-US" sz="1200"/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49D76EE7-9197-B476-DDAE-C4C064B4EF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38179" y="1516374"/>
            <a:ext cx="2571161" cy="2443541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62FCDDBE-35E9-660B-23BA-195E01943A3B}"/>
              </a:ext>
            </a:extLst>
          </p:cNvPr>
          <p:cNvSpPr txBox="1"/>
          <p:nvPr/>
        </p:nvSpPr>
        <p:spPr>
          <a:xfrm>
            <a:off x="2068435" y="4142527"/>
            <a:ext cx="33685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/>
              <a:t>LINE = (QF, dr1, QD, dr1, QF, dr1, QD, dr2)</a:t>
            </a:r>
            <a:endParaRPr lang="ko-KR" altLang="en-US" sz="1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1086A1EA-CAC3-464F-4426-DBF1E0B6D677}"/>
                  </a:ext>
                </a:extLst>
              </p:cNvPr>
              <p:cNvSpPr txBox="1"/>
              <p:nvPr/>
            </p:nvSpPr>
            <p:spPr>
              <a:xfrm>
                <a:off x="6621517" y="950701"/>
                <a:ext cx="1314013" cy="33541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ko-KR" alt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o-KR" altLang="en-US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= </m:t>
                      </m:r>
                      <m:rad>
                        <m:radPr>
                          <m:degHide m:val="on"/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b>
                            <m:sSubPr>
                              <m:ctrlP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sSub>
                                <m:sSubPr>
                                  <m:ctrlPr>
                                    <a:rPr lang="ko-KR" alt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ko-KR" altLang="en-US" i="1">
                                      <a:latin typeface="Cambria Math" panose="02040503050406030204" pitchFamily="18" charset="0"/>
                                    </a:rPr>
                                    <m:t>𝜀</m:t>
                                  </m:r>
                                </m:e>
                                <m:sub>
                                  <m:r>
                                    <a:rPr lang="en-US" altLang="ko-KR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  <m:r>
                                <a:rPr lang="ko-KR" altLang="en-US" b="0" i="1" smtClean="0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e>
                      </m:rad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ko-KR" altLang="en-US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1086A1EA-CAC3-464F-4426-DBF1E0B6D6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1517" y="950701"/>
                <a:ext cx="1314013" cy="335413"/>
              </a:xfrm>
              <a:prstGeom prst="rect">
                <a:avLst/>
              </a:prstGeom>
              <a:blipFill>
                <a:blip r:embed="rId5"/>
                <a:stretch>
                  <a:fillRect l="-2315" b="-25455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>
            <a:extLst>
              <a:ext uri="{FF2B5EF4-FFF2-40B4-BE49-F238E27FC236}">
                <a16:creationId xmlns:a16="http://schemas.microsoft.com/office/drawing/2014/main" id="{DD4C5165-AF35-9736-F5CD-BE1270F0C30E}"/>
              </a:ext>
            </a:extLst>
          </p:cNvPr>
          <p:cNvSpPr txBox="1"/>
          <p:nvPr/>
        </p:nvSpPr>
        <p:spPr>
          <a:xfrm>
            <a:off x="5907864" y="3923883"/>
            <a:ext cx="28588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/>
              <a:t>Beam distribution before/after the LINE</a:t>
            </a:r>
          </a:p>
          <a:p>
            <a:endParaRPr lang="en-US" altLang="ko-KR" sz="1200" u="sng"/>
          </a:p>
          <a:p>
            <a:r>
              <a:rPr lang="en-US" altLang="ko-KR" sz="1200" u="sng"/>
              <a:t>beam size is reduced but</a:t>
            </a:r>
          </a:p>
          <a:p>
            <a:r>
              <a:rPr lang="en-US" altLang="ko-KR" sz="1200" u="sng"/>
              <a:t>beam phase-space area is preserved</a:t>
            </a:r>
            <a:endParaRPr lang="ko-KR" altLang="en-US" sz="1200" u="sng"/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E18ED40E-3E8D-D145-BDDB-9D8594E76A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DBAB80-468C-4252-8D8D-F72A0FE47F84}" type="slidenum">
              <a:rPr lang="ko-KR" altLang="en-US" smtClean="0"/>
              <a:t>46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1877753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A474AC-24A7-4866-EB77-E12C0A1D84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">
            <a:extLst>
              <a:ext uri="{FF2B5EF4-FFF2-40B4-BE49-F238E27FC236}">
                <a16:creationId xmlns:a16="http://schemas.microsoft.com/office/drawing/2014/main" id="{7F950CF9-F908-1524-4CD3-E44C76CFBC4F}"/>
              </a:ext>
            </a:extLst>
          </p:cNvPr>
          <p:cNvSpPr/>
          <p:nvPr/>
        </p:nvSpPr>
        <p:spPr>
          <a:xfrm>
            <a:off x="457200" y="841248"/>
            <a:ext cx="8229600" cy="0"/>
          </a:xfrm>
          <a:prstGeom prst="line">
            <a:avLst/>
          </a:prstGeom>
          <a:noFill/>
          <a:ln w="9525">
            <a:solidFill>
              <a:srgbClr val="C5D3D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309D6678-A641-2AA1-E420-017830EE076C}"/>
              </a:ext>
            </a:extLst>
          </p:cNvPr>
          <p:cNvSpPr/>
          <p:nvPr/>
        </p:nvSpPr>
        <p:spPr>
          <a:xfrm>
            <a:off x="365760" y="4836344"/>
            <a:ext cx="6858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8A96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Beam Dynamics of Circular Accelerators – KoPAS 2026</a:t>
            </a:r>
            <a:endParaRPr lang="en-US" sz="900" dirty="0"/>
          </a:p>
        </p:txBody>
      </p:sp>
      <p:sp>
        <p:nvSpPr>
          <p:cNvPr id="6" name="Text 0">
            <a:extLst>
              <a:ext uri="{FF2B5EF4-FFF2-40B4-BE49-F238E27FC236}">
                <a16:creationId xmlns:a16="http://schemas.microsoft.com/office/drawing/2014/main" id="{07BE2A02-1088-EECD-3D01-98102A9E19C8}"/>
              </a:ext>
            </a:extLst>
          </p:cNvPr>
          <p:cNvSpPr/>
          <p:nvPr/>
        </p:nvSpPr>
        <p:spPr>
          <a:xfrm>
            <a:off x="457200" y="18734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altLang="ko-KR" sz="2400" b="1">
                <a:solidFill>
                  <a:srgbClr val="1E3F66"/>
                </a:solidFill>
                <a:latin typeface="Arial" pitchFamily="34" charset="0"/>
                <a:cs typeface="Arial" pitchFamily="34" charset="-120"/>
              </a:rPr>
              <a:t>Beam envelope and beta-functions</a:t>
            </a:r>
            <a:endParaRPr lang="en-US" sz="2400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E67116D-262D-4F83-1B34-D103EA4A9B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4136" y="3154600"/>
            <a:ext cx="2324682" cy="1609146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924CF86B-D179-A042-EC3B-7B4F7D6F95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1096059"/>
            <a:ext cx="3903741" cy="286738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6B4423E6-7079-604A-EB33-93EC22CC61BE}"/>
              </a:ext>
            </a:extLst>
          </p:cNvPr>
          <p:cNvSpPr txBox="1"/>
          <p:nvPr/>
        </p:nvSpPr>
        <p:spPr>
          <a:xfrm>
            <a:off x="660657" y="4015323"/>
            <a:ext cx="3496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/>
              <a:t>LINE with 6 QFs and 5 QDs</a:t>
            </a:r>
          </a:p>
          <a:p>
            <a:r>
              <a:rPr lang="en-US" altLang="ko-KR" sz="1400"/>
              <a:t>It reduces rms beam size by factor of 10</a:t>
            </a:r>
            <a:endParaRPr lang="ko-KR" altLang="en-US" sz="1400"/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E262A9F2-8609-28EE-AE5F-F31D04EDDB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86322" y="853605"/>
            <a:ext cx="2324682" cy="177173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BE941AB8-BEC8-C942-8DE3-D57D11B23181}"/>
              </a:ext>
            </a:extLst>
          </p:cNvPr>
          <p:cNvSpPr txBox="1"/>
          <p:nvPr/>
        </p:nvSpPr>
        <p:spPr>
          <a:xfrm>
            <a:off x="5220386" y="2692697"/>
            <a:ext cx="28286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/>
              <a:t>Tracking simulation for 1000 particles</a:t>
            </a:r>
            <a:endParaRPr lang="ko-KR" altLang="en-US" sz="120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869A02B-8046-B55F-3D43-E5D6BE05634E}"/>
              </a:ext>
            </a:extLst>
          </p:cNvPr>
          <p:cNvSpPr txBox="1"/>
          <p:nvPr/>
        </p:nvSpPr>
        <p:spPr>
          <a:xfrm>
            <a:off x="5253798" y="4787945"/>
            <a:ext cx="27606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/>
              <a:t>Beam envelope using beta-functions</a:t>
            </a:r>
            <a:endParaRPr lang="ko-KR" altLang="en-US" sz="1200"/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2DEA047B-8F06-765C-20DE-A376658CD95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DBAB80-468C-4252-8D8D-F72A0FE47F84}" type="slidenum">
              <a:rPr lang="ko-KR" altLang="en-US" smtClean="0"/>
              <a:t>47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890575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CEAE64-83E7-5A10-6E25-EC4C324BF6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">
            <a:extLst>
              <a:ext uri="{FF2B5EF4-FFF2-40B4-BE49-F238E27FC236}">
                <a16:creationId xmlns:a16="http://schemas.microsoft.com/office/drawing/2014/main" id="{A943FE41-B35E-37EC-CF10-FC83F88DF134}"/>
              </a:ext>
            </a:extLst>
          </p:cNvPr>
          <p:cNvSpPr/>
          <p:nvPr/>
        </p:nvSpPr>
        <p:spPr>
          <a:xfrm>
            <a:off x="457200" y="841248"/>
            <a:ext cx="8229600" cy="0"/>
          </a:xfrm>
          <a:prstGeom prst="line">
            <a:avLst/>
          </a:prstGeom>
          <a:noFill/>
          <a:ln w="9525">
            <a:solidFill>
              <a:srgbClr val="C5D3D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E4F4B308-00A2-06A6-9E49-56F781263320}"/>
              </a:ext>
            </a:extLst>
          </p:cNvPr>
          <p:cNvSpPr/>
          <p:nvPr/>
        </p:nvSpPr>
        <p:spPr>
          <a:xfrm>
            <a:off x="365760" y="4836344"/>
            <a:ext cx="6858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8A96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Beam Dynamics of Circular Accelerators – KoPAS 2026</a:t>
            </a:r>
            <a:endParaRPr lang="en-US" sz="900" dirty="0"/>
          </a:p>
        </p:txBody>
      </p:sp>
      <p:sp>
        <p:nvSpPr>
          <p:cNvPr id="6" name="Text 0">
            <a:extLst>
              <a:ext uri="{FF2B5EF4-FFF2-40B4-BE49-F238E27FC236}">
                <a16:creationId xmlns:a16="http://schemas.microsoft.com/office/drawing/2014/main" id="{A7B6C26B-C5E1-01EA-70E0-4E4772EAEB0A}"/>
              </a:ext>
            </a:extLst>
          </p:cNvPr>
          <p:cNvSpPr/>
          <p:nvPr/>
        </p:nvSpPr>
        <p:spPr>
          <a:xfrm>
            <a:off x="457200" y="18734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altLang="ko-KR" sz="2400" b="1">
                <a:solidFill>
                  <a:srgbClr val="1E3F66"/>
                </a:solidFill>
                <a:latin typeface="Arial" pitchFamily="34" charset="0"/>
                <a:cs typeface="Arial" pitchFamily="34" charset="-120"/>
              </a:rPr>
              <a:t>Beam envelope and beta-functions</a:t>
            </a:r>
            <a:endParaRPr lang="en-US" sz="2400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875F5382-5031-D279-A54F-E9499BF807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4136" y="3154600"/>
            <a:ext cx="2324682" cy="1609146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C991ED59-BDEF-77B5-276D-76682D76E8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6322" y="853605"/>
            <a:ext cx="2324682" cy="177173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1880CFF7-901D-1B82-C2CD-C6797D36BA44}"/>
              </a:ext>
            </a:extLst>
          </p:cNvPr>
          <p:cNvSpPr txBox="1"/>
          <p:nvPr/>
        </p:nvSpPr>
        <p:spPr>
          <a:xfrm>
            <a:off x="5220386" y="2692697"/>
            <a:ext cx="28286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/>
              <a:t>Tracking simulation for 1000 particles</a:t>
            </a:r>
            <a:endParaRPr lang="ko-KR" altLang="en-US" sz="120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157B925-56EF-CDFC-BB77-75DDD3ADEDFA}"/>
              </a:ext>
            </a:extLst>
          </p:cNvPr>
          <p:cNvSpPr txBox="1"/>
          <p:nvPr/>
        </p:nvSpPr>
        <p:spPr>
          <a:xfrm>
            <a:off x="5253798" y="4787945"/>
            <a:ext cx="27606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/>
              <a:t>Beam envelope using beta-functions</a:t>
            </a:r>
            <a:endParaRPr lang="ko-KR" altLang="en-US" sz="120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77DD67B5-6214-6775-5C52-515A4DEB11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1502" y="2562305"/>
            <a:ext cx="3277887" cy="2249840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4F6B5E72-EDAD-388D-0AE6-9B7FBCA52E5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2949" y="968036"/>
            <a:ext cx="3858567" cy="144328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3B9678A-AFA8-41B2-8723-A164E9E60BFC}"/>
              </a:ext>
            </a:extLst>
          </p:cNvPr>
          <p:cNvSpPr txBox="1"/>
          <p:nvPr/>
        </p:nvSpPr>
        <p:spPr>
          <a:xfrm>
            <a:off x="7649810" y="3277433"/>
            <a:ext cx="144897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>
                <a:solidFill>
                  <a:srgbClr val="C00000"/>
                </a:solidFill>
              </a:rPr>
              <a:t>가속기 특정 위치에서 </a:t>
            </a:r>
            <a:r>
              <a:rPr lang="en-US" altLang="ko-KR" sz="1200" b="1">
                <a:solidFill>
                  <a:srgbClr val="C00000"/>
                </a:solidFill>
              </a:rPr>
              <a:t>beam </a:t>
            </a:r>
            <a:r>
              <a:rPr lang="ko-KR" altLang="en-US" sz="1200" b="1">
                <a:solidFill>
                  <a:srgbClr val="C00000"/>
                </a:solidFill>
              </a:rPr>
              <a:t>단위 특성 </a:t>
            </a:r>
            <a:r>
              <a:rPr lang="en-US" altLang="ko-KR" sz="1200" b="1">
                <a:solidFill>
                  <a:srgbClr val="C00000"/>
                </a:solidFill>
              </a:rPr>
              <a:t>-&gt;</a:t>
            </a:r>
          </a:p>
          <a:p>
            <a:endParaRPr lang="en-US" altLang="ko-KR" sz="1200">
              <a:solidFill>
                <a:srgbClr val="C00000"/>
              </a:solidFill>
            </a:endParaRPr>
          </a:p>
          <a:p>
            <a:r>
              <a:rPr lang="en-US" altLang="ko-KR" sz="1200">
                <a:solidFill>
                  <a:srgbClr val="C00000"/>
                </a:solidFill>
              </a:rPr>
              <a:t>beta </a:t>
            </a:r>
            <a:r>
              <a:rPr lang="ko-KR" altLang="en-US" sz="1200">
                <a:solidFill>
                  <a:srgbClr val="C00000"/>
                </a:solidFill>
              </a:rPr>
              <a:t>함수</a:t>
            </a:r>
            <a:r>
              <a:rPr lang="en-US" altLang="ko-KR" sz="1200">
                <a:solidFill>
                  <a:srgbClr val="C00000"/>
                </a:solidFill>
              </a:rPr>
              <a:t>, emittance</a:t>
            </a:r>
            <a:r>
              <a:rPr lang="ko-KR" altLang="en-US" sz="1200">
                <a:solidFill>
                  <a:srgbClr val="C00000"/>
                </a:solidFill>
              </a:rPr>
              <a:t>를 통해 예측 가능</a:t>
            </a: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F2348289-0107-1484-D784-27A7222CE13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DBAB80-468C-4252-8D8D-F72A0FE47F84}" type="slidenum">
              <a:rPr lang="ko-KR" altLang="en-US" smtClean="0"/>
              <a:t>48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4479032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CD91FA-2941-5530-EFFA-C512A857D5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">
            <a:extLst>
              <a:ext uri="{FF2B5EF4-FFF2-40B4-BE49-F238E27FC236}">
                <a16:creationId xmlns:a16="http://schemas.microsoft.com/office/drawing/2014/main" id="{E3BD9533-227F-CFE1-B058-651615BF72E9}"/>
              </a:ext>
            </a:extLst>
          </p:cNvPr>
          <p:cNvSpPr/>
          <p:nvPr/>
        </p:nvSpPr>
        <p:spPr>
          <a:xfrm>
            <a:off x="457200" y="841248"/>
            <a:ext cx="8229600" cy="0"/>
          </a:xfrm>
          <a:prstGeom prst="line">
            <a:avLst/>
          </a:prstGeom>
          <a:noFill/>
          <a:ln w="9525">
            <a:solidFill>
              <a:srgbClr val="C5D3D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FDF43415-FD11-B346-A63D-77EF271E280E}"/>
              </a:ext>
            </a:extLst>
          </p:cNvPr>
          <p:cNvSpPr/>
          <p:nvPr/>
        </p:nvSpPr>
        <p:spPr>
          <a:xfrm>
            <a:off x="365760" y="4836344"/>
            <a:ext cx="6858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8A96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Beam Dynamics of Circular Accelerators – KoPAS 2026</a:t>
            </a:r>
            <a:endParaRPr lang="en-US" sz="900" dirty="0"/>
          </a:p>
        </p:txBody>
      </p:sp>
      <p:sp>
        <p:nvSpPr>
          <p:cNvPr id="6" name="Text 0">
            <a:extLst>
              <a:ext uri="{FF2B5EF4-FFF2-40B4-BE49-F238E27FC236}">
                <a16:creationId xmlns:a16="http://schemas.microsoft.com/office/drawing/2014/main" id="{ED291C13-9B97-08F8-1453-A14B4084031A}"/>
              </a:ext>
            </a:extLst>
          </p:cNvPr>
          <p:cNvSpPr/>
          <p:nvPr/>
        </p:nvSpPr>
        <p:spPr>
          <a:xfrm>
            <a:off x="457200" y="18734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altLang="ko-KR" sz="2400" b="1">
                <a:solidFill>
                  <a:srgbClr val="1E3F66"/>
                </a:solidFill>
                <a:latin typeface="Arial" pitchFamily="34" charset="0"/>
                <a:cs typeface="Arial" pitchFamily="34" charset="-120"/>
              </a:rPr>
              <a:t>KLS beta-functions</a:t>
            </a:r>
            <a:endParaRPr lang="en-US" sz="2400" dirty="0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76D5F90C-1054-9575-5E71-CCEC6BBFA0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598" y="1783417"/>
            <a:ext cx="5265296" cy="2518835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62267B6E-3A09-9D81-7E7B-C1485D6861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5735" y="109754"/>
            <a:ext cx="5227153" cy="159067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70D6013D-4638-E4D7-30A4-15A67483B821}"/>
              </a:ext>
            </a:extLst>
          </p:cNvPr>
          <p:cNvSpPr txBox="1"/>
          <p:nvPr/>
        </p:nvSpPr>
        <p:spPr>
          <a:xfrm>
            <a:off x="5983773" y="1845475"/>
            <a:ext cx="281655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/>
              <a:t>800 m circumference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/>
              <a:t>4 GeV energy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/>
              <a:t>28 cell structure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/>
              <a:t>Hybrid multi-bend achromat</a:t>
            </a:r>
          </a:p>
          <a:p>
            <a:r>
              <a:rPr lang="en-US" altLang="ko-KR" sz="1200"/>
              <a:t> (ESRF-EBS, APS-U, HEPS,…) </a:t>
            </a:r>
          </a:p>
          <a:p>
            <a:endParaRPr lang="en-US" altLang="ko-KR" sz="120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/>
              <a:t>Each cell has total 37 magnets</a:t>
            </a:r>
          </a:p>
          <a:p>
            <a:r>
              <a:rPr lang="en-US" altLang="ko-KR" sz="1200"/>
              <a:t> - One 2-T bend</a:t>
            </a:r>
          </a:p>
          <a:p>
            <a:r>
              <a:rPr lang="en-US" altLang="ko-KR" sz="1200"/>
              <a:t> - Four longitudinal gradient bends (LGBMs)</a:t>
            </a:r>
          </a:p>
          <a:p>
            <a:r>
              <a:rPr lang="en-US" altLang="ko-KR" sz="1200"/>
              <a:t> - Four reverse bends (RBs)</a:t>
            </a:r>
          </a:p>
          <a:p>
            <a:r>
              <a:rPr lang="en-US" altLang="ko-KR" sz="1200"/>
              <a:t> - Six sextupole magnets</a:t>
            </a:r>
          </a:p>
          <a:p>
            <a:r>
              <a:rPr lang="en-US" altLang="ko-KR" sz="1200"/>
              <a:t> - Two octupole magnets</a:t>
            </a:r>
          </a:p>
          <a:p>
            <a:r>
              <a:rPr lang="en-US" altLang="ko-KR" sz="1200"/>
              <a:t> - Four fast correctors</a:t>
            </a:r>
          </a:p>
          <a:p>
            <a:r>
              <a:rPr lang="en-US" altLang="ko-KR" sz="1200"/>
              <a:t> - etc. </a:t>
            </a:r>
            <a:endParaRPr lang="ko-KR" altLang="en-US" sz="1200"/>
          </a:p>
        </p:txBody>
      </p:sp>
      <p:cxnSp>
        <p:nvCxnSpPr>
          <p:cNvPr id="20" name="직선 화살표 연결선 19">
            <a:extLst>
              <a:ext uri="{FF2B5EF4-FFF2-40B4-BE49-F238E27FC236}">
                <a16:creationId xmlns:a16="http://schemas.microsoft.com/office/drawing/2014/main" id="{5570AB1B-692A-7EFD-7628-DF023FA6E734}"/>
              </a:ext>
            </a:extLst>
          </p:cNvPr>
          <p:cNvCxnSpPr>
            <a:cxnSpLocks/>
          </p:cNvCxnSpPr>
          <p:nvPr/>
        </p:nvCxnSpPr>
        <p:spPr>
          <a:xfrm flipH="1" flipV="1">
            <a:off x="3168246" y="4258870"/>
            <a:ext cx="182879" cy="2898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9FB46EB3-485F-B876-DC36-54CE7658F7C8}"/>
              </a:ext>
            </a:extLst>
          </p:cNvPr>
          <p:cNvSpPr txBox="1"/>
          <p:nvPr/>
        </p:nvSpPr>
        <p:spPr>
          <a:xfrm>
            <a:off x="3259685" y="4439446"/>
            <a:ext cx="13163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/>
              <a:t>Strong focusing FODO region</a:t>
            </a:r>
            <a:endParaRPr lang="ko-KR" altLang="en-US" sz="1200"/>
          </a:p>
        </p:txBody>
      </p:sp>
      <p:cxnSp>
        <p:nvCxnSpPr>
          <p:cNvPr id="22" name="직선 화살표 연결선 21">
            <a:extLst>
              <a:ext uri="{FF2B5EF4-FFF2-40B4-BE49-F238E27FC236}">
                <a16:creationId xmlns:a16="http://schemas.microsoft.com/office/drawing/2014/main" id="{BC31EB29-06C6-A8DB-2540-94D77F7216A0}"/>
              </a:ext>
            </a:extLst>
          </p:cNvPr>
          <p:cNvCxnSpPr>
            <a:cxnSpLocks/>
          </p:cNvCxnSpPr>
          <p:nvPr/>
        </p:nvCxnSpPr>
        <p:spPr>
          <a:xfrm flipH="1" flipV="1">
            <a:off x="4392627" y="4161000"/>
            <a:ext cx="549644" cy="40829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EE0B3B09-1EAC-E5EB-B8AC-EC1E5BCDF4C6}"/>
              </a:ext>
            </a:extLst>
          </p:cNvPr>
          <p:cNvSpPr txBox="1"/>
          <p:nvPr/>
        </p:nvSpPr>
        <p:spPr>
          <a:xfrm>
            <a:off x="4701260" y="4504530"/>
            <a:ext cx="13163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/>
              <a:t>Dispersion bump </a:t>
            </a:r>
          </a:p>
          <a:p>
            <a:r>
              <a:rPr lang="en-US" altLang="ko-KR" sz="1200"/>
              <a:t>region</a:t>
            </a:r>
            <a:endParaRPr lang="ko-KR" altLang="en-US" sz="1200"/>
          </a:p>
        </p:txBody>
      </p:sp>
      <p:cxnSp>
        <p:nvCxnSpPr>
          <p:cNvPr id="27" name="직선 화살표 연결선 26">
            <a:extLst>
              <a:ext uri="{FF2B5EF4-FFF2-40B4-BE49-F238E27FC236}">
                <a16:creationId xmlns:a16="http://schemas.microsoft.com/office/drawing/2014/main" id="{5B9E316B-47ED-C239-0FD7-6C306AC6956E}"/>
              </a:ext>
            </a:extLst>
          </p:cNvPr>
          <p:cNvCxnSpPr>
            <a:cxnSpLocks/>
          </p:cNvCxnSpPr>
          <p:nvPr/>
        </p:nvCxnSpPr>
        <p:spPr>
          <a:xfrm flipH="1">
            <a:off x="3076806" y="3091970"/>
            <a:ext cx="217937" cy="823529"/>
          </a:xfrm>
          <a:prstGeom prst="straightConnector1">
            <a:avLst/>
          </a:prstGeom>
          <a:ln w="190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5E48F7D1-9926-686A-E0D4-06189A4EADFC}"/>
              </a:ext>
            </a:extLst>
          </p:cNvPr>
          <p:cNvSpPr txBox="1"/>
          <p:nvPr/>
        </p:nvSpPr>
        <p:spPr>
          <a:xfrm>
            <a:off x="2916477" y="2704050"/>
            <a:ext cx="10780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/>
              <a:t>2-T bending source</a:t>
            </a:r>
            <a:endParaRPr lang="ko-KR" altLang="en-US" sz="1200"/>
          </a:p>
        </p:txBody>
      </p:sp>
      <p:cxnSp>
        <p:nvCxnSpPr>
          <p:cNvPr id="30" name="직선 화살표 연결선 29">
            <a:extLst>
              <a:ext uri="{FF2B5EF4-FFF2-40B4-BE49-F238E27FC236}">
                <a16:creationId xmlns:a16="http://schemas.microsoft.com/office/drawing/2014/main" id="{BEAF2795-9E24-49D6-5FCF-714654D8434F}"/>
              </a:ext>
            </a:extLst>
          </p:cNvPr>
          <p:cNvCxnSpPr>
            <a:cxnSpLocks/>
          </p:cNvCxnSpPr>
          <p:nvPr/>
        </p:nvCxnSpPr>
        <p:spPr>
          <a:xfrm flipH="1" flipV="1">
            <a:off x="880581" y="4033487"/>
            <a:ext cx="456529" cy="438501"/>
          </a:xfrm>
          <a:prstGeom prst="straightConnector1">
            <a:avLst/>
          </a:prstGeom>
          <a:ln w="190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A2F258CD-E82C-0B80-FCE6-9EF819A74BFF}"/>
              </a:ext>
            </a:extLst>
          </p:cNvPr>
          <p:cNvSpPr txBox="1"/>
          <p:nvPr/>
        </p:nvSpPr>
        <p:spPr>
          <a:xfrm>
            <a:off x="1272829" y="4338465"/>
            <a:ext cx="10780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/>
              <a:t>Undulator source</a:t>
            </a:r>
            <a:endParaRPr lang="ko-KR" altLang="en-US" sz="1200"/>
          </a:p>
        </p:txBody>
      </p:sp>
      <p:sp>
        <p:nvSpPr>
          <p:cNvPr id="34" name="타원 33">
            <a:extLst>
              <a:ext uri="{FF2B5EF4-FFF2-40B4-BE49-F238E27FC236}">
                <a16:creationId xmlns:a16="http://schemas.microsoft.com/office/drawing/2014/main" id="{E975805A-CBD7-FE78-B9D6-968F8F731825}"/>
              </a:ext>
            </a:extLst>
          </p:cNvPr>
          <p:cNvSpPr/>
          <p:nvPr/>
        </p:nvSpPr>
        <p:spPr>
          <a:xfrm>
            <a:off x="2631924" y="3865638"/>
            <a:ext cx="977295" cy="461665"/>
          </a:xfrm>
          <a:prstGeom prst="ellipse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타원 35">
            <a:extLst>
              <a:ext uri="{FF2B5EF4-FFF2-40B4-BE49-F238E27FC236}">
                <a16:creationId xmlns:a16="http://schemas.microsoft.com/office/drawing/2014/main" id="{161FC976-51A7-B162-A6B4-0E4FB0EB8EA9}"/>
              </a:ext>
            </a:extLst>
          </p:cNvPr>
          <p:cNvSpPr/>
          <p:nvPr/>
        </p:nvSpPr>
        <p:spPr>
          <a:xfrm>
            <a:off x="3794501" y="3774727"/>
            <a:ext cx="639596" cy="461665"/>
          </a:xfrm>
          <a:prstGeom prst="ellipse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93C5D5D1-5EE5-9311-DE0F-6543DE3528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DBAB80-468C-4252-8D8D-F72A0FE47F84}" type="slidenum">
              <a:rPr lang="ko-KR" altLang="en-US" smtClean="0"/>
              <a:t>49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363902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C28DF7-25DF-60B8-F512-DE54E76F1C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림 13">
            <a:extLst>
              <a:ext uri="{FF2B5EF4-FFF2-40B4-BE49-F238E27FC236}">
                <a16:creationId xmlns:a16="http://schemas.microsoft.com/office/drawing/2014/main" id="{FD509D0E-C56C-EE21-5C60-3859E50065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2455" y="1032317"/>
            <a:ext cx="3175437" cy="1942577"/>
          </a:xfrm>
          <a:prstGeom prst="rect">
            <a:avLst/>
          </a:prstGeom>
        </p:spPr>
      </p:pic>
      <p:sp>
        <p:nvSpPr>
          <p:cNvPr id="3" name="Shape 1">
            <a:extLst>
              <a:ext uri="{FF2B5EF4-FFF2-40B4-BE49-F238E27FC236}">
                <a16:creationId xmlns:a16="http://schemas.microsoft.com/office/drawing/2014/main" id="{D7A825BD-0CCC-383F-7440-FFD533183BE0}"/>
              </a:ext>
            </a:extLst>
          </p:cNvPr>
          <p:cNvSpPr/>
          <p:nvPr/>
        </p:nvSpPr>
        <p:spPr>
          <a:xfrm>
            <a:off x="457200" y="841248"/>
            <a:ext cx="8229600" cy="0"/>
          </a:xfrm>
          <a:prstGeom prst="line">
            <a:avLst/>
          </a:prstGeom>
          <a:noFill/>
          <a:ln w="9525">
            <a:solidFill>
              <a:srgbClr val="C5D3D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5" name="Text 0">
            <a:extLst>
              <a:ext uri="{FF2B5EF4-FFF2-40B4-BE49-F238E27FC236}">
                <a16:creationId xmlns:a16="http://schemas.microsoft.com/office/drawing/2014/main" id="{ACF40902-C625-6F0A-060F-293B1B198F6F}"/>
              </a:ext>
            </a:extLst>
          </p:cNvPr>
          <p:cNvSpPr/>
          <p:nvPr/>
        </p:nvSpPr>
        <p:spPr>
          <a:xfrm>
            <a:off x="457200" y="240117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>
                <a:solidFill>
                  <a:srgbClr val="1E3F66"/>
                </a:solidFill>
                <a:latin typeface="Arial" pitchFamily="34" charset="0"/>
                <a:cs typeface="Arial" pitchFamily="34" charset="-120"/>
              </a:rPr>
              <a:t>Synchrotron radiation</a:t>
            </a:r>
            <a:endParaRPr lang="en-US" sz="2400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3298FD38-1903-C953-A0E4-EFEDDCE397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0240" y="1032317"/>
            <a:ext cx="3171307" cy="362435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B932AC7-213C-1F9D-4FBC-0411E9AF4BE9}"/>
                  </a:ext>
                </a:extLst>
              </p:cNvPr>
              <p:cNvSpPr txBox="1"/>
              <p:nvPr/>
            </p:nvSpPr>
            <p:spPr>
              <a:xfrm>
                <a:off x="1027342" y="4616262"/>
                <a:ext cx="2977101" cy="54777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ko-KR" altLang="en-US" sz="1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ko-KR" altLang="en-US" sz="1000" i="1">
                              <a:latin typeface="Cambria Math" panose="02040503050406030204" pitchFamily="18" charset="0"/>
                            </a:rPr>
                            <m:t>𝑑𝑃</m:t>
                          </m:r>
                        </m:num>
                        <m:den>
                          <m:r>
                            <a:rPr lang="ko-KR" altLang="en-US" sz="1000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m:rPr>
                              <m:sty m:val="p"/>
                            </m:rPr>
                            <a:rPr lang="ko-KR" altLang="en-US" sz="1000" i="0">
                              <a:latin typeface="Cambria Math" panose="02040503050406030204" pitchFamily="18" charset="0"/>
                            </a:rPr>
                            <m:t>Ω</m:t>
                          </m:r>
                        </m:den>
                      </m:f>
                      <m:r>
                        <a:rPr lang="ko-KR" altLang="en-US" sz="1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ko-KR" altLang="en-US" sz="1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ko-KR" altLang="en-US" sz="1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ko-KR" altLang="en-US" sz="10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ko-KR" altLang="en-US" sz="1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ko-KR" altLang="en-US" sz="1000" i="1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ko-KR" altLang="en-US" sz="1000" i="1">
                              <a:latin typeface="Cambria Math" panose="02040503050406030204" pitchFamily="18" charset="0"/>
                            </a:rPr>
                            <m:t>𝜋</m:t>
                          </m:r>
                          <m:r>
                            <a:rPr lang="ko-KR" altLang="en-US" sz="1000" i="1">
                              <a:latin typeface="Cambria Math" panose="02040503050406030204" pitchFamily="18" charset="0"/>
                            </a:rPr>
                            <m:t>𝑐</m:t>
                          </m:r>
                        </m:den>
                      </m:f>
                      <m:f>
                        <m:fPr>
                          <m:ctrlPr>
                            <a:rPr lang="ko-KR" altLang="en-US" sz="1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ko-KR" altLang="en-US" sz="1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ko-KR" altLang="en-US" sz="1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acc>
                                    <m:accPr>
                                      <m:chr m:val="̇"/>
                                      <m:ctrlPr>
                                        <a:rPr lang="ko-KR" altLang="en-US" sz="1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acc>
                                        <m:accPr>
                                          <m:chr m:val="⃗"/>
                                          <m:ctrlPr>
                                            <a:rPr lang="ko-KR" altLang="en-US" sz="10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ko-KR" altLang="en-US" sz="1000" i="1">
                                              <a:latin typeface="Cambria Math" panose="02040503050406030204" pitchFamily="18" charset="0"/>
                                            </a:rPr>
                                            <m:t>𝛽</m:t>
                                          </m:r>
                                        </m:e>
                                      </m:acc>
                                    </m:e>
                                  </m:acc>
                                </m:e>
                              </m:d>
                            </m:e>
                            <m:sup>
                              <m:r>
                                <a:rPr lang="ko-KR" altLang="en-US" sz="1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ko-KR" altLang="en-US" sz="1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ko-KR" altLang="en-US" sz="1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ko-KR" altLang="en-US" sz="1000" i="1"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r>
                                    <a:rPr lang="ko-KR" altLang="en-US" sz="1000" i="1">
                                      <a:latin typeface="Cambria Math" panose="02040503050406030204" pitchFamily="18" charset="0"/>
                                    </a:rPr>
                                    <m:t>𝛽</m:t>
                                  </m:r>
                                  <m:func>
                                    <m:funcPr>
                                      <m:ctrlPr>
                                        <a:rPr lang="ko-KR" altLang="en-US" sz="1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ko-KR" altLang="en-US" sz="1000" i="0">
                                          <a:latin typeface="Cambria Math" panose="02040503050406030204" pitchFamily="18" charset="0"/>
                                        </a:rPr>
                                        <m:t>cos</m:t>
                                      </m:r>
                                    </m:fName>
                                    <m:e>
                                      <m:r>
                                        <a:rPr lang="ko-KR" altLang="en-US" sz="1000" i="1">
                                          <a:latin typeface="Cambria Math" panose="02040503050406030204" pitchFamily="18" charset="0"/>
                                        </a:rPr>
                                        <m:t>𝜃</m:t>
                                      </m:r>
                                    </m:e>
                                  </m:func>
                                </m:e>
                              </m:d>
                            </m:e>
                            <m:sup>
                              <m:r>
                                <a:rPr lang="ko-KR" altLang="en-US" sz="10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ko-KR" altLang="en-US" sz="1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ko-KR" altLang="en-US" sz="1000" i="1">
                              <a:latin typeface="Cambria Math" panose="02040503050406030204" pitchFamily="18" charset="0"/>
                            </a:rPr>
                            <m:t>1−</m:t>
                          </m:r>
                          <m:f>
                            <m:fPr>
                              <m:ctrlPr>
                                <a:rPr lang="ko-KR" altLang="en-US" sz="1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func>
                                <m:funcPr>
                                  <m:ctrlPr>
                                    <a:rPr lang="ko-KR" altLang="en-US" sz="10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sSup>
                                    <m:sSupPr>
                                      <m:ctrlPr>
                                        <a:rPr lang="ko-KR" altLang="en-US" sz="1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ko-KR" altLang="en-US" sz="1000" i="0">
                                          <a:latin typeface="Cambria Math" panose="02040503050406030204" pitchFamily="18" charset="0"/>
                                        </a:rPr>
                                        <m:t>sin</m:t>
                                      </m:r>
                                    </m:e>
                                    <m:sup>
                                      <m:r>
                                        <a:rPr lang="ko-KR" altLang="en-US" sz="10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fName>
                                <m:e>
                                  <m:r>
                                    <a:rPr lang="ko-KR" altLang="en-US" sz="1000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  <m:func>
                                <m:funcPr>
                                  <m:ctrlPr>
                                    <a:rPr lang="ko-KR" altLang="en-US" sz="10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sSup>
                                    <m:sSupPr>
                                      <m:ctrlPr>
                                        <a:rPr lang="ko-KR" altLang="en-US" sz="1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ko-KR" altLang="en-US" sz="1000" i="0">
                                          <a:latin typeface="Cambria Math" panose="02040503050406030204" pitchFamily="18" charset="0"/>
                                        </a:rPr>
                                        <m:t>cos</m:t>
                                      </m:r>
                                    </m:e>
                                    <m:sup>
                                      <m:r>
                                        <a:rPr lang="ko-KR" altLang="en-US" sz="10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fName>
                                <m:e>
                                  <m:r>
                                    <a:rPr lang="ko-KR" altLang="en-US" sz="1000" i="1">
                                      <a:latin typeface="Cambria Math" panose="02040503050406030204" pitchFamily="18" charset="0"/>
                                    </a:rPr>
                                    <m:t>𝜙</m:t>
                                  </m:r>
                                </m:e>
                              </m:func>
                            </m:num>
                            <m:den>
                              <m:sSup>
                                <m:sSupPr>
                                  <m:ctrlPr>
                                    <a:rPr lang="ko-KR" altLang="en-US" sz="1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ko-KR" altLang="en-US" sz="1000" i="1">
                                      <a:latin typeface="Cambria Math" panose="02040503050406030204" pitchFamily="18" charset="0"/>
                                    </a:rPr>
                                    <m:t>𝛾</m:t>
                                  </m:r>
                                </m:e>
                                <m:sup>
                                  <m:r>
                                    <a:rPr lang="ko-KR" altLang="en-US" sz="10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lang="ko-KR" altLang="en-US" sz="1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ko-KR" altLang="en-US" sz="1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ko-KR" altLang="en-US" sz="1000" i="1">
                                          <a:latin typeface="Cambria Math" panose="02040503050406030204" pitchFamily="18" charset="0"/>
                                        </a:rPr>
                                        <m:t>1−</m:t>
                                      </m:r>
                                      <m:r>
                                        <a:rPr lang="ko-KR" altLang="en-US" sz="1000" i="1">
                                          <a:latin typeface="Cambria Math" panose="02040503050406030204" pitchFamily="18" charset="0"/>
                                        </a:rPr>
                                        <m:t>𝛽</m:t>
                                      </m:r>
                                      <m:func>
                                        <m:funcPr>
                                          <m:ctrlPr>
                                            <a:rPr lang="ko-KR" altLang="en-US" sz="10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uncPr>
                                        <m:fName>
                                          <m:r>
                                            <m:rPr>
                                              <m:sty m:val="p"/>
                                            </m:rPr>
                                            <a:rPr lang="ko-KR" altLang="en-US" sz="1000" i="0">
                                              <a:latin typeface="Cambria Math" panose="02040503050406030204" pitchFamily="18" charset="0"/>
                                            </a:rPr>
                                            <m:t>cos</m:t>
                                          </m:r>
                                        </m:fName>
                                        <m:e>
                                          <m:r>
                                            <a:rPr lang="ko-KR" altLang="en-US" sz="1000" i="1">
                                              <a:latin typeface="Cambria Math" panose="02040503050406030204" pitchFamily="18" charset="0"/>
                                            </a:rPr>
                                            <m:t>𝜃</m:t>
                                          </m:r>
                                        </m:e>
                                      </m:func>
                                    </m:e>
                                  </m:d>
                                </m:e>
                                <m:sup>
                                  <m:r>
                                    <a:rPr lang="ko-KR" altLang="en-US" sz="10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e>
                      </m:d>
                    </m:oMath>
                  </m:oMathPara>
                </a14:m>
                <a:endParaRPr lang="ko-KR" altLang="en-US" sz="100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B932AC7-213C-1F9D-4FBC-0411E9AF4B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7342" y="4616262"/>
                <a:ext cx="2977101" cy="54777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그림 9">
            <a:extLst>
              <a:ext uri="{FF2B5EF4-FFF2-40B4-BE49-F238E27FC236}">
                <a16:creationId xmlns:a16="http://schemas.microsoft.com/office/drawing/2014/main" id="{5842B717-2A5C-7E9A-D43D-E11DD333BA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88535" y="3049035"/>
            <a:ext cx="3125225" cy="193444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28E701E-E62E-6988-E17D-6316E04114D9}"/>
                  </a:ext>
                </a:extLst>
              </p:cNvPr>
              <p:cNvSpPr txBox="1"/>
              <p:nvPr/>
            </p:nvSpPr>
            <p:spPr>
              <a:xfrm>
                <a:off x="5388035" y="1879729"/>
                <a:ext cx="2675914" cy="39350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ko-KR" sz="1200" b="1"/>
                  <a:t>Lorentz factor</a:t>
                </a:r>
                <a14:m>
                  <m:oMath xmlns:m="http://schemas.openxmlformats.org/officeDocument/2006/math">
                    <m:r>
                      <a:rPr lang="en-US" altLang="ko-KR" sz="1200" b="1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ko-KR" sz="1200" b="0" i="1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ko-KR" altLang="en-US" sz="1200" i="1" smtClean="0">
                        <a:latin typeface="Cambria Math" panose="02040503050406030204" pitchFamily="18" charset="0"/>
                      </a:rPr>
                      <m:t>𝛾</m:t>
                    </m:r>
                    <m:r>
                      <a:rPr lang="ko-KR" altLang="en-US" sz="120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ko-KR" altLang="en-US" sz="1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ko-KR" altLang="en-US" sz="12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ko-KR" altLang="en-US" sz="12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ko-KR" altLang="en-US" sz="1200" i="1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sSup>
                              <m:sSupPr>
                                <m:ctrlPr>
                                  <a:rPr lang="ko-KR" altLang="en-US" sz="12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ko-KR" altLang="en-US" sz="1200" i="1">
                                    <a:latin typeface="Cambria Math" panose="02040503050406030204" pitchFamily="18" charset="0"/>
                                  </a:rPr>
                                  <m:t>𝛽</m:t>
                                </m:r>
                              </m:e>
                              <m:sup>
                                <m:r>
                                  <a:rPr lang="ko-KR" altLang="en-US" sz="12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den>
                    </m:f>
                    <m:r>
                      <a:rPr lang="ko-KR" altLang="en-US" sz="12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ko-KR" altLang="en-US" sz="1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ko-KR" altLang="en-US" sz="12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ko-KR" altLang="en-US" sz="12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ko-KR" altLang="en-US" sz="1200" i="1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sSup>
                              <m:sSupPr>
                                <m:ctrlPr>
                                  <a:rPr lang="ko-KR" altLang="en-US" sz="12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ko-KR" altLang="en-US" sz="12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ko-KR" altLang="en-US" sz="1200" i="1">
                                        <a:latin typeface="Cambria Math" panose="02040503050406030204" pitchFamily="18" charset="0"/>
                                      </a:rPr>
                                      <m:t>𝑣</m:t>
                                    </m:r>
                                    <m:r>
                                      <m:rPr>
                                        <m:lit/>
                                      </m:rPr>
                                      <a:rPr lang="ko-KR" altLang="en-US" sz="1200" i="1">
                                        <a:latin typeface="Cambria Math" panose="02040503050406030204" pitchFamily="18" charset="0"/>
                                      </a:rPr>
                                      <m:t>/</m:t>
                                    </m:r>
                                    <m:r>
                                      <a:rPr lang="ko-KR" altLang="en-US" sz="1200" i="1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</m:e>
                                </m:d>
                              </m:e>
                              <m:sup>
                                <m:r>
                                  <a:rPr lang="ko-KR" altLang="en-US" sz="12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den>
                    </m:f>
                  </m:oMath>
                </a14:m>
                <a:endParaRPr lang="ko-KR" altLang="en-US" sz="120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28E701E-E62E-6988-E17D-6316E04114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8035" y="1879729"/>
                <a:ext cx="2675914" cy="393506"/>
              </a:xfrm>
              <a:prstGeom prst="rect">
                <a:avLst/>
              </a:prstGeom>
              <a:blipFill>
                <a:blip r:embed="rId7"/>
                <a:stretch>
                  <a:fillRect l="-228" b="-153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9A24847B-07B0-6E07-304D-739E180A5C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DBAB80-468C-4252-8D8D-F72A0FE47F84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480647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2EA219-E126-0436-2AC5-3EE9CF50E1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">
            <a:extLst>
              <a:ext uri="{FF2B5EF4-FFF2-40B4-BE49-F238E27FC236}">
                <a16:creationId xmlns:a16="http://schemas.microsoft.com/office/drawing/2014/main" id="{3A78A61F-72FD-701B-6937-A94755D935F9}"/>
              </a:ext>
            </a:extLst>
          </p:cNvPr>
          <p:cNvSpPr/>
          <p:nvPr/>
        </p:nvSpPr>
        <p:spPr>
          <a:xfrm>
            <a:off x="457200" y="841248"/>
            <a:ext cx="8229600" cy="0"/>
          </a:xfrm>
          <a:prstGeom prst="line">
            <a:avLst/>
          </a:prstGeom>
          <a:noFill/>
          <a:ln w="9525">
            <a:solidFill>
              <a:srgbClr val="C5D3D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7388D4E7-F4E7-5B4C-1E3E-0CB35ADF9ED7}"/>
              </a:ext>
            </a:extLst>
          </p:cNvPr>
          <p:cNvSpPr/>
          <p:nvPr/>
        </p:nvSpPr>
        <p:spPr>
          <a:xfrm>
            <a:off x="365760" y="4836344"/>
            <a:ext cx="6858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8A96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Beam Dynamics of Circular Accelerators – KoPAS 2026</a:t>
            </a:r>
            <a:endParaRPr lang="en-US" sz="900" dirty="0"/>
          </a:p>
        </p:txBody>
      </p:sp>
      <p:sp>
        <p:nvSpPr>
          <p:cNvPr id="6" name="Text 0">
            <a:extLst>
              <a:ext uri="{FF2B5EF4-FFF2-40B4-BE49-F238E27FC236}">
                <a16:creationId xmlns:a16="http://schemas.microsoft.com/office/drawing/2014/main" id="{15AFF450-BAEB-E0A1-54A0-CFB362E036F8}"/>
              </a:ext>
            </a:extLst>
          </p:cNvPr>
          <p:cNvSpPr/>
          <p:nvPr/>
        </p:nvSpPr>
        <p:spPr>
          <a:xfrm>
            <a:off x="457200" y="18734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altLang="ko-KR" sz="2400" b="1">
                <a:solidFill>
                  <a:srgbClr val="1E3F66"/>
                </a:solidFill>
                <a:latin typeface="Arial" pitchFamily="34" charset="0"/>
                <a:cs typeface="Arial" pitchFamily="34" charset="-120"/>
              </a:rPr>
              <a:t>Example of MBA lattices</a:t>
            </a:r>
            <a:endParaRPr lang="en-US" sz="2400" dirty="0"/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3F538F49-9867-606D-6A55-4224ACD0696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DBAB80-468C-4252-8D8D-F72A0FE47F84}" type="slidenum">
              <a:rPr lang="ko-KR" altLang="en-US" smtClean="0"/>
              <a:t>50</a:t>
            </a:fld>
            <a:endParaRPr lang="ko-KR" altLang="en-US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C95BF4C7-7B8B-0A8D-CB07-0FC3FA304A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352" y="735877"/>
            <a:ext cx="7989277" cy="2102920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1F7E6A4F-7092-8EEE-CB72-D58AC30ABD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352" y="2925087"/>
            <a:ext cx="8194667" cy="1842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39777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3F6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947D4D2-E205-953A-E62A-A253DB4951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281F7435-098D-8272-2154-E72549EE21DB}"/>
              </a:ext>
            </a:extLst>
          </p:cNvPr>
          <p:cNvSpPr/>
          <p:nvPr/>
        </p:nvSpPr>
        <p:spPr>
          <a:xfrm>
            <a:off x="0" y="457200"/>
            <a:ext cx="9144000" cy="0"/>
          </a:xfrm>
          <a:prstGeom prst="line">
            <a:avLst/>
          </a:prstGeom>
          <a:noFill/>
          <a:ln w="6350">
            <a:solidFill>
              <a:srgbClr val="2A50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3138BB53-F2A1-07F5-41C9-5F4FC176099B}"/>
              </a:ext>
            </a:extLst>
          </p:cNvPr>
          <p:cNvSpPr/>
          <p:nvPr/>
        </p:nvSpPr>
        <p:spPr>
          <a:xfrm>
            <a:off x="0" y="1280160"/>
            <a:ext cx="9144000" cy="0"/>
          </a:xfrm>
          <a:prstGeom prst="line">
            <a:avLst/>
          </a:prstGeom>
          <a:noFill/>
          <a:ln w="6350">
            <a:solidFill>
              <a:srgbClr val="2A50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6CBC819D-CEE4-9B61-00DF-223987A5DC1C}"/>
              </a:ext>
            </a:extLst>
          </p:cNvPr>
          <p:cNvSpPr/>
          <p:nvPr/>
        </p:nvSpPr>
        <p:spPr>
          <a:xfrm>
            <a:off x="0" y="2103120"/>
            <a:ext cx="9144000" cy="0"/>
          </a:xfrm>
          <a:prstGeom prst="line">
            <a:avLst/>
          </a:prstGeom>
          <a:noFill/>
          <a:ln w="6350">
            <a:solidFill>
              <a:srgbClr val="2A50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E7FB81E9-3306-7453-0B36-2F75E6C6261D}"/>
              </a:ext>
            </a:extLst>
          </p:cNvPr>
          <p:cNvSpPr/>
          <p:nvPr/>
        </p:nvSpPr>
        <p:spPr>
          <a:xfrm>
            <a:off x="0" y="2926080"/>
            <a:ext cx="9144000" cy="0"/>
          </a:xfrm>
          <a:prstGeom prst="line">
            <a:avLst/>
          </a:prstGeom>
          <a:noFill/>
          <a:ln w="6350">
            <a:solidFill>
              <a:srgbClr val="2A50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8234F2AA-76AF-734F-C68D-F97A5070B47B}"/>
              </a:ext>
            </a:extLst>
          </p:cNvPr>
          <p:cNvSpPr/>
          <p:nvPr/>
        </p:nvSpPr>
        <p:spPr>
          <a:xfrm>
            <a:off x="0" y="3749040"/>
            <a:ext cx="9144000" cy="0"/>
          </a:xfrm>
          <a:prstGeom prst="line">
            <a:avLst/>
          </a:prstGeom>
          <a:noFill/>
          <a:ln w="6350">
            <a:solidFill>
              <a:srgbClr val="2A50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7" name="Shape 5">
            <a:extLst>
              <a:ext uri="{FF2B5EF4-FFF2-40B4-BE49-F238E27FC236}">
                <a16:creationId xmlns:a16="http://schemas.microsoft.com/office/drawing/2014/main" id="{BBE7935A-AB47-1505-7220-D3017A33469C}"/>
              </a:ext>
            </a:extLst>
          </p:cNvPr>
          <p:cNvSpPr/>
          <p:nvPr/>
        </p:nvSpPr>
        <p:spPr>
          <a:xfrm>
            <a:off x="0" y="4572000"/>
            <a:ext cx="9144000" cy="0"/>
          </a:xfrm>
          <a:prstGeom prst="line">
            <a:avLst/>
          </a:prstGeom>
          <a:noFill/>
          <a:ln w="6350">
            <a:solidFill>
              <a:srgbClr val="2A50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462E4FBB-6EB6-2D30-09C4-FCF638CBCF89}"/>
              </a:ext>
            </a:extLst>
          </p:cNvPr>
          <p:cNvSpPr/>
          <p:nvPr/>
        </p:nvSpPr>
        <p:spPr>
          <a:xfrm>
            <a:off x="0" y="0"/>
            <a:ext cx="0" cy="5143500"/>
          </a:xfrm>
          <a:prstGeom prst="line">
            <a:avLst/>
          </a:prstGeom>
          <a:noFill/>
          <a:ln w="6350">
            <a:solidFill>
              <a:srgbClr val="2A50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9" name="Shape 7">
            <a:extLst>
              <a:ext uri="{FF2B5EF4-FFF2-40B4-BE49-F238E27FC236}">
                <a16:creationId xmlns:a16="http://schemas.microsoft.com/office/drawing/2014/main" id="{7AC5EA85-70E9-83B3-A9FD-2A43A462AC55}"/>
              </a:ext>
            </a:extLst>
          </p:cNvPr>
          <p:cNvSpPr/>
          <p:nvPr/>
        </p:nvSpPr>
        <p:spPr>
          <a:xfrm>
            <a:off x="914400" y="0"/>
            <a:ext cx="0" cy="5143500"/>
          </a:xfrm>
          <a:prstGeom prst="line">
            <a:avLst/>
          </a:prstGeom>
          <a:noFill/>
          <a:ln w="6350">
            <a:solidFill>
              <a:srgbClr val="2A50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0" name="Shape 8">
            <a:extLst>
              <a:ext uri="{FF2B5EF4-FFF2-40B4-BE49-F238E27FC236}">
                <a16:creationId xmlns:a16="http://schemas.microsoft.com/office/drawing/2014/main" id="{73BD5CE7-CEAD-6FE6-3E8B-E6C93458D71C}"/>
              </a:ext>
            </a:extLst>
          </p:cNvPr>
          <p:cNvSpPr/>
          <p:nvPr/>
        </p:nvSpPr>
        <p:spPr>
          <a:xfrm>
            <a:off x="1828800" y="0"/>
            <a:ext cx="0" cy="5143500"/>
          </a:xfrm>
          <a:prstGeom prst="line">
            <a:avLst/>
          </a:prstGeom>
          <a:noFill/>
          <a:ln w="6350">
            <a:solidFill>
              <a:srgbClr val="2A50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1" name="Shape 9">
            <a:extLst>
              <a:ext uri="{FF2B5EF4-FFF2-40B4-BE49-F238E27FC236}">
                <a16:creationId xmlns:a16="http://schemas.microsoft.com/office/drawing/2014/main" id="{05889770-FBA3-4FFE-754A-83BC558C1CAA}"/>
              </a:ext>
            </a:extLst>
          </p:cNvPr>
          <p:cNvSpPr/>
          <p:nvPr/>
        </p:nvSpPr>
        <p:spPr>
          <a:xfrm>
            <a:off x="2743200" y="0"/>
            <a:ext cx="0" cy="5143500"/>
          </a:xfrm>
          <a:prstGeom prst="line">
            <a:avLst/>
          </a:prstGeom>
          <a:noFill/>
          <a:ln w="6350">
            <a:solidFill>
              <a:srgbClr val="2A50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2" name="Shape 10">
            <a:extLst>
              <a:ext uri="{FF2B5EF4-FFF2-40B4-BE49-F238E27FC236}">
                <a16:creationId xmlns:a16="http://schemas.microsoft.com/office/drawing/2014/main" id="{96F26AE8-5A07-2FBD-762E-6A76662FF7CC}"/>
              </a:ext>
            </a:extLst>
          </p:cNvPr>
          <p:cNvSpPr/>
          <p:nvPr/>
        </p:nvSpPr>
        <p:spPr>
          <a:xfrm>
            <a:off x="3657600" y="0"/>
            <a:ext cx="0" cy="5143500"/>
          </a:xfrm>
          <a:prstGeom prst="line">
            <a:avLst/>
          </a:prstGeom>
          <a:noFill/>
          <a:ln w="6350">
            <a:solidFill>
              <a:srgbClr val="2A50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3" name="Shape 11">
            <a:extLst>
              <a:ext uri="{FF2B5EF4-FFF2-40B4-BE49-F238E27FC236}">
                <a16:creationId xmlns:a16="http://schemas.microsoft.com/office/drawing/2014/main" id="{C463FBF0-17CF-4DE6-382C-AACD424E3920}"/>
              </a:ext>
            </a:extLst>
          </p:cNvPr>
          <p:cNvSpPr/>
          <p:nvPr/>
        </p:nvSpPr>
        <p:spPr>
          <a:xfrm>
            <a:off x="4572000" y="0"/>
            <a:ext cx="0" cy="5143500"/>
          </a:xfrm>
          <a:prstGeom prst="line">
            <a:avLst/>
          </a:prstGeom>
          <a:noFill/>
          <a:ln w="6350">
            <a:solidFill>
              <a:srgbClr val="2A50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4" name="Shape 12">
            <a:extLst>
              <a:ext uri="{FF2B5EF4-FFF2-40B4-BE49-F238E27FC236}">
                <a16:creationId xmlns:a16="http://schemas.microsoft.com/office/drawing/2014/main" id="{2F1559EE-6DE0-7B8D-36B8-CE7622FEF8C3}"/>
              </a:ext>
            </a:extLst>
          </p:cNvPr>
          <p:cNvSpPr/>
          <p:nvPr/>
        </p:nvSpPr>
        <p:spPr>
          <a:xfrm>
            <a:off x="5486400" y="0"/>
            <a:ext cx="0" cy="5143500"/>
          </a:xfrm>
          <a:prstGeom prst="line">
            <a:avLst/>
          </a:prstGeom>
          <a:noFill/>
          <a:ln w="6350">
            <a:solidFill>
              <a:srgbClr val="2A50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5" name="Shape 13">
            <a:extLst>
              <a:ext uri="{FF2B5EF4-FFF2-40B4-BE49-F238E27FC236}">
                <a16:creationId xmlns:a16="http://schemas.microsoft.com/office/drawing/2014/main" id="{7F5F634D-14FA-0E72-E8CB-67C75AF7B423}"/>
              </a:ext>
            </a:extLst>
          </p:cNvPr>
          <p:cNvSpPr/>
          <p:nvPr/>
        </p:nvSpPr>
        <p:spPr>
          <a:xfrm>
            <a:off x="6400800" y="0"/>
            <a:ext cx="0" cy="5143500"/>
          </a:xfrm>
          <a:prstGeom prst="line">
            <a:avLst/>
          </a:prstGeom>
          <a:noFill/>
          <a:ln w="6350">
            <a:solidFill>
              <a:srgbClr val="2A50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6" name="Shape 14">
            <a:extLst>
              <a:ext uri="{FF2B5EF4-FFF2-40B4-BE49-F238E27FC236}">
                <a16:creationId xmlns:a16="http://schemas.microsoft.com/office/drawing/2014/main" id="{552E443A-EF3D-1C52-B5B1-50643CC3541D}"/>
              </a:ext>
            </a:extLst>
          </p:cNvPr>
          <p:cNvSpPr/>
          <p:nvPr/>
        </p:nvSpPr>
        <p:spPr>
          <a:xfrm>
            <a:off x="7315200" y="0"/>
            <a:ext cx="0" cy="5143500"/>
          </a:xfrm>
          <a:prstGeom prst="line">
            <a:avLst/>
          </a:prstGeom>
          <a:noFill/>
          <a:ln w="6350">
            <a:solidFill>
              <a:srgbClr val="2A50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7" name="Shape 15">
            <a:extLst>
              <a:ext uri="{FF2B5EF4-FFF2-40B4-BE49-F238E27FC236}">
                <a16:creationId xmlns:a16="http://schemas.microsoft.com/office/drawing/2014/main" id="{BD326E5D-91AB-D4AF-105A-217FDF5AD1C4}"/>
              </a:ext>
            </a:extLst>
          </p:cNvPr>
          <p:cNvSpPr/>
          <p:nvPr/>
        </p:nvSpPr>
        <p:spPr>
          <a:xfrm>
            <a:off x="8229600" y="0"/>
            <a:ext cx="0" cy="5143500"/>
          </a:xfrm>
          <a:prstGeom prst="line">
            <a:avLst/>
          </a:prstGeom>
          <a:noFill/>
          <a:ln w="6350">
            <a:solidFill>
              <a:srgbClr val="2A50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8" name="Shape 16">
            <a:extLst>
              <a:ext uri="{FF2B5EF4-FFF2-40B4-BE49-F238E27FC236}">
                <a16:creationId xmlns:a16="http://schemas.microsoft.com/office/drawing/2014/main" id="{BB0921A0-16F4-1AD9-1096-0043B4219DFA}"/>
              </a:ext>
            </a:extLst>
          </p:cNvPr>
          <p:cNvSpPr/>
          <p:nvPr/>
        </p:nvSpPr>
        <p:spPr>
          <a:xfrm>
            <a:off x="9144000" y="0"/>
            <a:ext cx="0" cy="5143500"/>
          </a:xfrm>
          <a:prstGeom prst="line">
            <a:avLst/>
          </a:prstGeom>
          <a:noFill/>
          <a:ln w="6350">
            <a:solidFill>
              <a:srgbClr val="2A50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9" name="Text 17">
            <a:extLst>
              <a:ext uri="{FF2B5EF4-FFF2-40B4-BE49-F238E27FC236}">
                <a16:creationId xmlns:a16="http://schemas.microsoft.com/office/drawing/2014/main" id="{6CB6DE1D-9F5F-16CA-B99A-8CC6195D8D55}"/>
              </a:ext>
            </a:extLst>
          </p:cNvPr>
          <p:cNvSpPr/>
          <p:nvPr/>
        </p:nvSpPr>
        <p:spPr>
          <a:xfrm>
            <a:off x="640080" y="137160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500" dirty="0">
                <a:solidFill>
                  <a:srgbClr val="D6E4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</a:t>
            </a:r>
            <a:endParaRPr lang="en-US" sz="1000" dirty="0"/>
          </a:p>
        </p:txBody>
      </p:sp>
      <p:sp>
        <p:nvSpPr>
          <p:cNvPr id="20" name="Text 18">
            <a:extLst>
              <a:ext uri="{FF2B5EF4-FFF2-40B4-BE49-F238E27FC236}">
                <a16:creationId xmlns:a16="http://schemas.microsoft.com/office/drawing/2014/main" id="{E14342B1-64BE-3530-F123-308ADB951A90}"/>
              </a:ext>
            </a:extLst>
          </p:cNvPr>
          <p:cNvSpPr/>
          <p:nvPr/>
        </p:nvSpPr>
        <p:spPr>
          <a:xfrm>
            <a:off x="594360" y="1691640"/>
            <a:ext cx="22860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0" b="1">
                <a:solidFill>
                  <a:srgbClr val="FFFFFF">
                    <a:alpha val="8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8000" dirty="0"/>
          </a:p>
        </p:txBody>
      </p:sp>
      <p:sp>
        <p:nvSpPr>
          <p:cNvPr id="21" name="Shape 19">
            <a:extLst>
              <a:ext uri="{FF2B5EF4-FFF2-40B4-BE49-F238E27FC236}">
                <a16:creationId xmlns:a16="http://schemas.microsoft.com/office/drawing/2014/main" id="{7B832116-DCAA-0888-DC4E-C4E164FCA001}"/>
              </a:ext>
            </a:extLst>
          </p:cNvPr>
          <p:cNvSpPr/>
          <p:nvPr/>
        </p:nvSpPr>
        <p:spPr>
          <a:xfrm>
            <a:off x="640080" y="2606040"/>
            <a:ext cx="7772400" cy="0"/>
          </a:xfrm>
          <a:prstGeom prst="line">
            <a:avLst/>
          </a:prstGeom>
          <a:noFill/>
          <a:ln w="9525">
            <a:solidFill>
              <a:srgbClr val="D6E4F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2" name="Text 20">
            <a:extLst>
              <a:ext uri="{FF2B5EF4-FFF2-40B4-BE49-F238E27FC236}">
                <a16:creationId xmlns:a16="http://schemas.microsoft.com/office/drawing/2014/main" id="{E176A5CA-9B8D-0DE3-E075-A4BD410A0BE9}"/>
              </a:ext>
            </a:extLst>
          </p:cNvPr>
          <p:cNvSpPr/>
          <p:nvPr/>
        </p:nvSpPr>
        <p:spPr>
          <a:xfrm>
            <a:off x="640080" y="2743200"/>
            <a:ext cx="77724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Nonlinear</a:t>
            </a:r>
            <a:r>
              <a:rPr lang="ko-KR" altLang="en-US" sz="2800" b="1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 </a:t>
            </a:r>
            <a:r>
              <a:rPr lang="en-US" altLang="ko-KR" sz="2800" b="1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beam</a:t>
            </a:r>
            <a:r>
              <a:rPr lang="ko-KR" altLang="en-US" sz="2800" b="1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 </a:t>
            </a:r>
            <a:r>
              <a:rPr lang="en-US" altLang="ko-KR" sz="2800" b="1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dynamics</a:t>
            </a:r>
            <a:endParaRPr lang="en-US" sz="2800" dirty="0"/>
          </a:p>
        </p:txBody>
      </p:sp>
      <p:sp>
        <p:nvSpPr>
          <p:cNvPr id="23" name="Text 21">
            <a:extLst>
              <a:ext uri="{FF2B5EF4-FFF2-40B4-BE49-F238E27FC236}">
                <a16:creationId xmlns:a16="http://schemas.microsoft.com/office/drawing/2014/main" id="{DF9AFE4B-E0DC-689D-E0E0-38A12F215E8E}"/>
              </a:ext>
            </a:extLst>
          </p:cNvPr>
          <p:cNvSpPr/>
          <p:nvPr/>
        </p:nvSpPr>
        <p:spPr>
          <a:xfrm>
            <a:off x="640080" y="3474720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400" dirty="0"/>
          </a:p>
        </p:txBody>
      </p:sp>
      <p:sp>
        <p:nvSpPr>
          <p:cNvPr id="24" name="슬라이드 번호 개체 틀 23">
            <a:extLst>
              <a:ext uri="{FF2B5EF4-FFF2-40B4-BE49-F238E27FC236}">
                <a16:creationId xmlns:a16="http://schemas.microsoft.com/office/drawing/2014/main" id="{957FE180-7888-F7CC-0AA1-DD996AE8DC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DBAB80-468C-4252-8D8D-F72A0FE47F84}" type="slidenum">
              <a:rPr lang="ko-KR" altLang="en-US" smtClean="0"/>
              <a:t>51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7006473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DEE8C0-06B3-1B28-EA61-D64D3BD8BC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">
            <a:extLst>
              <a:ext uri="{FF2B5EF4-FFF2-40B4-BE49-F238E27FC236}">
                <a16:creationId xmlns:a16="http://schemas.microsoft.com/office/drawing/2014/main" id="{2E365A8F-FBE8-9773-5C84-CF6D835901F9}"/>
              </a:ext>
            </a:extLst>
          </p:cNvPr>
          <p:cNvSpPr/>
          <p:nvPr/>
        </p:nvSpPr>
        <p:spPr>
          <a:xfrm>
            <a:off x="457200" y="841248"/>
            <a:ext cx="8229600" cy="0"/>
          </a:xfrm>
          <a:prstGeom prst="line">
            <a:avLst/>
          </a:prstGeom>
          <a:noFill/>
          <a:ln w="9525">
            <a:solidFill>
              <a:srgbClr val="C5D3D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27C2CC90-3E94-EACD-7611-E90095E15F60}"/>
              </a:ext>
            </a:extLst>
          </p:cNvPr>
          <p:cNvSpPr/>
          <p:nvPr/>
        </p:nvSpPr>
        <p:spPr>
          <a:xfrm>
            <a:off x="365760" y="4836344"/>
            <a:ext cx="6858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8A96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Beam Dynamics of Circular Accelerators – KoPAS 2026</a:t>
            </a:r>
            <a:endParaRPr lang="en-US" sz="900" dirty="0"/>
          </a:p>
        </p:txBody>
      </p:sp>
      <p:sp>
        <p:nvSpPr>
          <p:cNvPr id="6" name="Text 0">
            <a:extLst>
              <a:ext uri="{FF2B5EF4-FFF2-40B4-BE49-F238E27FC236}">
                <a16:creationId xmlns:a16="http://schemas.microsoft.com/office/drawing/2014/main" id="{FA8CE5D2-A360-7E4B-E610-F0D2BEB807DE}"/>
              </a:ext>
            </a:extLst>
          </p:cNvPr>
          <p:cNvSpPr/>
          <p:nvPr/>
        </p:nvSpPr>
        <p:spPr>
          <a:xfrm>
            <a:off x="457200" y="18734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>
                <a:solidFill>
                  <a:srgbClr val="1E3F66"/>
                </a:solidFill>
                <a:latin typeface="Arial" pitchFamily="34" charset="0"/>
                <a:cs typeface="Arial" pitchFamily="34" charset="-120"/>
              </a:rPr>
              <a:t>Source of strong nonlinear effects</a:t>
            </a:r>
            <a:endParaRPr lang="en-US" sz="2400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4860F2B2-2056-BF80-D823-8488339358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0265" y="943855"/>
            <a:ext cx="6094069" cy="369312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EE4D5B53-68FB-C98C-AF23-963B8E9AA5E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DBAB80-468C-4252-8D8D-F72A0FE47F84}" type="slidenum">
              <a:rPr lang="ko-KR" altLang="en-US" smtClean="0"/>
              <a:t>52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2556266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83061F-D3E0-45FE-2169-B95C1DFD6C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">
            <a:extLst>
              <a:ext uri="{FF2B5EF4-FFF2-40B4-BE49-F238E27FC236}">
                <a16:creationId xmlns:a16="http://schemas.microsoft.com/office/drawing/2014/main" id="{F35ACEBA-F7D9-7168-1356-F133EAE82AF6}"/>
              </a:ext>
            </a:extLst>
          </p:cNvPr>
          <p:cNvSpPr/>
          <p:nvPr/>
        </p:nvSpPr>
        <p:spPr>
          <a:xfrm>
            <a:off x="457200" y="841248"/>
            <a:ext cx="8229600" cy="0"/>
          </a:xfrm>
          <a:prstGeom prst="line">
            <a:avLst/>
          </a:prstGeom>
          <a:noFill/>
          <a:ln w="9525">
            <a:solidFill>
              <a:srgbClr val="C5D3D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001301DE-5C6F-8CDF-F3D0-B2839C3C7581}"/>
              </a:ext>
            </a:extLst>
          </p:cNvPr>
          <p:cNvSpPr/>
          <p:nvPr/>
        </p:nvSpPr>
        <p:spPr>
          <a:xfrm>
            <a:off x="365760" y="4836344"/>
            <a:ext cx="6858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8A96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Beam Dynamics of Circular Accelerators – KoPAS 2026</a:t>
            </a:r>
            <a:endParaRPr lang="en-US" sz="900" dirty="0"/>
          </a:p>
        </p:txBody>
      </p:sp>
      <p:sp>
        <p:nvSpPr>
          <p:cNvPr id="6" name="Text 0">
            <a:extLst>
              <a:ext uri="{FF2B5EF4-FFF2-40B4-BE49-F238E27FC236}">
                <a16:creationId xmlns:a16="http://schemas.microsoft.com/office/drawing/2014/main" id="{6B12167E-F7C8-A6C2-24E3-D2F6DDBA3C15}"/>
              </a:ext>
            </a:extLst>
          </p:cNvPr>
          <p:cNvSpPr/>
          <p:nvPr/>
        </p:nvSpPr>
        <p:spPr>
          <a:xfrm>
            <a:off x="457200" y="18734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>
                <a:solidFill>
                  <a:srgbClr val="1E3F66"/>
                </a:solidFill>
                <a:latin typeface="Arial" pitchFamily="34" charset="0"/>
                <a:cs typeface="Arial" pitchFamily="34" charset="-120"/>
              </a:rPr>
              <a:t>Dynamic aperture </a:t>
            </a:r>
            <a:r>
              <a:rPr lang="en-US" altLang="ko-KR" sz="2400" b="1">
                <a:solidFill>
                  <a:srgbClr val="1E3F66"/>
                </a:solidFill>
                <a:latin typeface="Arial" pitchFamily="34" charset="0"/>
                <a:cs typeface="Arial" pitchFamily="34" charset="-120"/>
              </a:rPr>
              <a:t>(DA)</a:t>
            </a:r>
            <a:endParaRPr lang="en-US" sz="2400" dirty="0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87163DFB-2786-69C2-23F4-63D7EF8C86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362" y="954449"/>
            <a:ext cx="7489371" cy="3617709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8617B53-A4F1-4AE3-58D0-EA36F9AEE5C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DBAB80-468C-4252-8D8D-F72A0FE47F84}" type="slidenum">
              <a:rPr lang="ko-KR" altLang="en-US" smtClean="0"/>
              <a:t>53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984465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AC1D80-72F7-8AE2-FFB3-891A2C9C29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">
            <a:extLst>
              <a:ext uri="{FF2B5EF4-FFF2-40B4-BE49-F238E27FC236}">
                <a16:creationId xmlns:a16="http://schemas.microsoft.com/office/drawing/2014/main" id="{49ADD5BD-2D8A-A945-95DE-EFE8F4D74B71}"/>
              </a:ext>
            </a:extLst>
          </p:cNvPr>
          <p:cNvSpPr/>
          <p:nvPr/>
        </p:nvSpPr>
        <p:spPr>
          <a:xfrm>
            <a:off x="457200" y="841248"/>
            <a:ext cx="8229600" cy="0"/>
          </a:xfrm>
          <a:prstGeom prst="line">
            <a:avLst/>
          </a:prstGeom>
          <a:noFill/>
          <a:ln w="9525">
            <a:solidFill>
              <a:srgbClr val="C5D3D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99634224-C328-1837-7CCF-14FE2E76C956}"/>
              </a:ext>
            </a:extLst>
          </p:cNvPr>
          <p:cNvSpPr/>
          <p:nvPr/>
        </p:nvSpPr>
        <p:spPr>
          <a:xfrm>
            <a:off x="365760" y="4836344"/>
            <a:ext cx="6858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8A96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Beam Dynamics of Circular Accelerators – KoPAS 2026</a:t>
            </a:r>
            <a:endParaRPr lang="en-US" sz="900" dirty="0"/>
          </a:p>
        </p:txBody>
      </p:sp>
      <p:sp>
        <p:nvSpPr>
          <p:cNvPr id="6" name="Text 0">
            <a:extLst>
              <a:ext uri="{FF2B5EF4-FFF2-40B4-BE49-F238E27FC236}">
                <a16:creationId xmlns:a16="http://schemas.microsoft.com/office/drawing/2014/main" id="{82425DBF-DAE6-C970-BAFE-50C9103DE23A}"/>
              </a:ext>
            </a:extLst>
          </p:cNvPr>
          <p:cNvSpPr/>
          <p:nvPr/>
        </p:nvSpPr>
        <p:spPr>
          <a:xfrm>
            <a:off x="457200" y="18734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altLang="ko-KR" sz="2400" b="1">
                <a:solidFill>
                  <a:srgbClr val="1E3F66"/>
                </a:solidFill>
                <a:latin typeface="Arial" pitchFamily="34" charset="0"/>
                <a:cs typeface="Arial" pitchFamily="34" charset="-120"/>
              </a:rPr>
              <a:t>Why need large dynamic aperture?</a:t>
            </a:r>
            <a:endParaRPr lang="en-US" sz="2400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489278CE-CDB3-57CA-FB08-566794439D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735" y="880892"/>
            <a:ext cx="5679996" cy="1694034"/>
          </a:xfrm>
          <a:prstGeom prst="rect">
            <a:avLst/>
          </a:prstGeom>
        </p:spPr>
      </p:pic>
      <p:sp>
        <p:nvSpPr>
          <p:cNvPr id="10" name="직사각형 9">
            <a:extLst>
              <a:ext uri="{FF2B5EF4-FFF2-40B4-BE49-F238E27FC236}">
                <a16:creationId xmlns:a16="http://schemas.microsoft.com/office/drawing/2014/main" id="{057E5674-0587-93DA-70A1-D15AFE9F4EC2}"/>
              </a:ext>
            </a:extLst>
          </p:cNvPr>
          <p:cNvSpPr/>
          <p:nvPr/>
        </p:nvSpPr>
        <p:spPr>
          <a:xfrm>
            <a:off x="468620" y="881432"/>
            <a:ext cx="2977515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600"/>
              <a:t>Simon White, Experience at ESRF, Topical Workshop on Injection and Injection Systems</a:t>
            </a:r>
            <a:endParaRPr lang="ko-KR" altLang="en-US" sz="600"/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49862810-2084-04AF-47C5-EFA47AFB8B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4904" y="2765556"/>
            <a:ext cx="3846167" cy="1806893"/>
          </a:xfrm>
          <a:prstGeom prst="rect">
            <a:avLst/>
          </a:prstGeom>
        </p:spPr>
      </p:pic>
      <p:sp>
        <p:nvSpPr>
          <p:cNvPr id="16" name="직사각형 15">
            <a:extLst>
              <a:ext uri="{FF2B5EF4-FFF2-40B4-BE49-F238E27FC236}">
                <a16:creationId xmlns:a16="http://schemas.microsoft.com/office/drawing/2014/main" id="{971E6762-936F-0094-40EC-177BA217C0AB}"/>
              </a:ext>
            </a:extLst>
          </p:cNvPr>
          <p:cNvSpPr/>
          <p:nvPr/>
        </p:nvSpPr>
        <p:spPr>
          <a:xfrm>
            <a:off x="457200" y="2564847"/>
            <a:ext cx="2977515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600"/>
              <a:t>L. Lin, THPMR011, Proceedings of IPAC2016</a:t>
            </a:r>
            <a:endParaRPr lang="ko-KR" altLang="en-US" sz="60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5DAE959-6373-34F5-AE4C-460295C6A466}"/>
              </a:ext>
            </a:extLst>
          </p:cNvPr>
          <p:cNvSpPr txBox="1"/>
          <p:nvPr/>
        </p:nvSpPr>
        <p:spPr>
          <a:xfrm>
            <a:off x="2105322" y="4464780"/>
            <a:ext cx="234529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350"/>
              <a:t>Nonlinear kicker injection</a:t>
            </a:r>
            <a:endParaRPr lang="ko-KR" altLang="en-US" sz="1350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E90F688F-0DE5-8AB6-E17E-43DD729C4E09}"/>
              </a:ext>
            </a:extLst>
          </p:cNvPr>
          <p:cNvSpPr/>
          <p:nvPr/>
        </p:nvSpPr>
        <p:spPr>
          <a:xfrm>
            <a:off x="5576953" y="918771"/>
            <a:ext cx="355453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>
              <a:buFont typeface="Wingdings" panose="05000000000000000000" pitchFamily="2" charset="2"/>
              <a:buChar char="§"/>
            </a:pPr>
            <a:r>
              <a:rPr lang="en-US" altLang="ko-KR" sz="1200"/>
              <a:t>Most of 3GSRs and several 4GSRs</a:t>
            </a:r>
          </a:p>
          <a:p>
            <a:r>
              <a:rPr lang="en-US" altLang="ko-KR" sz="1200"/>
              <a:t>     adopt off-axis injection scheme to realize </a:t>
            </a:r>
          </a:p>
          <a:p>
            <a:r>
              <a:rPr lang="en-US" altLang="ko-KR" sz="1200"/>
              <a:t>     the top-up operation</a:t>
            </a:r>
          </a:p>
          <a:p>
            <a:endParaRPr lang="en-US" altLang="ko-KR" sz="1200"/>
          </a:p>
          <a:p>
            <a:pPr marL="214313" indent="-214313">
              <a:buFont typeface="Wingdings" panose="05000000000000000000" pitchFamily="2" charset="2"/>
              <a:buChar char="§"/>
            </a:pPr>
            <a:r>
              <a:rPr lang="en-US" altLang="ko-KR" sz="1200"/>
              <a:t>At the injection point, the injected beam has transverse offset of ~10-20 mm with respect to the stored beam</a:t>
            </a:r>
          </a:p>
          <a:p>
            <a:endParaRPr lang="en-US" altLang="ko-KR" sz="1200"/>
          </a:p>
          <a:p>
            <a:pPr marL="214313" indent="-214313">
              <a:buFont typeface="Wingdings" panose="05000000000000000000" pitchFamily="2" charset="2"/>
              <a:buChar char="§"/>
            </a:pPr>
            <a:r>
              <a:rPr lang="en-US" altLang="ko-KR" sz="1200"/>
              <a:t>Minimum distance between the stored beam and the injected beam is determined by</a:t>
            </a:r>
          </a:p>
          <a:p>
            <a:r>
              <a:rPr lang="en-US" altLang="ko-KR" sz="1200"/>
              <a:t>    -Clearance with respect to the stored beam </a:t>
            </a:r>
          </a:p>
          <a:p>
            <a:r>
              <a:rPr lang="en-US" altLang="ko-KR" sz="1200"/>
              <a:t>    -Thickness of septum wall</a:t>
            </a:r>
          </a:p>
          <a:p>
            <a:r>
              <a:rPr lang="en-US" altLang="ko-KR" sz="1200"/>
              <a:t>    -Geometry of injection layout</a:t>
            </a:r>
          </a:p>
          <a:p>
            <a:r>
              <a:rPr lang="en-US" altLang="ko-KR" sz="1200"/>
              <a:t>    -Redidual field of septum magnet</a:t>
            </a:r>
          </a:p>
          <a:p>
            <a:endParaRPr lang="en-US" altLang="ko-KR" sz="1200">
              <a:solidFill>
                <a:srgbClr val="7030A0"/>
              </a:solidFill>
            </a:endParaRPr>
          </a:p>
          <a:p>
            <a:endParaRPr lang="en-US" altLang="ko-KR" sz="1200">
              <a:solidFill>
                <a:srgbClr val="7030A0"/>
              </a:solidFill>
            </a:endParaRPr>
          </a:p>
          <a:p>
            <a:pPr marL="214313" indent="-214313">
              <a:buFont typeface="Wingdings" panose="05000000000000000000" pitchFamily="2" charset="2"/>
              <a:buChar char="§"/>
            </a:pPr>
            <a:r>
              <a:rPr lang="en-US" altLang="ko-KR" sz="1600">
                <a:solidFill>
                  <a:srgbClr val="7030A0"/>
                </a:solidFill>
              </a:rPr>
              <a:t>Large dynamic aperture assures higher injection efficiency</a:t>
            </a:r>
          </a:p>
          <a:p>
            <a:pPr marL="214313" indent="-214313">
              <a:buFont typeface="Wingdings" panose="05000000000000000000" pitchFamily="2" charset="2"/>
              <a:buChar char="§"/>
            </a:pPr>
            <a:r>
              <a:rPr lang="en-US" altLang="ko-KR" sz="1600">
                <a:solidFill>
                  <a:srgbClr val="7030A0"/>
                </a:solidFill>
              </a:rPr>
              <a:t>Large dynamic aperture helps to increase beam lifetime</a:t>
            </a: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0BA43753-99A5-12A2-E918-B4D8FBEC5AD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DBAB80-468C-4252-8D8D-F72A0FE47F84}" type="slidenum">
              <a:rPr lang="ko-KR" altLang="en-US" smtClean="0"/>
              <a:t>54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1825340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3999E7-7C66-91FF-7401-139846B25F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">
            <a:extLst>
              <a:ext uri="{FF2B5EF4-FFF2-40B4-BE49-F238E27FC236}">
                <a16:creationId xmlns:a16="http://schemas.microsoft.com/office/drawing/2014/main" id="{704D4B51-ADBE-35AF-DC4E-F428A228758F}"/>
              </a:ext>
            </a:extLst>
          </p:cNvPr>
          <p:cNvSpPr/>
          <p:nvPr/>
        </p:nvSpPr>
        <p:spPr>
          <a:xfrm>
            <a:off x="457200" y="841248"/>
            <a:ext cx="8229600" cy="0"/>
          </a:xfrm>
          <a:prstGeom prst="line">
            <a:avLst/>
          </a:prstGeom>
          <a:noFill/>
          <a:ln w="9525">
            <a:solidFill>
              <a:srgbClr val="C5D3D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C0295E45-C777-35B9-D6AC-61EC19B8BA56}"/>
              </a:ext>
            </a:extLst>
          </p:cNvPr>
          <p:cNvSpPr/>
          <p:nvPr/>
        </p:nvSpPr>
        <p:spPr>
          <a:xfrm>
            <a:off x="365760" y="4836344"/>
            <a:ext cx="6858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8A96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Beam Dynamics of Circular Accelerators – KoPAS 2026</a:t>
            </a:r>
            <a:endParaRPr lang="en-US" sz="900" dirty="0"/>
          </a:p>
        </p:txBody>
      </p:sp>
      <p:sp>
        <p:nvSpPr>
          <p:cNvPr id="6" name="Text 0">
            <a:extLst>
              <a:ext uri="{FF2B5EF4-FFF2-40B4-BE49-F238E27FC236}">
                <a16:creationId xmlns:a16="http://schemas.microsoft.com/office/drawing/2014/main" id="{EE064C16-7337-6C27-D86F-F9C9A6640D69}"/>
              </a:ext>
            </a:extLst>
          </p:cNvPr>
          <p:cNvSpPr/>
          <p:nvPr/>
        </p:nvSpPr>
        <p:spPr>
          <a:xfrm>
            <a:off x="457200" y="18734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altLang="ko-KR" sz="2400" b="1">
                <a:solidFill>
                  <a:srgbClr val="1E3F66"/>
                </a:solidFill>
                <a:latin typeface="Arial" pitchFamily="34" charset="0"/>
                <a:cs typeface="Arial" pitchFamily="34" charset="-120"/>
              </a:rPr>
              <a:t>Injection scheme of KLS</a:t>
            </a:r>
            <a:endParaRPr lang="en-US" sz="2400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7D5ADF5B-14E8-4D37-3AA6-0BC83B824E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5585" y="1634647"/>
            <a:ext cx="2786933" cy="2079607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7D801A56-CE46-0AEE-2CF2-1CD67AE87D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4936" y="841248"/>
            <a:ext cx="4544885" cy="332538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BFEBF80-02CC-7E3B-7C5F-2C1359387E52}"/>
              </a:ext>
            </a:extLst>
          </p:cNvPr>
          <p:cNvSpPr txBox="1"/>
          <p:nvPr/>
        </p:nvSpPr>
        <p:spPr>
          <a:xfrm>
            <a:off x="6212665" y="3841658"/>
            <a:ext cx="22019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/>
              <a:t>Beam capture in the horizontal phase-space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8577B0A-2DC2-AE4B-0409-F2EF5A9003A3}"/>
              </a:ext>
            </a:extLst>
          </p:cNvPr>
          <p:cNvSpPr txBox="1"/>
          <p:nvPr/>
        </p:nvSpPr>
        <p:spPr>
          <a:xfrm>
            <a:off x="1525052" y="3983630"/>
            <a:ext cx="3167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/>
              <a:t>Formation of local bump </a:t>
            </a:r>
          </a:p>
          <a:p>
            <a:r>
              <a:rPr lang="en-US" altLang="ko-KR" sz="1400"/>
              <a:t>with the pulsed 4-kicker magnets</a:t>
            </a:r>
            <a:endParaRPr lang="ko-KR" altLang="en-US" sz="1400"/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508179A4-6D59-CB7E-4D16-55BE4FC937E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DBAB80-468C-4252-8D8D-F72A0FE47F84}" type="slidenum">
              <a:rPr lang="ko-KR" altLang="en-US" smtClean="0"/>
              <a:t>55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2126600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E5C92D-AC4F-F26F-10BB-A4B863C1F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DDE2044D-2DE6-5331-252A-C96E8F252C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4625" y="3269353"/>
            <a:ext cx="2138017" cy="1637697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ABF3C17E-2834-C651-C8FF-811AFEF3FC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4343" y="3296358"/>
            <a:ext cx="2097100" cy="1601698"/>
          </a:xfrm>
          <a:prstGeom prst="rect">
            <a:avLst/>
          </a:prstGeom>
        </p:spPr>
      </p:pic>
      <p:sp>
        <p:nvSpPr>
          <p:cNvPr id="3" name="Shape 1">
            <a:extLst>
              <a:ext uri="{FF2B5EF4-FFF2-40B4-BE49-F238E27FC236}">
                <a16:creationId xmlns:a16="http://schemas.microsoft.com/office/drawing/2014/main" id="{EF56294C-6C70-A989-88D2-37867134D7A9}"/>
              </a:ext>
            </a:extLst>
          </p:cNvPr>
          <p:cNvSpPr/>
          <p:nvPr/>
        </p:nvSpPr>
        <p:spPr>
          <a:xfrm>
            <a:off x="457200" y="841248"/>
            <a:ext cx="8229600" cy="0"/>
          </a:xfrm>
          <a:prstGeom prst="line">
            <a:avLst/>
          </a:prstGeom>
          <a:noFill/>
          <a:ln w="9525">
            <a:solidFill>
              <a:srgbClr val="C5D3D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133FCA12-A27B-AB7D-F297-8C3E68E262BF}"/>
              </a:ext>
            </a:extLst>
          </p:cNvPr>
          <p:cNvSpPr/>
          <p:nvPr/>
        </p:nvSpPr>
        <p:spPr>
          <a:xfrm>
            <a:off x="365760" y="4836344"/>
            <a:ext cx="6858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8A96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Beam Dynamics of Circular Accelerators – KoPAS 2026</a:t>
            </a:r>
            <a:endParaRPr lang="en-US" sz="900" dirty="0"/>
          </a:p>
        </p:txBody>
      </p:sp>
      <p:sp>
        <p:nvSpPr>
          <p:cNvPr id="6" name="Text 0">
            <a:extLst>
              <a:ext uri="{FF2B5EF4-FFF2-40B4-BE49-F238E27FC236}">
                <a16:creationId xmlns:a16="http://schemas.microsoft.com/office/drawing/2014/main" id="{F4C54CA3-9644-953C-3BE7-1543A59928E4}"/>
              </a:ext>
            </a:extLst>
          </p:cNvPr>
          <p:cNvSpPr/>
          <p:nvPr/>
        </p:nvSpPr>
        <p:spPr>
          <a:xfrm>
            <a:off x="457200" y="18734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altLang="ko-KR" sz="2400" b="1">
                <a:solidFill>
                  <a:srgbClr val="1E3F66"/>
                </a:solidFill>
                <a:latin typeface="Arial" pitchFamily="34" charset="0"/>
                <a:cs typeface="Arial" pitchFamily="34" charset="-120"/>
              </a:rPr>
              <a:t>Evaluation of d</a:t>
            </a:r>
            <a:r>
              <a:rPr lang="en-US" sz="2400" b="1">
                <a:solidFill>
                  <a:srgbClr val="1E3F66"/>
                </a:solidFill>
                <a:latin typeface="Arial" pitchFamily="34" charset="0"/>
                <a:cs typeface="Arial" pitchFamily="34" charset="-120"/>
              </a:rPr>
              <a:t>ynamic aperture</a:t>
            </a:r>
            <a:endParaRPr lang="en-US" sz="2400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132A0281-7131-3EE7-10DF-9EEA40E698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34625" y="1162166"/>
            <a:ext cx="2087783" cy="1599218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EE354C87-2527-C3FA-0EE0-3BF15FE1AF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05373" y="1185839"/>
            <a:ext cx="2093936" cy="1598564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1EB9BE42-6AED-3980-58D6-ADF9F4D656E3}"/>
              </a:ext>
            </a:extLst>
          </p:cNvPr>
          <p:cNvSpPr txBox="1"/>
          <p:nvPr/>
        </p:nvSpPr>
        <p:spPr>
          <a:xfrm>
            <a:off x="147300" y="959918"/>
            <a:ext cx="4176641" cy="330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100"/>
              <a:t>Calculation of the dynamic aperture</a:t>
            </a:r>
          </a:p>
          <a:p>
            <a:r>
              <a:rPr lang="en-US" altLang="ko-KR" sz="1100"/>
              <a:t>     needs repeat of single particle tracking</a:t>
            </a:r>
          </a:p>
          <a:p>
            <a:r>
              <a:rPr lang="en-US" altLang="ko-KR" sz="1100"/>
              <a:t>     simulation by varying initial (x, y) values</a:t>
            </a:r>
          </a:p>
          <a:p>
            <a:endParaRPr lang="en-US" altLang="ko-KR" sz="110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100"/>
              <a:t>Boundary should be determined such that there is no isolated island</a:t>
            </a:r>
          </a:p>
          <a:p>
            <a:endParaRPr lang="en-US" altLang="ko-KR" sz="110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100" u="sng"/>
              <a:t>All particles inside the dynamic aperture boundary can survive</a:t>
            </a:r>
          </a:p>
          <a:p>
            <a:endParaRPr lang="en-US" altLang="ko-KR" sz="110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100"/>
              <a:t>Some particles outside the dynamic aperture boundary may survive</a:t>
            </a:r>
          </a:p>
          <a:p>
            <a:endParaRPr lang="en-US" altLang="ko-KR" sz="1100"/>
          </a:p>
          <a:p>
            <a:endParaRPr lang="en-US" altLang="ko-KR" sz="110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100"/>
              <a:t>How many tracking turns for each particles? </a:t>
            </a:r>
          </a:p>
          <a:p>
            <a:r>
              <a:rPr lang="en-US" altLang="ko-KR" sz="1100"/>
              <a:t>     as much as damping time </a:t>
            </a:r>
          </a:p>
          <a:p>
            <a:r>
              <a:rPr lang="en-US" altLang="ko-KR" sz="1100"/>
              <a:t>     (~few thousands turns) is reasonable</a:t>
            </a:r>
          </a:p>
          <a:p>
            <a:endParaRPr lang="en-US" altLang="ko-KR" sz="110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100"/>
              <a:t>Sufficiently small step size can assure that there is no singular point inside the dynamic aperture   </a:t>
            </a:r>
            <a:endParaRPr lang="ko-KR" altLang="en-US" sz="11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69DCCE6-E498-D65D-C7B9-122CEC85EC0A}"/>
                  </a:ext>
                </a:extLst>
              </p:cNvPr>
              <p:cNvSpPr txBox="1"/>
              <p:nvPr/>
            </p:nvSpPr>
            <p:spPr>
              <a:xfrm>
                <a:off x="5034154" y="912716"/>
                <a:ext cx="161782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>
                    <a:solidFill>
                      <a:srgbClr val="7030A0"/>
                    </a:solidFill>
                  </a:rPr>
                  <a:t>Search in (</a:t>
                </a:r>
                <a14:m>
                  <m:oMath xmlns:m="http://schemas.openxmlformats.org/officeDocument/2006/math">
                    <m:r>
                      <a:rPr lang="en-US" altLang="ko-KR" sz="1200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𝒓</m:t>
                    </m:r>
                    <m:r>
                      <a:rPr lang="en-US" altLang="ko-KR" sz="1200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, </m:t>
                    </m:r>
                    <m:r>
                      <a:rPr lang="ko-KR" altLang="en-US" sz="1200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𝜽</m:t>
                    </m:r>
                  </m:oMath>
                </a14:m>
                <a:r>
                  <a:rPr lang="en-US" altLang="ko-KR" sz="1200" b="1">
                    <a:solidFill>
                      <a:srgbClr val="7030A0"/>
                    </a:solidFill>
                  </a:rPr>
                  <a:t>)</a:t>
                </a:r>
                <a:endParaRPr lang="ko-KR" altLang="en-US" sz="1200" b="1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69DCCE6-E498-D65D-C7B9-122CEC85EC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4154" y="912716"/>
                <a:ext cx="1617822" cy="276999"/>
              </a:xfrm>
              <a:prstGeom prst="rect">
                <a:avLst/>
              </a:prstGeom>
              <a:blipFill>
                <a:blip r:embed="rId7"/>
                <a:stretch>
                  <a:fillRect l="-377" t="-2222" b="-1777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>
            <a:extLst>
              <a:ext uri="{FF2B5EF4-FFF2-40B4-BE49-F238E27FC236}">
                <a16:creationId xmlns:a16="http://schemas.microsoft.com/office/drawing/2014/main" id="{AF7E188B-DF25-E2CE-017A-C503DA57BBC9}"/>
              </a:ext>
            </a:extLst>
          </p:cNvPr>
          <p:cNvSpPr txBox="1"/>
          <p:nvPr/>
        </p:nvSpPr>
        <p:spPr>
          <a:xfrm>
            <a:off x="4173280" y="1549130"/>
            <a:ext cx="6794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/>
              <a:t>y </a:t>
            </a:r>
            <a:endParaRPr lang="ko-KR" alt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A51FCCA-2D2C-12C3-DEF3-2F7328F9D00E}"/>
              </a:ext>
            </a:extLst>
          </p:cNvPr>
          <p:cNvSpPr txBox="1"/>
          <p:nvPr/>
        </p:nvSpPr>
        <p:spPr>
          <a:xfrm>
            <a:off x="6764987" y="1393497"/>
            <a:ext cx="6794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/>
              <a:t>y </a:t>
            </a:r>
            <a:endParaRPr lang="ko-KR" alt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0884A8C-9075-4C72-1ACA-D303D2B524AD}"/>
              </a:ext>
            </a:extLst>
          </p:cNvPr>
          <p:cNvSpPr txBox="1"/>
          <p:nvPr/>
        </p:nvSpPr>
        <p:spPr>
          <a:xfrm>
            <a:off x="5437943" y="4818137"/>
            <a:ext cx="5904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/>
              <a:t>x </a:t>
            </a:r>
            <a:endParaRPr lang="ko-KR" alt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997ECB2-259A-F8CD-B953-F532E331C849}"/>
              </a:ext>
            </a:extLst>
          </p:cNvPr>
          <p:cNvSpPr txBox="1"/>
          <p:nvPr/>
        </p:nvSpPr>
        <p:spPr>
          <a:xfrm>
            <a:off x="4246581" y="3898805"/>
            <a:ext cx="6794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/>
              <a:t>y </a:t>
            </a:r>
            <a:endParaRPr lang="ko-KR" alt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9F62EE3-7256-6B13-9208-7B262F7073FD}"/>
              </a:ext>
            </a:extLst>
          </p:cNvPr>
          <p:cNvSpPr txBox="1"/>
          <p:nvPr/>
        </p:nvSpPr>
        <p:spPr>
          <a:xfrm>
            <a:off x="7871008" y="4818137"/>
            <a:ext cx="5904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/>
              <a:t>x </a:t>
            </a:r>
            <a:endParaRPr lang="ko-KR" alt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D321A8A-A5E0-A9F0-6D5F-596D82EAB737}"/>
              </a:ext>
            </a:extLst>
          </p:cNvPr>
          <p:cNvSpPr txBox="1"/>
          <p:nvPr/>
        </p:nvSpPr>
        <p:spPr>
          <a:xfrm>
            <a:off x="6714867" y="3898805"/>
            <a:ext cx="6794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/>
              <a:t>y </a:t>
            </a:r>
            <a:endParaRPr lang="ko-KR" alt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B832E55-B445-DAE8-5E48-D70555A1AB5A}"/>
              </a:ext>
            </a:extLst>
          </p:cNvPr>
          <p:cNvSpPr txBox="1"/>
          <p:nvPr/>
        </p:nvSpPr>
        <p:spPr>
          <a:xfrm>
            <a:off x="5097045" y="3026860"/>
            <a:ext cx="161782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>
                <a:solidFill>
                  <a:srgbClr val="7030A0"/>
                </a:solidFill>
              </a:rPr>
              <a:t>Search in (x, y)</a:t>
            </a:r>
            <a:endParaRPr lang="ko-KR" altLang="en-US" sz="1200" b="1">
              <a:solidFill>
                <a:srgbClr val="7030A0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75937F0-A68F-FB1D-AE7A-2F3E6221FB35}"/>
              </a:ext>
            </a:extLst>
          </p:cNvPr>
          <p:cNvSpPr txBox="1"/>
          <p:nvPr/>
        </p:nvSpPr>
        <p:spPr>
          <a:xfrm>
            <a:off x="5470605" y="2725366"/>
            <a:ext cx="5904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/>
              <a:t>x </a:t>
            </a:r>
            <a:endParaRPr lang="ko-KR" alt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702B646-5F40-D9DC-A1A1-FED6209F75E1}"/>
              </a:ext>
            </a:extLst>
          </p:cNvPr>
          <p:cNvSpPr txBox="1"/>
          <p:nvPr/>
        </p:nvSpPr>
        <p:spPr>
          <a:xfrm>
            <a:off x="7903670" y="2725366"/>
            <a:ext cx="5904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/>
              <a:t>x </a:t>
            </a:r>
            <a:endParaRPr lang="ko-KR" altLang="en-US"/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38BE1677-8B3F-907B-72ED-A72E117354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DBAB80-468C-4252-8D8D-F72A0FE47F84}" type="slidenum">
              <a:rPr lang="ko-KR" altLang="en-US" smtClean="0"/>
              <a:t>56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0783152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69FB9A-FFAB-9099-4689-A272298C18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">
            <a:extLst>
              <a:ext uri="{FF2B5EF4-FFF2-40B4-BE49-F238E27FC236}">
                <a16:creationId xmlns:a16="http://schemas.microsoft.com/office/drawing/2014/main" id="{AB002825-79F3-B7F6-A21E-F5CB45E41EDD}"/>
              </a:ext>
            </a:extLst>
          </p:cNvPr>
          <p:cNvSpPr/>
          <p:nvPr/>
        </p:nvSpPr>
        <p:spPr>
          <a:xfrm>
            <a:off x="457200" y="841248"/>
            <a:ext cx="8229600" cy="0"/>
          </a:xfrm>
          <a:prstGeom prst="line">
            <a:avLst/>
          </a:prstGeom>
          <a:noFill/>
          <a:ln w="9525">
            <a:solidFill>
              <a:srgbClr val="C5D3D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E4A7B5CE-9AD5-8F58-673F-53989EAAB54D}"/>
              </a:ext>
            </a:extLst>
          </p:cNvPr>
          <p:cNvSpPr/>
          <p:nvPr/>
        </p:nvSpPr>
        <p:spPr>
          <a:xfrm>
            <a:off x="365760" y="4836344"/>
            <a:ext cx="6858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8A96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Beam Dynamics of Circular Accelerators – KoPAS 2026</a:t>
            </a:r>
            <a:endParaRPr lang="en-US" sz="900" dirty="0"/>
          </a:p>
        </p:txBody>
      </p:sp>
      <p:sp>
        <p:nvSpPr>
          <p:cNvPr id="6" name="Text 0">
            <a:extLst>
              <a:ext uri="{FF2B5EF4-FFF2-40B4-BE49-F238E27FC236}">
                <a16:creationId xmlns:a16="http://schemas.microsoft.com/office/drawing/2014/main" id="{DC7335E6-1DE3-C282-8838-82C71D65B073}"/>
              </a:ext>
            </a:extLst>
          </p:cNvPr>
          <p:cNvSpPr/>
          <p:nvPr/>
        </p:nvSpPr>
        <p:spPr>
          <a:xfrm>
            <a:off x="457200" y="18734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altLang="ko-KR" sz="2400" b="1">
                <a:solidFill>
                  <a:srgbClr val="1E3F66"/>
                </a:solidFill>
                <a:latin typeface="Arial" pitchFamily="34" charset="0"/>
                <a:cs typeface="Arial" pitchFamily="34" charset="-120"/>
              </a:rPr>
              <a:t>Dynamic acceptance and dynamic aperture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5601D52-279D-574D-3419-FAEDA7DC49BA}"/>
                  </a:ext>
                </a:extLst>
              </p:cNvPr>
              <p:cNvSpPr txBox="1"/>
              <p:nvPr/>
            </p:nvSpPr>
            <p:spPr>
              <a:xfrm>
                <a:off x="1226964" y="856443"/>
                <a:ext cx="6905873" cy="10546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14313" indent="-214313">
                  <a:buFont typeface="Wingdings" panose="05000000000000000000" pitchFamily="2" charset="2"/>
                  <a:buChar char="§"/>
                </a:pPr>
                <a:r>
                  <a:rPr lang="en-US" altLang="ko-KR" sz="1200"/>
                  <a:t>Dynamic acceptance is region of stable particle motions in the phase space (i.g, x-x’ space, y-y’ space) </a:t>
                </a:r>
              </a:p>
              <a:p>
                <a:pPr marL="214313" indent="-214313">
                  <a:buFont typeface="Wingdings" panose="05000000000000000000" pitchFamily="2" charset="2"/>
                  <a:buChar char="§"/>
                </a:pPr>
                <a:r>
                  <a:rPr lang="en-US" altLang="ko-KR" sz="1200"/>
                  <a:t>Area of dynamic acceptance is invariant in the ring </a:t>
                </a:r>
              </a:p>
              <a:p>
                <a:pPr marL="214313" indent="-214313">
                  <a:buFont typeface="Wingdings" panose="05000000000000000000" pitchFamily="2" charset="2"/>
                  <a:buChar char="§"/>
                </a:pPr>
                <a:r>
                  <a:rPr lang="en-US" altLang="ko-KR" sz="1200"/>
                  <a:t>Dynamic aperture (i.g. on the x-axis) is regarded as the intercept of the dynamic acceptance </a:t>
                </a:r>
              </a:p>
              <a:p>
                <a:r>
                  <a:rPr lang="en-US" altLang="ko-KR" sz="1200"/>
                  <a:t>    (e.g. the x-axis)</a:t>
                </a:r>
              </a:p>
              <a:p>
                <a:pPr marL="214313" indent="-214313">
                  <a:buFont typeface="Wingdings" panose="05000000000000000000" pitchFamily="2" charset="2"/>
                  <a:buChar char="§"/>
                </a:pPr>
                <a:r>
                  <a:rPr lang="en-US" altLang="ko-KR" sz="1200"/>
                  <a:t>Dynamic aperture scales as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altLang="ko-KR" sz="12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ko-KR" altLang="en-US" sz="1200" i="1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</m:rad>
                  </m:oMath>
                </a14:m>
                <a:r>
                  <a:rPr lang="en-US" altLang="ko-KR" sz="1200"/>
                  <a:t> in case of </a:t>
                </a:r>
                <a14:m>
                  <m:oMath xmlns:m="http://schemas.openxmlformats.org/officeDocument/2006/math">
                    <m:r>
                      <a:rPr lang="ko-KR" altLang="en-US" sz="1200" i="1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altLang="ko-KR" sz="1200"/>
                  <a:t> = 0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5601D52-279D-574D-3419-FAEDA7DC49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6964" y="856443"/>
                <a:ext cx="6905873" cy="1054648"/>
              </a:xfrm>
              <a:prstGeom prst="rect">
                <a:avLst/>
              </a:prstGeom>
              <a:blipFill>
                <a:blip r:embed="rId3"/>
                <a:stretch>
                  <a:fillRect b="-346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그림 10">
            <a:extLst>
              <a:ext uri="{FF2B5EF4-FFF2-40B4-BE49-F238E27FC236}">
                <a16:creationId xmlns:a16="http://schemas.microsoft.com/office/drawing/2014/main" id="{A171562A-62F9-84E6-F272-DF0DC2837B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1951" y="1971087"/>
            <a:ext cx="2106998" cy="210248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FEA10A8-5B66-2D7B-6951-FA7E4D5DD93E}"/>
                  </a:ext>
                </a:extLst>
              </p:cNvPr>
              <p:cNvSpPr txBox="1"/>
              <p:nvPr/>
            </p:nvSpPr>
            <p:spPr>
              <a:xfrm>
                <a:off x="846097" y="4150266"/>
                <a:ext cx="2413800" cy="5078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350"/>
                  <a:t>Dynamic acceptance at s = 0 m</a:t>
                </a:r>
              </a:p>
              <a:p>
                <a:r>
                  <a:rPr lang="en-US" altLang="ko-KR" sz="1350"/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35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ko-KR" altLang="en-US" sz="1350" i="1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altLang="ko-KR" sz="1350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ko-KR" altLang="en-US" sz="1350"/>
                  <a:t> </a:t>
                </a:r>
                <a:r>
                  <a:rPr lang="en-US" altLang="ko-KR" sz="1350"/>
                  <a:t>= 15.72 m,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35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ko-KR" altLang="en-US" sz="1350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en-US" altLang="ko-KR" sz="1350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en-US" altLang="ko-KR" sz="1350"/>
                  <a:t> = 0)</a:t>
                </a:r>
                <a:endParaRPr lang="ko-KR" altLang="en-US" sz="135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FEA10A8-5B66-2D7B-6951-FA7E4D5DD9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6097" y="4150266"/>
                <a:ext cx="2413800" cy="507831"/>
              </a:xfrm>
              <a:prstGeom prst="rect">
                <a:avLst/>
              </a:prstGeom>
              <a:blipFill>
                <a:blip r:embed="rId5"/>
                <a:stretch>
                  <a:fillRect l="-758" t="-2410" b="-1204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그림 18">
            <a:extLst>
              <a:ext uri="{FF2B5EF4-FFF2-40B4-BE49-F238E27FC236}">
                <a16:creationId xmlns:a16="http://schemas.microsoft.com/office/drawing/2014/main" id="{2BF86B20-86B1-082E-D763-051D9198AF9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00248" y="2002173"/>
            <a:ext cx="2112287" cy="204031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89BFB4A-3F3F-5B46-9438-E15847668649}"/>
                  </a:ext>
                </a:extLst>
              </p:cNvPr>
              <p:cNvSpPr txBox="1"/>
              <p:nvPr/>
            </p:nvSpPr>
            <p:spPr>
              <a:xfrm>
                <a:off x="6034548" y="4133571"/>
                <a:ext cx="2776050" cy="5078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350"/>
                  <a:t>Dynamic acceptance at s = 30.593 m</a:t>
                </a:r>
              </a:p>
              <a:p>
                <a:r>
                  <a:rPr lang="en-US" altLang="ko-KR" sz="1350"/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35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ko-KR" altLang="en-US" sz="1350" i="1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altLang="ko-KR" sz="1350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ko-KR" altLang="en-US" sz="1350"/>
                  <a:t> </a:t>
                </a:r>
                <a:r>
                  <a:rPr lang="en-US" altLang="ko-KR" sz="1350"/>
                  <a:t>= 6.25 m,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35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ko-KR" altLang="en-US" sz="1350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en-US" altLang="ko-KR" sz="1350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en-US" altLang="ko-KR" sz="1350"/>
                  <a:t> = 0)</a:t>
                </a:r>
                <a:endParaRPr lang="ko-KR" altLang="en-US" sz="135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89BFB4A-3F3F-5B46-9438-E158476686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4548" y="4133571"/>
                <a:ext cx="2776050" cy="507831"/>
              </a:xfrm>
              <a:prstGeom prst="rect">
                <a:avLst/>
              </a:prstGeom>
              <a:blipFill>
                <a:blip r:embed="rId7"/>
                <a:stretch>
                  <a:fillRect l="-659" t="-1205" b="-1204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7" name="그림 26">
            <a:extLst>
              <a:ext uri="{FF2B5EF4-FFF2-40B4-BE49-F238E27FC236}">
                <a16:creationId xmlns:a16="http://schemas.microsoft.com/office/drawing/2014/main" id="{0802F067-CF8F-18EE-78C9-DD8DBD29CCE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54134" y="2002173"/>
            <a:ext cx="2035731" cy="204031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21D691E2-7EA5-8D1D-AC65-C77A4FCEAF20}"/>
                  </a:ext>
                </a:extLst>
              </p:cNvPr>
              <p:cNvSpPr txBox="1"/>
              <p:nvPr/>
            </p:nvSpPr>
            <p:spPr>
              <a:xfrm>
                <a:off x="3324198" y="4150266"/>
                <a:ext cx="2776050" cy="5078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350"/>
                  <a:t>Dynamic acceptance at s = 19.176 m</a:t>
                </a:r>
              </a:p>
              <a:p>
                <a:r>
                  <a:rPr lang="en-US" altLang="ko-KR" sz="1350"/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35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ko-KR" altLang="en-US" sz="1350" i="1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altLang="ko-KR" sz="1350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ko-KR" altLang="en-US" sz="1350"/>
                  <a:t> </a:t>
                </a:r>
                <a:r>
                  <a:rPr lang="en-US" altLang="ko-KR" sz="1350"/>
                  <a:t>= 1.37 m,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35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ko-KR" altLang="en-US" sz="1350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en-US" altLang="ko-KR" sz="1350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en-US" altLang="ko-KR" sz="1350"/>
                  <a:t> = -1.46)</a:t>
                </a:r>
                <a:endParaRPr lang="ko-KR" altLang="en-US" sz="135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21D691E2-7EA5-8D1D-AC65-C77A4FCEAF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4198" y="4150266"/>
                <a:ext cx="2776050" cy="507831"/>
              </a:xfrm>
              <a:prstGeom prst="rect">
                <a:avLst/>
              </a:prstGeom>
              <a:blipFill>
                <a:blip r:embed="rId9"/>
                <a:stretch>
                  <a:fillRect l="-439" t="-2410" b="-1204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433EE854-D17E-9818-52A4-CED2920AA70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DBAB80-468C-4252-8D8D-F72A0FE47F84}" type="slidenum">
              <a:rPr lang="ko-KR" altLang="en-US" smtClean="0"/>
              <a:t>57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832328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2841B1-3BAC-47B4-4054-68F11F28B4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">
            <a:extLst>
              <a:ext uri="{FF2B5EF4-FFF2-40B4-BE49-F238E27FC236}">
                <a16:creationId xmlns:a16="http://schemas.microsoft.com/office/drawing/2014/main" id="{4CB5F699-8F23-5D42-6F4F-1C47B4F7D7DC}"/>
              </a:ext>
            </a:extLst>
          </p:cNvPr>
          <p:cNvSpPr/>
          <p:nvPr/>
        </p:nvSpPr>
        <p:spPr>
          <a:xfrm>
            <a:off x="457200" y="841248"/>
            <a:ext cx="8229600" cy="0"/>
          </a:xfrm>
          <a:prstGeom prst="line">
            <a:avLst/>
          </a:prstGeom>
          <a:noFill/>
          <a:ln w="9525">
            <a:solidFill>
              <a:srgbClr val="C5D3D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DB9584F4-C9B3-484E-3AEE-2215FCA4CCA8}"/>
              </a:ext>
            </a:extLst>
          </p:cNvPr>
          <p:cNvSpPr/>
          <p:nvPr/>
        </p:nvSpPr>
        <p:spPr>
          <a:xfrm>
            <a:off x="365760" y="4836344"/>
            <a:ext cx="6858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8A96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Beam Dynamics of Circular Accelerators – KoPAS 2026</a:t>
            </a:r>
            <a:endParaRPr lang="en-US" sz="900" dirty="0"/>
          </a:p>
        </p:txBody>
      </p:sp>
      <p:sp>
        <p:nvSpPr>
          <p:cNvPr id="6" name="Text 0">
            <a:extLst>
              <a:ext uri="{FF2B5EF4-FFF2-40B4-BE49-F238E27FC236}">
                <a16:creationId xmlns:a16="http://schemas.microsoft.com/office/drawing/2014/main" id="{681A0E38-5203-7A68-828D-949C7059D299}"/>
              </a:ext>
            </a:extLst>
          </p:cNvPr>
          <p:cNvSpPr/>
          <p:nvPr/>
        </p:nvSpPr>
        <p:spPr>
          <a:xfrm>
            <a:off x="457200" y="18734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altLang="ko-KR" sz="2400" b="1">
                <a:solidFill>
                  <a:srgbClr val="1E3F66"/>
                </a:solidFill>
                <a:latin typeface="Arial" pitchFamily="34" charset="0"/>
                <a:cs typeface="Arial" pitchFamily="34" charset="-120"/>
              </a:rPr>
              <a:t>Top-up operation</a:t>
            </a:r>
            <a:endParaRPr lang="en-US" sz="2400" dirty="0"/>
          </a:p>
        </p:txBody>
      </p:sp>
      <p:cxnSp>
        <p:nvCxnSpPr>
          <p:cNvPr id="5" name="직선 화살표 연결선 4">
            <a:extLst>
              <a:ext uri="{FF2B5EF4-FFF2-40B4-BE49-F238E27FC236}">
                <a16:creationId xmlns:a16="http://schemas.microsoft.com/office/drawing/2014/main" id="{3FDB75E1-D134-7D6D-1862-79FBD374418E}"/>
              </a:ext>
            </a:extLst>
          </p:cNvPr>
          <p:cNvCxnSpPr/>
          <p:nvPr/>
        </p:nvCxnSpPr>
        <p:spPr>
          <a:xfrm>
            <a:off x="1838117" y="3037279"/>
            <a:ext cx="2433562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화살표 연결선 6">
            <a:extLst>
              <a:ext uri="{FF2B5EF4-FFF2-40B4-BE49-F238E27FC236}">
                <a16:creationId xmlns:a16="http://schemas.microsoft.com/office/drawing/2014/main" id="{CBB20055-6998-8A4F-7648-FCDDBAE3DBDF}"/>
              </a:ext>
            </a:extLst>
          </p:cNvPr>
          <p:cNvCxnSpPr>
            <a:cxnSpLocks/>
          </p:cNvCxnSpPr>
          <p:nvPr/>
        </p:nvCxnSpPr>
        <p:spPr>
          <a:xfrm flipV="1">
            <a:off x="1840536" y="1293146"/>
            <a:ext cx="0" cy="174413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>
            <a:extLst>
              <a:ext uri="{FF2B5EF4-FFF2-40B4-BE49-F238E27FC236}">
                <a16:creationId xmlns:a16="http://schemas.microsoft.com/office/drawing/2014/main" id="{860DE4D4-B0F4-8EB4-7BE7-BA5DED53724C}"/>
              </a:ext>
            </a:extLst>
          </p:cNvPr>
          <p:cNvCxnSpPr>
            <a:cxnSpLocks/>
          </p:cNvCxnSpPr>
          <p:nvPr/>
        </p:nvCxnSpPr>
        <p:spPr>
          <a:xfrm>
            <a:off x="1838117" y="1726156"/>
            <a:ext cx="2206172" cy="809462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F8DAC5D0-AD6A-EEB9-3372-EC7961A38A04}"/>
              </a:ext>
            </a:extLst>
          </p:cNvPr>
          <p:cNvSpPr txBox="1"/>
          <p:nvPr/>
        </p:nvSpPr>
        <p:spPr>
          <a:xfrm>
            <a:off x="3826575" y="3072647"/>
            <a:ext cx="6821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/>
              <a:t>Time</a:t>
            </a:r>
            <a:endParaRPr lang="ko-KR" alt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7E2DEB5-1913-6BBA-AF7B-9A1500090551}"/>
              </a:ext>
            </a:extLst>
          </p:cNvPr>
          <p:cNvSpPr txBox="1"/>
          <p:nvPr/>
        </p:nvSpPr>
        <p:spPr>
          <a:xfrm>
            <a:off x="1180621" y="948243"/>
            <a:ext cx="18742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/>
              <a:t>Beam current</a:t>
            </a:r>
            <a:endParaRPr lang="ko-KR" altLang="en-US"/>
          </a:p>
        </p:txBody>
      </p:sp>
      <p:cxnSp>
        <p:nvCxnSpPr>
          <p:cNvPr id="20" name="직선 화살표 연결선 19">
            <a:extLst>
              <a:ext uri="{FF2B5EF4-FFF2-40B4-BE49-F238E27FC236}">
                <a16:creationId xmlns:a16="http://schemas.microsoft.com/office/drawing/2014/main" id="{0EF73545-BB32-3F75-993B-678DDC570790}"/>
              </a:ext>
            </a:extLst>
          </p:cNvPr>
          <p:cNvCxnSpPr/>
          <p:nvPr/>
        </p:nvCxnSpPr>
        <p:spPr>
          <a:xfrm>
            <a:off x="4854185" y="3030022"/>
            <a:ext cx="2433562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직선 화살표 연결선 21">
            <a:extLst>
              <a:ext uri="{FF2B5EF4-FFF2-40B4-BE49-F238E27FC236}">
                <a16:creationId xmlns:a16="http://schemas.microsoft.com/office/drawing/2014/main" id="{963A6376-1917-516D-A532-E7B4C8947898}"/>
              </a:ext>
            </a:extLst>
          </p:cNvPr>
          <p:cNvCxnSpPr>
            <a:cxnSpLocks/>
          </p:cNvCxnSpPr>
          <p:nvPr/>
        </p:nvCxnSpPr>
        <p:spPr>
          <a:xfrm flipV="1">
            <a:off x="4856604" y="1285889"/>
            <a:ext cx="0" cy="174413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직선 연결선 22">
            <a:extLst>
              <a:ext uri="{FF2B5EF4-FFF2-40B4-BE49-F238E27FC236}">
                <a16:creationId xmlns:a16="http://schemas.microsoft.com/office/drawing/2014/main" id="{315FF83E-209B-C415-9250-0BAD23302775}"/>
              </a:ext>
            </a:extLst>
          </p:cNvPr>
          <p:cNvCxnSpPr>
            <a:cxnSpLocks/>
          </p:cNvCxnSpPr>
          <p:nvPr/>
        </p:nvCxnSpPr>
        <p:spPr>
          <a:xfrm>
            <a:off x="4854185" y="1718899"/>
            <a:ext cx="249647" cy="119105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5D745920-76EC-DE95-BD90-28BFC502E865}"/>
              </a:ext>
            </a:extLst>
          </p:cNvPr>
          <p:cNvSpPr txBox="1"/>
          <p:nvPr/>
        </p:nvSpPr>
        <p:spPr>
          <a:xfrm>
            <a:off x="6842643" y="3065390"/>
            <a:ext cx="6821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/>
              <a:t>Time</a:t>
            </a:r>
            <a:endParaRPr lang="ko-KR" alt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051B725-6AAD-4CEC-1274-B127FBA8023A}"/>
              </a:ext>
            </a:extLst>
          </p:cNvPr>
          <p:cNvSpPr txBox="1"/>
          <p:nvPr/>
        </p:nvSpPr>
        <p:spPr>
          <a:xfrm>
            <a:off x="4196689" y="940986"/>
            <a:ext cx="18742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/>
              <a:t>Beam current</a:t>
            </a:r>
            <a:endParaRPr lang="ko-KR" altLang="en-US"/>
          </a:p>
        </p:txBody>
      </p:sp>
      <p:cxnSp>
        <p:nvCxnSpPr>
          <p:cNvPr id="27" name="직선 연결선 26">
            <a:extLst>
              <a:ext uri="{FF2B5EF4-FFF2-40B4-BE49-F238E27FC236}">
                <a16:creationId xmlns:a16="http://schemas.microsoft.com/office/drawing/2014/main" id="{B52811DF-825E-C7F2-CD4A-5ACB8A45BED2}"/>
              </a:ext>
            </a:extLst>
          </p:cNvPr>
          <p:cNvCxnSpPr>
            <a:cxnSpLocks/>
          </p:cNvCxnSpPr>
          <p:nvPr/>
        </p:nvCxnSpPr>
        <p:spPr>
          <a:xfrm>
            <a:off x="5103832" y="1724243"/>
            <a:ext cx="249647" cy="119105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직선 연결선 27">
            <a:extLst>
              <a:ext uri="{FF2B5EF4-FFF2-40B4-BE49-F238E27FC236}">
                <a16:creationId xmlns:a16="http://schemas.microsoft.com/office/drawing/2014/main" id="{DC69988B-B02E-3AA1-7760-1CC48E573FA2}"/>
              </a:ext>
            </a:extLst>
          </p:cNvPr>
          <p:cNvCxnSpPr>
            <a:cxnSpLocks/>
          </p:cNvCxnSpPr>
          <p:nvPr/>
        </p:nvCxnSpPr>
        <p:spPr>
          <a:xfrm flipH="1">
            <a:off x="5096818" y="1713954"/>
            <a:ext cx="7014" cy="141883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직선 연결선 30">
            <a:extLst>
              <a:ext uri="{FF2B5EF4-FFF2-40B4-BE49-F238E27FC236}">
                <a16:creationId xmlns:a16="http://schemas.microsoft.com/office/drawing/2014/main" id="{46690697-0200-ABFE-116F-20EBD7AE9772}"/>
              </a:ext>
            </a:extLst>
          </p:cNvPr>
          <p:cNvCxnSpPr>
            <a:cxnSpLocks/>
          </p:cNvCxnSpPr>
          <p:nvPr/>
        </p:nvCxnSpPr>
        <p:spPr>
          <a:xfrm>
            <a:off x="5363275" y="1724243"/>
            <a:ext cx="249647" cy="119105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직선 연결선 31">
            <a:extLst>
              <a:ext uri="{FF2B5EF4-FFF2-40B4-BE49-F238E27FC236}">
                <a16:creationId xmlns:a16="http://schemas.microsoft.com/office/drawing/2014/main" id="{C732D21C-CCF0-8045-254F-3BD5845D81DA}"/>
              </a:ext>
            </a:extLst>
          </p:cNvPr>
          <p:cNvCxnSpPr>
            <a:cxnSpLocks/>
          </p:cNvCxnSpPr>
          <p:nvPr/>
        </p:nvCxnSpPr>
        <p:spPr>
          <a:xfrm>
            <a:off x="5612922" y="1733414"/>
            <a:ext cx="249647" cy="119105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직선 연결선 32">
            <a:extLst>
              <a:ext uri="{FF2B5EF4-FFF2-40B4-BE49-F238E27FC236}">
                <a16:creationId xmlns:a16="http://schemas.microsoft.com/office/drawing/2014/main" id="{CD952746-CD29-37CE-7F89-CBB5ABBA3B3B}"/>
              </a:ext>
            </a:extLst>
          </p:cNvPr>
          <p:cNvCxnSpPr>
            <a:cxnSpLocks/>
          </p:cNvCxnSpPr>
          <p:nvPr/>
        </p:nvCxnSpPr>
        <p:spPr>
          <a:xfrm flipH="1">
            <a:off x="5596112" y="1718899"/>
            <a:ext cx="7014" cy="141883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직선 연결선 33">
            <a:extLst>
              <a:ext uri="{FF2B5EF4-FFF2-40B4-BE49-F238E27FC236}">
                <a16:creationId xmlns:a16="http://schemas.microsoft.com/office/drawing/2014/main" id="{4BF581B1-2D30-B5E5-D4F2-E8F6DBBC8DE7}"/>
              </a:ext>
            </a:extLst>
          </p:cNvPr>
          <p:cNvCxnSpPr>
            <a:cxnSpLocks/>
          </p:cNvCxnSpPr>
          <p:nvPr/>
        </p:nvCxnSpPr>
        <p:spPr>
          <a:xfrm flipH="1">
            <a:off x="5355898" y="1724243"/>
            <a:ext cx="7014" cy="141883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직선 연결선 36">
            <a:extLst>
              <a:ext uri="{FF2B5EF4-FFF2-40B4-BE49-F238E27FC236}">
                <a16:creationId xmlns:a16="http://schemas.microsoft.com/office/drawing/2014/main" id="{605384E8-A123-8CAF-3303-3C80A575CAC7}"/>
              </a:ext>
            </a:extLst>
          </p:cNvPr>
          <p:cNvCxnSpPr>
            <a:cxnSpLocks/>
          </p:cNvCxnSpPr>
          <p:nvPr/>
        </p:nvCxnSpPr>
        <p:spPr>
          <a:xfrm flipH="1">
            <a:off x="5842252" y="1726156"/>
            <a:ext cx="7014" cy="141883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직선 연결선 37">
            <a:extLst>
              <a:ext uri="{FF2B5EF4-FFF2-40B4-BE49-F238E27FC236}">
                <a16:creationId xmlns:a16="http://schemas.microsoft.com/office/drawing/2014/main" id="{7C84AF6B-8EA4-A5B7-4056-67BB224C00F9}"/>
              </a:ext>
            </a:extLst>
          </p:cNvPr>
          <p:cNvCxnSpPr>
            <a:cxnSpLocks/>
          </p:cNvCxnSpPr>
          <p:nvPr/>
        </p:nvCxnSpPr>
        <p:spPr>
          <a:xfrm>
            <a:off x="5856642" y="1736673"/>
            <a:ext cx="249647" cy="119105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직선 연결선 38">
            <a:extLst>
              <a:ext uri="{FF2B5EF4-FFF2-40B4-BE49-F238E27FC236}">
                <a16:creationId xmlns:a16="http://schemas.microsoft.com/office/drawing/2014/main" id="{839994AF-74E0-3BE5-2DEC-97FEAA588E18}"/>
              </a:ext>
            </a:extLst>
          </p:cNvPr>
          <p:cNvCxnSpPr>
            <a:cxnSpLocks/>
          </p:cNvCxnSpPr>
          <p:nvPr/>
        </p:nvCxnSpPr>
        <p:spPr>
          <a:xfrm>
            <a:off x="6106289" y="1742017"/>
            <a:ext cx="249647" cy="119105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직선 연결선 39">
            <a:extLst>
              <a:ext uri="{FF2B5EF4-FFF2-40B4-BE49-F238E27FC236}">
                <a16:creationId xmlns:a16="http://schemas.microsoft.com/office/drawing/2014/main" id="{E5669545-446C-DE57-CABA-0BB35FE440DD}"/>
              </a:ext>
            </a:extLst>
          </p:cNvPr>
          <p:cNvCxnSpPr>
            <a:cxnSpLocks/>
          </p:cNvCxnSpPr>
          <p:nvPr/>
        </p:nvCxnSpPr>
        <p:spPr>
          <a:xfrm flipH="1">
            <a:off x="6099275" y="1731728"/>
            <a:ext cx="7014" cy="141883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직선 연결선 40">
            <a:extLst>
              <a:ext uri="{FF2B5EF4-FFF2-40B4-BE49-F238E27FC236}">
                <a16:creationId xmlns:a16="http://schemas.microsoft.com/office/drawing/2014/main" id="{30EAAAFE-D5DA-1778-84DB-59ABC0118B21}"/>
              </a:ext>
            </a:extLst>
          </p:cNvPr>
          <p:cNvCxnSpPr>
            <a:cxnSpLocks/>
          </p:cNvCxnSpPr>
          <p:nvPr/>
        </p:nvCxnSpPr>
        <p:spPr>
          <a:xfrm>
            <a:off x="6365732" y="1742017"/>
            <a:ext cx="249647" cy="119105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직선 연결선 41">
            <a:extLst>
              <a:ext uri="{FF2B5EF4-FFF2-40B4-BE49-F238E27FC236}">
                <a16:creationId xmlns:a16="http://schemas.microsoft.com/office/drawing/2014/main" id="{EDBC2A83-B2CA-7B4E-5A17-E6DA777C94A1}"/>
              </a:ext>
            </a:extLst>
          </p:cNvPr>
          <p:cNvCxnSpPr>
            <a:cxnSpLocks/>
          </p:cNvCxnSpPr>
          <p:nvPr/>
        </p:nvCxnSpPr>
        <p:spPr>
          <a:xfrm>
            <a:off x="6615379" y="1751188"/>
            <a:ext cx="249647" cy="119105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직선 연결선 42">
            <a:extLst>
              <a:ext uri="{FF2B5EF4-FFF2-40B4-BE49-F238E27FC236}">
                <a16:creationId xmlns:a16="http://schemas.microsoft.com/office/drawing/2014/main" id="{E779776B-3551-EAFA-06FC-F1772FB72F70}"/>
              </a:ext>
            </a:extLst>
          </p:cNvPr>
          <p:cNvCxnSpPr>
            <a:cxnSpLocks/>
          </p:cNvCxnSpPr>
          <p:nvPr/>
        </p:nvCxnSpPr>
        <p:spPr>
          <a:xfrm flipH="1">
            <a:off x="6598569" y="1736673"/>
            <a:ext cx="7014" cy="141883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직선 연결선 43">
            <a:extLst>
              <a:ext uri="{FF2B5EF4-FFF2-40B4-BE49-F238E27FC236}">
                <a16:creationId xmlns:a16="http://schemas.microsoft.com/office/drawing/2014/main" id="{2C61171E-1B21-5D24-E4E7-90C127B0D22A}"/>
              </a:ext>
            </a:extLst>
          </p:cNvPr>
          <p:cNvCxnSpPr>
            <a:cxnSpLocks/>
          </p:cNvCxnSpPr>
          <p:nvPr/>
        </p:nvCxnSpPr>
        <p:spPr>
          <a:xfrm flipH="1">
            <a:off x="6358355" y="1737179"/>
            <a:ext cx="7014" cy="141883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직선 연결선 44">
            <a:extLst>
              <a:ext uri="{FF2B5EF4-FFF2-40B4-BE49-F238E27FC236}">
                <a16:creationId xmlns:a16="http://schemas.microsoft.com/office/drawing/2014/main" id="{222965E1-2C74-94D1-6CC2-E5BF5CFEE648}"/>
              </a:ext>
            </a:extLst>
          </p:cNvPr>
          <p:cNvCxnSpPr>
            <a:cxnSpLocks/>
          </p:cNvCxnSpPr>
          <p:nvPr/>
        </p:nvCxnSpPr>
        <p:spPr>
          <a:xfrm flipH="1">
            <a:off x="6844709" y="1728499"/>
            <a:ext cx="7014" cy="141883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직선 연결선 45">
            <a:extLst>
              <a:ext uri="{FF2B5EF4-FFF2-40B4-BE49-F238E27FC236}">
                <a16:creationId xmlns:a16="http://schemas.microsoft.com/office/drawing/2014/main" id="{1163789F-10CE-01AE-F768-1923D0C3144C}"/>
              </a:ext>
            </a:extLst>
          </p:cNvPr>
          <p:cNvCxnSpPr>
            <a:cxnSpLocks/>
          </p:cNvCxnSpPr>
          <p:nvPr/>
        </p:nvCxnSpPr>
        <p:spPr>
          <a:xfrm>
            <a:off x="6864662" y="1747021"/>
            <a:ext cx="249647" cy="119105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5E15EC7D-2A74-2359-9E1C-C7353D83FF00}"/>
              </a:ext>
            </a:extLst>
          </p:cNvPr>
          <p:cNvSpPr txBox="1"/>
          <p:nvPr/>
        </p:nvSpPr>
        <p:spPr>
          <a:xfrm>
            <a:off x="2287398" y="2473165"/>
            <a:ext cx="14998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/>
              <a:t>Decay mode</a:t>
            </a:r>
            <a:endParaRPr lang="ko-KR" altLang="en-US" b="1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65128F87-3DDB-7C21-4EAB-E771C7260937}"/>
              </a:ext>
            </a:extLst>
          </p:cNvPr>
          <p:cNvSpPr txBox="1"/>
          <p:nvPr/>
        </p:nvSpPr>
        <p:spPr>
          <a:xfrm>
            <a:off x="5249278" y="2451886"/>
            <a:ext cx="14998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/>
              <a:t>Top-up mode</a:t>
            </a:r>
            <a:endParaRPr lang="ko-KR" altLang="en-US" b="1"/>
          </a:p>
        </p:txBody>
      </p:sp>
      <p:cxnSp>
        <p:nvCxnSpPr>
          <p:cNvPr id="56" name="직선 화살표 연결선 55">
            <a:extLst>
              <a:ext uri="{FF2B5EF4-FFF2-40B4-BE49-F238E27FC236}">
                <a16:creationId xmlns:a16="http://schemas.microsoft.com/office/drawing/2014/main" id="{991FDA7D-69F1-FCC7-DBC3-CD0A14042B4E}"/>
              </a:ext>
            </a:extLst>
          </p:cNvPr>
          <p:cNvCxnSpPr>
            <a:cxnSpLocks/>
          </p:cNvCxnSpPr>
          <p:nvPr/>
        </p:nvCxnSpPr>
        <p:spPr>
          <a:xfrm>
            <a:off x="5603126" y="2030956"/>
            <a:ext cx="259443" cy="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2EAC2176-E1EB-D4E9-9938-38FD82B92897}"/>
                  </a:ext>
                </a:extLst>
              </p:cNvPr>
              <p:cNvSpPr txBox="1"/>
              <p:nvPr/>
            </p:nvSpPr>
            <p:spPr>
              <a:xfrm>
                <a:off x="5612922" y="2114693"/>
                <a:ext cx="21480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ko-K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</m:oMath>
                </a14:m>
                <a:r>
                  <a:rPr lang="en-US" altLang="ko-KR"/>
                  <a:t>t</a:t>
                </a:r>
                <a:endParaRPr lang="ko-KR" altLang="en-US"/>
              </a:p>
            </p:txBody>
          </p:sp>
        </mc:Choice>
        <mc:Fallback xmlns="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2EAC2176-E1EB-D4E9-9938-38FD82B928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2922" y="2114693"/>
                <a:ext cx="214802" cy="276999"/>
              </a:xfrm>
              <a:prstGeom prst="rect">
                <a:avLst/>
              </a:prstGeom>
              <a:blipFill>
                <a:blip r:embed="rId3"/>
                <a:stretch>
                  <a:fillRect l="-40000" t="-28889" r="-65714" b="-51111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9" name="TextBox 58">
            <a:extLst>
              <a:ext uri="{FF2B5EF4-FFF2-40B4-BE49-F238E27FC236}">
                <a16:creationId xmlns:a16="http://schemas.microsoft.com/office/drawing/2014/main" id="{2BEAF5FB-F804-88FE-E88B-FD6961ADBA87}"/>
              </a:ext>
            </a:extLst>
          </p:cNvPr>
          <p:cNvSpPr txBox="1"/>
          <p:nvPr/>
        </p:nvSpPr>
        <p:spPr>
          <a:xfrm>
            <a:off x="4895984" y="3305259"/>
            <a:ext cx="28645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/>
              <a:t>Inject fresh beam every</a:t>
            </a:r>
          </a:p>
          <a:p>
            <a:r>
              <a:rPr lang="en-US" altLang="ko-KR" sz="1200"/>
              <a:t> </a:t>
            </a:r>
            <a:endParaRPr lang="ko-KR" altLang="en-US" sz="12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AFC8BBDF-4045-46E6-35BC-63D194FBF13F}"/>
                  </a:ext>
                </a:extLst>
              </p:cNvPr>
              <p:cNvSpPr txBox="1"/>
              <p:nvPr/>
            </p:nvSpPr>
            <p:spPr>
              <a:xfrm>
                <a:off x="6507978" y="3305259"/>
                <a:ext cx="21480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ko-K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</m:oMath>
                </a14:m>
                <a:r>
                  <a:rPr lang="en-US" altLang="ko-KR"/>
                  <a:t>t</a:t>
                </a:r>
                <a:endParaRPr lang="ko-KR" altLang="en-US"/>
              </a:p>
            </p:txBody>
          </p:sp>
        </mc:Choice>
        <mc:Fallback xmlns="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AFC8BBDF-4045-46E6-35BC-63D194FBF1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7978" y="3305259"/>
                <a:ext cx="214802" cy="276999"/>
              </a:xfrm>
              <a:prstGeom prst="rect">
                <a:avLst/>
              </a:prstGeom>
              <a:blipFill>
                <a:blip r:embed="rId4"/>
                <a:stretch>
                  <a:fillRect l="-40000" t="-28261" r="-65714" b="-50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3" name="TextBox 62">
            <a:extLst>
              <a:ext uri="{FF2B5EF4-FFF2-40B4-BE49-F238E27FC236}">
                <a16:creationId xmlns:a16="http://schemas.microsoft.com/office/drawing/2014/main" id="{3DFC09C0-69B0-75C1-C8B8-A451923689AC}"/>
              </a:ext>
            </a:extLst>
          </p:cNvPr>
          <p:cNvSpPr txBox="1"/>
          <p:nvPr/>
        </p:nvSpPr>
        <p:spPr>
          <a:xfrm>
            <a:off x="4781394" y="3594780"/>
            <a:ext cx="44161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ko-KR" sz="1200"/>
              <a:t>Beam current stability is kept within a few percent</a:t>
            </a:r>
            <a:endParaRPr lang="en-US" altLang="ko-KR" sz="1200"/>
          </a:p>
          <a:p>
            <a:r>
              <a:rPr lang="en-US" altLang="ko-KR" sz="1200"/>
              <a:t>Standard operation mode for most of storage4 rings since ~2000</a:t>
            </a:r>
            <a:endParaRPr lang="ko-KR" altLang="en-US" sz="12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C77A6141-0043-191A-18F8-879F959F9419}"/>
                  </a:ext>
                </a:extLst>
              </p:cNvPr>
              <p:cNvSpPr txBox="1"/>
              <p:nvPr/>
            </p:nvSpPr>
            <p:spPr>
              <a:xfrm>
                <a:off x="1937467" y="4013438"/>
                <a:ext cx="1334211" cy="71821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ko-KR" i="1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altLang="ko-KR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ko-KR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ko-KR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ko-KR" altLang="en-US" i="1"/>
                  <a:t> </a:t>
                </a:r>
                <a:r>
                  <a:rPr lang="en-US" altLang="ko-KR" i="1"/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ko-KR" alt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ko-KR" alt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ko-KR" altLang="en-US" i="1" smtClean="0">
                            <a:latin typeface="Cambria Math" panose="02040503050406030204" pitchFamily="18" charset="0"/>
                          </a:rPr>
                          <m:t>𝜏</m:t>
                        </m:r>
                      </m:sup>
                    </m:sSup>
                  </m:oMath>
                </a14:m>
                <a:r>
                  <a:rPr lang="ko-KR" altLang="en-US" i="1"/>
                  <a:t> </a:t>
                </a:r>
                <a:endParaRPr lang="en-US" altLang="ko-KR" i="1"/>
              </a:p>
              <a:p>
                <a:endParaRPr lang="en-US" altLang="ko-KR" sz="1400" i="1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ko-KR" altLang="en-US" sz="1400" i="1" smtClean="0">
                        <a:latin typeface="Cambria Math" panose="02040503050406030204" pitchFamily="18" charset="0"/>
                      </a:rPr>
                      <m:t>𝜏</m:t>
                    </m:r>
                    <m:r>
                      <a:rPr lang="en-US" altLang="ko-KR" sz="1400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ko-KR" sz="1400"/>
                  <a:t>is lifetime</a:t>
                </a:r>
                <a:endParaRPr lang="ko-KR" altLang="en-US" sz="1400"/>
              </a:p>
            </p:txBody>
          </p:sp>
        </mc:Choice>
        <mc:Fallback xmlns="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C77A6141-0043-191A-18F8-879F959F94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7467" y="4013438"/>
                <a:ext cx="1334211" cy="718210"/>
              </a:xfrm>
              <a:prstGeom prst="rect">
                <a:avLst/>
              </a:prstGeom>
              <a:blipFill>
                <a:blip r:embed="rId5"/>
                <a:stretch>
                  <a:fillRect l="-6393" t="-9322" b="-1440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6" name="TextBox 65">
            <a:extLst>
              <a:ext uri="{FF2B5EF4-FFF2-40B4-BE49-F238E27FC236}">
                <a16:creationId xmlns:a16="http://schemas.microsoft.com/office/drawing/2014/main" id="{6139A243-493C-FDCD-60F1-72F43F9B45CF}"/>
              </a:ext>
            </a:extLst>
          </p:cNvPr>
          <p:cNvSpPr txBox="1"/>
          <p:nvPr/>
        </p:nvSpPr>
        <p:spPr>
          <a:xfrm>
            <a:off x="3452158" y="4308056"/>
            <a:ext cx="50292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>
                <a:solidFill>
                  <a:srgbClr val="C00000"/>
                </a:solidFill>
              </a:rPr>
              <a:t>Short lifetime -&gt; Frequent injection -&gt; Disturbed user experiment</a:t>
            </a:r>
            <a:endParaRPr lang="ko-KR" altLang="en-US" sz="1400">
              <a:solidFill>
                <a:srgbClr val="C00000"/>
              </a:solidFill>
            </a:endParaRP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3045B1A9-C585-944D-40BB-B7BBE8A2A1E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DBAB80-468C-4252-8D8D-F72A0FE47F84}" type="slidenum">
              <a:rPr lang="ko-KR" altLang="en-US" smtClean="0"/>
              <a:t>58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2747168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99A1AE-8CF1-5AEF-02E7-2E95134AEC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그림 65">
            <a:extLst>
              <a:ext uri="{FF2B5EF4-FFF2-40B4-BE49-F238E27FC236}">
                <a16:creationId xmlns:a16="http://schemas.microsoft.com/office/drawing/2014/main" id="{91DC2044-CB3E-DC83-DC45-3DAEE2802D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8506" y="828548"/>
            <a:ext cx="3712501" cy="828683"/>
          </a:xfrm>
          <a:prstGeom prst="rect">
            <a:avLst/>
          </a:prstGeom>
        </p:spPr>
      </p:pic>
      <p:sp>
        <p:nvSpPr>
          <p:cNvPr id="3" name="Shape 1">
            <a:extLst>
              <a:ext uri="{FF2B5EF4-FFF2-40B4-BE49-F238E27FC236}">
                <a16:creationId xmlns:a16="http://schemas.microsoft.com/office/drawing/2014/main" id="{14C89ABF-DA0E-5EA9-D5B8-4EA1220E684C}"/>
              </a:ext>
            </a:extLst>
          </p:cNvPr>
          <p:cNvSpPr/>
          <p:nvPr/>
        </p:nvSpPr>
        <p:spPr>
          <a:xfrm>
            <a:off x="457200" y="841248"/>
            <a:ext cx="8229600" cy="0"/>
          </a:xfrm>
          <a:prstGeom prst="line">
            <a:avLst/>
          </a:prstGeom>
          <a:noFill/>
          <a:ln w="9525">
            <a:solidFill>
              <a:srgbClr val="C5D3D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7E63F9D5-979F-8D99-2079-B621E1EB4C51}"/>
              </a:ext>
            </a:extLst>
          </p:cNvPr>
          <p:cNvSpPr/>
          <p:nvPr/>
        </p:nvSpPr>
        <p:spPr>
          <a:xfrm>
            <a:off x="365760" y="4836344"/>
            <a:ext cx="6858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8A96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Beam Dynamics of Circular Accelerators – KoPAS 2026</a:t>
            </a:r>
            <a:endParaRPr lang="en-US" sz="900" dirty="0"/>
          </a:p>
        </p:txBody>
      </p:sp>
      <p:sp>
        <p:nvSpPr>
          <p:cNvPr id="6" name="Text 0">
            <a:extLst>
              <a:ext uri="{FF2B5EF4-FFF2-40B4-BE49-F238E27FC236}">
                <a16:creationId xmlns:a16="http://schemas.microsoft.com/office/drawing/2014/main" id="{FE8D6B30-25C1-B615-EEA9-C2008455053A}"/>
              </a:ext>
            </a:extLst>
          </p:cNvPr>
          <p:cNvSpPr/>
          <p:nvPr/>
        </p:nvSpPr>
        <p:spPr>
          <a:xfrm>
            <a:off x="457200" y="18734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altLang="ko-KR" sz="2400" b="1">
                <a:solidFill>
                  <a:srgbClr val="1E3F66"/>
                </a:solidFill>
                <a:latin typeface="Arial" pitchFamily="34" charset="0"/>
                <a:cs typeface="Arial" pitchFamily="34" charset="-120"/>
              </a:rPr>
              <a:t>Touschek scattering</a:t>
            </a:r>
            <a:endParaRPr lang="en-US" sz="2400" dirty="0"/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DDD0DB0E-C96A-AA79-C18E-55A5EEABCE23}"/>
              </a:ext>
            </a:extLst>
          </p:cNvPr>
          <p:cNvSpPr/>
          <p:nvPr/>
        </p:nvSpPr>
        <p:spPr>
          <a:xfrm>
            <a:off x="805092" y="1230057"/>
            <a:ext cx="2222938" cy="97745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타원 3">
            <a:extLst>
              <a:ext uri="{FF2B5EF4-FFF2-40B4-BE49-F238E27FC236}">
                <a16:creationId xmlns:a16="http://schemas.microsoft.com/office/drawing/2014/main" id="{72EB5B78-790D-8003-6326-3CB22D5BF5B3}"/>
              </a:ext>
            </a:extLst>
          </p:cNvPr>
          <p:cNvSpPr/>
          <p:nvPr/>
        </p:nvSpPr>
        <p:spPr>
          <a:xfrm>
            <a:off x="1727375" y="1537471"/>
            <a:ext cx="89338" cy="78828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E848611B-AD33-5947-E449-FA1DCBC91333}"/>
              </a:ext>
            </a:extLst>
          </p:cNvPr>
          <p:cNvSpPr/>
          <p:nvPr/>
        </p:nvSpPr>
        <p:spPr>
          <a:xfrm>
            <a:off x="2063706" y="1712889"/>
            <a:ext cx="89338" cy="78828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858AB9F7-CEBF-DADE-C749-1122C22CC7D3}"/>
              </a:ext>
            </a:extLst>
          </p:cNvPr>
          <p:cNvCxnSpPr/>
          <p:nvPr/>
        </p:nvCxnSpPr>
        <p:spPr>
          <a:xfrm>
            <a:off x="560981" y="1161654"/>
            <a:ext cx="2792599" cy="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>
            <a:extLst>
              <a:ext uri="{FF2B5EF4-FFF2-40B4-BE49-F238E27FC236}">
                <a16:creationId xmlns:a16="http://schemas.microsoft.com/office/drawing/2014/main" id="{48194091-F24D-D4E8-D6C3-26D05CC750E4}"/>
              </a:ext>
            </a:extLst>
          </p:cNvPr>
          <p:cNvCxnSpPr/>
          <p:nvPr/>
        </p:nvCxnSpPr>
        <p:spPr>
          <a:xfrm>
            <a:off x="569659" y="2280906"/>
            <a:ext cx="2792599" cy="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화살표 연결선 13">
            <a:extLst>
              <a:ext uri="{FF2B5EF4-FFF2-40B4-BE49-F238E27FC236}">
                <a16:creationId xmlns:a16="http://schemas.microsoft.com/office/drawing/2014/main" id="{C3A010C6-4393-4BB2-388C-FDF90E95C872}"/>
              </a:ext>
            </a:extLst>
          </p:cNvPr>
          <p:cNvCxnSpPr/>
          <p:nvPr/>
        </p:nvCxnSpPr>
        <p:spPr>
          <a:xfrm>
            <a:off x="452995" y="1870866"/>
            <a:ext cx="3107909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98946A8B-B621-D630-BB54-BDB574485D93}"/>
              </a:ext>
            </a:extLst>
          </p:cNvPr>
          <p:cNvSpPr txBox="1"/>
          <p:nvPr/>
        </p:nvSpPr>
        <p:spPr>
          <a:xfrm>
            <a:off x="3362258" y="1865022"/>
            <a:ext cx="4519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/>
              <a:t>s</a:t>
            </a:r>
            <a:endParaRPr lang="ko-KR" altLang="en-US" sz="200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FA6F334-3DE9-3584-D9CF-692DFA781BBC}"/>
              </a:ext>
            </a:extLst>
          </p:cNvPr>
          <p:cNvSpPr txBox="1"/>
          <p:nvPr/>
        </p:nvSpPr>
        <p:spPr>
          <a:xfrm>
            <a:off x="2641249" y="869800"/>
            <a:ext cx="18393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/>
              <a:t>Energy acceptance</a:t>
            </a:r>
            <a:endParaRPr lang="ko-KR" altLang="en-US" sz="1400"/>
          </a:p>
        </p:txBody>
      </p:sp>
      <p:cxnSp>
        <p:nvCxnSpPr>
          <p:cNvPr id="18" name="직선 화살표 연결선 17">
            <a:extLst>
              <a:ext uri="{FF2B5EF4-FFF2-40B4-BE49-F238E27FC236}">
                <a16:creationId xmlns:a16="http://schemas.microsoft.com/office/drawing/2014/main" id="{060A7BF9-D10A-51D2-5C87-30332E2E3066}"/>
              </a:ext>
            </a:extLst>
          </p:cNvPr>
          <p:cNvCxnSpPr>
            <a:stCxn id="4" idx="2"/>
          </p:cNvCxnSpPr>
          <p:nvPr/>
        </p:nvCxnSpPr>
        <p:spPr>
          <a:xfrm>
            <a:off x="1727375" y="1576885"/>
            <a:ext cx="189186" cy="8545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화살표 연결선 18">
            <a:extLst>
              <a:ext uri="{FF2B5EF4-FFF2-40B4-BE49-F238E27FC236}">
                <a16:creationId xmlns:a16="http://schemas.microsoft.com/office/drawing/2014/main" id="{20A13262-7E49-904F-3242-9DB570D4FA25}"/>
              </a:ext>
            </a:extLst>
          </p:cNvPr>
          <p:cNvCxnSpPr>
            <a:cxnSpLocks/>
          </p:cNvCxnSpPr>
          <p:nvPr/>
        </p:nvCxnSpPr>
        <p:spPr>
          <a:xfrm flipH="1" flipV="1">
            <a:off x="2006949" y="1534218"/>
            <a:ext cx="83033" cy="21808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BE7022E1-C071-FD9C-C035-69C572FFC95C}"/>
              </a:ext>
            </a:extLst>
          </p:cNvPr>
          <p:cNvSpPr txBox="1"/>
          <p:nvPr/>
        </p:nvSpPr>
        <p:spPr>
          <a:xfrm>
            <a:off x="1816713" y="1273462"/>
            <a:ext cx="10116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/>
              <a:t>scattering</a:t>
            </a:r>
            <a:endParaRPr lang="ko-KR" altLang="en-US" sz="1200"/>
          </a:p>
        </p:txBody>
      </p:sp>
      <p:cxnSp>
        <p:nvCxnSpPr>
          <p:cNvPr id="26" name="직선 연결선 25">
            <a:extLst>
              <a:ext uri="{FF2B5EF4-FFF2-40B4-BE49-F238E27FC236}">
                <a16:creationId xmlns:a16="http://schemas.microsoft.com/office/drawing/2014/main" id="{8EC2D649-9D1C-B5F5-CA29-75D5F71F9D97}"/>
              </a:ext>
            </a:extLst>
          </p:cNvPr>
          <p:cNvCxnSpPr/>
          <p:nvPr/>
        </p:nvCxnSpPr>
        <p:spPr>
          <a:xfrm>
            <a:off x="527620" y="3591807"/>
            <a:ext cx="2792599" cy="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직선 연결선 26">
            <a:extLst>
              <a:ext uri="{FF2B5EF4-FFF2-40B4-BE49-F238E27FC236}">
                <a16:creationId xmlns:a16="http://schemas.microsoft.com/office/drawing/2014/main" id="{C31631FA-084A-075C-2E29-C155BA322490}"/>
              </a:ext>
            </a:extLst>
          </p:cNvPr>
          <p:cNvCxnSpPr/>
          <p:nvPr/>
        </p:nvCxnSpPr>
        <p:spPr>
          <a:xfrm>
            <a:off x="499238" y="4726591"/>
            <a:ext cx="2792599" cy="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직선 화살표 연결선 27">
            <a:extLst>
              <a:ext uri="{FF2B5EF4-FFF2-40B4-BE49-F238E27FC236}">
                <a16:creationId xmlns:a16="http://schemas.microsoft.com/office/drawing/2014/main" id="{10E6C353-04EC-E117-E599-C84E651E4DB7}"/>
              </a:ext>
            </a:extLst>
          </p:cNvPr>
          <p:cNvCxnSpPr/>
          <p:nvPr/>
        </p:nvCxnSpPr>
        <p:spPr>
          <a:xfrm>
            <a:off x="362607" y="4311444"/>
            <a:ext cx="3107909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D88C44E3-DD21-FFE4-F7B7-B0B510AF405F}"/>
              </a:ext>
            </a:extLst>
          </p:cNvPr>
          <p:cNvSpPr txBox="1"/>
          <p:nvPr/>
        </p:nvSpPr>
        <p:spPr>
          <a:xfrm>
            <a:off x="3321270" y="3943455"/>
            <a:ext cx="4519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/>
              <a:t>s</a:t>
            </a:r>
            <a:endParaRPr lang="ko-KR" altLang="en-US" sz="200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79BE945-634B-BE80-E3CE-1337396D8113}"/>
              </a:ext>
            </a:extLst>
          </p:cNvPr>
          <p:cNvSpPr txBox="1"/>
          <p:nvPr/>
        </p:nvSpPr>
        <p:spPr>
          <a:xfrm>
            <a:off x="762001" y="1246967"/>
            <a:ext cx="855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>
                <a:solidFill>
                  <a:srgbClr val="0070C0"/>
                </a:solidFill>
              </a:rPr>
              <a:t>Beam</a:t>
            </a:r>
            <a:endParaRPr lang="ko-KR" altLang="en-US">
              <a:solidFill>
                <a:srgbClr val="0070C0"/>
              </a:solidFill>
            </a:endParaRPr>
          </a:p>
        </p:txBody>
      </p:sp>
      <p:sp>
        <p:nvSpPr>
          <p:cNvPr id="36" name="타원 35">
            <a:extLst>
              <a:ext uri="{FF2B5EF4-FFF2-40B4-BE49-F238E27FC236}">
                <a16:creationId xmlns:a16="http://schemas.microsoft.com/office/drawing/2014/main" id="{EB74A11F-3E05-48D4-1CE2-2C683C524C95}"/>
              </a:ext>
            </a:extLst>
          </p:cNvPr>
          <p:cNvSpPr/>
          <p:nvPr/>
        </p:nvSpPr>
        <p:spPr>
          <a:xfrm>
            <a:off x="1102009" y="1912068"/>
            <a:ext cx="89338" cy="78828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타원 37">
            <a:extLst>
              <a:ext uri="{FF2B5EF4-FFF2-40B4-BE49-F238E27FC236}">
                <a16:creationId xmlns:a16="http://schemas.microsoft.com/office/drawing/2014/main" id="{D08E20B7-2E5F-FBE5-A498-0FD46D5A3B11}"/>
              </a:ext>
            </a:extLst>
          </p:cNvPr>
          <p:cNvSpPr/>
          <p:nvPr/>
        </p:nvSpPr>
        <p:spPr>
          <a:xfrm>
            <a:off x="1259137" y="1986249"/>
            <a:ext cx="89338" cy="78828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타원 39">
            <a:extLst>
              <a:ext uri="{FF2B5EF4-FFF2-40B4-BE49-F238E27FC236}">
                <a16:creationId xmlns:a16="http://schemas.microsoft.com/office/drawing/2014/main" id="{F6ACAD58-27FC-B5D1-3572-A249BDB34A94}"/>
              </a:ext>
            </a:extLst>
          </p:cNvPr>
          <p:cNvSpPr/>
          <p:nvPr/>
        </p:nvSpPr>
        <p:spPr>
          <a:xfrm>
            <a:off x="2641249" y="1609598"/>
            <a:ext cx="89338" cy="78828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타원 41">
            <a:extLst>
              <a:ext uri="{FF2B5EF4-FFF2-40B4-BE49-F238E27FC236}">
                <a16:creationId xmlns:a16="http://schemas.microsoft.com/office/drawing/2014/main" id="{BB584963-069D-8193-A486-9C1F7540D8B0}"/>
              </a:ext>
            </a:extLst>
          </p:cNvPr>
          <p:cNvSpPr/>
          <p:nvPr/>
        </p:nvSpPr>
        <p:spPr>
          <a:xfrm>
            <a:off x="2798377" y="1683779"/>
            <a:ext cx="89338" cy="78828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타원 43">
            <a:extLst>
              <a:ext uri="{FF2B5EF4-FFF2-40B4-BE49-F238E27FC236}">
                <a16:creationId xmlns:a16="http://schemas.microsoft.com/office/drawing/2014/main" id="{29D00429-982D-1656-D49C-8A2F86028A34}"/>
              </a:ext>
            </a:extLst>
          </p:cNvPr>
          <p:cNvSpPr/>
          <p:nvPr/>
        </p:nvSpPr>
        <p:spPr>
          <a:xfrm>
            <a:off x="2348013" y="1780422"/>
            <a:ext cx="89338" cy="78828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6" name="타원 45">
            <a:extLst>
              <a:ext uri="{FF2B5EF4-FFF2-40B4-BE49-F238E27FC236}">
                <a16:creationId xmlns:a16="http://schemas.microsoft.com/office/drawing/2014/main" id="{8A3D5463-A6D6-421D-98DA-A26788D441A3}"/>
              </a:ext>
            </a:extLst>
          </p:cNvPr>
          <p:cNvSpPr/>
          <p:nvPr/>
        </p:nvSpPr>
        <p:spPr>
          <a:xfrm>
            <a:off x="2180107" y="2038957"/>
            <a:ext cx="89338" cy="78828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8" name="타원 47">
            <a:extLst>
              <a:ext uri="{FF2B5EF4-FFF2-40B4-BE49-F238E27FC236}">
                <a16:creationId xmlns:a16="http://schemas.microsoft.com/office/drawing/2014/main" id="{6767D0E2-A528-95C9-5DB1-F39237F69041}"/>
              </a:ext>
            </a:extLst>
          </p:cNvPr>
          <p:cNvSpPr/>
          <p:nvPr/>
        </p:nvSpPr>
        <p:spPr>
          <a:xfrm>
            <a:off x="1551327" y="1359827"/>
            <a:ext cx="89338" cy="78828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526D5FF9-9053-A94F-AA4F-8E487D1264E3}"/>
              </a:ext>
            </a:extLst>
          </p:cNvPr>
          <p:cNvSpPr/>
          <p:nvPr/>
        </p:nvSpPr>
        <p:spPr>
          <a:xfrm>
            <a:off x="837147" y="3679951"/>
            <a:ext cx="2222938" cy="97745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" name="타원 49">
            <a:extLst>
              <a:ext uri="{FF2B5EF4-FFF2-40B4-BE49-F238E27FC236}">
                <a16:creationId xmlns:a16="http://schemas.microsoft.com/office/drawing/2014/main" id="{8712EB20-D050-8F1D-A41F-505AA64DBC57}"/>
              </a:ext>
            </a:extLst>
          </p:cNvPr>
          <p:cNvSpPr/>
          <p:nvPr/>
        </p:nvSpPr>
        <p:spPr>
          <a:xfrm>
            <a:off x="1799102" y="4218462"/>
            <a:ext cx="89338" cy="78828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타원 50">
            <a:extLst>
              <a:ext uri="{FF2B5EF4-FFF2-40B4-BE49-F238E27FC236}">
                <a16:creationId xmlns:a16="http://schemas.microsoft.com/office/drawing/2014/main" id="{29971254-DC4E-908C-CF19-3811CB3B6D6B}"/>
              </a:ext>
            </a:extLst>
          </p:cNvPr>
          <p:cNvSpPr/>
          <p:nvPr/>
        </p:nvSpPr>
        <p:spPr>
          <a:xfrm>
            <a:off x="2006423" y="3410576"/>
            <a:ext cx="89338" cy="78828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6" name="타원 55">
            <a:extLst>
              <a:ext uri="{FF2B5EF4-FFF2-40B4-BE49-F238E27FC236}">
                <a16:creationId xmlns:a16="http://schemas.microsoft.com/office/drawing/2014/main" id="{84BFEE9F-9C66-C77F-6E44-BC0807EE3211}"/>
              </a:ext>
            </a:extLst>
          </p:cNvPr>
          <p:cNvSpPr/>
          <p:nvPr/>
        </p:nvSpPr>
        <p:spPr>
          <a:xfrm>
            <a:off x="1134064" y="4361962"/>
            <a:ext cx="89338" cy="78828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7" name="타원 56">
            <a:extLst>
              <a:ext uri="{FF2B5EF4-FFF2-40B4-BE49-F238E27FC236}">
                <a16:creationId xmlns:a16="http://schemas.microsoft.com/office/drawing/2014/main" id="{396AF2BD-D543-69A8-A8C9-26FCDBCD1630}"/>
              </a:ext>
            </a:extLst>
          </p:cNvPr>
          <p:cNvSpPr/>
          <p:nvPr/>
        </p:nvSpPr>
        <p:spPr>
          <a:xfrm>
            <a:off x="1291192" y="4436143"/>
            <a:ext cx="89338" cy="78828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8" name="타원 57">
            <a:extLst>
              <a:ext uri="{FF2B5EF4-FFF2-40B4-BE49-F238E27FC236}">
                <a16:creationId xmlns:a16="http://schemas.microsoft.com/office/drawing/2014/main" id="{CA57D65F-D85B-0A27-8327-43626A0A6E83}"/>
              </a:ext>
            </a:extLst>
          </p:cNvPr>
          <p:cNvSpPr/>
          <p:nvPr/>
        </p:nvSpPr>
        <p:spPr>
          <a:xfrm>
            <a:off x="2673304" y="4059492"/>
            <a:ext cx="89338" cy="78828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9" name="타원 58">
            <a:extLst>
              <a:ext uri="{FF2B5EF4-FFF2-40B4-BE49-F238E27FC236}">
                <a16:creationId xmlns:a16="http://schemas.microsoft.com/office/drawing/2014/main" id="{2613C0F0-0A84-3FC1-6EE8-84461E90F92F}"/>
              </a:ext>
            </a:extLst>
          </p:cNvPr>
          <p:cNvSpPr/>
          <p:nvPr/>
        </p:nvSpPr>
        <p:spPr>
          <a:xfrm>
            <a:off x="2830432" y="4133673"/>
            <a:ext cx="89338" cy="78828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F70CD895-51C0-9CD7-ABDF-C914AC430829}"/>
              </a:ext>
            </a:extLst>
          </p:cNvPr>
          <p:cNvSpPr/>
          <p:nvPr/>
        </p:nvSpPr>
        <p:spPr>
          <a:xfrm>
            <a:off x="2380068" y="4230316"/>
            <a:ext cx="89338" cy="78828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1" name="타원 60">
            <a:extLst>
              <a:ext uri="{FF2B5EF4-FFF2-40B4-BE49-F238E27FC236}">
                <a16:creationId xmlns:a16="http://schemas.microsoft.com/office/drawing/2014/main" id="{52C1219F-53E1-63E1-B016-9F5C66E7243E}"/>
              </a:ext>
            </a:extLst>
          </p:cNvPr>
          <p:cNvSpPr/>
          <p:nvPr/>
        </p:nvSpPr>
        <p:spPr>
          <a:xfrm>
            <a:off x="2212162" y="4488851"/>
            <a:ext cx="89338" cy="78828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2" name="타원 61">
            <a:extLst>
              <a:ext uri="{FF2B5EF4-FFF2-40B4-BE49-F238E27FC236}">
                <a16:creationId xmlns:a16="http://schemas.microsoft.com/office/drawing/2014/main" id="{53618E85-DD98-AFD1-8D3C-BA8B056BB8D3}"/>
              </a:ext>
            </a:extLst>
          </p:cNvPr>
          <p:cNvSpPr/>
          <p:nvPr/>
        </p:nvSpPr>
        <p:spPr>
          <a:xfrm>
            <a:off x="1583382" y="3809721"/>
            <a:ext cx="89338" cy="78828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C4D4D51F-ACB8-D301-9FD4-82C3D85B2984}"/>
              </a:ext>
            </a:extLst>
          </p:cNvPr>
          <p:cNvSpPr txBox="1"/>
          <p:nvPr/>
        </p:nvSpPr>
        <p:spPr>
          <a:xfrm>
            <a:off x="502914" y="3006021"/>
            <a:ext cx="406960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ko-KR" sz="1100">
                <a:solidFill>
                  <a:srgbClr val="C00000"/>
                </a:solidFill>
              </a:rPr>
              <a:t>Large energy deviation from Touschek scattering exceeds the energy aperture, causing particle loss</a:t>
            </a:r>
            <a:endParaRPr lang="ko-KR" altLang="en-US" sz="1100">
              <a:solidFill>
                <a:srgbClr val="C00000"/>
              </a:solidFill>
            </a:endParaRPr>
          </a:p>
        </p:txBody>
      </p:sp>
      <p:cxnSp>
        <p:nvCxnSpPr>
          <p:cNvPr id="64" name="직선 화살표 연결선 63">
            <a:extLst>
              <a:ext uri="{FF2B5EF4-FFF2-40B4-BE49-F238E27FC236}">
                <a16:creationId xmlns:a16="http://schemas.microsoft.com/office/drawing/2014/main" id="{D17F5CA2-8A47-99DA-0A1B-AC0E8E05CF39}"/>
              </a:ext>
            </a:extLst>
          </p:cNvPr>
          <p:cNvCxnSpPr>
            <a:cxnSpLocks/>
            <a:endCxn id="51" idx="5"/>
          </p:cNvCxnSpPr>
          <p:nvPr/>
        </p:nvCxnSpPr>
        <p:spPr>
          <a:xfrm flipH="1" flipV="1">
            <a:off x="2082678" y="3477860"/>
            <a:ext cx="66425" cy="59333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810F8CCC-7098-6D53-384A-E94121419BF3}"/>
                  </a:ext>
                </a:extLst>
              </p:cNvPr>
              <p:cNvSpPr txBox="1"/>
              <p:nvPr/>
            </p:nvSpPr>
            <p:spPr>
              <a:xfrm>
                <a:off x="4700953" y="2684428"/>
                <a:ext cx="4339987" cy="17716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/>
                  <a:t>Touschek lifetime scales</a:t>
                </a:r>
              </a:p>
              <a:p>
                <a:r>
                  <a:rPr lang="en-US" altLang="ko-KR" sz="120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ko-KR" sz="12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∝</m:t>
                    </m:r>
                  </m:oMath>
                </a14:m>
                <a:r>
                  <a:rPr lang="en-US" altLang="ko-KR" sz="120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sz="1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1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ko-KR" sz="1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𝐵𝑒𝑎𝑚</m:t>
                        </m:r>
                        <m:r>
                          <a:rPr lang="en-US" altLang="ko-KR" sz="1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1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𝑒𝑛𝑒𝑟𝑔𝑦</m:t>
                        </m:r>
                        <m:r>
                          <a:rPr lang="en-US" altLang="ko-KR" sz="1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altLang="ko-KR" sz="1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altLang="ko-KR" sz="1200">
                    <a:solidFill>
                      <a:schemeClr val="tx1"/>
                    </a:solidFill>
                  </a:rPr>
                  <a:t> </a:t>
                </a:r>
              </a:p>
              <a:p>
                <a:r>
                  <a:rPr lang="en-US" altLang="ko-KR" sz="1200">
                    <a:solidFill>
                      <a:schemeClr val="tx1"/>
                    </a:solidFill>
                  </a:rPr>
                  <a:t> ~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sz="1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1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ko-KR" sz="1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𝑀𝑜𝑚𝑒𝑛𝑡𝑢𝑚</m:t>
                        </m:r>
                        <m:r>
                          <a:rPr lang="en-US" altLang="ko-KR" sz="1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1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𝑎𝑝𝑒𝑟𝑡𝑢𝑟𝑒</m:t>
                        </m:r>
                        <m:r>
                          <a:rPr lang="en-US" altLang="ko-KR" sz="1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altLang="ko-KR" sz="1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altLang="ko-KR" sz="1200">
                  <a:solidFill>
                    <a:schemeClr val="tx1"/>
                  </a:solidFill>
                </a:endParaRPr>
              </a:p>
              <a:p>
                <a:r>
                  <a:rPr lang="en-US" altLang="ko-KR" sz="120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ko-KR" sz="12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∝</m:t>
                    </m:r>
                  </m:oMath>
                </a14:m>
                <a:r>
                  <a:rPr lang="en-US" altLang="ko-KR" sz="1200">
                    <a:solidFill>
                      <a:schemeClr val="tx1"/>
                    </a:solidFill>
                  </a:rPr>
                  <a:t> rms bunch length</a:t>
                </a:r>
              </a:p>
              <a:p>
                <a:r>
                  <a:rPr lang="en-US" altLang="ko-KR" sz="120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ko-KR" sz="12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∝</m:t>
                    </m:r>
                  </m:oMath>
                </a14:m>
                <a:r>
                  <a:rPr lang="ko-KR" altLang="en-US" sz="120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ko-KR" sz="1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1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ko-KR" sz="1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𝑐h𝑟𝑎𝑔𝑒</m:t>
                        </m:r>
                        <m:r>
                          <a:rPr lang="en-US" altLang="ko-KR" sz="1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1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𝑖𝑛</m:t>
                        </m:r>
                        <m:r>
                          <a:rPr lang="en-US" altLang="ko-KR" sz="1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1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𝑡h𝑒</m:t>
                        </m:r>
                        <m:r>
                          <a:rPr lang="en-US" altLang="ko-KR" sz="1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1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𝑏𝑒𝑎𝑚</m:t>
                        </m:r>
                      </m:den>
                    </m:f>
                  </m:oMath>
                </a14:m>
                <a:endParaRPr lang="en-US" altLang="ko-KR" sz="1200"/>
              </a:p>
              <a:p>
                <a:endParaRPr lang="en-US" altLang="ko-KR" sz="1200"/>
              </a:p>
              <a:p>
                <a:r>
                  <a:rPr lang="en-US" altLang="ko-KR" sz="1200"/>
                  <a:t>higher coupling ratio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ko-KR" sz="1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ko-KR" sz="12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ko-KR" altLang="en-US" sz="1200" i="1" smtClean="0">
                                <a:latin typeface="Cambria Math" panose="02040503050406030204" pitchFamily="18" charset="0"/>
                              </a:rPr>
                              <m:t>𝜀</m:t>
                            </m:r>
                          </m:e>
                          <m:sub>
                            <m:r>
                              <a:rPr lang="en-US" altLang="ko-KR" sz="12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altLang="ko-KR" sz="1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ko-KR" altLang="en-US" sz="1200" i="1">
                                <a:latin typeface="Cambria Math" panose="02040503050406030204" pitchFamily="18" charset="0"/>
                              </a:rPr>
                              <m:t>𝜀</m:t>
                            </m:r>
                          </m:e>
                          <m:sub>
                            <m:r>
                              <a:rPr lang="en-US" altLang="ko-KR" sz="12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ko-KR" sz="1200"/>
                  <a:t>), bunch lengthening (w/ harmonic cavity)</a:t>
                </a:r>
              </a:p>
              <a:p>
                <a:r>
                  <a:rPr lang="en-US" altLang="ko-KR" sz="1200"/>
                  <a:t>help Touschek lifetime longer</a:t>
                </a:r>
              </a:p>
            </p:txBody>
          </p:sp>
        </mc:Choice>
        <mc:Fallback xmlns="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810F8CCC-7098-6D53-384A-E94121419B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0953" y="2684428"/>
                <a:ext cx="4339987" cy="1771639"/>
              </a:xfrm>
              <a:prstGeom prst="rect">
                <a:avLst/>
              </a:prstGeom>
              <a:blipFill>
                <a:blip r:embed="rId4"/>
                <a:stretch>
                  <a:fillRect b="-171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8" name="직선 화살표 연결선 67">
            <a:extLst>
              <a:ext uri="{FF2B5EF4-FFF2-40B4-BE49-F238E27FC236}">
                <a16:creationId xmlns:a16="http://schemas.microsoft.com/office/drawing/2014/main" id="{135E65A8-61E8-74F5-7006-BD35A9C6D582}"/>
              </a:ext>
            </a:extLst>
          </p:cNvPr>
          <p:cNvCxnSpPr/>
          <p:nvPr/>
        </p:nvCxnSpPr>
        <p:spPr>
          <a:xfrm>
            <a:off x="8086873" y="1589983"/>
            <a:ext cx="220980" cy="594360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직선 화살표 연결선 68">
            <a:extLst>
              <a:ext uri="{FF2B5EF4-FFF2-40B4-BE49-F238E27FC236}">
                <a16:creationId xmlns:a16="http://schemas.microsoft.com/office/drawing/2014/main" id="{7775B370-1D7F-E16A-CF4E-74DF643918F8}"/>
              </a:ext>
            </a:extLst>
          </p:cNvPr>
          <p:cNvCxnSpPr>
            <a:cxnSpLocks/>
          </p:cNvCxnSpPr>
          <p:nvPr/>
        </p:nvCxnSpPr>
        <p:spPr>
          <a:xfrm>
            <a:off x="7132055" y="1616299"/>
            <a:ext cx="0" cy="518160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직선 화살표 연결선 69">
            <a:extLst>
              <a:ext uri="{FF2B5EF4-FFF2-40B4-BE49-F238E27FC236}">
                <a16:creationId xmlns:a16="http://schemas.microsoft.com/office/drawing/2014/main" id="{A61177C7-A544-3AB5-88B5-04481A51970E}"/>
              </a:ext>
            </a:extLst>
          </p:cNvPr>
          <p:cNvCxnSpPr>
            <a:cxnSpLocks/>
          </p:cNvCxnSpPr>
          <p:nvPr/>
        </p:nvCxnSpPr>
        <p:spPr>
          <a:xfrm flipH="1">
            <a:off x="5945831" y="1524476"/>
            <a:ext cx="160020" cy="388620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>
            <a:extLst>
              <a:ext uri="{FF2B5EF4-FFF2-40B4-BE49-F238E27FC236}">
                <a16:creationId xmlns:a16="http://schemas.microsoft.com/office/drawing/2014/main" id="{BD3D016A-B392-705D-23A2-303C94D9C167}"/>
              </a:ext>
            </a:extLst>
          </p:cNvPr>
          <p:cNvSpPr txBox="1"/>
          <p:nvPr/>
        </p:nvSpPr>
        <p:spPr>
          <a:xfrm>
            <a:off x="5217578" y="1887163"/>
            <a:ext cx="10744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>
                <a:solidFill>
                  <a:srgbClr val="00B050"/>
                </a:solidFill>
              </a:rPr>
              <a:t>bunch length</a:t>
            </a:r>
            <a:endParaRPr lang="ko-KR" altLang="en-US" sz="1200">
              <a:solidFill>
                <a:srgbClr val="00B050"/>
              </a:solidFill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8E379732-6DBC-CBE8-8EA9-64D2E386390B}"/>
              </a:ext>
            </a:extLst>
          </p:cNvPr>
          <p:cNvSpPr txBox="1"/>
          <p:nvPr/>
        </p:nvSpPr>
        <p:spPr>
          <a:xfrm>
            <a:off x="6724472" y="2092444"/>
            <a:ext cx="9299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>
                <a:solidFill>
                  <a:srgbClr val="00B050"/>
                </a:solidFill>
              </a:rPr>
              <a:t>Beam size</a:t>
            </a:r>
            <a:endParaRPr lang="ko-KR" altLang="en-US" sz="1200">
              <a:solidFill>
                <a:srgbClr val="00B050"/>
              </a:solidFill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3565414F-19F0-77E6-9FEC-A4F0A505D885}"/>
              </a:ext>
            </a:extLst>
          </p:cNvPr>
          <p:cNvSpPr txBox="1"/>
          <p:nvPr/>
        </p:nvSpPr>
        <p:spPr>
          <a:xfrm>
            <a:off x="7912405" y="2179722"/>
            <a:ext cx="11032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>
                <a:solidFill>
                  <a:srgbClr val="00B050"/>
                </a:solidFill>
              </a:rPr>
              <a:t>Momentum acceptance</a:t>
            </a:r>
          </a:p>
          <a:p>
            <a:r>
              <a:rPr lang="en-US" altLang="ko-KR" sz="1200">
                <a:solidFill>
                  <a:srgbClr val="00B050"/>
                </a:solidFill>
              </a:rPr>
              <a:t>(momentum aperture)</a:t>
            </a:r>
            <a:endParaRPr lang="ko-KR" altLang="en-US" sz="1200">
              <a:solidFill>
                <a:srgbClr val="00B050"/>
              </a:solidFill>
            </a:endParaRPr>
          </a:p>
        </p:txBody>
      </p:sp>
      <p:sp>
        <p:nvSpPr>
          <p:cNvPr id="74" name="화살표: 아래쪽 73">
            <a:extLst>
              <a:ext uri="{FF2B5EF4-FFF2-40B4-BE49-F238E27FC236}">
                <a16:creationId xmlns:a16="http://schemas.microsoft.com/office/drawing/2014/main" id="{C5147D51-F94E-4C1B-3041-722A0A42E317}"/>
              </a:ext>
            </a:extLst>
          </p:cNvPr>
          <p:cNvSpPr/>
          <p:nvPr/>
        </p:nvSpPr>
        <p:spPr>
          <a:xfrm>
            <a:off x="1948616" y="2493830"/>
            <a:ext cx="218353" cy="381196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33859F41-4773-6F06-42E5-3CC5F5373E5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DBAB80-468C-4252-8D8D-F72A0FE47F84}" type="slidenum">
              <a:rPr lang="ko-KR" altLang="en-US" smtClean="0"/>
              <a:t>59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487084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457200" y="841248"/>
            <a:ext cx="8229600" cy="0"/>
          </a:xfrm>
          <a:prstGeom prst="line">
            <a:avLst/>
          </a:prstGeom>
          <a:noFill/>
          <a:ln w="9525">
            <a:solidFill>
              <a:srgbClr val="C5D3D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0" name="Text 0">
            <a:extLst>
              <a:ext uri="{FF2B5EF4-FFF2-40B4-BE49-F238E27FC236}">
                <a16:creationId xmlns:a16="http://schemas.microsoft.com/office/drawing/2014/main" id="{F323CFFA-2AF8-4561-A40F-A9E3085DBC5F}"/>
              </a:ext>
            </a:extLst>
          </p:cNvPr>
          <p:cNvSpPr/>
          <p:nvPr/>
        </p:nvSpPr>
        <p:spPr>
          <a:xfrm>
            <a:off x="457200" y="240117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>
                <a:solidFill>
                  <a:srgbClr val="1E3F66"/>
                </a:solidFill>
                <a:latin typeface="Arial" pitchFamily="34" charset="0"/>
                <a:cs typeface="Arial" pitchFamily="34" charset="-120"/>
              </a:rPr>
              <a:t>History</a:t>
            </a:r>
            <a:r>
              <a:rPr lang="ko-KR" altLang="en-US" sz="2400" b="1">
                <a:solidFill>
                  <a:srgbClr val="1E3F66"/>
                </a:solidFill>
                <a:latin typeface="Arial" pitchFamily="34" charset="0"/>
                <a:cs typeface="Arial" pitchFamily="34" charset="-120"/>
              </a:rPr>
              <a:t> </a:t>
            </a:r>
            <a:r>
              <a:rPr lang="en-US" altLang="ko-KR" sz="2400" b="1">
                <a:solidFill>
                  <a:srgbClr val="1E3F66"/>
                </a:solidFill>
                <a:latin typeface="Arial" pitchFamily="34" charset="0"/>
                <a:cs typeface="Arial" pitchFamily="34" charset="-120"/>
              </a:rPr>
              <a:t>of</a:t>
            </a:r>
            <a:r>
              <a:rPr lang="ko-KR" altLang="en-US" sz="2400" b="1">
                <a:solidFill>
                  <a:srgbClr val="1E3F66"/>
                </a:solidFill>
                <a:latin typeface="Arial" pitchFamily="34" charset="0"/>
                <a:cs typeface="Arial" pitchFamily="34" charset="-120"/>
              </a:rPr>
              <a:t> </a:t>
            </a:r>
            <a:r>
              <a:rPr lang="en-US" altLang="ko-KR" sz="2400" b="1">
                <a:solidFill>
                  <a:srgbClr val="1E3F66"/>
                </a:solidFill>
                <a:latin typeface="Arial" pitchFamily="34" charset="0"/>
                <a:cs typeface="Arial" pitchFamily="34" charset="-120"/>
              </a:rPr>
              <a:t>X-ray</a:t>
            </a:r>
            <a:r>
              <a:rPr lang="ko-KR" altLang="en-US" sz="2400" b="1">
                <a:solidFill>
                  <a:srgbClr val="1E3F66"/>
                </a:solidFill>
                <a:latin typeface="Arial" pitchFamily="34" charset="0"/>
                <a:cs typeface="Arial" pitchFamily="34" charset="-120"/>
              </a:rPr>
              <a:t> </a:t>
            </a:r>
            <a:r>
              <a:rPr lang="en-US" altLang="ko-KR" sz="2400" b="1">
                <a:solidFill>
                  <a:srgbClr val="1E3F66"/>
                </a:solidFill>
                <a:latin typeface="Arial" pitchFamily="34" charset="0"/>
                <a:cs typeface="Arial" pitchFamily="34" charset="-120"/>
              </a:rPr>
              <a:t>and</a:t>
            </a:r>
            <a:r>
              <a:rPr lang="ko-KR" altLang="en-US" sz="2400" b="1">
                <a:solidFill>
                  <a:srgbClr val="1E3F66"/>
                </a:solidFill>
                <a:latin typeface="Arial" pitchFamily="34" charset="0"/>
                <a:cs typeface="Arial" pitchFamily="34" charset="-120"/>
              </a:rPr>
              <a:t> </a:t>
            </a:r>
            <a:r>
              <a:rPr lang="en-US" altLang="ko-KR" sz="2400" b="1">
                <a:solidFill>
                  <a:srgbClr val="1E3F66"/>
                </a:solidFill>
                <a:latin typeface="Arial" pitchFamily="34" charset="0"/>
                <a:cs typeface="Arial" pitchFamily="34" charset="-120"/>
              </a:rPr>
              <a:t>synchrotron radiation</a:t>
            </a:r>
            <a:endParaRPr lang="en-US" sz="2400" dirty="0"/>
          </a:p>
        </p:txBody>
      </p:sp>
      <p:sp>
        <p:nvSpPr>
          <p:cNvPr id="13" name="Text 6">
            <a:extLst>
              <a:ext uri="{FF2B5EF4-FFF2-40B4-BE49-F238E27FC236}">
                <a16:creationId xmlns:a16="http://schemas.microsoft.com/office/drawing/2014/main" id="{6AFA161A-7461-4FB7-B7DE-23A5F75E2282}"/>
              </a:ext>
            </a:extLst>
          </p:cNvPr>
          <p:cNvSpPr/>
          <p:nvPr/>
        </p:nvSpPr>
        <p:spPr>
          <a:xfrm>
            <a:off x="365760" y="4754880"/>
            <a:ext cx="6858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8A96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Beam Dynamics of Circular Accelerators – KoPAS 2026</a:t>
            </a:r>
            <a:endParaRPr lang="en-US" sz="900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5DB64581-04B7-414D-B870-53A26D57ED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71" y="1353949"/>
            <a:ext cx="4061339" cy="2675479"/>
          </a:xfrm>
          <a:prstGeom prst="rect">
            <a:avLst/>
          </a:prstGeom>
        </p:spPr>
      </p:pic>
      <p:sp>
        <p:nvSpPr>
          <p:cNvPr id="14" name="직사각형 13">
            <a:extLst>
              <a:ext uri="{FF2B5EF4-FFF2-40B4-BE49-F238E27FC236}">
                <a16:creationId xmlns:a16="http://schemas.microsoft.com/office/drawing/2014/main" id="{3674E056-52B9-4B50-A6E3-080B50EF37CE}"/>
              </a:ext>
            </a:extLst>
          </p:cNvPr>
          <p:cNvSpPr/>
          <p:nvPr/>
        </p:nvSpPr>
        <p:spPr>
          <a:xfrm>
            <a:off x="203689" y="4275192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ko-KR" sz="800"/>
              <a:t>X-Ray Spectroscopy with Synchrotron Radiation, Stephen P. Cramer</a:t>
            </a:r>
            <a:endParaRPr lang="ko-KR" altLang="en-US" sz="80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B9C01EBB-6118-4E0C-9C90-36D0FD7B7E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6842" y="1163314"/>
            <a:ext cx="2236487" cy="1075175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117128E3-EF0E-430B-A32C-46FEA174C6E5}"/>
              </a:ext>
            </a:extLst>
          </p:cNvPr>
          <p:cNvSpPr/>
          <p:nvPr/>
        </p:nvSpPr>
        <p:spPr>
          <a:xfrm>
            <a:off x="4413875" y="4890172"/>
            <a:ext cx="3989614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800"/>
              <a:t>https://invention.si.edu/invention-stories/tantalus-synchrotron-radiation-source</a:t>
            </a:r>
            <a:endParaRPr lang="ko-KR" altLang="en-US" sz="8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2B3EACE-6763-469D-BE51-E6962A750C1A}"/>
              </a:ext>
            </a:extLst>
          </p:cNvPr>
          <p:cNvSpPr txBox="1"/>
          <p:nvPr/>
        </p:nvSpPr>
        <p:spPr>
          <a:xfrm>
            <a:off x="4875574" y="2246143"/>
            <a:ext cx="11805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/>
              <a:t>Tantalus (1968)</a:t>
            </a:r>
            <a:endParaRPr lang="ko-KR" altLang="en-US" sz="100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1A435E2E-B46A-418E-B745-2C1A9D5583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13072" y="2990776"/>
            <a:ext cx="2275106" cy="103370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AE5166D-D57A-4980-BAF0-83A63D01BCB6}"/>
              </a:ext>
            </a:extLst>
          </p:cNvPr>
          <p:cNvSpPr txBox="1"/>
          <p:nvPr/>
        </p:nvSpPr>
        <p:spPr>
          <a:xfrm>
            <a:off x="7323348" y="4216858"/>
            <a:ext cx="11805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/>
              <a:t>MAX-IV (2018) </a:t>
            </a:r>
            <a:endParaRPr lang="ko-KR" altLang="en-US" sz="1000"/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30C14ED7-E29D-438E-B78F-C3EA6546C89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41488" y="2713928"/>
            <a:ext cx="2067194" cy="1512465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8AD426A0-D052-457A-9E07-4A7548087F7E}"/>
              </a:ext>
            </a:extLst>
          </p:cNvPr>
          <p:cNvSpPr txBox="1"/>
          <p:nvPr/>
        </p:nvSpPr>
        <p:spPr>
          <a:xfrm>
            <a:off x="5013823" y="4267440"/>
            <a:ext cx="11805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/>
              <a:t>LCLS (2009)</a:t>
            </a:r>
            <a:endParaRPr lang="ko-KR" altLang="en-US" sz="100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EFC5521-64D6-4465-BFFA-1A1FEF543CA5}"/>
              </a:ext>
            </a:extLst>
          </p:cNvPr>
          <p:cNvSpPr txBox="1"/>
          <p:nvPr/>
        </p:nvSpPr>
        <p:spPr>
          <a:xfrm>
            <a:off x="7388663" y="2329209"/>
            <a:ext cx="11805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/>
              <a:t>NSLS (1982)</a:t>
            </a:r>
            <a:endParaRPr lang="ko-KR" altLang="en-US" sz="1000"/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638D1BA3-F0F4-4612-9A47-27996C3D824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13072" y="1292971"/>
            <a:ext cx="2275106" cy="890337"/>
          </a:xfrm>
          <a:prstGeom prst="rect">
            <a:avLst/>
          </a:prstGeom>
        </p:spPr>
      </p:pic>
      <p:sp>
        <p:nvSpPr>
          <p:cNvPr id="11" name="슬라이드 번호 개체 틀 10">
            <a:extLst>
              <a:ext uri="{FF2B5EF4-FFF2-40B4-BE49-F238E27FC236}">
                <a16:creationId xmlns:a16="http://schemas.microsoft.com/office/drawing/2014/main" id="{2BD7FC10-8798-3AE0-21F4-3716C2AC6D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DBAB80-468C-4252-8D8D-F72A0FE47F84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1153635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328759-C5AB-4E4D-EE54-514F3AC04C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">
            <a:extLst>
              <a:ext uri="{FF2B5EF4-FFF2-40B4-BE49-F238E27FC236}">
                <a16:creationId xmlns:a16="http://schemas.microsoft.com/office/drawing/2014/main" id="{108EDECF-734B-4B96-DF06-68A572359449}"/>
              </a:ext>
            </a:extLst>
          </p:cNvPr>
          <p:cNvSpPr/>
          <p:nvPr/>
        </p:nvSpPr>
        <p:spPr>
          <a:xfrm>
            <a:off x="457200" y="841248"/>
            <a:ext cx="8229600" cy="0"/>
          </a:xfrm>
          <a:prstGeom prst="line">
            <a:avLst/>
          </a:prstGeom>
          <a:noFill/>
          <a:ln w="9525">
            <a:solidFill>
              <a:srgbClr val="C5D3D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EFF5FEB0-3C16-CC4A-4D88-A6E049904526}"/>
              </a:ext>
            </a:extLst>
          </p:cNvPr>
          <p:cNvSpPr/>
          <p:nvPr/>
        </p:nvSpPr>
        <p:spPr>
          <a:xfrm>
            <a:off x="365760" y="4836344"/>
            <a:ext cx="6858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8A96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Beam Dynamics of Circular Accelerators – KoPAS 2026</a:t>
            </a:r>
            <a:endParaRPr lang="en-US" sz="900" dirty="0"/>
          </a:p>
        </p:txBody>
      </p:sp>
      <p:sp>
        <p:nvSpPr>
          <p:cNvPr id="6" name="Text 0">
            <a:extLst>
              <a:ext uri="{FF2B5EF4-FFF2-40B4-BE49-F238E27FC236}">
                <a16:creationId xmlns:a16="http://schemas.microsoft.com/office/drawing/2014/main" id="{461C1A9A-03C2-700B-65A1-844F63BDA756}"/>
              </a:ext>
            </a:extLst>
          </p:cNvPr>
          <p:cNvSpPr/>
          <p:nvPr/>
        </p:nvSpPr>
        <p:spPr>
          <a:xfrm>
            <a:off x="457200" y="18734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>
                <a:solidFill>
                  <a:srgbClr val="1E3F66"/>
                </a:solidFill>
                <a:latin typeface="Arial" pitchFamily="34" charset="0"/>
                <a:cs typeface="Arial" pitchFamily="34" charset="-120"/>
              </a:rPr>
              <a:t>Momentum aperture </a:t>
            </a:r>
            <a:r>
              <a:rPr lang="en-US" altLang="ko-KR" sz="2400" b="1">
                <a:solidFill>
                  <a:srgbClr val="1E3F66"/>
                </a:solidFill>
                <a:latin typeface="Arial" pitchFamily="34" charset="0"/>
                <a:cs typeface="Arial" pitchFamily="34" charset="-120"/>
              </a:rPr>
              <a:t>(MA)</a:t>
            </a:r>
            <a:endParaRPr lang="en-US" sz="2400" dirty="0"/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id="{3523A6F4-6506-62FD-A505-9059D5EBAE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384" y="1185387"/>
            <a:ext cx="3312800" cy="257103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D81070A-B266-674E-DAD2-94720101C34D}"/>
              </a:ext>
            </a:extLst>
          </p:cNvPr>
          <p:cNvSpPr txBox="1"/>
          <p:nvPr/>
        </p:nvSpPr>
        <p:spPr>
          <a:xfrm>
            <a:off x="334094" y="3910508"/>
            <a:ext cx="30840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/>
              <a:t>Local momentum aperture for one cell of a H7BA ring</a:t>
            </a:r>
            <a:endParaRPr lang="ko-KR" altLang="en-US" sz="140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5087CA0A-226A-026E-FE90-B090CF562E63}"/>
              </a:ext>
            </a:extLst>
          </p:cNvPr>
          <p:cNvSpPr/>
          <p:nvPr/>
        </p:nvSpPr>
        <p:spPr>
          <a:xfrm>
            <a:off x="2869706" y="1747324"/>
            <a:ext cx="45719" cy="45719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7" name="직선 화살표 연결선 6">
            <a:extLst>
              <a:ext uri="{FF2B5EF4-FFF2-40B4-BE49-F238E27FC236}">
                <a16:creationId xmlns:a16="http://schemas.microsoft.com/office/drawing/2014/main" id="{E4E16859-5840-4D17-8DAC-EE3E90E7C470}"/>
              </a:ext>
            </a:extLst>
          </p:cNvPr>
          <p:cNvCxnSpPr>
            <a:cxnSpLocks/>
          </p:cNvCxnSpPr>
          <p:nvPr/>
        </p:nvCxnSpPr>
        <p:spPr>
          <a:xfrm flipV="1">
            <a:off x="2915425" y="1224719"/>
            <a:ext cx="639458" cy="51231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24D16F1-F615-2540-B0A1-990A58CE7C85}"/>
                  </a:ext>
                </a:extLst>
              </p:cNvPr>
              <p:cNvSpPr txBox="1"/>
              <p:nvPr/>
            </p:nvSpPr>
            <p:spPr>
              <a:xfrm>
                <a:off x="3592315" y="675932"/>
                <a:ext cx="1827879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/>
                  <a:t>A particle can survive after thounds of turns if it has initial offset of</a:t>
                </a:r>
                <a:r>
                  <a:rPr lang="ko-KR" altLang="en-US" sz="1200"/>
                  <a:t> </a:t>
                </a:r>
                <a:r>
                  <a:rPr lang="en-US" altLang="ko-KR" sz="1200"/>
                  <a:t>(s, </a:t>
                </a:r>
                <a14:m>
                  <m:oMath xmlns:m="http://schemas.openxmlformats.org/officeDocument/2006/math">
                    <m:r>
                      <a:rPr lang="ko-KR" altLang="en-US" sz="1200" i="1" smtClean="0"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altLang="ko-KR" sz="1200"/>
                  <a:t>) </a:t>
                </a:r>
              </a:p>
              <a:p>
                <a:r>
                  <a:rPr lang="en-US" altLang="ko-KR" sz="1200"/>
                  <a:t>where the offset is inside the momentum aperture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24D16F1-F615-2540-B0A1-990A58CE7C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2315" y="675932"/>
                <a:ext cx="1827879" cy="1015663"/>
              </a:xfrm>
              <a:prstGeom prst="rect">
                <a:avLst/>
              </a:prstGeom>
              <a:blipFill>
                <a:blip r:embed="rId4"/>
                <a:stretch>
                  <a:fillRect t="-602" b="-421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직사각형 12">
            <a:extLst>
              <a:ext uri="{FF2B5EF4-FFF2-40B4-BE49-F238E27FC236}">
                <a16:creationId xmlns:a16="http://schemas.microsoft.com/office/drawing/2014/main" id="{A4D24E5C-F9AC-8333-F154-3A45D16B1237}"/>
              </a:ext>
            </a:extLst>
          </p:cNvPr>
          <p:cNvSpPr/>
          <p:nvPr/>
        </p:nvSpPr>
        <p:spPr>
          <a:xfrm>
            <a:off x="5075953" y="1842582"/>
            <a:ext cx="287982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b="1"/>
              <a:t>How to calculate the momentum aperture</a:t>
            </a:r>
            <a:endParaRPr lang="ko-KR" altLang="en-US" sz="1200" b="1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직사각형 14">
                <a:extLst>
                  <a:ext uri="{FF2B5EF4-FFF2-40B4-BE49-F238E27FC236}">
                    <a16:creationId xmlns:a16="http://schemas.microsoft.com/office/drawing/2014/main" id="{C16FD9B7-4662-457D-EBF8-F66AD6C3A9F1}"/>
                  </a:ext>
                </a:extLst>
              </p:cNvPr>
              <p:cNvSpPr/>
              <p:nvPr/>
            </p:nvSpPr>
            <p:spPr>
              <a:xfrm>
                <a:off x="3734546" y="2067297"/>
                <a:ext cx="6096000" cy="461665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marL="285750" indent="-285750">
                  <a:buFont typeface="Wingdings" panose="05000000000000000000" pitchFamily="2" charset="2"/>
                  <a:buChar char="§"/>
                </a:pPr>
                <a:r>
                  <a:rPr lang="en-US" altLang="ko-KR" sz="1200"/>
                  <a:t>Repeat of single particle tracking</a:t>
                </a:r>
              </a:p>
              <a:p>
                <a:r>
                  <a:rPr lang="en-US" altLang="ko-KR" sz="1200"/>
                  <a:t>     simulation by varying initial (s, </a:t>
                </a:r>
                <a14:m>
                  <m:oMath xmlns:m="http://schemas.openxmlformats.org/officeDocument/2006/math">
                    <m:r>
                      <a:rPr lang="ko-KR" altLang="en-US" sz="1200" i="1"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altLang="ko-KR" sz="1200"/>
                  <a:t>) values</a:t>
                </a:r>
              </a:p>
            </p:txBody>
          </p:sp>
        </mc:Choice>
        <mc:Fallback xmlns="">
          <p:sp>
            <p:nvSpPr>
              <p:cNvPr id="15" name="직사각형 14">
                <a:extLst>
                  <a:ext uri="{FF2B5EF4-FFF2-40B4-BE49-F238E27FC236}">
                    <a16:creationId xmlns:a16="http://schemas.microsoft.com/office/drawing/2014/main" id="{C16FD9B7-4662-457D-EBF8-F66AD6C3A9F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4546" y="2067297"/>
                <a:ext cx="6096000" cy="461665"/>
              </a:xfrm>
              <a:prstGeom prst="rect">
                <a:avLst/>
              </a:prstGeom>
              <a:blipFill>
                <a:blip r:embed="rId5"/>
                <a:stretch>
                  <a:fillRect b="-9211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직사각형 16">
            <a:extLst>
              <a:ext uri="{FF2B5EF4-FFF2-40B4-BE49-F238E27FC236}">
                <a16:creationId xmlns:a16="http://schemas.microsoft.com/office/drawing/2014/main" id="{2828F4B0-2975-506B-142C-652043C75869}"/>
              </a:ext>
            </a:extLst>
          </p:cNvPr>
          <p:cNvSpPr/>
          <p:nvPr/>
        </p:nvSpPr>
        <p:spPr>
          <a:xfrm>
            <a:off x="3734546" y="2515960"/>
            <a:ext cx="504583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200"/>
              <a:t>All particles inside the momentum aperture boundary can survive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537CF481-587E-F5C7-7589-0CB1796AB3D0}"/>
              </a:ext>
            </a:extLst>
          </p:cNvPr>
          <p:cNvSpPr/>
          <p:nvPr/>
        </p:nvSpPr>
        <p:spPr>
          <a:xfrm>
            <a:off x="3734546" y="2824168"/>
            <a:ext cx="69573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200"/>
              <a:t>Similar cautions with the dynamic aperture calcuations</a:t>
            </a:r>
          </a:p>
          <a:p>
            <a:endParaRPr lang="en-US" altLang="ko-KR" sz="1200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82A0307F-5E83-1EBA-5EAE-DE6054338D96}"/>
              </a:ext>
            </a:extLst>
          </p:cNvPr>
          <p:cNvSpPr/>
          <p:nvPr/>
        </p:nvSpPr>
        <p:spPr>
          <a:xfrm>
            <a:off x="3734546" y="3414379"/>
            <a:ext cx="53666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200"/>
              <a:t>Region of large dispersion function tends to have narrow momentum aperture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200"/>
              <a:t>Usually, it takes much more computing time than DA calculation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200"/>
              <a:t>Small beam size -&gt; bad for Touschek lifetime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200"/>
              <a:t>Small dispersion -&gt; good for momentum aperture (or Touschek lifetime)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200"/>
              <a:t>It is possible for a 4GSR to have longer Touschek lifetime</a:t>
            </a:r>
          </a:p>
          <a:p>
            <a:r>
              <a:rPr lang="en-US" altLang="ko-KR" sz="1200"/>
              <a:t>      than that of a 3GSR</a:t>
            </a:r>
            <a:endParaRPr lang="ko-KR" altLang="en-US" sz="1200"/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F0451880-7C17-0B5B-B9B0-97EED209F90D}"/>
              </a:ext>
            </a:extLst>
          </p:cNvPr>
          <p:cNvSpPr/>
          <p:nvPr/>
        </p:nvSpPr>
        <p:spPr>
          <a:xfrm>
            <a:off x="6071254" y="3188886"/>
            <a:ext cx="49699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b="1"/>
              <a:t>Note</a:t>
            </a:r>
            <a:endParaRPr lang="ko-KR" altLang="en-US" sz="1200"/>
          </a:p>
        </p:txBody>
      </p:sp>
      <p:sp>
        <p:nvSpPr>
          <p:cNvPr id="11" name="슬라이드 번호 개체 틀 10">
            <a:extLst>
              <a:ext uri="{FF2B5EF4-FFF2-40B4-BE49-F238E27FC236}">
                <a16:creationId xmlns:a16="http://schemas.microsoft.com/office/drawing/2014/main" id="{931451ED-E1F3-F4A4-064D-1BAFEBD25F7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DBAB80-468C-4252-8D8D-F72A0FE47F84}" type="slidenum">
              <a:rPr lang="ko-KR" altLang="en-US" smtClean="0"/>
              <a:t>60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4853342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83A1F4-A793-D28F-51F2-F183FB8D2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">
            <a:extLst>
              <a:ext uri="{FF2B5EF4-FFF2-40B4-BE49-F238E27FC236}">
                <a16:creationId xmlns:a16="http://schemas.microsoft.com/office/drawing/2014/main" id="{8929170B-6AB4-2B4E-B920-D7398BFAF7BC}"/>
              </a:ext>
            </a:extLst>
          </p:cNvPr>
          <p:cNvSpPr/>
          <p:nvPr/>
        </p:nvSpPr>
        <p:spPr>
          <a:xfrm>
            <a:off x="457200" y="841248"/>
            <a:ext cx="8229600" cy="0"/>
          </a:xfrm>
          <a:prstGeom prst="line">
            <a:avLst/>
          </a:prstGeom>
          <a:noFill/>
          <a:ln w="9525">
            <a:solidFill>
              <a:srgbClr val="C5D3D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57A78882-4484-B3F6-0965-E6FD7721D0B0}"/>
              </a:ext>
            </a:extLst>
          </p:cNvPr>
          <p:cNvSpPr/>
          <p:nvPr/>
        </p:nvSpPr>
        <p:spPr>
          <a:xfrm>
            <a:off x="365760" y="4836344"/>
            <a:ext cx="6858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8A96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Beam Dynamics of Circular Accelerators – KoPAS 2026</a:t>
            </a:r>
            <a:endParaRPr lang="en-US" sz="900" dirty="0"/>
          </a:p>
        </p:txBody>
      </p:sp>
      <p:sp>
        <p:nvSpPr>
          <p:cNvPr id="6" name="Text 0">
            <a:extLst>
              <a:ext uri="{FF2B5EF4-FFF2-40B4-BE49-F238E27FC236}">
                <a16:creationId xmlns:a16="http://schemas.microsoft.com/office/drawing/2014/main" id="{264404D9-D445-E842-7C59-353B7013F7EF}"/>
              </a:ext>
            </a:extLst>
          </p:cNvPr>
          <p:cNvSpPr/>
          <p:nvPr/>
        </p:nvSpPr>
        <p:spPr>
          <a:xfrm>
            <a:off x="457200" y="18734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altLang="ko-KR" sz="2400" b="1">
                <a:solidFill>
                  <a:srgbClr val="1E3F66"/>
                </a:solidFill>
                <a:latin typeface="Arial" pitchFamily="34" charset="0"/>
                <a:cs typeface="Arial" pitchFamily="34" charset="-120"/>
              </a:rPr>
              <a:t>Nonlinear optimization</a:t>
            </a:r>
            <a:endParaRPr lang="en-US" sz="2400" dirty="0"/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2AF040DD-65EB-1183-8C81-B68044C209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60" y="1171575"/>
            <a:ext cx="3603972" cy="280035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36D6548F-992F-7C1E-F575-6015DEF2E46C}"/>
              </a:ext>
            </a:extLst>
          </p:cNvPr>
          <p:cNvSpPr txBox="1"/>
          <p:nvPr/>
        </p:nvSpPr>
        <p:spPr>
          <a:xfrm>
            <a:off x="4431983" y="969228"/>
            <a:ext cx="4373879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/>
              <a:t>Optimization of low-emitance lattice aims to maximize not only DA but MA</a:t>
            </a:r>
          </a:p>
          <a:p>
            <a:endParaRPr lang="en-US" altLang="ko-KR" sz="140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/>
              <a:t>It is a basically multi-variate (sextupoles/octupoles,…) and multi-objective (DA/MA) problem</a:t>
            </a:r>
          </a:p>
          <a:p>
            <a:endParaRPr lang="en-US" altLang="ko-KR" sz="140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/>
              <a:t>Examples of algorithms: MOGA (nsga-ii), MOPSO, BO,…</a:t>
            </a:r>
          </a:p>
          <a:p>
            <a:endParaRPr lang="en-US" altLang="ko-KR" sz="140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/>
              <a:t>It converges to region of optimal solutions</a:t>
            </a:r>
          </a:p>
          <a:p>
            <a:r>
              <a:rPr lang="en-US" altLang="ko-KR" sz="1400"/>
              <a:t>      (Pareto front)</a:t>
            </a:r>
          </a:p>
          <a:p>
            <a:endParaRPr lang="en-US" altLang="ko-KR" sz="140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/>
              <a:t>One can choose configurations among Pareto front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2C9A4EA-88FC-B05B-40AC-6379C8658CF0}"/>
              </a:ext>
            </a:extLst>
          </p:cNvPr>
          <p:cNvSpPr txBox="1"/>
          <p:nvPr/>
        </p:nvSpPr>
        <p:spPr>
          <a:xfrm>
            <a:off x="3624262" y="4329793"/>
            <a:ext cx="279558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800"/>
              <a:t>https://ieeexplore.ieee.org/document/996017</a:t>
            </a:r>
            <a:endParaRPr lang="ko-KR" altLang="en-US" sz="80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BA747ED-D8EF-6B90-F535-52BF0AEE0A2F}"/>
              </a:ext>
            </a:extLst>
          </p:cNvPr>
          <p:cNvSpPr txBox="1"/>
          <p:nvPr/>
        </p:nvSpPr>
        <p:spPr>
          <a:xfrm>
            <a:off x="3624262" y="4525923"/>
            <a:ext cx="50625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ko-KR" sz="800"/>
              <a:t>Xiaobiao Huang and James Safranek, “Nonlinear dynamics optimization with particle swarm and genetic algorithms for SPEAR3 emittance upgrade”, Nucl. Instrum. Methods Phys. Res. A, Vol. 757 (2014), pp. 48-53. </a:t>
            </a:r>
            <a:endParaRPr lang="ko-KR" altLang="en-US" sz="800"/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59E77B36-014D-96EE-A379-719532BB745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DBAB80-468C-4252-8D8D-F72A0FE47F84}" type="slidenum">
              <a:rPr lang="ko-KR" altLang="en-US" smtClean="0"/>
              <a:t>61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679276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3AF247-5C90-9F1F-03BE-61BEE6748C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">
            <a:extLst>
              <a:ext uri="{FF2B5EF4-FFF2-40B4-BE49-F238E27FC236}">
                <a16:creationId xmlns:a16="http://schemas.microsoft.com/office/drawing/2014/main" id="{1ACCD6BB-F20E-DB09-39EF-CF349FC48611}"/>
              </a:ext>
            </a:extLst>
          </p:cNvPr>
          <p:cNvSpPr/>
          <p:nvPr/>
        </p:nvSpPr>
        <p:spPr>
          <a:xfrm>
            <a:off x="457200" y="841248"/>
            <a:ext cx="8229600" cy="0"/>
          </a:xfrm>
          <a:prstGeom prst="line">
            <a:avLst/>
          </a:prstGeom>
          <a:noFill/>
          <a:ln w="9525">
            <a:solidFill>
              <a:srgbClr val="C5D3D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7AE7E224-FAC5-9BFA-4916-D118AF17F13E}"/>
              </a:ext>
            </a:extLst>
          </p:cNvPr>
          <p:cNvSpPr/>
          <p:nvPr/>
        </p:nvSpPr>
        <p:spPr>
          <a:xfrm>
            <a:off x="365760" y="4836344"/>
            <a:ext cx="6858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8A96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Beam Dynamics of Circular Accelerators – KoPAS 2026</a:t>
            </a:r>
            <a:endParaRPr lang="en-US" sz="900" dirty="0"/>
          </a:p>
        </p:txBody>
      </p:sp>
      <p:sp>
        <p:nvSpPr>
          <p:cNvPr id="6" name="Text 0">
            <a:extLst>
              <a:ext uri="{FF2B5EF4-FFF2-40B4-BE49-F238E27FC236}">
                <a16:creationId xmlns:a16="http://schemas.microsoft.com/office/drawing/2014/main" id="{B0051E28-E181-B4F7-1939-13297ECFBD53}"/>
              </a:ext>
            </a:extLst>
          </p:cNvPr>
          <p:cNvSpPr/>
          <p:nvPr/>
        </p:nvSpPr>
        <p:spPr>
          <a:xfrm>
            <a:off x="457200" y="18734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altLang="ko-KR" sz="2400" b="1">
                <a:solidFill>
                  <a:srgbClr val="1E3F66"/>
                </a:solidFill>
                <a:latin typeface="Arial" pitchFamily="34" charset="0"/>
                <a:cs typeface="Arial" pitchFamily="34" charset="-120"/>
              </a:rPr>
              <a:t>DA and MA of KLS</a:t>
            </a:r>
            <a:endParaRPr lang="en-US" sz="2400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5BA61E05-A829-BCD4-479D-95349A9AA9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60" y="992235"/>
            <a:ext cx="6227825" cy="3279140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7AA59C9E-86E3-0F2E-8F1C-0D741EF376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8371" y="906737"/>
            <a:ext cx="2382749" cy="348068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88A9792-AE6C-6D51-DE65-7B4033C2411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DBAB80-468C-4252-8D8D-F72A0FE47F84}" type="slidenum">
              <a:rPr lang="ko-KR" altLang="en-US" smtClean="0"/>
              <a:t>62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9646088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3F6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E961C13-346A-E094-75B3-87A8CA2C72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8E9D86DB-9EDD-6C9C-CDE9-86C91ED4D758}"/>
              </a:ext>
            </a:extLst>
          </p:cNvPr>
          <p:cNvSpPr/>
          <p:nvPr/>
        </p:nvSpPr>
        <p:spPr>
          <a:xfrm>
            <a:off x="0" y="457200"/>
            <a:ext cx="9144000" cy="0"/>
          </a:xfrm>
          <a:prstGeom prst="line">
            <a:avLst/>
          </a:prstGeom>
          <a:noFill/>
          <a:ln w="6350">
            <a:solidFill>
              <a:srgbClr val="2A50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C1F5361A-FBAB-E8B5-533B-2663995B8F2E}"/>
              </a:ext>
            </a:extLst>
          </p:cNvPr>
          <p:cNvSpPr/>
          <p:nvPr/>
        </p:nvSpPr>
        <p:spPr>
          <a:xfrm>
            <a:off x="0" y="1280160"/>
            <a:ext cx="9144000" cy="0"/>
          </a:xfrm>
          <a:prstGeom prst="line">
            <a:avLst/>
          </a:prstGeom>
          <a:noFill/>
          <a:ln w="6350">
            <a:solidFill>
              <a:srgbClr val="2A50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0FC089C0-D804-02E8-8831-741453630396}"/>
              </a:ext>
            </a:extLst>
          </p:cNvPr>
          <p:cNvSpPr/>
          <p:nvPr/>
        </p:nvSpPr>
        <p:spPr>
          <a:xfrm>
            <a:off x="0" y="2103120"/>
            <a:ext cx="9144000" cy="0"/>
          </a:xfrm>
          <a:prstGeom prst="line">
            <a:avLst/>
          </a:prstGeom>
          <a:noFill/>
          <a:ln w="6350">
            <a:solidFill>
              <a:srgbClr val="2A50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98091901-7BF9-FB2F-B3BC-C09BF0AB78A5}"/>
              </a:ext>
            </a:extLst>
          </p:cNvPr>
          <p:cNvSpPr/>
          <p:nvPr/>
        </p:nvSpPr>
        <p:spPr>
          <a:xfrm>
            <a:off x="0" y="2926080"/>
            <a:ext cx="9144000" cy="0"/>
          </a:xfrm>
          <a:prstGeom prst="line">
            <a:avLst/>
          </a:prstGeom>
          <a:noFill/>
          <a:ln w="6350">
            <a:solidFill>
              <a:srgbClr val="2A50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F0FC02C5-21D4-2602-EB4A-0DB744101499}"/>
              </a:ext>
            </a:extLst>
          </p:cNvPr>
          <p:cNvSpPr/>
          <p:nvPr/>
        </p:nvSpPr>
        <p:spPr>
          <a:xfrm>
            <a:off x="0" y="3749040"/>
            <a:ext cx="9144000" cy="0"/>
          </a:xfrm>
          <a:prstGeom prst="line">
            <a:avLst/>
          </a:prstGeom>
          <a:noFill/>
          <a:ln w="6350">
            <a:solidFill>
              <a:srgbClr val="2A50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7" name="Shape 5">
            <a:extLst>
              <a:ext uri="{FF2B5EF4-FFF2-40B4-BE49-F238E27FC236}">
                <a16:creationId xmlns:a16="http://schemas.microsoft.com/office/drawing/2014/main" id="{7EE6EA66-BF62-5BA9-4B0D-59B30F56499D}"/>
              </a:ext>
            </a:extLst>
          </p:cNvPr>
          <p:cNvSpPr/>
          <p:nvPr/>
        </p:nvSpPr>
        <p:spPr>
          <a:xfrm>
            <a:off x="0" y="4572000"/>
            <a:ext cx="9144000" cy="0"/>
          </a:xfrm>
          <a:prstGeom prst="line">
            <a:avLst/>
          </a:prstGeom>
          <a:noFill/>
          <a:ln w="6350">
            <a:solidFill>
              <a:srgbClr val="2A50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90A5C31B-4B13-6BE1-7065-B6EFD82B14DF}"/>
              </a:ext>
            </a:extLst>
          </p:cNvPr>
          <p:cNvSpPr/>
          <p:nvPr/>
        </p:nvSpPr>
        <p:spPr>
          <a:xfrm>
            <a:off x="0" y="0"/>
            <a:ext cx="0" cy="5143500"/>
          </a:xfrm>
          <a:prstGeom prst="line">
            <a:avLst/>
          </a:prstGeom>
          <a:noFill/>
          <a:ln w="6350">
            <a:solidFill>
              <a:srgbClr val="2A50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9" name="Shape 7">
            <a:extLst>
              <a:ext uri="{FF2B5EF4-FFF2-40B4-BE49-F238E27FC236}">
                <a16:creationId xmlns:a16="http://schemas.microsoft.com/office/drawing/2014/main" id="{C7801B7E-EE4C-3946-6714-68C5C4FC2CE1}"/>
              </a:ext>
            </a:extLst>
          </p:cNvPr>
          <p:cNvSpPr/>
          <p:nvPr/>
        </p:nvSpPr>
        <p:spPr>
          <a:xfrm>
            <a:off x="914400" y="0"/>
            <a:ext cx="0" cy="5143500"/>
          </a:xfrm>
          <a:prstGeom prst="line">
            <a:avLst/>
          </a:prstGeom>
          <a:noFill/>
          <a:ln w="6350">
            <a:solidFill>
              <a:srgbClr val="2A50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0" name="Shape 8">
            <a:extLst>
              <a:ext uri="{FF2B5EF4-FFF2-40B4-BE49-F238E27FC236}">
                <a16:creationId xmlns:a16="http://schemas.microsoft.com/office/drawing/2014/main" id="{7B85F441-3D1B-9C61-D27E-B17BEB87DD0F}"/>
              </a:ext>
            </a:extLst>
          </p:cNvPr>
          <p:cNvSpPr/>
          <p:nvPr/>
        </p:nvSpPr>
        <p:spPr>
          <a:xfrm>
            <a:off x="1828800" y="0"/>
            <a:ext cx="0" cy="5143500"/>
          </a:xfrm>
          <a:prstGeom prst="line">
            <a:avLst/>
          </a:prstGeom>
          <a:noFill/>
          <a:ln w="6350">
            <a:solidFill>
              <a:srgbClr val="2A50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1" name="Shape 9">
            <a:extLst>
              <a:ext uri="{FF2B5EF4-FFF2-40B4-BE49-F238E27FC236}">
                <a16:creationId xmlns:a16="http://schemas.microsoft.com/office/drawing/2014/main" id="{23A92B1C-DE11-6597-B411-D377CD757099}"/>
              </a:ext>
            </a:extLst>
          </p:cNvPr>
          <p:cNvSpPr/>
          <p:nvPr/>
        </p:nvSpPr>
        <p:spPr>
          <a:xfrm>
            <a:off x="2743200" y="0"/>
            <a:ext cx="0" cy="5143500"/>
          </a:xfrm>
          <a:prstGeom prst="line">
            <a:avLst/>
          </a:prstGeom>
          <a:noFill/>
          <a:ln w="6350">
            <a:solidFill>
              <a:srgbClr val="2A50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2" name="Shape 10">
            <a:extLst>
              <a:ext uri="{FF2B5EF4-FFF2-40B4-BE49-F238E27FC236}">
                <a16:creationId xmlns:a16="http://schemas.microsoft.com/office/drawing/2014/main" id="{8A654B4B-7A34-8133-D1AB-EF75823A4CD7}"/>
              </a:ext>
            </a:extLst>
          </p:cNvPr>
          <p:cNvSpPr/>
          <p:nvPr/>
        </p:nvSpPr>
        <p:spPr>
          <a:xfrm>
            <a:off x="3657600" y="0"/>
            <a:ext cx="0" cy="5143500"/>
          </a:xfrm>
          <a:prstGeom prst="line">
            <a:avLst/>
          </a:prstGeom>
          <a:noFill/>
          <a:ln w="6350">
            <a:solidFill>
              <a:srgbClr val="2A50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3" name="Shape 11">
            <a:extLst>
              <a:ext uri="{FF2B5EF4-FFF2-40B4-BE49-F238E27FC236}">
                <a16:creationId xmlns:a16="http://schemas.microsoft.com/office/drawing/2014/main" id="{0598296B-F59F-1B65-A2FA-BDABB98D8403}"/>
              </a:ext>
            </a:extLst>
          </p:cNvPr>
          <p:cNvSpPr/>
          <p:nvPr/>
        </p:nvSpPr>
        <p:spPr>
          <a:xfrm>
            <a:off x="4572000" y="0"/>
            <a:ext cx="0" cy="5143500"/>
          </a:xfrm>
          <a:prstGeom prst="line">
            <a:avLst/>
          </a:prstGeom>
          <a:noFill/>
          <a:ln w="6350">
            <a:solidFill>
              <a:srgbClr val="2A50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4" name="Shape 12">
            <a:extLst>
              <a:ext uri="{FF2B5EF4-FFF2-40B4-BE49-F238E27FC236}">
                <a16:creationId xmlns:a16="http://schemas.microsoft.com/office/drawing/2014/main" id="{92646F8F-938F-35A5-9B5F-8322CCA29506}"/>
              </a:ext>
            </a:extLst>
          </p:cNvPr>
          <p:cNvSpPr/>
          <p:nvPr/>
        </p:nvSpPr>
        <p:spPr>
          <a:xfrm>
            <a:off x="5486400" y="0"/>
            <a:ext cx="0" cy="5143500"/>
          </a:xfrm>
          <a:prstGeom prst="line">
            <a:avLst/>
          </a:prstGeom>
          <a:noFill/>
          <a:ln w="6350">
            <a:solidFill>
              <a:srgbClr val="2A50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5" name="Shape 13">
            <a:extLst>
              <a:ext uri="{FF2B5EF4-FFF2-40B4-BE49-F238E27FC236}">
                <a16:creationId xmlns:a16="http://schemas.microsoft.com/office/drawing/2014/main" id="{20EC2030-6A19-12B9-3615-6E5444B57F65}"/>
              </a:ext>
            </a:extLst>
          </p:cNvPr>
          <p:cNvSpPr/>
          <p:nvPr/>
        </p:nvSpPr>
        <p:spPr>
          <a:xfrm>
            <a:off x="6400800" y="0"/>
            <a:ext cx="0" cy="5143500"/>
          </a:xfrm>
          <a:prstGeom prst="line">
            <a:avLst/>
          </a:prstGeom>
          <a:noFill/>
          <a:ln w="6350">
            <a:solidFill>
              <a:srgbClr val="2A50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6" name="Shape 14">
            <a:extLst>
              <a:ext uri="{FF2B5EF4-FFF2-40B4-BE49-F238E27FC236}">
                <a16:creationId xmlns:a16="http://schemas.microsoft.com/office/drawing/2014/main" id="{E2AAC4B5-50E0-2EFC-805D-189FF8CBA1E7}"/>
              </a:ext>
            </a:extLst>
          </p:cNvPr>
          <p:cNvSpPr/>
          <p:nvPr/>
        </p:nvSpPr>
        <p:spPr>
          <a:xfrm>
            <a:off x="7315200" y="0"/>
            <a:ext cx="0" cy="5143500"/>
          </a:xfrm>
          <a:prstGeom prst="line">
            <a:avLst/>
          </a:prstGeom>
          <a:noFill/>
          <a:ln w="6350">
            <a:solidFill>
              <a:srgbClr val="2A50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7" name="Shape 15">
            <a:extLst>
              <a:ext uri="{FF2B5EF4-FFF2-40B4-BE49-F238E27FC236}">
                <a16:creationId xmlns:a16="http://schemas.microsoft.com/office/drawing/2014/main" id="{86A051C7-2E09-6E51-2CEB-28C840C1613D}"/>
              </a:ext>
            </a:extLst>
          </p:cNvPr>
          <p:cNvSpPr/>
          <p:nvPr/>
        </p:nvSpPr>
        <p:spPr>
          <a:xfrm>
            <a:off x="8229600" y="0"/>
            <a:ext cx="0" cy="5143500"/>
          </a:xfrm>
          <a:prstGeom prst="line">
            <a:avLst/>
          </a:prstGeom>
          <a:noFill/>
          <a:ln w="6350">
            <a:solidFill>
              <a:srgbClr val="2A50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8" name="Shape 16">
            <a:extLst>
              <a:ext uri="{FF2B5EF4-FFF2-40B4-BE49-F238E27FC236}">
                <a16:creationId xmlns:a16="http://schemas.microsoft.com/office/drawing/2014/main" id="{88421220-E815-BFFF-A74B-2FC8F1301D3B}"/>
              </a:ext>
            </a:extLst>
          </p:cNvPr>
          <p:cNvSpPr/>
          <p:nvPr/>
        </p:nvSpPr>
        <p:spPr>
          <a:xfrm>
            <a:off x="9144000" y="0"/>
            <a:ext cx="0" cy="5143500"/>
          </a:xfrm>
          <a:prstGeom prst="line">
            <a:avLst/>
          </a:prstGeom>
          <a:noFill/>
          <a:ln w="6350">
            <a:solidFill>
              <a:srgbClr val="2A508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9" name="Text 17">
            <a:extLst>
              <a:ext uri="{FF2B5EF4-FFF2-40B4-BE49-F238E27FC236}">
                <a16:creationId xmlns:a16="http://schemas.microsoft.com/office/drawing/2014/main" id="{BE019111-ADF3-7D9A-0F7A-CD09055C2720}"/>
              </a:ext>
            </a:extLst>
          </p:cNvPr>
          <p:cNvSpPr/>
          <p:nvPr/>
        </p:nvSpPr>
        <p:spPr>
          <a:xfrm>
            <a:off x="640080" y="137160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500" dirty="0">
                <a:solidFill>
                  <a:srgbClr val="D6E4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</a:t>
            </a:r>
            <a:endParaRPr lang="en-US" sz="1000" dirty="0"/>
          </a:p>
        </p:txBody>
      </p:sp>
      <p:sp>
        <p:nvSpPr>
          <p:cNvPr id="20" name="Text 18">
            <a:extLst>
              <a:ext uri="{FF2B5EF4-FFF2-40B4-BE49-F238E27FC236}">
                <a16:creationId xmlns:a16="http://schemas.microsoft.com/office/drawing/2014/main" id="{C627E212-3C51-38A5-81AD-95106774842E}"/>
              </a:ext>
            </a:extLst>
          </p:cNvPr>
          <p:cNvSpPr/>
          <p:nvPr/>
        </p:nvSpPr>
        <p:spPr>
          <a:xfrm>
            <a:off x="594360" y="1691640"/>
            <a:ext cx="22860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0" b="1">
                <a:solidFill>
                  <a:srgbClr val="FFFFFF">
                    <a:alpha val="8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</a:t>
            </a:r>
            <a:r>
              <a:rPr lang="en-US" altLang="ko-KR" sz="8000" b="1">
                <a:solidFill>
                  <a:srgbClr val="FFFFFF">
                    <a:alpha val="8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8000" dirty="0"/>
          </a:p>
        </p:txBody>
      </p:sp>
      <p:sp>
        <p:nvSpPr>
          <p:cNvPr id="21" name="Shape 19">
            <a:extLst>
              <a:ext uri="{FF2B5EF4-FFF2-40B4-BE49-F238E27FC236}">
                <a16:creationId xmlns:a16="http://schemas.microsoft.com/office/drawing/2014/main" id="{F42249CF-1593-7EAB-431F-EDEF92CBD492}"/>
              </a:ext>
            </a:extLst>
          </p:cNvPr>
          <p:cNvSpPr/>
          <p:nvPr/>
        </p:nvSpPr>
        <p:spPr>
          <a:xfrm>
            <a:off x="640080" y="2606040"/>
            <a:ext cx="7772400" cy="0"/>
          </a:xfrm>
          <a:prstGeom prst="line">
            <a:avLst/>
          </a:prstGeom>
          <a:noFill/>
          <a:ln w="9525">
            <a:solidFill>
              <a:srgbClr val="D6E4F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2" name="Text 20">
            <a:extLst>
              <a:ext uri="{FF2B5EF4-FFF2-40B4-BE49-F238E27FC236}">
                <a16:creationId xmlns:a16="http://schemas.microsoft.com/office/drawing/2014/main" id="{6D8C580B-D20E-4500-3474-891DF7269568}"/>
              </a:ext>
            </a:extLst>
          </p:cNvPr>
          <p:cNvSpPr/>
          <p:nvPr/>
        </p:nvSpPr>
        <p:spPr>
          <a:xfrm>
            <a:off x="640080" y="2743200"/>
            <a:ext cx="77724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Details of KLS lattice design </a:t>
            </a:r>
            <a:endParaRPr lang="en-US" sz="2800" dirty="0"/>
          </a:p>
        </p:txBody>
      </p:sp>
      <p:sp>
        <p:nvSpPr>
          <p:cNvPr id="23" name="Text 21">
            <a:extLst>
              <a:ext uri="{FF2B5EF4-FFF2-40B4-BE49-F238E27FC236}">
                <a16:creationId xmlns:a16="http://schemas.microsoft.com/office/drawing/2014/main" id="{75D6A09B-44D9-847B-B91A-E09615299679}"/>
              </a:ext>
            </a:extLst>
          </p:cNvPr>
          <p:cNvSpPr/>
          <p:nvPr/>
        </p:nvSpPr>
        <p:spPr>
          <a:xfrm>
            <a:off x="640080" y="3474720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400" dirty="0"/>
          </a:p>
        </p:txBody>
      </p:sp>
      <p:sp>
        <p:nvSpPr>
          <p:cNvPr id="24" name="슬라이드 번호 개체 틀 23">
            <a:extLst>
              <a:ext uri="{FF2B5EF4-FFF2-40B4-BE49-F238E27FC236}">
                <a16:creationId xmlns:a16="http://schemas.microsoft.com/office/drawing/2014/main" id="{C8B94EE7-A0D1-D232-94AC-340D490206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DBAB80-468C-4252-8D8D-F72A0FE47F84}" type="slidenum">
              <a:rPr lang="ko-KR" altLang="en-US" smtClean="0"/>
              <a:t>63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5630662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0A33BD-5296-5327-90AB-2AF0683A15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">
            <a:extLst>
              <a:ext uri="{FF2B5EF4-FFF2-40B4-BE49-F238E27FC236}">
                <a16:creationId xmlns:a16="http://schemas.microsoft.com/office/drawing/2014/main" id="{DF787676-4092-ACD5-8457-7222564042A4}"/>
              </a:ext>
            </a:extLst>
          </p:cNvPr>
          <p:cNvSpPr/>
          <p:nvPr/>
        </p:nvSpPr>
        <p:spPr>
          <a:xfrm>
            <a:off x="457200" y="841248"/>
            <a:ext cx="8229600" cy="0"/>
          </a:xfrm>
          <a:prstGeom prst="line">
            <a:avLst/>
          </a:prstGeom>
          <a:noFill/>
          <a:ln w="9525">
            <a:solidFill>
              <a:srgbClr val="C5D3D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D8543AD1-1C05-1A4D-22D6-5C71F5971DA0}"/>
              </a:ext>
            </a:extLst>
          </p:cNvPr>
          <p:cNvSpPr/>
          <p:nvPr/>
        </p:nvSpPr>
        <p:spPr>
          <a:xfrm>
            <a:off x="365760" y="4836344"/>
            <a:ext cx="6858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8A96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Beam Dynamics of Circular Accelerators – KoPAS 2026</a:t>
            </a:r>
            <a:endParaRPr lang="en-US" sz="900" dirty="0"/>
          </a:p>
        </p:txBody>
      </p:sp>
      <p:sp>
        <p:nvSpPr>
          <p:cNvPr id="6" name="Text 0">
            <a:extLst>
              <a:ext uri="{FF2B5EF4-FFF2-40B4-BE49-F238E27FC236}">
                <a16:creationId xmlns:a16="http://schemas.microsoft.com/office/drawing/2014/main" id="{FF5D478C-939E-E790-FEE0-AC5EAE6A4539}"/>
              </a:ext>
            </a:extLst>
          </p:cNvPr>
          <p:cNvSpPr/>
          <p:nvPr/>
        </p:nvSpPr>
        <p:spPr>
          <a:xfrm>
            <a:off x="457200" y="18734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altLang="ko-KR" sz="2400" b="1">
                <a:solidFill>
                  <a:srgbClr val="1E3F66"/>
                </a:solidFill>
                <a:latin typeface="Arial" pitchFamily="34" charset="0"/>
                <a:cs typeface="Arial" pitchFamily="34" charset="-120"/>
              </a:rPr>
              <a:t>Main accelerators</a:t>
            </a:r>
            <a:endParaRPr lang="en-US" sz="2400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79AB4A3C-46F1-E496-6486-23D7DC809A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962" y="953475"/>
            <a:ext cx="3864992" cy="334877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5B2112B-1E65-BB2E-32BF-D12997DBEDE2}"/>
                  </a:ext>
                </a:extLst>
              </p:cNvPr>
              <p:cNvSpPr txBox="1"/>
              <p:nvPr/>
            </p:nvSpPr>
            <p:spPr>
              <a:xfrm>
                <a:off x="4645376" y="1393065"/>
                <a:ext cx="3713893" cy="31085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/>
                  <a:t>Linac: </a:t>
                </a:r>
                <a:r>
                  <a:rPr lang="ko-KR" altLang="en-US" sz="1400"/>
                  <a:t>전자빔을 발생시키고 </a:t>
                </a:r>
                <a:r>
                  <a:rPr lang="en-US" altLang="ko-KR" sz="1400"/>
                  <a:t>(photocathod gun)</a:t>
                </a:r>
              </a:p>
              <a:p>
                <a:r>
                  <a:rPr lang="en-US" altLang="ko-KR" sz="1400"/>
                  <a:t>200 MeV </a:t>
                </a:r>
                <a:r>
                  <a:rPr lang="ko-KR" altLang="en-US" sz="1400"/>
                  <a:t>까지 가속</a:t>
                </a:r>
                <a:endParaRPr lang="en-US" altLang="ko-KR" sz="140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ko-KR" altLang="en-US" sz="1400" i="1" smtClean="0">
                            <a:latin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ko-KR" sz="1400" i="1">
                            <a:latin typeface="Cambria Math" panose="02040503050406030204" pitchFamily="18" charset="0"/>
                          </a:rPr>
                          <m:t>x</m:t>
                        </m:r>
                      </m:sub>
                    </m:sSub>
                    <m:r>
                      <a:rPr lang="en-US" altLang="ko-KR" sz="1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ko-KR" sz="1400"/>
                  <a:t>~ 10 nm</a:t>
                </a:r>
              </a:p>
              <a:p>
                <a:endParaRPr lang="en-US" altLang="ko-KR" sz="1400"/>
              </a:p>
              <a:p>
                <a:r>
                  <a:rPr lang="en-US" altLang="ko-KR" sz="1400" b="1"/>
                  <a:t>Booster:</a:t>
                </a:r>
              </a:p>
              <a:p>
                <a:r>
                  <a:rPr lang="ko-KR" altLang="en-US" sz="1400"/>
                  <a:t>전자빔을 가속 </a:t>
                </a:r>
                <a:r>
                  <a:rPr lang="en-US" altLang="ko-KR" sz="1400"/>
                  <a:t>(200 MeV -&gt; 4 GeV)</a:t>
                </a:r>
              </a:p>
              <a:p>
                <a:r>
                  <a:rPr lang="en-US" altLang="ko-KR" sz="1400"/>
                  <a:t>Circumference</a:t>
                </a:r>
                <a:r>
                  <a:rPr lang="ko-KR" altLang="en-US" sz="1400"/>
                  <a:t> </a:t>
                </a:r>
                <a:r>
                  <a:rPr lang="en-US" altLang="ko-KR" sz="1400"/>
                  <a:t>= 773 m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ko-KR" altLang="en-US" sz="1400" i="1">
                            <a:latin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ko-KR" sz="1400" i="1">
                            <a:latin typeface="Cambria Math" panose="02040503050406030204" pitchFamily="18" charset="0"/>
                          </a:rPr>
                          <m:t>x</m:t>
                        </m:r>
                      </m:sub>
                    </m:sSub>
                    <m:r>
                      <a:rPr lang="en-US" altLang="ko-KR" sz="14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ko-KR" sz="1400"/>
                  <a:t>= 11 nm</a:t>
                </a:r>
              </a:p>
              <a:p>
                <a:endParaRPr lang="en-US" altLang="ko-KR" sz="1400"/>
              </a:p>
              <a:p>
                <a:r>
                  <a:rPr lang="en-US" altLang="ko-KR" sz="1400" b="1"/>
                  <a:t>Storage ring:</a:t>
                </a:r>
              </a:p>
              <a:p>
                <a:r>
                  <a:rPr lang="en-US" altLang="ko-KR" sz="1400"/>
                  <a:t>4 GeV </a:t>
                </a:r>
                <a:r>
                  <a:rPr lang="ko-KR" altLang="en-US" sz="1400"/>
                  <a:t>에너지를 유지</a:t>
                </a:r>
                <a:r>
                  <a:rPr lang="en-US" altLang="ko-KR" sz="1400"/>
                  <a:t>, </a:t>
                </a:r>
                <a:r>
                  <a:rPr lang="ko-KR" altLang="en-US" sz="1400"/>
                  <a:t>고품질 광자빔 제공</a:t>
                </a:r>
                <a:endParaRPr lang="en-US" altLang="ko-KR" sz="1400"/>
              </a:p>
              <a:p>
                <a:r>
                  <a:rPr lang="en-US" altLang="ko-KR" sz="1400"/>
                  <a:t>Circumference</a:t>
                </a:r>
                <a:r>
                  <a:rPr lang="ko-KR" altLang="en-US" sz="1400"/>
                  <a:t> </a:t>
                </a:r>
                <a:r>
                  <a:rPr lang="en-US" altLang="ko-KR" sz="1400"/>
                  <a:t>= 800 m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ko-KR" altLang="en-US" sz="1400" i="1">
                            <a:latin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ko-KR" sz="1400" i="1">
                            <a:latin typeface="Cambria Math" panose="02040503050406030204" pitchFamily="18" charset="0"/>
                          </a:rPr>
                          <m:t>x</m:t>
                        </m:r>
                      </m:sub>
                    </m:sSub>
                    <m:r>
                      <a:rPr lang="en-US" altLang="ko-KR" sz="14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ko-KR" sz="1400"/>
                  <a:t>= 62 pm</a:t>
                </a:r>
              </a:p>
              <a:p>
                <a:endParaRPr lang="ko-KR" altLang="en-US" sz="140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5B2112B-1E65-BB2E-32BF-D12997DBED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5376" y="1393065"/>
                <a:ext cx="3713893" cy="3108543"/>
              </a:xfrm>
              <a:prstGeom prst="rect">
                <a:avLst/>
              </a:prstGeom>
              <a:blipFill>
                <a:blip r:embed="rId4"/>
                <a:stretch>
                  <a:fillRect l="-493" t="-589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D72FBE77-00F9-3098-CB1F-220F7D71FDA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DBAB80-468C-4252-8D8D-F72A0FE47F84}" type="slidenum">
              <a:rPr lang="ko-KR" altLang="en-US" smtClean="0"/>
              <a:t>64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553797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296CA-4DC1-C089-BF37-7501C12DD1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">
            <a:extLst>
              <a:ext uri="{FF2B5EF4-FFF2-40B4-BE49-F238E27FC236}">
                <a16:creationId xmlns:a16="http://schemas.microsoft.com/office/drawing/2014/main" id="{A02658D1-F410-45C1-79C9-04517057CDA8}"/>
              </a:ext>
            </a:extLst>
          </p:cNvPr>
          <p:cNvSpPr/>
          <p:nvPr/>
        </p:nvSpPr>
        <p:spPr>
          <a:xfrm>
            <a:off x="457200" y="841248"/>
            <a:ext cx="8229600" cy="0"/>
          </a:xfrm>
          <a:prstGeom prst="line">
            <a:avLst/>
          </a:prstGeom>
          <a:noFill/>
          <a:ln w="9525">
            <a:solidFill>
              <a:srgbClr val="C5D3D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F94F0356-2CEC-3497-F37B-2756964D02EC}"/>
              </a:ext>
            </a:extLst>
          </p:cNvPr>
          <p:cNvSpPr/>
          <p:nvPr/>
        </p:nvSpPr>
        <p:spPr>
          <a:xfrm>
            <a:off x="365760" y="4836344"/>
            <a:ext cx="6858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8A96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Beam Dynamics of Circular Accelerators – KoPAS 2026</a:t>
            </a:r>
            <a:endParaRPr lang="en-US" sz="900" dirty="0"/>
          </a:p>
        </p:txBody>
      </p:sp>
      <p:sp>
        <p:nvSpPr>
          <p:cNvPr id="6" name="Text 0">
            <a:extLst>
              <a:ext uri="{FF2B5EF4-FFF2-40B4-BE49-F238E27FC236}">
                <a16:creationId xmlns:a16="http://schemas.microsoft.com/office/drawing/2014/main" id="{464FFEBB-AB08-18AE-923D-4DB5FB3AEA52}"/>
              </a:ext>
            </a:extLst>
          </p:cNvPr>
          <p:cNvSpPr/>
          <p:nvPr/>
        </p:nvSpPr>
        <p:spPr>
          <a:xfrm>
            <a:off x="457200" y="18734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altLang="ko-KR" sz="2400" b="1">
                <a:solidFill>
                  <a:srgbClr val="1E3F66"/>
                </a:solidFill>
                <a:latin typeface="Arial" pitchFamily="34" charset="0"/>
                <a:cs typeface="Arial" pitchFamily="34" charset="-120"/>
              </a:rPr>
              <a:t>Booster ring (BR)</a:t>
            </a:r>
            <a:endParaRPr lang="en-US" sz="2400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AC347F9C-4D12-F240-CA33-22C8589F88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4547" y="1447666"/>
            <a:ext cx="4482734" cy="186696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F62DD05-0B4F-B5F4-0FCE-CBD26B93752C}"/>
              </a:ext>
            </a:extLst>
          </p:cNvPr>
          <p:cNvSpPr txBox="1"/>
          <p:nvPr/>
        </p:nvSpPr>
        <p:spPr>
          <a:xfrm>
            <a:off x="5235239" y="3425924"/>
            <a:ext cx="31828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/>
              <a:t>Evolution of emittance and energy spread </a:t>
            </a:r>
          </a:p>
          <a:p>
            <a:r>
              <a:rPr lang="en-US" altLang="ko-KR" sz="1200" b="1"/>
              <a:t>during energy ramping</a:t>
            </a:r>
            <a:endParaRPr lang="ko-KR" altLang="en-US" sz="1200" b="1"/>
          </a:p>
        </p:txBody>
      </p:sp>
      <p:pic>
        <p:nvPicPr>
          <p:cNvPr id="17" name="그림 212">
            <a:extLst>
              <a:ext uri="{FF2B5EF4-FFF2-40B4-BE49-F238E27FC236}">
                <a16:creationId xmlns:a16="http://schemas.microsoft.com/office/drawing/2014/main" id="{3C7872F5-2EB2-C60D-B183-2A017A7116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433" y="947647"/>
            <a:ext cx="4023198" cy="206235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0FFB9171-DDA5-D028-1B74-AFE3322C36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2978" y="3116398"/>
            <a:ext cx="3332099" cy="1575937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07CBF23D-56B0-FFA1-3A1C-E9CF3365D24B}"/>
              </a:ext>
            </a:extLst>
          </p:cNvPr>
          <p:cNvSpPr txBox="1"/>
          <p:nvPr/>
        </p:nvSpPr>
        <p:spPr>
          <a:xfrm>
            <a:off x="4813306" y="4074308"/>
            <a:ext cx="33687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/>
              <a:t>2 Hz </a:t>
            </a:r>
            <a:r>
              <a:rPr lang="ko-KR" altLang="en-US" sz="1200"/>
              <a:t>반복률로 </a:t>
            </a:r>
            <a:r>
              <a:rPr lang="en-US" altLang="ko-KR" sz="1200"/>
              <a:t>(=0.5 </a:t>
            </a:r>
            <a:r>
              <a:rPr lang="ko-KR" altLang="en-US" sz="1200"/>
              <a:t>초 주기</a:t>
            </a:r>
            <a:r>
              <a:rPr lang="en-US" altLang="ko-KR" sz="1200"/>
              <a:t>)</a:t>
            </a:r>
            <a:r>
              <a:rPr lang="ko-KR" altLang="en-US" sz="1200"/>
              <a:t> </a:t>
            </a:r>
            <a:r>
              <a:rPr lang="en-US" altLang="ko-KR" sz="1200"/>
              <a:t>energy ramping </a:t>
            </a:r>
            <a:r>
              <a:rPr lang="ko-KR" altLang="en-US" sz="1200"/>
              <a:t>가능</a:t>
            </a:r>
            <a:endParaRPr lang="en-US" altLang="ko-KR" sz="1200"/>
          </a:p>
          <a:p>
            <a:r>
              <a:rPr lang="en-US" altLang="ko-KR" sz="1200"/>
              <a:t>(200 MeV -&gt; 4 GeV) </a:t>
            </a:r>
            <a:endParaRPr lang="ko-KR" altLang="en-US" sz="1200"/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A7027F44-7F83-27BC-E62B-F8924A2CCA8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DBAB80-468C-4252-8D8D-F72A0FE47F84}" type="slidenum">
              <a:rPr lang="ko-KR" altLang="en-US" smtClean="0"/>
              <a:t>65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045464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BF2398-1E78-AC40-4F51-01ABE39474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">
            <a:extLst>
              <a:ext uri="{FF2B5EF4-FFF2-40B4-BE49-F238E27FC236}">
                <a16:creationId xmlns:a16="http://schemas.microsoft.com/office/drawing/2014/main" id="{8F1F5671-876E-27A5-AEAD-DADE532C19C0}"/>
              </a:ext>
            </a:extLst>
          </p:cNvPr>
          <p:cNvSpPr/>
          <p:nvPr/>
        </p:nvSpPr>
        <p:spPr>
          <a:xfrm>
            <a:off x="457200" y="841248"/>
            <a:ext cx="8229600" cy="0"/>
          </a:xfrm>
          <a:prstGeom prst="line">
            <a:avLst/>
          </a:prstGeom>
          <a:noFill/>
          <a:ln w="9525">
            <a:solidFill>
              <a:srgbClr val="C5D3D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08267F95-3550-1216-8D93-C7DD1DC3E897}"/>
              </a:ext>
            </a:extLst>
          </p:cNvPr>
          <p:cNvSpPr/>
          <p:nvPr/>
        </p:nvSpPr>
        <p:spPr>
          <a:xfrm>
            <a:off x="365760" y="4836344"/>
            <a:ext cx="6858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8A96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Beam Dynamics of Circular Accelerators – KoPAS 2026</a:t>
            </a:r>
            <a:endParaRPr lang="en-US" sz="900" dirty="0"/>
          </a:p>
        </p:txBody>
      </p:sp>
      <p:sp>
        <p:nvSpPr>
          <p:cNvPr id="6" name="Text 0">
            <a:extLst>
              <a:ext uri="{FF2B5EF4-FFF2-40B4-BE49-F238E27FC236}">
                <a16:creationId xmlns:a16="http://schemas.microsoft.com/office/drawing/2014/main" id="{F036FA7C-7877-8A79-9839-B7A72891986D}"/>
              </a:ext>
            </a:extLst>
          </p:cNvPr>
          <p:cNvSpPr/>
          <p:nvPr/>
        </p:nvSpPr>
        <p:spPr>
          <a:xfrm>
            <a:off x="457200" y="18734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altLang="ko-KR" sz="2400" b="1">
                <a:solidFill>
                  <a:srgbClr val="1E3F66"/>
                </a:solidFill>
                <a:latin typeface="Arial" pitchFamily="34" charset="0"/>
                <a:cs typeface="Arial" pitchFamily="34" charset="-120"/>
              </a:rPr>
              <a:t>Storage ring (SR)</a:t>
            </a:r>
            <a:endParaRPr lang="en-US" sz="2400" dirty="0"/>
          </a:p>
        </p:txBody>
      </p:sp>
      <p:graphicFrame>
        <p:nvGraphicFramePr>
          <p:cNvPr id="5" name="Tabelle 6">
            <a:extLst>
              <a:ext uri="{FF2B5EF4-FFF2-40B4-BE49-F238E27FC236}">
                <a16:creationId xmlns:a16="http://schemas.microsoft.com/office/drawing/2014/main" id="{E9A9C0E5-F941-598F-8D93-8A1A4FCB61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1403077"/>
              </p:ext>
            </p:extLst>
          </p:nvPr>
        </p:nvGraphicFramePr>
        <p:xfrm>
          <a:off x="205611" y="921175"/>
          <a:ext cx="3317671" cy="36842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09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66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63229">
                <a:tc>
                  <a:txBody>
                    <a:bodyPr/>
                    <a:lstStyle/>
                    <a:p>
                      <a:r>
                        <a:rPr lang="de-DE" sz="800">
                          <a:solidFill>
                            <a:schemeClr val="bg1"/>
                          </a:solidFill>
                          <a:latin typeface="+mn-lt"/>
                        </a:rPr>
                        <a:t>Ring </a:t>
                      </a:r>
                      <a:r>
                        <a:rPr lang="de-DE" sz="800" dirty="0">
                          <a:solidFill>
                            <a:schemeClr val="bg1"/>
                          </a:solidFill>
                          <a:latin typeface="+mn-lt"/>
                        </a:rPr>
                        <a:t>Parameter</a:t>
                      </a:r>
                      <a:endParaRPr lang="en-US" sz="8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18000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C2B6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>
                          <a:solidFill>
                            <a:schemeClr val="bg1"/>
                          </a:solidFill>
                          <a:latin typeface="+mn-lt"/>
                        </a:rPr>
                        <a:t>Value</a:t>
                      </a:r>
                    </a:p>
                  </a:txBody>
                  <a:tcPr marL="18000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C2B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110">
                <a:tc>
                  <a:txBody>
                    <a:bodyPr/>
                    <a:lstStyle/>
                    <a:p>
                      <a:r>
                        <a:rPr lang="de-DE" sz="800" b="0" dirty="0">
                          <a:solidFill>
                            <a:schemeClr val="tx1"/>
                          </a:solidFill>
                          <a:latin typeface="+mn-lt"/>
                        </a:rPr>
                        <a:t>Energy [GeV]</a:t>
                      </a:r>
                      <a:endParaRPr lang="en-US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80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800" b="1" dirty="0">
                          <a:solidFill>
                            <a:schemeClr val="tx1"/>
                          </a:solidFill>
                          <a:latin typeface="+mn-lt"/>
                        </a:rPr>
                        <a:t>4.0</a:t>
                      </a:r>
                      <a:endParaRPr lang="en-US" sz="8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80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6110">
                <a:tc>
                  <a:txBody>
                    <a:bodyPr/>
                    <a:lstStyle/>
                    <a:p>
                      <a:r>
                        <a:rPr lang="en-US" sz="800" b="0" dirty="0">
                          <a:solidFill>
                            <a:schemeClr val="tx1"/>
                          </a:solidFill>
                          <a:latin typeface="+mn-lt"/>
                        </a:rPr>
                        <a:t>Beam current [mA]</a:t>
                      </a:r>
                    </a:p>
                  </a:txBody>
                  <a:tcPr marL="180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dirty="0">
                          <a:solidFill>
                            <a:schemeClr val="tx1"/>
                          </a:solidFill>
                          <a:latin typeface="+mn-lt"/>
                        </a:rPr>
                        <a:t>400</a:t>
                      </a:r>
                    </a:p>
                  </a:txBody>
                  <a:tcPr marL="180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80010593"/>
                  </a:ext>
                </a:extLst>
              </a:tr>
              <a:tr h="280254">
                <a:tc>
                  <a:txBody>
                    <a:bodyPr/>
                    <a:lstStyle/>
                    <a:p>
                      <a:r>
                        <a:rPr lang="de-DE" sz="800" b="0" dirty="0">
                          <a:solidFill>
                            <a:schemeClr val="tx1"/>
                          </a:solidFill>
                          <a:latin typeface="+mn-lt"/>
                        </a:rPr>
                        <a:t>Nat. Emittance [</a:t>
                      </a:r>
                      <a:r>
                        <a:rPr lang="de-DE" sz="800" b="0" baseline="0" dirty="0">
                          <a:solidFill>
                            <a:schemeClr val="tx1"/>
                          </a:solidFill>
                          <a:latin typeface="+mn-lt"/>
                        </a:rPr>
                        <a:t>pm</a:t>
                      </a:r>
                      <a:r>
                        <a:rPr lang="de-DE" sz="800" b="0" baseline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∙</a:t>
                      </a:r>
                      <a:r>
                        <a:rPr lang="de-DE" sz="800" b="0" baseline="0" dirty="0">
                          <a:solidFill>
                            <a:schemeClr val="tx1"/>
                          </a:solidFill>
                          <a:latin typeface="+mn-lt"/>
                        </a:rPr>
                        <a:t>rad] </a:t>
                      </a:r>
                      <a:endParaRPr lang="de-DE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80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800" b="1" dirty="0">
                          <a:solidFill>
                            <a:schemeClr val="tx1"/>
                          </a:solidFill>
                          <a:latin typeface="+mn-lt"/>
                        </a:rPr>
                        <a:t>61.57 (without IDs</a:t>
                      </a:r>
                      <a:r>
                        <a:rPr lang="de-DE" sz="800" b="1">
                          <a:solidFill>
                            <a:schemeClr val="tx1"/>
                          </a:solidFill>
                          <a:latin typeface="+mn-lt"/>
                        </a:rPr>
                        <a:t>), </a:t>
                      </a:r>
                    </a:p>
                    <a:p>
                      <a:pPr algn="ctr"/>
                      <a:r>
                        <a:rPr lang="de-DE" sz="800" b="0">
                          <a:solidFill>
                            <a:schemeClr val="tx1"/>
                          </a:solidFill>
                          <a:latin typeface="+mn-lt"/>
                        </a:rPr>
                        <a:t>52.55 </a:t>
                      </a:r>
                      <a:r>
                        <a:rPr lang="de-DE" sz="800" b="0" dirty="0">
                          <a:solidFill>
                            <a:schemeClr val="tx1"/>
                          </a:solidFill>
                          <a:latin typeface="+mn-lt"/>
                        </a:rPr>
                        <a:t>(with </a:t>
                      </a:r>
                      <a:r>
                        <a:rPr lang="de-DE" sz="800" b="0">
                          <a:solidFill>
                            <a:schemeClr val="tx1"/>
                          </a:solidFill>
                          <a:latin typeface="+mn-lt"/>
                        </a:rPr>
                        <a:t>9 IDs</a:t>
                      </a:r>
                      <a:r>
                        <a:rPr lang="de-DE" sz="800" b="0" dirty="0">
                          <a:solidFill>
                            <a:schemeClr val="tx1"/>
                          </a:solidFill>
                          <a:latin typeface="+mn-lt"/>
                        </a:rPr>
                        <a:t>)</a:t>
                      </a:r>
                      <a:endParaRPr lang="en-US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80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1698607"/>
                  </a:ext>
                </a:extLst>
              </a:tr>
              <a:tr h="146110">
                <a:tc>
                  <a:txBody>
                    <a:bodyPr/>
                    <a:lstStyle/>
                    <a:p>
                      <a:pPr marL="0" marR="0" lvl="0" indent="0" algn="l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Emittance coupling [%]</a:t>
                      </a:r>
                    </a:p>
                  </a:txBody>
                  <a:tcPr marL="1800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8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</a:rPr>
                        <a:t>10</a:t>
                      </a: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800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0561625"/>
                  </a:ext>
                </a:extLst>
              </a:tr>
              <a:tr h="146110">
                <a:tc>
                  <a:txBody>
                    <a:bodyPr/>
                    <a:lstStyle/>
                    <a:p>
                      <a:r>
                        <a:rPr lang="de-DE" sz="800" b="0" dirty="0">
                          <a:solidFill>
                            <a:schemeClr val="tx1"/>
                          </a:solidFill>
                          <a:latin typeface="+mn-lt"/>
                        </a:rPr>
                        <a:t>Energy spread </a:t>
                      </a:r>
                      <a:endParaRPr lang="en-US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80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800" b="0" dirty="0">
                          <a:solidFill>
                            <a:schemeClr val="tx1"/>
                          </a:solidFill>
                          <a:latin typeface="+mn-lt"/>
                        </a:rPr>
                        <a:t>1.26E-3</a:t>
                      </a:r>
                      <a:endParaRPr lang="en-US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80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7983532"/>
                  </a:ext>
                </a:extLst>
              </a:tr>
              <a:tr h="279267">
                <a:tc>
                  <a:txBody>
                    <a:bodyPr/>
                    <a:lstStyle/>
                    <a:p>
                      <a:r>
                        <a:rPr lang="de-DE" sz="800" b="0">
                          <a:solidFill>
                            <a:schemeClr val="tx1"/>
                          </a:solidFill>
                          <a:latin typeface="+mn-lt"/>
                        </a:rPr>
                        <a:t>Bunch</a:t>
                      </a:r>
                      <a:r>
                        <a:rPr lang="de-DE" sz="800" b="0" baseline="0">
                          <a:solidFill>
                            <a:schemeClr val="tx1"/>
                          </a:solidFill>
                          <a:latin typeface="+mn-lt"/>
                        </a:rPr>
                        <a:t> Length (</a:t>
                      </a:r>
                      <a:r>
                        <a:rPr lang="en-US" sz="800" b="0" baseline="0" dirty="0">
                          <a:solidFill>
                            <a:schemeClr val="tx1"/>
                          </a:solidFill>
                          <a:latin typeface="+mn-lt"/>
                        </a:rPr>
                        <a:t>rms</a:t>
                      </a:r>
                      <a:r>
                        <a:rPr lang="de-DE" sz="800" b="0" baseline="0" dirty="0">
                          <a:solidFill>
                            <a:schemeClr val="tx1"/>
                          </a:solidFill>
                          <a:latin typeface="+mn-lt"/>
                        </a:rPr>
                        <a:t>) [mm]</a:t>
                      </a:r>
                      <a:endParaRPr lang="en-US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80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8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</a:rPr>
                        <a:t>3.6</a:t>
                      </a:r>
                      <a:r>
                        <a:rPr lang="de-DE" sz="800" b="0" baseline="0" dirty="0">
                          <a:solidFill>
                            <a:schemeClr val="tx1"/>
                          </a:solidFill>
                          <a:latin typeface="+mn-lt"/>
                        </a:rPr>
                        <a:t> (without HC) </a:t>
                      </a:r>
                      <a:r>
                        <a:rPr lang="de-DE" sz="800" b="0" baseline="0">
                          <a:solidFill>
                            <a:schemeClr val="tx1"/>
                          </a:solidFill>
                          <a:latin typeface="+mn-lt"/>
                        </a:rPr>
                        <a:t>/ </a:t>
                      </a:r>
                    </a:p>
                    <a:p>
                      <a:pPr algn="ctr"/>
                      <a:r>
                        <a:rPr lang="en-US" altLang="ko-KR" sz="80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</a:rPr>
                        <a:t>14.4</a:t>
                      </a:r>
                      <a:r>
                        <a:rPr lang="de-DE" sz="800" b="0" baseline="0">
                          <a:solidFill>
                            <a:schemeClr val="tx1"/>
                          </a:solidFill>
                          <a:latin typeface="+mn-lt"/>
                        </a:rPr>
                        <a:t>  </a:t>
                      </a:r>
                      <a:r>
                        <a:rPr lang="de-DE" sz="800" b="0" baseline="0" dirty="0">
                          <a:solidFill>
                            <a:schemeClr val="tx1"/>
                          </a:solidFill>
                          <a:latin typeface="+mn-lt"/>
                        </a:rPr>
                        <a:t>(with HC) </a:t>
                      </a:r>
                      <a:endParaRPr lang="en-US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80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3329207"/>
                  </a:ext>
                </a:extLst>
              </a:tr>
              <a:tr h="560510">
                <a:tc>
                  <a:txBody>
                    <a:bodyPr/>
                    <a:lstStyle/>
                    <a:p>
                      <a:r>
                        <a:rPr lang="en-US" altLang="ko-KR" sz="800" b="0" dirty="0">
                          <a:solidFill>
                            <a:schemeClr val="tx1"/>
                          </a:solidFill>
                          <a:latin typeface="+mn-lt"/>
                        </a:rPr>
                        <a:t>Lattice</a:t>
                      </a:r>
                      <a:endParaRPr lang="en-US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80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>
                          <a:solidFill>
                            <a:schemeClr val="tx1"/>
                          </a:solidFill>
                          <a:latin typeface="+mn-lt"/>
                        </a:rPr>
                        <a:t>Hybrid 7-bend </a:t>
                      </a:r>
                      <a:r>
                        <a:rPr lang="en-US" sz="800" b="0" dirty="0">
                          <a:solidFill>
                            <a:schemeClr val="tx1"/>
                          </a:solidFill>
                          <a:latin typeface="+mn-lt"/>
                        </a:rPr>
                        <a:t>a</a:t>
                      </a:r>
                      <a:r>
                        <a:rPr lang="en-US" sz="800" b="0">
                          <a:solidFill>
                            <a:schemeClr val="tx1"/>
                          </a:solidFill>
                          <a:latin typeface="+mn-lt"/>
                        </a:rPr>
                        <a:t>chromat</a:t>
                      </a:r>
                      <a:r>
                        <a:rPr lang="en-US" sz="800" b="0" dirty="0">
                          <a:solidFill>
                            <a:schemeClr val="tx1"/>
                          </a:solidFill>
                          <a:latin typeface="+mn-lt"/>
                        </a:rPr>
                        <a:t>, </a:t>
                      </a:r>
                    </a:p>
                    <a:p>
                      <a:pPr algn="ctr"/>
                      <a:r>
                        <a:rPr lang="en-US" sz="800" b="1">
                          <a:solidFill>
                            <a:schemeClr val="tx1"/>
                          </a:solidFill>
                          <a:latin typeface="+mn-lt"/>
                        </a:rPr>
                        <a:t>28 cell structure</a:t>
                      </a:r>
                      <a:endParaRPr lang="en-US" sz="8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ctr"/>
                      <a:r>
                        <a:rPr lang="en-US" sz="800" b="0" dirty="0">
                          <a:solidFill>
                            <a:schemeClr val="tx1"/>
                          </a:solidFill>
                          <a:latin typeface="+mn-lt"/>
                        </a:rPr>
                        <a:t>(</a:t>
                      </a:r>
                      <a:r>
                        <a:rPr lang="en-US" sz="800" b="0">
                          <a:solidFill>
                            <a:schemeClr val="tx1"/>
                          </a:solidFill>
                          <a:latin typeface="+mn-lt"/>
                        </a:rPr>
                        <a:t>26 normal </a:t>
                      </a:r>
                      <a:r>
                        <a:rPr lang="en-US" sz="800" b="0" dirty="0">
                          <a:solidFill>
                            <a:schemeClr val="tx1"/>
                          </a:solidFill>
                          <a:latin typeface="+mn-lt"/>
                        </a:rPr>
                        <a:t>straights and</a:t>
                      </a:r>
                    </a:p>
                    <a:p>
                      <a:pPr algn="ctr"/>
                      <a:r>
                        <a:rPr lang="en-US" sz="800" b="0" dirty="0">
                          <a:solidFill>
                            <a:schemeClr val="tx1"/>
                          </a:solidFill>
                          <a:latin typeface="+mn-lt"/>
                        </a:rPr>
                        <a:t> 2 high-beta</a:t>
                      </a:r>
                      <a:r>
                        <a:rPr lang="en-US" sz="800" b="0" dirty="0">
                          <a:solidFill>
                            <a:schemeClr val="tx1"/>
                          </a:solidFill>
                          <a:latin typeface="+mn-lt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de-DE" sz="800" b="0" dirty="0">
                          <a:solidFill>
                            <a:schemeClr val="tx1"/>
                          </a:solidFill>
                          <a:latin typeface="+mn-lt"/>
                          <a:ea typeface="맑은 고딕" panose="020B0503020000020004" pitchFamily="50" charset="-127"/>
                        </a:rPr>
                        <a:t>s</a:t>
                      </a:r>
                      <a:r>
                        <a:rPr lang="de-DE" altLang="ko-KR" sz="800" b="0" dirty="0">
                          <a:solidFill>
                            <a:schemeClr val="tx1"/>
                          </a:solidFill>
                          <a:latin typeface="+mn-lt"/>
                        </a:rPr>
                        <a:t>traight</a:t>
                      </a:r>
                      <a:r>
                        <a:rPr lang="de-DE" altLang="ko-KR" sz="800" b="0" baseline="0" dirty="0">
                          <a:solidFill>
                            <a:schemeClr val="tx1"/>
                          </a:solidFill>
                          <a:latin typeface="+mn-lt"/>
                        </a:rPr>
                        <a:t>s) </a:t>
                      </a:r>
                      <a:endParaRPr lang="en-US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80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110">
                <a:tc>
                  <a:txBody>
                    <a:bodyPr/>
                    <a:lstStyle/>
                    <a:p>
                      <a:r>
                        <a:rPr lang="de-DE" sz="800" b="0" dirty="0">
                          <a:solidFill>
                            <a:schemeClr val="tx1"/>
                          </a:solidFill>
                          <a:latin typeface="+mn-lt"/>
                        </a:rPr>
                        <a:t>Ring Circumference  [m]</a:t>
                      </a:r>
                      <a:endParaRPr lang="en-US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80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800" b="1" dirty="0">
                          <a:solidFill>
                            <a:schemeClr val="tx1"/>
                          </a:solidFill>
                          <a:latin typeface="+mn-lt"/>
                        </a:rPr>
                        <a:t>799.297</a:t>
                      </a:r>
                      <a:endParaRPr lang="en-US" sz="8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80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8895590"/>
                  </a:ext>
                </a:extLst>
              </a:tr>
              <a:tr h="202810">
                <a:tc>
                  <a:txBody>
                    <a:bodyPr/>
                    <a:lstStyle/>
                    <a:p>
                      <a:r>
                        <a:rPr lang="de-DE" sz="800" b="0" dirty="0">
                          <a:solidFill>
                            <a:schemeClr val="tx1"/>
                          </a:solidFill>
                          <a:latin typeface="+mn-lt"/>
                        </a:rPr>
                        <a:t>Length of Straight</a:t>
                      </a:r>
                      <a:r>
                        <a:rPr lang="de-DE" sz="800" b="0" baseline="0" dirty="0">
                          <a:solidFill>
                            <a:schemeClr val="tx1"/>
                          </a:solidFill>
                          <a:latin typeface="+mn-lt"/>
                        </a:rPr>
                        <a:t> Sections [m]</a:t>
                      </a:r>
                      <a:endParaRPr lang="en-US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80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800" b="0" baseline="0" dirty="0">
                          <a:solidFill>
                            <a:schemeClr val="tx1"/>
                          </a:solidFill>
                          <a:latin typeface="+mn-lt"/>
                        </a:rPr>
                        <a:t>6.06</a:t>
                      </a:r>
                      <a:endParaRPr lang="en-US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80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6110">
                <a:tc>
                  <a:txBody>
                    <a:bodyPr/>
                    <a:lstStyle/>
                    <a:p>
                      <a:r>
                        <a:rPr lang="en-US" sz="800" b="0" dirty="0">
                          <a:solidFill>
                            <a:schemeClr val="tx1"/>
                          </a:solidFill>
                          <a:latin typeface="+mn-lt"/>
                        </a:rPr>
                        <a:t>Tune (H/V)</a:t>
                      </a:r>
                    </a:p>
                  </a:txBody>
                  <a:tcPr marL="180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dirty="0">
                          <a:solidFill>
                            <a:schemeClr val="tx1"/>
                          </a:solidFill>
                          <a:latin typeface="+mn-lt"/>
                        </a:rPr>
                        <a:t>68</a:t>
                      </a:r>
                      <a:r>
                        <a:rPr lang="en-US" altLang="ko-KR" sz="800" b="0" dirty="0">
                          <a:solidFill>
                            <a:schemeClr val="tx1"/>
                          </a:solidFill>
                          <a:latin typeface="+mn-lt"/>
                        </a:rPr>
                        <a:t>.18</a:t>
                      </a:r>
                      <a:r>
                        <a:rPr lang="en-US" sz="800" b="0" dirty="0">
                          <a:solidFill>
                            <a:schemeClr val="tx1"/>
                          </a:solidFill>
                          <a:latin typeface="+mn-lt"/>
                        </a:rPr>
                        <a:t> / 23</a:t>
                      </a:r>
                      <a:r>
                        <a:rPr lang="en-US" altLang="ko-KR" sz="800" b="0" dirty="0">
                          <a:solidFill>
                            <a:schemeClr val="tx1"/>
                          </a:solidFill>
                          <a:latin typeface="+mn-lt"/>
                        </a:rPr>
                        <a:t>.26</a:t>
                      </a:r>
                      <a:endParaRPr lang="en-US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80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81338125"/>
                  </a:ext>
                </a:extLst>
              </a:tr>
              <a:tr h="202810">
                <a:tc>
                  <a:txBody>
                    <a:bodyPr/>
                    <a:lstStyle/>
                    <a:p>
                      <a:r>
                        <a:rPr lang="en-US" sz="800" b="0" dirty="0">
                          <a:solidFill>
                            <a:schemeClr val="tx1"/>
                          </a:solidFill>
                          <a:latin typeface="+mn-lt"/>
                        </a:rPr>
                        <a:t>(corrected) Chromaticity (H/V)</a:t>
                      </a:r>
                    </a:p>
                  </a:txBody>
                  <a:tcPr marL="180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dirty="0">
                          <a:solidFill>
                            <a:schemeClr val="tx1"/>
                          </a:solidFill>
                          <a:latin typeface="+mn-lt"/>
                        </a:rPr>
                        <a:t>5.8 / 3.5</a:t>
                      </a:r>
                    </a:p>
                  </a:txBody>
                  <a:tcPr marL="180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1233867"/>
                  </a:ext>
                </a:extLst>
              </a:tr>
              <a:tr h="202810">
                <a:tc>
                  <a:txBody>
                    <a:bodyPr/>
                    <a:lstStyle/>
                    <a:p>
                      <a:r>
                        <a:rPr lang="en-US" sz="800" b="0" dirty="0">
                          <a:solidFill>
                            <a:schemeClr val="tx1"/>
                          </a:solidFill>
                          <a:latin typeface="+mn-lt"/>
                        </a:rPr>
                        <a:t>Momentum compaction factor</a:t>
                      </a:r>
                    </a:p>
                  </a:txBody>
                  <a:tcPr marL="180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dirty="0">
                          <a:solidFill>
                            <a:schemeClr val="tx1"/>
                          </a:solidFill>
                          <a:latin typeface="+mn-lt"/>
                        </a:rPr>
                        <a:t>7.8 x 10</a:t>
                      </a:r>
                      <a:r>
                        <a:rPr lang="en-US" sz="800" b="0" baseline="30000" dirty="0">
                          <a:solidFill>
                            <a:schemeClr val="tx1"/>
                          </a:solidFill>
                          <a:latin typeface="+mn-lt"/>
                        </a:rPr>
                        <a:t>-5</a:t>
                      </a:r>
                      <a:endParaRPr lang="en-US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80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11822037"/>
                  </a:ext>
                </a:extLst>
              </a:tr>
              <a:tr h="146110">
                <a:tc>
                  <a:txBody>
                    <a:bodyPr/>
                    <a:lstStyle/>
                    <a:p>
                      <a:pPr marL="0" marR="0" lvl="0" indent="0" algn="l" defTabSz="114272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baseline="0" dirty="0">
                          <a:solidFill>
                            <a:schemeClr val="tx1"/>
                          </a:solidFill>
                          <a:latin typeface="+mn-lt"/>
                        </a:rPr>
                        <a:t>Number</a:t>
                      </a:r>
                      <a:r>
                        <a:rPr lang="ko-KR" altLang="en-US" sz="800" b="0" baseline="0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altLang="ko-KR" sz="800" b="0" baseline="0" dirty="0">
                          <a:solidFill>
                            <a:schemeClr val="tx1"/>
                          </a:solidFill>
                          <a:latin typeface="+mn-lt"/>
                        </a:rPr>
                        <a:t>of </a:t>
                      </a:r>
                      <a:r>
                        <a:rPr lang="de-DE" altLang="ko-KR" sz="800" b="0" baseline="0" dirty="0">
                          <a:solidFill>
                            <a:schemeClr val="tx1"/>
                          </a:solidFill>
                          <a:latin typeface="+mn-lt"/>
                        </a:rPr>
                        <a:t> buckets</a:t>
                      </a:r>
                      <a:endParaRPr lang="en-US" altLang="ko-KR" sz="800" b="0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80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dirty="0">
                          <a:solidFill>
                            <a:schemeClr val="tx1"/>
                          </a:solidFill>
                          <a:latin typeface="+mn-lt"/>
                        </a:rPr>
                        <a:t>1332</a:t>
                      </a:r>
                    </a:p>
                  </a:txBody>
                  <a:tcPr marL="180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2297841"/>
                  </a:ext>
                </a:extLst>
              </a:tr>
              <a:tr h="146110">
                <a:tc>
                  <a:txBody>
                    <a:bodyPr/>
                    <a:lstStyle/>
                    <a:p>
                      <a:r>
                        <a:rPr lang="de-DE" sz="800" b="0" baseline="0" dirty="0" err="1">
                          <a:solidFill>
                            <a:schemeClr val="tx1"/>
                          </a:solidFill>
                          <a:latin typeface="+mn-lt"/>
                        </a:rPr>
                        <a:t>Injection</a:t>
                      </a:r>
                      <a:r>
                        <a:rPr lang="de-DE" sz="800" b="0" baseline="0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de-DE" sz="800" b="0" baseline="0" dirty="0" err="1">
                          <a:solidFill>
                            <a:schemeClr val="tx1"/>
                          </a:solidFill>
                          <a:latin typeface="+mn-lt"/>
                        </a:rPr>
                        <a:t>scheme</a:t>
                      </a:r>
                      <a:endParaRPr lang="en-US" sz="800" b="0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80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800" b="0" baseline="0">
                          <a:solidFill>
                            <a:schemeClr val="tx1"/>
                          </a:solidFill>
                          <a:latin typeface="+mn-lt"/>
                        </a:rPr>
                        <a:t>4-kicker bump, </a:t>
                      </a:r>
                      <a:r>
                        <a:rPr lang="de-DE" sz="800" b="0" baseline="0" dirty="0">
                          <a:solidFill>
                            <a:schemeClr val="tx1"/>
                          </a:solidFill>
                          <a:latin typeface="+mn-lt"/>
                        </a:rPr>
                        <a:t>off-axis, 2Hz</a:t>
                      </a:r>
                    </a:p>
                  </a:txBody>
                  <a:tcPr marL="180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0200343"/>
                  </a:ext>
                </a:extLst>
              </a:tr>
              <a:tr h="172472">
                <a:tc>
                  <a:txBody>
                    <a:bodyPr/>
                    <a:lstStyle/>
                    <a:p>
                      <a:r>
                        <a:rPr lang="de-DE" sz="800" b="1" baseline="0" dirty="0">
                          <a:solidFill>
                            <a:schemeClr val="bg1"/>
                          </a:solidFill>
                          <a:latin typeface="+mn-lt"/>
                        </a:rPr>
                        <a:t>RF Parameter </a:t>
                      </a:r>
                      <a:endParaRPr lang="en-US" sz="800" b="1" baseline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18000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C2B6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18000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C2B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46110">
                <a:tc>
                  <a:txBody>
                    <a:bodyPr/>
                    <a:lstStyle/>
                    <a:p>
                      <a:r>
                        <a:rPr lang="de-DE" sz="800" b="0" baseline="0" dirty="0">
                          <a:solidFill>
                            <a:schemeClr val="tx1"/>
                          </a:solidFill>
                          <a:latin typeface="+mn-lt"/>
                        </a:rPr>
                        <a:t>RF frequency [MHz]</a:t>
                      </a:r>
                      <a:endParaRPr lang="en-US" sz="800" b="0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80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800" b="0" baseline="0" dirty="0">
                          <a:solidFill>
                            <a:schemeClr val="tx1"/>
                          </a:solidFill>
                          <a:latin typeface="+mn-lt"/>
                        </a:rPr>
                        <a:t>499.5935</a:t>
                      </a:r>
                      <a:endParaRPr lang="en-US" sz="800" b="0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80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46110">
                <a:tc>
                  <a:txBody>
                    <a:bodyPr/>
                    <a:lstStyle/>
                    <a:p>
                      <a:r>
                        <a:rPr lang="de-DE" sz="800" b="0" baseline="0" dirty="0">
                          <a:solidFill>
                            <a:schemeClr val="tx1"/>
                          </a:solidFill>
                          <a:latin typeface="+mn-lt"/>
                        </a:rPr>
                        <a:t>RF Voltage [MV]</a:t>
                      </a:r>
                      <a:endParaRPr lang="en-US" sz="800" b="0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80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800" b="0" baseline="0" dirty="0">
                          <a:solidFill>
                            <a:schemeClr val="tx1"/>
                          </a:solidFill>
                          <a:latin typeface="+mn-lt"/>
                        </a:rPr>
                        <a:t>3.5</a:t>
                      </a:r>
                      <a:endParaRPr lang="en-US" sz="800" b="0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80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58994">
                <a:tc>
                  <a:txBody>
                    <a:bodyPr/>
                    <a:lstStyle/>
                    <a:p>
                      <a:r>
                        <a:rPr lang="en-US" sz="800" b="0" baseline="0" dirty="0">
                          <a:solidFill>
                            <a:schemeClr val="tx1"/>
                          </a:solidFill>
                          <a:latin typeface="+mn-lt"/>
                        </a:rPr>
                        <a:t>Energy loss per </a:t>
                      </a:r>
                      <a:r>
                        <a:rPr lang="en-US" sz="800" b="0" baseline="0">
                          <a:solidFill>
                            <a:schemeClr val="tx1"/>
                          </a:solidFill>
                          <a:latin typeface="+mn-lt"/>
                        </a:rPr>
                        <a:t>turn  [keV</a:t>
                      </a:r>
                      <a:r>
                        <a:rPr lang="en-US" sz="800" b="0" baseline="0" dirty="0">
                          <a:solidFill>
                            <a:schemeClr val="tx1"/>
                          </a:solidFill>
                          <a:latin typeface="+mn-lt"/>
                        </a:rPr>
                        <a:t>]</a:t>
                      </a:r>
                    </a:p>
                  </a:txBody>
                  <a:tcPr marL="180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baseline="0" dirty="0">
                          <a:solidFill>
                            <a:schemeClr val="tx1"/>
                          </a:solidFill>
                          <a:latin typeface="+mn-lt"/>
                        </a:rPr>
                        <a:t>1098 (with 9 IDs: 1449)</a:t>
                      </a:r>
                    </a:p>
                  </a:txBody>
                  <a:tcPr marL="180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5937832"/>
                  </a:ext>
                </a:extLst>
              </a:tr>
            </a:tbl>
          </a:graphicData>
        </a:graphic>
      </p:graphicFrame>
      <p:pic>
        <p:nvPicPr>
          <p:cNvPr id="13" name="그림 12">
            <a:extLst>
              <a:ext uri="{FF2B5EF4-FFF2-40B4-BE49-F238E27FC236}">
                <a16:creationId xmlns:a16="http://schemas.microsoft.com/office/drawing/2014/main" id="{48365090-C84F-78D8-35BE-8F7D51A11A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0459" y="387458"/>
            <a:ext cx="3310952" cy="1685654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C5D547C0-5CEB-525F-4934-899BC8B828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86753" y="2188568"/>
            <a:ext cx="5080343" cy="2416863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828E4DFF-674D-8033-29B6-E476981220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DBAB80-468C-4252-8D8D-F72A0FE47F84}" type="slidenum">
              <a:rPr lang="ko-KR" altLang="en-US" smtClean="0"/>
              <a:t>66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5654539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D704BE-FFF7-6807-0211-F1F4A436C4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">
            <a:extLst>
              <a:ext uri="{FF2B5EF4-FFF2-40B4-BE49-F238E27FC236}">
                <a16:creationId xmlns:a16="http://schemas.microsoft.com/office/drawing/2014/main" id="{615180FC-E714-158E-72B3-DC616950BB22}"/>
              </a:ext>
            </a:extLst>
          </p:cNvPr>
          <p:cNvSpPr/>
          <p:nvPr/>
        </p:nvSpPr>
        <p:spPr>
          <a:xfrm>
            <a:off x="457200" y="841248"/>
            <a:ext cx="8229600" cy="0"/>
          </a:xfrm>
          <a:prstGeom prst="line">
            <a:avLst/>
          </a:prstGeom>
          <a:noFill/>
          <a:ln w="9525">
            <a:solidFill>
              <a:srgbClr val="C5D3D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C674E829-D640-4E69-FD5C-7C0F136B0697}"/>
              </a:ext>
            </a:extLst>
          </p:cNvPr>
          <p:cNvSpPr/>
          <p:nvPr/>
        </p:nvSpPr>
        <p:spPr>
          <a:xfrm>
            <a:off x="365760" y="4836344"/>
            <a:ext cx="6858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8A96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Beam Dynamics of Circular Accelerators – KoPAS 2026</a:t>
            </a:r>
            <a:endParaRPr lang="en-US" sz="900" dirty="0"/>
          </a:p>
        </p:txBody>
      </p:sp>
      <p:sp>
        <p:nvSpPr>
          <p:cNvPr id="6" name="Text 0">
            <a:extLst>
              <a:ext uri="{FF2B5EF4-FFF2-40B4-BE49-F238E27FC236}">
                <a16:creationId xmlns:a16="http://schemas.microsoft.com/office/drawing/2014/main" id="{19E4ADF3-5B96-F6FE-5C7A-A47C99B068F8}"/>
              </a:ext>
            </a:extLst>
          </p:cNvPr>
          <p:cNvSpPr/>
          <p:nvPr/>
        </p:nvSpPr>
        <p:spPr>
          <a:xfrm>
            <a:off x="457200" y="18734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altLang="ko-KR" sz="2400" b="1">
                <a:solidFill>
                  <a:srgbClr val="1E3F66"/>
                </a:solidFill>
                <a:latin typeface="Arial" pitchFamily="34" charset="0"/>
                <a:cs typeface="Arial" pitchFamily="34" charset="-120"/>
              </a:rPr>
              <a:t>SR unit cell</a:t>
            </a:r>
            <a:endParaRPr lang="en-US" sz="2400" dirty="0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5AF6E3EF-F57F-C1B3-E8F6-6771EC13BB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909" y="1052642"/>
            <a:ext cx="7444002" cy="141134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AEC699E-80E6-9AA9-EF48-97E1ABFF960B}"/>
              </a:ext>
            </a:extLst>
          </p:cNvPr>
          <p:cNvSpPr txBox="1"/>
          <p:nvPr/>
        </p:nvSpPr>
        <p:spPr>
          <a:xfrm>
            <a:off x="4528686" y="1614832"/>
            <a:ext cx="486075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ko-KR" sz="1100"/>
              <a:t>(2 T)</a:t>
            </a:r>
            <a:endParaRPr lang="ko-KR" altLang="en-US" sz="1100"/>
          </a:p>
        </p:txBody>
      </p:sp>
      <p:cxnSp>
        <p:nvCxnSpPr>
          <p:cNvPr id="12" name="직선 화살표 연결선 11">
            <a:extLst>
              <a:ext uri="{FF2B5EF4-FFF2-40B4-BE49-F238E27FC236}">
                <a16:creationId xmlns:a16="http://schemas.microsoft.com/office/drawing/2014/main" id="{E96DCB43-AE5E-B387-44AB-BFC95E3C73D7}"/>
              </a:ext>
            </a:extLst>
          </p:cNvPr>
          <p:cNvCxnSpPr>
            <a:cxnSpLocks/>
          </p:cNvCxnSpPr>
          <p:nvPr/>
        </p:nvCxnSpPr>
        <p:spPr>
          <a:xfrm flipH="1">
            <a:off x="4451910" y="760710"/>
            <a:ext cx="432911" cy="28189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1DB591F0-1A5B-DA55-5AF4-20D390D5F4E5}"/>
              </a:ext>
            </a:extLst>
          </p:cNvPr>
          <p:cNvSpPr txBox="1"/>
          <p:nvPr/>
        </p:nvSpPr>
        <p:spPr>
          <a:xfrm>
            <a:off x="4827069" y="514220"/>
            <a:ext cx="150154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/>
              <a:t>ID </a:t>
            </a:r>
            <a:r>
              <a:rPr lang="ko-KR" altLang="en-US" sz="1100"/>
              <a:t>빔라인 포트</a:t>
            </a:r>
          </a:p>
        </p:txBody>
      </p:sp>
      <p:cxnSp>
        <p:nvCxnSpPr>
          <p:cNvPr id="15" name="직선 화살표 연결선 14">
            <a:extLst>
              <a:ext uri="{FF2B5EF4-FFF2-40B4-BE49-F238E27FC236}">
                <a16:creationId xmlns:a16="http://schemas.microsoft.com/office/drawing/2014/main" id="{5A0F1BED-AFFE-DF5A-154A-13DF8D794E1C}"/>
              </a:ext>
            </a:extLst>
          </p:cNvPr>
          <p:cNvCxnSpPr>
            <a:cxnSpLocks/>
            <a:stCxn id="18" idx="1"/>
          </p:cNvCxnSpPr>
          <p:nvPr/>
        </p:nvCxnSpPr>
        <p:spPr>
          <a:xfrm flipH="1">
            <a:off x="1153653" y="986146"/>
            <a:ext cx="365533" cy="22378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AC4D4D7F-C113-C448-29BF-0B4EB2323276}"/>
              </a:ext>
            </a:extLst>
          </p:cNvPr>
          <p:cNvSpPr txBox="1"/>
          <p:nvPr/>
        </p:nvSpPr>
        <p:spPr>
          <a:xfrm>
            <a:off x="1519186" y="855341"/>
            <a:ext cx="230685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/>
              <a:t> Center bend </a:t>
            </a:r>
            <a:r>
              <a:rPr lang="ko-KR" altLang="en-US" sz="1100"/>
              <a:t>빔라인 포트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0E540AF7-6219-372A-451D-D87C7EB18B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7959" y="2656974"/>
            <a:ext cx="6893968" cy="2097906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E508D06F-4DF3-8114-C6A1-6D8C274DBCE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DBAB80-468C-4252-8D8D-F72A0FE47F84}" type="slidenum">
              <a:rPr lang="ko-KR" altLang="en-US" smtClean="0"/>
              <a:t>67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571614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7A8EF-CBD4-2BF5-E780-3E1E4FAF9B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">
            <a:extLst>
              <a:ext uri="{FF2B5EF4-FFF2-40B4-BE49-F238E27FC236}">
                <a16:creationId xmlns:a16="http://schemas.microsoft.com/office/drawing/2014/main" id="{86705532-377B-E083-2D8C-7B11FD45EE92}"/>
              </a:ext>
            </a:extLst>
          </p:cNvPr>
          <p:cNvSpPr/>
          <p:nvPr/>
        </p:nvSpPr>
        <p:spPr>
          <a:xfrm>
            <a:off x="457200" y="841248"/>
            <a:ext cx="8229600" cy="0"/>
          </a:xfrm>
          <a:prstGeom prst="line">
            <a:avLst/>
          </a:prstGeom>
          <a:noFill/>
          <a:ln w="9525">
            <a:solidFill>
              <a:srgbClr val="C5D3D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9EF80B90-85C2-A716-2DB4-90CDF976338B}"/>
              </a:ext>
            </a:extLst>
          </p:cNvPr>
          <p:cNvSpPr/>
          <p:nvPr/>
        </p:nvSpPr>
        <p:spPr>
          <a:xfrm>
            <a:off x="365760" y="4836344"/>
            <a:ext cx="6858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8A96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Beam Dynamics of Circular Accelerators – KoPAS 2026</a:t>
            </a:r>
            <a:endParaRPr lang="en-US" sz="900" dirty="0"/>
          </a:p>
        </p:txBody>
      </p:sp>
      <p:sp>
        <p:nvSpPr>
          <p:cNvPr id="6" name="Text 0">
            <a:extLst>
              <a:ext uri="{FF2B5EF4-FFF2-40B4-BE49-F238E27FC236}">
                <a16:creationId xmlns:a16="http://schemas.microsoft.com/office/drawing/2014/main" id="{B30D92C2-4C25-A836-4CE8-5E993A75958F}"/>
              </a:ext>
            </a:extLst>
          </p:cNvPr>
          <p:cNvSpPr/>
          <p:nvPr/>
        </p:nvSpPr>
        <p:spPr>
          <a:xfrm>
            <a:off x="457200" y="18734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altLang="ko-KR" sz="2400" b="1">
                <a:solidFill>
                  <a:srgbClr val="1E3F66"/>
                </a:solidFill>
                <a:latin typeface="Arial" pitchFamily="34" charset="0"/>
                <a:cs typeface="Arial" pitchFamily="34" charset="-120"/>
              </a:rPr>
              <a:t>SR unit cell</a:t>
            </a:r>
            <a:endParaRPr lang="en-US" sz="2400" dirty="0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6FA449C9-D59D-EFC2-F76B-883B474D53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909" y="1052642"/>
            <a:ext cx="7444002" cy="141134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827C6E2-C706-E6DC-08CB-B09FFA68B9F9}"/>
              </a:ext>
            </a:extLst>
          </p:cNvPr>
          <p:cNvSpPr txBox="1"/>
          <p:nvPr/>
        </p:nvSpPr>
        <p:spPr>
          <a:xfrm>
            <a:off x="4528686" y="1614832"/>
            <a:ext cx="486075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ko-KR" sz="1100"/>
              <a:t>(2 T)</a:t>
            </a:r>
            <a:endParaRPr lang="ko-KR" altLang="en-US" sz="1100"/>
          </a:p>
        </p:txBody>
      </p:sp>
      <p:cxnSp>
        <p:nvCxnSpPr>
          <p:cNvPr id="12" name="직선 화살표 연결선 11">
            <a:extLst>
              <a:ext uri="{FF2B5EF4-FFF2-40B4-BE49-F238E27FC236}">
                <a16:creationId xmlns:a16="http://schemas.microsoft.com/office/drawing/2014/main" id="{3DB4D1BE-25A7-28D3-7316-DC73A32872C4}"/>
              </a:ext>
            </a:extLst>
          </p:cNvPr>
          <p:cNvCxnSpPr>
            <a:cxnSpLocks/>
          </p:cNvCxnSpPr>
          <p:nvPr/>
        </p:nvCxnSpPr>
        <p:spPr>
          <a:xfrm flipH="1">
            <a:off x="4451910" y="760710"/>
            <a:ext cx="432911" cy="28189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DEED649C-F1C2-DB6F-CFA5-66D6E51FBD41}"/>
              </a:ext>
            </a:extLst>
          </p:cNvPr>
          <p:cNvSpPr txBox="1"/>
          <p:nvPr/>
        </p:nvSpPr>
        <p:spPr>
          <a:xfrm>
            <a:off x="4827069" y="514220"/>
            <a:ext cx="150154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/>
              <a:t>ID </a:t>
            </a:r>
            <a:r>
              <a:rPr lang="ko-KR" altLang="en-US" sz="1100"/>
              <a:t>빔라인 포트</a:t>
            </a:r>
          </a:p>
        </p:txBody>
      </p:sp>
      <p:cxnSp>
        <p:nvCxnSpPr>
          <p:cNvPr id="15" name="직선 화살표 연결선 14">
            <a:extLst>
              <a:ext uri="{FF2B5EF4-FFF2-40B4-BE49-F238E27FC236}">
                <a16:creationId xmlns:a16="http://schemas.microsoft.com/office/drawing/2014/main" id="{CB5F2097-FCF0-13D7-1A0E-9EB82891EC64}"/>
              </a:ext>
            </a:extLst>
          </p:cNvPr>
          <p:cNvCxnSpPr>
            <a:cxnSpLocks/>
            <a:stCxn id="18" idx="1"/>
          </p:cNvCxnSpPr>
          <p:nvPr/>
        </p:nvCxnSpPr>
        <p:spPr>
          <a:xfrm flipH="1">
            <a:off x="1153653" y="986146"/>
            <a:ext cx="365533" cy="22378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C64275FF-ECC8-48B2-18F8-278B1022C212}"/>
              </a:ext>
            </a:extLst>
          </p:cNvPr>
          <p:cNvSpPr txBox="1"/>
          <p:nvPr/>
        </p:nvSpPr>
        <p:spPr>
          <a:xfrm>
            <a:off x="1519186" y="855341"/>
            <a:ext cx="230685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/>
              <a:t> Center bend </a:t>
            </a:r>
            <a:r>
              <a:rPr lang="ko-KR" altLang="en-US" sz="1100"/>
              <a:t>빔라인 포트</a:t>
            </a:r>
          </a:p>
        </p:txBody>
      </p:sp>
      <p:pic>
        <p:nvPicPr>
          <p:cNvPr id="22" name="Picture 23">
            <a:extLst>
              <a:ext uri="{FF2B5EF4-FFF2-40B4-BE49-F238E27FC236}">
                <a16:creationId xmlns:a16="http://schemas.microsoft.com/office/drawing/2014/main" id="{91FBF483-E6AD-8CB5-B11F-6971FF6E8A5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50232"/>
          <a:stretch/>
        </p:blipFill>
        <p:spPr>
          <a:xfrm>
            <a:off x="729909" y="3040906"/>
            <a:ext cx="2608445" cy="1909737"/>
          </a:xfrm>
          <a:prstGeom prst="rect">
            <a:avLst/>
          </a:prstGeom>
          <a:noFill/>
          <a:ln>
            <a:noFill/>
          </a:ln>
          <a:effectLst/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58D0405E-0F64-2420-B7D5-071DE3162C21}"/>
                  </a:ext>
                </a:extLst>
              </p:cNvPr>
              <p:cNvSpPr txBox="1"/>
              <p:nvPr/>
            </p:nvSpPr>
            <p:spPr>
              <a:xfrm>
                <a:off x="3944882" y="2716052"/>
                <a:ext cx="3463537" cy="476284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/>
                  <a:t>-I transformation between dispersion bumps</a:t>
                </a:r>
              </a:p>
              <a:p>
                <a:r>
                  <a:rPr lang="en-US" altLang="ko-KR" sz="1200"/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altLang="ko-KR" sz="1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r>
                          <a:rPr lang="ko-KR" altLang="en-US" sz="1200" i="1">
                            <a:latin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en-US" altLang="ko-KR" sz="1200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ko-KR" altLang="en-US" sz="1200"/>
                  <a:t> </a:t>
                </a:r>
                <a:r>
                  <a:rPr lang="en-US" altLang="ko-KR" sz="1200"/>
                  <a:t>~ 3</a:t>
                </a:r>
                <a14:m>
                  <m:oMath xmlns:m="http://schemas.openxmlformats.org/officeDocument/2006/math">
                    <m:r>
                      <a:rPr lang="ko-KR" altLang="en-US" sz="1200" i="1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altLang="ko-KR" sz="120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altLang="ko-KR" sz="1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r>
                          <a:rPr lang="ko-KR" altLang="en-US" sz="1200" i="1">
                            <a:latin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en-US" altLang="ko-KR" sz="1200" i="1"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</m:sSub>
                  </m:oMath>
                </a14:m>
                <a:r>
                  <a:rPr lang="ko-KR" altLang="en-US" sz="1200"/>
                  <a:t> </a:t>
                </a:r>
                <a:r>
                  <a:rPr lang="en-US" altLang="ko-KR" sz="1200"/>
                  <a:t>~ </a:t>
                </a:r>
                <a14:m>
                  <m:oMath xmlns:m="http://schemas.openxmlformats.org/officeDocument/2006/math">
                    <m:r>
                      <a:rPr lang="ko-KR" altLang="en-US" sz="1200" i="1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altLang="ko-KR" sz="1200"/>
                  <a:t>)</a:t>
                </a:r>
                <a:endParaRPr lang="ko-KR" altLang="en-US" sz="120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58D0405E-0F64-2420-B7D5-071DE3162C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4882" y="2716052"/>
                <a:ext cx="3463537" cy="476284"/>
              </a:xfrm>
              <a:prstGeom prst="rect">
                <a:avLst/>
              </a:prstGeom>
              <a:blipFill>
                <a:blip r:embed="rId5"/>
                <a:stretch>
                  <a:fillRect b="-6250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직선 화살표 연결선 23">
            <a:extLst>
              <a:ext uri="{FF2B5EF4-FFF2-40B4-BE49-F238E27FC236}">
                <a16:creationId xmlns:a16="http://schemas.microsoft.com/office/drawing/2014/main" id="{09FFFC7D-2A14-85F6-3827-B361DA9CD8B0}"/>
              </a:ext>
            </a:extLst>
          </p:cNvPr>
          <p:cNvCxnSpPr>
            <a:cxnSpLocks/>
          </p:cNvCxnSpPr>
          <p:nvPr/>
        </p:nvCxnSpPr>
        <p:spPr>
          <a:xfrm flipV="1">
            <a:off x="2137878" y="3062623"/>
            <a:ext cx="1688163" cy="592058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직선 화살표 연결선 24">
            <a:extLst>
              <a:ext uri="{FF2B5EF4-FFF2-40B4-BE49-F238E27FC236}">
                <a16:creationId xmlns:a16="http://schemas.microsoft.com/office/drawing/2014/main" id="{7B89421D-FCA3-1476-70EB-6F3437CF3F17}"/>
              </a:ext>
            </a:extLst>
          </p:cNvPr>
          <p:cNvCxnSpPr>
            <a:cxnSpLocks/>
          </p:cNvCxnSpPr>
          <p:nvPr/>
        </p:nvCxnSpPr>
        <p:spPr>
          <a:xfrm>
            <a:off x="1611130" y="3725364"/>
            <a:ext cx="862563" cy="0"/>
          </a:xfrm>
          <a:prstGeom prst="straightConnector1">
            <a:avLst/>
          </a:prstGeom>
          <a:ln w="28575">
            <a:solidFill>
              <a:srgbClr val="7030A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그림 28">
            <a:extLst>
              <a:ext uri="{FF2B5EF4-FFF2-40B4-BE49-F238E27FC236}">
                <a16:creationId xmlns:a16="http://schemas.microsoft.com/office/drawing/2014/main" id="{9BB934B3-F253-CF28-25B2-37B5E1BE6EA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26041" y="3260275"/>
            <a:ext cx="3864544" cy="1804669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2FCBD2F3-706B-7CEF-FD18-F08B7ED81B7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DBAB80-468C-4252-8D8D-F72A0FE47F84}" type="slidenum">
              <a:rPr lang="ko-KR" altLang="en-US" smtClean="0"/>
              <a:t>68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1953699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599409-3C42-8758-1ED6-A2110CA3F2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">
            <a:extLst>
              <a:ext uri="{FF2B5EF4-FFF2-40B4-BE49-F238E27FC236}">
                <a16:creationId xmlns:a16="http://schemas.microsoft.com/office/drawing/2014/main" id="{9A1051B0-7075-11DD-BEB3-FBE0E32E3CF5}"/>
              </a:ext>
            </a:extLst>
          </p:cNvPr>
          <p:cNvSpPr/>
          <p:nvPr/>
        </p:nvSpPr>
        <p:spPr>
          <a:xfrm>
            <a:off x="457200" y="841248"/>
            <a:ext cx="8229600" cy="0"/>
          </a:xfrm>
          <a:prstGeom prst="line">
            <a:avLst/>
          </a:prstGeom>
          <a:noFill/>
          <a:ln w="9525">
            <a:solidFill>
              <a:srgbClr val="C5D3D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D139F9FE-317C-3163-678B-494394E3280E}"/>
              </a:ext>
            </a:extLst>
          </p:cNvPr>
          <p:cNvSpPr/>
          <p:nvPr/>
        </p:nvSpPr>
        <p:spPr>
          <a:xfrm>
            <a:off x="365760" y="4836344"/>
            <a:ext cx="6858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8A96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Beam Dynamics of Circular Accelerators – KoPAS 2026</a:t>
            </a:r>
            <a:endParaRPr lang="en-US" sz="900" dirty="0"/>
          </a:p>
        </p:txBody>
      </p:sp>
      <p:sp>
        <p:nvSpPr>
          <p:cNvPr id="6" name="Text 0">
            <a:extLst>
              <a:ext uri="{FF2B5EF4-FFF2-40B4-BE49-F238E27FC236}">
                <a16:creationId xmlns:a16="http://schemas.microsoft.com/office/drawing/2014/main" id="{B6F19B76-95B1-BB8A-E7A3-18B2425D84AC}"/>
              </a:ext>
            </a:extLst>
          </p:cNvPr>
          <p:cNvSpPr/>
          <p:nvPr/>
        </p:nvSpPr>
        <p:spPr>
          <a:xfrm>
            <a:off x="457200" y="18734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altLang="ko-KR" sz="2400" b="1">
                <a:solidFill>
                  <a:srgbClr val="1E3F66"/>
                </a:solidFill>
                <a:latin typeface="Arial" pitchFamily="34" charset="0"/>
                <a:cs typeface="Arial" pitchFamily="34" charset="-120"/>
              </a:rPr>
              <a:t>Longitudinal gradient bending magnets</a:t>
            </a:r>
            <a:endParaRPr lang="en-US" sz="2400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886574B2-61AF-4754-24F1-16627EB4BE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269" y="1067768"/>
            <a:ext cx="3085264" cy="2963477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B845BEA4-6564-5DF1-1CBE-395E05EF42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9783" y="2910524"/>
            <a:ext cx="2315057" cy="144589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608DF4B-4C5B-1343-D79B-659F617FF27A}"/>
              </a:ext>
            </a:extLst>
          </p:cNvPr>
          <p:cNvSpPr txBox="1"/>
          <p:nvPr/>
        </p:nvSpPr>
        <p:spPr>
          <a:xfrm>
            <a:off x="4680488" y="1093290"/>
            <a:ext cx="41225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200" u="sng"/>
              <a:t>Large dispersions:</a:t>
            </a:r>
          </a:p>
          <a:p>
            <a:r>
              <a:rPr lang="en-US" altLang="ko-KR" sz="1200"/>
              <a:t>-good for reducing sextupole strengths</a:t>
            </a:r>
          </a:p>
          <a:p>
            <a:r>
              <a:rPr lang="en-US" altLang="ko-KR" sz="1200"/>
              <a:t>   -&gt; enlarge dynamic aperture</a:t>
            </a:r>
          </a:p>
          <a:p>
            <a:r>
              <a:rPr lang="en-US" altLang="ko-KR" sz="1200"/>
              <a:t>-bad for reducing natural emittance</a:t>
            </a:r>
            <a:endParaRPr lang="ko-KR" altLang="en-US" sz="12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45E2C8B-3313-0E1B-1C9E-2FB8B889D30A}"/>
              </a:ext>
            </a:extLst>
          </p:cNvPr>
          <p:cNvSpPr txBox="1"/>
          <p:nvPr/>
        </p:nvSpPr>
        <p:spPr>
          <a:xfrm>
            <a:off x="4680488" y="2040819"/>
            <a:ext cx="4463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u="sng"/>
              <a:t>Deploying LGBMs in the region of large dispersion mitigates </a:t>
            </a:r>
          </a:p>
          <a:p>
            <a:r>
              <a:rPr lang="en-US" altLang="ko-KR" sz="1200" u="sng"/>
              <a:t>the emittance increase</a:t>
            </a:r>
            <a:endParaRPr lang="ko-KR" altLang="en-US" sz="1200" u="sng"/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B333E20D-6537-1D44-63E3-C811022255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56240" y="2856357"/>
            <a:ext cx="4479272" cy="144589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ABBE28A2-27A5-FAC9-9314-706D23F127E0}"/>
              </a:ext>
            </a:extLst>
          </p:cNvPr>
          <p:cNvSpPr txBox="1"/>
          <p:nvPr/>
        </p:nvSpPr>
        <p:spPr>
          <a:xfrm>
            <a:off x="5349240" y="4407515"/>
            <a:ext cx="32879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/>
              <a:t>Strong dipole field at low dispersion region</a:t>
            </a:r>
          </a:p>
          <a:p>
            <a:r>
              <a:rPr lang="en-US" altLang="ko-KR" sz="1200"/>
              <a:t>Weak dipole field at high dispersion region</a:t>
            </a: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6B866526-5780-FD98-8B19-02351C8B1EC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DBAB80-468C-4252-8D8D-F72A0FE47F84}" type="slidenum">
              <a:rPr lang="ko-KR" altLang="en-US" smtClean="0"/>
              <a:t>69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843907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"/>
          <p:cNvSpPr/>
          <p:nvPr/>
        </p:nvSpPr>
        <p:spPr>
          <a:xfrm>
            <a:off x="457200" y="841248"/>
            <a:ext cx="8229600" cy="0"/>
          </a:xfrm>
          <a:prstGeom prst="line">
            <a:avLst/>
          </a:prstGeom>
          <a:noFill/>
          <a:ln w="9525">
            <a:solidFill>
              <a:srgbClr val="C5D3D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" name="Text 6"/>
          <p:cNvSpPr/>
          <p:nvPr/>
        </p:nvSpPr>
        <p:spPr>
          <a:xfrm>
            <a:off x="365760" y="4754880"/>
            <a:ext cx="6858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8A96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Beam Dynamics of Circular Accelerators – KoPAS 2026</a:t>
            </a:r>
            <a:endParaRPr lang="en-US" sz="900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D9E7F534-9B99-430A-A879-474F25133E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523" y="990128"/>
            <a:ext cx="4876247" cy="211408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695CC1B-B7D7-43E4-9801-E822010BFF46}"/>
              </a:ext>
            </a:extLst>
          </p:cNvPr>
          <p:cNvSpPr txBox="1"/>
          <p:nvPr/>
        </p:nvSpPr>
        <p:spPr>
          <a:xfrm>
            <a:off x="354330" y="3346903"/>
            <a:ext cx="4554855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Font typeface="Wingdings" panose="05000000000000000000" pitchFamily="2" charset="2"/>
              <a:buChar char="§"/>
            </a:pPr>
            <a:r>
              <a:rPr lang="en-US" altLang="ko-KR" sz="1350"/>
              <a:t>Bunched electron beam is kept circulating for many hours</a:t>
            </a:r>
          </a:p>
          <a:p>
            <a:pPr marL="214313" indent="-214313">
              <a:buFont typeface="Wingdings" panose="05000000000000000000" pitchFamily="2" charset="2"/>
              <a:buChar char="§"/>
            </a:pPr>
            <a:r>
              <a:rPr lang="en-US" altLang="ko-KR" sz="1350"/>
              <a:t>Synchrotron radiation emitted at:</a:t>
            </a:r>
          </a:p>
          <a:p>
            <a:r>
              <a:rPr lang="en-US" altLang="ko-KR" sz="1350"/>
              <a:t>     bending magnet, wiggler, and undulator</a:t>
            </a:r>
          </a:p>
          <a:p>
            <a:pPr marL="214313" indent="-214313">
              <a:buFont typeface="Wingdings" panose="05000000000000000000" pitchFamily="2" charset="2"/>
              <a:buChar char="§"/>
            </a:pPr>
            <a:r>
              <a:rPr lang="en-US" altLang="ko-KR" sz="1350"/>
              <a:t>Energy loss from synchrotron radiation sources is recovered by RF cavity</a:t>
            </a: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7BB77945-497E-497E-9039-723319BFC0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7770" y="934383"/>
            <a:ext cx="4029075" cy="2543743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C459AB8A-B9E5-4641-BE3D-A41A1B0857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7870" y="3848158"/>
            <a:ext cx="2597468" cy="41253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25D1172-AF62-4208-82CD-9FA31081AC7B}"/>
              </a:ext>
            </a:extLst>
          </p:cNvPr>
          <p:cNvSpPr txBox="1"/>
          <p:nvPr/>
        </p:nvSpPr>
        <p:spPr>
          <a:xfrm>
            <a:off x="5817870" y="3571260"/>
            <a:ext cx="268605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/>
              <a:t>Energy loss per turn due to bending magnets</a:t>
            </a:r>
            <a:endParaRPr lang="ko-KR" altLang="en-US" sz="1050"/>
          </a:p>
        </p:txBody>
      </p:sp>
      <p:sp>
        <p:nvSpPr>
          <p:cNvPr id="15" name="Text 0">
            <a:extLst>
              <a:ext uri="{FF2B5EF4-FFF2-40B4-BE49-F238E27FC236}">
                <a16:creationId xmlns:a16="http://schemas.microsoft.com/office/drawing/2014/main" id="{E5F5F2F6-1A75-44EE-A9C0-3C1D654665DD}"/>
              </a:ext>
            </a:extLst>
          </p:cNvPr>
          <p:cNvSpPr/>
          <p:nvPr/>
        </p:nvSpPr>
        <p:spPr>
          <a:xfrm>
            <a:off x="457200" y="240117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>
                <a:solidFill>
                  <a:srgbClr val="1E3F66"/>
                </a:solidFill>
                <a:latin typeface="Arial" pitchFamily="34" charset="0"/>
                <a:cs typeface="Arial" pitchFamily="34" charset="-120"/>
              </a:rPr>
              <a:t>Storage rings as synchrotron radiation sources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1D727AB-FBDB-4C8C-A3F3-7875E8A33CFE}"/>
                  </a:ext>
                </a:extLst>
              </p:cNvPr>
              <p:cNvSpPr txBox="1"/>
              <p:nvPr/>
            </p:nvSpPr>
            <p:spPr>
              <a:xfrm>
                <a:off x="7079794" y="4380163"/>
                <a:ext cx="137986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altLang="ko-KR" sz="1400" b="0" i="1" smtClean="0"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ko-KR" altLang="en-US" sz="14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𝛽𝛾</m:t>
                      </m:r>
                      <m:r>
                        <a:rPr lang="en-US" altLang="ko-KR" sz="1400" b="0" i="1" smtClean="0">
                          <a:latin typeface="Cambria Math" panose="02040503050406030204" pitchFamily="18" charset="0"/>
                        </a:rPr>
                        <m:t>𝑚𝑐</m:t>
                      </m:r>
                    </m:oMath>
                  </m:oMathPara>
                </a14:m>
                <a:endParaRPr lang="en-US" altLang="ko-KR" sz="140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en-US" altLang="ko-KR" sz="1400" b="0" i="1" smtClean="0"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ko-KR" altLang="en-US" sz="14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𝛾</m:t>
                      </m:r>
                      <m:r>
                        <a:rPr lang="en-US" altLang="ko-KR" sz="1400" b="0" i="1" smtClean="0">
                          <a:latin typeface="Cambria Math" panose="02040503050406030204" pitchFamily="18" charset="0"/>
                        </a:rPr>
                        <m:t>𝑚</m:t>
                      </m:r>
                      <m:sSup>
                        <m:sSupPr>
                          <m:ctrlPr>
                            <a:rPr lang="en-US" altLang="ko-KR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14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p>
                          <m:r>
                            <a:rPr lang="en-US" altLang="ko-KR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altLang="ko-KR" sz="140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1D727AB-FBDB-4C8C-A3F3-7875E8A33C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9794" y="4380163"/>
                <a:ext cx="1379863" cy="523220"/>
              </a:xfrm>
              <a:prstGeom prst="rect">
                <a:avLst/>
              </a:prstGeom>
              <a:blipFill>
                <a:blip r:embed="rId6"/>
                <a:stretch>
                  <a:fillRect b="-235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직사각형 16">
            <a:extLst>
              <a:ext uri="{FF2B5EF4-FFF2-40B4-BE49-F238E27FC236}">
                <a16:creationId xmlns:a16="http://schemas.microsoft.com/office/drawing/2014/main" id="{FB808DDD-FDDB-487C-BBA4-BD1F8DB08083}"/>
              </a:ext>
            </a:extLst>
          </p:cNvPr>
          <p:cNvSpPr/>
          <p:nvPr/>
        </p:nvSpPr>
        <p:spPr>
          <a:xfrm>
            <a:off x="7769726" y="3848158"/>
            <a:ext cx="203200" cy="36095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F6FBEF5-C3DD-444C-B1B5-4224649ED3DC}"/>
              </a:ext>
            </a:extLst>
          </p:cNvPr>
          <p:cNvSpPr txBox="1"/>
          <p:nvPr/>
        </p:nvSpPr>
        <p:spPr>
          <a:xfrm>
            <a:off x="6002927" y="4428562"/>
            <a:ext cx="14374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/>
              <a:t>Relativistic momentum</a:t>
            </a:r>
            <a:endParaRPr lang="ko-KR" altLang="en-US" sz="100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F60DF84-A7B7-4C97-B59E-A0359F8DF963}"/>
              </a:ext>
            </a:extLst>
          </p:cNvPr>
          <p:cNvSpPr txBox="1"/>
          <p:nvPr/>
        </p:nvSpPr>
        <p:spPr>
          <a:xfrm>
            <a:off x="6002927" y="4610578"/>
            <a:ext cx="14374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/>
              <a:t>Relativistic energy</a:t>
            </a:r>
            <a:endParaRPr lang="ko-KR" altLang="en-US" sz="1000"/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C62B2EB1-CF53-6073-9DB3-B069906C789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DBAB80-468C-4252-8D8D-F72A0FE47F84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8845632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5D2504-8739-ADE7-3FD0-D436AD4092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">
            <a:extLst>
              <a:ext uri="{FF2B5EF4-FFF2-40B4-BE49-F238E27FC236}">
                <a16:creationId xmlns:a16="http://schemas.microsoft.com/office/drawing/2014/main" id="{10C12A6B-A5FC-78C8-D5E6-D4FCDC9DBE17}"/>
              </a:ext>
            </a:extLst>
          </p:cNvPr>
          <p:cNvSpPr/>
          <p:nvPr/>
        </p:nvSpPr>
        <p:spPr>
          <a:xfrm>
            <a:off x="457200" y="841248"/>
            <a:ext cx="8229600" cy="0"/>
          </a:xfrm>
          <a:prstGeom prst="line">
            <a:avLst/>
          </a:prstGeom>
          <a:noFill/>
          <a:ln w="9525">
            <a:solidFill>
              <a:srgbClr val="C5D3D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655EB722-4212-2B6E-8868-F60865903DCB}"/>
              </a:ext>
            </a:extLst>
          </p:cNvPr>
          <p:cNvSpPr/>
          <p:nvPr/>
        </p:nvSpPr>
        <p:spPr>
          <a:xfrm>
            <a:off x="365760" y="4836344"/>
            <a:ext cx="6858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8A96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Beam Dynamics of Circular Accelerators – KoPAS 2026</a:t>
            </a:r>
            <a:endParaRPr lang="en-US" sz="900" dirty="0"/>
          </a:p>
        </p:txBody>
      </p:sp>
      <p:sp>
        <p:nvSpPr>
          <p:cNvPr id="6" name="Text 0">
            <a:extLst>
              <a:ext uri="{FF2B5EF4-FFF2-40B4-BE49-F238E27FC236}">
                <a16:creationId xmlns:a16="http://schemas.microsoft.com/office/drawing/2014/main" id="{9233E3E9-12E0-938A-BDA6-907E5EED409A}"/>
              </a:ext>
            </a:extLst>
          </p:cNvPr>
          <p:cNvSpPr/>
          <p:nvPr/>
        </p:nvSpPr>
        <p:spPr>
          <a:xfrm>
            <a:off x="457200" y="18734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altLang="ko-KR" sz="2400" b="1">
                <a:solidFill>
                  <a:srgbClr val="1E3F66"/>
                </a:solidFill>
                <a:latin typeface="Arial" pitchFamily="34" charset="0"/>
                <a:cs typeface="Arial" pitchFamily="34" charset="-120"/>
              </a:rPr>
              <a:t>Choice of integer tune</a:t>
            </a:r>
            <a:endParaRPr lang="en-US" sz="2400" dirty="0"/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35959BB8-E3B1-910A-D6D0-CCE403ECCB2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DBAB80-468C-4252-8D8D-F72A0FE47F84}" type="slidenum">
              <a:rPr lang="ko-KR" altLang="en-US" smtClean="0"/>
              <a:t>70</a:t>
            </a:fld>
            <a:endParaRPr lang="ko-KR" altLang="en-US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CE49F72A-74DC-73A9-C567-4FA89D6883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0578" y="974522"/>
            <a:ext cx="7438768" cy="3577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19655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180D33-CF71-CB98-A302-6597539A21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">
            <a:extLst>
              <a:ext uri="{FF2B5EF4-FFF2-40B4-BE49-F238E27FC236}">
                <a16:creationId xmlns:a16="http://schemas.microsoft.com/office/drawing/2014/main" id="{ED2576F4-C4F0-FD51-12AD-4D11EDAEFB00}"/>
              </a:ext>
            </a:extLst>
          </p:cNvPr>
          <p:cNvSpPr/>
          <p:nvPr/>
        </p:nvSpPr>
        <p:spPr>
          <a:xfrm>
            <a:off x="457200" y="841248"/>
            <a:ext cx="8229600" cy="0"/>
          </a:xfrm>
          <a:prstGeom prst="line">
            <a:avLst/>
          </a:prstGeom>
          <a:noFill/>
          <a:ln w="9525">
            <a:solidFill>
              <a:srgbClr val="C5D3D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52831718-30DD-FC4A-06E2-24CE60B923D0}"/>
              </a:ext>
            </a:extLst>
          </p:cNvPr>
          <p:cNvSpPr/>
          <p:nvPr/>
        </p:nvSpPr>
        <p:spPr>
          <a:xfrm>
            <a:off x="365760" y="4836344"/>
            <a:ext cx="6858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8A96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Beam Dynamics of Circular Accelerators – KoPAS 2026</a:t>
            </a:r>
            <a:endParaRPr lang="en-US" sz="900" dirty="0"/>
          </a:p>
        </p:txBody>
      </p:sp>
      <p:sp>
        <p:nvSpPr>
          <p:cNvPr id="6" name="Text 0">
            <a:extLst>
              <a:ext uri="{FF2B5EF4-FFF2-40B4-BE49-F238E27FC236}">
                <a16:creationId xmlns:a16="http://schemas.microsoft.com/office/drawing/2014/main" id="{8A314221-0EFF-F941-8E07-007D2079FFE8}"/>
              </a:ext>
            </a:extLst>
          </p:cNvPr>
          <p:cNvSpPr/>
          <p:nvPr/>
        </p:nvSpPr>
        <p:spPr>
          <a:xfrm>
            <a:off x="457200" y="18734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altLang="ko-KR" sz="2400" b="1">
                <a:solidFill>
                  <a:srgbClr val="1E3F66"/>
                </a:solidFill>
                <a:latin typeface="Arial" pitchFamily="34" charset="0"/>
                <a:cs typeface="Arial" pitchFamily="34" charset="-120"/>
              </a:rPr>
              <a:t>Bunch fill-pattern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66719EA-03EC-613F-FABA-66F2685BD9CF}"/>
                  </a:ext>
                </a:extLst>
              </p:cNvPr>
              <p:cNvSpPr txBox="1"/>
              <p:nvPr/>
            </p:nvSpPr>
            <p:spPr>
              <a:xfrm>
                <a:off x="77147" y="1354474"/>
                <a:ext cx="3960852" cy="22237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/>
                  <a:t>Ring circumference (</a:t>
                </a:r>
                <a:r>
                  <a:rPr lang="en-US" altLang="ko-KR" sz="1200" i="1"/>
                  <a:t>C </a:t>
                </a:r>
                <a:r>
                  <a:rPr lang="en-US" altLang="ko-KR" sz="1200"/>
                  <a:t>) = 799.297 m</a:t>
                </a:r>
              </a:p>
              <a:p>
                <a:r>
                  <a:rPr lang="en-US" altLang="ko-KR" sz="1200"/>
                  <a:t>Revolution time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2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altLang="ko-KR" sz="12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altLang="ko-KR" sz="1200"/>
                  <a:t>) = 2.666 </a:t>
                </a:r>
                <a14:m>
                  <m:oMath xmlns:m="http://schemas.openxmlformats.org/officeDocument/2006/math">
                    <m:r>
                      <a:rPr lang="ko-KR" altLang="en-US" sz="1200" i="1" smtClean="0">
                        <a:latin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en-US" altLang="ko-KR" sz="1200"/>
                  <a:t>s </a:t>
                </a:r>
              </a:p>
              <a:p>
                <a:r>
                  <a:rPr lang="en-US" altLang="ko-KR" sz="1200"/>
                  <a:t>Revolution frequency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20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ko-KR" sz="12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altLang="ko-KR" sz="1200"/>
                  <a:t>)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ko-KR" altLang="en-US" sz="1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12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en-US" altLang="ko-KR" sz="1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12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altLang="ko-KR" sz="12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den>
                    </m:f>
                  </m:oMath>
                </a14:m>
                <a:r>
                  <a:rPr lang="ko-KR" altLang="en-US" sz="1200"/>
                  <a:t> </a:t>
                </a:r>
                <a:r>
                  <a:rPr lang="en-US" altLang="ko-KR" sz="1200"/>
                  <a:t>= 375.07 kHz</a:t>
                </a:r>
              </a:p>
              <a:p>
                <a:r>
                  <a:rPr lang="en-US" altLang="ko-KR" sz="1200"/>
                  <a:t>Harmonic number (</a:t>
                </a:r>
                <a:r>
                  <a:rPr lang="en-US" altLang="ko-KR" sz="1200" i="1"/>
                  <a:t>h</a:t>
                </a:r>
                <a:r>
                  <a:rPr lang="en-US" altLang="ko-KR" sz="1200"/>
                  <a:t>) = 1332 </a:t>
                </a:r>
              </a:p>
              <a:p>
                <a:r>
                  <a:rPr lang="en-US" altLang="ko-KR" sz="1200"/>
                  <a:t>RF cavity frequency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2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ko-KR" sz="1200" i="1" smtClean="0">
                            <a:latin typeface="Cambria Math" panose="02040503050406030204" pitchFamily="18" charset="0"/>
                          </a:rPr>
                          <m:t>rf</m:t>
                        </m:r>
                      </m:sub>
                    </m:sSub>
                  </m:oMath>
                </a14:m>
                <a:r>
                  <a:rPr lang="en-US" altLang="ko-KR" sz="1200"/>
                  <a:t>) = </a:t>
                </a:r>
                <a:r>
                  <a:rPr lang="en-US" altLang="ko-KR" sz="1200" i="1"/>
                  <a:t>h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2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ko-KR" sz="12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altLang="ko-KR" sz="1200"/>
                  <a:t> = 499.593 MHz</a:t>
                </a:r>
              </a:p>
              <a:p>
                <a:endParaRPr lang="en-US" altLang="ko-KR" sz="1200"/>
              </a:p>
              <a:p>
                <a:endParaRPr lang="en-US" altLang="ko-KR" sz="1200"/>
              </a:p>
              <a:p>
                <a:pPr marL="171450" indent="-171450">
                  <a:buFont typeface="Wingdings" panose="05000000000000000000" pitchFamily="2" charset="2"/>
                  <a:buChar char="§"/>
                </a:pPr>
                <a:r>
                  <a:rPr lang="ko-KR" altLang="en-US" sz="1200"/>
                  <a:t>저장링에는 </a:t>
                </a:r>
                <a:r>
                  <a:rPr lang="en-US" altLang="ko-KR" sz="1200" i="1"/>
                  <a:t>h (=1332) </a:t>
                </a:r>
                <a:r>
                  <a:rPr lang="ko-KR" altLang="en-US" sz="1200"/>
                  <a:t>만큼의 </a:t>
                </a:r>
                <a:r>
                  <a:rPr lang="en-US" altLang="ko-KR" sz="1200"/>
                  <a:t>bucket </a:t>
                </a:r>
                <a:r>
                  <a:rPr lang="ko-KR" altLang="en-US" sz="1200"/>
                  <a:t>이 존재</a:t>
                </a:r>
                <a:r>
                  <a:rPr lang="en-US" altLang="ko-KR" sz="1200"/>
                  <a:t>.</a:t>
                </a:r>
              </a:p>
              <a:p>
                <a:r>
                  <a:rPr lang="en-US" altLang="ko-KR" sz="1200"/>
                  <a:t>Bucket</a:t>
                </a:r>
                <a:r>
                  <a:rPr lang="ko-KR" altLang="en-US" sz="1200"/>
                  <a:t>을 전자빔으로 채울 수도 있고</a:t>
                </a:r>
                <a:r>
                  <a:rPr lang="en-US" altLang="ko-KR" sz="1200"/>
                  <a:t>, </a:t>
                </a:r>
                <a:r>
                  <a:rPr lang="ko-KR" altLang="en-US" sz="1200"/>
                  <a:t>비워놓을 수도 있다</a:t>
                </a:r>
                <a:endParaRPr lang="en-US" altLang="ko-KR" sz="1200"/>
              </a:p>
              <a:p>
                <a:endParaRPr lang="en-US" altLang="ko-KR" sz="1200"/>
              </a:p>
              <a:p>
                <a:pPr marL="171450" indent="-171450">
                  <a:buFont typeface="Wingdings" panose="05000000000000000000" pitchFamily="2" charset="2"/>
                  <a:buChar char="§"/>
                </a:pPr>
                <a:r>
                  <a:rPr lang="ko-KR" altLang="en-US" sz="1200"/>
                  <a:t>인접한 </a:t>
                </a:r>
                <a:r>
                  <a:rPr lang="en-US" altLang="ko-KR" sz="1200"/>
                  <a:t>bucket </a:t>
                </a:r>
                <a:r>
                  <a:rPr lang="ko-KR" altLang="en-US" sz="1200"/>
                  <a:t>사이의 간격</a:t>
                </a:r>
                <a:r>
                  <a:rPr lang="en-US" altLang="ko-KR" sz="1200"/>
                  <a:t>: 2 ns = 0.6 m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66719EA-03EC-613F-FABA-66F2685BD9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47" y="1354474"/>
                <a:ext cx="3960852" cy="2223750"/>
              </a:xfrm>
              <a:prstGeom prst="rect">
                <a:avLst/>
              </a:prstGeom>
              <a:blipFill>
                <a:blip r:embed="rId3"/>
                <a:stretch>
                  <a:fillRect l="-154" b="-137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그림 6">
            <a:extLst>
              <a:ext uri="{FF2B5EF4-FFF2-40B4-BE49-F238E27FC236}">
                <a16:creationId xmlns:a16="http://schemas.microsoft.com/office/drawing/2014/main" id="{5C5141A8-3489-3188-03BE-2434B731E4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1788" y="816537"/>
            <a:ext cx="3249814" cy="156834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D414F7B-05F8-E35B-2E5F-161351AD95A2}"/>
              </a:ext>
            </a:extLst>
          </p:cNvPr>
          <p:cNvSpPr txBox="1"/>
          <p:nvPr/>
        </p:nvSpPr>
        <p:spPr>
          <a:xfrm>
            <a:off x="4678116" y="525943"/>
            <a:ext cx="21673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u="sng">
                <a:solidFill>
                  <a:srgbClr val="120890"/>
                </a:solidFill>
              </a:rPr>
              <a:t>Brightness mode (400 mA)</a:t>
            </a:r>
            <a:endParaRPr lang="ko-KR" altLang="en-US" sz="1400" b="1" u="sng">
              <a:solidFill>
                <a:srgbClr val="12089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378E1C3-6C2E-427F-64D0-2D52DD64666A}"/>
              </a:ext>
            </a:extLst>
          </p:cNvPr>
          <p:cNvSpPr txBox="1"/>
          <p:nvPr/>
        </p:nvSpPr>
        <p:spPr>
          <a:xfrm>
            <a:off x="7171602" y="1220660"/>
            <a:ext cx="162311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000"/>
              <a:t>18 bunch trains</a:t>
            </a:r>
          </a:p>
          <a:p>
            <a:r>
              <a:rPr lang="en-US" altLang="ko-KR" sz="1000"/>
              <a:t>  (each train has 64 buckets filled and 10 buckets cleared)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000"/>
              <a:t>Single bunch current = 0.3472 mA</a:t>
            </a:r>
            <a:endParaRPr lang="ko-KR" altLang="en-US" sz="1000"/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18B4B53F-03B4-BE0D-6148-18586D868C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37999" y="3206999"/>
            <a:ext cx="3100223" cy="1547881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3C9B1331-5C1E-C0FA-CDB5-DC3AD68F1879}"/>
              </a:ext>
            </a:extLst>
          </p:cNvPr>
          <p:cNvSpPr txBox="1"/>
          <p:nvPr/>
        </p:nvSpPr>
        <p:spPr>
          <a:xfrm>
            <a:off x="5106003" y="2858490"/>
            <a:ext cx="11803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u="sng">
                <a:solidFill>
                  <a:srgbClr val="120890"/>
                </a:solidFill>
              </a:rPr>
              <a:t>Timing mode </a:t>
            </a:r>
            <a:endParaRPr lang="ko-KR" altLang="en-US" sz="1400" b="1" u="sng">
              <a:solidFill>
                <a:srgbClr val="120890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2A82C25-815B-90F6-AFE2-2A54B8F6D343}"/>
              </a:ext>
            </a:extLst>
          </p:cNvPr>
          <p:cNvSpPr txBox="1"/>
          <p:nvPr/>
        </p:nvSpPr>
        <p:spPr>
          <a:xfrm>
            <a:off x="7171602" y="3228528"/>
            <a:ext cx="197239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000"/>
              <a:t>18 bunches along the ring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000"/>
              <a:t>Gap between filled buckets = 146 ns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000"/>
              <a:t>Single bunch current = 5 mA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000"/>
              <a:t>Set based on user requirement</a:t>
            </a:r>
          </a:p>
          <a:p>
            <a:r>
              <a:rPr lang="en-US" altLang="ko-KR" sz="1000"/>
              <a:t>  - bunch spacing around 150 ns</a:t>
            </a:r>
          </a:p>
          <a:p>
            <a:r>
              <a:rPr lang="en-US" altLang="ko-KR" sz="1000"/>
              <a:t>  - more buckets filled</a:t>
            </a:r>
          </a:p>
          <a:p>
            <a:r>
              <a:rPr lang="en-US" altLang="ko-KR" sz="1000"/>
              <a:t>  - single bunch charge 2-5 mA</a:t>
            </a:r>
            <a:endParaRPr lang="ko-KR" altLang="en-US" sz="100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D45C2F40-E67D-DB4D-126C-C84F5660FEF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DBAB80-468C-4252-8D8D-F72A0FE47F84}" type="slidenum">
              <a:rPr lang="ko-KR" altLang="en-US" smtClean="0"/>
              <a:t>71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2936900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2EBA28-C5FA-F75E-0563-96FB8DDE00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">
            <a:extLst>
              <a:ext uri="{FF2B5EF4-FFF2-40B4-BE49-F238E27FC236}">
                <a16:creationId xmlns:a16="http://schemas.microsoft.com/office/drawing/2014/main" id="{FCB294AF-38B7-5B83-36D7-DB8A68CA2745}"/>
              </a:ext>
            </a:extLst>
          </p:cNvPr>
          <p:cNvSpPr/>
          <p:nvPr/>
        </p:nvSpPr>
        <p:spPr>
          <a:xfrm>
            <a:off x="457200" y="841248"/>
            <a:ext cx="8229600" cy="0"/>
          </a:xfrm>
          <a:prstGeom prst="line">
            <a:avLst/>
          </a:prstGeom>
          <a:noFill/>
          <a:ln w="9525">
            <a:solidFill>
              <a:srgbClr val="C5D3D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756F4095-8B90-83C2-9068-9E2A9ACDDD1A}"/>
              </a:ext>
            </a:extLst>
          </p:cNvPr>
          <p:cNvSpPr/>
          <p:nvPr/>
        </p:nvSpPr>
        <p:spPr>
          <a:xfrm>
            <a:off x="365760" y="4836344"/>
            <a:ext cx="6858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8A96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Beam Dynamics of Circular Accelerators – KoPAS 2026</a:t>
            </a:r>
            <a:endParaRPr lang="en-US" sz="900" dirty="0"/>
          </a:p>
        </p:txBody>
      </p:sp>
      <p:sp>
        <p:nvSpPr>
          <p:cNvPr id="6" name="Text 0">
            <a:extLst>
              <a:ext uri="{FF2B5EF4-FFF2-40B4-BE49-F238E27FC236}">
                <a16:creationId xmlns:a16="http://schemas.microsoft.com/office/drawing/2014/main" id="{1F62D6E5-852C-8AA8-7828-EC6017F5059E}"/>
              </a:ext>
            </a:extLst>
          </p:cNvPr>
          <p:cNvSpPr/>
          <p:nvPr/>
        </p:nvSpPr>
        <p:spPr>
          <a:xfrm>
            <a:off x="457200" y="18734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altLang="ko-KR" sz="2400" b="1">
                <a:solidFill>
                  <a:srgbClr val="1E3F66"/>
                </a:solidFill>
                <a:latin typeface="Arial" pitchFamily="34" charset="0"/>
                <a:cs typeface="Arial" pitchFamily="34" charset="-120"/>
              </a:rPr>
              <a:t>Quiz</a:t>
            </a:r>
            <a:endParaRPr lang="en-US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33E1BE0-1389-A679-FC38-6DFB08781F4E}"/>
              </a:ext>
            </a:extLst>
          </p:cNvPr>
          <p:cNvSpPr txBox="1"/>
          <p:nvPr/>
        </p:nvSpPr>
        <p:spPr>
          <a:xfrm>
            <a:off x="457199" y="992235"/>
            <a:ext cx="666848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altLang="ko-KR"/>
              <a:t>Synchrotron radiation </a:t>
            </a:r>
            <a:r>
              <a:rPr lang="ko-KR" altLang="en-US"/>
              <a:t>이란</a:t>
            </a:r>
            <a:r>
              <a:rPr lang="en-US" altLang="ko-KR"/>
              <a:t>?</a:t>
            </a:r>
          </a:p>
          <a:p>
            <a:pPr marL="342900" indent="-342900">
              <a:buAutoNum type="arabicPeriod"/>
            </a:pPr>
            <a:r>
              <a:rPr lang="ko-KR" altLang="en-US"/>
              <a:t>저장링에서 </a:t>
            </a:r>
            <a:r>
              <a:rPr lang="en-US" altLang="ko-KR"/>
              <a:t>dipole magnet/quadrupole magnet</a:t>
            </a:r>
            <a:r>
              <a:rPr lang="ko-KR" altLang="en-US"/>
              <a:t>의 역할</a:t>
            </a:r>
            <a:r>
              <a:rPr lang="en-US" altLang="ko-KR"/>
              <a:t>?</a:t>
            </a:r>
          </a:p>
          <a:p>
            <a:pPr marL="342900" indent="-342900">
              <a:buAutoNum type="arabicPeriod"/>
            </a:pPr>
            <a:r>
              <a:rPr lang="ko-KR" altLang="en-US"/>
              <a:t>저장링에서 </a:t>
            </a:r>
            <a:r>
              <a:rPr lang="en-US" altLang="ko-KR"/>
              <a:t>RF cavity</a:t>
            </a:r>
            <a:r>
              <a:rPr lang="ko-KR" altLang="en-US"/>
              <a:t>의 역할</a:t>
            </a:r>
            <a:r>
              <a:rPr lang="en-US" altLang="ko-KR"/>
              <a:t>?</a:t>
            </a:r>
          </a:p>
          <a:p>
            <a:pPr marL="342900" indent="-342900">
              <a:buAutoNum type="arabicPeriod"/>
            </a:pPr>
            <a:r>
              <a:rPr lang="en-US" altLang="ko-KR"/>
              <a:t>Top-up operation </a:t>
            </a:r>
            <a:r>
              <a:rPr lang="ko-KR" altLang="en-US"/>
              <a:t>이란</a:t>
            </a:r>
            <a:r>
              <a:rPr lang="en-US" altLang="ko-KR"/>
              <a:t>?</a:t>
            </a:r>
          </a:p>
          <a:p>
            <a:pPr marL="342900" indent="-342900">
              <a:buFontTx/>
              <a:buAutoNum type="arabicPeriod"/>
            </a:pPr>
            <a:r>
              <a:rPr lang="en-US" altLang="ko-KR"/>
              <a:t>KLS</a:t>
            </a:r>
            <a:r>
              <a:rPr lang="ko-KR" altLang="en-US"/>
              <a:t> 전자빔 에너지와 </a:t>
            </a:r>
            <a:r>
              <a:rPr lang="en-US" altLang="ko-KR"/>
              <a:t>(GeV </a:t>
            </a:r>
            <a:r>
              <a:rPr lang="ko-KR" altLang="en-US"/>
              <a:t>단위 </a:t>
            </a:r>
            <a:r>
              <a:rPr lang="en-US" altLang="ko-KR"/>
              <a:t>/ relativistic gamma)</a:t>
            </a:r>
          </a:p>
          <a:p>
            <a:r>
              <a:rPr lang="en-US" altLang="ko-KR"/>
              <a:t>       natural emittance </a:t>
            </a:r>
            <a:r>
              <a:rPr lang="ko-KR" altLang="en-US"/>
              <a:t>값은</a:t>
            </a:r>
            <a:r>
              <a:rPr lang="en-US" altLang="ko-KR"/>
              <a:t>?</a:t>
            </a:r>
          </a:p>
          <a:p>
            <a:pPr marL="342900" indent="-342900">
              <a:buAutoNum type="arabicPeriod"/>
            </a:pPr>
            <a:endParaRPr lang="ko-KR" altLang="en-US"/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2E264412-7E1B-EBE5-EB31-9175873001F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DBAB80-468C-4252-8D8D-F72A0FE47F84}" type="slidenum">
              <a:rPr lang="ko-KR" altLang="en-US" smtClean="0"/>
              <a:t>72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1681276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A2B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2E6DA4"/>
          </a:solidFill>
          <a:ln w="12700">
            <a:solidFill>
              <a:srgbClr val="2E6DA4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5088636"/>
            <a:ext cx="9144000" cy="54864"/>
          </a:xfrm>
          <a:prstGeom prst="rect">
            <a:avLst/>
          </a:prstGeom>
          <a:solidFill>
            <a:srgbClr val="2E6DA4"/>
          </a:solidFill>
          <a:ln w="12700">
            <a:solidFill>
              <a:srgbClr val="2E6DA4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" name="Text 2"/>
          <p:cNvSpPr/>
          <p:nvPr/>
        </p:nvSpPr>
        <p:spPr>
          <a:xfrm>
            <a:off x="640080" y="1371600"/>
            <a:ext cx="7772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감사합니다</a:t>
            </a:r>
            <a:endParaRPr lang="en-US" sz="4200" dirty="0"/>
          </a:p>
        </p:txBody>
      </p:sp>
      <p:sp>
        <p:nvSpPr>
          <p:cNvPr id="5" name="Text 3"/>
          <p:cNvSpPr/>
          <p:nvPr/>
        </p:nvSpPr>
        <p:spPr>
          <a:xfrm>
            <a:off x="640080" y="2331720"/>
            <a:ext cx="7772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>
                <a:solidFill>
                  <a:srgbClr val="D6E4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Thank </a:t>
            </a:r>
            <a:r>
              <a:rPr lang="en-US" altLang="ko-KR" sz="1800">
                <a:solidFill>
                  <a:srgbClr val="D6E4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</a:t>
            </a:r>
            <a:r>
              <a:rPr lang="en-US" sz="1800">
                <a:solidFill>
                  <a:srgbClr val="D6E4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 for </a:t>
            </a:r>
            <a:r>
              <a:rPr lang="en-US" altLang="ko-KR" sz="1800">
                <a:solidFill>
                  <a:srgbClr val="D6E4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</a:t>
            </a:r>
            <a:r>
              <a:rPr lang="en-US" sz="1800">
                <a:solidFill>
                  <a:srgbClr val="D6E4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</a:t>
            </a:r>
            <a:r>
              <a:rPr lang="en-US" altLang="ko-KR" sz="1800">
                <a:solidFill>
                  <a:srgbClr val="D6E4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</a:t>
            </a:r>
            <a:r>
              <a:rPr lang="en-US" sz="1800">
                <a:solidFill>
                  <a:srgbClr val="D6E4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ttention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640080" y="2880360"/>
            <a:ext cx="7772400" cy="0"/>
          </a:xfrm>
          <a:prstGeom prst="line">
            <a:avLst/>
          </a:prstGeom>
          <a:noFill/>
          <a:ln w="9525">
            <a:solidFill>
              <a:srgbClr val="3A5A7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7" name="Text 5"/>
          <p:cNvSpPr/>
          <p:nvPr/>
        </p:nvSpPr>
        <p:spPr>
          <a:xfrm>
            <a:off x="640080" y="306324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>
                <a:solidFill>
                  <a:srgbClr val="D6E4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질문</a:t>
            </a:r>
            <a:r>
              <a:rPr lang="en-US" sz="1500">
                <a:solidFill>
                  <a:srgbClr val="8A96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</a:t>
            </a:r>
            <a:r>
              <a:rPr lang="en-US" sz="1500" dirty="0">
                <a:solidFill>
                  <a:srgbClr val="8A96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   Q &amp; A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640080" y="429768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8A96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Pohang Accelerator Laboratory (PAL)</a:t>
            </a:r>
            <a:endParaRPr lang="en-US" sz="1100" dirty="0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D641AB45-CA96-17C9-F4C2-0910BCFBFA1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DBAB80-468C-4252-8D8D-F72A0FE47F84}" type="slidenum">
              <a:rPr lang="ko-KR" altLang="en-US" smtClean="0"/>
              <a:t>73</a:t>
            </a:fld>
            <a:endParaRPr lang="ko-KR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926B01-3D95-B14E-0145-C070A2C948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662072E9-2ECB-35DF-DFF9-09B98D77DE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09" y="708658"/>
            <a:ext cx="4434842" cy="4434842"/>
          </a:xfrm>
          <a:prstGeom prst="rect">
            <a:avLst/>
          </a:prstGeom>
        </p:spPr>
      </p:pic>
      <p:sp>
        <p:nvSpPr>
          <p:cNvPr id="3" name="Shape 1">
            <a:extLst>
              <a:ext uri="{FF2B5EF4-FFF2-40B4-BE49-F238E27FC236}">
                <a16:creationId xmlns:a16="http://schemas.microsoft.com/office/drawing/2014/main" id="{836A0E3F-D78C-3D00-AA07-7706A421CCC7}"/>
              </a:ext>
            </a:extLst>
          </p:cNvPr>
          <p:cNvSpPr/>
          <p:nvPr/>
        </p:nvSpPr>
        <p:spPr>
          <a:xfrm>
            <a:off x="457200" y="841248"/>
            <a:ext cx="8229600" cy="0"/>
          </a:xfrm>
          <a:prstGeom prst="line">
            <a:avLst/>
          </a:prstGeom>
          <a:noFill/>
          <a:ln w="9525">
            <a:solidFill>
              <a:srgbClr val="C5D3D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AD4C4648-C8F3-18AE-55EF-AB461008AE97}"/>
              </a:ext>
            </a:extLst>
          </p:cNvPr>
          <p:cNvSpPr/>
          <p:nvPr/>
        </p:nvSpPr>
        <p:spPr>
          <a:xfrm>
            <a:off x="365760" y="4754880"/>
            <a:ext cx="6858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8A96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Beam Dynamics of Circular Accelerators – KoPAS 2026</a:t>
            </a:r>
            <a:endParaRPr lang="en-US" sz="900" dirty="0"/>
          </a:p>
        </p:txBody>
      </p:sp>
      <p:sp>
        <p:nvSpPr>
          <p:cNvPr id="15" name="Text 0">
            <a:extLst>
              <a:ext uri="{FF2B5EF4-FFF2-40B4-BE49-F238E27FC236}">
                <a16:creationId xmlns:a16="http://schemas.microsoft.com/office/drawing/2014/main" id="{CB44C98D-822D-6F84-A202-6FE4414B3C56}"/>
              </a:ext>
            </a:extLst>
          </p:cNvPr>
          <p:cNvSpPr/>
          <p:nvPr/>
        </p:nvSpPr>
        <p:spPr>
          <a:xfrm>
            <a:off x="457200" y="240117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>
                <a:solidFill>
                  <a:srgbClr val="1E3F66"/>
                </a:solidFill>
                <a:latin typeface="Arial" pitchFamily="34" charset="0"/>
                <a:cs typeface="Arial" pitchFamily="34" charset="-120"/>
              </a:rPr>
              <a:t>Storage rings as synchrotron radiation sources</a:t>
            </a:r>
            <a:endParaRPr lang="en-US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B8807E7-2E03-E686-682C-A037BAC8FD98}"/>
              </a:ext>
            </a:extLst>
          </p:cNvPr>
          <p:cNvSpPr txBox="1"/>
          <p:nvPr/>
        </p:nvSpPr>
        <p:spPr>
          <a:xfrm>
            <a:off x="4677431" y="1377552"/>
            <a:ext cx="4055089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>
                <a:solidFill>
                  <a:srgbClr val="0070C0"/>
                </a:solidFill>
              </a:rPr>
              <a:t>Dipole magnet</a:t>
            </a:r>
            <a:r>
              <a:rPr lang="en-US" altLang="ko-KR" sz="1400" b="1"/>
              <a:t>: </a:t>
            </a:r>
            <a:r>
              <a:rPr lang="en-US" altLang="ko-KR" sz="1400"/>
              <a:t>bend path of beam</a:t>
            </a:r>
          </a:p>
          <a:p>
            <a:endParaRPr lang="en-US" altLang="ko-KR" sz="1400"/>
          </a:p>
          <a:p>
            <a:r>
              <a:rPr lang="en-US" altLang="ko-KR" sz="1400" b="1">
                <a:solidFill>
                  <a:schemeClr val="accent2"/>
                </a:solidFill>
              </a:rPr>
              <a:t>Quadrupole magnet</a:t>
            </a:r>
            <a:r>
              <a:rPr lang="en-US" altLang="ko-KR" sz="1400" b="1"/>
              <a:t>: </a:t>
            </a:r>
            <a:r>
              <a:rPr lang="en-US" altLang="ko-KR" sz="1400"/>
              <a:t>focusing beam size</a:t>
            </a:r>
          </a:p>
          <a:p>
            <a:endParaRPr lang="en-US" altLang="ko-KR" sz="1400"/>
          </a:p>
          <a:p>
            <a:r>
              <a:rPr lang="en-US" altLang="ko-KR" sz="1400" b="1">
                <a:solidFill>
                  <a:srgbClr val="C00000"/>
                </a:solidFill>
              </a:rPr>
              <a:t>RF</a:t>
            </a:r>
            <a:r>
              <a:rPr lang="ko-KR" altLang="en-US" sz="1400" b="1">
                <a:solidFill>
                  <a:srgbClr val="C00000"/>
                </a:solidFill>
              </a:rPr>
              <a:t> </a:t>
            </a:r>
            <a:r>
              <a:rPr lang="en-US" altLang="ko-KR" sz="1400" b="1">
                <a:solidFill>
                  <a:srgbClr val="C00000"/>
                </a:solidFill>
              </a:rPr>
              <a:t>cavity</a:t>
            </a:r>
            <a:r>
              <a:rPr lang="en-US" altLang="ko-KR" sz="1400" b="1"/>
              <a:t>:</a:t>
            </a:r>
            <a:r>
              <a:rPr lang="ko-KR" altLang="en-US" sz="1400" b="1"/>
              <a:t> </a:t>
            </a:r>
            <a:r>
              <a:rPr lang="en-US" altLang="ko-KR" sz="1400"/>
              <a:t>refill beam energy as much as</a:t>
            </a:r>
          </a:p>
          <a:p>
            <a:r>
              <a:rPr lang="en-US" altLang="ko-KR" sz="1400"/>
              <a:t>energy lost by turn</a:t>
            </a:r>
          </a:p>
          <a:p>
            <a:endParaRPr lang="en-US" altLang="ko-KR" sz="1400"/>
          </a:p>
          <a:p>
            <a:endParaRPr lang="en-US" altLang="ko-KR" sz="120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/>
              <a:t>Inside the storage ring, the electron beam is stored in bunches</a:t>
            </a:r>
          </a:p>
          <a:p>
            <a:endParaRPr lang="en-US" altLang="ko-KR" sz="120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b="1">
                <a:solidFill>
                  <a:srgbClr val="FFC000"/>
                </a:solidFill>
              </a:rPr>
              <a:t>Synchrotron radiation</a:t>
            </a:r>
            <a:r>
              <a:rPr lang="en-US" altLang="ko-KR" sz="1200"/>
              <a:t> is emitted tangentially at dipole magnets.</a:t>
            </a: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94A32038-65D2-EC7C-483D-1DE285A3E93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DBAB80-468C-4252-8D8D-F72A0FE47F84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003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>
            <a:extLst>
              <a:ext uri="{FF2B5EF4-FFF2-40B4-BE49-F238E27FC236}">
                <a16:creationId xmlns:a16="http://schemas.microsoft.com/office/drawing/2014/main" id="{008027A5-E782-484F-9ACE-8D20A92718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6229" y="1012835"/>
            <a:ext cx="5657771" cy="3217762"/>
          </a:xfrm>
          <a:prstGeom prst="rect">
            <a:avLst/>
          </a:prstGeom>
        </p:spPr>
      </p:pic>
      <p:sp>
        <p:nvSpPr>
          <p:cNvPr id="2" name="Text 0"/>
          <p:cNvSpPr/>
          <p:nvPr/>
        </p:nvSpPr>
        <p:spPr>
          <a:xfrm>
            <a:off x="457200" y="27432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457200" y="841248"/>
            <a:ext cx="8229600" cy="0"/>
          </a:xfrm>
          <a:prstGeom prst="line">
            <a:avLst/>
          </a:prstGeom>
          <a:noFill/>
          <a:ln w="9525">
            <a:solidFill>
              <a:srgbClr val="C5D3D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0" name="Text 0">
            <a:extLst>
              <a:ext uri="{FF2B5EF4-FFF2-40B4-BE49-F238E27FC236}">
                <a16:creationId xmlns:a16="http://schemas.microsoft.com/office/drawing/2014/main" id="{F323CFFA-2AF8-4561-A40F-A9E3085DBC5F}"/>
              </a:ext>
            </a:extLst>
          </p:cNvPr>
          <p:cNvSpPr/>
          <p:nvPr/>
        </p:nvSpPr>
        <p:spPr>
          <a:xfrm>
            <a:off x="457200" y="240117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>
                <a:solidFill>
                  <a:srgbClr val="1E3F66"/>
                </a:solidFill>
                <a:latin typeface="Arial" pitchFamily="34" charset="0"/>
                <a:cs typeface="Arial" pitchFamily="34" charset="-120"/>
              </a:rPr>
              <a:t>Evolution of electron storage rings</a:t>
            </a:r>
            <a:endParaRPr lang="en-US" sz="2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F0B7C1F-C0AD-491C-8817-E062E179D921}"/>
              </a:ext>
            </a:extLst>
          </p:cNvPr>
          <p:cNvSpPr txBox="1"/>
          <p:nvPr/>
        </p:nvSpPr>
        <p:spPr>
          <a:xfrm>
            <a:off x="216650" y="913556"/>
            <a:ext cx="366213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/>
              <a:t>1</a:t>
            </a:r>
            <a:r>
              <a:rPr lang="en-US" altLang="ko-KR" sz="1200" b="1" baseline="30000"/>
              <a:t>st</a:t>
            </a:r>
            <a:r>
              <a:rPr lang="en-US" altLang="ko-KR" sz="1200" b="1"/>
              <a:t> generation SR:</a:t>
            </a:r>
          </a:p>
          <a:p>
            <a:r>
              <a:rPr lang="en-US" altLang="ko-KR" sz="1200"/>
              <a:t>-parasites on synchrotrons/colliders </a:t>
            </a:r>
          </a:p>
          <a:p>
            <a:r>
              <a:rPr lang="en-US" altLang="ko-KR" sz="1200"/>
              <a:t>built for high energy physics research</a:t>
            </a:r>
          </a:p>
          <a:p>
            <a:r>
              <a:rPr lang="en-US" altLang="ko-KR" sz="1200"/>
              <a:t>-bending magnet radiation</a:t>
            </a:r>
          </a:p>
          <a:p>
            <a:endParaRPr lang="en-US" altLang="ko-KR" sz="1200"/>
          </a:p>
          <a:p>
            <a:r>
              <a:rPr lang="en-US" altLang="ko-KR" sz="1200" b="1"/>
              <a:t>2</a:t>
            </a:r>
            <a:r>
              <a:rPr lang="en-US" altLang="ko-KR" sz="1200" b="1" baseline="30000"/>
              <a:t>nd</a:t>
            </a:r>
            <a:r>
              <a:rPr lang="en-US" altLang="ko-KR" sz="1200" b="1"/>
              <a:t> generation SR: </a:t>
            </a:r>
          </a:p>
          <a:p>
            <a:r>
              <a:rPr lang="en-US" altLang="ko-KR" sz="1200"/>
              <a:t>-dedicated storage rings </a:t>
            </a:r>
          </a:p>
          <a:p>
            <a:r>
              <a:rPr lang="en-US" altLang="ko-KR" sz="1200"/>
              <a:t>-bending magnets and wigglers</a:t>
            </a:r>
          </a:p>
          <a:p>
            <a:endParaRPr lang="en-US" altLang="ko-KR" sz="1200"/>
          </a:p>
          <a:p>
            <a:r>
              <a:rPr lang="en-US" altLang="ko-KR" sz="1200" b="1"/>
              <a:t>3</a:t>
            </a:r>
            <a:r>
              <a:rPr lang="en-US" altLang="ko-KR" sz="1200" b="1" baseline="30000"/>
              <a:t>rd</a:t>
            </a:r>
            <a:r>
              <a:rPr lang="ko-KR" altLang="en-US" sz="1200" b="1"/>
              <a:t> </a:t>
            </a:r>
            <a:r>
              <a:rPr lang="en-US" altLang="ko-KR" sz="1200" b="1"/>
              <a:t>generation SR </a:t>
            </a:r>
            <a:r>
              <a:rPr lang="en-US" altLang="ko-KR" sz="1200"/>
              <a:t>(1st operation since ~1994):</a:t>
            </a:r>
          </a:p>
          <a:p>
            <a:r>
              <a:rPr lang="en-US" altLang="ko-KR" sz="1200"/>
              <a:t>-dedicated storage rings </a:t>
            </a:r>
          </a:p>
          <a:p>
            <a:r>
              <a:rPr lang="en-US" altLang="ko-KR" sz="1200"/>
              <a:t>-lattice design: DBA or TBA</a:t>
            </a:r>
          </a:p>
          <a:p>
            <a:r>
              <a:rPr lang="en-US" altLang="ko-KR" sz="1200"/>
              <a:t>-optimized for undulators</a:t>
            </a:r>
          </a:p>
          <a:p>
            <a:r>
              <a:rPr lang="en-US" altLang="ko-KR" sz="1200"/>
              <a:t>-usually emittance ~ nm</a:t>
            </a:r>
          </a:p>
          <a:p>
            <a:endParaRPr lang="en-US" altLang="ko-KR" sz="1200"/>
          </a:p>
          <a:p>
            <a:r>
              <a:rPr lang="en-US" altLang="ko-KR" sz="1200" b="1"/>
              <a:t>4</a:t>
            </a:r>
            <a:r>
              <a:rPr lang="en-US" altLang="ko-KR" sz="1200" b="1" baseline="30000"/>
              <a:t>th</a:t>
            </a:r>
            <a:r>
              <a:rPr lang="en-US" altLang="ko-KR" sz="1200" b="1"/>
              <a:t> generation SR </a:t>
            </a:r>
            <a:r>
              <a:rPr lang="en-US" altLang="ko-KR" sz="1200"/>
              <a:t>(1</a:t>
            </a:r>
            <a:r>
              <a:rPr lang="en-US" altLang="ko-KR" sz="1200" baseline="30000"/>
              <a:t>st</a:t>
            </a:r>
            <a:r>
              <a:rPr lang="en-US" altLang="ko-KR" sz="1200"/>
              <a:t> operation since ~2016):</a:t>
            </a:r>
          </a:p>
          <a:p>
            <a:r>
              <a:rPr lang="en-US" altLang="ko-KR" sz="1200"/>
              <a:t>-orders of magnitude higher brightness/coherence</a:t>
            </a:r>
          </a:p>
          <a:p>
            <a:r>
              <a:rPr lang="en-US" altLang="ko-KR" sz="1200"/>
              <a:t> than 3GSR</a:t>
            </a:r>
          </a:p>
          <a:p>
            <a:r>
              <a:rPr lang="en-US" altLang="ko-KR" sz="1200"/>
              <a:t>-lattice design: MBA or HMBA</a:t>
            </a:r>
          </a:p>
          <a:p>
            <a:r>
              <a:rPr lang="en-US" altLang="ko-KR" sz="1200"/>
              <a:t>-emittance below nm</a:t>
            </a:r>
          </a:p>
        </p:txBody>
      </p:sp>
      <p:sp>
        <p:nvSpPr>
          <p:cNvPr id="13" name="Text 6">
            <a:extLst>
              <a:ext uri="{FF2B5EF4-FFF2-40B4-BE49-F238E27FC236}">
                <a16:creationId xmlns:a16="http://schemas.microsoft.com/office/drawing/2014/main" id="{6AFA161A-7461-4FB7-B7DE-23A5F75E2282}"/>
              </a:ext>
            </a:extLst>
          </p:cNvPr>
          <p:cNvSpPr/>
          <p:nvPr/>
        </p:nvSpPr>
        <p:spPr>
          <a:xfrm>
            <a:off x="365760" y="4754880"/>
            <a:ext cx="6858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8A96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Beam Dynamics of Circular Accelerators – KoPAS 2026</a:t>
            </a:r>
            <a:endParaRPr lang="en-US" sz="900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7B77848A-A6A6-9DCE-FA86-AA0C7EEE6B6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DBAB80-468C-4252-8D8D-F72A0FE47F84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849145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13588</TotalTime>
  <Words>5205</Words>
  <Application>Microsoft Office PowerPoint</Application>
  <PresentationFormat>화면 슬라이드 쇼(16:9)</PresentationFormat>
  <Paragraphs>1079</Paragraphs>
  <Slides>73</Slides>
  <Notes>73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73</vt:i4>
      </vt:variant>
    </vt:vector>
  </HeadingPairs>
  <TitlesOfParts>
    <vt:vector size="79" baseType="lpstr">
      <vt:lpstr>맑은 고딕</vt:lpstr>
      <vt:lpstr>Arial</vt:lpstr>
      <vt:lpstr>Calibri</vt:lpstr>
      <vt:lpstr>Cambria Math</vt:lpstr>
      <vt:lpstr>Wingdings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Accelerator Physics Lecture Template</dc:title>
  <dc:subject>PptxGenJS Presentation</dc:subject>
  <dc:creator>PAL</dc:creator>
  <cp:lastModifiedBy>김재현 (Jaehyun Kim, PAL 빔운영팀)</cp:lastModifiedBy>
  <cp:revision>599</cp:revision>
  <dcterms:created xsi:type="dcterms:W3CDTF">2026-05-19T05:37:08Z</dcterms:created>
  <dcterms:modified xsi:type="dcterms:W3CDTF">2026-07-07T09:52:35Z</dcterms:modified>
</cp:coreProperties>
</file>