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69" r:id="rId2"/>
  </p:sldMasterIdLst>
  <p:notesMasterIdLst>
    <p:notesMasterId r:id="rId156"/>
  </p:notesMasterIdLst>
  <p:sldIdLst>
    <p:sldId id="386" r:id="rId3"/>
    <p:sldId id="1508" r:id="rId4"/>
    <p:sldId id="1511" r:id="rId5"/>
    <p:sldId id="1516" r:id="rId6"/>
    <p:sldId id="1512" r:id="rId7"/>
    <p:sldId id="1513" r:id="rId8"/>
    <p:sldId id="1514" r:id="rId9"/>
    <p:sldId id="1515" r:id="rId10"/>
    <p:sldId id="1507" r:id="rId11"/>
    <p:sldId id="1506" r:id="rId12"/>
    <p:sldId id="1510" r:id="rId13"/>
    <p:sldId id="1207" r:id="rId14"/>
    <p:sldId id="505" r:id="rId15"/>
    <p:sldId id="1200" r:id="rId16"/>
    <p:sldId id="424" r:id="rId17"/>
    <p:sldId id="1208" r:id="rId18"/>
    <p:sldId id="1213" r:id="rId19"/>
    <p:sldId id="336" r:id="rId20"/>
    <p:sldId id="1199" r:id="rId21"/>
    <p:sldId id="515" r:id="rId22"/>
    <p:sldId id="1198" r:id="rId23"/>
    <p:sldId id="342" r:id="rId24"/>
    <p:sldId id="1484" r:id="rId25"/>
    <p:sldId id="676" r:id="rId26"/>
    <p:sldId id="344" r:id="rId27"/>
    <p:sldId id="345" r:id="rId28"/>
    <p:sldId id="677" r:id="rId29"/>
    <p:sldId id="369" r:id="rId30"/>
    <p:sldId id="678" r:id="rId31"/>
    <p:sldId id="357" r:id="rId32"/>
    <p:sldId id="358" r:id="rId33"/>
    <p:sldId id="1504" r:id="rId34"/>
    <p:sldId id="679" r:id="rId35"/>
    <p:sldId id="414" r:id="rId36"/>
    <p:sldId id="362" r:id="rId37"/>
    <p:sldId id="527" r:id="rId38"/>
    <p:sldId id="523" r:id="rId39"/>
    <p:sldId id="506" r:id="rId40"/>
    <p:sldId id="1194" r:id="rId41"/>
    <p:sldId id="1209" r:id="rId42"/>
    <p:sldId id="347" r:id="rId43"/>
    <p:sldId id="1214" r:id="rId44"/>
    <p:sldId id="1204" r:id="rId45"/>
    <p:sldId id="600" r:id="rId46"/>
    <p:sldId id="493" r:id="rId47"/>
    <p:sldId id="601" r:id="rId48"/>
    <p:sldId id="680" r:id="rId49"/>
    <p:sldId id="307" r:id="rId50"/>
    <p:sldId id="308" r:id="rId51"/>
    <p:sldId id="1215" r:id="rId52"/>
    <p:sldId id="1210" r:id="rId53"/>
    <p:sldId id="1068" r:id="rId54"/>
    <p:sldId id="1192" r:id="rId55"/>
    <p:sldId id="1193" r:id="rId56"/>
    <p:sldId id="343" r:id="rId57"/>
    <p:sldId id="682" r:id="rId58"/>
    <p:sldId id="444" r:id="rId59"/>
    <p:sldId id="1195" r:id="rId60"/>
    <p:sldId id="1216" r:id="rId61"/>
    <p:sldId id="1497" r:id="rId62"/>
    <p:sldId id="670" r:id="rId63"/>
    <p:sldId id="349" r:id="rId64"/>
    <p:sldId id="350" r:id="rId65"/>
    <p:sldId id="351" r:id="rId66"/>
    <p:sldId id="312" r:id="rId67"/>
    <p:sldId id="1217" r:id="rId68"/>
    <p:sldId id="1496" r:id="rId69"/>
    <p:sldId id="650" r:id="rId70"/>
    <p:sldId id="354" r:id="rId71"/>
    <p:sldId id="353" r:id="rId72"/>
    <p:sldId id="651" r:id="rId73"/>
    <p:sldId id="652" r:id="rId74"/>
    <p:sldId id="1212" r:id="rId75"/>
    <p:sldId id="1211" r:id="rId76"/>
    <p:sldId id="1202" r:id="rId77"/>
    <p:sldId id="514" r:id="rId78"/>
    <p:sldId id="489" r:id="rId79"/>
    <p:sldId id="459" r:id="rId80"/>
    <p:sldId id="490" r:id="rId81"/>
    <p:sldId id="440" r:id="rId82"/>
    <p:sldId id="478" r:id="rId83"/>
    <p:sldId id="476" r:id="rId84"/>
    <p:sldId id="535" r:id="rId85"/>
    <p:sldId id="487" r:id="rId86"/>
    <p:sldId id="536" r:id="rId87"/>
    <p:sldId id="499" r:id="rId88"/>
    <p:sldId id="488" r:id="rId89"/>
    <p:sldId id="504" r:id="rId90"/>
    <p:sldId id="391" r:id="rId91"/>
    <p:sldId id="393" r:id="rId92"/>
    <p:sldId id="477" r:id="rId93"/>
    <p:sldId id="500" r:id="rId94"/>
    <p:sldId id="1205" r:id="rId95"/>
    <p:sldId id="1203" r:id="rId96"/>
    <p:sldId id="480" r:id="rId97"/>
    <p:sldId id="497" r:id="rId98"/>
    <p:sldId id="1206" r:id="rId99"/>
    <p:sldId id="1518" r:id="rId100"/>
    <p:sldId id="1495" r:id="rId101"/>
    <p:sldId id="1201" r:id="rId102"/>
    <p:sldId id="1517" r:id="rId103"/>
    <p:sldId id="421" r:id="rId104"/>
    <p:sldId id="422" r:id="rId105"/>
    <p:sldId id="538" r:id="rId106"/>
    <p:sldId id="389" r:id="rId107"/>
    <p:sldId id="408" r:id="rId108"/>
    <p:sldId id="539" r:id="rId109"/>
    <p:sldId id="540" r:id="rId110"/>
    <p:sldId id="403" r:id="rId111"/>
    <p:sldId id="420" r:id="rId112"/>
    <p:sldId id="409" r:id="rId113"/>
    <p:sldId id="411" r:id="rId114"/>
    <p:sldId id="412" r:id="rId115"/>
    <p:sldId id="413" r:id="rId116"/>
    <p:sldId id="397" r:id="rId117"/>
    <p:sldId id="1218" r:id="rId118"/>
    <p:sldId id="467" r:id="rId119"/>
    <p:sldId id="468" r:id="rId120"/>
    <p:sldId id="469" r:id="rId121"/>
    <p:sldId id="1493" r:id="rId122"/>
    <p:sldId id="415" r:id="rId123"/>
    <p:sldId id="1487" r:id="rId124"/>
    <p:sldId id="1494" r:id="rId125"/>
    <p:sldId id="430" r:id="rId126"/>
    <p:sldId id="1491" r:id="rId127"/>
    <p:sldId id="427" r:id="rId128"/>
    <p:sldId id="395" r:id="rId129"/>
    <p:sldId id="425" r:id="rId130"/>
    <p:sldId id="426" r:id="rId131"/>
    <p:sldId id="1501" r:id="rId132"/>
    <p:sldId id="1502" r:id="rId133"/>
    <p:sldId id="1492" r:id="rId134"/>
    <p:sldId id="1488" r:id="rId135"/>
    <p:sldId id="1489" r:id="rId136"/>
    <p:sldId id="1490" r:id="rId137"/>
    <p:sldId id="416" r:id="rId138"/>
    <p:sldId id="1499" r:id="rId139"/>
    <p:sldId id="1500" r:id="rId140"/>
    <p:sldId id="1503" r:id="rId141"/>
    <p:sldId id="432" r:id="rId142"/>
    <p:sldId id="410" r:id="rId143"/>
    <p:sldId id="433" r:id="rId144"/>
    <p:sldId id="434" r:id="rId145"/>
    <p:sldId id="1219" r:id="rId146"/>
    <p:sldId id="435" r:id="rId147"/>
    <p:sldId id="438" r:id="rId148"/>
    <p:sldId id="1509" r:id="rId149"/>
    <p:sldId id="1221" r:id="rId150"/>
    <p:sldId id="1222" r:id="rId151"/>
    <p:sldId id="1223" r:id="rId152"/>
    <p:sldId id="1225" r:id="rId153"/>
    <p:sldId id="423" r:id="rId154"/>
    <p:sldId id="496" r:id="rId155"/>
  </p:sldIdLst>
  <p:sldSz cx="12192000" cy="6858000"/>
  <p:notesSz cx="6797675" cy="9926638"/>
  <p:custDataLst>
    <p:tags r:id="rId157"/>
  </p:custDataLst>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CC00"/>
    <a:srgbClr val="0000CC"/>
    <a:srgbClr val="00FF00"/>
    <a:srgbClr val="FFFF00"/>
    <a:srgbClr val="006600"/>
    <a:srgbClr val="FF9900"/>
    <a:srgbClr val="FFFFFF"/>
    <a:srgbClr val="F4CA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밝은 스타일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C2FFA5D-87B4-456A-9821-1D502468CF0F}" styleName="테마 스타일 1 - 강조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스타일 없음, 표 눈금">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스타일 없음, 눈금 없음">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보통 스타일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보통 스타일 3 - 강조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밝은 스타일 2 - 강조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p:cViewPr varScale="1">
        <p:scale>
          <a:sx n="80" d="100"/>
          <a:sy n="80" d="100"/>
        </p:scale>
        <p:origin x="96" y="330"/>
      </p:cViewPr>
      <p:guideLst>
        <p:guide orient="horz" pos="2160"/>
        <p:guide pos="3840"/>
      </p:guideLst>
    </p:cSldViewPr>
  </p:slideViewPr>
  <p:notesTextViewPr>
    <p:cViewPr>
      <p:scale>
        <a:sx n="3" d="2"/>
        <a:sy n="3" d="2"/>
      </p:scale>
      <p:origin x="0" y="0"/>
    </p:cViewPr>
  </p:notesTextViewPr>
  <p:sorterViewPr>
    <p:cViewPr varScale="1">
      <p:scale>
        <a:sx n="1" d="1"/>
        <a:sy n="1" d="1"/>
      </p:scale>
      <p:origin x="0" y="-2706"/>
    </p:cViewPr>
  </p:sorterViewPr>
  <p:notesViewPr>
    <p:cSldViewPr>
      <p:cViewPr varScale="1">
        <p:scale>
          <a:sx n="82" d="100"/>
          <a:sy n="82" d="100"/>
        </p:scale>
        <p:origin x="-2226" y="-96"/>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viewProps" Target="viewProps.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theme" Target="theme/theme1.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notesMaster" Target="notesMasters/notesMaster1.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tags" Target="tags/tag1.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2" y="0"/>
            <a:ext cx="2945659" cy="496332"/>
          </a:xfrm>
          <a:prstGeom prst="rect">
            <a:avLst/>
          </a:prstGeom>
        </p:spPr>
        <p:txBody>
          <a:bodyPr vert="horz" lIns="91424" tIns="45712" rIns="91424" bIns="45712" rtlCol="0"/>
          <a:lstStyle>
            <a:lvl1pPr algn="l">
              <a:defRPr sz="1200"/>
            </a:lvl1pPr>
          </a:lstStyle>
          <a:p>
            <a:endParaRPr lang="ko-KR" altLang="en-US"/>
          </a:p>
        </p:txBody>
      </p:sp>
      <p:sp>
        <p:nvSpPr>
          <p:cNvPr id="3" name="날짜 개체 틀 2"/>
          <p:cNvSpPr>
            <a:spLocks noGrp="1"/>
          </p:cNvSpPr>
          <p:nvPr>
            <p:ph type="dt" idx="1"/>
          </p:nvPr>
        </p:nvSpPr>
        <p:spPr>
          <a:xfrm>
            <a:off x="3850445" y="0"/>
            <a:ext cx="2945659" cy="496332"/>
          </a:xfrm>
          <a:prstGeom prst="rect">
            <a:avLst/>
          </a:prstGeom>
        </p:spPr>
        <p:txBody>
          <a:bodyPr vert="horz" lIns="91424" tIns="45712" rIns="91424" bIns="45712" rtlCol="0"/>
          <a:lstStyle>
            <a:lvl1pPr algn="r">
              <a:defRPr sz="1200"/>
            </a:lvl1pPr>
          </a:lstStyle>
          <a:p>
            <a:fld id="{F73DAC11-1357-4C15-8574-F23E5CF76E97}" type="datetimeFigureOut">
              <a:rPr lang="ko-KR" altLang="en-US" smtClean="0"/>
              <a:t>2026-07-07</a:t>
            </a:fld>
            <a:endParaRPr lang="ko-KR" altLang="en-US"/>
          </a:p>
        </p:txBody>
      </p:sp>
      <p:sp>
        <p:nvSpPr>
          <p:cNvPr id="4" name="슬라이드 이미지 개체 틀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24" tIns="45712" rIns="91424" bIns="45712" rtlCol="0" anchor="ctr"/>
          <a:lstStyle/>
          <a:p>
            <a:endParaRPr lang="ko-KR" altLang="en-US"/>
          </a:p>
        </p:txBody>
      </p:sp>
      <p:sp>
        <p:nvSpPr>
          <p:cNvPr id="5" name="슬라이드 노트 개체 틀 4"/>
          <p:cNvSpPr>
            <a:spLocks noGrp="1"/>
          </p:cNvSpPr>
          <p:nvPr>
            <p:ph type="body" sz="quarter" idx="3"/>
          </p:nvPr>
        </p:nvSpPr>
        <p:spPr>
          <a:xfrm>
            <a:off x="679768" y="4715155"/>
            <a:ext cx="5438140" cy="4466987"/>
          </a:xfrm>
          <a:prstGeom prst="rect">
            <a:avLst/>
          </a:prstGeom>
        </p:spPr>
        <p:txBody>
          <a:bodyPr vert="horz" lIns="91424" tIns="45712" rIns="91424" bIns="45712" rtlCol="0"/>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2" y="9428585"/>
            <a:ext cx="2945659" cy="496332"/>
          </a:xfrm>
          <a:prstGeom prst="rect">
            <a:avLst/>
          </a:prstGeom>
        </p:spPr>
        <p:txBody>
          <a:bodyPr vert="horz" lIns="91424" tIns="45712" rIns="91424" bIns="45712"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50445" y="9428585"/>
            <a:ext cx="2945659" cy="496332"/>
          </a:xfrm>
          <a:prstGeom prst="rect">
            <a:avLst/>
          </a:prstGeom>
        </p:spPr>
        <p:txBody>
          <a:bodyPr vert="horz" lIns="91424" tIns="45712" rIns="91424" bIns="45712" rtlCol="0" anchor="b"/>
          <a:lstStyle>
            <a:lvl1pPr algn="r">
              <a:defRPr sz="1200"/>
            </a:lvl1pPr>
          </a:lstStyle>
          <a:p>
            <a:fld id="{78324DE2-B230-4FFA-8C24-F125CF718745}" type="slidenum">
              <a:rPr lang="ko-KR" altLang="en-US" smtClean="0"/>
              <a:t>‹#›</a:t>
            </a:fld>
            <a:endParaRPr lang="ko-KR" altLang="en-US"/>
          </a:p>
        </p:txBody>
      </p:sp>
    </p:spTree>
    <p:extLst>
      <p:ext uri="{BB962C8B-B14F-4D97-AF65-F5344CB8AC3E}">
        <p14:creationId xmlns:p14="http://schemas.microsoft.com/office/powerpoint/2010/main" val="2480560741"/>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76074348-0D9C-43CF-B4B3-C105DC5119B4}" type="slidenum">
              <a:rPr lang="ko-KR" altLang="en-US" smtClean="0"/>
              <a:t>39</a:t>
            </a:fld>
            <a:endParaRPr lang="ko-KR" altLang="en-US"/>
          </a:p>
        </p:txBody>
      </p:sp>
    </p:spTree>
    <p:extLst>
      <p:ext uri="{BB962C8B-B14F-4D97-AF65-F5344CB8AC3E}">
        <p14:creationId xmlns:p14="http://schemas.microsoft.com/office/powerpoint/2010/main" val="23244328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ko-KR">
              <a:ea typeface="굴림" pitchFamily="50" charset="-127"/>
            </a:endParaRPr>
          </a:p>
        </p:txBody>
      </p:sp>
    </p:spTree>
    <p:extLst>
      <p:ext uri="{BB962C8B-B14F-4D97-AF65-F5344CB8AC3E}">
        <p14:creationId xmlns:p14="http://schemas.microsoft.com/office/powerpoint/2010/main" val="3398953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78324DE2-B230-4FFA-8C24-F125CF718745}" type="slidenum">
              <a:rPr lang="ko-KR" altLang="en-US" smtClean="0"/>
              <a:t>128</a:t>
            </a:fld>
            <a:endParaRPr lang="ko-KR" altLang="en-US"/>
          </a:p>
        </p:txBody>
      </p:sp>
    </p:spTree>
    <p:extLst>
      <p:ext uri="{BB962C8B-B14F-4D97-AF65-F5344CB8AC3E}">
        <p14:creationId xmlns:p14="http://schemas.microsoft.com/office/powerpoint/2010/main" val="4205395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78324DE2-B230-4FFA-8C24-F125CF718745}" type="slidenum">
              <a:rPr lang="ko-KR" altLang="en-US" smtClean="0"/>
              <a:t>129</a:t>
            </a:fld>
            <a:endParaRPr lang="ko-KR" altLang="en-US"/>
          </a:p>
        </p:txBody>
      </p:sp>
    </p:spTree>
    <p:extLst>
      <p:ext uri="{BB962C8B-B14F-4D97-AF65-F5344CB8AC3E}">
        <p14:creationId xmlns:p14="http://schemas.microsoft.com/office/powerpoint/2010/main" val="1494257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78324DE2-B230-4FFA-8C24-F125CF718745}" type="slidenum">
              <a:rPr lang="ko-KR" altLang="en-US" smtClean="0"/>
              <a:t>136</a:t>
            </a:fld>
            <a:endParaRPr lang="ko-KR" altLang="en-US"/>
          </a:p>
        </p:txBody>
      </p:sp>
    </p:spTree>
    <p:extLst>
      <p:ext uri="{BB962C8B-B14F-4D97-AF65-F5344CB8AC3E}">
        <p14:creationId xmlns:p14="http://schemas.microsoft.com/office/powerpoint/2010/main" val="4283887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78324DE2-B230-4FFA-8C24-F125CF718745}" type="slidenum">
              <a:rPr lang="ko-KR" altLang="en-US" smtClean="0"/>
              <a:t>140</a:t>
            </a:fld>
            <a:endParaRPr lang="ko-KR" altLang="en-US"/>
          </a:p>
        </p:txBody>
      </p:sp>
    </p:spTree>
    <p:extLst>
      <p:ext uri="{BB962C8B-B14F-4D97-AF65-F5344CB8AC3E}">
        <p14:creationId xmlns:p14="http://schemas.microsoft.com/office/powerpoint/2010/main" val="3655138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78324DE2-B230-4FFA-8C24-F125CF718745}" type="slidenum">
              <a:rPr lang="ko-KR" altLang="en-US" smtClean="0"/>
              <a:t>141</a:t>
            </a:fld>
            <a:endParaRPr lang="ko-KR" altLang="en-US"/>
          </a:p>
        </p:txBody>
      </p:sp>
    </p:spTree>
    <p:extLst>
      <p:ext uri="{BB962C8B-B14F-4D97-AF65-F5344CB8AC3E}">
        <p14:creationId xmlns:p14="http://schemas.microsoft.com/office/powerpoint/2010/main" val="3647387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78324DE2-B230-4FFA-8C24-F125CF718745}" type="slidenum">
              <a:rPr lang="ko-KR" altLang="en-US" smtClean="0"/>
              <a:t>144</a:t>
            </a:fld>
            <a:endParaRPr lang="ko-KR" altLang="en-US"/>
          </a:p>
        </p:txBody>
      </p:sp>
    </p:spTree>
    <p:extLst>
      <p:ext uri="{BB962C8B-B14F-4D97-AF65-F5344CB8AC3E}">
        <p14:creationId xmlns:p14="http://schemas.microsoft.com/office/powerpoint/2010/main" val="34457502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78324DE2-B230-4FFA-8C24-F125CF718745}" type="slidenum">
              <a:rPr lang="ko-KR" altLang="en-US" smtClean="0"/>
              <a:t>148</a:t>
            </a:fld>
            <a:endParaRPr lang="ko-KR" altLang="en-US"/>
          </a:p>
        </p:txBody>
      </p:sp>
    </p:spTree>
    <p:extLst>
      <p:ext uri="{BB962C8B-B14F-4D97-AF65-F5344CB8AC3E}">
        <p14:creationId xmlns:p14="http://schemas.microsoft.com/office/powerpoint/2010/main" val="4010904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78324DE2-B230-4FFA-8C24-F125CF718745}" type="slidenum">
              <a:rPr lang="ko-KR" altLang="en-US" smtClean="0"/>
              <a:t>149</a:t>
            </a:fld>
            <a:endParaRPr lang="ko-KR" altLang="en-US"/>
          </a:p>
        </p:txBody>
      </p:sp>
    </p:spTree>
    <p:extLst>
      <p:ext uri="{BB962C8B-B14F-4D97-AF65-F5344CB8AC3E}">
        <p14:creationId xmlns:p14="http://schemas.microsoft.com/office/powerpoint/2010/main" val="1586515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78324DE2-B230-4FFA-8C24-F125CF718745}" type="slidenum">
              <a:rPr lang="ko-KR" altLang="en-US" smtClean="0"/>
              <a:t>150</a:t>
            </a:fld>
            <a:endParaRPr lang="ko-KR" altLang="en-US"/>
          </a:p>
        </p:txBody>
      </p:sp>
    </p:spTree>
    <p:extLst>
      <p:ext uri="{BB962C8B-B14F-4D97-AF65-F5344CB8AC3E}">
        <p14:creationId xmlns:p14="http://schemas.microsoft.com/office/powerpoint/2010/main" val="3879860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366ACD-E82C-474D-863E-846E33930694}" type="slidenum">
              <a:rPr lang="en-US" altLang="ko-KR"/>
              <a:pPr/>
              <a:t>48</a:t>
            </a:fld>
            <a:endParaRPr lang="en-US" altLang="ko-KR"/>
          </a:p>
        </p:txBody>
      </p:sp>
      <p:sp>
        <p:nvSpPr>
          <p:cNvPr id="307202" name="Rectangle 2"/>
          <p:cNvSpPr>
            <a:spLocks noGrp="1" noRot="1" noChangeAspect="1" noChangeArrowheads="1" noTextEdit="1"/>
          </p:cNvSpPr>
          <p:nvPr>
            <p:ph type="sldImg"/>
          </p:nvPr>
        </p:nvSpPr>
        <p:spPr>
          <a:xfrm>
            <a:off x="76200" y="733425"/>
            <a:ext cx="6677025" cy="3756025"/>
          </a:xfrm>
          <a:ln/>
        </p:spPr>
      </p:sp>
      <p:sp>
        <p:nvSpPr>
          <p:cNvPr id="307203" name="Rectangle 3"/>
          <p:cNvSpPr>
            <a:spLocks noGrp="1" noChangeArrowheads="1"/>
          </p:cNvSpPr>
          <p:nvPr>
            <p:ph type="body" idx="1"/>
          </p:nvPr>
        </p:nvSpPr>
        <p:spPr>
          <a:xfrm>
            <a:off x="889911" y="4734151"/>
            <a:ext cx="5042828" cy="4490983"/>
          </a:xfrm>
        </p:spPr>
        <p:txBody>
          <a:bodyPr/>
          <a:lstStyle/>
          <a:p>
            <a:endParaRPr lang="en-US" altLang="ko-KR">
              <a:ea typeface="굴림" charset="-127"/>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78324DE2-B230-4FFA-8C24-F125CF718745}" type="slidenum">
              <a:rPr lang="ko-KR" altLang="en-US" smtClean="0"/>
              <a:t>151</a:t>
            </a:fld>
            <a:endParaRPr lang="ko-KR" altLang="en-US"/>
          </a:p>
        </p:txBody>
      </p:sp>
    </p:spTree>
    <p:extLst>
      <p:ext uri="{BB962C8B-B14F-4D97-AF65-F5344CB8AC3E}">
        <p14:creationId xmlns:p14="http://schemas.microsoft.com/office/powerpoint/2010/main" val="41469893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78324DE2-B230-4FFA-8C24-F125CF718745}" type="slidenum">
              <a:rPr lang="ko-KR" altLang="en-US" smtClean="0"/>
              <a:t>152</a:t>
            </a:fld>
            <a:endParaRPr lang="ko-KR" altLang="en-US"/>
          </a:p>
        </p:txBody>
      </p:sp>
    </p:spTree>
    <p:extLst>
      <p:ext uri="{BB962C8B-B14F-4D97-AF65-F5344CB8AC3E}">
        <p14:creationId xmlns:p14="http://schemas.microsoft.com/office/powerpoint/2010/main" val="861395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366ACD-E82C-474D-863E-846E33930694}" type="slidenum">
              <a:rPr lang="en-US" altLang="ko-KR"/>
              <a:pPr/>
              <a:t>49</a:t>
            </a:fld>
            <a:endParaRPr lang="en-US" altLang="ko-KR"/>
          </a:p>
        </p:txBody>
      </p:sp>
      <p:sp>
        <p:nvSpPr>
          <p:cNvPr id="307202" name="Rectangle 2"/>
          <p:cNvSpPr>
            <a:spLocks noGrp="1" noRot="1" noChangeAspect="1" noChangeArrowheads="1" noTextEdit="1"/>
          </p:cNvSpPr>
          <p:nvPr>
            <p:ph type="sldImg"/>
          </p:nvPr>
        </p:nvSpPr>
        <p:spPr>
          <a:xfrm>
            <a:off x="76200" y="733425"/>
            <a:ext cx="6677025" cy="3756025"/>
          </a:xfrm>
          <a:ln/>
        </p:spPr>
      </p:sp>
      <p:sp>
        <p:nvSpPr>
          <p:cNvPr id="307203" name="Rectangle 3"/>
          <p:cNvSpPr>
            <a:spLocks noGrp="1" noChangeArrowheads="1"/>
          </p:cNvSpPr>
          <p:nvPr>
            <p:ph type="body" idx="1"/>
          </p:nvPr>
        </p:nvSpPr>
        <p:spPr>
          <a:xfrm>
            <a:off x="889911" y="4734151"/>
            <a:ext cx="5042828" cy="4490983"/>
          </a:xfrm>
        </p:spPr>
        <p:txBody>
          <a:bodyPr/>
          <a:lstStyle/>
          <a:p>
            <a:endParaRPr lang="en-US" altLang="ko-KR">
              <a:ea typeface="굴림" charset="-127"/>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a:extLst>
              <a:ext uri="{FF2B5EF4-FFF2-40B4-BE49-F238E27FC236}">
                <a16:creationId xmlns:a16="http://schemas.microsoft.com/office/drawing/2014/main" id="{132851DF-5133-4421-934F-7DFBB825D84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2083" name="Rectangle 3">
            <a:extLst>
              <a:ext uri="{FF2B5EF4-FFF2-40B4-BE49-F238E27FC236}">
                <a16:creationId xmlns:a16="http://schemas.microsoft.com/office/drawing/2014/main" id="{AB5FDB63-0931-4B84-81BB-052646DD5F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ko-KR">
              <a:ea typeface="굴림" panose="020B0600000101010101" pitchFamily="50" charset="-127"/>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a:extLst>
              <a:ext uri="{FF2B5EF4-FFF2-40B4-BE49-F238E27FC236}">
                <a16:creationId xmlns:a16="http://schemas.microsoft.com/office/drawing/2014/main" id="{9D25234C-AB2E-4C52-BD50-EAD809FF69F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4131" name="Rectangle 3">
            <a:extLst>
              <a:ext uri="{FF2B5EF4-FFF2-40B4-BE49-F238E27FC236}">
                <a16:creationId xmlns:a16="http://schemas.microsoft.com/office/drawing/2014/main" id="{050F6AD4-D878-4A7C-A6CD-271E00782FF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ko-KR">
              <a:ea typeface="굴림" panose="020B0600000101010101" pitchFamily="50" charset="-127"/>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78324DE2-B230-4FFA-8C24-F125CF718745}" type="slidenum">
              <a:rPr lang="ko-KR" altLang="en-US" smtClean="0"/>
              <a:t>121</a:t>
            </a:fld>
            <a:endParaRPr lang="ko-KR" altLang="en-US"/>
          </a:p>
        </p:txBody>
      </p:sp>
    </p:spTree>
    <p:extLst>
      <p:ext uri="{BB962C8B-B14F-4D97-AF65-F5344CB8AC3E}">
        <p14:creationId xmlns:p14="http://schemas.microsoft.com/office/powerpoint/2010/main" val="1706711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76074348-0D9C-43CF-B4B3-C105DC5119B4}" type="slidenum">
              <a:rPr lang="ko-KR" altLang="en-US" smtClean="0"/>
              <a:t>122</a:t>
            </a:fld>
            <a:endParaRPr lang="ko-KR" altLang="en-US"/>
          </a:p>
        </p:txBody>
      </p:sp>
    </p:spTree>
    <p:extLst>
      <p:ext uri="{BB962C8B-B14F-4D97-AF65-F5344CB8AC3E}">
        <p14:creationId xmlns:p14="http://schemas.microsoft.com/office/powerpoint/2010/main" val="3535243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78324DE2-B230-4FFA-8C24-F125CF718745}" type="slidenum">
              <a:rPr lang="ko-KR" altLang="en-US" smtClean="0"/>
              <a:t>124</a:t>
            </a:fld>
            <a:endParaRPr lang="ko-KR" altLang="en-US"/>
          </a:p>
        </p:txBody>
      </p:sp>
    </p:spTree>
    <p:extLst>
      <p:ext uri="{BB962C8B-B14F-4D97-AF65-F5344CB8AC3E}">
        <p14:creationId xmlns:p14="http://schemas.microsoft.com/office/powerpoint/2010/main" val="1294989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78324DE2-B230-4FFA-8C24-F125CF718745}" type="slidenum">
              <a:rPr lang="ko-KR" altLang="en-US" smtClean="0"/>
              <a:t>126</a:t>
            </a:fld>
            <a:endParaRPr lang="ko-KR" altLang="en-US"/>
          </a:p>
        </p:txBody>
      </p:sp>
    </p:spTree>
    <p:extLst>
      <p:ext uri="{BB962C8B-B14F-4D97-AF65-F5344CB8AC3E}">
        <p14:creationId xmlns:p14="http://schemas.microsoft.com/office/powerpoint/2010/main" val="3127260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914400" y="2130430"/>
            <a:ext cx="10363200" cy="1470025"/>
          </a:xfrm>
        </p:spPr>
        <p:txBody>
          <a:bodyPr/>
          <a:lstStyle/>
          <a:p>
            <a:r>
              <a:rPr lang="ko-KR" altLang="en-US"/>
              <a:t>마스터 제목 스타일 편집</a:t>
            </a:r>
            <a:endParaRPr lang="ko-KR" altLang="en-US" dirty="0"/>
          </a:p>
        </p:txBody>
      </p:sp>
      <p:sp>
        <p:nvSpPr>
          <p:cNvPr id="3" name="부제목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ko-KR" altLang="en-US"/>
              <a:t>마스터 부제목 스타일 편집</a:t>
            </a:r>
            <a:endParaRPr lang="ko-KR" altLang="en-US" dirty="0"/>
          </a:p>
        </p:txBody>
      </p:sp>
      <p:sp>
        <p:nvSpPr>
          <p:cNvPr id="5" name="바닥글 개체 틀 4"/>
          <p:cNvSpPr>
            <a:spLocks noGrp="1"/>
          </p:cNvSpPr>
          <p:nvPr>
            <p:ph type="ftr" sz="quarter" idx="11"/>
          </p:nvPr>
        </p:nvSpPr>
        <p:spPr>
          <a:xfrm>
            <a:off x="3180697" y="6381333"/>
            <a:ext cx="3860800" cy="365125"/>
          </a:xfrm>
          <a:prstGeom prst="rect">
            <a:avLst/>
          </a:prstGeom>
        </p:spPr>
        <p:txBody>
          <a:bodyPr/>
          <a:lstStyle/>
          <a:p>
            <a:endParaRPr lang="ko-KR" altLang="en-US"/>
          </a:p>
        </p:txBody>
      </p:sp>
      <p:pic>
        <p:nvPicPr>
          <p:cNvPr id="6" name="그림 5"/>
          <p:cNvPicPr>
            <a:picLocks noChangeAspect="1"/>
          </p:cNvPicPr>
          <p:nvPr userDrawn="1"/>
        </p:nvPicPr>
        <p:blipFill>
          <a:blip r:embed="rId2"/>
          <a:stretch>
            <a:fillRect/>
          </a:stretch>
        </p:blipFill>
        <p:spPr>
          <a:xfrm>
            <a:off x="8943016" y="6381328"/>
            <a:ext cx="3248984" cy="476672"/>
          </a:xfrm>
          <a:prstGeom prst="rect">
            <a:avLst/>
          </a:prstGeom>
        </p:spPr>
      </p:pic>
    </p:spTree>
    <p:extLst>
      <p:ext uri="{BB962C8B-B14F-4D97-AF65-F5344CB8AC3E}">
        <p14:creationId xmlns:p14="http://schemas.microsoft.com/office/powerpoint/2010/main" val="359001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Rectangle 3"/>
          <p:cNvSpPr>
            <a:spLocks noGrp="1" noChangeArrowheads="1"/>
          </p:cNvSpPr>
          <p:nvPr>
            <p:ph type="dt" idx="10"/>
          </p:nvPr>
        </p:nvSpPr>
        <p:spPr>
          <a:xfrm>
            <a:off x="608647" y="6247376"/>
            <a:ext cx="2837760" cy="470930"/>
          </a:xfrm>
          <a:prstGeom prst="rect">
            <a:avLst/>
          </a:prstGeom>
          <a:ln/>
        </p:spPr>
        <p:txBody>
          <a:bodyPr/>
          <a:lstStyle>
            <a:lvl1pPr>
              <a:defRPr/>
            </a:lvl1pPr>
          </a:lstStyle>
          <a:p>
            <a:endParaRPr lang="en-US" altLang="ko-KR"/>
          </a:p>
        </p:txBody>
      </p:sp>
      <p:sp>
        <p:nvSpPr>
          <p:cNvPr id="4" name="Rectangle 4"/>
          <p:cNvSpPr>
            <a:spLocks noGrp="1" noChangeArrowheads="1"/>
          </p:cNvSpPr>
          <p:nvPr>
            <p:ph type="ftr" idx="11"/>
          </p:nvPr>
        </p:nvSpPr>
        <p:spPr>
          <a:ln/>
        </p:spPr>
        <p:txBody>
          <a:bodyPr/>
          <a:lstStyle>
            <a:lvl1pPr>
              <a:defRPr/>
            </a:lvl1pPr>
          </a:lstStyle>
          <a:p>
            <a:endParaRPr lang="en-US" altLang="ko-KR"/>
          </a:p>
        </p:txBody>
      </p:sp>
      <p:sp>
        <p:nvSpPr>
          <p:cNvPr id="5" name="Rectangle 5"/>
          <p:cNvSpPr>
            <a:spLocks noGrp="1" noChangeArrowheads="1"/>
          </p:cNvSpPr>
          <p:nvPr>
            <p:ph type="sldNum" idx="12"/>
          </p:nvPr>
        </p:nvSpPr>
        <p:spPr>
          <a:ln/>
        </p:spPr>
        <p:txBody>
          <a:bodyPr/>
          <a:lstStyle>
            <a:lvl1pPr>
              <a:defRPr/>
            </a:lvl1pPr>
          </a:lstStyle>
          <a:p>
            <a:fld id="{69ADB5B4-F1FE-4BB7-B1F7-9F157FE4631E}" type="slidenum">
              <a:rPr lang="en-US" altLang="ko-KR"/>
              <a:pPr/>
              <a:t>‹#›</a:t>
            </a:fld>
            <a:endParaRPr lang="en-US" altLang="ko-KR"/>
          </a:p>
        </p:txBody>
      </p:sp>
    </p:spTree>
    <p:extLst>
      <p:ext uri="{BB962C8B-B14F-4D97-AF65-F5344CB8AC3E}">
        <p14:creationId xmlns:p14="http://schemas.microsoft.com/office/powerpoint/2010/main" val="1108750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10" name="Title 9"/>
          <p:cNvSpPr>
            <a:spLocks noGrp="1"/>
          </p:cNvSpPr>
          <p:nvPr>
            <p:ph type="title"/>
          </p:nvPr>
        </p:nvSpPr>
        <p:spPr/>
        <p:txBody>
          <a:bodyPr/>
          <a:lstStyle/>
          <a:p>
            <a:r>
              <a:rPr lang="en-CA" dirty="0"/>
              <a:t>Click to edit Master title style</a:t>
            </a:r>
            <a:endParaRPr lang="en-US" dirty="0"/>
          </a:p>
        </p:txBody>
      </p:sp>
      <p:sp>
        <p:nvSpPr>
          <p:cNvPr id="4" name="Rectangle 4"/>
          <p:cNvSpPr>
            <a:spLocks noGrp="1" noChangeArrowheads="1"/>
          </p:cNvSpPr>
          <p:nvPr>
            <p:ph type="dt" sz="half" idx="10"/>
          </p:nvPr>
        </p:nvSpPr>
        <p:spPr>
          <a:xfrm>
            <a:off x="608647" y="6247376"/>
            <a:ext cx="2837760" cy="470930"/>
          </a:xfrm>
          <a:prstGeom prst="rect">
            <a:avLst/>
          </a:prstGeom>
          <a:ln/>
        </p:spPr>
        <p:txBody>
          <a:bodyPr/>
          <a:lstStyle>
            <a:lvl1pPr>
              <a:defRPr/>
            </a:lvl1pPr>
          </a:lstStyle>
          <a:p>
            <a:pPr>
              <a:defRPr/>
            </a:pPr>
            <a:fld id="{438F8703-08DC-465A-9476-51654852D27B}" type="datetime1">
              <a:rPr lang="en-US" smtClean="0"/>
              <a:t>7/7/2026</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US"/>
              <a:t>RISP - Bob Laxdal - TRIUMF</a:t>
            </a:r>
          </a:p>
        </p:txBody>
      </p:sp>
      <p:sp>
        <p:nvSpPr>
          <p:cNvPr id="6" name="Rectangle 6"/>
          <p:cNvSpPr>
            <a:spLocks noGrp="1" noChangeArrowheads="1"/>
          </p:cNvSpPr>
          <p:nvPr>
            <p:ph type="sldNum" sz="quarter" idx="12"/>
          </p:nvPr>
        </p:nvSpPr>
        <p:spPr>
          <a:ln/>
        </p:spPr>
        <p:txBody>
          <a:bodyPr/>
          <a:lstStyle>
            <a:lvl1pPr>
              <a:defRPr/>
            </a:lvl1pPr>
          </a:lstStyle>
          <a:p>
            <a:pPr>
              <a:defRPr/>
            </a:pPr>
            <a:fld id="{D6F859DE-6079-451E-A8F2-4C1A4DD3A3EB}" type="slidenum">
              <a:rPr lang="en-US"/>
              <a:pPr>
                <a:defRPr/>
              </a:pPr>
              <a:t>‹#›</a:t>
            </a:fld>
            <a:endParaRPr lang="en-US"/>
          </a:p>
        </p:txBody>
      </p:sp>
    </p:spTree>
    <p:extLst>
      <p:ext uri="{BB962C8B-B14F-4D97-AF65-F5344CB8AC3E}">
        <p14:creationId xmlns:p14="http://schemas.microsoft.com/office/powerpoint/2010/main" val="1602494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제목 및 내용">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335360" y="19813"/>
            <a:ext cx="11164821" cy="692696"/>
          </a:xfrm>
        </p:spPr>
        <p:txBody>
          <a:bodyPr>
            <a:normAutofit/>
          </a:bodyPr>
          <a:lstStyle>
            <a:lvl1pPr>
              <a:defRPr sz="3200" b="1"/>
            </a:lvl1pPr>
          </a:lstStyle>
          <a:p>
            <a:r>
              <a:rPr lang="ko-KR" altLang="en-US" dirty="0"/>
              <a:t>마스터 제목 스타일 편집</a:t>
            </a:r>
          </a:p>
        </p:txBody>
      </p:sp>
      <p:sp>
        <p:nvSpPr>
          <p:cNvPr id="7" name="바닥글 개체 틀 3"/>
          <p:cNvSpPr>
            <a:spLocks noGrp="1"/>
          </p:cNvSpPr>
          <p:nvPr>
            <p:ph type="ftr" sz="quarter" idx="11"/>
          </p:nvPr>
        </p:nvSpPr>
        <p:spPr>
          <a:xfrm>
            <a:off x="3023659" y="6381329"/>
            <a:ext cx="3860800" cy="365125"/>
          </a:xfrm>
        </p:spPr>
        <p:txBody>
          <a:bodyPr/>
          <a:lstStyle/>
          <a:p>
            <a:endParaRPr lang="ko-KR" altLang="en-US" dirty="0"/>
          </a:p>
        </p:txBody>
      </p:sp>
      <p:sp>
        <p:nvSpPr>
          <p:cNvPr id="8" name="슬라이드 번호 개체 틀 4"/>
          <p:cNvSpPr>
            <a:spLocks noGrp="1"/>
          </p:cNvSpPr>
          <p:nvPr>
            <p:ph type="sldNum" sz="quarter" idx="12"/>
          </p:nvPr>
        </p:nvSpPr>
        <p:spPr>
          <a:xfrm>
            <a:off x="7595659" y="6381329"/>
            <a:ext cx="2844800" cy="365125"/>
          </a:xfrm>
          <a:prstGeom prst="rect">
            <a:avLst/>
          </a:prstGeom>
        </p:spPr>
        <p:txBody>
          <a:bodyPr/>
          <a:lstStyle/>
          <a:p>
            <a:fld id="{AA297820-8D4B-4C15-9B7C-DA3099B5919D}" type="slidenum">
              <a:rPr lang="ko-KR" altLang="en-US" smtClean="0"/>
              <a:t>‹#›</a:t>
            </a:fld>
            <a:endParaRPr lang="ko-KR" altLang="en-US" dirty="0"/>
          </a:p>
        </p:txBody>
      </p:sp>
    </p:spTree>
    <p:extLst>
      <p:ext uri="{BB962C8B-B14F-4D97-AF65-F5344CB8AC3E}">
        <p14:creationId xmlns:p14="http://schemas.microsoft.com/office/powerpoint/2010/main" val="4076677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제목만">
    <p:spTree>
      <p:nvGrpSpPr>
        <p:cNvPr id="1" name=""/>
        <p:cNvGrpSpPr/>
        <p:nvPr/>
      </p:nvGrpSpPr>
      <p:grpSpPr>
        <a:xfrm>
          <a:off x="0" y="0"/>
          <a:ext cx="0" cy="0"/>
          <a:chOff x="0" y="0"/>
          <a:chExt cx="0" cy="0"/>
        </a:xfrm>
      </p:grpSpPr>
      <p:sp>
        <p:nvSpPr>
          <p:cNvPr id="5" name="제목 1"/>
          <p:cNvSpPr>
            <a:spLocks noGrp="1"/>
          </p:cNvSpPr>
          <p:nvPr>
            <p:ph type="title"/>
          </p:nvPr>
        </p:nvSpPr>
        <p:spPr>
          <a:xfrm>
            <a:off x="609600" y="125760"/>
            <a:ext cx="10972800" cy="638944"/>
          </a:xfrm>
          <a:prstGeom prst="rect">
            <a:avLst/>
          </a:prstGeom>
        </p:spPr>
        <p:txBody>
          <a:bodyPr/>
          <a:lstStyle>
            <a:lvl1pPr>
              <a:defRPr sz="3600" b="1"/>
            </a:lvl1pPr>
          </a:lstStyle>
          <a:p>
            <a:r>
              <a:rPr lang="ko-KR" altLang="en-US" dirty="0"/>
              <a:t>마스터 제목 스타일 편집</a:t>
            </a:r>
          </a:p>
        </p:txBody>
      </p:sp>
      <p:sp>
        <p:nvSpPr>
          <p:cNvPr id="4" name="내용 개체 틀 2"/>
          <p:cNvSpPr>
            <a:spLocks noGrp="1"/>
          </p:cNvSpPr>
          <p:nvPr>
            <p:ph idx="1"/>
          </p:nvPr>
        </p:nvSpPr>
        <p:spPr>
          <a:xfrm>
            <a:off x="380960" y="1071546"/>
            <a:ext cx="11430080" cy="5214974"/>
          </a:xfrm>
          <a:prstGeom prst="rect">
            <a:avLst/>
          </a:prstGeom>
        </p:spPr>
        <p:txBody>
          <a:bodyPr/>
          <a:lstStyle>
            <a:lvl1pPr marL="452438" indent="-452438">
              <a:buFontTx/>
              <a:buBlip>
                <a:blip r:embed="rId2"/>
              </a:buBlip>
              <a:defRPr sz="2800" b="1"/>
            </a:lvl1pPr>
            <a:lvl2pPr marL="803275" indent="-350838">
              <a:buClr>
                <a:schemeClr val="accent1">
                  <a:lumMod val="75000"/>
                </a:schemeClr>
              </a:buClr>
              <a:buFont typeface="돋움" pitchFamily="50" charset="-127"/>
              <a:buChar char="▶"/>
              <a:defRPr sz="2000" b="1"/>
            </a:lvl2pPr>
            <a:lvl3pPr marL="1255713" indent="-341313">
              <a:buClr>
                <a:schemeClr val="tx2">
                  <a:lumMod val="60000"/>
                  <a:lumOff val="40000"/>
                </a:schemeClr>
              </a:buClr>
              <a:buFont typeface="Wingdings" pitchFamily="2" charset="2"/>
              <a:buChar char="§"/>
              <a:defRPr sz="1800" b="1"/>
            </a:lvl3pPr>
            <a:lvl4pPr>
              <a:defRPr sz="1800" b="1"/>
            </a:lvl4pPr>
            <a:lvl5pPr>
              <a:defRPr sz="1800" b="1"/>
            </a:lvl5p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Tree>
    <p:extLst>
      <p:ext uri="{BB962C8B-B14F-4D97-AF65-F5344CB8AC3E}">
        <p14:creationId xmlns:p14="http://schemas.microsoft.com/office/powerpoint/2010/main" val="41644181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914400" y="2130430"/>
            <a:ext cx="10363200" cy="1470025"/>
          </a:xfrm>
        </p:spPr>
        <p:txBody>
          <a:bodyPr/>
          <a:lstStyle/>
          <a:p>
            <a:r>
              <a:rPr lang="ko-KR" altLang="en-US"/>
              <a:t>마스터 제목 스타일 편집</a:t>
            </a:r>
          </a:p>
        </p:txBody>
      </p:sp>
      <p:sp>
        <p:nvSpPr>
          <p:cNvPr id="3" name="부제목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p:txBody>
          <a:bodyPr/>
          <a:lstStyle/>
          <a:p>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EEE2230-CE29-4188-A901-97D349AD086F}" type="slidenum">
              <a:rPr lang="ko-KR" altLang="en-US" smtClean="0"/>
              <a:t>‹#›</a:t>
            </a:fld>
            <a:endParaRPr lang="ko-KR" altLang="en-US"/>
          </a:p>
        </p:txBody>
      </p:sp>
    </p:spTree>
    <p:extLst>
      <p:ext uri="{BB962C8B-B14F-4D97-AF65-F5344CB8AC3E}">
        <p14:creationId xmlns:p14="http://schemas.microsoft.com/office/powerpoint/2010/main" val="12953485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idx="1"/>
          </p:nvPr>
        </p:nvSpPr>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EEE2230-CE29-4188-A901-97D349AD086F}" type="slidenum">
              <a:rPr lang="ko-KR" altLang="en-US" smtClean="0"/>
              <a:t>‹#›</a:t>
            </a:fld>
            <a:endParaRPr lang="ko-KR" altLang="en-US"/>
          </a:p>
        </p:txBody>
      </p:sp>
    </p:spTree>
    <p:extLst>
      <p:ext uri="{BB962C8B-B14F-4D97-AF65-F5344CB8AC3E}">
        <p14:creationId xmlns:p14="http://schemas.microsoft.com/office/powerpoint/2010/main" val="740226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963084" y="4406905"/>
            <a:ext cx="10363200" cy="1362075"/>
          </a:xfrm>
        </p:spPr>
        <p:txBody>
          <a:bodyPr anchor="t"/>
          <a:lstStyle>
            <a:lvl1pPr algn="l">
              <a:defRPr sz="4000" b="1" cap="all"/>
            </a:lvl1pPr>
          </a:lstStyle>
          <a:p>
            <a:r>
              <a:rPr lang="ko-KR" altLang="en-US"/>
              <a:t>마스터 제목 스타일 편집</a:t>
            </a:r>
          </a:p>
        </p:txBody>
      </p:sp>
      <p:sp>
        <p:nvSpPr>
          <p:cNvPr id="3" name="텍스트 개체 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p:txBody>
          <a:bodyPr/>
          <a:lstStyle/>
          <a:p>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EEE2230-CE29-4188-A901-97D349AD086F}" type="slidenum">
              <a:rPr lang="ko-KR" altLang="en-US" smtClean="0"/>
              <a:t>‹#›</a:t>
            </a:fld>
            <a:endParaRPr lang="ko-KR" altLang="en-US"/>
          </a:p>
        </p:txBody>
      </p:sp>
    </p:spTree>
    <p:extLst>
      <p:ext uri="{BB962C8B-B14F-4D97-AF65-F5344CB8AC3E}">
        <p14:creationId xmlns:p14="http://schemas.microsoft.com/office/powerpoint/2010/main" val="20898140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p:txBody>
          <a:bodyPr/>
          <a:lstStyle/>
          <a:p>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7EEE2230-CE29-4188-A901-97D349AD086F}" type="slidenum">
              <a:rPr lang="ko-KR" altLang="en-US" smtClean="0"/>
              <a:t>‹#›</a:t>
            </a:fld>
            <a:endParaRPr lang="ko-KR" altLang="en-US"/>
          </a:p>
        </p:txBody>
      </p:sp>
    </p:spTree>
    <p:extLst>
      <p:ext uri="{BB962C8B-B14F-4D97-AF65-F5344CB8AC3E}">
        <p14:creationId xmlns:p14="http://schemas.microsoft.com/office/powerpoint/2010/main" val="22398523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a:t>마스터 제목 스타일 편집</a:t>
            </a:r>
          </a:p>
        </p:txBody>
      </p:sp>
      <p:sp>
        <p:nvSpPr>
          <p:cNvPr id="3" name="텍스트 개체 틀 2"/>
          <p:cNvSpPr>
            <a:spLocks noGrp="1"/>
          </p:cNvSpPr>
          <p:nvPr>
            <p:ph type="body" idx="1"/>
          </p:nvPr>
        </p:nvSpPr>
        <p:spPr>
          <a:xfrm>
            <a:off x="609600" y="1535113"/>
            <a:ext cx="5386917"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ko-KR" altLang="en-US"/>
              <a:t>마스터 텍스트 스타일을 편집합니다</a:t>
            </a:r>
          </a:p>
        </p:txBody>
      </p:sp>
      <p:sp>
        <p:nvSpPr>
          <p:cNvPr id="4" name="내용 개체 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6193370" y="1535113"/>
            <a:ext cx="5389033"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p:txBody>
          <a:bodyPr/>
          <a:lstStyle/>
          <a:p>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7EEE2230-CE29-4188-A901-97D349AD086F}" type="slidenum">
              <a:rPr lang="ko-KR" altLang="en-US" smtClean="0"/>
              <a:t>‹#›</a:t>
            </a:fld>
            <a:endParaRPr lang="ko-KR" altLang="en-US"/>
          </a:p>
        </p:txBody>
      </p:sp>
    </p:spTree>
    <p:extLst>
      <p:ext uri="{BB962C8B-B14F-4D97-AF65-F5344CB8AC3E}">
        <p14:creationId xmlns:p14="http://schemas.microsoft.com/office/powerpoint/2010/main" val="33818581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2"/>
          <p:cNvSpPr>
            <a:spLocks noGrp="1"/>
          </p:cNvSpPr>
          <p:nvPr>
            <p:ph type="dt" sz="half" idx="10"/>
          </p:nvPr>
        </p:nvSpPr>
        <p:spPr/>
        <p:txBody>
          <a:bodyPr/>
          <a:lstStyle/>
          <a:p>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7EEE2230-CE29-4188-A901-97D349AD086F}" type="slidenum">
              <a:rPr lang="ko-KR" altLang="en-US" smtClean="0"/>
              <a:t>‹#›</a:t>
            </a:fld>
            <a:endParaRPr lang="ko-KR" altLang="en-US"/>
          </a:p>
        </p:txBody>
      </p:sp>
    </p:spTree>
    <p:extLst>
      <p:ext uri="{BB962C8B-B14F-4D97-AF65-F5344CB8AC3E}">
        <p14:creationId xmlns:p14="http://schemas.microsoft.com/office/powerpoint/2010/main" val="3077883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제목 및 내용">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제목 1"/>
          <p:cNvSpPr>
            <a:spLocks noGrp="1"/>
          </p:cNvSpPr>
          <p:nvPr>
            <p:ph type="title"/>
          </p:nvPr>
        </p:nvSpPr>
        <p:spPr>
          <a:xfrm>
            <a:off x="335360" y="144016"/>
            <a:ext cx="11164821" cy="692696"/>
          </a:xfrm>
        </p:spPr>
        <p:txBody>
          <a:bodyPr/>
          <a:lstStyle>
            <a:lvl1pPr>
              <a:defRPr b="1"/>
            </a:lvl1pPr>
          </a:lstStyle>
          <a:p>
            <a:r>
              <a:rPr lang="ko-KR" altLang="en-US"/>
              <a:t>마스터 제목 스타일 편집</a:t>
            </a:r>
            <a:endParaRPr lang="ko-KR" altLang="en-US" dirty="0"/>
          </a:p>
        </p:txBody>
      </p:sp>
      <p:sp>
        <p:nvSpPr>
          <p:cNvPr id="3" name="내용 개체 틀 3"/>
          <p:cNvSpPr>
            <a:spLocks noGrp="1"/>
          </p:cNvSpPr>
          <p:nvPr>
            <p:ph sz="half" idx="2"/>
          </p:nvPr>
        </p:nvSpPr>
        <p:spPr>
          <a:xfrm>
            <a:off x="335360" y="1052736"/>
            <a:ext cx="11233248" cy="51125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바닥글 개체 틀 3"/>
          <p:cNvSpPr>
            <a:spLocks noGrp="1"/>
          </p:cNvSpPr>
          <p:nvPr>
            <p:ph type="ftr" sz="quarter" idx="11"/>
          </p:nvPr>
        </p:nvSpPr>
        <p:spPr>
          <a:xfrm>
            <a:off x="3023659" y="6525344"/>
            <a:ext cx="3860800" cy="216024"/>
          </a:xfrm>
          <a:prstGeom prst="rect">
            <a:avLst/>
          </a:prstGeom>
        </p:spPr>
        <p:txBody>
          <a:bodyPr/>
          <a:lstStyle>
            <a:lvl1pPr algn="ctr">
              <a:defRPr sz="1400"/>
            </a:lvl1pPr>
          </a:lstStyle>
          <a:p>
            <a:endParaRPr lang="ko-KR" altLang="en-US" dirty="0"/>
          </a:p>
        </p:txBody>
      </p:sp>
      <p:pic>
        <p:nvPicPr>
          <p:cNvPr id="4" name="그림 3"/>
          <p:cNvPicPr>
            <a:picLocks noChangeAspect="1"/>
          </p:cNvPicPr>
          <p:nvPr userDrawn="1"/>
        </p:nvPicPr>
        <p:blipFill>
          <a:blip r:embed="rId3"/>
          <a:stretch>
            <a:fillRect/>
          </a:stretch>
        </p:blipFill>
        <p:spPr>
          <a:xfrm>
            <a:off x="8943016" y="6381328"/>
            <a:ext cx="3248984" cy="476672"/>
          </a:xfrm>
          <a:prstGeom prst="rect">
            <a:avLst/>
          </a:prstGeom>
        </p:spPr>
      </p:pic>
    </p:spTree>
    <p:extLst>
      <p:ext uri="{BB962C8B-B14F-4D97-AF65-F5344CB8AC3E}">
        <p14:creationId xmlns:p14="http://schemas.microsoft.com/office/powerpoint/2010/main" val="40006243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609603" y="273050"/>
            <a:ext cx="4011084" cy="1162050"/>
          </a:xfrm>
        </p:spPr>
        <p:txBody>
          <a:bodyPr anchor="b"/>
          <a:lstStyle>
            <a:lvl1pPr algn="l">
              <a:defRPr sz="2000" b="1"/>
            </a:lvl1pPr>
          </a:lstStyle>
          <a:p>
            <a:r>
              <a:rPr lang="ko-KR" altLang="en-US"/>
              <a:t>마스터 제목 스타일 편집</a:t>
            </a:r>
          </a:p>
        </p:txBody>
      </p:sp>
      <p:sp>
        <p:nvSpPr>
          <p:cNvPr id="3" name="내용 개체 틀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609603"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7EEE2230-CE29-4188-A901-97D349AD086F}" type="slidenum">
              <a:rPr lang="ko-KR" altLang="en-US" smtClean="0"/>
              <a:t>‹#›</a:t>
            </a:fld>
            <a:endParaRPr lang="ko-KR" altLang="en-US"/>
          </a:p>
        </p:txBody>
      </p:sp>
    </p:spTree>
    <p:extLst>
      <p:ext uri="{BB962C8B-B14F-4D97-AF65-F5344CB8AC3E}">
        <p14:creationId xmlns:p14="http://schemas.microsoft.com/office/powerpoint/2010/main" val="41349273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2389717" y="4800600"/>
            <a:ext cx="7315200" cy="566738"/>
          </a:xfrm>
        </p:spPr>
        <p:txBody>
          <a:bodyPr anchor="b"/>
          <a:lstStyle>
            <a:lvl1pPr algn="l">
              <a:defRPr sz="2000" b="1"/>
            </a:lvl1pPr>
          </a:lstStyle>
          <a:p>
            <a:r>
              <a:rPr lang="ko-KR" altLang="en-US"/>
              <a:t>마스터 제목 스타일 편집</a:t>
            </a:r>
          </a:p>
        </p:txBody>
      </p:sp>
      <p:sp>
        <p:nvSpPr>
          <p:cNvPr id="3" name="그림 개체 틀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ko-KR" altLang="en-US"/>
              <a:t>그림을 추가하려면 아이콘을 클릭하십시오</a:t>
            </a:r>
          </a:p>
        </p:txBody>
      </p:sp>
      <p:sp>
        <p:nvSpPr>
          <p:cNvPr id="4" name="텍스트 개체 틀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7EEE2230-CE29-4188-A901-97D349AD086F}" type="slidenum">
              <a:rPr lang="ko-KR" altLang="en-US" smtClean="0"/>
              <a:t>‹#›</a:t>
            </a:fld>
            <a:endParaRPr lang="ko-KR" altLang="en-US"/>
          </a:p>
        </p:txBody>
      </p:sp>
    </p:spTree>
    <p:extLst>
      <p:ext uri="{BB962C8B-B14F-4D97-AF65-F5344CB8AC3E}">
        <p14:creationId xmlns:p14="http://schemas.microsoft.com/office/powerpoint/2010/main" val="2649696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EEE2230-CE29-4188-A901-97D349AD086F}" type="slidenum">
              <a:rPr lang="ko-KR" altLang="en-US" smtClean="0"/>
              <a:t>‹#›</a:t>
            </a:fld>
            <a:endParaRPr lang="ko-KR" altLang="en-US"/>
          </a:p>
        </p:txBody>
      </p:sp>
    </p:spTree>
    <p:extLst>
      <p:ext uri="{BB962C8B-B14F-4D97-AF65-F5344CB8AC3E}">
        <p14:creationId xmlns:p14="http://schemas.microsoft.com/office/powerpoint/2010/main" val="19156963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839200" y="274643"/>
            <a:ext cx="2743200" cy="5851525"/>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609600" y="274643"/>
            <a:ext cx="8026400" cy="5851525"/>
          </a:xfr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EEE2230-CE29-4188-A901-97D349AD086F}" type="slidenum">
              <a:rPr lang="ko-KR" altLang="en-US" smtClean="0"/>
              <a:t>‹#›</a:t>
            </a:fld>
            <a:endParaRPr lang="ko-KR" altLang="en-US"/>
          </a:p>
        </p:txBody>
      </p:sp>
    </p:spTree>
    <p:extLst>
      <p:ext uri="{BB962C8B-B14F-4D97-AF65-F5344CB8AC3E}">
        <p14:creationId xmlns:p14="http://schemas.microsoft.com/office/powerpoint/2010/main" val="2814811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endParaRPr lang="ko-KR" altLang="en-US" dirty="0"/>
          </a:p>
        </p:txBody>
      </p:sp>
      <p:sp>
        <p:nvSpPr>
          <p:cNvPr id="3" name="내용 개체 틀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a:xfrm>
            <a:off x="609600" y="6356355"/>
            <a:ext cx="2844800" cy="365125"/>
          </a:xfrm>
          <a:prstGeom prst="rect">
            <a:avLst/>
          </a:prstGeom>
        </p:spPr>
        <p:txBody>
          <a:bodyPr/>
          <a:lstStyle/>
          <a:p>
            <a:endParaRPr lang="ko-KR" altLang="en-US"/>
          </a:p>
        </p:txBody>
      </p:sp>
      <p:sp>
        <p:nvSpPr>
          <p:cNvPr id="6" name="바닥글 개체 틀 5"/>
          <p:cNvSpPr>
            <a:spLocks noGrp="1"/>
          </p:cNvSpPr>
          <p:nvPr>
            <p:ph type="ftr" sz="quarter" idx="11"/>
          </p:nvPr>
        </p:nvSpPr>
        <p:spPr>
          <a:xfrm>
            <a:off x="3180697" y="6381333"/>
            <a:ext cx="3860800" cy="365125"/>
          </a:xfrm>
          <a:prstGeom prst="rect">
            <a:avLst/>
          </a:prstGeom>
        </p:spPr>
        <p:txBody>
          <a:bodyPr/>
          <a:lstStyle/>
          <a:p>
            <a:endParaRPr lang="ko-KR" altLang="en-US"/>
          </a:p>
        </p:txBody>
      </p:sp>
      <p:pic>
        <p:nvPicPr>
          <p:cNvPr id="8" name="그림 7"/>
          <p:cNvPicPr>
            <a:picLocks noChangeAspect="1"/>
          </p:cNvPicPr>
          <p:nvPr userDrawn="1"/>
        </p:nvPicPr>
        <p:blipFill>
          <a:blip r:embed="rId2"/>
          <a:stretch>
            <a:fillRect/>
          </a:stretch>
        </p:blipFill>
        <p:spPr>
          <a:xfrm>
            <a:off x="8943016" y="6381328"/>
            <a:ext cx="3248984" cy="476672"/>
          </a:xfrm>
          <a:prstGeom prst="rect">
            <a:avLst/>
          </a:prstGeom>
        </p:spPr>
      </p:pic>
    </p:spTree>
    <p:extLst>
      <p:ext uri="{BB962C8B-B14F-4D97-AF65-F5344CB8AC3E}">
        <p14:creationId xmlns:p14="http://schemas.microsoft.com/office/powerpoint/2010/main" val="3335666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a:xfrm>
            <a:off x="609600" y="6356355"/>
            <a:ext cx="2844800" cy="365125"/>
          </a:xfrm>
          <a:prstGeom prst="rect">
            <a:avLst/>
          </a:prstGeom>
        </p:spPr>
        <p:txBody>
          <a:bodyPr/>
          <a:lstStyle/>
          <a:p>
            <a:endParaRPr lang="ko-KR" altLang="en-US"/>
          </a:p>
        </p:txBody>
      </p:sp>
      <p:sp>
        <p:nvSpPr>
          <p:cNvPr id="3" name="바닥글 개체 틀 2"/>
          <p:cNvSpPr>
            <a:spLocks noGrp="1"/>
          </p:cNvSpPr>
          <p:nvPr>
            <p:ph type="ftr" sz="quarter" idx="11"/>
          </p:nvPr>
        </p:nvSpPr>
        <p:spPr>
          <a:xfrm>
            <a:off x="3180697" y="6381333"/>
            <a:ext cx="3860800" cy="365125"/>
          </a:xfrm>
          <a:prstGeom prst="rect">
            <a:avLst/>
          </a:prstGeom>
        </p:spPr>
        <p:txBody>
          <a:bodyPr/>
          <a:lstStyle/>
          <a:p>
            <a:endParaRPr lang="ko-KR" altLang="en-US"/>
          </a:p>
        </p:txBody>
      </p:sp>
      <p:pic>
        <p:nvPicPr>
          <p:cNvPr id="5" name="그림 4"/>
          <p:cNvPicPr>
            <a:picLocks noChangeAspect="1"/>
          </p:cNvPicPr>
          <p:nvPr userDrawn="1"/>
        </p:nvPicPr>
        <p:blipFill>
          <a:blip r:embed="rId2"/>
          <a:stretch>
            <a:fillRect/>
          </a:stretch>
        </p:blipFill>
        <p:spPr>
          <a:xfrm>
            <a:off x="8943016" y="6381328"/>
            <a:ext cx="3248984" cy="476672"/>
          </a:xfrm>
          <a:prstGeom prst="rect">
            <a:avLst/>
          </a:prstGeom>
        </p:spPr>
      </p:pic>
    </p:spTree>
    <p:extLst>
      <p:ext uri="{BB962C8B-B14F-4D97-AF65-F5344CB8AC3E}">
        <p14:creationId xmlns:p14="http://schemas.microsoft.com/office/powerpoint/2010/main" val="2016754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609603" y="273050"/>
            <a:ext cx="4011084" cy="1162050"/>
          </a:xfrm>
        </p:spPr>
        <p:txBody>
          <a:bodyPr anchor="b"/>
          <a:lstStyle>
            <a:lvl1pPr algn="l">
              <a:defRPr sz="2000" b="1"/>
            </a:lvl1pPr>
          </a:lstStyle>
          <a:p>
            <a:r>
              <a:rPr lang="ko-KR" altLang="en-US"/>
              <a:t>마스터 제목 스타일 편집</a:t>
            </a:r>
          </a:p>
        </p:txBody>
      </p:sp>
      <p:sp>
        <p:nvSpPr>
          <p:cNvPr id="3" name="내용 개체 틀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609603"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ko-KR" altLang="en-US"/>
              <a:t>마스터 텍스트 스타일을 편집합니다</a:t>
            </a:r>
          </a:p>
        </p:txBody>
      </p:sp>
      <p:sp>
        <p:nvSpPr>
          <p:cNvPr id="5" name="날짜 개체 틀 4"/>
          <p:cNvSpPr>
            <a:spLocks noGrp="1"/>
          </p:cNvSpPr>
          <p:nvPr>
            <p:ph type="dt" sz="half" idx="10"/>
          </p:nvPr>
        </p:nvSpPr>
        <p:spPr>
          <a:xfrm>
            <a:off x="609600" y="6356355"/>
            <a:ext cx="2844800" cy="365125"/>
          </a:xfrm>
          <a:prstGeom prst="rect">
            <a:avLst/>
          </a:prstGeom>
        </p:spPr>
        <p:txBody>
          <a:bodyPr/>
          <a:lstStyle/>
          <a:p>
            <a:endParaRPr lang="ko-KR" altLang="en-US"/>
          </a:p>
        </p:txBody>
      </p:sp>
      <p:sp>
        <p:nvSpPr>
          <p:cNvPr id="6" name="바닥글 개체 틀 5"/>
          <p:cNvSpPr>
            <a:spLocks noGrp="1"/>
          </p:cNvSpPr>
          <p:nvPr>
            <p:ph type="ftr" sz="quarter" idx="11"/>
          </p:nvPr>
        </p:nvSpPr>
        <p:spPr>
          <a:xfrm>
            <a:off x="3395700" y="6356355"/>
            <a:ext cx="3860800" cy="365125"/>
          </a:xfrm>
          <a:prstGeom prst="rect">
            <a:avLst/>
          </a:prstGeom>
        </p:spPr>
        <p:txBody>
          <a:bodyPr/>
          <a:lstStyle/>
          <a:p>
            <a:r>
              <a:rPr lang="en-US" altLang="ko-KR" dirty="0"/>
              <a:t>IPAC2024</a:t>
            </a:r>
            <a:endParaRPr lang="ko-KR" altLang="en-US" dirty="0"/>
          </a:p>
        </p:txBody>
      </p:sp>
      <p:sp>
        <p:nvSpPr>
          <p:cNvPr id="7" name="슬라이드 번호 개체 틀 6"/>
          <p:cNvSpPr>
            <a:spLocks noGrp="1"/>
          </p:cNvSpPr>
          <p:nvPr>
            <p:ph type="sldNum" sz="quarter" idx="12"/>
          </p:nvPr>
        </p:nvSpPr>
        <p:spPr>
          <a:xfrm>
            <a:off x="8208235" y="6356355"/>
            <a:ext cx="2844800" cy="365125"/>
          </a:xfrm>
          <a:prstGeom prst="rect">
            <a:avLst/>
          </a:prstGeom>
        </p:spPr>
        <p:txBody>
          <a:bodyPr/>
          <a:lstStyle/>
          <a:p>
            <a:fld id="{8ECE3F3E-312A-4DBA-B1CF-08141468BDBF}" type="slidenum">
              <a:rPr lang="ko-KR" altLang="en-US" smtClean="0"/>
              <a:t>‹#›</a:t>
            </a:fld>
            <a:endParaRPr lang="ko-KR" altLang="en-US"/>
          </a:p>
        </p:txBody>
      </p:sp>
      <p:pic>
        <p:nvPicPr>
          <p:cNvPr id="8" name="그림 7"/>
          <p:cNvPicPr>
            <a:picLocks noChangeAspect="1"/>
          </p:cNvPicPr>
          <p:nvPr userDrawn="1"/>
        </p:nvPicPr>
        <p:blipFill>
          <a:blip r:embed="rId2"/>
          <a:stretch>
            <a:fillRect/>
          </a:stretch>
        </p:blipFill>
        <p:spPr>
          <a:xfrm>
            <a:off x="8943016" y="6381328"/>
            <a:ext cx="3248984" cy="476672"/>
          </a:xfrm>
          <a:prstGeom prst="rect">
            <a:avLst/>
          </a:prstGeom>
        </p:spPr>
      </p:pic>
    </p:spTree>
    <p:extLst>
      <p:ext uri="{BB962C8B-B14F-4D97-AF65-F5344CB8AC3E}">
        <p14:creationId xmlns:p14="http://schemas.microsoft.com/office/powerpoint/2010/main" val="59510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2389717" y="4800600"/>
            <a:ext cx="7315200" cy="566738"/>
          </a:xfrm>
        </p:spPr>
        <p:txBody>
          <a:bodyPr anchor="b"/>
          <a:lstStyle>
            <a:lvl1pPr algn="l">
              <a:defRPr sz="2000" b="1"/>
            </a:lvl1pPr>
          </a:lstStyle>
          <a:p>
            <a:r>
              <a:rPr lang="ko-KR" altLang="en-US"/>
              <a:t>마스터 제목 스타일 편집</a:t>
            </a:r>
          </a:p>
        </p:txBody>
      </p:sp>
      <p:sp>
        <p:nvSpPr>
          <p:cNvPr id="3" name="그림 개체 틀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ko-KR" altLang="en-US"/>
              <a:t>그림을 추가하려면 아이콘을 클릭하십시오</a:t>
            </a:r>
          </a:p>
        </p:txBody>
      </p:sp>
      <p:sp>
        <p:nvSpPr>
          <p:cNvPr id="4" name="텍스트 개체 틀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ko-KR" altLang="en-US"/>
              <a:t>마스터 텍스트 스타일을 편집합니다</a:t>
            </a:r>
          </a:p>
        </p:txBody>
      </p:sp>
      <p:sp>
        <p:nvSpPr>
          <p:cNvPr id="5" name="날짜 개체 틀 4"/>
          <p:cNvSpPr>
            <a:spLocks noGrp="1"/>
          </p:cNvSpPr>
          <p:nvPr>
            <p:ph type="dt" sz="half" idx="10"/>
          </p:nvPr>
        </p:nvSpPr>
        <p:spPr>
          <a:xfrm>
            <a:off x="609600" y="6356355"/>
            <a:ext cx="2844800" cy="365125"/>
          </a:xfrm>
          <a:prstGeom prst="rect">
            <a:avLst/>
          </a:prstGeom>
        </p:spPr>
        <p:txBody>
          <a:bodyPr/>
          <a:lstStyle/>
          <a:p>
            <a:endParaRPr lang="ko-KR" altLang="en-US"/>
          </a:p>
        </p:txBody>
      </p:sp>
      <p:sp>
        <p:nvSpPr>
          <p:cNvPr id="6" name="바닥글 개체 틀 5"/>
          <p:cNvSpPr>
            <a:spLocks noGrp="1"/>
          </p:cNvSpPr>
          <p:nvPr>
            <p:ph type="ftr" sz="quarter" idx="11"/>
          </p:nvPr>
        </p:nvSpPr>
        <p:spPr>
          <a:xfrm>
            <a:off x="3180697" y="6381333"/>
            <a:ext cx="3860800" cy="365125"/>
          </a:xfrm>
          <a:prstGeom prst="rect">
            <a:avLst/>
          </a:prstGeom>
        </p:spPr>
        <p:txBody>
          <a:bodyPr/>
          <a:lstStyle/>
          <a:p>
            <a:endParaRPr lang="ko-KR" altLang="en-US"/>
          </a:p>
        </p:txBody>
      </p:sp>
      <p:pic>
        <p:nvPicPr>
          <p:cNvPr id="8" name="그림 7"/>
          <p:cNvPicPr>
            <a:picLocks noChangeAspect="1"/>
          </p:cNvPicPr>
          <p:nvPr userDrawn="1"/>
        </p:nvPicPr>
        <p:blipFill>
          <a:blip r:embed="rId2"/>
          <a:stretch>
            <a:fillRect/>
          </a:stretch>
        </p:blipFill>
        <p:spPr>
          <a:xfrm>
            <a:off x="8943016" y="6381328"/>
            <a:ext cx="3248984" cy="476672"/>
          </a:xfrm>
          <a:prstGeom prst="rect">
            <a:avLst/>
          </a:prstGeom>
        </p:spPr>
      </p:pic>
    </p:spTree>
    <p:extLst>
      <p:ext uri="{BB962C8B-B14F-4D97-AF65-F5344CB8AC3E}">
        <p14:creationId xmlns:p14="http://schemas.microsoft.com/office/powerpoint/2010/main" val="1394755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a:xfrm>
            <a:off x="609600" y="6356355"/>
            <a:ext cx="2844800" cy="365125"/>
          </a:xfrm>
          <a:prstGeom prst="rect">
            <a:avLst/>
          </a:prstGeom>
        </p:spPr>
        <p:txBody>
          <a:bodyPr/>
          <a:lstStyle/>
          <a:p>
            <a:endParaRPr lang="ko-KR" altLang="en-US"/>
          </a:p>
        </p:txBody>
      </p:sp>
      <p:sp>
        <p:nvSpPr>
          <p:cNvPr id="5" name="바닥글 개체 틀 4"/>
          <p:cNvSpPr>
            <a:spLocks noGrp="1"/>
          </p:cNvSpPr>
          <p:nvPr>
            <p:ph type="ftr" sz="quarter" idx="11"/>
          </p:nvPr>
        </p:nvSpPr>
        <p:spPr>
          <a:xfrm>
            <a:off x="3180697" y="6381333"/>
            <a:ext cx="3860800" cy="365125"/>
          </a:xfrm>
          <a:prstGeom prst="rect">
            <a:avLst/>
          </a:prstGeom>
        </p:spPr>
        <p:txBody>
          <a:bodyPr/>
          <a:lstStyle/>
          <a:p>
            <a:endParaRPr lang="ko-KR" altLang="en-US"/>
          </a:p>
        </p:txBody>
      </p:sp>
      <p:pic>
        <p:nvPicPr>
          <p:cNvPr id="7" name="그림 6"/>
          <p:cNvPicPr>
            <a:picLocks noChangeAspect="1"/>
          </p:cNvPicPr>
          <p:nvPr userDrawn="1"/>
        </p:nvPicPr>
        <p:blipFill>
          <a:blip r:embed="rId2"/>
          <a:stretch>
            <a:fillRect/>
          </a:stretch>
        </p:blipFill>
        <p:spPr>
          <a:xfrm>
            <a:off x="8943016" y="6381328"/>
            <a:ext cx="3248984" cy="476672"/>
          </a:xfrm>
          <a:prstGeom prst="rect">
            <a:avLst/>
          </a:prstGeom>
        </p:spPr>
      </p:pic>
    </p:spTree>
    <p:extLst>
      <p:ext uri="{BB962C8B-B14F-4D97-AF65-F5344CB8AC3E}">
        <p14:creationId xmlns:p14="http://schemas.microsoft.com/office/powerpoint/2010/main" val="2928166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839200" y="274643"/>
            <a:ext cx="2743200" cy="5851525"/>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609600" y="274643"/>
            <a:ext cx="8026400" cy="5851525"/>
          </a:xfr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a:xfrm>
            <a:off x="609600" y="6356355"/>
            <a:ext cx="2844800" cy="365125"/>
          </a:xfrm>
          <a:prstGeom prst="rect">
            <a:avLst/>
          </a:prstGeom>
        </p:spPr>
        <p:txBody>
          <a:bodyPr/>
          <a:lstStyle/>
          <a:p>
            <a:endParaRPr lang="ko-KR" altLang="en-US"/>
          </a:p>
        </p:txBody>
      </p:sp>
      <p:sp>
        <p:nvSpPr>
          <p:cNvPr id="5" name="바닥글 개체 틀 4"/>
          <p:cNvSpPr>
            <a:spLocks noGrp="1"/>
          </p:cNvSpPr>
          <p:nvPr>
            <p:ph type="ftr" sz="quarter" idx="11"/>
          </p:nvPr>
        </p:nvSpPr>
        <p:spPr>
          <a:xfrm>
            <a:off x="3180697" y="6381333"/>
            <a:ext cx="3860800" cy="365125"/>
          </a:xfrm>
          <a:prstGeom prst="rect">
            <a:avLst/>
          </a:prstGeom>
        </p:spPr>
        <p:txBody>
          <a:bodyPr/>
          <a:lstStyle/>
          <a:p>
            <a:endParaRPr lang="ko-KR" altLang="en-US"/>
          </a:p>
        </p:txBody>
      </p:sp>
      <p:pic>
        <p:nvPicPr>
          <p:cNvPr id="7" name="그림 6"/>
          <p:cNvPicPr>
            <a:picLocks noChangeAspect="1"/>
          </p:cNvPicPr>
          <p:nvPr userDrawn="1"/>
        </p:nvPicPr>
        <p:blipFill>
          <a:blip r:embed="rId2"/>
          <a:stretch>
            <a:fillRect/>
          </a:stretch>
        </p:blipFill>
        <p:spPr>
          <a:xfrm>
            <a:off x="8943016" y="6381328"/>
            <a:ext cx="3248984" cy="476672"/>
          </a:xfrm>
          <a:prstGeom prst="rect">
            <a:avLst/>
          </a:prstGeom>
        </p:spPr>
      </p:pic>
    </p:spTree>
    <p:extLst>
      <p:ext uri="{BB962C8B-B14F-4D97-AF65-F5344CB8AC3E}">
        <p14:creationId xmlns:p14="http://schemas.microsoft.com/office/powerpoint/2010/main" val="501699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1_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609600" y="381000"/>
            <a:ext cx="10968960" cy="762000"/>
          </a:xfrm>
        </p:spPr>
        <p:txBody>
          <a:bodyPr/>
          <a:lstStyle>
            <a:lvl1pPr>
              <a:defRPr sz="3200">
                <a:latin typeface="Arial Unicode MS" pitchFamily="50" charset="-127"/>
                <a:ea typeface="Arial Unicode MS" pitchFamily="50" charset="-127"/>
                <a:cs typeface="Arial Unicode MS" pitchFamily="50" charset="-127"/>
              </a:defRPr>
            </a:lvl1pPr>
          </a:lstStyle>
          <a:p>
            <a:r>
              <a:rPr lang="ko-KR" altLang="en-US" dirty="0"/>
              <a:t>마스터 제목 스타일 편집</a:t>
            </a:r>
          </a:p>
        </p:txBody>
      </p:sp>
      <p:sp>
        <p:nvSpPr>
          <p:cNvPr id="3" name="내용 개체 틀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Rectangle 3"/>
          <p:cNvSpPr>
            <a:spLocks noGrp="1" noChangeArrowheads="1"/>
          </p:cNvSpPr>
          <p:nvPr>
            <p:ph type="dt" idx="10"/>
          </p:nvPr>
        </p:nvSpPr>
        <p:spPr>
          <a:ln/>
        </p:spPr>
        <p:txBody>
          <a:bodyPr/>
          <a:lstStyle>
            <a:lvl1pPr>
              <a:defRPr/>
            </a:lvl1pPr>
          </a:lstStyle>
          <a:p>
            <a:endParaRPr lang="en-US" altLang="ko-KR"/>
          </a:p>
        </p:txBody>
      </p:sp>
      <p:sp>
        <p:nvSpPr>
          <p:cNvPr id="5" name="Rectangle 4"/>
          <p:cNvSpPr>
            <a:spLocks noGrp="1" noChangeArrowheads="1"/>
          </p:cNvSpPr>
          <p:nvPr>
            <p:ph type="ftr" idx="11"/>
          </p:nvPr>
        </p:nvSpPr>
        <p:spPr>
          <a:ln/>
        </p:spPr>
        <p:txBody>
          <a:bodyPr/>
          <a:lstStyle>
            <a:lvl1pPr>
              <a:defRPr/>
            </a:lvl1pPr>
          </a:lstStyle>
          <a:p>
            <a:endParaRPr lang="en-US" altLang="ko-KR"/>
          </a:p>
        </p:txBody>
      </p:sp>
      <p:sp>
        <p:nvSpPr>
          <p:cNvPr id="6" name="Rectangle 5"/>
          <p:cNvSpPr>
            <a:spLocks noGrp="1" noChangeArrowheads="1"/>
          </p:cNvSpPr>
          <p:nvPr>
            <p:ph type="sldNum" idx="12"/>
          </p:nvPr>
        </p:nvSpPr>
        <p:spPr>
          <a:ln/>
        </p:spPr>
        <p:txBody>
          <a:bodyPr/>
          <a:lstStyle>
            <a:lvl1pPr>
              <a:defRPr/>
            </a:lvl1pPr>
          </a:lstStyle>
          <a:p>
            <a:fld id="{0AF6E2E0-E2C5-4A44-913C-715A1F177887}" type="slidenum">
              <a:rPr lang="en-US" altLang="ko-KR"/>
              <a:pPr/>
              <a:t>‹#›</a:t>
            </a:fld>
            <a:endParaRPr lang="en-US" altLang="ko-KR"/>
          </a:p>
        </p:txBody>
      </p:sp>
    </p:spTree>
    <p:extLst>
      <p:ext uri="{BB962C8B-B14F-4D97-AF65-F5344CB8AC3E}">
        <p14:creationId xmlns:p14="http://schemas.microsoft.com/office/powerpoint/2010/main" val="4097343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2.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335360" y="103450"/>
            <a:ext cx="11164821" cy="733262"/>
          </a:xfrm>
          <a:prstGeom prst="rect">
            <a:avLst/>
          </a:prstGeom>
        </p:spPr>
        <p:txBody>
          <a:bodyPr vert="horz" lIns="91440" tIns="45720" rIns="91440" bIns="45720" rtlCol="0" anchor="ctr">
            <a:normAutofit/>
          </a:bodyPr>
          <a:lstStyle/>
          <a:p>
            <a:r>
              <a:rPr lang="ko-KR" altLang="en-US" dirty="0"/>
              <a:t>마스터 제목 스타일 편집</a:t>
            </a:r>
          </a:p>
        </p:txBody>
      </p:sp>
      <p:sp>
        <p:nvSpPr>
          <p:cNvPr id="3" name="텍스트 개체 틀 2"/>
          <p:cNvSpPr>
            <a:spLocks noGrp="1"/>
          </p:cNvSpPr>
          <p:nvPr>
            <p:ph type="body" idx="1"/>
          </p:nvPr>
        </p:nvSpPr>
        <p:spPr>
          <a:xfrm>
            <a:off x="310564" y="1052741"/>
            <a:ext cx="11247040" cy="5073427"/>
          </a:xfrm>
          <a:prstGeom prst="rect">
            <a:avLst/>
          </a:prstGeom>
        </p:spPr>
        <p:txBody>
          <a:bodyPr vert="horz" lIns="91440" tIns="45720" rIns="91440" bIns="45720" rtlCol="0">
            <a:normAutofit/>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9" name="Rectangle 2"/>
          <p:cNvSpPr>
            <a:spLocks/>
          </p:cNvSpPr>
          <p:nvPr/>
        </p:nvSpPr>
        <p:spPr bwMode="auto">
          <a:xfrm>
            <a:off x="310565" y="858665"/>
            <a:ext cx="9601067" cy="45719"/>
          </a:xfrm>
          <a:prstGeom prst="rect">
            <a:avLst/>
          </a:prstGeom>
          <a:gradFill rotWithShape="0">
            <a:gsLst>
              <a:gs pos="100000">
                <a:srgbClr val="FFFFFF"/>
              </a:gs>
              <a:gs pos="0">
                <a:schemeClr val="tx2">
                  <a:lumMod val="75000"/>
                </a:schemeClr>
              </a:gs>
            </a:gsLst>
            <a:lin ang="0" scaled="1"/>
          </a:gradFill>
          <a:ln>
            <a:noFill/>
          </a:ln>
        </p:spPr>
        <p:txBody>
          <a:bodyPr lIns="0" tIns="0" rIns="0" bIns="0"/>
          <a:lstStyle/>
          <a:p>
            <a:endParaRPr lang="ko-KR" altLang="en-US" sz="1800"/>
          </a:p>
        </p:txBody>
      </p:sp>
      <p:pic>
        <p:nvPicPr>
          <p:cNvPr id="5" name="그림 4"/>
          <p:cNvPicPr>
            <a:picLocks noChangeAspect="1"/>
          </p:cNvPicPr>
          <p:nvPr userDrawn="1"/>
        </p:nvPicPr>
        <p:blipFill>
          <a:blip r:embed="rId16"/>
          <a:stretch>
            <a:fillRect/>
          </a:stretch>
        </p:blipFill>
        <p:spPr>
          <a:xfrm>
            <a:off x="8943016" y="6381328"/>
            <a:ext cx="3248984" cy="476672"/>
          </a:xfrm>
          <a:prstGeom prst="rect">
            <a:avLst/>
          </a:prstGeom>
        </p:spPr>
      </p:pic>
      <p:sp>
        <p:nvSpPr>
          <p:cNvPr id="6" name="슬라이드 번호 개체 틀 6"/>
          <p:cNvSpPr>
            <a:spLocks noGrp="1"/>
          </p:cNvSpPr>
          <p:nvPr>
            <p:ph type="sldNum" sz="quarter" idx="4"/>
          </p:nvPr>
        </p:nvSpPr>
        <p:spPr>
          <a:xfrm>
            <a:off x="3407701" y="6381333"/>
            <a:ext cx="2818523" cy="365125"/>
          </a:xfrm>
          <a:prstGeom prst="rect">
            <a:avLst/>
          </a:prstGeom>
        </p:spPr>
        <p:txBody>
          <a:bodyPr/>
          <a:lstStyle>
            <a:lvl1pPr algn="l">
              <a:defRPr/>
            </a:lvl1pPr>
          </a:lstStyle>
          <a:p>
            <a:fld id="{8ECE3F3E-312A-4DBA-B1CF-08141468BDBF}" type="slidenum">
              <a:rPr lang="ko-KR" altLang="en-US" smtClean="0"/>
              <a:pPr/>
              <a:t>‹#›</a:t>
            </a:fld>
            <a:endParaRPr lang="ko-KR" altLang="en-US"/>
          </a:p>
        </p:txBody>
      </p:sp>
    </p:spTree>
    <p:extLst>
      <p:ext uri="{BB962C8B-B14F-4D97-AF65-F5344CB8AC3E}">
        <p14:creationId xmlns:p14="http://schemas.microsoft.com/office/powerpoint/2010/main" val="19501222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80" r:id="rId9"/>
    <p:sldLayoutId id="2147483682" r:id="rId10"/>
    <p:sldLayoutId id="2147483683" r:id="rId11"/>
    <p:sldLayoutId id="2147483684" r:id="rId12"/>
    <p:sldLayoutId id="2147483685" r:id="rId13"/>
  </p:sldLayoutIdLst>
  <p:hf hdr="0" ftr="0" dt="0"/>
  <p:txStyles>
    <p:titleStyle>
      <a:lvl1pPr algn="ctr" defTabSz="914377" rtl="0" eaLnBrk="1" latinLnBrk="1" hangingPunct="1">
        <a:spcBef>
          <a:spcPct val="0"/>
        </a:spcBef>
        <a:buNone/>
        <a:defRPr sz="4000" b="1" kern="1200">
          <a:solidFill>
            <a:schemeClr val="tx1"/>
          </a:solidFill>
          <a:latin typeface="+mj-lt"/>
          <a:ea typeface="+mj-ea"/>
          <a:cs typeface="+mj-cs"/>
        </a:defRPr>
      </a:lvl1pPr>
    </p:titleStyle>
    <p:bodyStyle>
      <a:lvl1pPr marL="342891" indent="-342891" algn="l" defTabSz="914377"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377" rtl="0" eaLnBrk="1" latinLnBrk="1" hangingPunct="1">
        <a:defRPr sz="1800" kern="1200">
          <a:solidFill>
            <a:schemeClr val="tx1"/>
          </a:solidFill>
          <a:latin typeface="+mn-lt"/>
          <a:ea typeface="+mn-ea"/>
          <a:cs typeface="+mn-cs"/>
        </a:defRPr>
      </a:lvl1pPr>
      <a:lvl2pPr marL="457189" algn="l" defTabSz="914377" rtl="0" eaLnBrk="1" latinLnBrk="1" hangingPunct="1">
        <a:defRPr sz="1800" kern="1200">
          <a:solidFill>
            <a:schemeClr val="tx1"/>
          </a:solidFill>
          <a:latin typeface="+mn-lt"/>
          <a:ea typeface="+mn-ea"/>
          <a:cs typeface="+mn-cs"/>
        </a:defRPr>
      </a:lvl2pPr>
      <a:lvl3pPr marL="914377" algn="l" defTabSz="914377" rtl="0" eaLnBrk="1" latinLnBrk="1" hangingPunct="1">
        <a:defRPr sz="1800" kern="1200">
          <a:solidFill>
            <a:schemeClr val="tx1"/>
          </a:solidFill>
          <a:latin typeface="+mn-lt"/>
          <a:ea typeface="+mn-ea"/>
          <a:cs typeface="+mn-cs"/>
        </a:defRPr>
      </a:lvl3pPr>
      <a:lvl4pPr marL="1371566" algn="l" defTabSz="914377" rtl="0" eaLnBrk="1" latinLnBrk="1" hangingPunct="1">
        <a:defRPr sz="1800" kern="1200">
          <a:solidFill>
            <a:schemeClr val="tx1"/>
          </a:solidFill>
          <a:latin typeface="+mn-lt"/>
          <a:ea typeface="+mn-ea"/>
          <a:cs typeface="+mn-cs"/>
        </a:defRPr>
      </a:lvl4pPr>
      <a:lvl5pPr marL="1828754" algn="l" defTabSz="914377" rtl="0" eaLnBrk="1" latinLnBrk="1" hangingPunct="1">
        <a:defRPr sz="1800" kern="1200">
          <a:solidFill>
            <a:schemeClr val="tx1"/>
          </a:solidFill>
          <a:latin typeface="+mn-lt"/>
          <a:ea typeface="+mn-ea"/>
          <a:cs typeface="+mn-cs"/>
        </a:defRPr>
      </a:lvl5pPr>
      <a:lvl6pPr marL="2285943" algn="l" defTabSz="914377" rtl="0" eaLnBrk="1" latinLnBrk="1" hangingPunct="1">
        <a:defRPr sz="1800" kern="1200">
          <a:solidFill>
            <a:schemeClr val="tx1"/>
          </a:solidFill>
          <a:latin typeface="+mn-lt"/>
          <a:ea typeface="+mn-ea"/>
          <a:cs typeface="+mn-cs"/>
        </a:defRPr>
      </a:lvl6pPr>
      <a:lvl7pPr marL="2743131" algn="l" defTabSz="914377" rtl="0" eaLnBrk="1" latinLnBrk="1" hangingPunct="1">
        <a:defRPr sz="1800" kern="1200">
          <a:solidFill>
            <a:schemeClr val="tx1"/>
          </a:solidFill>
          <a:latin typeface="+mn-lt"/>
          <a:ea typeface="+mn-ea"/>
          <a:cs typeface="+mn-cs"/>
        </a:defRPr>
      </a:lvl7pPr>
      <a:lvl8pPr marL="3200320" algn="l" defTabSz="914377" rtl="0" eaLnBrk="1" latinLnBrk="1" hangingPunct="1">
        <a:defRPr sz="1800" kern="1200">
          <a:solidFill>
            <a:schemeClr val="tx1"/>
          </a:solidFill>
          <a:latin typeface="+mn-lt"/>
          <a:ea typeface="+mn-ea"/>
          <a:cs typeface="+mn-cs"/>
        </a:defRPr>
      </a:lvl8pPr>
      <a:lvl9pPr marL="3657509" algn="l" defTabSz="914377"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ko-KR" altLang="en-US"/>
          </a:p>
        </p:txBody>
      </p:sp>
      <p:sp>
        <p:nvSpPr>
          <p:cNvPr id="5" name="바닥글 개체 틀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EE2230-CE29-4188-A901-97D349AD086F}" type="slidenum">
              <a:rPr lang="ko-KR" altLang="en-US" smtClean="0"/>
              <a:t>‹#›</a:t>
            </a:fld>
            <a:endParaRPr lang="ko-KR" altLang="en-US"/>
          </a:p>
        </p:txBody>
      </p:sp>
    </p:spTree>
    <p:extLst>
      <p:ext uri="{BB962C8B-B14F-4D97-AF65-F5344CB8AC3E}">
        <p14:creationId xmlns:p14="http://schemas.microsoft.com/office/powerpoint/2010/main" val="132121680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Lst>
  <p:hf hdr="0" ftr="0" dt="0"/>
  <p:txStyles>
    <p:titleStyle>
      <a:lvl1pPr algn="ctr" defTabSz="914377" rtl="0" eaLnBrk="1" latinLnBrk="1"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377" rtl="0" eaLnBrk="1" latinLnBrk="1" hangingPunct="1">
        <a:defRPr sz="1800" kern="1200">
          <a:solidFill>
            <a:schemeClr val="tx1"/>
          </a:solidFill>
          <a:latin typeface="+mn-lt"/>
          <a:ea typeface="+mn-ea"/>
          <a:cs typeface="+mn-cs"/>
        </a:defRPr>
      </a:lvl1pPr>
      <a:lvl2pPr marL="457189" algn="l" defTabSz="914377" rtl="0" eaLnBrk="1" latinLnBrk="1" hangingPunct="1">
        <a:defRPr sz="1800" kern="1200">
          <a:solidFill>
            <a:schemeClr val="tx1"/>
          </a:solidFill>
          <a:latin typeface="+mn-lt"/>
          <a:ea typeface="+mn-ea"/>
          <a:cs typeface="+mn-cs"/>
        </a:defRPr>
      </a:lvl2pPr>
      <a:lvl3pPr marL="914377" algn="l" defTabSz="914377" rtl="0" eaLnBrk="1" latinLnBrk="1" hangingPunct="1">
        <a:defRPr sz="1800" kern="1200">
          <a:solidFill>
            <a:schemeClr val="tx1"/>
          </a:solidFill>
          <a:latin typeface="+mn-lt"/>
          <a:ea typeface="+mn-ea"/>
          <a:cs typeface="+mn-cs"/>
        </a:defRPr>
      </a:lvl3pPr>
      <a:lvl4pPr marL="1371566" algn="l" defTabSz="914377" rtl="0" eaLnBrk="1" latinLnBrk="1" hangingPunct="1">
        <a:defRPr sz="1800" kern="1200">
          <a:solidFill>
            <a:schemeClr val="tx1"/>
          </a:solidFill>
          <a:latin typeface="+mn-lt"/>
          <a:ea typeface="+mn-ea"/>
          <a:cs typeface="+mn-cs"/>
        </a:defRPr>
      </a:lvl4pPr>
      <a:lvl5pPr marL="1828754" algn="l" defTabSz="914377" rtl="0" eaLnBrk="1" latinLnBrk="1" hangingPunct="1">
        <a:defRPr sz="1800" kern="1200">
          <a:solidFill>
            <a:schemeClr val="tx1"/>
          </a:solidFill>
          <a:latin typeface="+mn-lt"/>
          <a:ea typeface="+mn-ea"/>
          <a:cs typeface="+mn-cs"/>
        </a:defRPr>
      </a:lvl5pPr>
      <a:lvl6pPr marL="2285943" algn="l" defTabSz="914377" rtl="0" eaLnBrk="1" latinLnBrk="1" hangingPunct="1">
        <a:defRPr sz="1800" kern="1200">
          <a:solidFill>
            <a:schemeClr val="tx1"/>
          </a:solidFill>
          <a:latin typeface="+mn-lt"/>
          <a:ea typeface="+mn-ea"/>
          <a:cs typeface="+mn-cs"/>
        </a:defRPr>
      </a:lvl6pPr>
      <a:lvl7pPr marL="2743131" algn="l" defTabSz="914377" rtl="0" eaLnBrk="1" latinLnBrk="1" hangingPunct="1">
        <a:defRPr sz="1800" kern="1200">
          <a:solidFill>
            <a:schemeClr val="tx1"/>
          </a:solidFill>
          <a:latin typeface="+mn-lt"/>
          <a:ea typeface="+mn-ea"/>
          <a:cs typeface="+mn-cs"/>
        </a:defRPr>
      </a:lvl7pPr>
      <a:lvl8pPr marL="3200320" algn="l" defTabSz="914377" rtl="0" eaLnBrk="1" latinLnBrk="1" hangingPunct="1">
        <a:defRPr sz="1800" kern="1200">
          <a:solidFill>
            <a:schemeClr val="tx1"/>
          </a:solidFill>
          <a:latin typeface="+mn-lt"/>
          <a:ea typeface="+mn-ea"/>
          <a:cs typeface="+mn-cs"/>
        </a:defRPr>
      </a:lvl8pPr>
      <a:lvl9pPr marL="3657509" algn="l" defTabSz="914377"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201.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202.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203.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20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205.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206.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207.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208.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7.xml.rels><?xml version="1.0" encoding="UTF-8" standalone="yes"?>
<Relationships xmlns="http://schemas.openxmlformats.org/package/2006/relationships"><Relationship Id="rId2" Type="http://schemas.openxmlformats.org/officeDocument/2006/relationships/image" Target="../media/image209.png"/><Relationship Id="rId1" Type="http://schemas.openxmlformats.org/officeDocument/2006/relationships/slideLayout" Target="../slideLayouts/slideLayout11.xml"/></Relationships>
</file>

<file path=ppt/slides/_rels/slide118.xml.rels><?xml version="1.0" encoding="UTF-8" standalone="yes"?>
<Relationships xmlns="http://schemas.openxmlformats.org/package/2006/relationships"><Relationship Id="rId3" Type="http://schemas.openxmlformats.org/officeDocument/2006/relationships/image" Target="../media/image210.wmf"/><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19.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212.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213.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15.jpg"/><Relationship Id="rId4" Type="http://schemas.openxmlformats.org/officeDocument/2006/relationships/image" Target="../media/image214.jp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17.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9.jpg"/></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220.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222.png"/><Relationship Id="rId4" Type="http://schemas.openxmlformats.org/officeDocument/2006/relationships/image" Target="../media/image221.png"/></Relationships>
</file>

<file path=ppt/slides/_rels/slide129.xml.rels><?xml version="1.0" encoding="UTF-8" standalone="yes"?>
<Relationships xmlns="http://schemas.openxmlformats.org/package/2006/relationships"><Relationship Id="rId3" Type="http://schemas.openxmlformats.org/officeDocument/2006/relationships/image" Target="../media/image22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26.png"/><Relationship Id="rId5" Type="http://schemas.openxmlformats.org/officeDocument/2006/relationships/image" Target="../media/image225.png"/><Relationship Id="rId4" Type="http://schemas.openxmlformats.org/officeDocument/2006/relationships/image" Target="../media/image224.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image" Target="../media/image227.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29.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3.xml.rels><?xml version="1.0" encoding="UTF-8" standalone="yes"?>
<Relationships xmlns="http://schemas.openxmlformats.org/package/2006/relationships"><Relationship Id="rId2" Type="http://schemas.openxmlformats.org/officeDocument/2006/relationships/image" Target="../media/image231.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image" Target="../media/image2310.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233.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5.png"/></Relationships>
</file>

<file path=ppt/slides/_rels/slide137.xml.rels><?xml version="1.0" encoding="UTF-8" standalone="yes"?>
<Relationships xmlns="http://schemas.openxmlformats.org/package/2006/relationships"><Relationship Id="rId2" Type="http://schemas.openxmlformats.org/officeDocument/2006/relationships/image" Target="../media/image236.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237.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image" Target="../media/image23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image" Target="../media/image239.png"/><Relationship Id="rId1" Type="http://schemas.openxmlformats.org/officeDocument/2006/relationships/slideLayout" Target="../slideLayouts/slideLayout2.xml"/><Relationship Id="rId5" Type="http://schemas.openxmlformats.org/officeDocument/2006/relationships/image" Target="../media/image242.png"/><Relationship Id="rId4" Type="http://schemas.openxmlformats.org/officeDocument/2006/relationships/image" Target="../media/image241.png"/></Relationships>
</file>

<file path=ppt/slides/_rels/slide143.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image" Target="../media/image243.png"/><Relationship Id="rId1" Type="http://schemas.openxmlformats.org/officeDocument/2006/relationships/slideLayout" Target="../slideLayouts/slideLayout2.xml"/><Relationship Id="rId5" Type="http://schemas.openxmlformats.org/officeDocument/2006/relationships/image" Target="../media/image246.png"/><Relationship Id="rId4" Type="http://schemas.openxmlformats.org/officeDocument/2006/relationships/image" Target="../media/image245.png"/></Relationships>
</file>

<file path=ppt/slides/_rels/slide144.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249.png"/><Relationship Id="rId2" Type="http://schemas.openxmlformats.org/officeDocument/2006/relationships/image" Target="../media/image248.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image" Target="../media/image250.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8.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53.png"/></Relationships>
</file>

<file path=ppt/slides/_rels/slide149.xml.rels><?xml version="1.0" encoding="UTF-8" standalone="yes"?>
<Relationships xmlns="http://schemas.openxmlformats.org/package/2006/relationships"><Relationship Id="rId3" Type="http://schemas.openxmlformats.org/officeDocument/2006/relationships/image" Target="../media/image254.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image" Target="../media/image255.png"/><Relationship Id="rId1" Type="http://schemas.openxmlformats.org/officeDocument/2006/relationships/slideLayout" Target="../slideLayouts/slideLayout10.xml"/><Relationship Id="rId6" Type="http://schemas.openxmlformats.org/officeDocument/2006/relationships/image" Target="../media/image259.png"/><Relationship Id="rId5" Type="http://schemas.openxmlformats.org/officeDocument/2006/relationships/image" Target="../media/image258.png"/><Relationship Id="rId4" Type="http://schemas.openxmlformats.org/officeDocument/2006/relationships/image" Target="../media/image257.pn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10.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9.xml"/><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9.xml"/><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image" Target="../media/image64.wmf"/><Relationship Id="rId1" Type="http://schemas.openxmlformats.org/officeDocument/2006/relationships/slideLayout" Target="../slideLayouts/slideLayout2.xml"/><Relationship Id="rId6" Type="http://schemas.openxmlformats.org/officeDocument/2006/relationships/image" Target="../media/image68.jpg"/><Relationship Id="rId5" Type="http://schemas.openxmlformats.org/officeDocument/2006/relationships/image" Target="../media/image67.jpg"/><Relationship Id="rId4" Type="http://schemas.openxmlformats.org/officeDocument/2006/relationships/image" Target="../media/image66.wmf"/></Relationships>
</file>

<file path=ppt/slides/_rels/slide3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10.xml"/><Relationship Id="rId4" Type="http://schemas.openxmlformats.org/officeDocument/2006/relationships/image" Target="../media/image79.jpeg"/></Relationships>
</file>

<file path=ppt/slides/_rels/slide37.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81.png"/><Relationship Id="rId7" Type="http://schemas.openxmlformats.org/officeDocument/2006/relationships/image" Target="../media/image83.png"/><Relationship Id="rId2" Type="http://schemas.openxmlformats.org/officeDocument/2006/relationships/image" Target="../media/image80.png"/><Relationship Id="rId1" Type="http://schemas.openxmlformats.org/officeDocument/2006/relationships/slideLayout" Target="../slideLayouts/slideLayout10.xml"/><Relationship Id="rId6" Type="http://schemas.openxmlformats.org/officeDocument/2006/relationships/image" Target="../media/image680.png"/><Relationship Id="rId5" Type="http://schemas.openxmlformats.org/officeDocument/2006/relationships/image" Target="../media/image82.png"/><Relationship Id="rId4" Type="http://schemas.openxmlformats.org/officeDocument/2006/relationships/image" Target="../media/image800.png"/></Relationships>
</file>

<file path=ppt/slides/_rels/slide3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png"/><Relationship Id="rId1" Type="http://schemas.openxmlformats.org/officeDocument/2006/relationships/slideLayout" Target="../slideLayouts/slideLayout10.xml"/><Relationship Id="rId4" Type="http://schemas.openxmlformats.org/officeDocument/2006/relationships/image" Target="../media/image87.png"/></Relationships>
</file>

<file path=ppt/slides/_rels/slide39.xml.rels><?xml version="1.0" encoding="UTF-8" standalone="yes"?>
<Relationships xmlns="http://schemas.openxmlformats.org/package/2006/relationships"><Relationship Id="rId3" Type="http://schemas.openxmlformats.org/officeDocument/2006/relationships/image" Target="../media/image88.gi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0.jpeg"/><Relationship Id="rId4" Type="http://schemas.openxmlformats.org/officeDocument/2006/relationships/image" Target="../media/image89.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9.xml"/><Relationship Id="rId4" Type="http://schemas.openxmlformats.org/officeDocument/2006/relationships/image" Target="../media/image94.png"/></Relationships>
</file>

<file path=ppt/slides/_rels/slide4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49.xml.rels><?xml version="1.0" encoding="UTF-8" standalone="yes"?>
<Relationships xmlns="http://schemas.openxmlformats.org/package/2006/relationships"><Relationship Id="rId3" Type="http://schemas.openxmlformats.org/officeDocument/2006/relationships/image" Target="../media/image103.png"/><Relationship Id="rId7" Type="http://schemas.openxmlformats.org/officeDocument/2006/relationships/image" Target="../media/image10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5.png"/><Relationship Id="rId4" Type="http://schemas.openxmlformats.org/officeDocument/2006/relationships/image" Target="../media/image104.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12.png"/><Relationship Id="rId4" Type="http://schemas.openxmlformats.org/officeDocument/2006/relationships/image" Target="../media/image11.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emf"/><Relationship Id="rId1" Type="http://schemas.openxmlformats.org/officeDocument/2006/relationships/slideLayout" Target="../slideLayouts/slideLayout9.xml"/><Relationship Id="rId4" Type="http://schemas.openxmlformats.org/officeDocument/2006/relationships/image" Target="../media/image114.png"/></Relationships>
</file>

<file path=ppt/slides/_rels/slide56.xml.rels><?xml version="1.0" encoding="UTF-8" standalone="yes"?>
<Relationships xmlns="http://schemas.openxmlformats.org/package/2006/relationships"><Relationship Id="rId3" Type="http://schemas.openxmlformats.org/officeDocument/2006/relationships/image" Target="../media/image116.emf"/><Relationship Id="rId7" Type="http://schemas.openxmlformats.org/officeDocument/2006/relationships/image" Target="../media/image120.emf"/><Relationship Id="rId2" Type="http://schemas.openxmlformats.org/officeDocument/2006/relationships/image" Target="../media/image115.emf"/><Relationship Id="rId1" Type="http://schemas.openxmlformats.org/officeDocument/2006/relationships/slideLayout" Target="../slideLayouts/slideLayout2.xml"/><Relationship Id="rId6" Type="http://schemas.openxmlformats.org/officeDocument/2006/relationships/image" Target="../media/image119.emf"/><Relationship Id="rId5" Type="http://schemas.openxmlformats.org/officeDocument/2006/relationships/image" Target="../media/image118.emf"/><Relationship Id="rId4" Type="http://schemas.openxmlformats.org/officeDocument/2006/relationships/image" Target="../media/image117.em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15.png"/><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33.emf"/><Relationship Id="rId7" Type="http://schemas.openxmlformats.org/officeDocument/2006/relationships/image" Target="../media/image137.emf"/><Relationship Id="rId2" Type="http://schemas.openxmlformats.org/officeDocument/2006/relationships/image" Target="../media/image132.emf"/><Relationship Id="rId1" Type="http://schemas.openxmlformats.org/officeDocument/2006/relationships/slideLayout" Target="../slideLayouts/slideLayout12.xml"/><Relationship Id="rId6" Type="http://schemas.openxmlformats.org/officeDocument/2006/relationships/image" Target="../media/image136.emf"/><Relationship Id="rId5" Type="http://schemas.openxmlformats.org/officeDocument/2006/relationships/image" Target="../media/image135.emf"/><Relationship Id="rId4" Type="http://schemas.openxmlformats.org/officeDocument/2006/relationships/image" Target="../media/image134.emf"/></Relationships>
</file>

<file path=ppt/slides/_rels/slide69.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6.wmf"/></Relationships>
</file>

<file path=ppt/slides/_rels/slide70.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image" Target="../media/image141.emf"/><Relationship Id="rId2" Type="http://schemas.openxmlformats.org/officeDocument/2006/relationships/image" Target="../media/image140.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43.emf"/><Relationship Id="rId2" Type="http://schemas.openxmlformats.org/officeDocument/2006/relationships/image" Target="../media/image142.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3" Type="http://schemas.openxmlformats.org/officeDocument/2006/relationships/image" Target="../media/image147.jpg"/><Relationship Id="rId2" Type="http://schemas.openxmlformats.org/officeDocument/2006/relationships/image" Target="../media/image146.jpg"/><Relationship Id="rId1" Type="http://schemas.openxmlformats.org/officeDocument/2006/relationships/slideLayout" Target="../slideLayouts/slideLayout2.xml"/><Relationship Id="rId5" Type="http://schemas.openxmlformats.org/officeDocument/2006/relationships/image" Target="../media/image149.png"/><Relationship Id="rId4" Type="http://schemas.openxmlformats.org/officeDocument/2006/relationships/image" Target="../media/image148.jp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2.xml"/><Relationship Id="rId4" Type="http://schemas.openxmlformats.org/officeDocument/2006/relationships/image" Target="../media/image153.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2.xml"/><Relationship Id="rId4" Type="http://schemas.openxmlformats.org/officeDocument/2006/relationships/image" Target="../media/image156.png"/></Relationships>
</file>

<file path=ppt/slides/_rels/slide81.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2.xml"/><Relationship Id="rId5" Type="http://schemas.openxmlformats.org/officeDocument/2006/relationships/image" Target="../media/image160.png"/><Relationship Id="rId4" Type="http://schemas.openxmlformats.org/officeDocument/2006/relationships/image" Target="../media/image159.png"/></Relationships>
</file>

<file path=ppt/slides/_rels/slide82.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2.xml"/><Relationship Id="rId4" Type="http://schemas.openxmlformats.org/officeDocument/2006/relationships/image" Target="../media/image163.png"/></Relationships>
</file>

<file path=ppt/slides/_rels/slide83.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2.xml"/><Relationship Id="rId4" Type="http://schemas.openxmlformats.org/officeDocument/2006/relationships/image" Target="../media/image166.png"/></Relationships>
</file>

<file path=ppt/slides/_rels/slide84.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167.png"/><Relationship Id="rId1" Type="http://schemas.openxmlformats.org/officeDocument/2006/relationships/slideLayout" Target="../slideLayouts/slideLayout2.xml"/><Relationship Id="rId4" Type="http://schemas.openxmlformats.org/officeDocument/2006/relationships/image" Target="../media/image169.png"/></Relationships>
</file>

<file path=ppt/slides/_rels/slide85.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2.xml"/><Relationship Id="rId4" Type="http://schemas.openxmlformats.org/officeDocument/2006/relationships/image" Target="../media/image173.png"/></Relationships>
</file>

<file path=ppt/slides/_rels/slide87.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2.xml"/><Relationship Id="rId4" Type="http://schemas.openxmlformats.org/officeDocument/2006/relationships/image" Target="../media/image176.png"/></Relationships>
</file>

<file path=ppt/slides/_rels/slide88.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2.xml"/><Relationship Id="rId6" Type="http://schemas.openxmlformats.org/officeDocument/2006/relationships/image" Target="../media/image181.png"/><Relationship Id="rId5" Type="http://schemas.openxmlformats.org/officeDocument/2006/relationships/image" Target="../media/image180.png"/><Relationship Id="rId4" Type="http://schemas.openxmlformats.org/officeDocument/2006/relationships/image" Target="../media/image179.png"/></Relationships>
</file>

<file path=ppt/slides/_rels/slide89.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image" Target="../media/image18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188.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slideLayout" Target="../slideLayouts/slideLayout2.xml"/><Relationship Id="rId4" Type="http://schemas.openxmlformats.org/officeDocument/2006/relationships/image" Target="../media/image197.png"/></Relationships>
</file>

<file path=ppt/slides/_rels/slide99.xml.rels><?xml version="1.0" encoding="UTF-8" standalone="yes"?>
<Relationships xmlns="http://schemas.openxmlformats.org/package/2006/relationships"><Relationship Id="rId2" Type="http://schemas.openxmlformats.org/officeDocument/2006/relationships/image" Target="../media/image19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13910" y="296652"/>
            <a:ext cx="12192000" cy="2880320"/>
          </a:xfrm>
        </p:spPr>
        <p:txBody>
          <a:bodyPr>
            <a:normAutofit/>
          </a:bodyPr>
          <a:lstStyle/>
          <a:p>
            <a:r>
              <a:rPr lang="en-US" altLang="ko-KR" sz="4400" dirty="0">
                <a:solidFill>
                  <a:srgbClr val="0000CC"/>
                </a:solidFill>
              </a:rPr>
              <a:t>RAON</a:t>
            </a:r>
            <a:r>
              <a:rPr lang="ko-KR" altLang="en-US" sz="4400" dirty="0">
                <a:solidFill>
                  <a:srgbClr val="0000CC"/>
                </a:solidFill>
              </a:rPr>
              <a:t> </a:t>
            </a:r>
            <a:r>
              <a:rPr lang="en-US" altLang="ko-KR" sz="4400" dirty="0">
                <a:solidFill>
                  <a:srgbClr val="0000CC"/>
                </a:solidFill>
              </a:rPr>
              <a:t>Beam</a:t>
            </a:r>
            <a:r>
              <a:rPr lang="ko-KR" altLang="en-US" sz="4400" dirty="0">
                <a:solidFill>
                  <a:srgbClr val="0000CC"/>
                </a:solidFill>
              </a:rPr>
              <a:t> </a:t>
            </a:r>
            <a:r>
              <a:rPr lang="en-US" altLang="ko-KR" sz="4400" dirty="0">
                <a:solidFill>
                  <a:srgbClr val="0000CC"/>
                </a:solidFill>
              </a:rPr>
              <a:t>Dynamics</a:t>
            </a:r>
            <a:endParaRPr lang="ko-KR" altLang="en-US" sz="4400" dirty="0">
              <a:solidFill>
                <a:srgbClr val="0000CC"/>
              </a:solidFill>
            </a:endParaRPr>
          </a:p>
        </p:txBody>
      </p:sp>
      <p:sp>
        <p:nvSpPr>
          <p:cNvPr id="5" name="부제목 2"/>
          <p:cNvSpPr>
            <a:spLocks noGrp="1"/>
          </p:cNvSpPr>
          <p:nvPr>
            <p:ph type="subTitle" idx="1"/>
          </p:nvPr>
        </p:nvSpPr>
        <p:spPr>
          <a:xfrm>
            <a:off x="0" y="3248980"/>
            <a:ext cx="12192000" cy="2232248"/>
          </a:xfrm>
        </p:spPr>
        <p:txBody>
          <a:bodyPr>
            <a:noAutofit/>
          </a:bodyPr>
          <a:lstStyle/>
          <a:p>
            <a:pPr lvl="0">
              <a:defRPr/>
            </a:pPr>
            <a:r>
              <a:rPr lang="en-US" altLang="ko-KR" sz="2400" b="1" dirty="0">
                <a:solidFill>
                  <a:schemeClr val="tx1"/>
                </a:solidFill>
                <a:latin typeface="맑은 고딕" panose="020B0503020000020004" pitchFamily="50" charset="-127"/>
                <a:cs typeface="Arial" panose="020B0604020202020204" pitchFamily="34" charset="0"/>
              </a:rPr>
              <a:t>Dong-O Jeon</a:t>
            </a:r>
          </a:p>
          <a:p>
            <a:pPr lvl="0">
              <a:defRPr/>
            </a:pPr>
            <a:endParaRPr lang="en-US" altLang="ko-KR" sz="2400" b="1" dirty="0">
              <a:solidFill>
                <a:schemeClr val="tx1"/>
              </a:solidFill>
              <a:latin typeface="맑은 고딕" panose="020B0503020000020004" pitchFamily="50" charset="-127"/>
              <a:cs typeface="Arial" panose="020B0604020202020204" pitchFamily="34" charset="0"/>
            </a:endParaRPr>
          </a:p>
          <a:p>
            <a:pPr lvl="0">
              <a:defRPr/>
            </a:pPr>
            <a:r>
              <a:rPr lang="ko-KR" altLang="en-US" sz="2400" b="1" dirty="0" err="1">
                <a:solidFill>
                  <a:schemeClr val="tx1"/>
                </a:solidFill>
                <a:latin typeface="맑은 고딕" panose="020B0503020000020004" pitchFamily="50" charset="-127"/>
                <a:cs typeface="Arial" panose="020B0604020202020204" pitchFamily="34" charset="0"/>
              </a:rPr>
              <a:t>중이온가속기연구소</a:t>
            </a:r>
            <a:endParaRPr lang="en-US" altLang="ko-KR" sz="2400" b="1" dirty="0">
              <a:solidFill>
                <a:schemeClr val="tx1"/>
              </a:solidFill>
              <a:latin typeface="맑은 고딕" panose="020B0503020000020004" pitchFamily="50" charset="-127"/>
              <a:cs typeface="Arial" panose="020B0604020202020204" pitchFamily="34" charset="0"/>
            </a:endParaRPr>
          </a:p>
          <a:p>
            <a:pPr lvl="0">
              <a:defRPr/>
            </a:pPr>
            <a:r>
              <a:rPr lang="en-US" altLang="ko-KR" sz="2400" b="1" dirty="0">
                <a:solidFill>
                  <a:schemeClr val="tx1"/>
                </a:solidFill>
                <a:latin typeface="맑은 고딕" panose="020B0503020000020004" pitchFamily="50" charset="-127"/>
                <a:cs typeface="Arial" panose="020B0604020202020204" pitchFamily="34" charset="0"/>
              </a:rPr>
              <a:t>Institute for Basic Science</a:t>
            </a:r>
          </a:p>
          <a:p>
            <a:pPr lvl="0">
              <a:defRPr/>
            </a:pPr>
            <a:endParaRPr lang="en-US" altLang="ko-KR" sz="2400" b="1" dirty="0">
              <a:solidFill>
                <a:schemeClr val="tx1"/>
              </a:solidFill>
              <a:latin typeface="맑은 고딕" panose="020B0503020000020004" pitchFamily="50" charset="-127"/>
              <a:cs typeface="Arial" panose="020B0604020202020204" pitchFamily="34" charset="0"/>
            </a:endParaRPr>
          </a:p>
        </p:txBody>
      </p:sp>
      <p:sp>
        <p:nvSpPr>
          <p:cNvPr id="3" name="TextBox 2"/>
          <p:cNvSpPr txBox="1"/>
          <p:nvPr/>
        </p:nvSpPr>
        <p:spPr>
          <a:xfrm>
            <a:off x="5711063" y="6482020"/>
            <a:ext cx="3049233" cy="369332"/>
          </a:xfrm>
          <a:prstGeom prst="rect">
            <a:avLst/>
          </a:prstGeom>
          <a:noFill/>
        </p:spPr>
        <p:txBody>
          <a:bodyPr wrap="none" rtlCol="0">
            <a:spAutoFit/>
          </a:bodyPr>
          <a:lstStyle/>
          <a:p>
            <a:r>
              <a:rPr lang="ko-KR" altLang="en-US" dirty="0" err="1"/>
              <a:t>가속기여름학교</a:t>
            </a:r>
            <a:r>
              <a:rPr lang="ko-KR" altLang="en-US" dirty="0"/>
              <a:t> </a:t>
            </a:r>
            <a:r>
              <a:rPr lang="en-US" altLang="ko-KR" dirty="0"/>
              <a:t>2026.07.08.</a:t>
            </a:r>
            <a:endParaRPr lang="ko-KR" altLang="en-US" dirty="0"/>
          </a:p>
        </p:txBody>
      </p:sp>
    </p:spTree>
    <p:extLst>
      <p:ext uri="{BB962C8B-B14F-4D97-AF65-F5344CB8AC3E}">
        <p14:creationId xmlns:p14="http://schemas.microsoft.com/office/powerpoint/2010/main" val="4231382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3F323C0-756F-49BD-BBCA-CD66FA2972C4}"/>
              </a:ext>
            </a:extLst>
          </p:cNvPr>
          <p:cNvSpPr>
            <a:spLocks noGrp="1"/>
          </p:cNvSpPr>
          <p:nvPr>
            <p:ph type="title"/>
          </p:nvPr>
        </p:nvSpPr>
        <p:spPr/>
        <p:txBody>
          <a:bodyPr>
            <a:normAutofit fontScale="90000"/>
          </a:bodyPr>
          <a:lstStyle/>
          <a:p>
            <a:r>
              <a:rPr lang="en-US" altLang="ko-KR" dirty="0"/>
              <a:t>Beam Emittance in Phase Space ~ beam quality</a:t>
            </a:r>
            <a:endParaRPr lang="ko-KR" altLang="en-US" dirty="0"/>
          </a:p>
        </p:txBody>
      </p:sp>
      <p:sp>
        <p:nvSpPr>
          <p:cNvPr id="57" name="Line 56">
            <a:extLst>
              <a:ext uri="{FF2B5EF4-FFF2-40B4-BE49-F238E27FC236}">
                <a16:creationId xmlns:a16="http://schemas.microsoft.com/office/drawing/2014/main" id="{CF741F74-3C42-4217-B170-B2566CFD89E0}"/>
              </a:ext>
            </a:extLst>
          </p:cNvPr>
          <p:cNvSpPr>
            <a:spLocks noChangeShapeType="1"/>
          </p:cNvSpPr>
          <p:nvPr/>
        </p:nvSpPr>
        <p:spPr bwMode="auto">
          <a:xfrm>
            <a:off x="8673910" y="5277644"/>
            <a:ext cx="3015423" cy="405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ko-KR" altLang="en-US"/>
          </a:p>
        </p:txBody>
      </p:sp>
      <p:sp>
        <p:nvSpPr>
          <p:cNvPr id="58" name="Line 57">
            <a:extLst>
              <a:ext uri="{FF2B5EF4-FFF2-40B4-BE49-F238E27FC236}">
                <a16:creationId xmlns:a16="http://schemas.microsoft.com/office/drawing/2014/main" id="{2ADCD1D0-E353-4B5B-B2D9-F4B541035347}"/>
              </a:ext>
            </a:extLst>
          </p:cNvPr>
          <p:cNvSpPr>
            <a:spLocks noChangeShapeType="1"/>
          </p:cNvSpPr>
          <p:nvPr/>
        </p:nvSpPr>
        <p:spPr bwMode="auto">
          <a:xfrm flipV="1">
            <a:off x="9936733" y="4062499"/>
            <a:ext cx="0" cy="2282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ko-KR" altLang="en-US"/>
          </a:p>
        </p:txBody>
      </p:sp>
      <p:sp>
        <p:nvSpPr>
          <p:cNvPr id="60" name="Text Box 59">
            <a:extLst>
              <a:ext uri="{FF2B5EF4-FFF2-40B4-BE49-F238E27FC236}">
                <a16:creationId xmlns:a16="http://schemas.microsoft.com/office/drawing/2014/main" id="{45171A28-C882-44BB-8083-85D539638713}"/>
              </a:ext>
            </a:extLst>
          </p:cNvPr>
          <p:cNvSpPr txBox="1">
            <a:spLocks noChangeArrowheads="1"/>
          </p:cNvSpPr>
          <p:nvPr/>
        </p:nvSpPr>
        <p:spPr bwMode="auto">
          <a:xfrm>
            <a:off x="11386894" y="5394413"/>
            <a:ext cx="32573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ko-KR" sz="2200" dirty="0">
                <a:latin typeface="Arial" panose="020B0604020202020204" pitchFamily="34" charset="0"/>
                <a:cs typeface="Arial" panose="020B0604020202020204" pitchFamily="34" charset="0"/>
              </a:rPr>
              <a:t>x</a:t>
            </a:r>
          </a:p>
        </p:txBody>
      </p:sp>
      <p:sp>
        <p:nvSpPr>
          <p:cNvPr id="61" name="Text Box 60">
            <a:extLst>
              <a:ext uri="{FF2B5EF4-FFF2-40B4-BE49-F238E27FC236}">
                <a16:creationId xmlns:a16="http://schemas.microsoft.com/office/drawing/2014/main" id="{9FA65F2F-1B18-4D5C-A168-439670DB76D1}"/>
              </a:ext>
            </a:extLst>
          </p:cNvPr>
          <p:cNvSpPr txBox="1">
            <a:spLocks noChangeArrowheads="1"/>
          </p:cNvSpPr>
          <p:nvPr/>
        </p:nvSpPr>
        <p:spPr bwMode="auto">
          <a:xfrm>
            <a:off x="9463658" y="4100600"/>
            <a:ext cx="38824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ko-KR" sz="2200" dirty="0">
                <a:latin typeface="Arial" panose="020B0604020202020204" pitchFamily="34" charset="0"/>
                <a:cs typeface="Arial" panose="020B0604020202020204" pitchFamily="34" charset="0"/>
              </a:rPr>
              <a:t>x’</a:t>
            </a:r>
          </a:p>
        </p:txBody>
      </p:sp>
      <p:sp>
        <p:nvSpPr>
          <p:cNvPr id="68" name="Oval 80">
            <a:extLst>
              <a:ext uri="{FF2B5EF4-FFF2-40B4-BE49-F238E27FC236}">
                <a16:creationId xmlns:a16="http://schemas.microsoft.com/office/drawing/2014/main" id="{7CC7973A-756B-4845-992D-32F5DF1C23FA}"/>
              </a:ext>
            </a:extLst>
          </p:cNvPr>
          <p:cNvSpPr>
            <a:spLocks noChangeArrowheads="1"/>
          </p:cNvSpPr>
          <p:nvPr/>
        </p:nvSpPr>
        <p:spPr bwMode="auto">
          <a:xfrm>
            <a:off x="10470133" y="5053100"/>
            <a:ext cx="152400" cy="1524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69" name="Oval 81">
            <a:extLst>
              <a:ext uri="{FF2B5EF4-FFF2-40B4-BE49-F238E27FC236}">
                <a16:creationId xmlns:a16="http://schemas.microsoft.com/office/drawing/2014/main" id="{52851B5A-9609-46DB-B407-652206EF8334}"/>
              </a:ext>
            </a:extLst>
          </p:cNvPr>
          <p:cNvSpPr>
            <a:spLocks noChangeArrowheads="1"/>
          </p:cNvSpPr>
          <p:nvPr/>
        </p:nvSpPr>
        <p:spPr bwMode="auto">
          <a:xfrm>
            <a:off x="10470133" y="4443500"/>
            <a:ext cx="152400" cy="1524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70" name="Oval 82">
            <a:extLst>
              <a:ext uri="{FF2B5EF4-FFF2-40B4-BE49-F238E27FC236}">
                <a16:creationId xmlns:a16="http://schemas.microsoft.com/office/drawing/2014/main" id="{BC431196-4A38-46F8-B829-3ABE89CF6089}"/>
              </a:ext>
            </a:extLst>
          </p:cNvPr>
          <p:cNvSpPr>
            <a:spLocks noChangeArrowheads="1"/>
          </p:cNvSpPr>
          <p:nvPr/>
        </p:nvSpPr>
        <p:spPr bwMode="auto">
          <a:xfrm>
            <a:off x="9479533" y="5434100"/>
            <a:ext cx="152400" cy="1524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71" name="Oval 83">
            <a:extLst>
              <a:ext uri="{FF2B5EF4-FFF2-40B4-BE49-F238E27FC236}">
                <a16:creationId xmlns:a16="http://schemas.microsoft.com/office/drawing/2014/main" id="{B0F5827E-00B9-4D5D-BE4B-239ED9518C68}"/>
              </a:ext>
            </a:extLst>
          </p:cNvPr>
          <p:cNvSpPr>
            <a:spLocks noChangeArrowheads="1"/>
          </p:cNvSpPr>
          <p:nvPr/>
        </p:nvSpPr>
        <p:spPr bwMode="auto">
          <a:xfrm>
            <a:off x="9715060" y="5049044"/>
            <a:ext cx="152400" cy="1524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72" name="Oval 84">
            <a:extLst>
              <a:ext uri="{FF2B5EF4-FFF2-40B4-BE49-F238E27FC236}">
                <a16:creationId xmlns:a16="http://schemas.microsoft.com/office/drawing/2014/main" id="{FE498881-4E2F-42C8-90BB-04829D81BA0A}"/>
              </a:ext>
            </a:extLst>
          </p:cNvPr>
          <p:cNvSpPr>
            <a:spLocks noChangeArrowheads="1"/>
          </p:cNvSpPr>
          <p:nvPr/>
        </p:nvSpPr>
        <p:spPr bwMode="auto">
          <a:xfrm>
            <a:off x="9555733" y="4824500"/>
            <a:ext cx="152400" cy="1524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73" name="Oval 85">
            <a:extLst>
              <a:ext uri="{FF2B5EF4-FFF2-40B4-BE49-F238E27FC236}">
                <a16:creationId xmlns:a16="http://schemas.microsoft.com/office/drawing/2014/main" id="{8ED461C0-EF6F-4FBF-90F3-4257DF4EB7CD}"/>
              </a:ext>
            </a:extLst>
          </p:cNvPr>
          <p:cNvSpPr>
            <a:spLocks noChangeArrowheads="1"/>
          </p:cNvSpPr>
          <p:nvPr/>
        </p:nvSpPr>
        <p:spPr bwMode="auto">
          <a:xfrm>
            <a:off x="9403333" y="5967500"/>
            <a:ext cx="152400" cy="1524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74" name="Oval 86">
            <a:extLst>
              <a:ext uri="{FF2B5EF4-FFF2-40B4-BE49-F238E27FC236}">
                <a16:creationId xmlns:a16="http://schemas.microsoft.com/office/drawing/2014/main" id="{1C69504A-E7D1-4DB0-BC57-53720745F2A6}"/>
              </a:ext>
            </a:extLst>
          </p:cNvPr>
          <p:cNvSpPr>
            <a:spLocks noChangeArrowheads="1"/>
          </p:cNvSpPr>
          <p:nvPr/>
        </p:nvSpPr>
        <p:spPr bwMode="auto">
          <a:xfrm>
            <a:off x="9022333" y="5510300"/>
            <a:ext cx="152400" cy="1524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75" name="Oval 87">
            <a:extLst>
              <a:ext uri="{FF2B5EF4-FFF2-40B4-BE49-F238E27FC236}">
                <a16:creationId xmlns:a16="http://schemas.microsoft.com/office/drawing/2014/main" id="{3D72D224-3DC6-4218-93DA-C09B9ED2BDC2}"/>
              </a:ext>
            </a:extLst>
          </p:cNvPr>
          <p:cNvSpPr>
            <a:spLocks noChangeArrowheads="1"/>
          </p:cNvSpPr>
          <p:nvPr/>
        </p:nvSpPr>
        <p:spPr bwMode="auto">
          <a:xfrm>
            <a:off x="10241533" y="5510300"/>
            <a:ext cx="152400" cy="1524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76" name="Oval 88">
            <a:extLst>
              <a:ext uri="{FF2B5EF4-FFF2-40B4-BE49-F238E27FC236}">
                <a16:creationId xmlns:a16="http://schemas.microsoft.com/office/drawing/2014/main" id="{47A172CD-BE0E-44B4-AD62-C2BD01FA4265}"/>
              </a:ext>
            </a:extLst>
          </p:cNvPr>
          <p:cNvSpPr>
            <a:spLocks noChangeArrowheads="1"/>
          </p:cNvSpPr>
          <p:nvPr/>
        </p:nvSpPr>
        <p:spPr bwMode="auto">
          <a:xfrm>
            <a:off x="10012933" y="4672100"/>
            <a:ext cx="152400" cy="1524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79" name="Oval 92">
            <a:extLst>
              <a:ext uri="{FF2B5EF4-FFF2-40B4-BE49-F238E27FC236}">
                <a16:creationId xmlns:a16="http://schemas.microsoft.com/office/drawing/2014/main" id="{EE2A0852-7953-44F7-91E0-7FF400D20629}"/>
              </a:ext>
            </a:extLst>
          </p:cNvPr>
          <p:cNvSpPr>
            <a:spLocks noChangeArrowheads="1"/>
          </p:cNvSpPr>
          <p:nvPr/>
        </p:nvSpPr>
        <p:spPr bwMode="auto">
          <a:xfrm rot="2562459">
            <a:off x="9211861" y="4053062"/>
            <a:ext cx="1339850" cy="249237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3" name="TextBox 2">
            <a:extLst>
              <a:ext uri="{FF2B5EF4-FFF2-40B4-BE49-F238E27FC236}">
                <a16:creationId xmlns:a16="http://schemas.microsoft.com/office/drawing/2014/main" id="{65FFED00-5FB0-4D80-B145-DAFCBD566D34}"/>
              </a:ext>
            </a:extLst>
          </p:cNvPr>
          <p:cNvSpPr txBox="1"/>
          <p:nvPr/>
        </p:nvSpPr>
        <p:spPr>
          <a:xfrm>
            <a:off x="753997" y="954640"/>
            <a:ext cx="8330335" cy="1107996"/>
          </a:xfrm>
          <a:prstGeom prst="rect">
            <a:avLst/>
          </a:prstGeom>
          <a:noFill/>
        </p:spPr>
        <p:txBody>
          <a:bodyPr wrap="square" rtlCol="0">
            <a:spAutoFit/>
          </a:bodyPr>
          <a:lstStyle/>
          <a:p>
            <a:pPr marL="265113" indent="-265113">
              <a:buFont typeface="Arial" panose="020B0604020202020204" pitchFamily="34" charset="0"/>
              <a:buChar char="•"/>
            </a:pPr>
            <a:r>
              <a:rPr lang="en-US" altLang="ko-KR" sz="2200" dirty="0">
                <a:latin typeface="Arial" panose="020B0604020202020204" pitchFamily="34" charset="0"/>
                <a:cs typeface="Arial" panose="020B0604020202020204" pitchFamily="34" charset="0"/>
              </a:rPr>
              <a:t>Beam emittance is a measure of beam quality                           (roughly speaking phase space area). </a:t>
            </a:r>
          </a:p>
          <a:p>
            <a:pPr marL="265113" indent="-265113">
              <a:buFont typeface="Arial" panose="020B0604020202020204" pitchFamily="34" charset="0"/>
              <a:buChar char="•"/>
            </a:pPr>
            <a:r>
              <a:rPr lang="en-US" altLang="ko-KR" sz="2200" dirty="0">
                <a:latin typeface="Arial" panose="020B0604020202020204" pitchFamily="34" charset="0"/>
                <a:cs typeface="Arial" panose="020B0604020202020204" pitchFamily="34" charset="0"/>
              </a:rPr>
              <a:t>RMS emittance is widely used for beam distributions. </a:t>
            </a:r>
            <a:endParaRPr lang="ko-KR" altLang="en-US" sz="2200" dirty="0">
              <a:latin typeface="Arial" panose="020B0604020202020204" pitchFamily="34" charset="0"/>
              <a:cs typeface="Arial" panose="020B0604020202020204" pitchFamily="34" charset="0"/>
            </a:endParaRPr>
          </a:p>
        </p:txBody>
      </p:sp>
      <p:pic>
        <p:nvPicPr>
          <p:cNvPr id="80" name="Picture 3">
            <a:extLst>
              <a:ext uri="{FF2B5EF4-FFF2-40B4-BE49-F238E27FC236}">
                <a16:creationId xmlns:a16="http://schemas.microsoft.com/office/drawing/2014/main" id="{FF717764-FA9E-41E2-9063-E5E4B31822F2}"/>
              </a:ext>
            </a:extLst>
          </p:cNvPr>
          <p:cNvPicPr>
            <a:picLocks noChangeAspect="1" noChangeArrowheads="1"/>
          </p:cNvPicPr>
          <p:nvPr/>
        </p:nvPicPr>
        <p:blipFill>
          <a:blip r:embed="rId2" cstate="print"/>
          <a:srcRect/>
          <a:stretch>
            <a:fillRect/>
          </a:stretch>
        </p:blipFill>
        <p:spPr bwMode="auto">
          <a:xfrm>
            <a:off x="327844" y="4088763"/>
            <a:ext cx="7888430" cy="1896521"/>
          </a:xfrm>
          <a:prstGeom prst="rect">
            <a:avLst/>
          </a:prstGeom>
          <a:noFill/>
          <a:ln w="9525">
            <a:noFill/>
            <a:miter lim="800000"/>
            <a:headEnd/>
            <a:tailEnd/>
          </a:ln>
        </p:spPr>
      </p:pic>
      <p:pic>
        <p:nvPicPr>
          <p:cNvPr id="81" name="Picture 4">
            <a:extLst>
              <a:ext uri="{FF2B5EF4-FFF2-40B4-BE49-F238E27FC236}">
                <a16:creationId xmlns:a16="http://schemas.microsoft.com/office/drawing/2014/main" id="{D7F6AE9A-F804-46B1-9F1A-28CB39AAD166}"/>
              </a:ext>
            </a:extLst>
          </p:cNvPr>
          <p:cNvPicPr>
            <a:picLocks noChangeAspect="1" noChangeArrowheads="1"/>
          </p:cNvPicPr>
          <p:nvPr/>
        </p:nvPicPr>
        <p:blipFill>
          <a:blip r:embed="rId3" cstate="print"/>
          <a:srcRect/>
          <a:stretch>
            <a:fillRect/>
          </a:stretch>
        </p:blipFill>
        <p:spPr bwMode="auto">
          <a:xfrm>
            <a:off x="333775" y="2324206"/>
            <a:ext cx="5294173" cy="794147"/>
          </a:xfrm>
          <a:prstGeom prst="rect">
            <a:avLst/>
          </a:prstGeom>
          <a:noFill/>
          <a:ln w="9525">
            <a:solidFill>
              <a:srgbClr val="FF0066"/>
            </a:solidFill>
            <a:miter lim="800000"/>
            <a:headEnd/>
            <a:tailEnd/>
          </a:ln>
        </p:spPr>
      </p:pic>
      <p:sp>
        <p:nvSpPr>
          <p:cNvPr id="82" name="TextBox 81">
            <a:extLst>
              <a:ext uri="{FF2B5EF4-FFF2-40B4-BE49-F238E27FC236}">
                <a16:creationId xmlns:a16="http://schemas.microsoft.com/office/drawing/2014/main" id="{E5F88FEE-427B-4FC9-8378-CA132A055382}"/>
              </a:ext>
            </a:extLst>
          </p:cNvPr>
          <p:cNvSpPr txBox="1"/>
          <p:nvPr/>
        </p:nvSpPr>
        <p:spPr>
          <a:xfrm>
            <a:off x="1543295" y="3147355"/>
            <a:ext cx="2117887" cy="461665"/>
          </a:xfrm>
          <a:prstGeom prst="rect">
            <a:avLst/>
          </a:prstGeom>
          <a:solidFill>
            <a:srgbClr val="92D050"/>
          </a:solidFill>
        </p:spPr>
        <p:txBody>
          <a:bodyPr wrap="none" rtlCol="0">
            <a:spAutoFit/>
          </a:bodyPr>
          <a:lstStyle/>
          <a:p>
            <a:r>
              <a:rPr lang="en-US" altLang="ko-KR" sz="2400" dirty="0">
                <a:latin typeface="Arial" panose="020B0604020202020204" pitchFamily="34" charset="0"/>
                <a:cs typeface="Arial" panose="020B0604020202020204" pitchFamily="34" charset="0"/>
              </a:rPr>
              <a:t>rms emittance</a:t>
            </a:r>
            <a:endParaRPr lang="ko-KR" altLang="en-US" sz="2400" dirty="0">
              <a:latin typeface="Arial" panose="020B0604020202020204" pitchFamily="34" charset="0"/>
              <a:cs typeface="Arial" panose="020B0604020202020204" pitchFamily="34" charset="0"/>
            </a:endParaRPr>
          </a:p>
        </p:txBody>
      </p:sp>
      <p:sp>
        <p:nvSpPr>
          <p:cNvPr id="86" name="Oval 80">
            <a:extLst>
              <a:ext uri="{FF2B5EF4-FFF2-40B4-BE49-F238E27FC236}">
                <a16:creationId xmlns:a16="http://schemas.microsoft.com/office/drawing/2014/main" id="{95585AAC-59E4-4929-A890-F9908D16FB60}"/>
              </a:ext>
            </a:extLst>
          </p:cNvPr>
          <p:cNvSpPr>
            <a:spLocks noChangeArrowheads="1"/>
          </p:cNvSpPr>
          <p:nvPr/>
        </p:nvSpPr>
        <p:spPr bwMode="auto">
          <a:xfrm>
            <a:off x="10130029" y="4988274"/>
            <a:ext cx="152400" cy="1524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87" name="Oval 80">
            <a:extLst>
              <a:ext uri="{FF2B5EF4-FFF2-40B4-BE49-F238E27FC236}">
                <a16:creationId xmlns:a16="http://schemas.microsoft.com/office/drawing/2014/main" id="{B74589FD-78F8-40A2-937C-0E9BF0EC2347}"/>
              </a:ext>
            </a:extLst>
          </p:cNvPr>
          <p:cNvSpPr>
            <a:spLocks noChangeArrowheads="1"/>
          </p:cNvSpPr>
          <p:nvPr/>
        </p:nvSpPr>
        <p:spPr bwMode="auto">
          <a:xfrm>
            <a:off x="10010543" y="5386452"/>
            <a:ext cx="152400" cy="1524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88" name="Oval 80">
            <a:extLst>
              <a:ext uri="{FF2B5EF4-FFF2-40B4-BE49-F238E27FC236}">
                <a16:creationId xmlns:a16="http://schemas.microsoft.com/office/drawing/2014/main" id="{C203D486-71E2-4269-911D-3B09288321B1}"/>
              </a:ext>
            </a:extLst>
          </p:cNvPr>
          <p:cNvSpPr>
            <a:spLocks noChangeArrowheads="1"/>
          </p:cNvSpPr>
          <p:nvPr/>
        </p:nvSpPr>
        <p:spPr bwMode="auto">
          <a:xfrm>
            <a:off x="9636876" y="5700800"/>
            <a:ext cx="152400" cy="1524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pic>
        <p:nvPicPr>
          <p:cNvPr id="6" name="그림 5">
            <a:extLst>
              <a:ext uri="{FF2B5EF4-FFF2-40B4-BE49-F238E27FC236}">
                <a16:creationId xmlns:a16="http://schemas.microsoft.com/office/drawing/2014/main" id="{B99A401F-5CAD-4FFE-8B0C-0EB80CC6E957}"/>
              </a:ext>
            </a:extLst>
          </p:cNvPr>
          <p:cNvPicPr>
            <a:picLocks noChangeAspect="1"/>
          </p:cNvPicPr>
          <p:nvPr/>
        </p:nvPicPr>
        <p:blipFill rotWithShape="1">
          <a:blip r:embed="rId4"/>
          <a:srcRect b="1314"/>
          <a:stretch/>
        </p:blipFill>
        <p:spPr>
          <a:xfrm>
            <a:off x="8370588" y="908720"/>
            <a:ext cx="3774084" cy="2963280"/>
          </a:xfrm>
          <a:prstGeom prst="rect">
            <a:avLst/>
          </a:prstGeom>
        </p:spPr>
      </p:pic>
      <p:sp>
        <p:nvSpPr>
          <p:cNvPr id="52" name="Text Box 59">
            <a:extLst>
              <a:ext uri="{FF2B5EF4-FFF2-40B4-BE49-F238E27FC236}">
                <a16:creationId xmlns:a16="http://schemas.microsoft.com/office/drawing/2014/main" id="{87C23D36-D8E0-4CC9-830B-6CDA7A9F4589}"/>
              </a:ext>
            </a:extLst>
          </p:cNvPr>
          <p:cNvSpPr txBox="1">
            <a:spLocks noChangeArrowheads="1"/>
          </p:cNvSpPr>
          <p:nvPr/>
        </p:nvSpPr>
        <p:spPr bwMode="auto">
          <a:xfrm>
            <a:off x="10011439" y="3681028"/>
            <a:ext cx="837089" cy="338554"/>
          </a:xfrm>
          <a:prstGeom prst="rect">
            <a:avLst/>
          </a:prstGeom>
          <a:solidFill>
            <a:srgbClr val="92D050"/>
          </a:solidFill>
          <a:ln>
            <a:noFill/>
          </a:ln>
          <a:effectLst/>
          <a:extLst/>
        </p:spPr>
        <p:txBody>
          <a:bodyPr wrap="none">
            <a:spAutoFit/>
          </a:bodyPr>
          <a:lstStyle/>
          <a:p>
            <a:pPr algn="l"/>
            <a:r>
              <a:rPr lang="en-US" altLang="ko-KR" sz="1600" dirty="0">
                <a:latin typeface="Arial" panose="020B0604020202020204" pitchFamily="34" charset="0"/>
                <a:cs typeface="Arial" panose="020B0604020202020204" pitchFamily="34" charset="0"/>
              </a:rPr>
              <a:t>X [mm]</a:t>
            </a:r>
          </a:p>
        </p:txBody>
      </p:sp>
      <p:sp>
        <p:nvSpPr>
          <p:cNvPr id="53" name="Text Box 60">
            <a:extLst>
              <a:ext uri="{FF2B5EF4-FFF2-40B4-BE49-F238E27FC236}">
                <a16:creationId xmlns:a16="http://schemas.microsoft.com/office/drawing/2014/main" id="{B6D60702-2D74-4FA8-B645-D21A92485CF4}"/>
              </a:ext>
            </a:extLst>
          </p:cNvPr>
          <p:cNvSpPr txBox="1">
            <a:spLocks noChangeArrowheads="1"/>
          </p:cNvSpPr>
          <p:nvPr/>
        </p:nvSpPr>
        <p:spPr bwMode="auto">
          <a:xfrm rot="16200000">
            <a:off x="7975468" y="2120615"/>
            <a:ext cx="972107" cy="338554"/>
          </a:xfrm>
          <a:prstGeom prst="rect">
            <a:avLst/>
          </a:prstGeom>
          <a:solidFill>
            <a:srgbClr val="92D050"/>
          </a:solidFill>
          <a:ln>
            <a:noFill/>
          </a:ln>
          <a:effectLst/>
          <a:extLst/>
        </p:spPr>
        <p:txBody>
          <a:bodyPr wrap="square">
            <a:spAutoFit/>
          </a:bodyPr>
          <a:lstStyle/>
          <a:p>
            <a:pPr algn="l"/>
            <a:r>
              <a:rPr lang="en-US" altLang="ko-KR" sz="1600" dirty="0">
                <a:latin typeface="Arial" panose="020B0604020202020204" pitchFamily="34" charset="0"/>
                <a:cs typeface="Arial" panose="020B0604020202020204" pitchFamily="34" charset="0"/>
              </a:rPr>
              <a:t>x’ [</a:t>
            </a:r>
            <a:r>
              <a:rPr lang="en-US" altLang="ko-KR" sz="1600" dirty="0" err="1">
                <a:latin typeface="Arial" panose="020B0604020202020204" pitchFamily="34" charset="0"/>
                <a:cs typeface="Arial" panose="020B0604020202020204" pitchFamily="34" charset="0"/>
              </a:rPr>
              <a:t>mrad</a:t>
            </a:r>
            <a:r>
              <a:rPr lang="en-US" altLang="ko-KR"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5298783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2"/>
          <p:cNvSpPr>
            <a:spLocks noGrp="1" noChangeArrowheads="1"/>
          </p:cNvSpPr>
          <p:nvPr>
            <p:ph type="title"/>
          </p:nvPr>
        </p:nvSpPr>
        <p:spPr>
          <a:xfrm>
            <a:off x="1981200" y="2501900"/>
            <a:ext cx="8229600" cy="1443038"/>
          </a:xfrm>
        </p:spPr>
        <p:txBody>
          <a:bodyPr>
            <a:normAutofit/>
          </a:bodyPr>
          <a:lstStyle/>
          <a:p>
            <a:pPr algn="ctr"/>
            <a:r>
              <a:rPr lang="en-US" sz="4400" dirty="0"/>
              <a:t>Phase Space Tomography</a:t>
            </a:r>
          </a:p>
        </p:txBody>
      </p:sp>
    </p:spTree>
    <p:extLst>
      <p:ext uri="{BB962C8B-B14F-4D97-AF65-F5344CB8AC3E}">
        <p14:creationId xmlns:p14="http://schemas.microsoft.com/office/powerpoint/2010/main" val="325979533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03D02F6-68F9-4D07-80A8-420D2EEE58BE}"/>
              </a:ext>
            </a:extLst>
          </p:cNvPr>
          <p:cNvSpPr>
            <a:spLocks noGrp="1"/>
          </p:cNvSpPr>
          <p:nvPr>
            <p:ph type="title"/>
          </p:nvPr>
        </p:nvSpPr>
        <p:spPr/>
        <p:txBody>
          <a:bodyPr>
            <a:normAutofit fontScale="90000"/>
          </a:bodyPr>
          <a:lstStyle/>
          <a:p>
            <a:r>
              <a:rPr lang="en-US" altLang="ko-KR" dirty="0"/>
              <a:t>Tomography</a:t>
            </a:r>
            <a:endParaRPr lang="ko-KR" altLang="en-US" dirty="0"/>
          </a:p>
        </p:txBody>
      </p:sp>
      <p:sp>
        <p:nvSpPr>
          <p:cNvPr id="3" name="내용 개체 틀 2">
            <a:extLst>
              <a:ext uri="{FF2B5EF4-FFF2-40B4-BE49-F238E27FC236}">
                <a16:creationId xmlns:a16="http://schemas.microsoft.com/office/drawing/2014/main" id="{2DF92D90-CAFD-4CBB-9ABB-6A6555BE87F9}"/>
              </a:ext>
            </a:extLst>
          </p:cNvPr>
          <p:cNvSpPr>
            <a:spLocks noGrp="1"/>
          </p:cNvSpPr>
          <p:nvPr>
            <p:ph sz="half" idx="2"/>
          </p:nvPr>
        </p:nvSpPr>
        <p:spPr/>
        <p:txBody>
          <a:bodyPr>
            <a:normAutofit/>
          </a:bodyPr>
          <a:lstStyle/>
          <a:p>
            <a:r>
              <a:rPr lang="en-US" altLang="ko-KR" b="1" dirty="0">
                <a:latin typeface="Arial" panose="020B0604020202020204" pitchFamily="34" charset="0"/>
                <a:cs typeface="Arial" panose="020B0604020202020204" pitchFamily="34" charset="0"/>
              </a:rPr>
              <a:t>Tomography</a:t>
            </a:r>
            <a:r>
              <a:rPr lang="en-US" altLang="ko-KR" dirty="0">
                <a:latin typeface="Arial" panose="020B0604020202020204" pitchFamily="34" charset="0"/>
                <a:cs typeface="Arial" panose="020B0604020202020204" pitchFamily="34" charset="0"/>
              </a:rPr>
              <a:t> is an advanced imaging technique that creates cross-sectional slices of a three-dimensional object. </a:t>
            </a:r>
          </a:p>
          <a:p>
            <a:endParaRPr lang="en-US" altLang="ko-KR" dirty="0">
              <a:latin typeface="Arial" panose="020B0604020202020204" pitchFamily="34" charset="0"/>
              <a:cs typeface="Arial" panose="020B0604020202020204" pitchFamily="34" charset="0"/>
            </a:endParaRPr>
          </a:p>
          <a:p>
            <a:r>
              <a:rPr lang="en-US" altLang="ko-KR" dirty="0">
                <a:latin typeface="Arial" panose="020B0604020202020204" pitchFamily="34" charset="0"/>
                <a:cs typeface="Arial" panose="020B0604020202020204" pitchFamily="34" charset="0"/>
              </a:rPr>
              <a:t>Instead of a single projection like a traditional X-ray, tomography involves taking multiple measurements from different angles around the subject. A computer then processes these measurements using mathematical procedures to assemble a complete 3D volume made up of individual slices.</a:t>
            </a:r>
          </a:p>
          <a:p>
            <a:endParaRPr lang="en-US" altLang="ko-KR" dirty="0">
              <a:latin typeface="Arial" panose="020B0604020202020204" pitchFamily="34" charset="0"/>
              <a:cs typeface="Arial" panose="020B0604020202020204" pitchFamily="34" charset="0"/>
            </a:endParaRPr>
          </a:p>
          <a:p>
            <a:r>
              <a:rPr lang="en-US" altLang="ko-KR" dirty="0">
                <a:latin typeface="Arial" panose="020B0604020202020204" pitchFamily="34" charset="0"/>
                <a:cs typeface="Arial" panose="020B0604020202020204" pitchFamily="34" charset="0"/>
              </a:rPr>
              <a:t>Tomography technique has been applied to particle accelerators to reconstruct beam distribution in phase space from multiple profile measurements. </a:t>
            </a:r>
            <a:endParaRPr lang="ko-K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045542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Hybrid tomography method</a:t>
            </a:r>
            <a:endParaRPr lang="ko-KR" altLang="en-US" dirty="0"/>
          </a:p>
        </p:txBody>
      </p:sp>
      <p:sp>
        <p:nvSpPr>
          <p:cNvPr id="3" name="내용 개체 틀 2"/>
          <p:cNvSpPr>
            <a:spLocks noGrp="1"/>
          </p:cNvSpPr>
          <p:nvPr>
            <p:ph sz="half" idx="2"/>
          </p:nvPr>
        </p:nvSpPr>
        <p:spPr/>
        <p:txBody>
          <a:bodyPr/>
          <a:lstStyle/>
          <a:p>
            <a:r>
              <a:rPr lang="en-US" altLang="ko-KR" dirty="0">
                <a:latin typeface="Arial" panose="020B0604020202020204" pitchFamily="34" charset="0"/>
                <a:cs typeface="Arial" panose="020B0604020202020204" pitchFamily="34" charset="0"/>
              </a:rPr>
              <a:t>Tomography reconstruction has been applied to cases where emittance scanner is not available (due to space limitation or high beam energy). </a:t>
            </a:r>
          </a:p>
          <a:p>
            <a:endParaRPr lang="en-US" altLang="ko-KR" dirty="0">
              <a:latin typeface="Arial" panose="020B0604020202020204" pitchFamily="34" charset="0"/>
              <a:cs typeface="Arial" panose="020B0604020202020204" pitchFamily="34" charset="0"/>
            </a:endParaRPr>
          </a:p>
          <a:p>
            <a:r>
              <a:rPr lang="en-US" altLang="ko-KR" dirty="0">
                <a:latin typeface="Arial" panose="020B0604020202020204" pitchFamily="34" charset="0"/>
                <a:cs typeface="Arial" panose="020B0604020202020204" pitchFamily="34" charset="0"/>
              </a:rPr>
              <a:t>Most tomography method is based on linear mapping. </a:t>
            </a:r>
          </a:p>
          <a:p>
            <a:r>
              <a:rPr lang="en-US" altLang="ko-KR" dirty="0">
                <a:latin typeface="Arial" panose="020B0604020202020204" pitchFamily="34" charset="0"/>
                <a:cs typeface="Arial" panose="020B0604020202020204" pitchFamily="34" charset="0"/>
              </a:rPr>
              <a:t>However, sometimes </a:t>
            </a:r>
            <a:r>
              <a:rPr lang="en-US" altLang="ko-KR" dirty="0">
                <a:solidFill>
                  <a:srgbClr val="0000FF"/>
                </a:solidFill>
                <a:latin typeface="Arial" panose="020B0604020202020204" pitchFamily="34" charset="0"/>
                <a:cs typeface="Arial" panose="020B0604020202020204" pitchFamily="34" charset="0"/>
              </a:rPr>
              <a:t>it is needed to include nonlinearities </a:t>
            </a:r>
            <a:r>
              <a:rPr lang="en-US" altLang="ko-KR" dirty="0">
                <a:latin typeface="Arial" panose="020B0604020202020204" pitchFamily="34" charset="0"/>
                <a:cs typeface="Arial" panose="020B0604020202020204" pitchFamily="34" charset="0"/>
              </a:rPr>
              <a:t>such as space charge effect, optical nonlinearities. </a:t>
            </a:r>
          </a:p>
          <a:p>
            <a:endParaRPr lang="en-US" altLang="ko-KR" dirty="0">
              <a:latin typeface="Arial" panose="020B0604020202020204" pitchFamily="34" charset="0"/>
              <a:cs typeface="Arial" panose="020B0604020202020204" pitchFamily="34" charset="0"/>
            </a:endParaRPr>
          </a:p>
          <a:p>
            <a:r>
              <a:rPr lang="en-US" altLang="ko-KR" dirty="0">
                <a:latin typeface="Arial" panose="020B0604020202020204" pitchFamily="34" charset="0"/>
                <a:cs typeface="Arial" panose="020B0604020202020204" pitchFamily="34" charset="0"/>
              </a:rPr>
              <a:t>Space charge effect is self field effect of charged particle beams. </a:t>
            </a:r>
          </a:p>
        </p:txBody>
      </p:sp>
      <p:sp>
        <p:nvSpPr>
          <p:cNvPr id="4" name="슬라이드 번호 개체 틀 3"/>
          <p:cNvSpPr txBox="1">
            <a:spLocks/>
          </p:cNvSpPr>
          <p:nvPr/>
        </p:nvSpPr>
        <p:spPr>
          <a:xfrm>
            <a:off x="7212124" y="6482334"/>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102</a:t>
            </a:fld>
            <a:endParaRPr lang="ko-KR" altLang="en-US" dirty="0"/>
          </a:p>
        </p:txBody>
      </p:sp>
    </p:spTree>
    <p:extLst>
      <p:ext uri="{BB962C8B-B14F-4D97-AF65-F5344CB8AC3E}">
        <p14:creationId xmlns:p14="http://schemas.microsoft.com/office/powerpoint/2010/main" val="157178556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Hybrid tomography method</a:t>
            </a:r>
            <a:endParaRPr lang="ko-KR" altLang="en-US" dirty="0"/>
          </a:p>
        </p:txBody>
      </p:sp>
      <p:sp>
        <p:nvSpPr>
          <p:cNvPr id="3" name="내용 개체 틀 2"/>
          <p:cNvSpPr>
            <a:spLocks noGrp="1"/>
          </p:cNvSpPr>
          <p:nvPr>
            <p:ph sz="half" idx="2"/>
          </p:nvPr>
        </p:nvSpPr>
        <p:spPr>
          <a:xfrm>
            <a:off x="299356" y="5481228"/>
            <a:ext cx="11233248" cy="792088"/>
          </a:xfrm>
        </p:spPr>
        <p:txBody>
          <a:bodyPr>
            <a:normAutofit lnSpcReduction="10000"/>
          </a:bodyPr>
          <a:lstStyle/>
          <a:p>
            <a:r>
              <a:rPr lang="en-US" altLang="ko-KR" dirty="0">
                <a:latin typeface="Arial" panose="020B0604020202020204" pitchFamily="34" charset="0"/>
                <a:cs typeface="Arial" panose="020B0604020202020204" pitchFamily="34" charset="0"/>
              </a:rPr>
              <a:t>At CERN, a hybrid tomography method was developed, utilizing the beam dynamics code Travel that include the space charge effect and nonlinearities.  </a:t>
            </a:r>
            <a:endParaRPr lang="ko-KR" altLang="en-US" dirty="0">
              <a:latin typeface="Arial" panose="020B0604020202020204" pitchFamily="34" charset="0"/>
              <a:cs typeface="Arial" panose="020B0604020202020204" pitchFamily="34" charset="0"/>
            </a:endParaRPr>
          </a:p>
        </p:txBody>
      </p:sp>
      <p:pic>
        <p:nvPicPr>
          <p:cNvPr id="6" name="그림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689" y="944724"/>
            <a:ext cx="9573787" cy="4392488"/>
          </a:xfrm>
          <a:prstGeom prst="rect">
            <a:avLst/>
          </a:prstGeom>
        </p:spPr>
      </p:pic>
      <p:sp>
        <p:nvSpPr>
          <p:cNvPr id="8" name="TextBox 7"/>
          <p:cNvSpPr txBox="1"/>
          <p:nvPr/>
        </p:nvSpPr>
        <p:spPr>
          <a:xfrm>
            <a:off x="9516380" y="724054"/>
            <a:ext cx="2343911" cy="369332"/>
          </a:xfrm>
          <a:prstGeom prst="rect">
            <a:avLst/>
          </a:prstGeom>
          <a:solidFill>
            <a:schemeClr val="tx2">
              <a:lumMod val="20000"/>
              <a:lumOff val="80000"/>
            </a:schemeClr>
          </a:solidFill>
        </p:spPr>
        <p:txBody>
          <a:bodyPr wrap="none" rtlCol="0">
            <a:spAutoFit/>
          </a:bodyPr>
          <a:lstStyle/>
          <a:p>
            <a:r>
              <a:rPr lang="en-US" altLang="ko-KR" dirty="0" err="1"/>
              <a:t>Dimov</a:t>
            </a:r>
            <a:r>
              <a:rPr lang="en-US" altLang="ko-KR" dirty="0"/>
              <a:t> et al, HB2016</a:t>
            </a:r>
            <a:endParaRPr lang="ko-KR" altLang="en-US" dirty="0"/>
          </a:p>
        </p:txBody>
      </p:sp>
      <p:sp>
        <p:nvSpPr>
          <p:cNvPr id="7" name="슬라이드 번호 개체 틀 3"/>
          <p:cNvSpPr txBox="1">
            <a:spLocks/>
          </p:cNvSpPr>
          <p:nvPr/>
        </p:nvSpPr>
        <p:spPr>
          <a:xfrm>
            <a:off x="7212124" y="6482334"/>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103</a:t>
            </a:fld>
            <a:endParaRPr lang="ko-KR" altLang="en-US" dirty="0"/>
          </a:p>
        </p:txBody>
      </p:sp>
      <p:sp>
        <p:nvSpPr>
          <p:cNvPr id="4" name="TextBox 3">
            <a:extLst>
              <a:ext uri="{FF2B5EF4-FFF2-40B4-BE49-F238E27FC236}">
                <a16:creationId xmlns:a16="http://schemas.microsoft.com/office/drawing/2014/main" id="{CC077D81-3FAE-4C64-8377-7EAD305408A8}"/>
              </a:ext>
            </a:extLst>
          </p:cNvPr>
          <p:cNvSpPr txBox="1"/>
          <p:nvPr/>
        </p:nvSpPr>
        <p:spPr>
          <a:xfrm>
            <a:off x="3683732" y="2276872"/>
            <a:ext cx="1260140" cy="369332"/>
          </a:xfrm>
          <a:prstGeom prst="rect">
            <a:avLst/>
          </a:prstGeom>
          <a:solidFill>
            <a:schemeClr val="bg1"/>
          </a:solidFill>
        </p:spPr>
        <p:txBody>
          <a:bodyPr wrap="square" rtlCol="0">
            <a:spAutoFit/>
          </a:bodyPr>
          <a:lstStyle/>
          <a:p>
            <a:endParaRPr lang="ko-KR" altLang="en-US" dirty="0"/>
          </a:p>
        </p:txBody>
      </p:sp>
      <p:sp>
        <p:nvSpPr>
          <p:cNvPr id="9" name="TextBox 8">
            <a:extLst>
              <a:ext uri="{FF2B5EF4-FFF2-40B4-BE49-F238E27FC236}">
                <a16:creationId xmlns:a16="http://schemas.microsoft.com/office/drawing/2014/main" id="{2916AA24-3881-4462-8FCC-698BC1CCDB53}"/>
              </a:ext>
            </a:extLst>
          </p:cNvPr>
          <p:cNvSpPr txBox="1"/>
          <p:nvPr/>
        </p:nvSpPr>
        <p:spPr>
          <a:xfrm>
            <a:off x="3503712" y="4401108"/>
            <a:ext cx="1260140" cy="369332"/>
          </a:xfrm>
          <a:prstGeom prst="rect">
            <a:avLst/>
          </a:prstGeom>
          <a:solidFill>
            <a:schemeClr val="bg1"/>
          </a:solidFill>
        </p:spPr>
        <p:txBody>
          <a:bodyPr wrap="square" rtlCol="0">
            <a:spAutoFit/>
          </a:bodyPr>
          <a:lstStyle/>
          <a:p>
            <a:endParaRPr lang="ko-KR" altLang="en-US" dirty="0"/>
          </a:p>
        </p:txBody>
      </p:sp>
    </p:spTree>
    <p:extLst>
      <p:ext uri="{BB962C8B-B14F-4D97-AF65-F5344CB8AC3E}">
        <p14:creationId xmlns:p14="http://schemas.microsoft.com/office/powerpoint/2010/main" val="200984112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Tomography in the MEBT</a:t>
            </a:r>
            <a:endParaRPr lang="ko-KR" altLang="en-US" dirty="0"/>
          </a:p>
        </p:txBody>
      </p:sp>
      <p:sp>
        <p:nvSpPr>
          <p:cNvPr id="3" name="내용 개체 틀 2"/>
          <p:cNvSpPr>
            <a:spLocks noGrp="1"/>
          </p:cNvSpPr>
          <p:nvPr>
            <p:ph sz="half" idx="2"/>
          </p:nvPr>
        </p:nvSpPr>
        <p:spPr/>
        <p:txBody>
          <a:bodyPr/>
          <a:lstStyle/>
          <a:p>
            <a:r>
              <a:rPr lang="en-US" altLang="ko-KR" dirty="0">
                <a:latin typeface="Arial" panose="020B0604020202020204" pitchFamily="34" charset="0"/>
                <a:cs typeface="Arial" panose="020B0604020202020204" pitchFamily="34" charset="0"/>
              </a:rPr>
              <a:t>Tomography reconstruction was applied to get the </a:t>
            </a:r>
            <a:r>
              <a:rPr lang="en-US" altLang="ko-KR" dirty="0">
                <a:solidFill>
                  <a:srgbClr val="0000CC"/>
                </a:solidFill>
                <a:latin typeface="Arial" panose="020B0604020202020204" pitchFamily="34" charset="0"/>
                <a:cs typeface="Arial" panose="020B0604020202020204" pitchFamily="34" charset="0"/>
              </a:rPr>
              <a:t>RFQ output beam   distribution</a:t>
            </a:r>
            <a:r>
              <a:rPr lang="en-US" altLang="ko-KR" dirty="0">
                <a:latin typeface="Arial" panose="020B0604020202020204" pitchFamily="34" charset="0"/>
                <a:cs typeface="Arial" panose="020B0604020202020204" pitchFamily="34" charset="0"/>
              </a:rPr>
              <a:t> using the 4 wire-scanners in the SCL. </a:t>
            </a:r>
          </a:p>
          <a:p>
            <a:r>
              <a:rPr lang="en-US" altLang="ko-KR" dirty="0">
                <a:latin typeface="Arial" panose="020B0604020202020204" pitchFamily="34" charset="0"/>
                <a:cs typeface="Arial" panose="020B0604020202020204" pitchFamily="34" charset="0"/>
              </a:rPr>
              <a:t>Wire-scanners are located at optically periodic positions. </a:t>
            </a:r>
          </a:p>
          <a:p>
            <a:r>
              <a:rPr lang="en-US" altLang="ko-KR" dirty="0">
                <a:latin typeface="Arial" panose="020B0604020202020204" pitchFamily="34" charset="0"/>
                <a:cs typeface="Arial" panose="020B0604020202020204" pitchFamily="34" charset="0"/>
              </a:rPr>
              <a:t>Phase advances between two consecutive wire-scanners are 87° ~ 80°. </a:t>
            </a:r>
          </a:p>
        </p:txBody>
      </p:sp>
      <p:pic>
        <p:nvPicPr>
          <p:cNvPr id="4" name="그림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60" y="3529336"/>
            <a:ext cx="11339543" cy="1987468"/>
          </a:xfrm>
          <a:prstGeom prst="rect">
            <a:avLst/>
          </a:prstGeom>
        </p:spPr>
      </p:pic>
      <p:sp>
        <p:nvSpPr>
          <p:cNvPr id="5" name="슬라이드 번호 개체 틀 3"/>
          <p:cNvSpPr txBox="1">
            <a:spLocks/>
          </p:cNvSpPr>
          <p:nvPr/>
        </p:nvSpPr>
        <p:spPr>
          <a:xfrm>
            <a:off x="7212124" y="6482334"/>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104</a:t>
            </a:fld>
            <a:endParaRPr lang="ko-KR" altLang="en-US" dirty="0"/>
          </a:p>
        </p:txBody>
      </p:sp>
      <p:sp>
        <p:nvSpPr>
          <p:cNvPr id="6" name="화살표: 오른쪽 5">
            <a:extLst>
              <a:ext uri="{FF2B5EF4-FFF2-40B4-BE49-F238E27FC236}">
                <a16:creationId xmlns:a16="http://schemas.microsoft.com/office/drawing/2014/main" id="{6FBA2B75-B261-4143-B0C9-817F88720DF7}"/>
              </a:ext>
            </a:extLst>
          </p:cNvPr>
          <p:cNvSpPr/>
          <p:nvPr/>
        </p:nvSpPr>
        <p:spPr>
          <a:xfrm>
            <a:off x="875420" y="3429000"/>
            <a:ext cx="850425" cy="286145"/>
          </a:xfrm>
          <a:prstGeom prst="rightArrow">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a:extLst>
              <a:ext uri="{FF2B5EF4-FFF2-40B4-BE49-F238E27FC236}">
                <a16:creationId xmlns:a16="http://schemas.microsoft.com/office/drawing/2014/main" id="{01B865A7-3FEC-4AAE-90DC-3788BA3D11F7}"/>
              </a:ext>
            </a:extLst>
          </p:cNvPr>
          <p:cNvSpPr txBox="1"/>
          <p:nvPr/>
        </p:nvSpPr>
        <p:spPr>
          <a:xfrm>
            <a:off x="777273" y="3109836"/>
            <a:ext cx="769763" cy="369332"/>
          </a:xfrm>
          <a:prstGeom prst="rect">
            <a:avLst/>
          </a:prstGeom>
          <a:noFill/>
        </p:spPr>
        <p:txBody>
          <a:bodyPr wrap="none" rtlCol="0">
            <a:spAutoFit/>
          </a:bodyPr>
          <a:lstStyle/>
          <a:p>
            <a:r>
              <a:rPr lang="en-US" altLang="ko-KR" dirty="0"/>
              <a:t>beam</a:t>
            </a:r>
            <a:endParaRPr lang="ko-KR" altLang="en-US" dirty="0"/>
          </a:p>
        </p:txBody>
      </p:sp>
    </p:spTree>
    <p:extLst>
      <p:ext uri="{BB962C8B-B14F-4D97-AF65-F5344CB8AC3E}">
        <p14:creationId xmlns:p14="http://schemas.microsoft.com/office/powerpoint/2010/main" val="236043682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400" dirty="0"/>
              <a:t>Measurement vs. Tomography</a:t>
            </a:r>
            <a:r>
              <a:rPr lang="en-US" altLang="ko-KR" sz="2800" dirty="0"/>
              <a:t> (SCL wire-scanners)</a:t>
            </a:r>
            <a:endParaRPr lang="ko-KR" altLang="en-US" sz="2800" dirty="0"/>
          </a:p>
        </p:txBody>
      </p:sp>
      <p:pic>
        <p:nvPicPr>
          <p:cNvPr id="3" name="그림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168" y="908720"/>
            <a:ext cx="10664643" cy="4248472"/>
          </a:xfrm>
          <a:prstGeom prst="rect">
            <a:avLst/>
          </a:prstGeom>
        </p:spPr>
      </p:pic>
      <p:sp>
        <p:nvSpPr>
          <p:cNvPr id="24" name="TextBox 23"/>
          <p:cNvSpPr txBox="1"/>
          <p:nvPr/>
        </p:nvSpPr>
        <p:spPr>
          <a:xfrm>
            <a:off x="659396" y="5230800"/>
            <a:ext cx="10153128" cy="1200329"/>
          </a:xfrm>
          <a:prstGeom prst="rect">
            <a:avLst/>
          </a:prstGeom>
          <a:noFill/>
        </p:spPr>
        <p:txBody>
          <a:bodyPr wrap="square" rtlCol="0">
            <a:spAutoFit/>
          </a:bodyPr>
          <a:lstStyle/>
          <a:p>
            <a:pPr marL="266700" indent="-266700">
              <a:buFont typeface="Arial" panose="020B0604020202020204" pitchFamily="34" charset="0"/>
              <a:buChar char="•"/>
            </a:pPr>
            <a:r>
              <a:rPr lang="en-US" altLang="ko-KR" sz="2400" dirty="0">
                <a:latin typeface="Arial" panose="020B0604020202020204" pitchFamily="34" charset="0"/>
                <a:cs typeface="Arial" panose="020B0604020202020204" pitchFamily="34" charset="0"/>
              </a:rPr>
              <a:t>Tomography reconstruction manifests </a:t>
            </a:r>
            <a:r>
              <a:rPr lang="en-US" altLang="ko-KR" sz="2400" dirty="0">
                <a:solidFill>
                  <a:srgbClr val="0000CC"/>
                </a:solidFill>
                <a:latin typeface="Arial" panose="020B0604020202020204" pitchFamily="34" charset="0"/>
                <a:cs typeface="Arial" panose="020B0604020202020204" pitchFamily="34" charset="0"/>
              </a:rPr>
              <a:t>excellent agreement between the measurement and tomography reconstruction</a:t>
            </a:r>
            <a:r>
              <a:rPr lang="en-US" altLang="ko-KR" sz="2400" dirty="0">
                <a:latin typeface="Arial" panose="020B0604020202020204" pitchFamily="34" charset="0"/>
                <a:cs typeface="Arial" panose="020B0604020202020204" pitchFamily="34" charset="0"/>
              </a:rPr>
              <a:t>. </a:t>
            </a:r>
          </a:p>
          <a:p>
            <a:pPr marL="266700" indent="-266700">
              <a:buFont typeface="Arial" panose="020B0604020202020204" pitchFamily="34" charset="0"/>
              <a:buChar char="•"/>
            </a:pPr>
            <a:r>
              <a:rPr lang="en-US" altLang="ko-KR" sz="2400" dirty="0">
                <a:latin typeface="Arial" panose="020B0604020202020204" pitchFamily="34" charset="0"/>
                <a:cs typeface="Arial" panose="020B0604020202020204" pitchFamily="34" charset="0"/>
              </a:rPr>
              <a:t>Beam profiles hint that the beam is close to Gaussian. </a:t>
            </a:r>
          </a:p>
        </p:txBody>
      </p:sp>
      <p:sp>
        <p:nvSpPr>
          <p:cNvPr id="5" name="슬라이드 번호 개체 틀 3"/>
          <p:cNvSpPr txBox="1">
            <a:spLocks/>
          </p:cNvSpPr>
          <p:nvPr/>
        </p:nvSpPr>
        <p:spPr>
          <a:xfrm>
            <a:off x="7212124" y="6482334"/>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105</a:t>
            </a:fld>
            <a:endParaRPr lang="ko-KR" altLang="en-US" dirty="0"/>
          </a:p>
        </p:txBody>
      </p:sp>
    </p:spTree>
    <p:extLst>
      <p:ext uri="{BB962C8B-B14F-4D97-AF65-F5344CB8AC3E}">
        <p14:creationId xmlns:p14="http://schemas.microsoft.com/office/powerpoint/2010/main" val="226813380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Reconstruction of the RFQ output beam</a:t>
            </a:r>
            <a:endParaRPr lang="ko-KR" altLang="en-US" dirty="0"/>
          </a:p>
        </p:txBody>
      </p:sp>
      <p:pic>
        <p:nvPicPr>
          <p:cNvPr id="3" name="그림 2"/>
          <p:cNvPicPr>
            <a:picLocks noChangeAspect="1"/>
          </p:cNvPicPr>
          <p:nvPr/>
        </p:nvPicPr>
        <p:blipFill rotWithShape="1">
          <a:blip r:embed="rId2">
            <a:extLst>
              <a:ext uri="{28A0092B-C50C-407E-A947-70E740481C1C}">
                <a14:useLocalDpi xmlns:a14="http://schemas.microsoft.com/office/drawing/2010/main" val="0"/>
              </a:ext>
            </a:extLst>
          </a:blip>
          <a:srcRect t="1577" b="1965"/>
          <a:stretch/>
        </p:blipFill>
        <p:spPr>
          <a:xfrm>
            <a:off x="189570" y="980728"/>
            <a:ext cx="7418598" cy="5724636"/>
          </a:xfrm>
          <a:prstGeom prst="rect">
            <a:avLst/>
          </a:prstGeom>
        </p:spPr>
      </p:pic>
      <p:sp>
        <p:nvSpPr>
          <p:cNvPr id="4" name="TextBox 3"/>
          <p:cNvSpPr txBox="1"/>
          <p:nvPr/>
        </p:nvSpPr>
        <p:spPr>
          <a:xfrm>
            <a:off x="7722034" y="1484784"/>
            <a:ext cx="4278622" cy="4154984"/>
          </a:xfrm>
          <a:prstGeom prst="rect">
            <a:avLst/>
          </a:prstGeom>
          <a:noFill/>
        </p:spPr>
        <p:txBody>
          <a:bodyPr wrap="square" rtlCol="0">
            <a:spAutoFit/>
          </a:bodyPr>
          <a:lstStyle/>
          <a:p>
            <a:r>
              <a:rPr lang="en-US" altLang="ko-KR" sz="2200" dirty="0">
                <a:latin typeface="Arial" panose="020B0604020202020204" pitchFamily="34" charset="0"/>
                <a:cs typeface="Arial" panose="020B0604020202020204" pitchFamily="34" charset="0"/>
              </a:rPr>
              <a:t>Tomography reconstructed data indicates:</a:t>
            </a:r>
          </a:p>
          <a:p>
            <a:endParaRPr lang="en-US" altLang="ko-KR" sz="2200" dirty="0">
              <a:latin typeface="Arial" panose="020B0604020202020204" pitchFamily="34" charset="0"/>
              <a:cs typeface="Arial" panose="020B0604020202020204" pitchFamily="34" charset="0"/>
            </a:endParaRPr>
          </a:p>
          <a:p>
            <a:r>
              <a:rPr lang="en-US" altLang="ko-KR" sz="2200" dirty="0">
                <a:latin typeface="Arial" panose="020B0604020202020204" pitchFamily="34" charset="0"/>
                <a:cs typeface="Arial" panose="020B0604020202020204" pitchFamily="34" charset="0"/>
              </a:rPr>
              <a:t>actual RFQ output beam is close to Gaussian and to the beam dynamics simulation. </a:t>
            </a:r>
          </a:p>
          <a:p>
            <a:endParaRPr lang="en-US" altLang="ko-KR" sz="2200" dirty="0">
              <a:latin typeface="Arial" panose="020B0604020202020204" pitchFamily="34" charset="0"/>
              <a:cs typeface="Arial" panose="020B0604020202020204" pitchFamily="34" charset="0"/>
            </a:endParaRPr>
          </a:p>
          <a:p>
            <a:r>
              <a:rPr lang="en-US" altLang="ko-KR" sz="2200" dirty="0">
                <a:latin typeface="Arial" panose="020B0604020202020204" pitchFamily="34" charset="0"/>
                <a:cs typeface="Arial" panose="020B0604020202020204" pitchFamily="34" charset="0"/>
              </a:rPr>
              <a:t>Tomography:</a:t>
            </a:r>
            <a:r>
              <a:rPr lang="ko-KR" altLang="en-US" sz="2200" dirty="0">
                <a:latin typeface="Arial" panose="020B0604020202020204" pitchFamily="34" charset="0"/>
                <a:cs typeface="Arial" panose="020B0604020202020204" pitchFamily="34" charset="0"/>
              </a:rPr>
              <a:t> </a:t>
            </a:r>
            <a:endParaRPr lang="en-US" altLang="ko-KR" sz="2200" dirty="0">
              <a:latin typeface="Arial" panose="020B0604020202020204" pitchFamily="34" charset="0"/>
              <a:cs typeface="Arial" panose="020B0604020202020204" pitchFamily="34" charset="0"/>
            </a:endParaRPr>
          </a:p>
          <a:p>
            <a:r>
              <a:rPr lang="en-US" altLang="ko-KR" sz="2200" dirty="0">
                <a:latin typeface="Symbol" panose="05050102010706020507" pitchFamily="18" charset="2"/>
                <a:cs typeface="Arial" panose="020B0604020202020204" pitchFamily="34" charset="0"/>
              </a:rPr>
              <a:t>e</a:t>
            </a:r>
            <a:r>
              <a:rPr lang="en-US" altLang="ko-KR" sz="2200" baseline="-25000" dirty="0">
                <a:latin typeface="Arial" panose="020B0604020202020204" pitchFamily="34" charset="0"/>
                <a:cs typeface="Arial" panose="020B0604020202020204" pitchFamily="34" charset="0"/>
              </a:rPr>
              <a:t>x</a:t>
            </a:r>
            <a:r>
              <a:rPr lang="en-US" altLang="ko-KR" sz="2200" dirty="0">
                <a:latin typeface="Arial" panose="020B0604020202020204" pitchFamily="34" charset="0"/>
                <a:cs typeface="Arial" panose="020B0604020202020204" pitchFamily="34" charset="0"/>
              </a:rPr>
              <a:t>= 0.0964</a:t>
            </a:r>
          </a:p>
          <a:p>
            <a:r>
              <a:rPr lang="en-US" altLang="ko-KR" sz="2200" dirty="0" err="1">
                <a:latin typeface="Symbol" panose="05050102010706020507" pitchFamily="18" charset="2"/>
                <a:cs typeface="Arial" panose="020B0604020202020204" pitchFamily="34" charset="0"/>
              </a:rPr>
              <a:t>e</a:t>
            </a:r>
            <a:r>
              <a:rPr lang="en-US" altLang="ko-KR" sz="2200" baseline="-25000" dirty="0" err="1">
                <a:latin typeface="Arial" panose="020B0604020202020204" pitchFamily="34" charset="0"/>
                <a:cs typeface="Arial" panose="020B0604020202020204" pitchFamily="34" charset="0"/>
              </a:rPr>
              <a:t>y</a:t>
            </a:r>
            <a:r>
              <a:rPr lang="en-US" altLang="ko-KR" sz="2200" dirty="0">
                <a:latin typeface="Arial" panose="020B0604020202020204" pitchFamily="34" charset="0"/>
                <a:cs typeface="Arial" panose="020B0604020202020204" pitchFamily="34" charset="0"/>
              </a:rPr>
              <a:t>= 0.0782</a:t>
            </a:r>
          </a:p>
          <a:p>
            <a:endParaRPr lang="en-US" altLang="ko-KR" sz="2200" dirty="0">
              <a:latin typeface="Arial" panose="020B0604020202020204" pitchFamily="34" charset="0"/>
              <a:cs typeface="Arial" panose="020B0604020202020204" pitchFamily="34" charset="0"/>
            </a:endParaRPr>
          </a:p>
          <a:p>
            <a:endParaRPr lang="en-US" altLang="ko-KR" sz="2200" dirty="0"/>
          </a:p>
        </p:txBody>
      </p:sp>
      <p:sp>
        <p:nvSpPr>
          <p:cNvPr id="5" name="슬라이드 번호 개체 틀 3"/>
          <p:cNvSpPr txBox="1">
            <a:spLocks/>
          </p:cNvSpPr>
          <p:nvPr/>
        </p:nvSpPr>
        <p:spPr>
          <a:xfrm>
            <a:off x="7212124" y="6482334"/>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106</a:t>
            </a:fld>
            <a:endParaRPr lang="ko-KR" altLang="en-US" dirty="0"/>
          </a:p>
        </p:txBody>
      </p:sp>
    </p:spTree>
    <p:extLst>
      <p:ext uri="{BB962C8B-B14F-4D97-AF65-F5344CB8AC3E}">
        <p14:creationId xmlns:p14="http://schemas.microsoft.com/office/powerpoint/2010/main" val="369832538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MEBT beam size fitting</a:t>
            </a:r>
            <a:endParaRPr lang="ko-KR" altLang="en-US" dirty="0"/>
          </a:p>
        </p:txBody>
      </p:sp>
      <p:pic>
        <p:nvPicPr>
          <p:cNvPr id="5" name="그림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865" y="904470"/>
            <a:ext cx="9509615" cy="5953529"/>
          </a:xfrm>
          <a:prstGeom prst="rect">
            <a:avLst/>
          </a:prstGeom>
        </p:spPr>
      </p:pic>
      <p:cxnSp>
        <p:nvCxnSpPr>
          <p:cNvPr id="4" name="직선 화살표 연결선 3"/>
          <p:cNvCxnSpPr/>
          <p:nvPr/>
        </p:nvCxnSpPr>
        <p:spPr>
          <a:xfrm>
            <a:off x="5627948" y="3969060"/>
            <a:ext cx="2052228"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직선 화살표 연결선 8"/>
          <p:cNvCxnSpPr/>
          <p:nvPr/>
        </p:nvCxnSpPr>
        <p:spPr>
          <a:xfrm>
            <a:off x="7680176" y="3969060"/>
            <a:ext cx="2556284"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348028" y="3599728"/>
            <a:ext cx="753732" cy="338554"/>
          </a:xfrm>
          <a:prstGeom prst="rect">
            <a:avLst/>
          </a:prstGeom>
          <a:noFill/>
        </p:spPr>
        <p:txBody>
          <a:bodyPr wrap="none" rtlCol="0">
            <a:spAutoFit/>
          </a:bodyPr>
          <a:lstStyle/>
          <a:p>
            <a:r>
              <a:rPr lang="en-US" altLang="ko-KR" sz="1600" dirty="0">
                <a:latin typeface="Arial" panose="020B0604020202020204" pitchFamily="34" charset="0"/>
                <a:cs typeface="Arial" panose="020B0604020202020204" pitchFamily="34" charset="0"/>
              </a:rPr>
              <a:t>MEBT</a:t>
            </a:r>
            <a:endParaRPr lang="ko-KR" altLang="en-US" sz="1600" dirty="0">
              <a:latin typeface="Arial" panose="020B0604020202020204" pitchFamily="34" charset="0"/>
              <a:cs typeface="Arial" panose="020B0604020202020204" pitchFamily="34" charset="0"/>
            </a:endParaRPr>
          </a:p>
        </p:txBody>
      </p:sp>
      <p:sp>
        <p:nvSpPr>
          <p:cNvPr id="13" name="TextBox 12"/>
          <p:cNvSpPr txBox="1"/>
          <p:nvPr/>
        </p:nvSpPr>
        <p:spPr>
          <a:xfrm>
            <a:off x="8203766" y="3599728"/>
            <a:ext cx="582211" cy="338554"/>
          </a:xfrm>
          <a:prstGeom prst="rect">
            <a:avLst/>
          </a:prstGeom>
          <a:noFill/>
        </p:spPr>
        <p:txBody>
          <a:bodyPr wrap="none" rtlCol="0">
            <a:spAutoFit/>
          </a:bodyPr>
          <a:lstStyle/>
          <a:p>
            <a:r>
              <a:rPr lang="en-US" altLang="ko-KR" sz="1600" dirty="0">
                <a:latin typeface="Arial" panose="020B0604020202020204" pitchFamily="34" charset="0"/>
                <a:cs typeface="Arial" panose="020B0604020202020204" pitchFamily="34" charset="0"/>
              </a:rPr>
              <a:t>SCL</a:t>
            </a:r>
            <a:endParaRPr lang="ko-KR" altLang="en-US" sz="1600" dirty="0">
              <a:latin typeface="Arial" panose="020B0604020202020204" pitchFamily="34" charset="0"/>
              <a:cs typeface="Arial" panose="020B0604020202020204" pitchFamily="34" charset="0"/>
            </a:endParaRPr>
          </a:p>
        </p:txBody>
      </p:sp>
      <p:sp>
        <p:nvSpPr>
          <p:cNvPr id="14" name="TextBox 13"/>
          <p:cNvSpPr txBox="1"/>
          <p:nvPr/>
        </p:nvSpPr>
        <p:spPr>
          <a:xfrm>
            <a:off x="6427322" y="1942627"/>
            <a:ext cx="1313180" cy="338554"/>
          </a:xfrm>
          <a:prstGeom prst="rect">
            <a:avLst/>
          </a:prstGeom>
          <a:noFill/>
        </p:spPr>
        <p:txBody>
          <a:bodyPr wrap="none" rtlCol="0">
            <a:spAutoFit/>
          </a:bodyPr>
          <a:lstStyle/>
          <a:p>
            <a:r>
              <a:rPr lang="en-US" altLang="ko-KR" sz="1600" dirty="0">
                <a:latin typeface="Arial" panose="020B0604020202020204" pitchFamily="34" charset="0"/>
                <a:cs typeface="Arial" panose="020B0604020202020204" pitchFamily="34" charset="0"/>
              </a:rPr>
              <a:t>X beam size</a:t>
            </a:r>
            <a:endParaRPr lang="ko-KR" altLang="en-US" sz="1600" dirty="0">
              <a:latin typeface="Arial" panose="020B0604020202020204" pitchFamily="34" charset="0"/>
              <a:cs typeface="Arial" panose="020B0604020202020204" pitchFamily="34" charset="0"/>
            </a:endParaRPr>
          </a:p>
        </p:txBody>
      </p:sp>
      <p:sp>
        <p:nvSpPr>
          <p:cNvPr id="15" name="TextBox 14"/>
          <p:cNvSpPr txBox="1"/>
          <p:nvPr/>
        </p:nvSpPr>
        <p:spPr>
          <a:xfrm>
            <a:off x="6431041" y="3245785"/>
            <a:ext cx="1309461" cy="338554"/>
          </a:xfrm>
          <a:prstGeom prst="rect">
            <a:avLst/>
          </a:prstGeom>
          <a:noFill/>
        </p:spPr>
        <p:txBody>
          <a:bodyPr wrap="none" rtlCol="0">
            <a:spAutoFit/>
          </a:bodyPr>
          <a:lstStyle/>
          <a:p>
            <a:r>
              <a:rPr lang="en-US" altLang="ko-KR" sz="1600" dirty="0">
                <a:latin typeface="Arial" panose="020B0604020202020204" pitchFamily="34" charset="0"/>
                <a:cs typeface="Arial" panose="020B0604020202020204" pitchFamily="34" charset="0"/>
              </a:rPr>
              <a:t>Y beam size</a:t>
            </a:r>
            <a:endParaRPr lang="ko-KR" altLang="en-US" sz="1600" dirty="0">
              <a:latin typeface="Arial" panose="020B0604020202020204" pitchFamily="34" charset="0"/>
              <a:cs typeface="Arial" panose="020B0604020202020204" pitchFamily="34" charset="0"/>
            </a:endParaRPr>
          </a:p>
        </p:txBody>
      </p:sp>
      <p:sp>
        <p:nvSpPr>
          <p:cNvPr id="10" name="TextBox 9"/>
          <p:cNvSpPr txBox="1"/>
          <p:nvPr/>
        </p:nvSpPr>
        <p:spPr>
          <a:xfrm>
            <a:off x="5771088" y="4581128"/>
            <a:ext cx="3493264" cy="1631216"/>
          </a:xfrm>
          <a:prstGeom prst="rect">
            <a:avLst/>
          </a:prstGeom>
          <a:noFill/>
        </p:spPr>
        <p:txBody>
          <a:bodyPr wrap="none" rtlCol="0">
            <a:spAutoFit/>
          </a:bodyPr>
          <a:lstStyle/>
          <a:p>
            <a:r>
              <a:rPr lang="en-US" altLang="ko-KR" sz="2000" dirty="0"/>
              <a:t>Beam size fitting method </a:t>
            </a:r>
          </a:p>
          <a:p>
            <a:r>
              <a:rPr lang="en-US" altLang="ko-KR" sz="2000" dirty="0">
                <a:solidFill>
                  <a:srgbClr val="0000FF"/>
                </a:solidFill>
              </a:rPr>
              <a:t>using</a:t>
            </a:r>
            <a:r>
              <a:rPr lang="ko-KR" altLang="en-US" sz="2000" dirty="0">
                <a:solidFill>
                  <a:srgbClr val="0000FF"/>
                </a:solidFill>
              </a:rPr>
              <a:t> </a:t>
            </a:r>
            <a:r>
              <a:rPr lang="en-US" altLang="ko-KR" sz="2000" dirty="0">
                <a:solidFill>
                  <a:srgbClr val="0000FF"/>
                </a:solidFill>
              </a:rPr>
              <a:t>Gaussian initial beams</a:t>
            </a:r>
          </a:p>
          <a:p>
            <a:endParaRPr lang="en-US" altLang="ko-KR" sz="2000" dirty="0">
              <a:latin typeface="Symbol" panose="05050102010706020507" pitchFamily="18" charset="2"/>
            </a:endParaRPr>
          </a:p>
          <a:p>
            <a:r>
              <a:rPr lang="en-US" altLang="ko-KR" sz="2000" dirty="0">
                <a:latin typeface="Symbol" panose="05050102010706020507" pitchFamily="18" charset="2"/>
              </a:rPr>
              <a:t>e</a:t>
            </a:r>
            <a:r>
              <a:rPr lang="en-US" altLang="ko-KR" sz="2000" baseline="-25000" dirty="0"/>
              <a:t>x</a:t>
            </a:r>
            <a:r>
              <a:rPr lang="en-US" altLang="ko-KR" sz="2000" dirty="0"/>
              <a:t>= 0.0894 mm-</a:t>
            </a:r>
            <a:r>
              <a:rPr lang="en-US" altLang="ko-KR" sz="2000" dirty="0" err="1"/>
              <a:t>mrad</a:t>
            </a:r>
            <a:endParaRPr lang="en-US" altLang="ko-KR" sz="2000" dirty="0"/>
          </a:p>
          <a:p>
            <a:r>
              <a:rPr lang="en-US" altLang="ko-KR" sz="2000" dirty="0">
                <a:latin typeface="Symbol" panose="05050102010706020507" pitchFamily="18" charset="2"/>
              </a:rPr>
              <a:t>e</a:t>
            </a:r>
            <a:r>
              <a:rPr lang="en-US" altLang="ko-KR" sz="2000" baseline="-25000" dirty="0"/>
              <a:t>y</a:t>
            </a:r>
            <a:r>
              <a:rPr lang="en-US" altLang="ko-KR" sz="2000" dirty="0"/>
              <a:t>= 0.0606 mm-</a:t>
            </a:r>
            <a:r>
              <a:rPr lang="en-US" altLang="ko-KR" sz="2000" dirty="0" err="1"/>
              <a:t>mrad</a:t>
            </a:r>
            <a:endParaRPr lang="en-US" altLang="ko-KR" sz="2000" dirty="0"/>
          </a:p>
        </p:txBody>
      </p:sp>
      <p:sp>
        <p:nvSpPr>
          <p:cNvPr id="11" name="슬라이드 번호 개체 틀 3"/>
          <p:cNvSpPr txBox="1">
            <a:spLocks/>
          </p:cNvSpPr>
          <p:nvPr/>
        </p:nvSpPr>
        <p:spPr>
          <a:xfrm>
            <a:off x="7212124" y="6482334"/>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107</a:t>
            </a:fld>
            <a:endParaRPr lang="ko-KR" altLang="en-US" dirty="0"/>
          </a:p>
        </p:txBody>
      </p:sp>
    </p:spTree>
    <p:extLst>
      <p:ext uri="{BB962C8B-B14F-4D97-AF65-F5344CB8AC3E}">
        <p14:creationId xmlns:p14="http://schemas.microsoft.com/office/powerpoint/2010/main" val="411349598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Tomography vs Beam size fitting</a:t>
            </a:r>
            <a:endParaRPr lang="ko-KR" altLang="en-US" dirty="0"/>
          </a:p>
        </p:txBody>
      </p:sp>
      <p:sp>
        <p:nvSpPr>
          <p:cNvPr id="3" name="내용 개체 틀 2"/>
          <p:cNvSpPr>
            <a:spLocks noGrp="1"/>
          </p:cNvSpPr>
          <p:nvPr>
            <p:ph sz="half" idx="2"/>
          </p:nvPr>
        </p:nvSpPr>
        <p:spPr/>
        <p:txBody>
          <a:bodyPr>
            <a:normAutofit/>
          </a:bodyPr>
          <a:lstStyle/>
          <a:p>
            <a:r>
              <a:rPr lang="en-US" altLang="ko-KR" dirty="0">
                <a:solidFill>
                  <a:srgbClr val="0000FF"/>
                </a:solidFill>
                <a:latin typeface="Arial" panose="020B0604020202020204" pitchFamily="34" charset="0"/>
                <a:cs typeface="Arial" panose="020B0604020202020204" pitchFamily="34" charset="0"/>
              </a:rPr>
              <a:t>Excellent agreement </a:t>
            </a:r>
            <a:r>
              <a:rPr lang="en-US" altLang="ko-KR" dirty="0">
                <a:latin typeface="Arial" panose="020B0604020202020204" pitchFamily="34" charset="0"/>
                <a:cs typeface="Arial" panose="020B0604020202020204" pitchFamily="34" charset="0"/>
              </a:rPr>
              <a:t>is observed between the tomography method and the beam size fitting method, primarily because </a:t>
            </a:r>
          </a:p>
          <a:p>
            <a:pPr marL="444500" indent="-266700">
              <a:buFontTx/>
              <a:buChar char="-"/>
            </a:pPr>
            <a:r>
              <a:rPr lang="en-US" altLang="ko-KR" sz="2200" dirty="0">
                <a:latin typeface="Arial" panose="020B0604020202020204" pitchFamily="34" charset="0"/>
                <a:cs typeface="Arial" panose="020B0604020202020204" pitchFamily="34" charset="0"/>
              </a:rPr>
              <a:t>the actual RFQ output beam is close to Gaussian; </a:t>
            </a:r>
          </a:p>
          <a:p>
            <a:pPr marL="444500" indent="-266700">
              <a:buFontTx/>
              <a:buChar char="-"/>
            </a:pPr>
            <a:r>
              <a:rPr lang="en-US" altLang="ko-KR" sz="2200" dirty="0">
                <a:latin typeface="Arial" panose="020B0604020202020204" pitchFamily="34" charset="0"/>
                <a:cs typeface="Arial" panose="020B0604020202020204" pitchFamily="34" charset="0"/>
              </a:rPr>
              <a:t>Beam size fitting method uses Gaussian input beams. </a:t>
            </a:r>
          </a:p>
          <a:p>
            <a:pPr marL="355600" indent="-355600"/>
            <a:endParaRPr lang="en-US" altLang="ko-KR" dirty="0">
              <a:latin typeface="Arial" panose="020B0604020202020204" pitchFamily="34" charset="0"/>
              <a:cs typeface="Arial" panose="020B0604020202020204" pitchFamily="34" charset="0"/>
            </a:endParaRPr>
          </a:p>
          <a:p>
            <a:pPr marL="355600" indent="-355600"/>
            <a:r>
              <a:rPr lang="en-US" altLang="ko-KR" dirty="0">
                <a:latin typeface="Arial" panose="020B0604020202020204" pitchFamily="34" charset="0"/>
                <a:cs typeface="Arial" panose="020B0604020202020204" pitchFamily="34" charset="0"/>
              </a:rPr>
              <a:t>Tomography emittances are slightly bigger due to the </a:t>
            </a:r>
            <a:r>
              <a:rPr lang="en-US" altLang="ko-KR" dirty="0"/>
              <a:t>low intensity tails.</a:t>
            </a:r>
            <a:endParaRPr lang="ko-KR" altLang="en-US" dirty="0"/>
          </a:p>
        </p:txBody>
      </p:sp>
      <p:graphicFrame>
        <p:nvGraphicFramePr>
          <p:cNvPr id="4" name="표 3"/>
          <p:cNvGraphicFramePr>
            <a:graphicFrameLocks noGrp="1"/>
          </p:cNvGraphicFramePr>
          <p:nvPr>
            <p:extLst/>
          </p:nvPr>
        </p:nvGraphicFramePr>
        <p:xfrm>
          <a:off x="936104" y="3677436"/>
          <a:ext cx="6348028" cy="2595880"/>
        </p:xfrm>
        <a:graphic>
          <a:graphicData uri="http://schemas.openxmlformats.org/drawingml/2006/table">
            <a:tbl>
              <a:tblPr firstRow="1" bandRow="1">
                <a:tableStyleId>{5940675A-B579-460E-94D1-54222C63F5DA}</a:tableStyleId>
              </a:tblPr>
              <a:tblGrid>
                <a:gridCol w="2284028">
                  <a:extLst>
                    <a:ext uri="{9D8B030D-6E8A-4147-A177-3AD203B41FA5}">
                      <a16:colId xmlns:a16="http://schemas.microsoft.com/office/drawing/2014/main" val="2230914914"/>
                    </a:ext>
                  </a:extLst>
                </a:gridCol>
                <a:gridCol w="2032000">
                  <a:extLst>
                    <a:ext uri="{9D8B030D-6E8A-4147-A177-3AD203B41FA5}">
                      <a16:colId xmlns:a16="http://schemas.microsoft.com/office/drawing/2014/main" val="2380134744"/>
                    </a:ext>
                  </a:extLst>
                </a:gridCol>
                <a:gridCol w="2032000">
                  <a:extLst>
                    <a:ext uri="{9D8B030D-6E8A-4147-A177-3AD203B41FA5}">
                      <a16:colId xmlns:a16="http://schemas.microsoft.com/office/drawing/2014/main" val="2100312995"/>
                    </a:ext>
                  </a:extLst>
                </a:gridCol>
              </a:tblGrid>
              <a:tr h="370840">
                <a:tc>
                  <a:txBody>
                    <a:bodyPr/>
                    <a:lstStyle/>
                    <a:p>
                      <a:pPr algn="just">
                        <a:lnSpc>
                          <a:spcPct val="115000"/>
                        </a:lnSpc>
                        <a:spcAft>
                          <a:spcPts val="0"/>
                        </a:spcAft>
                      </a:pPr>
                      <a:r>
                        <a:rPr lang="en-US" sz="1800" kern="100" dirty="0">
                          <a:effectLst/>
                        </a:rPr>
                        <a:t> </a:t>
                      </a:r>
                      <a:endParaRPr lang="ko-KR" sz="1800" kern="100" dirty="0">
                        <a:effectLst/>
                        <a:latin typeface="Times New Roman" panose="02020603050405020304" pitchFamily="18" charset="0"/>
                        <a:ea typeface="바탕" panose="02030600000101010101" pitchFamily="18" charset="-127"/>
                      </a:endParaRPr>
                    </a:p>
                  </a:txBody>
                  <a:tcPr marL="68580" marR="68580" marT="0" marB="0"/>
                </a:tc>
                <a:tc>
                  <a:txBody>
                    <a:bodyPr/>
                    <a:lstStyle/>
                    <a:p>
                      <a:pPr algn="ctr">
                        <a:lnSpc>
                          <a:spcPct val="115000"/>
                        </a:lnSpc>
                        <a:spcAft>
                          <a:spcPts val="0"/>
                        </a:spcAft>
                      </a:pPr>
                      <a:r>
                        <a:rPr lang="en-US" sz="1800" b="1" kern="100" dirty="0">
                          <a:solidFill>
                            <a:schemeClr val="bg1"/>
                          </a:solidFill>
                          <a:effectLst/>
                        </a:rPr>
                        <a:t>Tomography</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tc>
                  <a:txBody>
                    <a:bodyPr/>
                    <a:lstStyle/>
                    <a:p>
                      <a:pPr algn="just">
                        <a:lnSpc>
                          <a:spcPct val="115000"/>
                        </a:lnSpc>
                        <a:spcAft>
                          <a:spcPts val="0"/>
                        </a:spcAft>
                      </a:pPr>
                      <a:r>
                        <a:rPr lang="en-US" sz="1800" b="1" kern="100" dirty="0">
                          <a:solidFill>
                            <a:schemeClr val="bg1"/>
                          </a:solidFill>
                          <a:effectLst/>
                        </a:rPr>
                        <a:t>Beam size fitting</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extLst>
                  <a:ext uri="{0D108BD9-81ED-4DB2-BD59-A6C34878D82A}">
                    <a16:rowId xmlns:a16="http://schemas.microsoft.com/office/drawing/2014/main" val="4039933527"/>
                  </a:ext>
                </a:extLst>
              </a:tr>
              <a:tr h="370840">
                <a:tc>
                  <a:txBody>
                    <a:bodyPr/>
                    <a:lstStyle/>
                    <a:p>
                      <a:pPr algn="just">
                        <a:lnSpc>
                          <a:spcPct val="115000"/>
                        </a:lnSpc>
                        <a:spcAft>
                          <a:spcPts val="0"/>
                        </a:spcAft>
                      </a:pPr>
                      <a:r>
                        <a:rPr lang="en-US" sz="1800" b="1" kern="100" dirty="0">
                          <a:solidFill>
                            <a:schemeClr val="bg1"/>
                          </a:solidFill>
                          <a:effectLst/>
                          <a:latin typeface="Symbol" panose="05050102010706020507" pitchFamily="18" charset="2"/>
                        </a:rPr>
                        <a:t>e</a:t>
                      </a:r>
                      <a:r>
                        <a:rPr lang="en-US" sz="1800" b="1" kern="100" baseline="-25000" dirty="0">
                          <a:solidFill>
                            <a:schemeClr val="bg1"/>
                          </a:solidFill>
                          <a:effectLst/>
                        </a:rPr>
                        <a:t>x</a:t>
                      </a:r>
                      <a:r>
                        <a:rPr lang="en-US" sz="1800" b="1" kern="100" dirty="0">
                          <a:solidFill>
                            <a:schemeClr val="bg1"/>
                          </a:solidFill>
                          <a:effectLst/>
                        </a:rPr>
                        <a:t> (rms, mm-mrad)</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tc>
                  <a:txBody>
                    <a:bodyPr/>
                    <a:lstStyle/>
                    <a:p>
                      <a:pPr algn="ctr">
                        <a:lnSpc>
                          <a:spcPct val="115000"/>
                        </a:lnSpc>
                        <a:spcAft>
                          <a:spcPts val="0"/>
                        </a:spcAft>
                      </a:pPr>
                      <a:r>
                        <a:rPr lang="en-US" sz="1800" kern="100" dirty="0">
                          <a:effectLst/>
                        </a:rPr>
                        <a:t>0.0964</a:t>
                      </a:r>
                      <a:endParaRPr lang="ko-KR" sz="1800" kern="100" dirty="0">
                        <a:effectLst/>
                        <a:latin typeface="Times New Roman" panose="02020603050405020304" pitchFamily="18" charset="0"/>
                        <a:ea typeface="바탕" panose="02030600000101010101" pitchFamily="18" charset="-127"/>
                      </a:endParaRPr>
                    </a:p>
                  </a:txBody>
                  <a:tcPr marL="68580" marR="68580" marT="0" marB="0">
                    <a:solidFill>
                      <a:srgbClr val="FFFF00"/>
                    </a:solidFill>
                  </a:tcPr>
                </a:tc>
                <a:tc>
                  <a:txBody>
                    <a:bodyPr/>
                    <a:lstStyle/>
                    <a:p>
                      <a:pPr algn="ctr">
                        <a:lnSpc>
                          <a:spcPct val="115000"/>
                        </a:lnSpc>
                        <a:spcAft>
                          <a:spcPts val="0"/>
                        </a:spcAft>
                      </a:pPr>
                      <a:r>
                        <a:rPr lang="en-US" sz="1800" kern="100" dirty="0">
                          <a:effectLst/>
                        </a:rPr>
                        <a:t>0.0894</a:t>
                      </a:r>
                      <a:endParaRPr lang="ko-KR" sz="1800" kern="100" dirty="0">
                        <a:effectLst/>
                        <a:latin typeface="Times New Roman" panose="02020603050405020304" pitchFamily="18" charset="0"/>
                        <a:ea typeface="바탕" panose="02030600000101010101" pitchFamily="18" charset="-127"/>
                      </a:endParaRPr>
                    </a:p>
                  </a:txBody>
                  <a:tcPr marL="68580" marR="68580" marT="0" marB="0">
                    <a:solidFill>
                      <a:srgbClr val="FFFF00"/>
                    </a:solidFill>
                  </a:tcPr>
                </a:tc>
                <a:extLst>
                  <a:ext uri="{0D108BD9-81ED-4DB2-BD59-A6C34878D82A}">
                    <a16:rowId xmlns:a16="http://schemas.microsoft.com/office/drawing/2014/main" val="1753097292"/>
                  </a:ext>
                </a:extLst>
              </a:tr>
              <a:tr h="370840">
                <a:tc>
                  <a:txBody>
                    <a:bodyPr/>
                    <a:lstStyle/>
                    <a:p>
                      <a:pPr algn="just">
                        <a:lnSpc>
                          <a:spcPct val="115000"/>
                        </a:lnSpc>
                        <a:spcAft>
                          <a:spcPts val="0"/>
                        </a:spcAft>
                      </a:pPr>
                      <a:r>
                        <a:rPr lang="en-US" sz="1800" b="1" kern="100" dirty="0" err="1">
                          <a:solidFill>
                            <a:schemeClr val="bg1"/>
                          </a:solidFill>
                          <a:effectLst/>
                          <a:latin typeface="Symbol" panose="05050102010706020507" pitchFamily="18" charset="2"/>
                        </a:rPr>
                        <a:t>b</a:t>
                      </a:r>
                      <a:r>
                        <a:rPr lang="en-US" sz="1800" b="1" kern="100" baseline="-25000" dirty="0" err="1">
                          <a:solidFill>
                            <a:schemeClr val="bg1"/>
                          </a:solidFill>
                          <a:effectLst/>
                        </a:rPr>
                        <a:t>x</a:t>
                      </a:r>
                      <a:r>
                        <a:rPr lang="en-US" sz="1800" b="1" kern="100" dirty="0">
                          <a:solidFill>
                            <a:schemeClr val="bg1"/>
                          </a:solidFill>
                          <a:effectLst/>
                        </a:rPr>
                        <a:t> (mm/mrad)</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tc>
                  <a:txBody>
                    <a:bodyPr/>
                    <a:lstStyle/>
                    <a:p>
                      <a:pPr algn="ctr">
                        <a:lnSpc>
                          <a:spcPct val="115000"/>
                        </a:lnSpc>
                        <a:spcAft>
                          <a:spcPts val="0"/>
                        </a:spcAft>
                      </a:pPr>
                      <a:r>
                        <a:rPr lang="en-US" altLang="ko-KR" sz="1800" kern="100" dirty="0">
                          <a:effectLst/>
                          <a:latin typeface="+mn-lt"/>
                          <a:ea typeface="+mn-ea"/>
                        </a:rPr>
                        <a:t>0.833</a:t>
                      </a:r>
                      <a:endParaRPr lang="ko-KR" sz="1800" kern="100" dirty="0">
                        <a:effectLst/>
                        <a:latin typeface="Times New Roman" panose="02020603050405020304" pitchFamily="18" charset="0"/>
                        <a:ea typeface="바탕" panose="02030600000101010101" pitchFamily="18" charset="-127"/>
                      </a:endParaRPr>
                    </a:p>
                  </a:txBody>
                  <a:tcPr marL="68580" marR="68580" marT="0" marB="0"/>
                </a:tc>
                <a:tc>
                  <a:txBody>
                    <a:bodyPr/>
                    <a:lstStyle/>
                    <a:p>
                      <a:pPr algn="ctr">
                        <a:lnSpc>
                          <a:spcPct val="115000"/>
                        </a:lnSpc>
                        <a:spcAft>
                          <a:spcPts val="0"/>
                        </a:spcAft>
                      </a:pPr>
                      <a:r>
                        <a:rPr lang="en-US" altLang="ko-KR" sz="1800" kern="100" dirty="0">
                          <a:effectLst/>
                          <a:latin typeface="+mn-lt"/>
                          <a:ea typeface="+mn-ea"/>
                        </a:rPr>
                        <a:t>0.758</a:t>
                      </a:r>
                      <a:endParaRPr lang="ko-KR" sz="1800" kern="100" dirty="0">
                        <a:effectLst/>
                        <a:latin typeface="Times New Roman" panose="02020603050405020304" pitchFamily="18" charset="0"/>
                        <a:ea typeface="바탕" panose="02030600000101010101" pitchFamily="18" charset="-127"/>
                      </a:endParaRPr>
                    </a:p>
                  </a:txBody>
                  <a:tcPr marL="68580" marR="68580" marT="0" marB="0"/>
                </a:tc>
                <a:extLst>
                  <a:ext uri="{0D108BD9-81ED-4DB2-BD59-A6C34878D82A}">
                    <a16:rowId xmlns:a16="http://schemas.microsoft.com/office/drawing/2014/main" val="1481476209"/>
                  </a:ext>
                </a:extLst>
              </a:tr>
              <a:tr h="370840">
                <a:tc>
                  <a:txBody>
                    <a:bodyPr/>
                    <a:lstStyle/>
                    <a:p>
                      <a:pPr algn="just">
                        <a:lnSpc>
                          <a:spcPct val="115000"/>
                        </a:lnSpc>
                        <a:spcAft>
                          <a:spcPts val="0"/>
                        </a:spcAft>
                      </a:pPr>
                      <a:r>
                        <a:rPr lang="en-US" sz="1800" b="1" kern="100" dirty="0">
                          <a:solidFill>
                            <a:schemeClr val="bg1"/>
                          </a:solidFill>
                          <a:effectLst/>
                          <a:latin typeface="Symbol" panose="05050102010706020507" pitchFamily="18" charset="2"/>
                        </a:rPr>
                        <a:t>a</a:t>
                      </a:r>
                      <a:r>
                        <a:rPr lang="en-US" sz="1800" b="1" kern="100" baseline="-25000" dirty="0">
                          <a:solidFill>
                            <a:schemeClr val="bg1"/>
                          </a:solidFill>
                          <a:effectLst/>
                        </a:rPr>
                        <a:t>x</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tc>
                  <a:txBody>
                    <a:bodyPr/>
                    <a:lstStyle/>
                    <a:p>
                      <a:pPr algn="ctr">
                        <a:lnSpc>
                          <a:spcPct val="115000"/>
                        </a:lnSpc>
                        <a:spcAft>
                          <a:spcPts val="0"/>
                        </a:spcAft>
                      </a:pPr>
                      <a:r>
                        <a:rPr lang="en-US" altLang="ko-KR" sz="1800" kern="100" dirty="0">
                          <a:effectLst/>
                          <a:latin typeface="+mn-lt"/>
                          <a:ea typeface="+mn-ea"/>
                        </a:rPr>
                        <a:t>-2.726</a:t>
                      </a:r>
                      <a:endParaRPr lang="ko-KR" sz="1800" kern="100" dirty="0">
                        <a:effectLst/>
                        <a:latin typeface="Times New Roman" panose="02020603050405020304" pitchFamily="18" charset="0"/>
                        <a:ea typeface="바탕" panose="02030600000101010101" pitchFamily="18" charset="-127"/>
                      </a:endParaRPr>
                    </a:p>
                  </a:txBody>
                  <a:tcPr marL="68580" marR="68580" marT="0" marB="0"/>
                </a:tc>
                <a:tc>
                  <a:txBody>
                    <a:bodyPr/>
                    <a:lstStyle/>
                    <a:p>
                      <a:pPr algn="ctr">
                        <a:lnSpc>
                          <a:spcPct val="115000"/>
                        </a:lnSpc>
                        <a:spcAft>
                          <a:spcPts val="0"/>
                        </a:spcAft>
                      </a:pPr>
                      <a:r>
                        <a:rPr lang="en-US" altLang="ko-KR" sz="1800" kern="100" dirty="0">
                          <a:effectLst/>
                          <a:latin typeface="+mn-lt"/>
                          <a:ea typeface="+mn-ea"/>
                        </a:rPr>
                        <a:t>-1.907</a:t>
                      </a:r>
                      <a:endParaRPr lang="ko-KR" sz="1800" kern="100" dirty="0">
                        <a:effectLst/>
                        <a:latin typeface="Times New Roman" panose="02020603050405020304" pitchFamily="18" charset="0"/>
                        <a:ea typeface="바탕" panose="02030600000101010101" pitchFamily="18" charset="-127"/>
                      </a:endParaRPr>
                    </a:p>
                  </a:txBody>
                  <a:tcPr marL="68580" marR="68580" marT="0" marB="0"/>
                </a:tc>
                <a:extLst>
                  <a:ext uri="{0D108BD9-81ED-4DB2-BD59-A6C34878D82A}">
                    <a16:rowId xmlns:a16="http://schemas.microsoft.com/office/drawing/2014/main" val="3351114024"/>
                  </a:ext>
                </a:extLst>
              </a:tr>
              <a:tr h="370840">
                <a:tc>
                  <a:txBody>
                    <a:bodyPr/>
                    <a:lstStyle/>
                    <a:p>
                      <a:pPr algn="just">
                        <a:lnSpc>
                          <a:spcPct val="115000"/>
                        </a:lnSpc>
                        <a:spcAft>
                          <a:spcPts val="0"/>
                        </a:spcAft>
                      </a:pPr>
                      <a:r>
                        <a:rPr lang="en-US" sz="1800" b="1" kern="100" dirty="0">
                          <a:solidFill>
                            <a:schemeClr val="bg1"/>
                          </a:solidFill>
                          <a:effectLst/>
                          <a:latin typeface="Symbol" panose="05050102010706020507" pitchFamily="18" charset="2"/>
                        </a:rPr>
                        <a:t>e</a:t>
                      </a:r>
                      <a:r>
                        <a:rPr lang="en-US" sz="1800" b="1" kern="100" baseline="-25000" dirty="0">
                          <a:solidFill>
                            <a:schemeClr val="bg1"/>
                          </a:solidFill>
                          <a:effectLst/>
                        </a:rPr>
                        <a:t>y</a:t>
                      </a:r>
                      <a:r>
                        <a:rPr lang="en-US" sz="1800" b="1" kern="100" dirty="0">
                          <a:solidFill>
                            <a:schemeClr val="bg1"/>
                          </a:solidFill>
                          <a:effectLst/>
                        </a:rPr>
                        <a:t> (rms, mm-mrad)</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tc>
                  <a:txBody>
                    <a:bodyPr/>
                    <a:lstStyle/>
                    <a:p>
                      <a:pPr algn="ctr">
                        <a:lnSpc>
                          <a:spcPct val="115000"/>
                        </a:lnSpc>
                        <a:spcAft>
                          <a:spcPts val="0"/>
                        </a:spcAft>
                      </a:pPr>
                      <a:r>
                        <a:rPr lang="en-US" sz="1800" kern="100" dirty="0">
                          <a:effectLst/>
                        </a:rPr>
                        <a:t>0.0782</a:t>
                      </a:r>
                      <a:endParaRPr lang="ko-KR" sz="1800" kern="100" dirty="0">
                        <a:effectLst/>
                        <a:latin typeface="Times New Roman" panose="02020603050405020304" pitchFamily="18" charset="0"/>
                        <a:ea typeface="바탕" panose="02030600000101010101" pitchFamily="18" charset="-127"/>
                      </a:endParaRPr>
                    </a:p>
                  </a:txBody>
                  <a:tcPr marL="68580" marR="68580" marT="0" marB="0">
                    <a:solidFill>
                      <a:srgbClr val="FFFF00"/>
                    </a:solidFill>
                  </a:tcPr>
                </a:tc>
                <a:tc>
                  <a:txBody>
                    <a:bodyPr/>
                    <a:lstStyle/>
                    <a:p>
                      <a:pPr algn="ctr">
                        <a:lnSpc>
                          <a:spcPct val="115000"/>
                        </a:lnSpc>
                        <a:spcAft>
                          <a:spcPts val="0"/>
                        </a:spcAft>
                      </a:pPr>
                      <a:r>
                        <a:rPr lang="en-US" sz="1800" kern="100" dirty="0">
                          <a:effectLst/>
                        </a:rPr>
                        <a:t>0.0606</a:t>
                      </a:r>
                      <a:endParaRPr lang="ko-KR" sz="1800" kern="100" dirty="0">
                        <a:effectLst/>
                        <a:latin typeface="Times New Roman" panose="02020603050405020304" pitchFamily="18" charset="0"/>
                        <a:ea typeface="바탕" panose="02030600000101010101" pitchFamily="18" charset="-127"/>
                      </a:endParaRPr>
                    </a:p>
                  </a:txBody>
                  <a:tcPr marL="68580" marR="68580" marT="0" marB="0">
                    <a:solidFill>
                      <a:srgbClr val="FFFF00"/>
                    </a:solidFill>
                  </a:tcPr>
                </a:tc>
                <a:extLst>
                  <a:ext uri="{0D108BD9-81ED-4DB2-BD59-A6C34878D82A}">
                    <a16:rowId xmlns:a16="http://schemas.microsoft.com/office/drawing/2014/main" val="3840820292"/>
                  </a:ext>
                </a:extLst>
              </a:tr>
              <a:tr h="370840">
                <a:tc>
                  <a:txBody>
                    <a:bodyPr/>
                    <a:lstStyle/>
                    <a:p>
                      <a:pPr algn="just">
                        <a:lnSpc>
                          <a:spcPct val="115000"/>
                        </a:lnSpc>
                        <a:spcAft>
                          <a:spcPts val="0"/>
                        </a:spcAft>
                      </a:pPr>
                      <a:r>
                        <a:rPr lang="en-US" sz="1800" b="1" kern="100" dirty="0">
                          <a:solidFill>
                            <a:schemeClr val="bg1"/>
                          </a:solidFill>
                          <a:effectLst/>
                          <a:latin typeface="Symbol" panose="05050102010706020507" pitchFamily="18" charset="2"/>
                        </a:rPr>
                        <a:t>b</a:t>
                      </a:r>
                      <a:r>
                        <a:rPr lang="en-US" sz="1800" b="1" kern="100" baseline="-25000" dirty="0">
                          <a:solidFill>
                            <a:schemeClr val="bg1"/>
                          </a:solidFill>
                          <a:effectLst/>
                        </a:rPr>
                        <a:t>y</a:t>
                      </a:r>
                      <a:r>
                        <a:rPr lang="en-US" sz="1800" b="1" kern="100" dirty="0">
                          <a:solidFill>
                            <a:schemeClr val="bg1"/>
                          </a:solidFill>
                          <a:effectLst/>
                        </a:rPr>
                        <a:t> (mm/mrad)</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tc>
                  <a:txBody>
                    <a:bodyPr/>
                    <a:lstStyle/>
                    <a:p>
                      <a:pPr algn="ctr">
                        <a:lnSpc>
                          <a:spcPct val="115000"/>
                        </a:lnSpc>
                        <a:spcAft>
                          <a:spcPts val="0"/>
                        </a:spcAft>
                      </a:pPr>
                      <a:r>
                        <a:rPr lang="en-US" altLang="ko-KR" sz="1800" kern="100" dirty="0">
                          <a:effectLst/>
                          <a:latin typeface="+mn-lt"/>
                          <a:ea typeface="+mn-ea"/>
                        </a:rPr>
                        <a:t>1.194</a:t>
                      </a:r>
                      <a:endParaRPr lang="ko-KR" sz="1800" kern="100" dirty="0">
                        <a:effectLst/>
                        <a:latin typeface="Times New Roman" panose="02020603050405020304" pitchFamily="18" charset="0"/>
                        <a:ea typeface="바탕" panose="02030600000101010101" pitchFamily="18" charset="-127"/>
                      </a:endParaRPr>
                    </a:p>
                  </a:txBody>
                  <a:tcPr marL="68580" marR="68580" marT="0" marB="0"/>
                </a:tc>
                <a:tc>
                  <a:txBody>
                    <a:bodyPr/>
                    <a:lstStyle/>
                    <a:p>
                      <a:pPr algn="ctr">
                        <a:lnSpc>
                          <a:spcPct val="115000"/>
                        </a:lnSpc>
                        <a:spcAft>
                          <a:spcPts val="0"/>
                        </a:spcAft>
                      </a:pPr>
                      <a:r>
                        <a:rPr lang="en-US" altLang="ko-KR" sz="1800" kern="100" dirty="0">
                          <a:effectLst/>
                          <a:latin typeface="+mn-lt"/>
                          <a:ea typeface="+mn-ea"/>
                        </a:rPr>
                        <a:t>1.141</a:t>
                      </a:r>
                      <a:endParaRPr lang="ko-KR" sz="1800" kern="100" dirty="0">
                        <a:effectLst/>
                        <a:latin typeface="Times New Roman" panose="02020603050405020304" pitchFamily="18" charset="0"/>
                        <a:ea typeface="바탕" panose="02030600000101010101" pitchFamily="18" charset="-127"/>
                      </a:endParaRPr>
                    </a:p>
                  </a:txBody>
                  <a:tcPr marL="68580" marR="68580" marT="0" marB="0"/>
                </a:tc>
                <a:extLst>
                  <a:ext uri="{0D108BD9-81ED-4DB2-BD59-A6C34878D82A}">
                    <a16:rowId xmlns:a16="http://schemas.microsoft.com/office/drawing/2014/main" val="1819145080"/>
                  </a:ext>
                </a:extLst>
              </a:tr>
              <a:tr h="370840">
                <a:tc>
                  <a:txBody>
                    <a:bodyPr/>
                    <a:lstStyle/>
                    <a:p>
                      <a:pPr algn="just">
                        <a:lnSpc>
                          <a:spcPct val="115000"/>
                        </a:lnSpc>
                        <a:spcAft>
                          <a:spcPts val="0"/>
                        </a:spcAft>
                      </a:pPr>
                      <a:r>
                        <a:rPr lang="en-US" sz="1800" b="1" kern="100" dirty="0">
                          <a:solidFill>
                            <a:schemeClr val="bg1"/>
                          </a:solidFill>
                          <a:effectLst/>
                          <a:latin typeface="Symbol" panose="05050102010706020507" pitchFamily="18" charset="2"/>
                        </a:rPr>
                        <a:t>a</a:t>
                      </a:r>
                      <a:r>
                        <a:rPr lang="en-US" sz="1800" b="1" kern="100" baseline="-25000" dirty="0">
                          <a:solidFill>
                            <a:schemeClr val="bg1"/>
                          </a:solidFill>
                          <a:effectLst/>
                        </a:rPr>
                        <a:t>y</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tc>
                  <a:txBody>
                    <a:bodyPr/>
                    <a:lstStyle/>
                    <a:p>
                      <a:pPr algn="ctr">
                        <a:lnSpc>
                          <a:spcPct val="115000"/>
                        </a:lnSpc>
                        <a:spcAft>
                          <a:spcPts val="0"/>
                        </a:spcAft>
                      </a:pPr>
                      <a:r>
                        <a:rPr lang="en-US" altLang="ko-KR" sz="1800" kern="100" dirty="0">
                          <a:effectLst/>
                          <a:latin typeface="+mn-lt"/>
                          <a:ea typeface="+mn-ea"/>
                        </a:rPr>
                        <a:t>3.182</a:t>
                      </a:r>
                      <a:endParaRPr lang="ko-KR" sz="1800" kern="100" dirty="0">
                        <a:effectLst/>
                        <a:latin typeface="Times New Roman" panose="02020603050405020304" pitchFamily="18" charset="0"/>
                        <a:ea typeface="바탕" panose="02030600000101010101" pitchFamily="18" charset="-127"/>
                      </a:endParaRPr>
                    </a:p>
                  </a:txBody>
                  <a:tcPr marL="68580" marR="68580" marT="0" marB="0"/>
                </a:tc>
                <a:tc>
                  <a:txBody>
                    <a:bodyPr/>
                    <a:lstStyle/>
                    <a:p>
                      <a:pPr algn="ctr">
                        <a:lnSpc>
                          <a:spcPct val="115000"/>
                        </a:lnSpc>
                        <a:spcAft>
                          <a:spcPts val="0"/>
                        </a:spcAft>
                      </a:pPr>
                      <a:r>
                        <a:rPr lang="en-US" altLang="ko-KR" sz="1800" kern="100" dirty="0">
                          <a:effectLst/>
                          <a:latin typeface="+mn-lt"/>
                          <a:ea typeface="+mn-ea"/>
                        </a:rPr>
                        <a:t>3.588</a:t>
                      </a:r>
                      <a:endParaRPr lang="ko-KR" sz="1800" kern="100" dirty="0">
                        <a:effectLst/>
                        <a:latin typeface="Times New Roman" panose="02020603050405020304" pitchFamily="18" charset="0"/>
                        <a:ea typeface="바탕" panose="02030600000101010101" pitchFamily="18" charset="-127"/>
                      </a:endParaRPr>
                    </a:p>
                  </a:txBody>
                  <a:tcPr marL="68580" marR="68580" marT="0" marB="0"/>
                </a:tc>
                <a:extLst>
                  <a:ext uri="{0D108BD9-81ED-4DB2-BD59-A6C34878D82A}">
                    <a16:rowId xmlns:a16="http://schemas.microsoft.com/office/drawing/2014/main" val="1327414177"/>
                  </a:ext>
                </a:extLst>
              </a:tr>
            </a:tbl>
          </a:graphicData>
        </a:graphic>
      </p:graphicFrame>
      <p:sp>
        <p:nvSpPr>
          <p:cNvPr id="5" name="슬라이드 번호 개체 틀 3"/>
          <p:cNvSpPr txBox="1">
            <a:spLocks/>
          </p:cNvSpPr>
          <p:nvPr/>
        </p:nvSpPr>
        <p:spPr>
          <a:xfrm>
            <a:off x="7212124" y="6482334"/>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108</a:t>
            </a:fld>
            <a:endParaRPr lang="ko-KR" altLang="en-US" dirty="0"/>
          </a:p>
        </p:txBody>
      </p:sp>
    </p:spTree>
    <p:extLst>
      <p:ext uri="{BB962C8B-B14F-4D97-AF65-F5344CB8AC3E}">
        <p14:creationId xmlns:p14="http://schemas.microsoft.com/office/powerpoint/2010/main" val="150780810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Tomography in the LEBT</a:t>
            </a:r>
            <a:endParaRPr lang="ko-KR" altLang="en-US" dirty="0"/>
          </a:p>
        </p:txBody>
      </p:sp>
      <p:pic>
        <p:nvPicPr>
          <p:cNvPr id="4" name="내용 개체 틀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27348" y="1016732"/>
            <a:ext cx="6112151" cy="5113337"/>
          </a:xfrm>
        </p:spPr>
      </p:pic>
      <p:sp>
        <p:nvSpPr>
          <p:cNvPr id="5" name="TextBox 4"/>
          <p:cNvSpPr txBox="1"/>
          <p:nvPr/>
        </p:nvSpPr>
        <p:spPr>
          <a:xfrm>
            <a:off x="6456040" y="980728"/>
            <a:ext cx="5400600" cy="5262979"/>
          </a:xfrm>
          <a:prstGeom prst="rect">
            <a:avLst/>
          </a:prstGeom>
          <a:noFill/>
        </p:spPr>
        <p:txBody>
          <a:bodyPr wrap="square" rtlCol="0">
            <a:spAutoFit/>
          </a:bodyPr>
          <a:lstStyle/>
          <a:p>
            <a:pPr marL="266700" indent="-266700">
              <a:buFont typeface="Arial" panose="020B0604020202020204" pitchFamily="34" charset="0"/>
              <a:buChar char="•"/>
            </a:pPr>
            <a:r>
              <a:rPr lang="en-US" altLang="ko-KR" sz="2400" dirty="0">
                <a:latin typeface="Arial" panose="020B0604020202020204" pitchFamily="34" charset="0"/>
                <a:cs typeface="Arial" panose="020B0604020202020204" pitchFamily="34" charset="0"/>
              </a:rPr>
              <a:t>Tomography reconstruction was applied using the 4 wire-scanners in the LEBT. </a:t>
            </a:r>
          </a:p>
          <a:p>
            <a:pPr marL="266700" indent="-266700"/>
            <a:endParaRPr lang="en-US" altLang="ko-KR" sz="2400" dirty="0">
              <a:latin typeface="Arial" panose="020B0604020202020204" pitchFamily="34" charset="0"/>
              <a:cs typeface="Arial" panose="020B0604020202020204" pitchFamily="34" charset="0"/>
            </a:endParaRPr>
          </a:p>
          <a:p>
            <a:pPr marL="266700" indent="-266700">
              <a:buFont typeface="Arial" panose="020B0604020202020204" pitchFamily="34" charset="0"/>
              <a:buChar char="•"/>
            </a:pPr>
            <a:r>
              <a:rPr lang="en-US" altLang="ko-KR" sz="2400" dirty="0">
                <a:latin typeface="Arial" panose="020B0604020202020204" pitchFamily="34" charset="0"/>
                <a:cs typeface="Arial" panose="020B0604020202020204" pitchFamily="34" charset="0"/>
              </a:rPr>
              <a:t>There</a:t>
            </a:r>
            <a:r>
              <a:rPr lang="ko-KR" altLang="en-US" sz="2400" dirty="0">
                <a:latin typeface="Arial" panose="020B0604020202020204" pitchFamily="34" charset="0"/>
                <a:cs typeface="Arial" panose="020B0604020202020204" pitchFamily="34" charset="0"/>
              </a:rPr>
              <a:t> </a:t>
            </a:r>
            <a:r>
              <a:rPr lang="en-US" altLang="ko-KR" sz="2400" dirty="0">
                <a:latin typeface="Arial" panose="020B0604020202020204" pitchFamily="34" charset="0"/>
                <a:cs typeface="Arial" panose="020B0604020202020204" pitchFamily="34" charset="0"/>
              </a:rPr>
              <a:t>are two dipoles in the LEBT and the beam energy is 10 keV/u. </a:t>
            </a:r>
          </a:p>
          <a:p>
            <a:pPr marL="266700" indent="-266700">
              <a:buFont typeface="Arial" panose="020B0604020202020204" pitchFamily="34" charset="0"/>
              <a:buChar char="•"/>
            </a:pPr>
            <a:r>
              <a:rPr lang="en-US" altLang="ko-KR" sz="2400" dirty="0">
                <a:latin typeface="Arial" panose="020B0604020202020204" pitchFamily="34" charset="0"/>
                <a:cs typeface="Arial" panose="020B0604020202020204" pitchFamily="34" charset="0"/>
              </a:rPr>
              <a:t>Nonlinear effects can be important. </a:t>
            </a:r>
          </a:p>
          <a:p>
            <a:pPr marL="266700" indent="-266700">
              <a:buFont typeface="Arial" panose="020B0604020202020204" pitchFamily="34" charset="0"/>
              <a:buChar char="•"/>
            </a:pPr>
            <a:endParaRPr lang="en-US" altLang="ko-KR" sz="2400" dirty="0">
              <a:latin typeface="Arial" panose="020B0604020202020204" pitchFamily="34" charset="0"/>
              <a:cs typeface="Arial" panose="020B0604020202020204" pitchFamily="34" charset="0"/>
            </a:endParaRPr>
          </a:p>
          <a:p>
            <a:pPr marL="266700" indent="-266700">
              <a:buFont typeface="Arial" panose="020B0604020202020204" pitchFamily="34" charset="0"/>
              <a:buChar char="•"/>
            </a:pPr>
            <a:r>
              <a:rPr lang="en-US" altLang="ko-KR" sz="2400" dirty="0">
                <a:latin typeface="Arial" panose="020B0604020202020204" pitchFamily="34" charset="0"/>
                <a:cs typeface="Arial" panose="020B0604020202020204" pitchFamily="34" charset="0"/>
              </a:rPr>
              <a:t>In the LEBT, there are Allison emittance scanners. </a:t>
            </a:r>
          </a:p>
          <a:p>
            <a:pPr marL="266700" indent="-266700"/>
            <a:endParaRPr lang="en-US" altLang="ko-KR" sz="2400" dirty="0">
              <a:latin typeface="Arial" panose="020B0604020202020204" pitchFamily="34" charset="0"/>
              <a:cs typeface="Arial" panose="020B0604020202020204" pitchFamily="34" charset="0"/>
            </a:endParaRPr>
          </a:p>
          <a:p>
            <a:pPr marL="266700" indent="-266700">
              <a:buFont typeface="Arial" panose="020B0604020202020204" pitchFamily="34" charset="0"/>
              <a:buChar char="•"/>
            </a:pPr>
            <a:r>
              <a:rPr lang="en-US" altLang="ko-KR" sz="2400" dirty="0">
                <a:solidFill>
                  <a:srgbClr val="0000FF"/>
                </a:solidFill>
                <a:latin typeface="Arial" panose="020B0604020202020204" pitchFamily="34" charset="0"/>
                <a:cs typeface="Arial" panose="020B0604020202020204" pitchFamily="34" charset="0"/>
              </a:rPr>
              <a:t>Excellent opportunity to validate </a:t>
            </a:r>
            <a:r>
              <a:rPr lang="en-US" altLang="ko-KR" sz="2400" dirty="0">
                <a:latin typeface="Arial" panose="020B0604020202020204" pitchFamily="34" charset="0"/>
                <a:cs typeface="Arial" panose="020B0604020202020204" pitchFamily="34" charset="0"/>
              </a:rPr>
              <a:t>the tomography reconstruction with the actual emittance data.</a:t>
            </a:r>
          </a:p>
        </p:txBody>
      </p:sp>
      <p:sp>
        <p:nvSpPr>
          <p:cNvPr id="6" name="슬라이드 번호 개체 틀 3"/>
          <p:cNvSpPr txBox="1">
            <a:spLocks/>
          </p:cNvSpPr>
          <p:nvPr/>
        </p:nvSpPr>
        <p:spPr>
          <a:xfrm>
            <a:off x="7212124" y="6482334"/>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109</a:t>
            </a:fld>
            <a:endParaRPr lang="ko-KR" altLang="en-US" dirty="0"/>
          </a:p>
        </p:txBody>
      </p:sp>
    </p:spTree>
    <p:extLst>
      <p:ext uri="{BB962C8B-B14F-4D97-AF65-F5344CB8AC3E}">
        <p14:creationId xmlns:p14="http://schemas.microsoft.com/office/powerpoint/2010/main" val="2854941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2"/>
          <p:cNvSpPr>
            <a:spLocks noGrp="1" noChangeArrowheads="1"/>
          </p:cNvSpPr>
          <p:nvPr>
            <p:ph type="title"/>
          </p:nvPr>
        </p:nvSpPr>
        <p:spPr>
          <a:xfrm>
            <a:off x="1981200" y="2501900"/>
            <a:ext cx="8229600" cy="1443038"/>
          </a:xfrm>
        </p:spPr>
        <p:txBody>
          <a:bodyPr/>
          <a:lstStyle/>
          <a:p>
            <a:pPr algn="ctr"/>
            <a:r>
              <a:rPr lang="en-US" sz="4400" dirty="0"/>
              <a:t>RAON </a:t>
            </a:r>
            <a:r>
              <a:rPr lang="en-US" altLang="ko-KR" sz="4400" dirty="0"/>
              <a:t>heavy</a:t>
            </a:r>
            <a:r>
              <a:rPr lang="ko-KR" altLang="en-US" sz="4400" dirty="0"/>
              <a:t> </a:t>
            </a:r>
            <a:r>
              <a:rPr lang="en-US" altLang="ko-KR" sz="4400" dirty="0"/>
              <a:t>ion accelerator</a:t>
            </a:r>
            <a:endParaRPr lang="en-US" sz="4400" dirty="0"/>
          </a:p>
        </p:txBody>
      </p:sp>
    </p:spTree>
    <p:extLst>
      <p:ext uri="{BB962C8B-B14F-4D97-AF65-F5344CB8AC3E}">
        <p14:creationId xmlns:p14="http://schemas.microsoft.com/office/powerpoint/2010/main" val="351833495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How to handle nonlinearities</a:t>
            </a:r>
            <a:endParaRPr lang="ko-KR" altLang="en-US" dirty="0"/>
          </a:p>
        </p:txBody>
      </p:sp>
      <p:sp>
        <p:nvSpPr>
          <p:cNvPr id="3" name="내용 개체 틀 2"/>
          <p:cNvSpPr>
            <a:spLocks noGrp="1"/>
          </p:cNvSpPr>
          <p:nvPr>
            <p:ph sz="half" idx="2"/>
          </p:nvPr>
        </p:nvSpPr>
        <p:spPr/>
        <p:txBody>
          <a:bodyPr/>
          <a:lstStyle/>
          <a:p>
            <a:r>
              <a:rPr lang="en-US" altLang="ko-KR" dirty="0">
                <a:latin typeface="Arial" panose="020B0604020202020204" pitchFamily="34" charset="0"/>
                <a:cs typeface="Arial" panose="020B0604020202020204" pitchFamily="34" charset="0"/>
              </a:rPr>
              <a:t>It should be noted that there are </a:t>
            </a:r>
            <a:r>
              <a:rPr lang="en-US" altLang="ko-KR" dirty="0">
                <a:solidFill>
                  <a:srgbClr val="0000FF"/>
                </a:solidFill>
                <a:latin typeface="Arial" panose="020B0604020202020204" pitchFamily="34" charset="0"/>
                <a:cs typeface="Arial" panose="020B0604020202020204" pitchFamily="34" charset="0"/>
              </a:rPr>
              <a:t>two dipoles </a:t>
            </a:r>
            <a:r>
              <a:rPr lang="en-US" altLang="ko-KR" dirty="0">
                <a:latin typeface="Arial" panose="020B0604020202020204" pitchFamily="34" charset="0"/>
                <a:cs typeface="Arial" panose="020B0604020202020204" pitchFamily="34" charset="0"/>
              </a:rPr>
              <a:t>in the LEBT. </a:t>
            </a:r>
          </a:p>
          <a:p>
            <a:r>
              <a:rPr lang="en-US" altLang="ko-KR" dirty="0">
                <a:latin typeface="Arial" panose="020B0604020202020204" pitchFamily="34" charset="0"/>
                <a:cs typeface="Arial" panose="020B0604020202020204" pitchFamily="34" charset="0"/>
              </a:rPr>
              <a:t>The beam energy is only </a:t>
            </a:r>
            <a:r>
              <a:rPr lang="en-US" altLang="ko-KR" dirty="0">
                <a:solidFill>
                  <a:srgbClr val="0000FF"/>
                </a:solidFill>
                <a:latin typeface="Arial" panose="020B0604020202020204" pitchFamily="34" charset="0"/>
                <a:cs typeface="Arial" panose="020B0604020202020204" pitchFamily="34" charset="0"/>
              </a:rPr>
              <a:t>10 keV/u </a:t>
            </a:r>
            <a:r>
              <a:rPr lang="en-US" altLang="ko-KR" dirty="0">
                <a:latin typeface="Arial" panose="020B0604020202020204" pitchFamily="34" charset="0"/>
                <a:cs typeface="Arial" panose="020B0604020202020204" pitchFamily="34" charset="0"/>
              </a:rPr>
              <a:t>even though the beam current is 50 </a:t>
            </a:r>
            <a:r>
              <a:rPr lang="en-US" altLang="ko-KR" dirty="0" err="1">
                <a:latin typeface="Arial" panose="020B0604020202020204" pitchFamily="34" charset="0"/>
                <a:cs typeface="Arial" panose="020B0604020202020204" pitchFamily="34" charset="0"/>
              </a:rPr>
              <a:t>uA</a:t>
            </a:r>
            <a:r>
              <a:rPr lang="en-US" altLang="ko-KR" dirty="0">
                <a:latin typeface="Arial" panose="020B0604020202020204" pitchFamily="34" charset="0"/>
                <a:cs typeface="Arial" panose="020B0604020202020204" pitchFamily="34" charset="0"/>
              </a:rPr>
              <a:t>. </a:t>
            </a:r>
          </a:p>
          <a:p>
            <a:endParaRPr lang="en-US" altLang="ko-KR" dirty="0">
              <a:latin typeface="Arial" panose="020B0604020202020204" pitchFamily="34" charset="0"/>
              <a:cs typeface="Arial" panose="020B0604020202020204" pitchFamily="34" charset="0"/>
            </a:endParaRPr>
          </a:p>
          <a:p>
            <a:r>
              <a:rPr lang="en-US" altLang="ko-KR" dirty="0">
                <a:latin typeface="Arial" panose="020B0604020202020204" pitchFamily="34" charset="0"/>
                <a:cs typeface="Arial" panose="020B0604020202020204" pitchFamily="34" charset="0"/>
              </a:rPr>
              <a:t>It may be necessary to include </a:t>
            </a:r>
            <a:r>
              <a:rPr lang="en-US" altLang="ko-KR" dirty="0">
                <a:solidFill>
                  <a:srgbClr val="0000FF"/>
                </a:solidFill>
                <a:latin typeface="Arial" panose="020B0604020202020204" pitchFamily="34" charset="0"/>
                <a:cs typeface="Arial" panose="020B0604020202020204" pitchFamily="34" charset="0"/>
              </a:rPr>
              <a:t>the space charge effect </a:t>
            </a:r>
            <a:r>
              <a:rPr lang="en-US" altLang="ko-KR" dirty="0">
                <a:latin typeface="Arial" panose="020B0604020202020204" pitchFamily="34" charset="0"/>
                <a:cs typeface="Arial" panose="020B0604020202020204" pitchFamily="34" charset="0"/>
              </a:rPr>
              <a:t>and </a:t>
            </a:r>
            <a:r>
              <a:rPr lang="en-US" altLang="ko-KR" dirty="0">
                <a:solidFill>
                  <a:srgbClr val="0000FF"/>
                </a:solidFill>
                <a:latin typeface="Arial" panose="020B0604020202020204" pitchFamily="34" charset="0"/>
                <a:cs typeface="Arial" panose="020B0604020202020204" pitchFamily="34" charset="0"/>
              </a:rPr>
              <a:t>the 2</a:t>
            </a:r>
            <a:r>
              <a:rPr lang="en-US" altLang="ko-KR" baseline="30000" dirty="0">
                <a:solidFill>
                  <a:srgbClr val="0000FF"/>
                </a:solidFill>
                <a:latin typeface="Arial" panose="020B0604020202020204" pitchFamily="34" charset="0"/>
                <a:cs typeface="Arial" panose="020B0604020202020204" pitchFamily="34" charset="0"/>
              </a:rPr>
              <a:t>nd</a:t>
            </a:r>
            <a:r>
              <a:rPr lang="en-US" altLang="ko-KR" dirty="0">
                <a:solidFill>
                  <a:srgbClr val="0000FF"/>
                </a:solidFill>
                <a:latin typeface="Arial" panose="020B0604020202020204" pitchFamily="34" charset="0"/>
                <a:cs typeface="Arial" panose="020B0604020202020204" pitchFamily="34" charset="0"/>
              </a:rPr>
              <a:t> order geometric and magnetic field effects of dipoles</a:t>
            </a:r>
            <a:r>
              <a:rPr lang="en-US" altLang="ko-KR" dirty="0">
                <a:latin typeface="Arial" panose="020B0604020202020204" pitchFamily="34" charset="0"/>
                <a:cs typeface="Arial" panose="020B0604020202020204" pitchFamily="34" charset="0"/>
              </a:rPr>
              <a:t>. </a:t>
            </a:r>
            <a:endParaRPr lang="ko-KR" altLang="en-US" dirty="0">
              <a:latin typeface="Arial" panose="020B0604020202020204" pitchFamily="34" charset="0"/>
              <a:cs typeface="Arial" panose="020B0604020202020204" pitchFamily="34" charset="0"/>
            </a:endParaRPr>
          </a:p>
        </p:txBody>
      </p:sp>
      <p:sp>
        <p:nvSpPr>
          <p:cNvPr id="4" name="슬라이드 번호 개체 틀 3"/>
          <p:cNvSpPr txBox="1">
            <a:spLocks/>
          </p:cNvSpPr>
          <p:nvPr/>
        </p:nvSpPr>
        <p:spPr>
          <a:xfrm>
            <a:off x="7212124" y="6482334"/>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110</a:t>
            </a:fld>
            <a:endParaRPr lang="ko-KR" altLang="en-US" dirty="0"/>
          </a:p>
        </p:txBody>
      </p:sp>
    </p:spTree>
    <p:extLst>
      <p:ext uri="{BB962C8B-B14F-4D97-AF65-F5344CB8AC3E}">
        <p14:creationId xmlns:p14="http://schemas.microsoft.com/office/powerpoint/2010/main" val="53363042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5360" y="144016"/>
            <a:ext cx="11377264" cy="692696"/>
          </a:xfrm>
        </p:spPr>
        <p:txBody>
          <a:bodyPr>
            <a:normAutofit fontScale="90000"/>
          </a:bodyPr>
          <a:lstStyle/>
          <a:p>
            <a:r>
              <a:rPr lang="en-US" altLang="ko-KR" sz="3800" dirty="0"/>
              <a:t>Measurement vs. Tomography</a:t>
            </a:r>
            <a:r>
              <a:rPr lang="en-US" altLang="ko-KR" sz="3100" dirty="0"/>
              <a:t> (LEBT wire-scanners)</a:t>
            </a:r>
            <a:br>
              <a:rPr lang="en-US" altLang="ko-KR" sz="3800" dirty="0"/>
            </a:br>
            <a:r>
              <a:rPr lang="en-US" altLang="ko-KR" sz="2700" dirty="0"/>
              <a:t>with space charge &amp; 2</a:t>
            </a:r>
            <a:r>
              <a:rPr lang="en-US" altLang="ko-KR" sz="2700" baseline="30000" dirty="0"/>
              <a:t>nd</a:t>
            </a:r>
            <a:r>
              <a:rPr lang="en-US" altLang="ko-KR" sz="2700" dirty="0"/>
              <a:t> order</a:t>
            </a:r>
            <a:endParaRPr lang="ko-KR" altLang="en-US" sz="2700" dirty="0"/>
          </a:p>
        </p:txBody>
      </p:sp>
      <p:pic>
        <p:nvPicPr>
          <p:cNvPr id="3" name="그림 2"/>
          <p:cNvPicPr>
            <a:picLocks noChangeAspect="1"/>
          </p:cNvPicPr>
          <p:nvPr/>
        </p:nvPicPr>
        <p:blipFill rotWithShape="1">
          <a:blip r:embed="rId2">
            <a:extLst>
              <a:ext uri="{28A0092B-C50C-407E-A947-70E740481C1C}">
                <a14:useLocalDpi xmlns:a14="http://schemas.microsoft.com/office/drawing/2010/main" val="0"/>
              </a:ext>
            </a:extLst>
          </a:blip>
          <a:srcRect t="1699"/>
          <a:stretch/>
        </p:blipFill>
        <p:spPr>
          <a:xfrm>
            <a:off x="331200" y="953266"/>
            <a:ext cx="10591680" cy="4167922"/>
          </a:xfrm>
          <a:prstGeom prst="rect">
            <a:avLst/>
          </a:prstGeom>
        </p:spPr>
      </p:pic>
      <p:sp>
        <p:nvSpPr>
          <p:cNvPr id="21" name="TextBox 20"/>
          <p:cNvSpPr txBox="1"/>
          <p:nvPr/>
        </p:nvSpPr>
        <p:spPr>
          <a:xfrm>
            <a:off x="659396" y="5229200"/>
            <a:ext cx="9865096" cy="1569660"/>
          </a:xfrm>
          <a:prstGeom prst="rect">
            <a:avLst/>
          </a:prstGeom>
          <a:solidFill>
            <a:schemeClr val="bg1"/>
          </a:solidFill>
        </p:spPr>
        <p:txBody>
          <a:bodyPr wrap="square" rtlCol="0">
            <a:spAutoFit/>
          </a:bodyPr>
          <a:lstStyle/>
          <a:p>
            <a:pPr marL="266700" indent="-266700">
              <a:buFont typeface="Arial" panose="020B0604020202020204" pitchFamily="34" charset="0"/>
              <a:buChar char="•"/>
            </a:pPr>
            <a:r>
              <a:rPr lang="en-US" altLang="ko-KR" sz="2400" dirty="0">
                <a:solidFill>
                  <a:srgbClr val="0000CC"/>
                </a:solidFill>
                <a:latin typeface="Arial" panose="020B0604020202020204" pitchFamily="34" charset="0"/>
                <a:cs typeface="Arial" panose="020B0604020202020204" pitchFamily="34" charset="0"/>
              </a:rPr>
              <a:t>Beam is far from Gaussian in the LEBT. </a:t>
            </a:r>
          </a:p>
          <a:p>
            <a:pPr marL="266700" indent="-266700">
              <a:buFont typeface="Arial" panose="020B0604020202020204" pitchFamily="34" charset="0"/>
              <a:buChar char="•"/>
            </a:pPr>
            <a:r>
              <a:rPr lang="en-US" altLang="ko-KR" sz="2400" dirty="0">
                <a:latin typeface="Arial" panose="020B0604020202020204" pitchFamily="34" charset="0"/>
                <a:cs typeface="Arial" panose="020B0604020202020204" pitchFamily="34" charset="0"/>
              </a:rPr>
              <a:t>Tomography reconstruction manifests </a:t>
            </a:r>
            <a:r>
              <a:rPr lang="en-US" altLang="ko-KR" sz="2400" dirty="0">
                <a:solidFill>
                  <a:srgbClr val="0000CC"/>
                </a:solidFill>
                <a:latin typeface="Arial" panose="020B0604020202020204" pitchFamily="34" charset="0"/>
                <a:cs typeface="Arial" panose="020B0604020202020204" pitchFamily="34" charset="0"/>
              </a:rPr>
              <a:t>good agreement </a:t>
            </a:r>
            <a:r>
              <a:rPr lang="en-US" altLang="ko-KR" sz="2400" dirty="0">
                <a:latin typeface="Arial" panose="020B0604020202020204" pitchFamily="34" charset="0"/>
                <a:cs typeface="Arial" panose="020B0604020202020204" pitchFamily="34" charset="0"/>
              </a:rPr>
              <a:t>between the measurement and tomography reconstruction. </a:t>
            </a:r>
          </a:p>
          <a:p>
            <a:pPr marL="266700" indent="-266700">
              <a:buFont typeface="Arial" panose="020B0604020202020204" pitchFamily="34" charset="0"/>
              <a:buChar char="•"/>
            </a:pPr>
            <a:r>
              <a:rPr lang="en-US" altLang="ko-KR" sz="2400" dirty="0">
                <a:latin typeface="Arial" panose="020B0604020202020204" pitchFamily="34" charset="0"/>
                <a:cs typeface="Arial" panose="020B0604020202020204" pitchFamily="34" charset="0"/>
              </a:rPr>
              <a:t>Quality of Y reconstruction is inferior to X. </a:t>
            </a:r>
            <a:endParaRPr lang="ko-KR" altLang="en-US" sz="2400" dirty="0">
              <a:latin typeface="Arial" panose="020B0604020202020204" pitchFamily="34" charset="0"/>
              <a:cs typeface="Arial" panose="020B0604020202020204" pitchFamily="34" charset="0"/>
            </a:endParaRPr>
          </a:p>
        </p:txBody>
      </p:sp>
      <p:sp>
        <p:nvSpPr>
          <p:cNvPr id="5" name="슬라이드 번호 개체 틀 3"/>
          <p:cNvSpPr txBox="1">
            <a:spLocks/>
          </p:cNvSpPr>
          <p:nvPr/>
        </p:nvSpPr>
        <p:spPr>
          <a:xfrm>
            <a:off x="7212124" y="6482334"/>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111</a:t>
            </a:fld>
            <a:endParaRPr lang="ko-KR" altLang="en-US" dirty="0"/>
          </a:p>
        </p:txBody>
      </p:sp>
    </p:spTree>
    <p:extLst>
      <p:ext uri="{BB962C8B-B14F-4D97-AF65-F5344CB8AC3E}">
        <p14:creationId xmlns:p14="http://schemas.microsoft.com/office/powerpoint/2010/main" val="299460759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sz="3800" dirty="0"/>
              <a:t>Comparison with the Allison data</a:t>
            </a:r>
            <a:br>
              <a:rPr lang="en-US" altLang="ko-KR" sz="3800" dirty="0"/>
            </a:br>
            <a:r>
              <a:rPr lang="en-US" altLang="ko-KR" sz="2700" dirty="0"/>
              <a:t>with space charge &amp; 2</a:t>
            </a:r>
            <a:r>
              <a:rPr lang="en-US" altLang="ko-KR" sz="2700" baseline="30000" dirty="0"/>
              <a:t>nd</a:t>
            </a:r>
            <a:r>
              <a:rPr lang="en-US" altLang="ko-KR" sz="2700" dirty="0"/>
              <a:t> order</a:t>
            </a:r>
            <a:endParaRPr lang="ko-KR" altLang="en-US" sz="2700" dirty="0"/>
          </a:p>
        </p:txBody>
      </p:sp>
      <p:sp>
        <p:nvSpPr>
          <p:cNvPr id="5" name="내용 개체 틀 2"/>
          <p:cNvSpPr>
            <a:spLocks noGrp="1"/>
          </p:cNvSpPr>
          <p:nvPr>
            <p:ph sz="half" idx="2"/>
          </p:nvPr>
        </p:nvSpPr>
        <p:spPr>
          <a:xfrm>
            <a:off x="8076220" y="1340767"/>
            <a:ext cx="3996444" cy="4572509"/>
          </a:xfrm>
          <a:solidFill>
            <a:schemeClr val="bg1"/>
          </a:solidFill>
        </p:spPr>
        <p:txBody>
          <a:bodyPr>
            <a:normAutofit/>
          </a:bodyPr>
          <a:lstStyle/>
          <a:p>
            <a:pPr marL="0" indent="0">
              <a:buNone/>
            </a:pPr>
            <a:r>
              <a:rPr lang="en-US" altLang="ko-KR" sz="2200" dirty="0">
                <a:latin typeface="Arial" panose="020B0604020202020204" pitchFamily="34" charset="0"/>
                <a:cs typeface="Arial" panose="020B0604020202020204" pitchFamily="34" charset="0"/>
              </a:rPr>
              <a:t>   </a:t>
            </a:r>
            <a:r>
              <a:rPr lang="en-US" altLang="ko-KR" sz="2200" dirty="0">
                <a:solidFill>
                  <a:srgbClr val="0000CC"/>
                </a:solidFill>
                <a:latin typeface="Arial" panose="020B0604020202020204" pitchFamily="34" charset="0"/>
                <a:cs typeface="Arial" panose="020B0604020202020204" pitchFamily="34" charset="0"/>
              </a:rPr>
              <a:t>Tomography</a:t>
            </a:r>
            <a:r>
              <a:rPr lang="ko-KR" altLang="en-US" sz="2200" dirty="0">
                <a:latin typeface="Arial" panose="020B0604020202020204" pitchFamily="34" charset="0"/>
                <a:cs typeface="Arial" panose="020B0604020202020204" pitchFamily="34" charset="0"/>
              </a:rPr>
              <a:t> </a:t>
            </a:r>
            <a:endParaRPr lang="en-US" altLang="ko-KR" sz="2200" dirty="0">
              <a:latin typeface="Arial" panose="020B0604020202020204" pitchFamily="34" charset="0"/>
              <a:cs typeface="Arial" panose="020B0604020202020204" pitchFamily="34" charset="0"/>
            </a:endParaRPr>
          </a:p>
          <a:p>
            <a:r>
              <a:rPr lang="en-US" altLang="ko-KR" sz="2200" dirty="0">
                <a:latin typeface="Symbol" panose="05050102010706020507" pitchFamily="18" charset="2"/>
                <a:cs typeface="Arial" panose="020B0604020202020204" pitchFamily="34" charset="0"/>
              </a:rPr>
              <a:t>e</a:t>
            </a:r>
            <a:r>
              <a:rPr lang="en-US" altLang="ko-KR" sz="2200" baseline="-25000" dirty="0">
                <a:latin typeface="Arial" panose="020B0604020202020204" pitchFamily="34" charset="0"/>
                <a:cs typeface="Arial" panose="020B0604020202020204" pitchFamily="34" charset="0"/>
              </a:rPr>
              <a:t>x</a:t>
            </a:r>
            <a:r>
              <a:rPr lang="en-US" altLang="ko-KR" sz="2200" dirty="0">
                <a:latin typeface="Arial" panose="020B0604020202020204" pitchFamily="34" charset="0"/>
                <a:cs typeface="Arial" panose="020B0604020202020204" pitchFamily="34" charset="0"/>
              </a:rPr>
              <a:t>= 0.0534 mm-</a:t>
            </a:r>
            <a:r>
              <a:rPr lang="en-US" altLang="ko-KR" sz="2200" dirty="0" err="1">
                <a:latin typeface="Arial" panose="020B0604020202020204" pitchFamily="34" charset="0"/>
                <a:cs typeface="Arial" panose="020B0604020202020204" pitchFamily="34" charset="0"/>
              </a:rPr>
              <a:t>mrad</a:t>
            </a:r>
            <a:endParaRPr lang="en-US" altLang="ko-KR" sz="2200" dirty="0">
              <a:latin typeface="Arial" panose="020B0604020202020204" pitchFamily="34" charset="0"/>
              <a:cs typeface="Arial" panose="020B0604020202020204" pitchFamily="34" charset="0"/>
            </a:endParaRPr>
          </a:p>
          <a:p>
            <a:r>
              <a:rPr lang="en-US" altLang="ko-KR" sz="2200" dirty="0">
                <a:latin typeface="Symbol" panose="05050102010706020507" pitchFamily="18" charset="2"/>
                <a:cs typeface="Arial" panose="020B0604020202020204" pitchFamily="34" charset="0"/>
              </a:rPr>
              <a:t>e</a:t>
            </a:r>
            <a:r>
              <a:rPr lang="en-US" altLang="ko-KR" sz="2200" baseline="-25000" dirty="0">
                <a:latin typeface="Arial" panose="020B0604020202020204" pitchFamily="34" charset="0"/>
                <a:cs typeface="Arial" panose="020B0604020202020204" pitchFamily="34" charset="0"/>
              </a:rPr>
              <a:t>y</a:t>
            </a:r>
            <a:r>
              <a:rPr lang="en-US" altLang="ko-KR" sz="2200" dirty="0">
                <a:latin typeface="Arial" panose="020B0604020202020204" pitchFamily="34" charset="0"/>
                <a:cs typeface="Arial" panose="020B0604020202020204" pitchFamily="34" charset="0"/>
              </a:rPr>
              <a:t>= 0.0655 mm-</a:t>
            </a:r>
            <a:r>
              <a:rPr lang="en-US" altLang="ko-KR" sz="2200" dirty="0" err="1">
                <a:latin typeface="Arial" panose="020B0604020202020204" pitchFamily="34" charset="0"/>
                <a:cs typeface="Arial" panose="020B0604020202020204" pitchFamily="34" charset="0"/>
              </a:rPr>
              <a:t>mrad</a:t>
            </a:r>
            <a:endParaRPr lang="en-US" altLang="ko-KR" sz="2200" dirty="0">
              <a:latin typeface="Arial" panose="020B0604020202020204" pitchFamily="34" charset="0"/>
              <a:cs typeface="Arial" panose="020B0604020202020204" pitchFamily="34" charset="0"/>
            </a:endParaRPr>
          </a:p>
          <a:p>
            <a:endParaRPr lang="en-US" altLang="ko-KR" sz="2200" dirty="0">
              <a:latin typeface="Arial" panose="020B0604020202020204" pitchFamily="34" charset="0"/>
              <a:cs typeface="Arial" panose="020B0604020202020204" pitchFamily="34" charset="0"/>
            </a:endParaRPr>
          </a:p>
          <a:p>
            <a:pPr marL="0" indent="0">
              <a:buNone/>
            </a:pPr>
            <a:r>
              <a:rPr lang="en-US" altLang="ko-KR" sz="2200" dirty="0">
                <a:latin typeface="Arial" panose="020B0604020202020204" pitchFamily="34" charset="0"/>
                <a:cs typeface="Arial" panose="020B0604020202020204" pitchFamily="34" charset="0"/>
              </a:rPr>
              <a:t>   </a:t>
            </a:r>
            <a:r>
              <a:rPr lang="en-US" altLang="ko-KR" sz="2200" dirty="0">
                <a:solidFill>
                  <a:srgbClr val="0000CC"/>
                </a:solidFill>
                <a:latin typeface="Arial" panose="020B0604020202020204" pitchFamily="34" charset="0"/>
                <a:cs typeface="Arial" panose="020B0604020202020204" pitchFamily="34" charset="0"/>
              </a:rPr>
              <a:t>Allison</a:t>
            </a:r>
          </a:p>
          <a:p>
            <a:r>
              <a:rPr lang="en-US" altLang="ko-KR" sz="2200" dirty="0">
                <a:latin typeface="Symbol" panose="05050102010706020507" pitchFamily="18" charset="2"/>
                <a:cs typeface="Arial" panose="020B0604020202020204" pitchFamily="34" charset="0"/>
              </a:rPr>
              <a:t>e</a:t>
            </a:r>
            <a:r>
              <a:rPr lang="en-US" altLang="ko-KR" sz="2200" baseline="-25000" dirty="0">
                <a:latin typeface="Arial" panose="020B0604020202020204" pitchFamily="34" charset="0"/>
                <a:cs typeface="Arial" panose="020B0604020202020204" pitchFamily="34" charset="0"/>
              </a:rPr>
              <a:t>x</a:t>
            </a:r>
            <a:r>
              <a:rPr lang="en-US" altLang="ko-KR" sz="2200" dirty="0">
                <a:latin typeface="Arial" panose="020B0604020202020204" pitchFamily="34" charset="0"/>
                <a:cs typeface="Arial" panose="020B0604020202020204" pitchFamily="34" charset="0"/>
              </a:rPr>
              <a:t>= 0.0668 mm-</a:t>
            </a:r>
            <a:r>
              <a:rPr lang="en-US" altLang="ko-KR" sz="2200" dirty="0" err="1">
                <a:latin typeface="Arial" panose="020B0604020202020204" pitchFamily="34" charset="0"/>
                <a:cs typeface="Arial" panose="020B0604020202020204" pitchFamily="34" charset="0"/>
              </a:rPr>
              <a:t>mrad</a:t>
            </a:r>
            <a:endParaRPr lang="en-US" altLang="ko-KR" sz="2200" dirty="0">
              <a:latin typeface="Arial" panose="020B0604020202020204" pitchFamily="34" charset="0"/>
              <a:cs typeface="Arial" panose="020B0604020202020204" pitchFamily="34" charset="0"/>
            </a:endParaRPr>
          </a:p>
          <a:p>
            <a:r>
              <a:rPr lang="en-US" altLang="ko-KR" sz="2200" dirty="0">
                <a:latin typeface="Symbol" panose="05050102010706020507" pitchFamily="18" charset="2"/>
                <a:cs typeface="Arial" panose="020B0604020202020204" pitchFamily="34" charset="0"/>
              </a:rPr>
              <a:t>e</a:t>
            </a:r>
            <a:r>
              <a:rPr lang="en-US" altLang="ko-KR" sz="2200" baseline="-25000" dirty="0">
                <a:latin typeface="Arial" panose="020B0604020202020204" pitchFamily="34" charset="0"/>
                <a:cs typeface="Arial" panose="020B0604020202020204" pitchFamily="34" charset="0"/>
              </a:rPr>
              <a:t>y</a:t>
            </a:r>
            <a:r>
              <a:rPr lang="en-US" altLang="ko-KR" sz="2200" dirty="0">
                <a:latin typeface="Arial" panose="020B0604020202020204" pitchFamily="34" charset="0"/>
                <a:cs typeface="Arial" panose="020B0604020202020204" pitchFamily="34" charset="0"/>
              </a:rPr>
              <a:t>= 0.0584 mm-</a:t>
            </a:r>
            <a:r>
              <a:rPr lang="en-US" altLang="ko-KR" sz="2200" dirty="0" err="1">
                <a:latin typeface="Arial" panose="020B0604020202020204" pitchFamily="34" charset="0"/>
                <a:cs typeface="Arial" panose="020B0604020202020204" pitchFamily="34" charset="0"/>
              </a:rPr>
              <a:t>mrad</a:t>
            </a:r>
            <a:endParaRPr lang="en-US" altLang="ko-KR" sz="2200" dirty="0">
              <a:latin typeface="Arial" panose="020B0604020202020204" pitchFamily="34" charset="0"/>
              <a:cs typeface="Arial" panose="020B0604020202020204" pitchFamily="34" charset="0"/>
            </a:endParaRPr>
          </a:p>
          <a:p>
            <a:endParaRPr lang="en-US" altLang="ko-KR" sz="2200" dirty="0">
              <a:latin typeface="Arial" panose="020B0604020202020204" pitchFamily="34" charset="0"/>
              <a:cs typeface="Arial" panose="020B0604020202020204" pitchFamily="34" charset="0"/>
            </a:endParaRPr>
          </a:p>
          <a:p>
            <a:r>
              <a:rPr lang="en-US" altLang="ko-KR" sz="2200" dirty="0">
                <a:solidFill>
                  <a:srgbClr val="0000CC"/>
                </a:solidFill>
                <a:latin typeface="Arial" panose="020B0604020202020204" pitchFamily="34" charset="0"/>
                <a:cs typeface="Arial" panose="020B0604020202020204" pitchFamily="34" charset="0"/>
              </a:rPr>
              <a:t>Excellent reconstruction.</a:t>
            </a:r>
          </a:p>
          <a:p>
            <a:r>
              <a:rPr lang="en-US" altLang="ko-KR" sz="2200" dirty="0">
                <a:latin typeface="Arial" panose="020B0604020202020204" pitchFamily="34" charset="0"/>
                <a:cs typeface="Arial" panose="020B0604020202020204" pitchFamily="34" charset="0"/>
              </a:rPr>
              <a:t>Data</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quality in</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Y plane is inferior. </a:t>
            </a:r>
          </a:p>
        </p:txBody>
      </p:sp>
      <p:pic>
        <p:nvPicPr>
          <p:cNvPr id="4" name="그림 3"/>
          <p:cNvPicPr>
            <a:picLocks noChangeAspect="1"/>
          </p:cNvPicPr>
          <p:nvPr/>
        </p:nvPicPr>
        <p:blipFill rotWithShape="1">
          <a:blip r:embed="rId2">
            <a:extLst>
              <a:ext uri="{28A0092B-C50C-407E-A947-70E740481C1C}">
                <a14:useLocalDpi xmlns:a14="http://schemas.microsoft.com/office/drawing/2010/main" val="0"/>
              </a:ext>
            </a:extLst>
          </a:blip>
          <a:srcRect l="2149" t="3276" r="2540" b="3276"/>
          <a:stretch/>
        </p:blipFill>
        <p:spPr>
          <a:xfrm>
            <a:off x="335360" y="944723"/>
            <a:ext cx="7524836" cy="5902351"/>
          </a:xfrm>
          <a:prstGeom prst="rect">
            <a:avLst/>
          </a:prstGeom>
        </p:spPr>
      </p:pic>
      <p:sp>
        <p:nvSpPr>
          <p:cNvPr id="6" name="슬라이드 번호 개체 틀 3"/>
          <p:cNvSpPr txBox="1">
            <a:spLocks/>
          </p:cNvSpPr>
          <p:nvPr/>
        </p:nvSpPr>
        <p:spPr>
          <a:xfrm>
            <a:off x="7212124" y="6482334"/>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112</a:t>
            </a:fld>
            <a:endParaRPr lang="ko-KR" altLang="en-US" dirty="0"/>
          </a:p>
        </p:txBody>
      </p:sp>
    </p:spTree>
    <p:extLst>
      <p:ext uri="{BB962C8B-B14F-4D97-AF65-F5344CB8AC3E}">
        <p14:creationId xmlns:p14="http://schemas.microsoft.com/office/powerpoint/2010/main" val="331118062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LEBT beam size fitting</a:t>
            </a:r>
            <a:endParaRPr lang="ko-KR" altLang="en-US" dirty="0"/>
          </a:p>
        </p:txBody>
      </p:sp>
      <p:pic>
        <p:nvPicPr>
          <p:cNvPr id="6" name="그림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200" y="904470"/>
            <a:ext cx="9509615" cy="5953529"/>
          </a:xfrm>
          <a:prstGeom prst="rect">
            <a:avLst/>
          </a:prstGeom>
        </p:spPr>
      </p:pic>
      <p:sp>
        <p:nvSpPr>
          <p:cNvPr id="3" name="TextBox 2"/>
          <p:cNvSpPr txBox="1"/>
          <p:nvPr/>
        </p:nvSpPr>
        <p:spPr>
          <a:xfrm>
            <a:off x="5063987" y="4581128"/>
            <a:ext cx="5339923" cy="1631216"/>
          </a:xfrm>
          <a:prstGeom prst="rect">
            <a:avLst/>
          </a:prstGeom>
          <a:noFill/>
        </p:spPr>
        <p:txBody>
          <a:bodyPr wrap="none" rtlCol="0">
            <a:spAutoFit/>
          </a:bodyPr>
          <a:lstStyle/>
          <a:p>
            <a:r>
              <a:rPr lang="en-US" altLang="ko-KR" sz="2000" dirty="0"/>
              <a:t>Beam size fitting method </a:t>
            </a:r>
          </a:p>
          <a:p>
            <a:r>
              <a:rPr lang="en-US" altLang="ko-KR" sz="2000" dirty="0">
                <a:solidFill>
                  <a:srgbClr val="0000FF"/>
                </a:solidFill>
              </a:rPr>
              <a:t>using Gaussian initial beams</a:t>
            </a:r>
          </a:p>
          <a:p>
            <a:endParaRPr lang="en-US" altLang="ko-KR" sz="2000" dirty="0">
              <a:latin typeface="Symbol" panose="05050102010706020507" pitchFamily="18" charset="2"/>
            </a:endParaRPr>
          </a:p>
          <a:p>
            <a:r>
              <a:rPr lang="en-US" altLang="ko-KR" sz="2000" dirty="0">
                <a:latin typeface="Symbol" panose="05050102010706020507" pitchFamily="18" charset="2"/>
              </a:rPr>
              <a:t>e</a:t>
            </a:r>
            <a:r>
              <a:rPr lang="en-US" altLang="ko-KR" sz="2000" baseline="-25000" dirty="0"/>
              <a:t>x</a:t>
            </a:r>
            <a:r>
              <a:rPr lang="en-US" altLang="ko-KR" sz="2000" dirty="0"/>
              <a:t>= 0.0412 mm-mrad, </a:t>
            </a:r>
            <a:r>
              <a:rPr lang="en-US" altLang="ko-KR" sz="2000" dirty="0" err="1">
                <a:latin typeface="Symbol" panose="05050102010706020507" pitchFamily="18" charset="2"/>
              </a:rPr>
              <a:t>b</a:t>
            </a:r>
            <a:r>
              <a:rPr lang="en-US" altLang="ko-KR" sz="2000" baseline="-25000" dirty="0" err="1"/>
              <a:t>x</a:t>
            </a:r>
            <a:r>
              <a:rPr lang="en-US" altLang="ko-KR" sz="2000" dirty="0"/>
              <a:t>= 2.073, </a:t>
            </a:r>
            <a:r>
              <a:rPr lang="en-US" altLang="ko-KR" sz="2000" dirty="0">
                <a:latin typeface="Symbol" panose="05050102010706020507" pitchFamily="18" charset="2"/>
              </a:rPr>
              <a:t>a</a:t>
            </a:r>
            <a:r>
              <a:rPr lang="en-US" altLang="ko-KR" sz="2000" baseline="-25000" dirty="0"/>
              <a:t>x</a:t>
            </a:r>
            <a:r>
              <a:rPr lang="en-US" altLang="ko-KR" sz="2000" dirty="0"/>
              <a:t>= 0.012</a:t>
            </a:r>
          </a:p>
          <a:p>
            <a:r>
              <a:rPr lang="en-US" altLang="ko-KR" sz="2000" dirty="0">
                <a:latin typeface="Symbol" panose="05050102010706020507" pitchFamily="18" charset="2"/>
              </a:rPr>
              <a:t>e</a:t>
            </a:r>
            <a:r>
              <a:rPr lang="en-US" altLang="ko-KR" sz="2000" baseline="-25000" dirty="0"/>
              <a:t>y</a:t>
            </a:r>
            <a:r>
              <a:rPr lang="en-US" altLang="ko-KR" sz="2000" dirty="0"/>
              <a:t>= 0.0384 mm-mrad, </a:t>
            </a:r>
            <a:r>
              <a:rPr lang="en-US" altLang="ko-KR" sz="2000" dirty="0">
                <a:latin typeface="Symbol" panose="05050102010706020507" pitchFamily="18" charset="2"/>
              </a:rPr>
              <a:t>b</a:t>
            </a:r>
            <a:r>
              <a:rPr lang="en-US" altLang="ko-KR" sz="2000" baseline="-25000" dirty="0"/>
              <a:t>y</a:t>
            </a:r>
            <a:r>
              <a:rPr lang="en-US" altLang="ko-KR" sz="2000" dirty="0"/>
              <a:t>= 2.874, </a:t>
            </a:r>
            <a:r>
              <a:rPr lang="en-US" altLang="ko-KR" sz="2000" dirty="0">
                <a:latin typeface="Symbol" panose="05050102010706020507" pitchFamily="18" charset="2"/>
              </a:rPr>
              <a:t>a</a:t>
            </a:r>
            <a:r>
              <a:rPr lang="en-US" altLang="ko-KR" sz="2000" baseline="-25000" dirty="0"/>
              <a:t>y</a:t>
            </a:r>
            <a:r>
              <a:rPr lang="en-US" altLang="ko-KR" sz="2000" dirty="0"/>
              <a:t>= 0.497</a:t>
            </a:r>
          </a:p>
        </p:txBody>
      </p:sp>
      <p:cxnSp>
        <p:nvCxnSpPr>
          <p:cNvPr id="5" name="직선 화살표 연결선 4"/>
          <p:cNvCxnSpPr/>
          <p:nvPr/>
        </p:nvCxnSpPr>
        <p:spPr>
          <a:xfrm>
            <a:off x="5627948" y="3969060"/>
            <a:ext cx="3960000"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348028" y="3599728"/>
            <a:ext cx="696024" cy="338554"/>
          </a:xfrm>
          <a:prstGeom prst="rect">
            <a:avLst/>
          </a:prstGeom>
          <a:noFill/>
        </p:spPr>
        <p:txBody>
          <a:bodyPr wrap="none" rtlCol="0">
            <a:spAutoFit/>
          </a:bodyPr>
          <a:lstStyle/>
          <a:p>
            <a:r>
              <a:rPr lang="en-US" altLang="ko-KR" sz="1600" dirty="0">
                <a:latin typeface="Arial" panose="020B0604020202020204" pitchFamily="34" charset="0"/>
                <a:cs typeface="Arial" panose="020B0604020202020204" pitchFamily="34" charset="0"/>
              </a:rPr>
              <a:t>LEBT</a:t>
            </a:r>
            <a:endParaRPr lang="ko-KR" altLang="en-US" sz="1600" dirty="0">
              <a:latin typeface="Arial" panose="020B0604020202020204" pitchFamily="34" charset="0"/>
              <a:cs typeface="Arial" panose="020B0604020202020204" pitchFamily="34" charset="0"/>
            </a:endParaRPr>
          </a:p>
        </p:txBody>
      </p:sp>
      <p:cxnSp>
        <p:nvCxnSpPr>
          <p:cNvPr id="8" name="직선 화살표 연결선 7"/>
          <p:cNvCxnSpPr/>
          <p:nvPr/>
        </p:nvCxnSpPr>
        <p:spPr>
          <a:xfrm>
            <a:off x="9588388" y="3969060"/>
            <a:ext cx="504000"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9492376" y="3599728"/>
            <a:ext cx="617477" cy="338554"/>
          </a:xfrm>
          <a:prstGeom prst="rect">
            <a:avLst/>
          </a:prstGeom>
          <a:noFill/>
        </p:spPr>
        <p:txBody>
          <a:bodyPr wrap="none" rtlCol="0">
            <a:spAutoFit/>
          </a:bodyPr>
          <a:lstStyle/>
          <a:p>
            <a:r>
              <a:rPr lang="en-US" altLang="ko-KR" sz="1600" dirty="0">
                <a:latin typeface="Arial" panose="020B0604020202020204" pitchFamily="34" charset="0"/>
                <a:cs typeface="Arial" panose="020B0604020202020204" pitchFamily="34" charset="0"/>
              </a:rPr>
              <a:t>RFQ</a:t>
            </a:r>
            <a:endParaRPr lang="ko-KR" altLang="en-US" sz="1600" dirty="0">
              <a:latin typeface="Arial" panose="020B0604020202020204" pitchFamily="34" charset="0"/>
              <a:cs typeface="Arial" panose="020B0604020202020204" pitchFamily="34" charset="0"/>
            </a:endParaRPr>
          </a:p>
        </p:txBody>
      </p:sp>
      <p:sp>
        <p:nvSpPr>
          <p:cNvPr id="10" name="슬라이드 번호 개체 틀 3"/>
          <p:cNvSpPr txBox="1">
            <a:spLocks/>
          </p:cNvSpPr>
          <p:nvPr/>
        </p:nvSpPr>
        <p:spPr>
          <a:xfrm>
            <a:off x="7212124" y="6482334"/>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113</a:t>
            </a:fld>
            <a:endParaRPr lang="ko-KR" altLang="en-US" dirty="0"/>
          </a:p>
        </p:txBody>
      </p:sp>
    </p:spTree>
    <p:extLst>
      <p:ext uri="{BB962C8B-B14F-4D97-AF65-F5344CB8AC3E}">
        <p14:creationId xmlns:p14="http://schemas.microsoft.com/office/powerpoint/2010/main" val="182887588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600" dirty="0"/>
              <a:t>Comparison</a:t>
            </a:r>
            <a:endParaRPr lang="ko-KR" altLang="en-US" sz="3600" dirty="0"/>
          </a:p>
        </p:txBody>
      </p:sp>
      <p:sp>
        <p:nvSpPr>
          <p:cNvPr id="3" name="내용 개체 틀 2"/>
          <p:cNvSpPr>
            <a:spLocks noGrp="1"/>
          </p:cNvSpPr>
          <p:nvPr>
            <p:ph sz="half" idx="2"/>
          </p:nvPr>
        </p:nvSpPr>
        <p:spPr>
          <a:xfrm>
            <a:off x="318580" y="1016732"/>
            <a:ext cx="11233248" cy="5112568"/>
          </a:xfrm>
        </p:spPr>
        <p:txBody>
          <a:bodyPr/>
          <a:lstStyle/>
          <a:p>
            <a:r>
              <a:rPr lang="en-US" altLang="ko-KR" dirty="0">
                <a:latin typeface="Arial" panose="020B0604020202020204" pitchFamily="34" charset="0"/>
                <a:cs typeface="Arial" panose="020B0604020202020204" pitchFamily="34" charset="0"/>
              </a:rPr>
              <a:t>Comparison of </a:t>
            </a:r>
            <a:r>
              <a:rPr lang="en-US" altLang="ko-KR" b="1" dirty="0">
                <a:latin typeface="Arial" panose="020B0604020202020204" pitchFamily="34" charset="0"/>
                <a:cs typeface="Arial" panose="020B0604020202020204" pitchFamily="34" charset="0"/>
              </a:rPr>
              <a:t>emittance data </a:t>
            </a:r>
            <a:r>
              <a:rPr lang="en-US" altLang="ko-KR" dirty="0">
                <a:latin typeface="Arial" panose="020B0604020202020204" pitchFamily="34" charset="0"/>
                <a:cs typeface="Arial" panose="020B0604020202020204" pitchFamily="34" charset="0"/>
              </a:rPr>
              <a:t>vs </a:t>
            </a:r>
            <a:r>
              <a:rPr lang="en-US" altLang="ko-KR" b="1" dirty="0">
                <a:latin typeface="Arial" panose="020B0604020202020204" pitchFamily="34" charset="0"/>
                <a:cs typeface="Arial" panose="020B0604020202020204" pitchFamily="34" charset="0"/>
              </a:rPr>
              <a:t>tomography</a:t>
            </a:r>
            <a:r>
              <a:rPr lang="en-US" altLang="ko-KR" dirty="0">
                <a:latin typeface="Arial" panose="020B0604020202020204" pitchFamily="34" charset="0"/>
                <a:cs typeface="Arial" panose="020B0604020202020204" pitchFamily="34" charset="0"/>
              </a:rPr>
              <a:t> vs </a:t>
            </a:r>
            <a:r>
              <a:rPr lang="en-US" altLang="ko-KR" b="1" dirty="0">
                <a:latin typeface="Arial" panose="020B0604020202020204" pitchFamily="34" charset="0"/>
                <a:cs typeface="Arial" panose="020B0604020202020204" pitchFamily="34" charset="0"/>
              </a:rPr>
              <a:t>beam size fitting</a:t>
            </a:r>
            <a:r>
              <a:rPr lang="en-US" altLang="ko-KR" dirty="0">
                <a:latin typeface="Arial" panose="020B0604020202020204" pitchFamily="34" charset="0"/>
                <a:cs typeface="Arial" panose="020B0604020202020204" pitchFamily="34" charset="0"/>
              </a:rPr>
              <a:t>.</a:t>
            </a:r>
          </a:p>
          <a:p>
            <a:r>
              <a:rPr lang="en-US" altLang="ko-KR" dirty="0">
                <a:latin typeface="Arial" panose="020B0604020202020204" pitchFamily="34" charset="0"/>
                <a:cs typeface="Arial" panose="020B0604020202020204" pitchFamily="34" charset="0"/>
              </a:rPr>
              <a:t>Tomography method reconstructs the beam distribution well even when  the actual beam is far from Gaussian. </a:t>
            </a:r>
          </a:p>
          <a:p>
            <a:r>
              <a:rPr lang="en-US" altLang="ko-KR" dirty="0">
                <a:latin typeface="Arial" panose="020B0604020202020204" pitchFamily="34" charset="0"/>
                <a:cs typeface="Arial" panose="020B0604020202020204" pitchFamily="34" charset="0"/>
              </a:rPr>
              <a:t>Beam size fitting method is not accurate, for the actual LEBT beam is far from Gaussian (pronounced tails and deformation).</a:t>
            </a:r>
          </a:p>
          <a:p>
            <a:pPr marL="0" indent="0">
              <a:buNone/>
            </a:pPr>
            <a:endParaRPr lang="ko-KR" altLang="en-US" dirty="0"/>
          </a:p>
        </p:txBody>
      </p:sp>
      <p:graphicFrame>
        <p:nvGraphicFramePr>
          <p:cNvPr id="5" name="표 4"/>
          <p:cNvGraphicFramePr>
            <a:graphicFrameLocks noGrp="1"/>
          </p:cNvGraphicFramePr>
          <p:nvPr>
            <p:extLst/>
          </p:nvPr>
        </p:nvGraphicFramePr>
        <p:xfrm>
          <a:off x="920328" y="3353400"/>
          <a:ext cx="8380028" cy="2595880"/>
        </p:xfrm>
        <a:graphic>
          <a:graphicData uri="http://schemas.openxmlformats.org/drawingml/2006/table">
            <a:tbl>
              <a:tblPr firstRow="1" bandRow="1">
                <a:tableStyleId>{5940675A-B579-460E-94D1-54222C63F5DA}</a:tableStyleId>
              </a:tblPr>
              <a:tblGrid>
                <a:gridCol w="2284028">
                  <a:extLst>
                    <a:ext uri="{9D8B030D-6E8A-4147-A177-3AD203B41FA5}">
                      <a16:colId xmlns:a16="http://schemas.microsoft.com/office/drawing/2014/main" val="2230914914"/>
                    </a:ext>
                  </a:extLst>
                </a:gridCol>
                <a:gridCol w="2032000">
                  <a:extLst>
                    <a:ext uri="{9D8B030D-6E8A-4147-A177-3AD203B41FA5}">
                      <a16:colId xmlns:a16="http://schemas.microsoft.com/office/drawing/2014/main" val="1051514550"/>
                    </a:ext>
                  </a:extLst>
                </a:gridCol>
                <a:gridCol w="2032000">
                  <a:extLst>
                    <a:ext uri="{9D8B030D-6E8A-4147-A177-3AD203B41FA5}">
                      <a16:colId xmlns:a16="http://schemas.microsoft.com/office/drawing/2014/main" val="2380134744"/>
                    </a:ext>
                  </a:extLst>
                </a:gridCol>
                <a:gridCol w="2032000">
                  <a:extLst>
                    <a:ext uri="{9D8B030D-6E8A-4147-A177-3AD203B41FA5}">
                      <a16:colId xmlns:a16="http://schemas.microsoft.com/office/drawing/2014/main" val="2100312995"/>
                    </a:ext>
                  </a:extLst>
                </a:gridCol>
              </a:tblGrid>
              <a:tr h="370840">
                <a:tc>
                  <a:txBody>
                    <a:bodyPr/>
                    <a:lstStyle/>
                    <a:p>
                      <a:pPr algn="just">
                        <a:lnSpc>
                          <a:spcPct val="115000"/>
                        </a:lnSpc>
                        <a:spcAft>
                          <a:spcPts val="0"/>
                        </a:spcAft>
                      </a:pPr>
                      <a:endParaRPr lang="en-US" sz="1800" kern="100" dirty="0">
                        <a:effectLst/>
                      </a:endParaRPr>
                    </a:p>
                  </a:txBody>
                  <a:tcPr marL="68580" marR="68580" marT="0" marB="0"/>
                </a:tc>
                <a:tc>
                  <a:txBody>
                    <a:bodyPr/>
                    <a:lstStyle/>
                    <a:p>
                      <a:pPr algn="ctr">
                        <a:lnSpc>
                          <a:spcPct val="115000"/>
                        </a:lnSpc>
                        <a:spcAft>
                          <a:spcPts val="0"/>
                        </a:spcAft>
                      </a:pPr>
                      <a:r>
                        <a:rPr lang="en-US" sz="1800" b="1" kern="100" dirty="0">
                          <a:solidFill>
                            <a:schemeClr val="bg1"/>
                          </a:solidFill>
                          <a:effectLst/>
                        </a:rPr>
                        <a:t>Allison scanner</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tc>
                  <a:txBody>
                    <a:bodyPr/>
                    <a:lstStyle/>
                    <a:p>
                      <a:pPr algn="ctr">
                        <a:lnSpc>
                          <a:spcPct val="115000"/>
                        </a:lnSpc>
                        <a:spcAft>
                          <a:spcPts val="0"/>
                        </a:spcAft>
                      </a:pPr>
                      <a:r>
                        <a:rPr lang="en-US" sz="1800" b="1" kern="100" dirty="0">
                          <a:solidFill>
                            <a:schemeClr val="bg1"/>
                          </a:solidFill>
                          <a:effectLst/>
                        </a:rPr>
                        <a:t>Tomography</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tc>
                  <a:txBody>
                    <a:bodyPr/>
                    <a:lstStyle/>
                    <a:p>
                      <a:pPr algn="ctr">
                        <a:lnSpc>
                          <a:spcPct val="115000"/>
                        </a:lnSpc>
                        <a:spcAft>
                          <a:spcPts val="0"/>
                        </a:spcAft>
                      </a:pPr>
                      <a:r>
                        <a:rPr lang="en-US" sz="1800" b="1" kern="100" dirty="0">
                          <a:solidFill>
                            <a:schemeClr val="bg1"/>
                          </a:solidFill>
                          <a:effectLst/>
                        </a:rPr>
                        <a:t>Beam size fitting</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extLst>
                  <a:ext uri="{0D108BD9-81ED-4DB2-BD59-A6C34878D82A}">
                    <a16:rowId xmlns:a16="http://schemas.microsoft.com/office/drawing/2014/main" val="4039933527"/>
                  </a:ext>
                </a:extLst>
              </a:tr>
              <a:tr h="370840">
                <a:tc>
                  <a:txBody>
                    <a:bodyPr/>
                    <a:lstStyle/>
                    <a:p>
                      <a:pPr algn="just">
                        <a:lnSpc>
                          <a:spcPct val="115000"/>
                        </a:lnSpc>
                        <a:spcAft>
                          <a:spcPts val="0"/>
                        </a:spcAft>
                      </a:pPr>
                      <a:r>
                        <a:rPr lang="en-US" sz="1800" b="1" kern="100" dirty="0">
                          <a:solidFill>
                            <a:schemeClr val="bg1"/>
                          </a:solidFill>
                          <a:effectLst/>
                          <a:latin typeface="Symbol" panose="05050102010706020507" pitchFamily="18" charset="2"/>
                        </a:rPr>
                        <a:t>e</a:t>
                      </a:r>
                      <a:r>
                        <a:rPr lang="en-US" sz="1800" b="1" kern="100" baseline="-25000" dirty="0">
                          <a:solidFill>
                            <a:schemeClr val="bg1"/>
                          </a:solidFill>
                          <a:effectLst/>
                        </a:rPr>
                        <a:t>x</a:t>
                      </a:r>
                      <a:r>
                        <a:rPr lang="en-US" sz="1800" b="1" kern="100" dirty="0">
                          <a:solidFill>
                            <a:schemeClr val="bg1"/>
                          </a:solidFill>
                          <a:effectLst/>
                        </a:rPr>
                        <a:t> (rms, mm-mrad)</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tc>
                  <a:txBody>
                    <a:bodyPr/>
                    <a:lstStyle/>
                    <a:p>
                      <a:pPr algn="ctr">
                        <a:lnSpc>
                          <a:spcPct val="115000"/>
                        </a:lnSpc>
                        <a:spcAft>
                          <a:spcPts val="0"/>
                        </a:spcAft>
                      </a:pPr>
                      <a:r>
                        <a:rPr lang="en-US" sz="1800" kern="100" dirty="0">
                          <a:effectLst/>
                        </a:rPr>
                        <a:t>0.0668</a:t>
                      </a:r>
                      <a:endParaRPr lang="ko-KR" sz="1800" kern="100" dirty="0">
                        <a:effectLst/>
                        <a:latin typeface="Times New Roman" panose="02020603050405020304" pitchFamily="18" charset="0"/>
                        <a:ea typeface="바탕" panose="02030600000101010101" pitchFamily="18" charset="-127"/>
                      </a:endParaRPr>
                    </a:p>
                  </a:txBody>
                  <a:tcPr marL="68580" marR="68580" marT="0" marB="0">
                    <a:solidFill>
                      <a:srgbClr val="FFFF00"/>
                    </a:solidFill>
                  </a:tcPr>
                </a:tc>
                <a:tc>
                  <a:txBody>
                    <a:bodyPr/>
                    <a:lstStyle/>
                    <a:p>
                      <a:pPr algn="ctr">
                        <a:lnSpc>
                          <a:spcPct val="115000"/>
                        </a:lnSpc>
                        <a:spcAft>
                          <a:spcPts val="0"/>
                        </a:spcAft>
                      </a:pPr>
                      <a:r>
                        <a:rPr lang="en-US" sz="1800" kern="100" dirty="0">
                          <a:effectLst/>
                        </a:rPr>
                        <a:t>0.0522</a:t>
                      </a:r>
                      <a:endParaRPr lang="ko-KR" sz="1800" kern="100" dirty="0">
                        <a:effectLst/>
                        <a:latin typeface="Times New Roman" panose="02020603050405020304" pitchFamily="18" charset="0"/>
                        <a:ea typeface="바탕" panose="02030600000101010101" pitchFamily="18" charset="-127"/>
                      </a:endParaRPr>
                    </a:p>
                  </a:txBody>
                  <a:tcPr marL="68580" marR="68580" marT="0" marB="0">
                    <a:solidFill>
                      <a:srgbClr val="FFFF00"/>
                    </a:solidFill>
                  </a:tcPr>
                </a:tc>
                <a:tc>
                  <a:txBody>
                    <a:bodyPr/>
                    <a:lstStyle/>
                    <a:p>
                      <a:pPr algn="ctr">
                        <a:lnSpc>
                          <a:spcPct val="115000"/>
                        </a:lnSpc>
                        <a:spcAft>
                          <a:spcPts val="0"/>
                        </a:spcAft>
                      </a:pPr>
                      <a:r>
                        <a:rPr lang="en-US" sz="1800" kern="100" dirty="0">
                          <a:effectLst/>
                        </a:rPr>
                        <a:t>0.0412</a:t>
                      </a:r>
                      <a:endParaRPr lang="ko-KR" sz="1800" kern="100" dirty="0">
                        <a:effectLst/>
                        <a:latin typeface="Times New Roman" panose="02020603050405020304" pitchFamily="18" charset="0"/>
                        <a:ea typeface="바탕" panose="02030600000101010101" pitchFamily="18" charset="-127"/>
                      </a:endParaRPr>
                    </a:p>
                  </a:txBody>
                  <a:tcPr marL="68580" marR="68580" marT="0" marB="0">
                    <a:solidFill>
                      <a:srgbClr val="FFFF00"/>
                    </a:solidFill>
                  </a:tcPr>
                </a:tc>
                <a:extLst>
                  <a:ext uri="{0D108BD9-81ED-4DB2-BD59-A6C34878D82A}">
                    <a16:rowId xmlns:a16="http://schemas.microsoft.com/office/drawing/2014/main" val="1753097292"/>
                  </a:ext>
                </a:extLst>
              </a:tr>
              <a:tr h="370840">
                <a:tc>
                  <a:txBody>
                    <a:bodyPr/>
                    <a:lstStyle/>
                    <a:p>
                      <a:pPr algn="just">
                        <a:lnSpc>
                          <a:spcPct val="115000"/>
                        </a:lnSpc>
                        <a:spcAft>
                          <a:spcPts val="0"/>
                        </a:spcAft>
                      </a:pPr>
                      <a:r>
                        <a:rPr lang="en-US" sz="1800" b="1" kern="100" dirty="0" err="1">
                          <a:solidFill>
                            <a:schemeClr val="bg1"/>
                          </a:solidFill>
                          <a:effectLst/>
                          <a:latin typeface="Symbol" panose="05050102010706020507" pitchFamily="18" charset="2"/>
                        </a:rPr>
                        <a:t>b</a:t>
                      </a:r>
                      <a:r>
                        <a:rPr lang="en-US" sz="1800" b="1" kern="100" baseline="-25000" dirty="0" err="1">
                          <a:solidFill>
                            <a:schemeClr val="bg1"/>
                          </a:solidFill>
                          <a:effectLst/>
                        </a:rPr>
                        <a:t>x</a:t>
                      </a:r>
                      <a:r>
                        <a:rPr lang="en-US" sz="1800" b="1" kern="100" dirty="0">
                          <a:solidFill>
                            <a:schemeClr val="bg1"/>
                          </a:solidFill>
                          <a:effectLst/>
                        </a:rPr>
                        <a:t> (mm/mrad)</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tc>
                  <a:txBody>
                    <a:bodyPr/>
                    <a:lstStyle/>
                    <a:p>
                      <a:pPr algn="ctr">
                        <a:lnSpc>
                          <a:spcPct val="115000"/>
                        </a:lnSpc>
                        <a:spcAft>
                          <a:spcPts val="0"/>
                        </a:spcAft>
                      </a:pPr>
                      <a:r>
                        <a:rPr lang="en-US" sz="1800" kern="100" dirty="0">
                          <a:effectLst/>
                        </a:rPr>
                        <a:t>2.197</a:t>
                      </a:r>
                      <a:endParaRPr lang="ko-KR" sz="1800" kern="100" dirty="0">
                        <a:effectLst/>
                        <a:latin typeface="Times New Roman" panose="02020603050405020304" pitchFamily="18" charset="0"/>
                        <a:ea typeface="바탕" panose="02030600000101010101" pitchFamily="18" charset="-127"/>
                      </a:endParaRPr>
                    </a:p>
                  </a:txBody>
                  <a:tcPr marL="68580" marR="68580" marT="0" marB="0"/>
                </a:tc>
                <a:tc>
                  <a:txBody>
                    <a:bodyPr/>
                    <a:lstStyle/>
                    <a:p>
                      <a:pPr algn="ctr">
                        <a:lnSpc>
                          <a:spcPct val="115000"/>
                        </a:lnSpc>
                        <a:spcAft>
                          <a:spcPts val="0"/>
                        </a:spcAft>
                      </a:pPr>
                      <a:r>
                        <a:rPr lang="en-US" sz="1800" kern="100" dirty="0">
                          <a:effectLst/>
                        </a:rPr>
                        <a:t>2.782</a:t>
                      </a:r>
                      <a:endParaRPr lang="ko-KR" sz="1800" kern="100" dirty="0">
                        <a:effectLst/>
                        <a:latin typeface="Times New Roman" panose="02020603050405020304" pitchFamily="18" charset="0"/>
                        <a:ea typeface="바탕" panose="02030600000101010101" pitchFamily="18" charset="-127"/>
                      </a:endParaRPr>
                    </a:p>
                  </a:txBody>
                  <a:tcPr marL="68580" marR="68580" marT="0" marB="0"/>
                </a:tc>
                <a:tc>
                  <a:txBody>
                    <a:bodyPr/>
                    <a:lstStyle/>
                    <a:p>
                      <a:pPr algn="ctr">
                        <a:lnSpc>
                          <a:spcPct val="115000"/>
                        </a:lnSpc>
                        <a:spcAft>
                          <a:spcPts val="0"/>
                        </a:spcAft>
                      </a:pPr>
                      <a:r>
                        <a:rPr lang="en-US" sz="1800" kern="100">
                          <a:effectLst/>
                        </a:rPr>
                        <a:t>4.771</a:t>
                      </a:r>
                      <a:endParaRPr lang="ko-KR" sz="1800" kern="100">
                        <a:effectLst/>
                        <a:latin typeface="Times New Roman" panose="02020603050405020304" pitchFamily="18" charset="0"/>
                        <a:ea typeface="바탕" panose="02030600000101010101" pitchFamily="18" charset="-127"/>
                      </a:endParaRPr>
                    </a:p>
                  </a:txBody>
                  <a:tcPr marL="68580" marR="68580" marT="0" marB="0"/>
                </a:tc>
                <a:extLst>
                  <a:ext uri="{0D108BD9-81ED-4DB2-BD59-A6C34878D82A}">
                    <a16:rowId xmlns:a16="http://schemas.microsoft.com/office/drawing/2014/main" val="1481476209"/>
                  </a:ext>
                </a:extLst>
              </a:tr>
              <a:tr h="370840">
                <a:tc>
                  <a:txBody>
                    <a:bodyPr/>
                    <a:lstStyle/>
                    <a:p>
                      <a:pPr algn="just">
                        <a:lnSpc>
                          <a:spcPct val="115000"/>
                        </a:lnSpc>
                        <a:spcAft>
                          <a:spcPts val="0"/>
                        </a:spcAft>
                      </a:pPr>
                      <a:r>
                        <a:rPr lang="en-US" sz="1800" b="1" kern="100" dirty="0">
                          <a:solidFill>
                            <a:schemeClr val="bg1"/>
                          </a:solidFill>
                          <a:effectLst/>
                          <a:latin typeface="Symbol" panose="05050102010706020507" pitchFamily="18" charset="2"/>
                        </a:rPr>
                        <a:t>a</a:t>
                      </a:r>
                      <a:r>
                        <a:rPr lang="en-US" sz="1800" b="1" kern="100" baseline="-25000" dirty="0">
                          <a:solidFill>
                            <a:schemeClr val="bg1"/>
                          </a:solidFill>
                          <a:effectLst/>
                        </a:rPr>
                        <a:t>x</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tc>
                  <a:txBody>
                    <a:bodyPr/>
                    <a:lstStyle/>
                    <a:p>
                      <a:pPr algn="ctr">
                        <a:lnSpc>
                          <a:spcPct val="115000"/>
                        </a:lnSpc>
                        <a:spcAft>
                          <a:spcPts val="0"/>
                        </a:spcAft>
                      </a:pPr>
                      <a:r>
                        <a:rPr lang="en-US" sz="1800" kern="100" dirty="0">
                          <a:effectLst/>
                        </a:rPr>
                        <a:t>0.312</a:t>
                      </a:r>
                      <a:endParaRPr lang="ko-KR" sz="1800" kern="100" dirty="0">
                        <a:effectLst/>
                        <a:latin typeface="Times New Roman" panose="02020603050405020304" pitchFamily="18" charset="0"/>
                        <a:ea typeface="바탕" panose="02030600000101010101" pitchFamily="18" charset="-127"/>
                      </a:endParaRPr>
                    </a:p>
                  </a:txBody>
                  <a:tcPr marL="68580" marR="68580" marT="0" marB="0"/>
                </a:tc>
                <a:tc>
                  <a:txBody>
                    <a:bodyPr/>
                    <a:lstStyle/>
                    <a:p>
                      <a:pPr algn="ctr">
                        <a:lnSpc>
                          <a:spcPct val="115000"/>
                        </a:lnSpc>
                        <a:spcAft>
                          <a:spcPts val="0"/>
                        </a:spcAft>
                      </a:pPr>
                      <a:r>
                        <a:rPr lang="en-US" sz="1800" kern="100" dirty="0">
                          <a:effectLst/>
                        </a:rPr>
                        <a:t>0.198</a:t>
                      </a:r>
                      <a:endParaRPr lang="ko-KR" sz="1800" kern="100" dirty="0">
                        <a:effectLst/>
                        <a:latin typeface="Times New Roman" panose="02020603050405020304" pitchFamily="18" charset="0"/>
                        <a:ea typeface="바탕" panose="02030600000101010101" pitchFamily="18" charset="-127"/>
                      </a:endParaRPr>
                    </a:p>
                  </a:txBody>
                  <a:tcPr marL="68580" marR="68580" marT="0" marB="0"/>
                </a:tc>
                <a:tc>
                  <a:txBody>
                    <a:bodyPr/>
                    <a:lstStyle/>
                    <a:p>
                      <a:pPr algn="ctr">
                        <a:lnSpc>
                          <a:spcPct val="115000"/>
                        </a:lnSpc>
                        <a:spcAft>
                          <a:spcPts val="0"/>
                        </a:spcAft>
                      </a:pPr>
                      <a:r>
                        <a:rPr lang="en-US" sz="1800" kern="100" dirty="0">
                          <a:effectLst/>
                        </a:rPr>
                        <a:t>0.105</a:t>
                      </a:r>
                      <a:endParaRPr lang="ko-KR" sz="1800" kern="100" dirty="0">
                        <a:effectLst/>
                        <a:latin typeface="Times New Roman" panose="02020603050405020304" pitchFamily="18" charset="0"/>
                        <a:ea typeface="바탕" panose="02030600000101010101" pitchFamily="18" charset="-127"/>
                      </a:endParaRPr>
                    </a:p>
                  </a:txBody>
                  <a:tcPr marL="68580" marR="68580" marT="0" marB="0"/>
                </a:tc>
                <a:extLst>
                  <a:ext uri="{0D108BD9-81ED-4DB2-BD59-A6C34878D82A}">
                    <a16:rowId xmlns:a16="http://schemas.microsoft.com/office/drawing/2014/main" val="3351114024"/>
                  </a:ext>
                </a:extLst>
              </a:tr>
              <a:tr h="370840">
                <a:tc>
                  <a:txBody>
                    <a:bodyPr/>
                    <a:lstStyle/>
                    <a:p>
                      <a:pPr algn="just">
                        <a:lnSpc>
                          <a:spcPct val="115000"/>
                        </a:lnSpc>
                        <a:spcAft>
                          <a:spcPts val="0"/>
                        </a:spcAft>
                      </a:pPr>
                      <a:r>
                        <a:rPr lang="en-US" sz="1800" b="1" kern="100" dirty="0">
                          <a:solidFill>
                            <a:schemeClr val="bg1"/>
                          </a:solidFill>
                          <a:effectLst/>
                          <a:latin typeface="Symbol" panose="05050102010706020507" pitchFamily="18" charset="2"/>
                        </a:rPr>
                        <a:t>e</a:t>
                      </a:r>
                      <a:r>
                        <a:rPr lang="en-US" sz="1800" b="1" kern="100" baseline="-25000" dirty="0">
                          <a:solidFill>
                            <a:schemeClr val="bg1"/>
                          </a:solidFill>
                          <a:effectLst/>
                        </a:rPr>
                        <a:t>y</a:t>
                      </a:r>
                      <a:r>
                        <a:rPr lang="en-US" sz="1800" b="1" kern="100" dirty="0">
                          <a:solidFill>
                            <a:schemeClr val="bg1"/>
                          </a:solidFill>
                          <a:effectLst/>
                        </a:rPr>
                        <a:t> (rms, mm-mrad)</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tc>
                  <a:txBody>
                    <a:bodyPr/>
                    <a:lstStyle/>
                    <a:p>
                      <a:pPr algn="ctr">
                        <a:lnSpc>
                          <a:spcPct val="115000"/>
                        </a:lnSpc>
                        <a:spcAft>
                          <a:spcPts val="0"/>
                        </a:spcAft>
                      </a:pPr>
                      <a:r>
                        <a:rPr lang="en-US" sz="1800" kern="100" dirty="0">
                          <a:effectLst/>
                        </a:rPr>
                        <a:t>0.0584</a:t>
                      </a:r>
                      <a:endParaRPr lang="ko-KR" sz="1800" kern="100" dirty="0">
                        <a:effectLst/>
                        <a:latin typeface="Times New Roman" panose="02020603050405020304" pitchFamily="18" charset="0"/>
                        <a:ea typeface="바탕" panose="02030600000101010101" pitchFamily="18" charset="-127"/>
                      </a:endParaRPr>
                    </a:p>
                  </a:txBody>
                  <a:tcPr marL="68580" marR="68580" marT="0" marB="0">
                    <a:solidFill>
                      <a:srgbClr val="FFFF00"/>
                    </a:solidFill>
                  </a:tcPr>
                </a:tc>
                <a:tc>
                  <a:txBody>
                    <a:bodyPr/>
                    <a:lstStyle/>
                    <a:p>
                      <a:pPr algn="ctr">
                        <a:lnSpc>
                          <a:spcPct val="115000"/>
                        </a:lnSpc>
                        <a:spcAft>
                          <a:spcPts val="0"/>
                        </a:spcAft>
                      </a:pPr>
                      <a:r>
                        <a:rPr lang="en-US" sz="1800" kern="100" dirty="0">
                          <a:effectLst/>
                        </a:rPr>
                        <a:t>0.0616</a:t>
                      </a:r>
                      <a:endParaRPr lang="ko-KR" sz="1800" kern="100" dirty="0">
                        <a:effectLst/>
                        <a:latin typeface="Times New Roman" panose="02020603050405020304" pitchFamily="18" charset="0"/>
                        <a:ea typeface="바탕" panose="02030600000101010101" pitchFamily="18" charset="-127"/>
                      </a:endParaRPr>
                    </a:p>
                  </a:txBody>
                  <a:tcPr marL="68580" marR="68580" marT="0" marB="0">
                    <a:solidFill>
                      <a:srgbClr val="FFFF00"/>
                    </a:solidFill>
                  </a:tcPr>
                </a:tc>
                <a:tc>
                  <a:txBody>
                    <a:bodyPr/>
                    <a:lstStyle/>
                    <a:p>
                      <a:pPr algn="ctr">
                        <a:lnSpc>
                          <a:spcPct val="115000"/>
                        </a:lnSpc>
                        <a:spcAft>
                          <a:spcPts val="0"/>
                        </a:spcAft>
                      </a:pPr>
                      <a:r>
                        <a:rPr lang="en-US" sz="1800" kern="100" dirty="0">
                          <a:effectLst/>
                        </a:rPr>
                        <a:t>0.0384</a:t>
                      </a:r>
                      <a:endParaRPr lang="ko-KR" sz="1800" kern="100" dirty="0">
                        <a:effectLst/>
                        <a:latin typeface="Times New Roman" panose="02020603050405020304" pitchFamily="18" charset="0"/>
                        <a:ea typeface="바탕" panose="02030600000101010101" pitchFamily="18" charset="-127"/>
                      </a:endParaRPr>
                    </a:p>
                  </a:txBody>
                  <a:tcPr marL="68580" marR="68580" marT="0" marB="0">
                    <a:solidFill>
                      <a:srgbClr val="FFFF00"/>
                    </a:solidFill>
                  </a:tcPr>
                </a:tc>
                <a:extLst>
                  <a:ext uri="{0D108BD9-81ED-4DB2-BD59-A6C34878D82A}">
                    <a16:rowId xmlns:a16="http://schemas.microsoft.com/office/drawing/2014/main" val="3840820292"/>
                  </a:ext>
                </a:extLst>
              </a:tr>
              <a:tr h="370840">
                <a:tc>
                  <a:txBody>
                    <a:bodyPr/>
                    <a:lstStyle/>
                    <a:p>
                      <a:pPr algn="just">
                        <a:lnSpc>
                          <a:spcPct val="115000"/>
                        </a:lnSpc>
                        <a:spcAft>
                          <a:spcPts val="0"/>
                        </a:spcAft>
                      </a:pPr>
                      <a:r>
                        <a:rPr lang="en-US" sz="1800" b="1" kern="100" dirty="0">
                          <a:solidFill>
                            <a:schemeClr val="bg1"/>
                          </a:solidFill>
                          <a:effectLst/>
                          <a:latin typeface="Symbol" panose="05050102010706020507" pitchFamily="18" charset="2"/>
                        </a:rPr>
                        <a:t>b</a:t>
                      </a:r>
                      <a:r>
                        <a:rPr lang="en-US" sz="1800" b="1" kern="100" baseline="-25000" dirty="0">
                          <a:solidFill>
                            <a:schemeClr val="bg1"/>
                          </a:solidFill>
                          <a:effectLst/>
                        </a:rPr>
                        <a:t>y</a:t>
                      </a:r>
                      <a:r>
                        <a:rPr lang="en-US" sz="1800" b="1" kern="100" dirty="0">
                          <a:solidFill>
                            <a:schemeClr val="bg1"/>
                          </a:solidFill>
                          <a:effectLst/>
                        </a:rPr>
                        <a:t> (mm/mrad)</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tc>
                  <a:txBody>
                    <a:bodyPr/>
                    <a:lstStyle/>
                    <a:p>
                      <a:pPr algn="ctr">
                        <a:lnSpc>
                          <a:spcPct val="115000"/>
                        </a:lnSpc>
                        <a:spcAft>
                          <a:spcPts val="0"/>
                        </a:spcAft>
                      </a:pPr>
                      <a:r>
                        <a:rPr lang="en-US" sz="1800" kern="100">
                          <a:effectLst/>
                        </a:rPr>
                        <a:t>2.188</a:t>
                      </a:r>
                      <a:endParaRPr lang="ko-KR" sz="1800" kern="100">
                        <a:effectLst/>
                        <a:latin typeface="Times New Roman" panose="02020603050405020304" pitchFamily="18" charset="0"/>
                        <a:ea typeface="바탕" panose="02030600000101010101" pitchFamily="18" charset="-127"/>
                      </a:endParaRPr>
                    </a:p>
                  </a:txBody>
                  <a:tcPr marL="68580" marR="68580" marT="0" marB="0"/>
                </a:tc>
                <a:tc>
                  <a:txBody>
                    <a:bodyPr/>
                    <a:lstStyle/>
                    <a:p>
                      <a:pPr algn="ctr">
                        <a:lnSpc>
                          <a:spcPct val="115000"/>
                        </a:lnSpc>
                        <a:spcAft>
                          <a:spcPts val="0"/>
                        </a:spcAft>
                      </a:pPr>
                      <a:r>
                        <a:rPr lang="en-US" sz="1800" kern="100" dirty="0">
                          <a:effectLst/>
                        </a:rPr>
                        <a:t>3.327</a:t>
                      </a:r>
                      <a:endParaRPr lang="ko-KR" sz="1800" kern="100" dirty="0">
                        <a:effectLst/>
                        <a:latin typeface="Times New Roman" panose="02020603050405020304" pitchFamily="18" charset="0"/>
                        <a:ea typeface="바탕" panose="02030600000101010101" pitchFamily="18" charset="-127"/>
                      </a:endParaRPr>
                    </a:p>
                  </a:txBody>
                  <a:tcPr marL="68580" marR="68580" marT="0" marB="0"/>
                </a:tc>
                <a:tc>
                  <a:txBody>
                    <a:bodyPr/>
                    <a:lstStyle/>
                    <a:p>
                      <a:pPr algn="ctr">
                        <a:lnSpc>
                          <a:spcPct val="115000"/>
                        </a:lnSpc>
                        <a:spcAft>
                          <a:spcPts val="0"/>
                        </a:spcAft>
                      </a:pPr>
                      <a:r>
                        <a:rPr lang="en-US" sz="1800" kern="100" dirty="0">
                          <a:effectLst/>
                        </a:rPr>
                        <a:t>4.438</a:t>
                      </a:r>
                      <a:endParaRPr lang="ko-KR" sz="1800" kern="100" dirty="0">
                        <a:effectLst/>
                        <a:latin typeface="Times New Roman" panose="02020603050405020304" pitchFamily="18" charset="0"/>
                        <a:ea typeface="바탕" panose="02030600000101010101" pitchFamily="18" charset="-127"/>
                      </a:endParaRPr>
                    </a:p>
                  </a:txBody>
                  <a:tcPr marL="68580" marR="68580" marT="0" marB="0"/>
                </a:tc>
                <a:extLst>
                  <a:ext uri="{0D108BD9-81ED-4DB2-BD59-A6C34878D82A}">
                    <a16:rowId xmlns:a16="http://schemas.microsoft.com/office/drawing/2014/main" val="1819145080"/>
                  </a:ext>
                </a:extLst>
              </a:tr>
              <a:tr h="370840">
                <a:tc>
                  <a:txBody>
                    <a:bodyPr/>
                    <a:lstStyle/>
                    <a:p>
                      <a:pPr algn="just">
                        <a:lnSpc>
                          <a:spcPct val="115000"/>
                        </a:lnSpc>
                        <a:spcAft>
                          <a:spcPts val="0"/>
                        </a:spcAft>
                      </a:pPr>
                      <a:r>
                        <a:rPr lang="en-US" sz="1800" b="1" kern="100" dirty="0">
                          <a:solidFill>
                            <a:schemeClr val="bg1"/>
                          </a:solidFill>
                          <a:effectLst/>
                          <a:latin typeface="Symbol" panose="05050102010706020507" pitchFamily="18" charset="2"/>
                        </a:rPr>
                        <a:t>a</a:t>
                      </a:r>
                      <a:r>
                        <a:rPr lang="en-US" sz="1800" b="1" kern="100" baseline="-25000" dirty="0">
                          <a:solidFill>
                            <a:schemeClr val="bg1"/>
                          </a:solidFill>
                          <a:effectLst/>
                        </a:rPr>
                        <a:t>y</a:t>
                      </a:r>
                      <a:endParaRPr lang="ko-KR" sz="1800" b="1" kern="100" dirty="0">
                        <a:solidFill>
                          <a:schemeClr val="bg1"/>
                        </a:solidFill>
                        <a:effectLst/>
                        <a:latin typeface="Times New Roman" panose="02020603050405020304" pitchFamily="18" charset="0"/>
                        <a:ea typeface="바탕" panose="02030600000101010101" pitchFamily="18" charset="-127"/>
                      </a:endParaRPr>
                    </a:p>
                  </a:txBody>
                  <a:tcPr marL="68580" marR="68580" marT="0" marB="0">
                    <a:solidFill>
                      <a:schemeClr val="tx2">
                        <a:lumMod val="60000"/>
                        <a:lumOff val="40000"/>
                      </a:schemeClr>
                    </a:solidFill>
                  </a:tcPr>
                </a:tc>
                <a:tc>
                  <a:txBody>
                    <a:bodyPr/>
                    <a:lstStyle/>
                    <a:p>
                      <a:pPr algn="ctr">
                        <a:lnSpc>
                          <a:spcPct val="115000"/>
                        </a:lnSpc>
                        <a:spcAft>
                          <a:spcPts val="0"/>
                        </a:spcAft>
                      </a:pPr>
                      <a:r>
                        <a:rPr lang="en-US" sz="1800" kern="100">
                          <a:effectLst/>
                        </a:rPr>
                        <a:t>-0.198</a:t>
                      </a:r>
                      <a:endParaRPr lang="ko-KR" sz="1800" kern="100">
                        <a:effectLst/>
                        <a:latin typeface="Times New Roman" panose="02020603050405020304" pitchFamily="18" charset="0"/>
                        <a:ea typeface="바탕" panose="02030600000101010101" pitchFamily="18" charset="-127"/>
                      </a:endParaRPr>
                    </a:p>
                  </a:txBody>
                  <a:tcPr marL="68580" marR="68580" marT="0" marB="0"/>
                </a:tc>
                <a:tc>
                  <a:txBody>
                    <a:bodyPr/>
                    <a:lstStyle/>
                    <a:p>
                      <a:pPr algn="ctr">
                        <a:lnSpc>
                          <a:spcPct val="115000"/>
                        </a:lnSpc>
                        <a:spcAft>
                          <a:spcPts val="0"/>
                        </a:spcAft>
                      </a:pPr>
                      <a:r>
                        <a:rPr lang="en-US" sz="1800" kern="100" dirty="0">
                          <a:effectLst/>
                        </a:rPr>
                        <a:t>-0.834</a:t>
                      </a:r>
                      <a:endParaRPr lang="ko-KR" sz="1800" kern="100" dirty="0">
                        <a:effectLst/>
                        <a:latin typeface="Times New Roman" panose="02020603050405020304" pitchFamily="18" charset="0"/>
                        <a:ea typeface="바탕" panose="02030600000101010101" pitchFamily="18" charset="-127"/>
                      </a:endParaRPr>
                    </a:p>
                  </a:txBody>
                  <a:tcPr marL="68580" marR="68580" marT="0" marB="0"/>
                </a:tc>
                <a:tc>
                  <a:txBody>
                    <a:bodyPr/>
                    <a:lstStyle/>
                    <a:p>
                      <a:pPr algn="ctr">
                        <a:lnSpc>
                          <a:spcPct val="115000"/>
                        </a:lnSpc>
                        <a:spcAft>
                          <a:spcPts val="0"/>
                        </a:spcAft>
                      </a:pPr>
                      <a:r>
                        <a:rPr lang="en-US" sz="1800" kern="100" dirty="0">
                          <a:effectLst/>
                        </a:rPr>
                        <a:t>-0.289</a:t>
                      </a:r>
                      <a:endParaRPr lang="ko-KR" sz="1800" kern="100" dirty="0">
                        <a:effectLst/>
                        <a:latin typeface="Times New Roman" panose="02020603050405020304" pitchFamily="18" charset="0"/>
                        <a:ea typeface="바탕" panose="02030600000101010101" pitchFamily="18" charset="-127"/>
                      </a:endParaRPr>
                    </a:p>
                  </a:txBody>
                  <a:tcPr marL="68580" marR="68580" marT="0" marB="0"/>
                </a:tc>
                <a:extLst>
                  <a:ext uri="{0D108BD9-81ED-4DB2-BD59-A6C34878D82A}">
                    <a16:rowId xmlns:a16="http://schemas.microsoft.com/office/drawing/2014/main" val="1327414177"/>
                  </a:ext>
                </a:extLst>
              </a:tr>
            </a:tbl>
          </a:graphicData>
        </a:graphic>
      </p:graphicFrame>
      <p:sp>
        <p:nvSpPr>
          <p:cNvPr id="6" name="슬라이드 번호 개체 틀 3"/>
          <p:cNvSpPr txBox="1">
            <a:spLocks/>
          </p:cNvSpPr>
          <p:nvPr/>
        </p:nvSpPr>
        <p:spPr>
          <a:xfrm>
            <a:off x="7212124" y="6482334"/>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114</a:t>
            </a:fld>
            <a:endParaRPr lang="ko-KR" altLang="en-US" dirty="0"/>
          </a:p>
        </p:txBody>
      </p:sp>
    </p:spTree>
    <p:extLst>
      <p:ext uri="{BB962C8B-B14F-4D97-AF65-F5344CB8AC3E}">
        <p14:creationId xmlns:p14="http://schemas.microsoft.com/office/powerpoint/2010/main" val="42833467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sz="3800" dirty="0"/>
              <a:t>Comparison with the Allison data</a:t>
            </a:r>
            <a:br>
              <a:rPr lang="en-US" altLang="ko-KR" sz="3800" dirty="0"/>
            </a:br>
            <a:r>
              <a:rPr lang="en-US" altLang="ko-KR" sz="2700" dirty="0">
                <a:solidFill>
                  <a:srgbClr val="0000FF"/>
                </a:solidFill>
              </a:rPr>
              <a:t>with and without nonlinear effects</a:t>
            </a:r>
            <a:endParaRPr lang="ko-KR" altLang="en-US" sz="2700" dirty="0">
              <a:solidFill>
                <a:srgbClr val="0000FF"/>
              </a:solidFill>
            </a:endParaRPr>
          </a:p>
        </p:txBody>
      </p:sp>
      <p:pic>
        <p:nvPicPr>
          <p:cNvPr id="9" name="그림 8">
            <a:extLst>
              <a:ext uri="{FF2B5EF4-FFF2-40B4-BE49-F238E27FC236}">
                <a16:creationId xmlns:a16="http://schemas.microsoft.com/office/drawing/2014/main" id="{19CC6EE3-BB38-4DEF-8B5A-2C999FD268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3831" y="1201020"/>
            <a:ext cx="7130481" cy="5656979"/>
          </a:xfrm>
          <a:prstGeom prst="rect">
            <a:avLst/>
          </a:prstGeom>
        </p:spPr>
      </p:pic>
      <p:sp>
        <p:nvSpPr>
          <p:cNvPr id="10" name="TextBox 9">
            <a:extLst>
              <a:ext uri="{FF2B5EF4-FFF2-40B4-BE49-F238E27FC236}">
                <a16:creationId xmlns:a16="http://schemas.microsoft.com/office/drawing/2014/main" id="{520441C5-01D4-44A7-A9A9-72CE7E659101}"/>
              </a:ext>
            </a:extLst>
          </p:cNvPr>
          <p:cNvSpPr txBox="1"/>
          <p:nvPr/>
        </p:nvSpPr>
        <p:spPr>
          <a:xfrm>
            <a:off x="6096000" y="944724"/>
            <a:ext cx="2347759" cy="369332"/>
          </a:xfrm>
          <a:prstGeom prst="rect">
            <a:avLst/>
          </a:prstGeom>
          <a:solidFill>
            <a:srgbClr val="92D050"/>
          </a:solidFill>
        </p:spPr>
        <p:txBody>
          <a:bodyPr wrap="none" rtlCol="0">
            <a:spAutoFit/>
          </a:bodyPr>
          <a:lstStyle/>
          <a:p>
            <a:r>
              <a:rPr lang="en-US" altLang="ko-KR" dirty="0">
                <a:latin typeface="Arial" panose="020B0604020202020204" pitchFamily="34" charset="0"/>
                <a:cs typeface="Arial" panose="020B0604020202020204" pitchFamily="34" charset="0"/>
              </a:rPr>
              <a:t>with nonlinear effects</a:t>
            </a:r>
            <a:endParaRPr lang="ko-KR" altLang="en-US"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BE106FE1-210E-4E47-B72A-04C4EAA8C3D3}"/>
              </a:ext>
            </a:extLst>
          </p:cNvPr>
          <p:cNvSpPr txBox="1"/>
          <p:nvPr/>
        </p:nvSpPr>
        <p:spPr>
          <a:xfrm>
            <a:off x="2387588" y="944724"/>
            <a:ext cx="2668359" cy="369332"/>
          </a:xfrm>
          <a:prstGeom prst="rect">
            <a:avLst/>
          </a:prstGeom>
          <a:solidFill>
            <a:srgbClr val="92D050"/>
          </a:solidFill>
        </p:spPr>
        <p:txBody>
          <a:bodyPr wrap="none" rtlCol="0">
            <a:spAutoFit/>
          </a:bodyPr>
          <a:lstStyle/>
          <a:p>
            <a:r>
              <a:rPr lang="en-US" altLang="ko-KR" dirty="0">
                <a:latin typeface="Arial" panose="020B0604020202020204" pitchFamily="34" charset="0"/>
                <a:cs typeface="Arial" panose="020B0604020202020204" pitchFamily="34" charset="0"/>
              </a:rPr>
              <a:t>without nonlinear effects</a:t>
            </a:r>
            <a:endParaRPr lang="ko-KR" altLang="en-US"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390BBEF6-1BAF-4446-86F6-7FBB385D1470}"/>
              </a:ext>
            </a:extLst>
          </p:cNvPr>
          <p:cNvSpPr txBox="1"/>
          <p:nvPr/>
        </p:nvSpPr>
        <p:spPr>
          <a:xfrm>
            <a:off x="9084332" y="2744924"/>
            <a:ext cx="1377300" cy="369332"/>
          </a:xfrm>
          <a:prstGeom prst="rect">
            <a:avLst/>
          </a:prstGeom>
          <a:solidFill>
            <a:srgbClr val="92D050"/>
          </a:solidFill>
        </p:spPr>
        <p:txBody>
          <a:bodyPr wrap="none" rtlCol="0">
            <a:spAutoFit/>
          </a:bodyPr>
          <a:lstStyle/>
          <a:p>
            <a:r>
              <a:rPr lang="en-US" altLang="ko-KR" dirty="0">
                <a:latin typeface="Arial" panose="020B0604020202020204" pitchFamily="34" charset="0"/>
                <a:cs typeface="Arial" panose="020B0604020202020204" pitchFamily="34" charset="0"/>
              </a:rPr>
              <a:t>Allison data</a:t>
            </a:r>
            <a:endParaRPr lang="ko-KR" altLang="en-US" dirty="0">
              <a:latin typeface="Arial" panose="020B0604020202020204" pitchFamily="34" charset="0"/>
              <a:cs typeface="Arial" panose="020B0604020202020204" pitchFamily="34" charset="0"/>
            </a:endParaRPr>
          </a:p>
        </p:txBody>
      </p:sp>
      <p:cxnSp>
        <p:nvCxnSpPr>
          <p:cNvPr id="14" name="직선 화살표 연결선 13">
            <a:extLst>
              <a:ext uri="{FF2B5EF4-FFF2-40B4-BE49-F238E27FC236}">
                <a16:creationId xmlns:a16="http://schemas.microsoft.com/office/drawing/2014/main" id="{5BD70BD2-CE6B-4B4F-9A8A-62E51913017B}"/>
              </a:ext>
            </a:extLst>
          </p:cNvPr>
          <p:cNvCxnSpPr>
            <a:cxnSpLocks/>
          </p:cNvCxnSpPr>
          <p:nvPr/>
        </p:nvCxnSpPr>
        <p:spPr>
          <a:xfrm flipH="1">
            <a:off x="7968208" y="2996952"/>
            <a:ext cx="1080120" cy="0"/>
          </a:xfrm>
          <a:prstGeom prst="straightConnector1">
            <a:avLst/>
          </a:prstGeom>
          <a:ln w="19050">
            <a:solidFill>
              <a:srgbClr val="0000C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433052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2"/>
          <p:cNvSpPr>
            <a:spLocks noGrp="1" noChangeArrowheads="1"/>
          </p:cNvSpPr>
          <p:nvPr>
            <p:ph type="title"/>
          </p:nvPr>
        </p:nvSpPr>
        <p:spPr>
          <a:xfrm>
            <a:off x="209346" y="1268760"/>
            <a:ext cx="11773308" cy="4536504"/>
          </a:xfrm>
        </p:spPr>
        <p:txBody>
          <a:bodyPr>
            <a:normAutofit/>
          </a:bodyPr>
          <a:lstStyle/>
          <a:p>
            <a:pPr algn="ctr"/>
            <a:r>
              <a:rPr lang="en-US" dirty="0"/>
              <a:t>Space charge effects:</a:t>
            </a:r>
            <a:br>
              <a:rPr lang="en-US" dirty="0"/>
            </a:br>
            <a:r>
              <a:rPr lang="en-US" dirty="0"/>
              <a:t>particle resonances &amp; parametric instabilities</a:t>
            </a:r>
            <a:br>
              <a:rPr lang="en-US" dirty="0"/>
            </a:br>
            <a:br>
              <a:rPr lang="en-US" dirty="0"/>
            </a:br>
            <a:r>
              <a:rPr lang="en-US" sz="2800" dirty="0"/>
              <a:t>why zero current phase advance is limited </a:t>
            </a:r>
            <a:br>
              <a:rPr lang="en-US" sz="2800" dirty="0"/>
            </a:br>
            <a:r>
              <a:rPr lang="en-US" sz="2800" dirty="0"/>
              <a:t>below 90° for high intensity linear accelerators</a:t>
            </a:r>
          </a:p>
        </p:txBody>
      </p:sp>
    </p:spTree>
    <p:extLst>
      <p:ext uri="{BB962C8B-B14F-4D97-AF65-F5344CB8AC3E}">
        <p14:creationId xmlns:p14="http://schemas.microsoft.com/office/powerpoint/2010/main" val="322003815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a:extLst>
              <a:ext uri="{FF2B5EF4-FFF2-40B4-BE49-F238E27FC236}">
                <a16:creationId xmlns:a16="http://schemas.microsoft.com/office/drawing/2014/main" id="{9746015A-6707-4A20-ABC0-6291829198E5}"/>
              </a:ext>
            </a:extLst>
          </p:cNvPr>
          <p:cNvSpPr>
            <a:spLocks noGrp="1"/>
          </p:cNvSpPr>
          <p:nvPr>
            <p:ph type="title"/>
          </p:nvPr>
        </p:nvSpPr>
        <p:spPr>
          <a:xfrm>
            <a:off x="1635125" y="177801"/>
            <a:ext cx="8229600" cy="481013"/>
          </a:xfrm>
        </p:spPr>
        <p:txBody>
          <a:bodyPr>
            <a:normAutofit fontScale="90000"/>
          </a:bodyPr>
          <a:lstStyle/>
          <a:p>
            <a:r>
              <a:rPr lang="en-US" altLang="ko-KR">
                <a:ea typeface="굴림" panose="020B0600000101010101" pitchFamily="50" charset="-127"/>
              </a:rPr>
              <a:t>Physics of high intensity beam</a:t>
            </a:r>
          </a:p>
        </p:txBody>
      </p:sp>
      <p:sp>
        <p:nvSpPr>
          <p:cNvPr id="300035" name="Rectangle 3">
            <a:extLst>
              <a:ext uri="{FF2B5EF4-FFF2-40B4-BE49-F238E27FC236}">
                <a16:creationId xmlns:a16="http://schemas.microsoft.com/office/drawing/2014/main" id="{BA5B2F13-7481-414E-B196-EA51B025ED30}"/>
              </a:ext>
            </a:extLst>
          </p:cNvPr>
          <p:cNvSpPr>
            <a:spLocks noGrp="1"/>
          </p:cNvSpPr>
          <p:nvPr>
            <p:ph type="body" idx="1"/>
          </p:nvPr>
        </p:nvSpPr>
        <p:spPr>
          <a:xfrm>
            <a:off x="624626" y="4257092"/>
            <a:ext cx="10619946" cy="2184400"/>
          </a:xfrm>
        </p:spPr>
        <p:txBody>
          <a:bodyPr>
            <a:normAutofit fontScale="92500" lnSpcReduction="10000"/>
          </a:bodyPr>
          <a:lstStyle/>
          <a:p>
            <a:r>
              <a:rPr lang="en-US" altLang="ko-KR" sz="2400" dirty="0">
                <a:latin typeface="Arial" panose="020B0604020202020204" pitchFamily="34" charset="0"/>
                <a:ea typeface="굴림" panose="020B0600000101010101" pitchFamily="50" charset="-127"/>
                <a:cs typeface="Arial" panose="020B0604020202020204" pitchFamily="34" charset="0"/>
              </a:rPr>
              <a:t>Beam self-field effect is called “space charge effect”.</a:t>
            </a:r>
          </a:p>
          <a:p>
            <a:r>
              <a:rPr lang="en-US" altLang="ko-KR" sz="2400" dirty="0">
                <a:latin typeface="Arial" panose="020B0604020202020204" pitchFamily="34" charset="0"/>
                <a:ea typeface="굴림" panose="020B0600000101010101" pitchFamily="50" charset="-127"/>
                <a:cs typeface="Arial" panose="020B0604020202020204" pitchFamily="34" charset="0"/>
              </a:rPr>
              <a:t>Space charge field can be comparable to the external focusing field for today’s accelerators.</a:t>
            </a:r>
          </a:p>
          <a:p>
            <a:r>
              <a:rPr lang="en-US" altLang="ko-KR" sz="2400" dirty="0">
                <a:latin typeface="Arial" panose="020B0604020202020204" pitchFamily="34" charset="0"/>
                <a:ea typeface="굴림" panose="020B0600000101010101" pitchFamily="50" charset="-127"/>
                <a:cs typeface="Arial" panose="020B0604020202020204" pitchFamily="34" charset="0"/>
              </a:rPr>
              <a:t>Space charge potential has many nonlinear terms that can drive interesting nonlinear effects.</a:t>
            </a:r>
          </a:p>
          <a:p>
            <a:r>
              <a:rPr lang="en-US" altLang="ko-KR" sz="2400" dirty="0">
                <a:latin typeface="Arial" panose="020B0604020202020204" pitchFamily="34" charset="0"/>
                <a:ea typeface="굴림" panose="020B0600000101010101" pitchFamily="50" charset="-127"/>
                <a:cs typeface="Arial" panose="020B0604020202020204" pitchFamily="34" charset="0"/>
              </a:rPr>
              <a:t>Accelerator is a rich source of nonlinear dynamics.</a:t>
            </a:r>
          </a:p>
        </p:txBody>
      </p:sp>
      <p:pic>
        <p:nvPicPr>
          <p:cNvPr id="300036" name="Picture 4" descr="potential">
            <a:extLst>
              <a:ext uri="{FF2B5EF4-FFF2-40B4-BE49-F238E27FC236}">
                <a16:creationId xmlns:a16="http://schemas.microsoft.com/office/drawing/2014/main" id="{C593E937-D13F-4B5E-A4F2-789EB464B11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9375" t="5556" r="8333" b="6944"/>
          <a:stretch>
            <a:fillRect/>
          </a:stretch>
        </p:blipFill>
        <p:spPr bwMode="auto">
          <a:xfrm>
            <a:off x="3124200" y="944724"/>
            <a:ext cx="4038600" cy="3221038"/>
          </a:xfrm>
          <a:prstGeom prst="rect">
            <a:avLst/>
          </a:prstGeom>
          <a:noFill/>
          <a:extLst>
            <a:ext uri="{909E8E84-426E-40DD-AFC4-6F175D3DCCD1}">
              <a14:hiddenFill xmlns:a14="http://schemas.microsoft.com/office/drawing/2010/main">
                <a:solidFill>
                  <a:srgbClr val="FFFFFF"/>
                </a:solidFill>
              </a14:hiddenFill>
            </a:ext>
          </a:extLst>
        </p:spPr>
      </p:pic>
      <p:sp>
        <p:nvSpPr>
          <p:cNvPr id="300037" name="Text Box 5">
            <a:extLst>
              <a:ext uri="{FF2B5EF4-FFF2-40B4-BE49-F238E27FC236}">
                <a16:creationId xmlns:a16="http://schemas.microsoft.com/office/drawing/2014/main" id="{7C0613AE-F74D-482F-86AD-94417A919C4A}"/>
              </a:ext>
            </a:extLst>
          </p:cNvPr>
          <p:cNvSpPr txBox="1">
            <a:spLocks noChangeArrowheads="1"/>
          </p:cNvSpPr>
          <p:nvPr/>
        </p:nvSpPr>
        <p:spPr bwMode="auto">
          <a:xfrm>
            <a:off x="3505200" y="1325724"/>
            <a:ext cx="20126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ko-KR">
                <a:ea typeface="굴림" panose="020B0600000101010101" pitchFamily="50" charset="-127"/>
              </a:rPr>
              <a:t>external potential</a:t>
            </a:r>
          </a:p>
        </p:txBody>
      </p:sp>
      <p:sp>
        <p:nvSpPr>
          <p:cNvPr id="300038" name="Text Box 6">
            <a:extLst>
              <a:ext uri="{FF2B5EF4-FFF2-40B4-BE49-F238E27FC236}">
                <a16:creationId xmlns:a16="http://schemas.microsoft.com/office/drawing/2014/main" id="{7C5623F4-069B-4104-A769-450E93DF0D5D}"/>
              </a:ext>
            </a:extLst>
          </p:cNvPr>
          <p:cNvSpPr txBox="1">
            <a:spLocks noChangeArrowheads="1"/>
          </p:cNvSpPr>
          <p:nvPr/>
        </p:nvSpPr>
        <p:spPr bwMode="auto">
          <a:xfrm>
            <a:off x="5517802" y="1673422"/>
            <a:ext cx="356014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ko-KR" dirty="0">
                <a:ea typeface="굴림" panose="020B0600000101010101" pitchFamily="50" charset="-127"/>
              </a:rPr>
              <a:t>potential by space charge effect</a:t>
            </a:r>
          </a:p>
        </p:txBody>
      </p:sp>
      <p:sp>
        <p:nvSpPr>
          <p:cNvPr id="300039" name="Oval 7">
            <a:extLst>
              <a:ext uri="{FF2B5EF4-FFF2-40B4-BE49-F238E27FC236}">
                <a16:creationId xmlns:a16="http://schemas.microsoft.com/office/drawing/2014/main" id="{DB8999BF-1F8F-4356-83B5-801C6E7BE58A}"/>
              </a:ext>
            </a:extLst>
          </p:cNvPr>
          <p:cNvSpPr>
            <a:spLocks noChangeArrowheads="1"/>
          </p:cNvSpPr>
          <p:nvPr/>
        </p:nvSpPr>
        <p:spPr bwMode="auto">
          <a:xfrm>
            <a:off x="4876800" y="3535524"/>
            <a:ext cx="685800" cy="381000"/>
          </a:xfrm>
          <a:prstGeom prst="ellipse">
            <a:avLst/>
          </a:prstGeom>
          <a:solidFill>
            <a:srgbClr val="E7DF3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300040" name="Text Box 8">
            <a:extLst>
              <a:ext uri="{FF2B5EF4-FFF2-40B4-BE49-F238E27FC236}">
                <a16:creationId xmlns:a16="http://schemas.microsoft.com/office/drawing/2014/main" id="{2086627A-0AB8-4C88-8E8B-0836B4EE1DA4}"/>
              </a:ext>
            </a:extLst>
          </p:cNvPr>
          <p:cNvSpPr txBox="1">
            <a:spLocks noChangeArrowheads="1"/>
          </p:cNvSpPr>
          <p:nvPr/>
        </p:nvSpPr>
        <p:spPr bwMode="auto">
          <a:xfrm>
            <a:off x="6096000" y="3535524"/>
            <a:ext cx="7697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ko-KR" dirty="0">
                <a:ea typeface="굴림" panose="020B0600000101010101" pitchFamily="50" charset="-127"/>
              </a:rPr>
              <a:t>beam</a:t>
            </a:r>
          </a:p>
        </p:txBody>
      </p:sp>
      <p:cxnSp>
        <p:nvCxnSpPr>
          <p:cNvPr id="3" name="직선 화살표 연결선 2">
            <a:extLst>
              <a:ext uri="{FF2B5EF4-FFF2-40B4-BE49-F238E27FC236}">
                <a16:creationId xmlns:a16="http://schemas.microsoft.com/office/drawing/2014/main" id="{DE32A676-4A2E-4C29-97CE-6B876E70FA3C}"/>
              </a:ext>
            </a:extLst>
          </p:cNvPr>
          <p:cNvCxnSpPr/>
          <p:nvPr/>
        </p:nvCxnSpPr>
        <p:spPr>
          <a:xfrm flipH="1">
            <a:off x="5368925" y="2048055"/>
            <a:ext cx="381000" cy="332129"/>
          </a:xfrm>
          <a:prstGeom prst="straightConnector1">
            <a:avLst/>
          </a:prstGeom>
          <a:ln w="28575">
            <a:solidFill>
              <a:srgbClr val="0000CC"/>
            </a:solidFill>
            <a:tailEnd type="triangle"/>
          </a:ln>
        </p:spPr>
        <p:style>
          <a:lnRef idx="1">
            <a:schemeClr val="accent1"/>
          </a:lnRef>
          <a:fillRef idx="0">
            <a:schemeClr val="accent1"/>
          </a:fillRef>
          <a:effectRef idx="0">
            <a:schemeClr val="accent1"/>
          </a:effectRef>
          <a:fontRef idx="minor">
            <a:schemeClr val="tx1"/>
          </a:fontRef>
        </p:style>
      </p:cxnSp>
      <p:cxnSp>
        <p:nvCxnSpPr>
          <p:cNvPr id="12" name="직선 화살표 연결선 11">
            <a:extLst>
              <a:ext uri="{FF2B5EF4-FFF2-40B4-BE49-F238E27FC236}">
                <a16:creationId xmlns:a16="http://schemas.microsoft.com/office/drawing/2014/main" id="{7D5CD488-17AB-42CD-8638-D2B9C5501721}"/>
              </a:ext>
            </a:extLst>
          </p:cNvPr>
          <p:cNvCxnSpPr/>
          <p:nvPr/>
        </p:nvCxnSpPr>
        <p:spPr>
          <a:xfrm flipH="1">
            <a:off x="3749501" y="1679991"/>
            <a:ext cx="381000" cy="332129"/>
          </a:xfrm>
          <a:prstGeom prst="straightConnector1">
            <a:avLst/>
          </a:prstGeom>
          <a:ln w="28575">
            <a:solidFill>
              <a:srgbClr val="0000CC"/>
            </a:solidFill>
            <a:tailEnd type="triangle"/>
          </a:ln>
        </p:spPr>
        <p:style>
          <a:lnRef idx="1">
            <a:schemeClr val="accent1"/>
          </a:lnRef>
          <a:fillRef idx="0">
            <a:schemeClr val="accent1"/>
          </a:fillRef>
          <a:effectRef idx="0">
            <a:schemeClr val="accent1"/>
          </a:effectRef>
          <a:fontRef idx="minor">
            <a:schemeClr val="tx1"/>
          </a:fontRef>
        </p:style>
      </p:cxnSp>
      <p:cxnSp>
        <p:nvCxnSpPr>
          <p:cNvPr id="13" name="직선 화살표 연결선 12">
            <a:extLst>
              <a:ext uri="{FF2B5EF4-FFF2-40B4-BE49-F238E27FC236}">
                <a16:creationId xmlns:a16="http://schemas.microsoft.com/office/drawing/2014/main" id="{ADD9E305-7AFE-49BF-8AB5-6702B9E97893}"/>
              </a:ext>
            </a:extLst>
          </p:cNvPr>
          <p:cNvCxnSpPr>
            <a:cxnSpLocks/>
          </p:cNvCxnSpPr>
          <p:nvPr/>
        </p:nvCxnSpPr>
        <p:spPr>
          <a:xfrm flipH="1">
            <a:off x="5597525" y="3726142"/>
            <a:ext cx="498475" cy="0"/>
          </a:xfrm>
          <a:prstGeom prst="straightConnector1">
            <a:avLst/>
          </a:prstGeom>
          <a:ln w="28575">
            <a:solidFill>
              <a:srgbClr val="0000CC"/>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a:extLst>
              <a:ext uri="{FF2B5EF4-FFF2-40B4-BE49-F238E27FC236}">
                <a16:creationId xmlns:a16="http://schemas.microsoft.com/office/drawing/2014/main" id="{E44196F7-A396-4799-9D59-7DBEBD32DAD5}"/>
              </a:ext>
            </a:extLst>
          </p:cNvPr>
          <p:cNvSpPr>
            <a:spLocks noGrp="1"/>
          </p:cNvSpPr>
          <p:nvPr>
            <p:ph type="title"/>
          </p:nvPr>
        </p:nvSpPr>
        <p:spPr/>
        <p:txBody>
          <a:bodyPr>
            <a:normAutofit fontScale="90000"/>
          </a:bodyPr>
          <a:lstStyle/>
          <a:p>
            <a:r>
              <a:rPr lang="en-US" altLang="ko-KR" dirty="0">
                <a:ea typeface="굴림" panose="020B0600000101010101" pitchFamily="50" charset="-127"/>
              </a:rPr>
              <a:t>Resonances</a:t>
            </a:r>
            <a:br>
              <a:rPr lang="en-US" altLang="ko-KR" dirty="0">
                <a:ea typeface="굴림" panose="020B0600000101010101" pitchFamily="50" charset="-127"/>
              </a:rPr>
            </a:br>
            <a:r>
              <a:rPr lang="en-US" altLang="ko-KR" sz="2700" dirty="0">
                <a:ea typeface="굴림" panose="020B0600000101010101" pitchFamily="50" charset="-127"/>
              </a:rPr>
              <a:t>in circular accelerators</a:t>
            </a:r>
          </a:p>
        </p:txBody>
      </p:sp>
      <p:sp>
        <p:nvSpPr>
          <p:cNvPr id="301059" name="Rectangle 3">
            <a:extLst>
              <a:ext uri="{FF2B5EF4-FFF2-40B4-BE49-F238E27FC236}">
                <a16:creationId xmlns:a16="http://schemas.microsoft.com/office/drawing/2014/main" id="{370A6152-BA20-44AE-B32D-B9DD2314704C}"/>
              </a:ext>
            </a:extLst>
          </p:cNvPr>
          <p:cNvSpPr>
            <a:spLocks noGrp="1"/>
          </p:cNvSpPr>
          <p:nvPr>
            <p:ph type="body" idx="1"/>
          </p:nvPr>
        </p:nvSpPr>
        <p:spPr>
          <a:xfrm>
            <a:off x="839416" y="4419601"/>
            <a:ext cx="10624761" cy="1800225"/>
          </a:xfrm>
        </p:spPr>
        <p:txBody>
          <a:bodyPr>
            <a:normAutofit/>
          </a:bodyPr>
          <a:lstStyle/>
          <a:p>
            <a:r>
              <a:rPr lang="en-US" altLang="ko-KR" sz="2400" dirty="0">
                <a:latin typeface="Arial" panose="020B0604020202020204" pitchFamily="34" charset="0"/>
                <a:ea typeface="굴림" panose="020B0600000101010101" pitchFamily="50" charset="-127"/>
                <a:cs typeface="Arial" panose="020B0604020202020204" pitchFamily="34" charset="0"/>
              </a:rPr>
              <a:t>has been known for a long time for circular accelerators.</a:t>
            </a:r>
          </a:p>
          <a:p>
            <a:r>
              <a:rPr lang="en-US" altLang="ko-KR" sz="2400" dirty="0">
                <a:latin typeface="Arial" panose="020B0604020202020204" pitchFamily="34" charset="0"/>
                <a:ea typeface="굴림" panose="020B0600000101010101" pitchFamily="50" charset="-127"/>
                <a:cs typeface="Arial" panose="020B0604020202020204" pitchFamily="34" charset="0"/>
              </a:rPr>
              <a:t>happens when beam passes through the same point (kick) over and over.</a:t>
            </a:r>
          </a:p>
          <a:p>
            <a:r>
              <a:rPr lang="en-US" altLang="ko-KR" sz="2400" dirty="0">
                <a:latin typeface="Arial" panose="020B0604020202020204" pitchFamily="34" charset="0"/>
                <a:ea typeface="굴림" panose="020B0600000101010101" pitchFamily="50" charset="-127"/>
                <a:cs typeface="Arial" panose="020B0604020202020204" pitchFamily="34" charset="0"/>
              </a:rPr>
              <a:t>widely known that there is no resonance in linear accelerators …</a:t>
            </a:r>
          </a:p>
        </p:txBody>
      </p:sp>
      <p:pic>
        <p:nvPicPr>
          <p:cNvPr id="301060" name="Picture 4" descr="MCj03791450000[1]">
            <a:extLst>
              <a:ext uri="{FF2B5EF4-FFF2-40B4-BE49-F238E27FC236}">
                <a16:creationId xmlns:a16="http://schemas.microsoft.com/office/drawing/2014/main" id="{583BE893-92F7-4C9E-8155-174D139BAE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9775" y="790576"/>
            <a:ext cx="2243138" cy="3324225"/>
          </a:xfrm>
          <a:prstGeom prst="rect">
            <a:avLst/>
          </a:prstGeom>
          <a:noFill/>
          <a:extLst>
            <a:ext uri="{909E8E84-426E-40DD-AFC4-6F175D3DCCD1}">
              <a14:hiddenFill xmlns:a14="http://schemas.microsoft.com/office/drawing/2010/main">
                <a:solidFill>
                  <a:srgbClr val="FFFFFF"/>
                </a:solidFill>
              </a14:hiddenFill>
            </a:ext>
          </a:extLst>
        </p:spPr>
      </p:pic>
      <p:sp>
        <p:nvSpPr>
          <p:cNvPr id="301062" name="AutoShape 6">
            <a:extLst>
              <a:ext uri="{FF2B5EF4-FFF2-40B4-BE49-F238E27FC236}">
                <a16:creationId xmlns:a16="http://schemas.microsoft.com/office/drawing/2014/main" id="{6FA14DBE-B44E-4480-A368-35FCFEBC19B6}"/>
              </a:ext>
            </a:extLst>
          </p:cNvPr>
          <p:cNvSpPr>
            <a:spLocks noChangeArrowheads="1"/>
          </p:cNvSpPr>
          <p:nvPr/>
        </p:nvSpPr>
        <p:spPr bwMode="auto">
          <a:xfrm>
            <a:off x="8704175" y="2687638"/>
            <a:ext cx="524173" cy="183544"/>
          </a:xfrm>
          <a:prstGeom prst="leftArrow">
            <a:avLst>
              <a:gd name="adj1" fmla="val 50000"/>
              <a:gd name="adj2" fmla="val 70905"/>
            </a:avLst>
          </a:prstGeom>
          <a:solidFill>
            <a:srgbClr val="FF33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spAutoFit/>
          </a:bodyPr>
          <a:lstStyle/>
          <a:p>
            <a:endParaRPr lang="ko-KR" altLang="en-US"/>
          </a:p>
        </p:txBody>
      </p:sp>
      <p:sp>
        <p:nvSpPr>
          <p:cNvPr id="301063" name="Line 7">
            <a:extLst>
              <a:ext uri="{FF2B5EF4-FFF2-40B4-BE49-F238E27FC236}">
                <a16:creationId xmlns:a16="http://schemas.microsoft.com/office/drawing/2014/main" id="{FDD77571-D406-4AC2-BBD1-493C0C54F240}"/>
              </a:ext>
            </a:extLst>
          </p:cNvPr>
          <p:cNvSpPr>
            <a:spLocks noChangeShapeType="1"/>
          </p:cNvSpPr>
          <p:nvPr/>
        </p:nvSpPr>
        <p:spPr bwMode="auto">
          <a:xfrm>
            <a:off x="7477125" y="1179513"/>
            <a:ext cx="8604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p>
            <a:endParaRPr lang="ko-KR" altLang="en-US"/>
          </a:p>
        </p:txBody>
      </p:sp>
      <p:sp>
        <p:nvSpPr>
          <p:cNvPr id="301064" name="Text Box 8">
            <a:extLst>
              <a:ext uri="{FF2B5EF4-FFF2-40B4-BE49-F238E27FC236}">
                <a16:creationId xmlns:a16="http://schemas.microsoft.com/office/drawing/2014/main" id="{D9922493-73F2-4AE8-BD49-D68CE310EF3E}"/>
              </a:ext>
            </a:extLst>
          </p:cNvPr>
          <p:cNvSpPr txBox="1">
            <a:spLocks noChangeArrowheads="1"/>
          </p:cNvSpPr>
          <p:nvPr/>
        </p:nvSpPr>
        <p:spPr bwMode="auto">
          <a:xfrm>
            <a:off x="7888617" y="3931445"/>
            <a:ext cx="1314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ko-KR" dirty="0">
                <a:ea typeface="굴림" panose="020B0600000101010101" pitchFamily="50" charset="-127"/>
              </a:rPr>
              <a:t>accelerator</a:t>
            </a:r>
          </a:p>
        </p:txBody>
      </p:sp>
      <p:sp>
        <p:nvSpPr>
          <p:cNvPr id="301066" name="Text Box 10">
            <a:extLst>
              <a:ext uri="{FF2B5EF4-FFF2-40B4-BE49-F238E27FC236}">
                <a16:creationId xmlns:a16="http://schemas.microsoft.com/office/drawing/2014/main" id="{3EF6DCFE-C022-41A1-BE65-9FC6782264CE}"/>
              </a:ext>
            </a:extLst>
          </p:cNvPr>
          <p:cNvSpPr txBox="1">
            <a:spLocks noChangeArrowheads="1"/>
          </p:cNvSpPr>
          <p:nvPr/>
        </p:nvSpPr>
        <p:spPr bwMode="auto">
          <a:xfrm>
            <a:off x="6799758" y="1331913"/>
            <a:ext cx="7697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ko-KR" dirty="0">
                <a:ea typeface="굴림" panose="020B0600000101010101" pitchFamily="50" charset="-127"/>
              </a:rPr>
              <a:t>beam</a:t>
            </a:r>
          </a:p>
        </p:txBody>
      </p:sp>
      <p:sp>
        <p:nvSpPr>
          <p:cNvPr id="301067" name="Text Box 11">
            <a:extLst>
              <a:ext uri="{FF2B5EF4-FFF2-40B4-BE49-F238E27FC236}">
                <a16:creationId xmlns:a16="http://schemas.microsoft.com/office/drawing/2014/main" id="{C7F252D8-4A4A-4D9E-8F02-F9E3FD5BBB89}"/>
              </a:ext>
            </a:extLst>
          </p:cNvPr>
          <p:cNvSpPr txBox="1">
            <a:spLocks noChangeArrowheads="1"/>
          </p:cNvSpPr>
          <p:nvPr/>
        </p:nvSpPr>
        <p:spPr bwMode="auto">
          <a:xfrm>
            <a:off x="8747125" y="2322513"/>
            <a:ext cx="5838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ko-KR" dirty="0">
                <a:ea typeface="굴림" panose="020B0600000101010101" pitchFamily="50" charset="-127"/>
              </a:rPr>
              <a:t>kick</a:t>
            </a:r>
          </a:p>
        </p:txBody>
      </p:sp>
      <p:sp>
        <p:nvSpPr>
          <p:cNvPr id="12" name="Oval 5">
            <a:extLst>
              <a:ext uri="{FF2B5EF4-FFF2-40B4-BE49-F238E27FC236}">
                <a16:creationId xmlns:a16="http://schemas.microsoft.com/office/drawing/2014/main" id="{900ECF51-7A4A-4B57-871D-52A5DDFD311B}"/>
              </a:ext>
            </a:extLst>
          </p:cNvPr>
          <p:cNvSpPr>
            <a:spLocks noChangeArrowheads="1"/>
          </p:cNvSpPr>
          <p:nvPr/>
        </p:nvSpPr>
        <p:spPr bwMode="auto">
          <a:xfrm>
            <a:off x="5716997" y="1179513"/>
            <a:ext cx="2935287" cy="2998787"/>
          </a:xfrm>
          <a:prstGeom prst="ellipse">
            <a:avLst/>
          </a:prstGeom>
          <a:noFill/>
          <a:ln w="28575" algn="ctr">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spAutoFit/>
          </a:bodyPr>
          <a:lstStyle/>
          <a:p>
            <a:endParaRPr lang="ko-KR" altLang="en-US"/>
          </a:p>
        </p:txBody>
      </p:sp>
      <p:sp>
        <p:nvSpPr>
          <p:cNvPr id="13" name="Oval 9">
            <a:extLst>
              <a:ext uri="{FF2B5EF4-FFF2-40B4-BE49-F238E27FC236}">
                <a16:creationId xmlns:a16="http://schemas.microsoft.com/office/drawing/2014/main" id="{2D69234A-7576-45EB-9F38-B921F45EB545}"/>
              </a:ext>
            </a:extLst>
          </p:cNvPr>
          <p:cNvSpPr>
            <a:spLocks noChangeArrowheads="1"/>
          </p:cNvSpPr>
          <p:nvPr/>
        </p:nvSpPr>
        <p:spPr bwMode="auto">
          <a:xfrm>
            <a:off x="6975140" y="1116000"/>
            <a:ext cx="381000" cy="152400"/>
          </a:xfrm>
          <a:prstGeom prst="ellipse">
            <a:avLst/>
          </a:prstGeom>
          <a:solidFill>
            <a:srgbClr val="E7DF3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a:extLst>
              <a:ext uri="{FF2B5EF4-FFF2-40B4-BE49-F238E27FC236}">
                <a16:creationId xmlns:a16="http://schemas.microsoft.com/office/drawing/2014/main" id="{7EA9599B-4E85-4EB9-A659-5620FDF0F00C}"/>
              </a:ext>
            </a:extLst>
          </p:cNvPr>
          <p:cNvSpPr>
            <a:spLocks noGrp="1"/>
          </p:cNvSpPr>
          <p:nvPr>
            <p:ph type="title"/>
          </p:nvPr>
        </p:nvSpPr>
        <p:spPr/>
        <p:txBody>
          <a:bodyPr>
            <a:normAutofit fontScale="90000"/>
          </a:bodyPr>
          <a:lstStyle/>
          <a:p>
            <a:r>
              <a:rPr lang="en-US" altLang="ko-KR" dirty="0">
                <a:ea typeface="굴림" panose="020B0600000101010101" pitchFamily="50" charset="-127"/>
              </a:rPr>
              <a:t>4</a:t>
            </a:r>
            <a:r>
              <a:rPr lang="en-US" altLang="ko-KR" dirty="0">
                <a:latin typeface="Symbol" panose="05050102010706020507" pitchFamily="18" charset="2"/>
                <a:ea typeface="굴림" panose="020B0600000101010101" pitchFamily="50" charset="-127"/>
              </a:rPr>
              <a:t>n</a:t>
            </a:r>
            <a:r>
              <a:rPr lang="en-US" altLang="ko-KR" dirty="0">
                <a:ea typeface="굴림" panose="020B0600000101010101" pitchFamily="50" charset="-127"/>
              </a:rPr>
              <a:t>=1 resonance</a:t>
            </a:r>
            <a:br>
              <a:rPr lang="en-US" altLang="ko-KR" dirty="0">
                <a:ea typeface="굴림" panose="020B0600000101010101" pitchFamily="50" charset="-127"/>
              </a:rPr>
            </a:br>
            <a:r>
              <a:rPr lang="en-US" altLang="ko-KR" sz="2700" dirty="0">
                <a:ea typeface="굴림" panose="020B0600000101010101" pitchFamily="50" charset="-127"/>
              </a:rPr>
              <a:t>in circular accelerators</a:t>
            </a:r>
          </a:p>
        </p:txBody>
      </p:sp>
      <p:sp>
        <p:nvSpPr>
          <p:cNvPr id="303107" name="Rectangle 3">
            <a:extLst>
              <a:ext uri="{FF2B5EF4-FFF2-40B4-BE49-F238E27FC236}">
                <a16:creationId xmlns:a16="http://schemas.microsoft.com/office/drawing/2014/main" id="{9ADB8585-AE61-4D12-888D-748964D90D4F}"/>
              </a:ext>
            </a:extLst>
          </p:cNvPr>
          <p:cNvSpPr>
            <a:spLocks noGrp="1"/>
          </p:cNvSpPr>
          <p:nvPr>
            <p:ph type="body" idx="1"/>
          </p:nvPr>
        </p:nvSpPr>
        <p:spPr>
          <a:xfrm>
            <a:off x="1801813" y="5121188"/>
            <a:ext cx="8229600" cy="1396737"/>
          </a:xfrm>
        </p:spPr>
        <p:txBody>
          <a:bodyPr>
            <a:normAutofit/>
          </a:bodyPr>
          <a:lstStyle/>
          <a:p>
            <a:r>
              <a:rPr lang="en-US" altLang="ko-KR" sz="2200" dirty="0">
                <a:latin typeface="Arial" panose="020B0604020202020204" pitchFamily="34" charset="0"/>
                <a:ea typeface="굴림" panose="020B0600000101010101" pitchFamily="50" charset="-127"/>
                <a:cs typeface="Arial" panose="020B0604020202020204" pitchFamily="34" charset="0"/>
              </a:rPr>
              <a:t>4 stands for the order of the potential term ~ X</a:t>
            </a:r>
            <a:r>
              <a:rPr lang="en-US" altLang="ko-KR" sz="2200" baseline="30000" dirty="0">
                <a:latin typeface="Arial" panose="020B0604020202020204" pitchFamily="34" charset="0"/>
                <a:ea typeface="굴림" panose="020B0600000101010101" pitchFamily="50" charset="-127"/>
                <a:cs typeface="Arial" panose="020B0604020202020204" pitchFamily="34" charset="0"/>
              </a:rPr>
              <a:t>4</a:t>
            </a:r>
            <a:r>
              <a:rPr lang="en-US" altLang="ko-KR" sz="2200" dirty="0">
                <a:latin typeface="Arial" panose="020B0604020202020204" pitchFamily="34" charset="0"/>
                <a:ea typeface="굴림" panose="020B0600000101010101" pitchFamily="50" charset="-127"/>
                <a:cs typeface="Arial" panose="020B0604020202020204" pitchFamily="34" charset="0"/>
              </a:rPr>
              <a:t> of Hamiltonian. </a:t>
            </a:r>
            <a:endParaRPr lang="en-US" altLang="ko-KR" sz="2200" baseline="30000" dirty="0">
              <a:latin typeface="Arial" panose="020B0604020202020204" pitchFamily="34" charset="0"/>
              <a:ea typeface="굴림" panose="020B0600000101010101" pitchFamily="50" charset="-127"/>
              <a:cs typeface="Arial" panose="020B0604020202020204" pitchFamily="34" charset="0"/>
            </a:endParaRPr>
          </a:p>
          <a:p>
            <a:r>
              <a:rPr lang="en-US" altLang="ko-KR" sz="2200" dirty="0">
                <a:latin typeface="Arial" panose="020B0604020202020204" pitchFamily="34" charset="0"/>
                <a:ea typeface="굴림" panose="020B0600000101010101" pitchFamily="50" charset="-127"/>
                <a:cs typeface="Arial" panose="020B0604020202020204" pitchFamily="34" charset="0"/>
              </a:rPr>
              <a:t>1/4 stands for the tune (= 90°/360°).</a:t>
            </a:r>
          </a:p>
          <a:p>
            <a:r>
              <a:rPr lang="en-US" altLang="ko-KR" sz="2200" dirty="0">
                <a:latin typeface="Arial" panose="020B0604020202020204" pitchFamily="34" charset="0"/>
                <a:ea typeface="굴림" panose="020B0600000101010101" pitchFamily="50" charset="-127"/>
                <a:cs typeface="Arial" panose="020B0604020202020204" pitchFamily="34" charset="0"/>
              </a:rPr>
              <a:t>There are four stable and unstable fixed points.</a:t>
            </a:r>
          </a:p>
        </p:txBody>
      </p:sp>
      <p:pic>
        <p:nvPicPr>
          <p:cNvPr id="303108" name="Picture 4">
            <a:extLst>
              <a:ext uri="{FF2B5EF4-FFF2-40B4-BE49-F238E27FC236}">
                <a16:creationId xmlns:a16="http://schemas.microsoft.com/office/drawing/2014/main" id="{7355DD33-B121-4AA6-9E3B-EA9C6E8195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691" t="31361" r="32823" b="41927"/>
          <a:stretch>
            <a:fillRect/>
          </a:stretch>
        </p:blipFill>
        <p:spPr bwMode="auto">
          <a:xfrm>
            <a:off x="2641601" y="939713"/>
            <a:ext cx="4418013" cy="418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3109" name="Line 5">
            <a:extLst>
              <a:ext uri="{FF2B5EF4-FFF2-40B4-BE49-F238E27FC236}">
                <a16:creationId xmlns:a16="http://schemas.microsoft.com/office/drawing/2014/main" id="{72321404-DB52-437C-9322-B4D763A39979}"/>
              </a:ext>
            </a:extLst>
          </p:cNvPr>
          <p:cNvSpPr>
            <a:spLocks noChangeShapeType="1"/>
          </p:cNvSpPr>
          <p:nvPr/>
        </p:nvSpPr>
        <p:spPr bwMode="auto">
          <a:xfrm flipH="1">
            <a:off x="6245225" y="2595475"/>
            <a:ext cx="1055688" cy="73025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p>
            <a:endParaRPr lang="ko-KR" altLang="en-US"/>
          </a:p>
        </p:txBody>
      </p:sp>
      <p:sp>
        <p:nvSpPr>
          <p:cNvPr id="303110" name="Rectangle 6">
            <a:extLst>
              <a:ext uri="{FF2B5EF4-FFF2-40B4-BE49-F238E27FC236}">
                <a16:creationId xmlns:a16="http://schemas.microsoft.com/office/drawing/2014/main" id="{2D941166-0A18-4199-A970-13150577B4BA}"/>
              </a:ext>
            </a:extLst>
          </p:cNvPr>
          <p:cNvSpPr>
            <a:spLocks noChangeArrowheads="1"/>
          </p:cNvSpPr>
          <p:nvPr/>
        </p:nvSpPr>
        <p:spPr bwMode="auto">
          <a:xfrm>
            <a:off x="7240588" y="2331951"/>
            <a:ext cx="2513012" cy="57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eaLnBrk="0" hangingPunct="0">
              <a:lnSpc>
                <a:spcPct val="90000"/>
              </a:lnSpc>
              <a:spcBef>
                <a:spcPct val="20000"/>
              </a:spcBef>
              <a:buClr>
                <a:srgbClr val="006C3A"/>
              </a:buClr>
              <a:buFont typeface="Arial" panose="020B0604020202020204" pitchFamily="34" charset="0"/>
              <a:buChar char="•"/>
              <a:defRPr sz="2800" b="1">
                <a:solidFill>
                  <a:schemeClr val="tx1"/>
                </a:solidFill>
                <a:latin typeface="Arial Narrow" panose="020B0606020202030204" pitchFamily="34" charset="0"/>
              </a:defRPr>
            </a:lvl1pPr>
            <a:lvl2pPr marL="625475" indent="-279400" eaLnBrk="0" hangingPunct="0">
              <a:lnSpc>
                <a:spcPct val="90000"/>
              </a:lnSpc>
              <a:spcBef>
                <a:spcPts val="800"/>
              </a:spcBef>
              <a:buClr>
                <a:srgbClr val="006C3A"/>
              </a:buClr>
              <a:buFont typeface="Arial" panose="020B0604020202020204" pitchFamily="34" charset="0"/>
              <a:buChar char="–"/>
              <a:defRPr sz="2400" b="1">
                <a:solidFill>
                  <a:schemeClr val="tx1"/>
                </a:solidFill>
                <a:latin typeface="Arial Narrow" panose="020B0606020202030204" pitchFamily="34" charset="0"/>
              </a:defRPr>
            </a:lvl2pPr>
            <a:lvl3pPr indent="-230188" eaLnBrk="0" hangingPunct="0">
              <a:lnSpc>
                <a:spcPct val="90000"/>
              </a:lnSpc>
              <a:spcBef>
                <a:spcPts val="600"/>
              </a:spcBef>
              <a:buClr>
                <a:srgbClr val="006C3A"/>
              </a:buClr>
              <a:buFont typeface="Arial" panose="020B0604020202020204" pitchFamily="34" charset="0"/>
              <a:buChar char="•"/>
              <a:defRPr sz="2000" b="1">
                <a:solidFill>
                  <a:schemeClr val="tx1"/>
                </a:solidFill>
                <a:latin typeface="Arial Narrow" panose="020B0606020202030204" pitchFamily="34" charset="0"/>
              </a:defRPr>
            </a:lvl3pPr>
            <a:lvl4pPr marL="1144588" indent="-173038" eaLnBrk="0" hangingPunct="0">
              <a:lnSpc>
                <a:spcPct val="90000"/>
              </a:lnSpc>
              <a:spcBef>
                <a:spcPts val="600"/>
              </a:spcBef>
              <a:buClr>
                <a:srgbClr val="006C3A"/>
              </a:buClr>
              <a:buFont typeface="Arial" panose="020B0604020202020204" pitchFamily="34" charset="0"/>
              <a:buChar char="–"/>
              <a:defRPr b="1">
                <a:solidFill>
                  <a:schemeClr val="tx1"/>
                </a:solidFill>
                <a:latin typeface="Arial Narrow" panose="020B0606020202030204" pitchFamily="34" charset="0"/>
              </a:defRPr>
            </a:lvl4pPr>
            <a:lvl5pPr marL="1482725" indent="-222250" eaLnBrk="0" hangingPunct="0">
              <a:lnSpc>
                <a:spcPct val="90000"/>
              </a:lnSpc>
              <a:spcBef>
                <a:spcPts val="600"/>
              </a:spcBef>
              <a:buClr>
                <a:srgbClr val="006C3A"/>
              </a:buClr>
              <a:buFont typeface="Arial" panose="020B0604020202020204" pitchFamily="34" charset="0"/>
              <a:buChar char="»"/>
              <a:defRPr b="1">
                <a:solidFill>
                  <a:schemeClr val="tx1"/>
                </a:solidFill>
                <a:latin typeface="Arial Narrow" panose="020B0606020202030204" pitchFamily="34" charset="0"/>
              </a:defRPr>
            </a:lvl5pPr>
            <a:lvl6pPr marL="1939925" indent="-222250" eaLnBrk="0" fontAlgn="base" hangingPunct="0">
              <a:lnSpc>
                <a:spcPct val="90000"/>
              </a:lnSpc>
              <a:spcBef>
                <a:spcPts val="600"/>
              </a:spcBef>
              <a:spcAft>
                <a:spcPct val="0"/>
              </a:spcAft>
              <a:buClr>
                <a:srgbClr val="006C3A"/>
              </a:buClr>
              <a:buFont typeface="Arial" panose="020B0604020202020204" pitchFamily="34" charset="0"/>
              <a:buChar char="»"/>
              <a:defRPr b="1">
                <a:solidFill>
                  <a:schemeClr val="tx1"/>
                </a:solidFill>
                <a:latin typeface="Arial Narrow" panose="020B0606020202030204" pitchFamily="34" charset="0"/>
              </a:defRPr>
            </a:lvl6pPr>
            <a:lvl7pPr marL="2397125" indent="-222250" eaLnBrk="0" fontAlgn="base" hangingPunct="0">
              <a:lnSpc>
                <a:spcPct val="90000"/>
              </a:lnSpc>
              <a:spcBef>
                <a:spcPts val="600"/>
              </a:spcBef>
              <a:spcAft>
                <a:spcPct val="0"/>
              </a:spcAft>
              <a:buClr>
                <a:srgbClr val="006C3A"/>
              </a:buClr>
              <a:buFont typeface="Arial" panose="020B0604020202020204" pitchFamily="34" charset="0"/>
              <a:buChar char="»"/>
              <a:defRPr b="1">
                <a:solidFill>
                  <a:schemeClr val="tx1"/>
                </a:solidFill>
                <a:latin typeface="Arial Narrow" panose="020B0606020202030204" pitchFamily="34" charset="0"/>
              </a:defRPr>
            </a:lvl7pPr>
            <a:lvl8pPr marL="2854325" indent="-222250" eaLnBrk="0" fontAlgn="base" hangingPunct="0">
              <a:lnSpc>
                <a:spcPct val="90000"/>
              </a:lnSpc>
              <a:spcBef>
                <a:spcPts val="600"/>
              </a:spcBef>
              <a:spcAft>
                <a:spcPct val="0"/>
              </a:spcAft>
              <a:buClr>
                <a:srgbClr val="006C3A"/>
              </a:buClr>
              <a:buFont typeface="Arial" panose="020B0604020202020204" pitchFamily="34" charset="0"/>
              <a:buChar char="»"/>
              <a:defRPr b="1">
                <a:solidFill>
                  <a:schemeClr val="tx1"/>
                </a:solidFill>
                <a:latin typeface="Arial Narrow" panose="020B0606020202030204" pitchFamily="34" charset="0"/>
              </a:defRPr>
            </a:lvl8pPr>
            <a:lvl9pPr marL="3311525" indent="-222250" eaLnBrk="0" fontAlgn="base" hangingPunct="0">
              <a:lnSpc>
                <a:spcPct val="90000"/>
              </a:lnSpc>
              <a:spcBef>
                <a:spcPts val="600"/>
              </a:spcBef>
              <a:spcAft>
                <a:spcPct val="0"/>
              </a:spcAft>
              <a:buClr>
                <a:srgbClr val="006C3A"/>
              </a:buClr>
              <a:buFont typeface="Arial" panose="020B0604020202020204" pitchFamily="34" charset="0"/>
              <a:buChar char="»"/>
              <a:defRPr b="1">
                <a:solidFill>
                  <a:schemeClr val="tx1"/>
                </a:solidFill>
                <a:latin typeface="Arial Narrow" panose="020B0606020202030204" pitchFamily="34" charset="0"/>
              </a:defRPr>
            </a:lvl9pPr>
          </a:lstStyle>
          <a:p>
            <a:pPr>
              <a:buFont typeface="Arial" panose="020B0604020202020204" pitchFamily="34" charset="0"/>
              <a:buNone/>
            </a:pPr>
            <a:r>
              <a:rPr lang="en-US" altLang="ko-KR" sz="2000" dirty="0">
                <a:solidFill>
                  <a:srgbClr val="0000FF"/>
                </a:solidFill>
                <a:latin typeface="Arial" panose="020B0604020202020204" pitchFamily="34" charset="0"/>
                <a:ea typeface="굴림" panose="020B0600000101010101" pitchFamily="50" charset="-127"/>
                <a:cs typeface="Arial" panose="020B0604020202020204" pitchFamily="34" charset="0"/>
              </a:rPr>
              <a:t>stable fixed points</a:t>
            </a:r>
          </a:p>
        </p:txBody>
      </p:sp>
      <p:sp>
        <p:nvSpPr>
          <p:cNvPr id="303111" name="Line 7">
            <a:extLst>
              <a:ext uri="{FF2B5EF4-FFF2-40B4-BE49-F238E27FC236}">
                <a16:creationId xmlns:a16="http://schemas.microsoft.com/office/drawing/2014/main" id="{8DE7A7E5-A172-4538-98D2-9E14AEB29BED}"/>
              </a:ext>
            </a:extLst>
          </p:cNvPr>
          <p:cNvSpPr>
            <a:spLocks noChangeShapeType="1"/>
          </p:cNvSpPr>
          <p:nvPr/>
        </p:nvSpPr>
        <p:spPr bwMode="auto">
          <a:xfrm flipH="1">
            <a:off x="6107114" y="1798550"/>
            <a:ext cx="1055687" cy="73025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p>
            <a:endParaRPr lang="ko-KR" altLang="en-US"/>
          </a:p>
        </p:txBody>
      </p:sp>
      <p:sp>
        <p:nvSpPr>
          <p:cNvPr id="303112" name="Rectangle 8">
            <a:extLst>
              <a:ext uri="{FF2B5EF4-FFF2-40B4-BE49-F238E27FC236}">
                <a16:creationId xmlns:a16="http://schemas.microsoft.com/office/drawing/2014/main" id="{D5242FC8-2D64-4CAD-A3D5-FACB9306FDD0}"/>
              </a:ext>
            </a:extLst>
          </p:cNvPr>
          <p:cNvSpPr>
            <a:spLocks noChangeArrowheads="1"/>
          </p:cNvSpPr>
          <p:nvPr/>
        </p:nvSpPr>
        <p:spPr bwMode="auto">
          <a:xfrm>
            <a:off x="7129464" y="1481051"/>
            <a:ext cx="2776537" cy="57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eaLnBrk="0" hangingPunct="0">
              <a:lnSpc>
                <a:spcPct val="90000"/>
              </a:lnSpc>
              <a:spcBef>
                <a:spcPct val="20000"/>
              </a:spcBef>
              <a:buClr>
                <a:srgbClr val="006C3A"/>
              </a:buClr>
              <a:buFont typeface="Arial" panose="020B0604020202020204" pitchFamily="34" charset="0"/>
              <a:buChar char="•"/>
              <a:defRPr sz="2800" b="1">
                <a:solidFill>
                  <a:schemeClr val="tx1"/>
                </a:solidFill>
                <a:latin typeface="Arial Narrow" panose="020B0606020202030204" pitchFamily="34" charset="0"/>
              </a:defRPr>
            </a:lvl1pPr>
            <a:lvl2pPr marL="625475" indent="-279400" eaLnBrk="0" hangingPunct="0">
              <a:lnSpc>
                <a:spcPct val="90000"/>
              </a:lnSpc>
              <a:spcBef>
                <a:spcPts val="800"/>
              </a:spcBef>
              <a:buClr>
                <a:srgbClr val="006C3A"/>
              </a:buClr>
              <a:buFont typeface="Arial" panose="020B0604020202020204" pitchFamily="34" charset="0"/>
              <a:buChar char="–"/>
              <a:defRPr sz="2400" b="1">
                <a:solidFill>
                  <a:schemeClr val="tx1"/>
                </a:solidFill>
                <a:latin typeface="Arial Narrow" panose="020B0606020202030204" pitchFamily="34" charset="0"/>
              </a:defRPr>
            </a:lvl2pPr>
            <a:lvl3pPr indent="-230188" eaLnBrk="0" hangingPunct="0">
              <a:lnSpc>
                <a:spcPct val="90000"/>
              </a:lnSpc>
              <a:spcBef>
                <a:spcPts val="600"/>
              </a:spcBef>
              <a:buClr>
                <a:srgbClr val="006C3A"/>
              </a:buClr>
              <a:buFont typeface="Arial" panose="020B0604020202020204" pitchFamily="34" charset="0"/>
              <a:buChar char="•"/>
              <a:defRPr sz="2000" b="1">
                <a:solidFill>
                  <a:schemeClr val="tx1"/>
                </a:solidFill>
                <a:latin typeface="Arial Narrow" panose="020B0606020202030204" pitchFamily="34" charset="0"/>
              </a:defRPr>
            </a:lvl3pPr>
            <a:lvl4pPr marL="1144588" indent="-173038" eaLnBrk="0" hangingPunct="0">
              <a:lnSpc>
                <a:spcPct val="90000"/>
              </a:lnSpc>
              <a:spcBef>
                <a:spcPts val="600"/>
              </a:spcBef>
              <a:buClr>
                <a:srgbClr val="006C3A"/>
              </a:buClr>
              <a:buFont typeface="Arial" panose="020B0604020202020204" pitchFamily="34" charset="0"/>
              <a:buChar char="–"/>
              <a:defRPr b="1">
                <a:solidFill>
                  <a:schemeClr val="tx1"/>
                </a:solidFill>
                <a:latin typeface="Arial Narrow" panose="020B0606020202030204" pitchFamily="34" charset="0"/>
              </a:defRPr>
            </a:lvl4pPr>
            <a:lvl5pPr marL="1482725" indent="-222250" eaLnBrk="0" hangingPunct="0">
              <a:lnSpc>
                <a:spcPct val="90000"/>
              </a:lnSpc>
              <a:spcBef>
                <a:spcPts val="600"/>
              </a:spcBef>
              <a:buClr>
                <a:srgbClr val="006C3A"/>
              </a:buClr>
              <a:buFont typeface="Arial" panose="020B0604020202020204" pitchFamily="34" charset="0"/>
              <a:buChar char="»"/>
              <a:defRPr b="1">
                <a:solidFill>
                  <a:schemeClr val="tx1"/>
                </a:solidFill>
                <a:latin typeface="Arial Narrow" panose="020B0606020202030204" pitchFamily="34" charset="0"/>
              </a:defRPr>
            </a:lvl5pPr>
            <a:lvl6pPr marL="1939925" indent="-222250" eaLnBrk="0" fontAlgn="base" hangingPunct="0">
              <a:lnSpc>
                <a:spcPct val="90000"/>
              </a:lnSpc>
              <a:spcBef>
                <a:spcPts val="600"/>
              </a:spcBef>
              <a:spcAft>
                <a:spcPct val="0"/>
              </a:spcAft>
              <a:buClr>
                <a:srgbClr val="006C3A"/>
              </a:buClr>
              <a:buFont typeface="Arial" panose="020B0604020202020204" pitchFamily="34" charset="0"/>
              <a:buChar char="»"/>
              <a:defRPr b="1">
                <a:solidFill>
                  <a:schemeClr val="tx1"/>
                </a:solidFill>
                <a:latin typeface="Arial Narrow" panose="020B0606020202030204" pitchFamily="34" charset="0"/>
              </a:defRPr>
            </a:lvl6pPr>
            <a:lvl7pPr marL="2397125" indent="-222250" eaLnBrk="0" fontAlgn="base" hangingPunct="0">
              <a:lnSpc>
                <a:spcPct val="90000"/>
              </a:lnSpc>
              <a:spcBef>
                <a:spcPts val="600"/>
              </a:spcBef>
              <a:spcAft>
                <a:spcPct val="0"/>
              </a:spcAft>
              <a:buClr>
                <a:srgbClr val="006C3A"/>
              </a:buClr>
              <a:buFont typeface="Arial" panose="020B0604020202020204" pitchFamily="34" charset="0"/>
              <a:buChar char="»"/>
              <a:defRPr b="1">
                <a:solidFill>
                  <a:schemeClr val="tx1"/>
                </a:solidFill>
                <a:latin typeface="Arial Narrow" panose="020B0606020202030204" pitchFamily="34" charset="0"/>
              </a:defRPr>
            </a:lvl7pPr>
            <a:lvl8pPr marL="2854325" indent="-222250" eaLnBrk="0" fontAlgn="base" hangingPunct="0">
              <a:lnSpc>
                <a:spcPct val="90000"/>
              </a:lnSpc>
              <a:spcBef>
                <a:spcPts val="600"/>
              </a:spcBef>
              <a:spcAft>
                <a:spcPct val="0"/>
              </a:spcAft>
              <a:buClr>
                <a:srgbClr val="006C3A"/>
              </a:buClr>
              <a:buFont typeface="Arial" panose="020B0604020202020204" pitchFamily="34" charset="0"/>
              <a:buChar char="»"/>
              <a:defRPr b="1">
                <a:solidFill>
                  <a:schemeClr val="tx1"/>
                </a:solidFill>
                <a:latin typeface="Arial Narrow" panose="020B0606020202030204" pitchFamily="34" charset="0"/>
              </a:defRPr>
            </a:lvl8pPr>
            <a:lvl9pPr marL="3311525" indent="-222250" eaLnBrk="0" fontAlgn="base" hangingPunct="0">
              <a:lnSpc>
                <a:spcPct val="90000"/>
              </a:lnSpc>
              <a:spcBef>
                <a:spcPts val="600"/>
              </a:spcBef>
              <a:spcAft>
                <a:spcPct val="0"/>
              </a:spcAft>
              <a:buClr>
                <a:srgbClr val="006C3A"/>
              </a:buClr>
              <a:buFont typeface="Arial" panose="020B0604020202020204" pitchFamily="34" charset="0"/>
              <a:buChar char="»"/>
              <a:defRPr b="1">
                <a:solidFill>
                  <a:schemeClr val="tx1"/>
                </a:solidFill>
                <a:latin typeface="Arial Narrow" panose="020B0606020202030204" pitchFamily="34" charset="0"/>
              </a:defRPr>
            </a:lvl9pPr>
          </a:lstStyle>
          <a:p>
            <a:pPr>
              <a:buFont typeface="Arial" panose="020B0604020202020204" pitchFamily="34" charset="0"/>
              <a:buNone/>
            </a:pPr>
            <a:r>
              <a:rPr lang="en-US" altLang="ko-KR" sz="2000" dirty="0">
                <a:solidFill>
                  <a:srgbClr val="0000FF"/>
                </a:solidFill>
                <a:latin typeface="Arial" panose="020B0604020202020204" pitchFamily="34" charset="0"/>
                <a:ea typeface="굴림" panose="020B0600000101010101" pitchFamily="50" charset="-127"/>
                <a:cs typeface="Arial" panose="020B0604020202020204" pitchFamily="34" charset="0"/>
              </a:rPr>
              <a:t>unstable fixed points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6826990-B29B-400C-A1CD-2335E1F454F6}"/>
              </a:ext>
            </a:extLst>
          </p:cNvPr>
          <p:cNvSpPr>
            <a:spLocks noGrp="1"/>
          </p:cNvSpPr>
          <p:nvPr>
            <p:ph type="title"/>
          </p:nvPr>
        </p:nvSpPr>
        <p:spPr/>
        <p:txBody>
          <a:bodyPr>
            <a:normAutofit fontScale="90000"/>
          </a:bodyPr>
          <a:lstStyle/>
          <a:p>
            <a:r>
              <a:rPr lang="en-US" altLang="ko-KR" dirty="0"/>
              <a:t>Layout and Beam Parameters</a:t>
            </a:r>
            <a:endParaRPr lang="ko-KR" altLang="en-US" dirty="0"/>
          </a:p>
        </p:txBody>
      </p:sp>
      <p:pic>
        <p:nvPicPr>
          <p:cNvPr id="4" name="Picture 2" descr="C:\Users\risp-116\Desktop\전체 배치도.jpg">
            <a:extLst>
              <a:ext uri="{FF2B5EF4-FFF2-40B4-BE49-F238E27FC236}">
                <a16:creationId xmlns:a16="http://schemas.microsoft.com/office/drawing/2014/main" id="{A59B37B0-E718-4069-9D5E-6668F1EE7EB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0698" b="10319"/>
          <a:stretch/>
        </p:blipFill>
        <p:spPr bwMode="auto">
          <a:xfrm>
            <a:off x="1597228" y="908720"/>
            <a:ext cx="8963268" cy="500489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FCBC7F3-7566-455D-B1D0-6A5C052BF030}"/>
              </a:ext>
            </a:extLst>
          </p:cNvPr>
          <p:cNvSpPr txBox="1"/>
          <p:nvPr/>
        </p:nvSpPr>
        <p:spPr>
          <a:xfrm>
            <a:off x="4330900" y="2592922"/>
            <a:ext cx="1681871" cy="530915"/>
          </a:xfrm>
          <a:prstGeom prst="rect">
            <a:avLst/>
          </a:prstGeom>
          <a:noFill/>
        </p:spPr>
        <p:txBody>
          <a:bodyPr wrap="none" rtlCol="0">
            <a:spAutoFit/>
          </a:bodyPr>
          <a:lstStyle/>
          <a:p>
            <a:r>
              <a:rPr lang="en-US" altLang="ko-KR" sz="1050" b="1" dirty="0">
                <a:solidFill>
                  <a:srgbClr val="C0504D">
                    <a:lumMod val="50000"/>
                  </a:srgbClr>
                </a:solidFill>
              </a:rPr>
              <a:t>RISP 4.3 </a:t>
            </a:r>
          </a:p>
          <a:p>
            <a:r>
              <a:rPr lang="en-US" altLang="ko-KR" sz="900" b="1" dirty="0">
                <a:solidFill>
                  <a:srgbClr val="C0504D">
                    <a:lumMod val="50000"/>
                  </a:srgbClr>
                </a:solidFill>
              </a:rPr>
              <a:t>High-precision </a:t>
            </a:r>
          </a:p>
          <a:p>
            <a:r>
              <a:rPr lang="en-US" altLang="ko-KR" sz="900" b="1" dirty="0">
                <a:solidFill>
                  <a:srgbClr val="C0504D">
                    <a:lumMod val="50000"/>
                  </a:srgbClr>
                </a:solidFill>
              </a:rPr>
              <a:t>Mass Measurement Facility</a:t>
            </a:r>
          </a:p>
        </p:txBody>
      </p:sp>
      <p:sp>
        <p:nvSpPr>
          <p:cNvPr id="6" name="TextBox 5">
            <a:extLst>
              <a:ext uri="{FF2B5EF4-FFF2-40B4-BE49-F238E27FC236}">
                <a16:creationId xmlns:a16="http://schemas.microsoft.com/office/drawing/2014/main" id="{A575F63B-4725-4D18-8A3B-E15F84685577}"/>
              </a:ext>
            </a:extLst>
          </p:cNvPr>
          <p:cNvSpPr txBox="1"/>
          <p:nvPr/>
        </p:nvSpPr>
        <p:spPr>
          <a:xfrm>
            <a:off x="2460236" y="2119951"/>
            <a:ext cx="1132041" cy="530915"/>
          </a:xfrm>
          <a:prstGeom prst="rect">
            <a:avLst/>
          </a:prstGeom>
          <a:noFill/>
        </p:spPr>
        <p:txBody>
          <a:bodyPr wrap="none" rtlCol="0">
            <a:spAutoFit/>
          </a:bodyPr>
          <a:lstStyle/>
          <a:p>
            <a:r>
              <a:rPr lang="en-US" altLang="ko-KR" sz="1050" b="1" dirty="0">
                <a:solidFill>
                  <a:srgbClr val="C0504D">
                    <a:lumMod val="50000"/>
                  </a:srgbClr>
                </a:solidFill>
              </a:rPr>
              <a:t>RISP 4.6</a:t>
            </a:r>
          </a:p>
          <a:p>
            <a:r>
              <a:rPr lang="en-US" altLang="ko-KR" sz="900" b="1" dirty="0">
                <a:solidFill>
                  <a:srgbClr val="C0504D">
                    <a:lumMod val="50000"/>
                  </a:srgbClr>
                </a:solidFill>
              </a:rPr>
              <a:t>Neutron Science </a:t>
            </a:r>
          </a:p>
          <a:p>
            <a:r>
              <a:rPr lang="en-US" altLang="ko-KR" sz="900" b="1" dirty="0">
                <a:solidFill>
                  <a:srgbClr val="C0504D">
                    <a:lumMod val="50000"/>
                  </a:srgbClr>
                </a:solidFill>
              </a:rPr>
              <a:t>Facility</a:t>
            </a:r>
          </a:p>
        </p:txBody>
      </p:sp>
      <p:sp>
        <p:nvSpPr>
          <p:cNvPr id="7" name="TextBox 6">
            <a:extLst>
              <a:ext uri="{FF2B5EF4-FFF2-40B4-BE49-F238E27FC236}">
                <a16:creationId xmlns:a16="http://schemas.microsoft.com/office/drawing/2014/main" id="{BBCA5B12-6520-472F-9981-6BD956E0FAF0}"/>
              </a:ext>
            </a:extLst>
          </p:cNvPr>
          <p:cNvSpPr txBox="1"/>
          <p:nvPr/>
        </p:nvSpPr>
        <p:spPr>
          <a:xfrm>
            <a:off x="8829073" y="2396714"/>
            <a:ext cx="1789272" cy="392415"/>
          </a:xfrm>
          <a:prstGeom prst="rect">
            <a:avLst/>
          </a:prstGeom>
          <a:noFill/>
        </p:spPr>
        <p:txBody>
          <a:bodyPr wrap="none" rtlCol="0">
            <a:spAutoFit/>
          </a:bodyPr>
          <a:lstStyle/>
          <a:p>
            <a:r>
              <a:rPr lang="en-US" altLang="ko-KR" sz="1050" b="1" dirty="0">
                <a:solidFill>
                  <a:srgbClr val="C0504D">
                    <a:lumMod val="50000"/>
                  </a:srgbClr>
                </a:solidFill>
              </a:rPr>
              <a:t>RISP 4.7 </a:t>
            </a:r>
          </a:p>
          <a:p>
            <a:r>
              <a:rPr lang="en-US" altLang="ko-KR" sz="900" b="1" dirty="0">
                <a:solidFill>
                  <a:srgbClr val="C0504D">
                    <a:lumMod val="50000"/>
                  </a:srgbClr>
                </a:solidFill>
              </a:rPr>
              <a:t>Bio-medical Research Facility</a:t>
            </a:r>
          </a:p>
        </p:txBody>
      </p:sp>
      <p:sp>
        <p:nvSpPr>
          <p:cNvPr id="8" name="TextBox 7">
            <a:extLst>
              <a:ext uri="{FF2B5EF4-FFF2-40B4-BE49-F238E27FC236}">
                <a16:creationId xmlns:a16="http://schemas.microsoft.com/office/drawing/2014/main" id="{4ACAA7BB-F1F8-4A76-91FB-EAE6B2A1560A}"/>
              </a:ext>
            </a:extLst>
          </p:cNvPr>
          <p:cNvSpPr txBox="1"/>
          <p:nvPr/>
        </p:nvSpPr>
        <p:spPr>
          <a:xfrm>
            <a:off x="9575817" y="5387790"/>
            <a:ext cx="715260" cy="392415"/>
          </a:xfrm>
          <a:prstGeom prst="rect">
            <a:avLst/>
          </a:prstGeom>
          <a:noFill/>
        </p:spPr>
        <p:txBody>
          <a:bodyPr wrap="none" rtlCol="0">
            <a:spAutoFit/>
          </a:bodyPr>
          <a:lstStyle/>
          <a:p>
            <a:r>
              <a:rPr lang="en-US" altLang="ko-KR" sz="1050" b="1" dirty="0">
                <a:solidFill>
                  <a:srgbClr val="C0504D">
                    <a:lumMod val="50000"/>
                  </a:srgbClr>
                </a:solidFill>
              </a:rPr>
              <a:t>RISP 4.5</a:t>
            </a:r>
          </a:p>
          <a:p>
            <a:r>
              <a:rPr lang="en-US" altLang="ko-KR" sz="900" b="1" dirty="0">
                <a:solidFill>
                  <a:srgbClr val="C0504D">
                    <a:lumMod val="50000"/>
                  </a:srgbClr>
                </a:solidFill>
                <a:latin typeface="Symbol" pitchFamily="18" charset="2"/>
              </a:rPr>
              <a:t>m</a:t>
            </a:r>
            <a:r>
              <a:rPr lang="en-US" altLang="ko-KR" sz="900" b="1" dirty="0">
                <a:solidFill>
                  <a:srgbClr val="C0504D">
                    <a:lumMod val="50000"/>
                  </a:srgbClr>
                </a:solidFill>
              </a:rPr>
              <a:t>-SR</a:t>
            </a:r>
          </a:p>
        </p:txBody>
      </p:sp>
      <p:sp>
        <p:nvSpPr>
          <p:cNvPr id="9" name="TextBox 8">
            <a:extLst>
              <a:ext uri="{FF2B5EF4-FFF2-40B4-BE49-F238E27FC236}">
                <a16:creationId xmlns:a16="http://schemas.microsoft.com/office/drawing/2014/main" id="{9646915A-E829-4E0A-B6A1-7220E7CD1744}"/>
              </a:ext>
            </a:extLst>
          </p:cNvPr>
          <p:cNvSpPr txBox="1"/>
          <p:nvPr/>
        </p:nvSpPr>
        <p:spPr>
          <a:xfrm>
            <a:off x="2810720" y="4999765"/>
            <a:ext cx="1818126" cy="392415"/>
          </a:xfrm>
          <a:prstGeom prst="rect">
            <a:avLst/>
          </a:prstGeom>
          <a:noFill/>
        </p:spPr>
        <p:txBody>
          <a:bodyPr wrap="none" rtlCol="0">
            <a:spAutoFit/>
          </a:bodyPr>
          <a:lstStyle/>
          <a:p>
            <a:r>
              <a:rPr lang="en-US" altLang="ko-KR" sz="1050" b="1" dirty="0">
                <a:solidFill>
                  <a:srgbClr val="4F81BD">
                    <a:lumMod val="50000"/>
                  </a:srgbClr>
                </a:solidFill>
              </a:rPr>
              <a:t>RISP 4.1</a:t>
            </a:r>
          </a:p>
          <a:p>
            <a:r>
              <a:rPr lang="en-US" altLang="ko-KR" sz="900" b="1" dirty="0">
                <a:solidFill>
                  <a:srgbClr val="4F81BD">
                    <a:lumMod val="50000"/>
                  </a:srgbClr>
                </a:solidFill>
              </a:rPr>
              <a:t>Recoil Spectrometer (KOBRA)</a:t>
            </a:r>
            <a:endParaRPr lang="ko-KR" altLang="en-US" sz="900" b="1" dirty="0">
              <a:solidFill>
                <a:srgbClr val="4F81BD">
                  <a:lumMod val="50000"/>
                </a:srgbClr>
              </a:solidFill>
            </a:endParaRPr>
          </a:p>
        </p:txBody>
      </p:sp>
      <p:sp>
        <p:nvSpPr>
          <p:cNvPr id="10" name="TextBox 9">
            <a:extLst>
              <a:ext uri="{FF2B5EF4-FFF2-40B4-BE49-F238E27FC236}">
                <a16:creationId xmlns:a16="http://schemas.microsoft.com/office/drawing/2014/main" id="{C130E9B3-D9BD-4AD9-835C-F98E67D442DA}"/>
              </a:ext>
            </a:extLst>
          </p:cNvPr>
          <p:cNvSpPr txBox="1"/>
          <p:nvPr/>
        </p:nvSpPr>
        <p:spPr>
          <a:xfrm>
            <a:off x="5318568" y="5816870"/>
            <a:ext cx="1664238" cy="392415"/>
          </a:xfrm>
          <a:prstGeom prst="rect">
            <a:avLst/>
          </a:prstGeom>
          <a:noFill/>
        </p:spPr>
        <p:txBody>
          <a:bodyPr wrap="none" rtlCol="0">
            <a:spAutoFit/>
          </a:bodyPr>
          <a:lstStyle/>
          <a:p>
            <a:endParaRPr lang="en-US" altLang="ko-KR" sz="1050" b="1" dirty="0">
              <a:solidFill>
                <a:srgbClr val="4F81BD">
                  <a:lumMod val="50000"/>
                </a:srgbClr>
              </a:solidFill>
            </a:endParaRPr>
          </a:p>
          <a:p>
            <a:r>
              <a:rPr lang="en-US" altLang="ko-KR" sz="900" b="1" dirty="0">
                <a:solidFill>
                  <a:srgbClr val="4F81BD">
                    <a:lumMod val="50000"/>
                  </a:srgbClr>
                </a:solidFill>
              </a:rPr>
              <a:t>Zero-Degree Spectrometer</a:t>
            </a:r>
            <a:endParaRPr lang="ko-KR" altLang="en-US" sz="900" b="1" dirty="0">
              <a:solidFill>
                <a:srgbClr val="4F81BD">
                  <a:lumMod val="50000"/>
                </a:srgbClr>
              </a:solidFill>
            </a:endParaRPr>
          </a:p>
        </p:txBody>
      </p:sp>
      <p:sp>
        <p:nvSpPr>
          <p:cNvPr id="11" name="TextBox 10">
            <a:extLst>
              <a:ext uri="{FF2B5EF4-FFF2-40B4-BE49-F238E27FC236}">
                <a16:creationId xmlns:a16="http://schemas.microsoft.com/office/drawing/2014/main" id="{BA8DCA63-78B1-4F26-A852-5D9EB60B8DC3}"/>
              </a:ext>
            </a:extLst>
          </p:cNvPr>
          <p:cNvSpPr txBox="1"/>
          <p:nvPr/>
        </p:nvSpPr>
        <p:spPr>
          <a:xfrm>
            <a:off x="7337327" y="5955370"/>
            <a:ext cx="1939955" cy="392415"/>
          </a:xfrm>
          <a:prstGeom prst="rect">
            <a:avLst/>
          </a:prstGeom>
          <a:noFill/>
        </p:spPr>
        <p:txBody>
          <a:bodyPr wrap="none" rtlCol="0">
            <a:spAutoFit/>
          </a:bodyPr>
          <a:lstStyle/>
          <a:p>
            <a:r>
              <a:rPr lang="en-US" altLang="ko-KR" sz="1050" b="1" dirty="0">
                <a:solidFill>
                  <a:srgbClr val="4F81BD">
                    <a:lumMod val="50000"/>
                  </a:srgbClr>
                </a:solidFill>
              </a:rPr>
              <a:t>RISP 4.2 </a:t>
            </a:r>
          </a:p>
          <a:p>
            <a:r>
              <a:rPr lang="en-US" altLang="ko-KR" sz="900" b="1" dirty="0">
                <a:solidFill>
                  <a:srgbClr val="4F81BD">
                    <a:lumMod val="50000"/>
                  </a:srgbClr>
                </a:solidFill>
              </a:rPr>
              <a:t>Large</a:t>
            </a:r>
            <a:r>
              <a:rPr lang="ko-KR" altLang="en-US" sz="900" b="1" dirty="0">
                <a:solidFill>
                  <a:srgbClr val="4F81BD">
                    <a:lumMod val="50000"/>
                  </a:srgbClr>
                </a:solidFill>
              </a:rPr>
              <a:t> </a:t>
            </a:r>
            <a:r>
              <a:rPr lang="en-US" altLang="ko-KR" sz="900" b="1" dirty="0">
                <a:solidFill>
                  <a:srgbClr val="4F81BD">
                    <a:lumMod val="50000"/>
                  </a:srgbClr>
                </a:solidFill>
              </a:rPr>
              <a:t>Acceptance Spectrometer</a:t>
            </a:r>
            <a:endParaRPr lang="ko-KR" altLang="en-US" sz="900" b="1" dirty="0">
              <a:solidFill>
                <a:srgbClr val="4F81BD">
                  <a:lumMod val="50000"/>
                </a:srgbClr>
              </a:solidFill>
            </a:endParaRPr>
          </a:p>
        </p:txBody>
      </p:sp>
      <p:cxnSp>
        <p:nvCxnSpPr>
          <p:cNvPr id="12" name="직선 화살표 연결선 11">
            <a:extLst>
              <a:ext uri="{FF2B5EF4-FFF2-40B4-BE49-F238E27FC236}">
                <a16:creationId xmlns:a16="http://schemas.microsoft.com/office/drawing/2014/main" id="{602CDB8F-79D2-4D02-AB8A-0ECA108116EF}"/>
              </a:ext>
            </a:extLst>
          </p:cNvPr>
          <p:cNvCxnSpPr/>
          <p:nvPr/>
        </p:nvCxnSpPr>
        <p:spPr>
          <a:xfrm flipH="1" flipV="1">
            <a:off x="7748781" y="5377780"/>
            <a:ext cx="72008" cy="528068"/>
          </a:xfrm>
          <a:prstGeom prst="straightConnector1">
            <a:avLst/>
          </a:prstGeom>
          <a:ln w="38100">
            <a:solidFill>
              <a:schemeClr val="tx2">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직선 화살표 연결선 12">
            <a:extLst>
              <a:ext uri="{FF2B5EF4-FFF2-40B4-BE49-F238E27FC236}">
                <a16:creationId xmlns:a16="http://schemas.microsoft.com/office/drawing/2014/main" id="{B30A973D-F8F6-4B28-99FD-A9C25315E2D2}"/>
              </a:ext>
            </a:extLst>
          </p:cNvPr>
          <p:cNvCxnSpPr/>
          <p:nvPr/>
        </p:nvCxnSpPr>
        <p:spPr>
          <a:xfrm flipV="1">
            <a:off x="6219616" y="5317740"/>
            <a:ext cx="879017" cy="637630"/>
          </a:xfrm>
          <a:prstGeom prst="straightConnector1">
            <a:avLst/>
          </a:prstGeom>
          <a:ln w="38100">
            <a:solidFill>
              <a:schemeClr val="tx2">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직선 화살표 연결선 13">
            <a:extLst>
              <a:ext uri="{FF2B5EF4-FFF2-40B4-BE49-F238E27FC236}">
                <a16:creationId xmlns:a16="http://schemas.microsoft.com/office/drawing/2014/main" id="{EE9C5007-68E5-4573-B8CD-14106D1E8E48}"/>
              </a:ext>
            </a:extLst>
          </p:cNvPr>
          <p:cNvCxnSpPr/>
          <p:nvPr/>
        </p:nvCxnSpPr>
        <p:spPr>
          <a:xfrm flipV="1">
            <a:off x="5069306" y="4475385"/>
            <a:ext cx="354521" cy="213138"/>
          </a:xfrm>
          <a:prstGeom prst="straightConnector1">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3366A0D-3093-4445-9483-B269AB998E95}"/>
              </a:ext>
            </a:extLst>
          </p:cNvPr>
          <p:cNvSpPr txBox="1"/>
          <p:nvPr/>
        </p:nvSpPr>
        <p:spPr>
          <a:xfrm>
            <a:off x="6052357" y="2647108"/>
            <a:ext cx="1768433" cy="392415"/>
          </a:xfrm>
          <a:prstGeom prst="rect">
            <a:avLst/>
          </a:prstGeom>
          <a:noFill/>
        </p:spPr>
        <p:txBody>
          <a:bodyPr wrap="none" rtlCol="0">
            <a:spAutoFit/>
          </a:bodyPr>
          <a:lstStyle/>
          <a:p>
            <a:r>
              <a:rPr lang="en-US" altLang="ko-KR" sz="1050" b="1" dirty="0">
                <a:solidFill>
                  <a:srgbClr val="C0504D">
                    <a:lumMod val="50000"/>
                  </a:srgbClr>
                </a:solidFill>
              </a:rPr>
              <a:t>RISP 4.4 </a:t>
            </a:r>
          </a:p>
          <a:p>
            <a:r>
              <a:rPr lang="en-US" altLang="ko-KR" sz="900" b="1" dirty="0">
                <a:solidFill>
                  <a:srgbClr val="C0504D">
                    <a:lumMod val="50000"/>
                  </a:srgbClr>
                </a:solidFill>
              </a:rPr>
              <a:t>Collinear Laser Spectroscopy</a:t>
            </a:r>
          </a:p>
        </p:txBody>
      </p:sp>
      <p:cxnSp>
        <p:nvCxnSpPr>
          <p:cNvPr id="16" name="직선 화살표 연결선 15">
            <a:extLst>
              <a:ext uri="{FF2B5EF4-FFF2-40B4-BE49-F238E27FC236}">
                <a16:creationId xmlns:a16="http://schemas.microsoft.com/office/drawing/2014/main" id="{D2B2E6DA-B3D0-4A91-AFC3-F9EB69455ADB}"/>
              </a:ext>
            </a:extLst>
          </p:cNvPr>
          <p:cNvCxnSpPr/>
          <p:nvPr/>
        </p:nvCxnSpPr>
        <p:spPr>
          <a:xfrm>
            <a:off x="2689091" y="2647107"/>
            <a:ext cx="65435" cy="484750"/>
          </a:xfrm>
          <a:prstGeom prst="straightConnector1">
            <a:avLst/>
          </a:prstGeom>
          <a:ln w="38100">
            <a:solidFill>
              <a:schemeClr val="accent2">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직선 화살표 연결선 16">
            <a:extLst>
              <a:ext uri="{FF2B5EF4-FFF2-40B4-BE49-F238E27FC236}">
                <a16:creationId xmlns:a16="http://schemas.microsoft.com/office/drawing/2014/main" id="{A963753E-04EC-4338-9BC0-A2EF8FE07124}"/>
              </a:ext>
            </a:extLst>
          </p:cNvPr>
          <p:cNvCxnSpPr/>
          <p:nvPr/>
        </p:nvCxnSpPr>
        <p:spPr>
          <a:xfrm flipH="1" flipV="1">
            <a:off x="3126298" y="4377282"/>
            <a:ext cx="142612" cy="622482"/>
          </a:xfrm>
          <a:prstGeom prst="straightConnector1">
            <a:avLst/>
          </a:prstGeom>
          <a:ln w="38100">
            <a:solidFill>
              <a:schemeClr val="tx2">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9501F70-4FAC-412D-B250-CFCB5A58CA43}"/>
              </a:ext>
            </a:extLst>
          </p:cNvPr>
          <p:cNvSpPr txBox="1"/>
          <p:nvPr/>
        </p:nvSpPr>
        <p:spPr>
          <a:xfrm>
            <a:off x="4227421" y="4555223"/>
            <a:ext cx="857927" cy="392415"/>
          </a:xfrm>
          <a:prstGeom prst="rect">
            <a:avLst/>
          </a:prstGeom>
          <a:noFill/>
          <a:ln>
            <a:noFill/>
          </a:ln>
        </p:spPr>
        <p:txBody>
          <a:bodyPr wrap="none" rtlCol="0">
            <a:spAutoFit/>
          </a:bodyPr>
          <a:lstStyle/>
          <a:p>
            <a:r>
              <a:rPr lang="en-US" altLang="ko-KR" sz="1050" b="1" dirty="0">
                <a:solidFill>
                  <a:srgbClr val="C00000"/>
                </a:solidFill>
              </a:rPr>
              <a:t>RISP 3.2 </a:t>
            </a:r>
          </a:p>
          <a:p>
            <a:r>
              <a:rPr lang="en-US" altLang="ko-KR" sz="900" b="1" dirty="0">
                <a:solidFill>
                  <a:srgbClr val="C00000"/>
                </a:solidFill>
              </a:rPr>
              <a:t>ISOL Facility</a:t>
            </a:r>
            <a:endParaRPr lang="ko-KR" altLang="en-US" sz="900" b="1" dirty="0">
              <a:solidFill>
                <a:srgbClr val="C00000"/>
              </a:solidFill>
            </a:endParaRPr>
          </a:p>
        </p:txBody>
      </p:sp>
      <p:cxnSp>
        <p:nvCxnSpPr>
          <p:cNvPr id="19" name="직선 화살표 연결선 18">
            <a:extLst>
              <a:ext uri="{FF2B5EF4-FFF2-40B4-BE49-F238E27FC236}">
                <a16:creationId xmlns:a16="http://schemas.microsoft.com/office/drawing/2014/main" id="{D0A4525D-48C1-455C-B62A-D219FDFD35C7}"/>
              </a:ext>
            </a:extLst>
          </p:cNvPr>
          <p:cNvCxnSpPr/>
          <p:nvPr/>
        </p:nvCxnSpPr>
        <p:spPr>
          <a:xfrm flipH="1">
            <a:off x="6236587" y="3013515"/>
            <a:ext cx="464638" cy="705405"/>
          </a:xfrm>
          <a:prstGeom prst="straightConnector1">
            <a:avLst/>
          </a:prstGeom>
          <a:ln w="38100">
            <a:solidFill>
              <a:schemeClr val="accent2">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직선 화살표 연결선 19">
            <a:extLst>
              <a:ext uri="{FF2B5EF4-FFF2-40B4-BE49-F238E27FC236}">
                <a16:creationId xmlns:a16="http://schemas.microsoft.com/office/drawing/2014/main" id="{15EDB7BA-C908-404D-B296-CE8C545F8453}"/>
              </a:ext>
            </a:extLst>
          </p:cNvPr>
          <p:cNvCxnSpPr/>
          <p:nvPr/>
        </p:nvCxnSpPr>
        <p:spPr>
          <a:xfrm>
            <a:off x="5796640" y="3097147"/>
            <a:ext cx="368093" cy="593540"/>
          </a:xfrm>
          <a:prstGeom prst="straightConnector1">
            <a:avLst/>
          </a:prstGeom>
          <a:ln w="38100">
            <a:solidFill>
              <a:schemeClr val="accent2">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직선 화살표 연결선 20">
            <a:extLst>
              <a:ext uri="{FF2B5EF4-FFF2-40B4-BE49-F238E27FC236}">
                <a16:creationId xmlns:a16="http://schemas.microsoft.com/office/drawing/2014/main" id="{42EA3182-51CD-4043-B634-8996C7DB93B9}"/>
              </a:ext>
            </a:extLst>
          </p:cNvPr>
          <p:cNvCxnSpPr/>
          <p:nvPr/>
        </p:nvCxnSpPr>
        <p:spPr>
          <a:xfrm flipH="1" flipV="1">
            <a:off x="9641897" y="4498428"/>
            <a:ext cx="256082" cy="879352"/>
          </a:xfrm>
          <a:prstGeom prst="straightConnector1">
            <a:avLst/>
          </a:prstGeom>
          <a:ln w="38100">
            <a:solidFill>
              <a:schemeClr val="accent2">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직선 화살표 연결선 21">
            <a:extLst>
              <a:ext uri="{FF2B5EF4-FFF2-40B4-BE49-F238E27FC236}">
                <a16:creationId xmlns:a16="http://schemas.microsoft.com/office/drawing/2014/main" id="{DA18EECF-0A6B-49D1-BCB1-5137CE1065ED}"/>
              </a:ext>
            </a:extLst>
          </p:cNvPr>
          <p:cNvCxnSpPr/>
          <p:nvPr/>
        </p:nvCxnSpPr>
        <p:spPr>
          <a:xfrm flipH="1">
            <a:off x="9575817" y="2789129"/>
            <a:ext cx="125994" cy="733583"/>
          </a:xfrm>
          <a:prstGeom prst="straightConnector1">
            <a:avLst/>
          </a:prstGeom>
          <a:ln w="38100">
            <a:solidFill>
              <a:schemeClr val="accent2">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B9956DC2-16C1-495D-BFC8-9C745982602A}"/>
              </a:ext>
            </a:extLst>
          </p:cNvPr>
          <p:cNvSpPr txBox="1"/>
          <p:nvPr/>
        </p:nvSpPr>
        <p:spPr>
          <a:xfrm>
            <a:off x="1847528" y="5456258"/>
            <a:ext cx="1641796" cy="276999"/>
          </a:xfrm>
          <a:prstGeom prst="rect">
            <a:avLst/>
          </a:prstGeom>
          <a:solidFill>
            <a:srgbClr val="7030A0"/>
          </a:solidFill>
        </p:spPr>
        <p:txBody>
          <a:bodyPr wrap="none" rtlCol="0">
            <a:spAutoFit/>
          </a:bodyPr>
          <a:lstStyle/>
          <a:p>
            <a:pPr algn="ctr"/>
            <a:r>
              <a:rPr lang="en-US" altLang="ko-KR" sz="1200" b="1" dirty="0">
                <a:solidFill>
                  <a:schemeClr val="bg1"/>
                </a:solidFill>
                <a:latin typeface="Times New Roman" pitchFamily="18" charset="0"/>
                <a:cs typeface="Times New Roman" pitchFamily="18" charset="0"/>
              </a:rPr>
              <a:t>Low Energy </a:t>
            </a:r>
            <a:r>
              <a:rPr lang="en-US" altLang="ko-KR" sz="1200" b="1" dirty="0" err="1">
                <a:solidFill>
                  <a:schemeClr val="bg1"/>
                </a:solidFill>
                <a:latin typeface="Times New Roman" pitchFamily="18" charset="0"/>
                <a:cs typeface="Times New Roman" pitchFamily="18" charset="0"/>
              </a:rPr>
              <a:t>Exp</a:t>
            </a:r>
            <a:r>
              <a:rPr lang="en-US" altLang="ko-KR" sz="1200" b="1" dirty="0">
                <a:solidFill>
                  <a:schemeClr val="bg1"/>
                </a:solidFill>
                <a:latin typeface="Times New Roman" pitchFamily="18" charset="0"/>
                <a:cs typeface="Times New Roman" pitchFamily="18" charset="0"/>
              </a:rPr>
              <a:t> </a:t>
            </a:r>
            <a:r>
              <a:rPr lang="en-US" altLang="ko-KR" sz="1200" b="1" dirty="0" err="1">
                <a:solidFill>
                  <a:schemeClr val="bg1"/>
                </a:solidFill>
                <a:latin typeface="Times New Roman" pitchFamily="18" charset="0"/>
                <a:cs typeface="Times New Roman" pitchFamily="18" charset="0"/>
              </a:rPr>
              <a:t>Bldg</a:t>
            </a:r>
            <a:endParaRPr lang="ko-KR" altLang="en-US" sz="1200" b="1" dirty="0">
              <a:solidFill>
                <a:schemeClr val="bg1"/>
              </a:solidFill>
              <a:latin typeface="Times New Roman" pitchFamily="18" charset="0"/>
              <a:cs typeface="Times New Roman" pitchFamily="18" charset="0"/>
            </a:endParaRPr>
          </a:p>
        </p:txBody>
      </p:sp>
      <p:sp>
        <p:nvSpPr>
          <p:cNvPr id="24" name="TextBox 23">
            <a:extLst>
              <a:ext uri="{FF2B5EF4-FFF2-40B4-BE49-F238E27FC236}">
                <a16:creationId xmlns:a16="http://schemas.microsoft.com/office/drawing/2014/main" id="{4F5A6964-DD60-4F15-8F42-81F2BE3D605A}"/>
              </a:ext>
            </a:extLst>
          </p:cNvPr>
          <p:cNvSpPr txBox="1"/>
          <p:nvPr/>
        </p:nvSpPr>
        <p:spPr>
          <a:xfrm>
            <a:off x="6728411" y="6364101"/>
            <a:ext cx="1967205" cy="276999"/>
          </a:xfrm>
          <a:prstGeom prst="rect">
            <a:avLst/>
          </a:prstGeom>
          <a:solidFill>
            <a:srgbClr val="7030A0"/>
          </a:solidFill>
        </p:spPr>
        <p:txBody>
          <a:bodyPr wrap="none" rtlCol="0">
            <a:spAutoFit/>
          </a:bodyPr>
          <a:lstStyle/>
          <a:p>
            <a:pPr algn="ctr"/>
            <a:r>
              <a:rPr lang="en-US" altLang="ko-KR" sz="1200" b="1" dirty="0">
                <a:solidFill>
                  <a:schemeClr val="bg1"/>
                </a:solidFill>
                <a:latin typeface="Times New Roman" pitchFamily="18" charset="0"/>
                <a:cs typeface="Times New Roman" pitchFamily="18" charset="0"/>
              </a:rPr>
              <a:t> High Energy </a:t>
            </a:r>
            <a:r>
              <a:rPr lang="en-US" altLang="ko-KR" sz="1200" b="1" dirty="0" err="1">
                <a:solidFill>
                  <a:schemeClr val="bg1"/>
                </a:solidFill>
                <a:latin typeface="Times New Roman" pitchFamily="18" charset="0"/>
                <a:cs typeface="Times New Roman" pitchFamily="18" charset="0"/>
              </a:rPr>
              <a:t>Exp</a:t>
            </a:r>
            <a:r>
              <a:rPr lang="en-US" altLang="ko-KR" sz="1200" b="1" dirty="0">
                <a:solidFill>
                  <a:schemeClr val="bg1"/>
                </a:solidFill>
                <a:latin typeface="Times New Roman" pitchFamily="18" charset="0"/>
                <a:cs typeface="Times New Roman" pitchFamily="18" charset="0"/>
              </a:rPr>
              <a:t> </a:t>
            </a:r>
            <a:r>
              <a:rPr lang="en-US" altLang="ko-KR" sz="1200" b="1" dirty="0" err="1">
                <a:solidFill>
                  <a:schemeClr val="bg1"/>
                </a:solidFill>
                <a:latin typeface="Times New Roman" pitchFamily="18" charset="0"/>
                <a:cs typeface="Times New Roman" pitchFamily="18" charset="0"/>
              </a:rPr>
              <a:t>Bldg</a:t>
            </a:r>
            <a:r>
              <a:rPr lang="en-US" altLang="ko-KR" sz="1200" b="1" dirty="0">
                <a:solidFill>
                  <a:schemeClr val="bg1"/>
                </a:solidFill>
                <a:latin typeface="Times New Roman" pitchFamily="18" charset="0"/>
                <a:cs typeface="Times New Roman" pitchFamily="18" charset="0"/>
              </a:rPr>
              <a:t> (A)</a:t>
            </a:r>
            <a:endParaRPr lang="ko-KR" altLang="en-US" sz="1200" b="1" dirty="0">
              <a:solidFill>
                <a:schemeClr val="bg1"/>
              </a:solidFill>
              <a:latin typeface="Times New Roman" pitchFamily="18" charset="0"/>
              <a:cs typeface="Times New Roman" pitchFamily="18" charset="0"/>
            </a:endParaRPr>
          </a:p>
        </p:txBody>
      </p:sp>
      <p:cxnSp>
        <p:nvCxnSpPr>
          <p:cNvPr id="25" name="직선 화살표 연결선 24">
            <a:extLst>
              <a:ext uri="{FF2B5EF4-FFF2-40B4-BE49-F238E27FC236}">
                <a16:creationId xmlns:a16="http://schemas.microsoft.com/office/drawing/2014/main" id="{3A9F20C7-6AE5-4C8F-9401-CFFC05D4DD0F}"/>
              </a:ext>
            </a:extLst>
          </p:cNvPr>
          <p:cNvCxnSpPr/>
          <p:nvPr/>
        </p:nvCxnSpPr>
        <p:spPr>
          <a:xfrm flipH="1" flipV="1">
            <a:off x="8176345" y="4293096"/>
            <a:ext cx="1016001" cy="1487108"/>
          </a:xfrm>
          <a:prstGeom prst="straightConnector1">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713A8283-7B7B-424C-A5B3-9CEB59F0D77C}"/>
              </a:ext>
            </a:extLst>
          </p:cNvPr>
          <p:cNvSpPr txBox="1"/>
          <p:nvPr/>
        </p:nvSpPr>
        <p:spPr>
          <a:xfrm>
            <a:off x="8938460" y="5786122"/>
            <a:ext cx="715260" cy="392415"/>
          </a:xfrm>
          <a:prstGeom prst="rect">
            <a:avLst/>
          </a:prstGeom>
          <a:noFill/>
          <a:ln>
            <a:noFill/>
          </a:ln>
        </p:spPr>
        <p:txBody>
          <a:bodyPr wrap="none" rtlCol="0">
            <a:spAutoFit/>
          </a:bodyPr>
          <a:lstStyle/>
          <a:p>
            <a:r>
              <a:rPr lang="en-US" altLang="ko-KR" sz="1050" b="1" dirty="0">
                <a:solidFill>
                  <a:srgbClr val="C00000"/>
                </a:solidFill>
              </a:rPr>
              <a:t>RISP 3.3</a:t>
            </a:r>
          </a:p>
          <a:p>
            <a:r>
              <a:rPr lang="en-US" altLang="ko-KR" sz="900" b="1" dirty="0">
                <a:solidFill>
                  <a:srgbClr val="C00000"/>
                </a:solidFill>
              </a:rPr>
              <a:t>IF Facility</a:t>
            </a:r>
            <a:endParaRPr lang="ko-KR" altLang="en-US" sz="900" b="1" dirty="0">
              <a:solidFill>
                <a:srgbClr val="C00000"/>
              </a:solidFill>
            </a:endParaRPr>
          </a:p>
        </p:txBody>
      </p:sp>
      <p:sp>
        <p:nvSpPr>
          <p:cNvPr id="27" name="TextBox 26">
            <a:extLst>
              <a:ext uri="{FF2B5EF4-FFF2-40B4-BE49-F238E27FC236}">
                <a16:creationId xmlns:a16="http://schemas.microsoft.com/office/drawing/2014/main" id="{D1086A45-5AD4-4EB8-B467-2925852CFA3A}"/>
              </a:ext>
            </a:extLst>
          </p:cNvPr>
          <p:cNvSpPr txBox="1"/>
          <p:nvPr/>
        </p:nvSpPr>
        <p:spPr>
          <a:xfrm>
            <a:off x="8688352" y="2120150"/>
            <a:ext cx="1959191" cy="276999"/>
          </a:xfrm>
          <a:prstGeom prst="rect">
            <a:avLst/>
          </a:prstGeom>
          <a:solidFill>
            <a:srgbClr val="7030A0"/>
          </a:solidFill>
        </p:spPr>
        <p:txBody>
          <a:bodyPr wrap="none" rtlCol="0">
            <a:spAutoFit/>
          </a:bodyPr>
          <a:lstStyle/>
          <a:p>
            <a:pPr algn="ctr"/>
            <a:r>
              <a:rPr lang="en-US" altLang="ko-KR" sz="1200" b="1" dirty="0">
                <a:solidFill>
                  <a:schemeClr val="bg1"/>
                </a:solidFill>
                <a:latin typeface="Times New Roman" pitchFamily="18" charset="0"/>
                <a:cs typeface="Times New Roman" pitchFamily="18" charset="0"/>
              </a:rPr>
              <a:t> High Energy </a:t>
            </a:r>
            <a:r>
              <a:rPr lang="en-US" altLang="ko-KR" sz="1200" b="1" dirty="0" err="1">
                <a:solidFill>
                  <a:schemeClr val="bg1"/>
                </a:solidFill>
                <a:latin typeface="Times New Roman" pitchFamily="18" charset="0"/>
                <a:cs typeface="Times New Roman" pitchFamily="18" charset="0"/>
              </a:rPr>
              <a:t>Exp</a:t>
            </a:r>
            <a:r>
              <a:rPr lang="en-US" altLang="ko-KR" sz="1200" b="1" dirty="0">
                <a:solidFill>
                  <a:schemeClr val="bg1"/>
                </a:solidFill>
                <a:latin typeface="Times New Roman" pitchFamily="18" charset="0"/>
                <a:cs typeface="Times New Roman" pitchFamily="18" charset="0"/>
              </a:rPr>
              <a:t> </a:t>
            </a:r>
            <a:r>
              <a:rPr lang="en-US" altLang="ko-KR" sz="1200" b="1" dirty="0" err="1">
                <a:solidFill>
                  <a:schemeClr val="bg1"/>
                </a:solidFill>
                <a:latin typeface="Times New Roman" pitchFamily="18" charset="0"/>
                <a:cs typeface="Times New Roman" pitchFamily="18" charset="0"/>
              </a:rPr>
              <a:t>Bldg</a:t>
            </a:r>
            <a:r>
              <a:rPr lang="en-US" altLang="ko-KR" sz="1200" b="1" dirty="0">
                <a:solidFill>
                  <a:schemeClr val="bg1"/>
                </a:solidFill>
                <a:latin typeface="Times New Roman" pitchFamily="18" charset="0"/>
                <a:cs typeface="Times New Roman" pitchFamily="18" charset="0"/>
              </a:rPr>
              <a:t> (B)</a:t>
            </a:r>
            <a:endParaRPr lang="ko-KR" altLang="en-US" sz="1200" b="1" dirty="0">
              <a:solidFill>
                <a:schemeClr val="bg1"/>
              </a:solidFill>
              <a:latin typeface="Times New Roman" pitchFamily="18" charset="0"/>
              <a:cs typeface="Times New Roman" pitchFamily="18" charset="0"/>
            </a:endParaRPr>
          </a:p>
        </p:txBody>
      </p:sp>
      <p:graphicFrame>
        <p:nvGraphicFramePr>
          <p:cNvPr id="28" name="표 27">
            <a:extLst>
              <a:ext uri="{FF2B5EF4-FFF2-40B4-BE49-F238E27FC236}">
                <a16:creationId xmlns:a16="http://schemas.microsoft.com/office/drawing/2014/main" id="{AD6BC084-ED65-4D6F-B907-97773918736E}"/>
              </a:ext>
            </a:extLst>
          </p:cNvPr>
          <p:cNvGraphicFramePr>
            <a:graphicFrameLocks noGrp="1"/>
          </p:cNvGraphicFramePr>
          <p:nvPr>
            <p:extLst/>
          </p:nvPr>
        </p:nvGraphicFramePr>
        <p:xfrm>
          <a:off x="2834609" y="1100137"/>
          <a:ext cx="6954583" cy="1975804"/>
        </p:xfrm>
        <a:graphic>
          <a:graphicData uri="http://schemas.openxmlformats.org/drawingml/2006/table">
            <a:tbl>
              <a:tblPr/>
              <a:tblGrid>
                <a:gridCol w="1783234">
                  <a:extLst>
                    <a:ext uri="{9D8B030D-6E8A-4147-A177-3AD203B41FA5}">
                      <a16:colId xmlns:a16="http://schemas.microsoft.com/office/drawing/2014/main" val="20000"/>
                    </a:ext>
                  </a:extLst>
                </a:gridCol>
                <a:gridCol w="791840">
                  <a:extLst>
                    <a:ext uri="{9D8B030D-6E8A-4147-A177-3AD203B41FA5}">
                      <a16:colId xmlns:a16="http://schemas.microsoft.com/office/drawing/2014/main" val="20001"/>
                    </a:ext>
                  </a:extLst>
                </a:gridCol>
                <a:gridCol w="791988">
                  <a:extLst>
                    <a:ext uri="{9D8B030D-6E8A-4147-A177-3AD203B41FA5}">
                      <a16:colId xmlns:a16="http://schemas.microsoft.com/office/drawing/2014/main" val="20002"/>
                    </a:ext>
                  </a:extLst>
                </a:gridCol>
                <a:gridCol w="833945">
                  <a:extLst>
                    <a:ext uri="{9D8B030D-6E8A-4147-A177-3AD203B41FA5}">
                      <a16:colId xmlns:a16="http://schemas.microsoft.com/office/drawing/2014/main" val="20003"/>
                    </a:ext>
                  </a:extLst>
                </a:gridCol>
                <a:gridCol w="833945">
                  <a:extLst>
                    <a:ext uri="{9D8B030D-6E8A-4147-A177-3AD203B41FA5}">
                      <a16:colId xmlns:a16="http://schemas.microsoft.com/office/drawing/2014/main" val="20004"/>
                    </a:ext>
                  </a:extLst>
                </a:gridCol>
                <a:gridCol w="938911">
                  <a:extLst>
                    <a:ext uri="{9D8B030D-6E8A-4147-A177-3AD203B41FA5}">
                      <a16:colId xmlns:a16="http://schemas.microsoft.com/office/drawing/2014/main" val="20005"/>
                    </a:ext>
                  </a:extLst>
                </a:gridCol>
                <a:gridCol w="980720">
                  <a:extLst>
                    <a:ext uri="{9D8B030D-6E8A-4147-A177-3AD203B41FA5}">
                      <a16:colId xmlns:a16="http://schemas.microsoft.com/office/drawing/2014/main" val="20006"/>
                    </a:ext>
                  </a:extLst>
                </a:gridCol>
              </a:tblGrid>
              <a:tr h="371336">
                <a:tc>
                  <a:txBody>
                    <a:bodyPr/>
                    <a:lstStyle/>
                    <a:p>
                      <a:pPr marL="0" marR="0" indent="0" algn="ctr" fontAlgn="base" latinLnBrk="0">
                        <a:lnSpc>
                          <a:spcPct val="160000"/>
                        </a:lnSpc>
                        <a:spcBef>
                          <a:spcPts val="0"/>
                        </a:spcBef>
                        <a:spcAft>
                          <a:spcPts val="0"/>
                        </a:spcAft>
                      </a:pPr>
                      <a:r>
                        <a:rPr lang="en-US" sz="1300" kern="0" spc="0" dirty="0">
                          <a:solidFill>
                            <a:srgbClr val="000000"/>
                          </a:solidFill>
                          <a:effectLst/>
                          <a:latin typeface="Tahoma" pitchFamily="34" charset="0"/>
                          <a:ea typeface="Tahoma" pitchFamily="34" charset="0"/>
                          <a:cs typeface="Tahoma" pitchFamily="34" charset="0"/>
                        </a:rPr>
                        <a:t> </a:t>
                      </a:r>
                    </a:p>
                  </a:txBody>
                  <a:tcPr marL="64770" marR="64770" marT="17907" marB="17907" anchor="ctr">
                    <a:lnL>
                      <a:noFill/>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00"/>
                    </a:solidFill>
                  </a:tcPr>
                </a:tc>
                <a:tc gridSpan="4">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Driver </a:t>
                      </a:r>
                      <a:r>
                        <a:rPr lang="en-US" sz="1300" b="1" kern="0" spc="0" dirty="0" err="1">
                          <a:solidFill>
                            <a:srgbClr val="000000"/>
                          </a:solidFill>
                          <a:effectLst/>
                          <a:latin typeface="Tahoma" pitchFamily="34" charset="0"/>
                          <a:ea typeface="Tahoma" pitchFamily="34" charset="0"/>
                          <a:cs typeface="Tahoma" pitchFamily="34" charset="0"/>
                        </a:rPr>
                        <a:t>Linac</a:t>
                      </a:r>
                      <a:endParaRPr lang="en-US" sz="1300" b="1" kern="0" spc="0" dirty="0">
                        <a:solidFill>
                          <a:srgbClr val="000000"/>
                        </a:solidFill>
                        <a:effectLst/>
                        <a:latin typeface="Tahoma" pitchFamily="34" charset="0"/>
                        <a:ea typeface="Tahoma" pitchFamily="34" charset="0"/>
                        <a:cs typeface="Tahoma"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00"/>
                    </a:solidFill>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Post Acc.</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00"/>
                    </a:solidFill>
                  </a:tcPr>
                </a:tc>
                <a:tc>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Cyclotron</a:t>
                      </a:r>
                    </a:p>
                  </a:txBody>
                  <a:tcPr marL="64770" marR="64770" marT="17907" marB="17907" anchor="ctr">
                    <a:lnL w="3556" cap="flat" cmpd="sng" algn="ctr">
                      <a:solidFill>
                        <a:srgbClr val="000000"/>
                      </a:solidFill>
                      <a:prstDash val="solid"/>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401117">
                <a:tc>
                  <a:txBody>
                    <a:bodyPr/>
                    <a:lstStyle/>
                    <a:p>
                      <a:pPr marL="0" marR="0" indent="0" algn="l" fontAlgn="base" latinLnBrk="0">
                        <a:lnSpc>
                          <a:spcPct val="160000"/>
                        </a:lnSpc>
                        <a:spcBef>
                          <a:spcPts val="0"/>
                        </a:spcBef>
                        <a:spcAft>
                          <a:spcPts val="0"/>
                        </a:spcAft>
                      </a:pPr>
                      <a:r>
                        <a:rPr lang="en-US" sz="1300" kern="0" spc="0" dirty="0">
                          <a:solidFill>
                            <a:srgbClr val="000000"/>
                          </a:solidFill>
                          <a:effectLst/>
                          <a:latin typeface="Tahoma" pitchFamily="34" charset="0"/>
                          <a:ea typeface="Tahoma" pitchFamily="34" charset="0"/>
                          <a:cs typeface="Tahoma" pitchFamily="34" charset="0"/>
                        </a:rPr>
                        <a:t>Particle</a:t>
                      </a:r>
                    </a:p>
                  </a:txBody>
                  <a:tcPr marL="64770" marR="64770" marT="17907" marB="17907" anchor="ctr">
                    <a:lnL>
                      <a:noFill/>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H</a:t>
                      </a:r>
                      <a:r>
                        <a:rPr lang="en-US" sz="1300" b="1" kern="0" spc="0" baseline="30000" dirty="0">
                          <a:solidFill>
                            <a:srgbClr val="000000"/>
                          </a:solidFill>
                          <a:effectLst/>
                          <a:latin typeface="Tahoma" pitchFamily="34" charset="0"/>
                          <a:ea typeface="Tahoma" pitchFamily="34" charset="0"/>
                          <a:cs typeface="Tahoma" pitchFamily="34" charset="0"/>
                        </a:rPr>
                        <a:t>+</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O</a:t>
                      </a:r>
                      <a:r>
                        <a:rPr lang="en-US" sz="1300" b="1" kern="0" spc="0" baseline="30000" dirty="0">
                          <a:solidFill>
                            <a:srgbClr val="000000"/>
                          </a:solidFill>
                          <a:effectLst/>
                          <a:latin typeface="Tahoma" pitchFamily="34" charset="0"/>
                          <a:ea typeface="Tahoma" pitchFamily="34" charset="0"/>
                          <a:cs typeface="Tahoma" pitchFamily="34" charset="0"/>
                        </a:rPr>
                        <a:t>+8</a:t>
                      </a:r>
                      <a:endParaRPr lang="en-US" sz="1300" b="1" kern="0" spc="0" dirty="0">
                        <a:solidFill>
                          <a:srgbClr val="000000"/>
                        </a:solidFill>
                        <a:effectLst/>
                        <a:latin typeface="Tahoma" pitchFamily="34" charset="0"/>
                        <a:ea typeface="Tahoma" pitchFamily="34" charset="0"/>
                        <a:cs typeface="Tahoma"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Xe</a:t>
                      </a:r>
                      <a:r>
                        <a:rPr lang="en-US" sz="1300" b="1" kern="0" spc="0" baseline="30000" dirty="0">
                          <a:solidFill>
                            <a:srgbClr val="000000"/>
                          </a:solidFill>
                          <a:effectLst/>
                          <a:latin typeface="Tahoma" pitchFamily="34" charset="0"/>
                          <a:ea typeface="Tahoma" pitchFamily="34" charset="0"/>
                          <a:cs typeface="Tahoma" pitchFamily="34" charset="0"/>
                        </a:rPr>
                        <a:t>+54</a:t>
                      </a:r>
                      <a:endParaRPr lang="en-US" sz="1300" b="1" kern="0" spc="0" dirty="0">
                        <a:solidFill>
                          <a:srgbClr val="000000"/>
                        </a:solidFill>
                        <a:effectLst/>
                        <a:latin typeface="Tahoma" pitchFamily="34" charset="0"/>
                        <a:ea typeface="Tahoma" pitchFamily="34" charset="0"/>
                        <a:cs typeface="Tahoma"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U</a:t>
                      </a:r>
                      <a:r>
                        <a:rPr lang="en-US" sz="1300" b="1" kern="0" spc="0" baseline="30000" dirty="0">
                          <a:solidFill>
                            <a:srgbClr val="000000"/>
                          </a:solidFill>
                          <a:effectLst/>
                          <a:latin typeface="Tahoma" pitchFamily="34" charset="0"/>
                          <a:ea typeface="Tahoma" pitchFamily="34" charset="0"/>
                          <a:cs typeface="Tahoma" pitchFamily="34" charset="0"/>
                        </a:rPr>
                        <a:t>+79</a:t>
                      </a:r>
                      <a:endParaRPr lang="en-US" sz="1300" b="1" kern="0" spc="0" dirty="0">
                        <a:solidFill>
                          <a:srgbClr val="000000"/>
                        </a:solidFill>
                        <a:effectLst/>
                        <a:latin typeface="Tahoma" pitchFamily="34" charset="0"/>
                        <a:ea typeface="Tahoma" pitchFamily="34" charset="0"/>
                        <a:cs typeface="Tahoma"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kern="0" spc="0" dirty="0">
                          <a:solidFill>
                            <a:srgbClr val="000000"/>
                          </a:solidFill>
                          <a:effectLst/>
                          <a:latin typeface="Tahoma" pitchFamily="34" charset="0"/>
                          <a:ea typeface="Tahoma" pitchFamily="34" charset="0"/>
                          <a:cs typeface="Tahoma" pitchFamily="34" charset="0"/>
                        </a:rPr>
                        <a:t>RI beam</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kern="0" spc="0" dirty="0">
                          <a:solidFill>
                            <a:srgbClr val="000000"/>
                          </a:solidFill>
                          <a:effectLst/>
                          <a:latin typeface="Tahoma" pitchFamily="34" charset="0"/>
                          <a:ea typeface="Tahoma" pitchFamily="34" charset="0"/>
                          <a:cs typeface="Tahoma" pitchFamily="34" charset="0"/>
                        </a:rPr>
                        <a:t>proton</a:t>
                      </a:r>
                    </a:p>
                  </a:txBody>
                  <a:tcPr marL="64770" marR="64770" marT="17907" marB="17907" anchor="ctr">
                    <a:lnL w="3556" cap="flat" cmpd="sng" algn="ctr">
                      <a:solidFill>
                        <a:srgbClr val="000000"/>
                      </a:solidFill>
                      <a:prstDash val="solid"/>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01117">
                <a:tc>
                  <a:txBody>
                    <a:bodyPr/>
                    <a:lstStyle/>
                    <a:p>
                      <a:pPr marL="0" marR="0" indent="0" algn="l" fontAlgn="base" latinLnBrk="0">
                        <a:lnSpc>
                          <a:spcPct val="160000"/>
                        </a:lnSpc>
                        <a:spcBef>
                          <a:spcPts val="0"/>
                        </a:spcBef>
                        <a:spcAft>
                          <a:spcPts val="0"/>
                        </a:spcAft>
                      </a:pPr>
                      <a:r>
                        <a:rPr lang="en-US" sz="1300" kern="0" spc="0" dirty="0">
                          <a:solidFill>
                            <a:srgbClr val="000000"/>
                          </a:solidFill>
                          <a:effectLst/>
                          <a:latin typeface="Tahoma" pitchFamily="34" charset="0"/>
                          <a:ea typeface="Tahoma" pitchFamily="34" charset="0"/>
                          <a:cs typeface="Tahoma" pitchFamily="34" charset="0"/>
                        </a:rPr>
                        <a:t>Beam energy (MeV/u)</a:t>
                      </a:r>
                    </a:p>
                  </a:txBody>
                  <a:tcPr marL="64770" marR="64770" marT="17907" marB="17907" anchor="ctr">
                    <a:lnL>
                      <a:noFill/>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600 </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320</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251</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200</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18.5 </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70</a:t>
                      </a:r>
                    </a:p>
                  </a:txBody>
                  <a:tcPr marL="64770" marR="64770" marT="17907" marB="17907" anchor="ctr">
                    <a:lnL w="3556" cap="flat" cmpd="sng" algn="ctr">
                      <a:solidFill>
                        <a:srgbClr val="000000"/>
                      </a:solidFill>
                      <a:prstDash val="solid"/>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01117">
                <a:tc>
                  <a:txBody>
                    <a:bodyPr/>
                    <a:lstStyle/>
                    <a:p>
                      <a:pPr marL="0" marR="0" indent="0" algn="l" fontAlgn="base" latinLnBrk="0">
                        <a:lnSpc>
                          <a:spcPct val="160000"/>
                        </a:lnSpc>
                        <a:spcBef>
                          <a:spcPts val="0"/>
                        </a:spcBef>
                        <a:spcAft>
                          <a:spcPts val="0"/>
                        </a:spcAft>
                      </a:pPr>
                      <a:r>
                        <a:rPr lang="en-US" sz="1300" kern="0" spc="0" dirty="0">
                          <a:solidFill>
                            <a:srgbClr val="000000"/>
                          </a:solidFill>
                          <a:effectLst/>
                          <a:latin typeface="Tahoma" pitchFamily="34" charset="0"/>
                          <a:ea typeface="Tahoma" pitchFamily="34" charset="0"/>
                          <a:cs typeface="Tahoma" pitchFamily="34" charset="0"/>
                        </a:rPr>
                        <a:t>Beam current (p</a:t>
                      </a:r>
                      <a:r>
                        <a:rPr lang="el-GR" sz="1300" kern="0" spc="0" dirty="0">
                          <a:solidFill>
                            <a:srgbClr val="000000"/>
                          </a:solidFill>
                          <a:effectLst/>
                          <a:latin typeface="Tahoma" pitchFamily="34" charset="0"/>
                          <a:ea typeface="Tahoma" pitchFamily="34" charset="0"/>
                          <a:cs typeface="Tahoma" pitchFamily="34" charset="0"/>
                        </a:rPr>
                        <a:t>μ</a:t>
                      </a:r>
                      <a:r>
                        <a:rPr lang="en-US" sz="1300" kern="0" spc="0" dirty="0">
                          <a:solidFill>
                            <a:srgbClr val="000000"/>
                          </a:solidFill>
                          <a:effectLst/>
                          <a:latin typeface="Tahoma" pitchFamily="34" charset="0"/>
                          <a:ea typeface="Tahoma" pitchFamily="34" charset="0"/>
                          <a:cs typeface="Tahoma" pitchFamily="34" charset="0"/>
                        </a:rPr>
                        <a:t>A)</a:t>
                      </a:r>
                    </a:p>
                  </a:txBody>
                  <a:tcPr marL="64770" marR="64770" marT="17907" marB="17907" anchor="ctr">
                    <a:lnL>
                      <a:noFill/>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kern="0" spc="0" dirty="0">
                          <a:solidFill>
                            <a:srgbClr val="000000"/>
                          </a:solidFill>
                          <a:effectLst/>
                          <a:latin typeface="Tahoma" pitchFamily="34" charset="0"/>
                          <a:ea typeface="Tahoma" pitchFamily="34" charset="0"/>
                          <a:cs typeface="Tahoma" pitchFamily="34" charset="0"/>
                        </a:rPr>
                        <a:t>660</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kern="0" spc="0" dirty="0">
                          <a:solidFill>
                            <a:srgbClr val="000000"/>
                          </a:solidFill>
                          <a:effectLst/>
                          <a:latin typeface="Tahoma" pitchFamily="34" charset="0"/>
                          <a:ea typeface="Tahoma" pitchFamily="34" charset="0"/>
                          <a:cs typeface="Tahoma" pitchFamily="34" charset="0"/>
                        </a:rPr>
                        <a:t>78</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kern="0" spc="0" dirty="0">
                          <a:solidFill>
                            <a:srgbClr val="000000"/>
                          </a:solidFill>
                          <a:effectLst/>
                          <a:latin typeface="Tahoma" pitchFamily="34" charset="0"/>
                          <a:ea typeface="Tahoma" pitchFamily="34" charset="0"/>
                          <a:cs typeface="Tahoma" pitchFamily="34" charset="0"/>
                        </a:rPr>
                        <a:t>11</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kern="0" spc="0" dirty="0">
                          <a:solidFill>
                            <a:srgbClr val="000000"/>
                          </a:solidFill>
                          <a:effectLst/>
                          <a:latin typeface="Tahoma" pitchFamily="34" charset="0"/>
                          <a:ea typeface="Tahoma" pitchFamily="34" charset="0"/>
                          <a:cs typeface="Tahoma" pitchFamily="34" charset="0"/>
                        </a:rPr>
                        <a:t>8.3 </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kern="0" spc="0" dirty="0">
                          <a:solidFill>
                            <a:srgbClr val="000000"/>
                          </a:solidFill>
                          <a:effectLst/>
                          <a:latin typeface="Tahoma" pitchFamily="34" charset="0"/>
                          <a:ea typeface="Tahoma" pitchFamily="34" charset="0"/>
                          <a:cs typeface="Tahoma" pitchFamily="34" charset="0"/>
                        </a:rPr>
                        <a:t>-</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kern="0" spc="0" dirty="0">
                          <a:solidFill>
                            <a:srgbClr val="000000"/>
                          </a:solidFill>
                          <a:effectLst/>
                          <a:latin typeface="Tahoma" pitchFamily="34" charset="0"/>
                          <a:ea typeface="Tahoma" pitchFamily="34" charset="0"/>
                          <a:cs typeface="Tahoma" pitchFamily="34" charset="0"/>
                        </a:rPr>
                        <a:t>1000</a:t>
                      </a:r>
                    </a:p>
                  </a:txBody>
                  <a:tcPr marL="64770" marR="64770" marT="17907" marB="17907" anchor="ctr">
                    <a:lnL w="3556" cap="flat" cmpd="sng" algn="ctr">
                      <a:solidFill>
                        <a:srgbClr val="000000"/>
                      </a:solidFill>
                      <a:prstDash val="solid"/>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01117">
                <a:tc>
                  <a:txBody>
                    <a:bodyPr/>
                    <a:lstStyle/>
                    <a:p>
                      <a:pPr marL="0" marR="0" indent="0" algn="l" fontAlgn="base" latinLnBrk="0">
                        <a:lnSpc>
                          <a:spcPct val="160000"/>
                        </a:lnSpc>
                        <a:spcBef>
                          <a:spcPts val="0"/>
                        </a:spcBef>
                        <a:spcAft>
                          <a:spcPts val="0"/>
                        </a:spcAft>
                      </a:pPr>
                      <a:r>
                        <a:rPr lang="en-US" sz="1300" kern="0" spc="0" dirty="0">
                          <a:solidFill>
                            <a:srgbClr val="000000"/>
                          </a:solidFill>
                          <a:effectLst/>
                          <a:latin typeface="Tahoma" pitchFamily="34" charset="0"/>
                          <a:ea typeface="Tahoma" pitchFamily="34" charset="0"/>
                          <a:cs typeface="Tahoma" pitchFamily="34" charset="0"/>
                        </a:rPr>
                        <a:t>Power on target (kW)</a:t>
                      </a:r>
                    </a:p>
                  </a:txBody>
                  <a:tcPr marL="64770" marR="64770" marT="17907" marB="17907" anchor="ctr">
                    <a:lnL>
                      <a:noFill/>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&gt; 400 </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400 </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400</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b="1" kern="0" spc="0" dirty="0">
                          <a:solidFill>
                            <a:srgbClr val="000000"/>
                          </a:solidFill>
                          <a:effectLst/>
                          <a:latin typeface="Tahoma" pitchFamily="34" charset="0"/>
                          <a:ea typeface="Tahoma" pitchFamily="34" charset="0"/>
                          <a:cs typeface="Tahoma" pitchFamily="34" charset="0"/>
                        </a:rPr>
                        <a:t>400 </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kern="0" spc="0" dirty="0">
                          <a:solidFill>
                            <a:srgbClr val="000000"/>
                          </a:solidFill>
                          <a:effectLst/>
                          <a:latin typeface="Tahoma" pitchFamily="34" charset="0"/>
                          <a:ea typeface="Tahoma" pitchFamily="34" charset="0"/>
                          <a:cs typeface="Tahoma" pitchFamily="34" charset="0"/>
                        </a:rPr>
                        <a:t>-</a:t>
                      </a: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300" kern="0" spc="0" dirty="0">
                          <a:solidFill>
                            <a:srgbClr val="000000"/>
                          </a:solidFill>
                          <a:effectLst/>
                          <a:latin typeface="Tahoma" pitchFamily="34" charset="0"/>
                          <a:ea typeface="Tahoma" pitchFamily="34" charset="0"/>
                          <a:cs typeface="Tahoma" pitchFamily="34" charset="0"/>
                        </a:rPr>
                        <a:t>70 </a:t>
                      </a:r>
                    </a:p>
                  </a:txBody>
                  <a:tcPr marL="64770" marR="64770" marT="17907" marB="17907" anchor="ctr">
                    <a:lnL w="3556" cap="flat" cmpd="sng" algn="ctr">
                      <a:solidFill>
                        <a:srgbClr val="000000"/>
                      </a:solidFill>
                      <a:prstDash val="solid"/>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36771629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A06C03D-172D-4A57-ABFC-8A451A1D59F9}"/>
              </a:ext>
            </a:extLst>
          </p:cNvPr>
          <p:cNvSpPr>
            <a:spLocks noGrp="1"/>
          </p:cNvSpPr>
          <p:nvPr>
            <p:ph type="title"/>
          </p:nvPr>
        </p:nvSpPr>
        <p:spPr/>
        <p:txBody>
          <a:bodyPr>
            <a:normAutofit fontScale="90000"/>
          </a:bodyPr>
          <a:lstStyle/>
          <a:p>
            <a:r>
              <a:rPr lang="en-US" altLang="ko-KR" dirty="0">
                <a:latin typeface="Arial" panose="020B0604020202020204" pitchFamily="34" charset="0"/>
                <a:cs typeface="Arial" panose="020B0604020202020204" pitchFamily="34" charset="0"/>
              </a:rPr>
              <a:t>Drowned in a swamp of terms…?</a:t>
            </a:r>
            <a:endParaRPr lang="ko-KR" altLang="en-US" dirty="0"/>
          </a:p>
        </p:txBody>
      </p:sp>
      <p:pic>
        <p:nvPicPr>
          <p:cNvPr id="4" name="Picture 3" descr="C:\Users\ibs\AppData\Local\Microsoft\Windows\Temporary Internet Files\Content.IE5\7702JSXE\frustration[1].jpg">
            <a:extLst>
              <a:ext uri="{FF2B5EF4-FFF2-40B4-BE49-F238E27FC236}">
                <a16:creationId xmlns:a16="http://schemas.microsoft.com/office/drawing/2014/main" id="{4FA1FD56-EC86-4575-B4DD-BE0065CC89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600" y="3212976"/>
            <a:ext cx="4800784" cy="3194868"/>
          </a:xfrm>
          <a:prstGeom prst="rect">
            <a:avLst/>
          </a:prstGeom>
          <a:noFill/>
          <a:extLst>
            <a:ext uri="{909E8E84-426E-40DD-AFC4-6F175D3DCCD1}">
              <a14:hiddenFill xmlns:a14="http://schemas.microsoft.com/office/drawing/2010/main">
                <a:solidFill>
                  <a:srgbClr val="FFFFFF"/>
                </a:solidFill>
              </a14:hiddenFill>
            </a:ext>
          </a:extLst>
        </p:spPr>
      </p:pic>
      <p:sp>
        <p:nvSpPr>
          <p:cNvPr id="5" name="구름 모양 설명선 8">
            <a:extLst>
              <a:ext uri="{FF2B5EF4-FFF2-40B4-BE49-F238E27FC236}">
                <a16:creationId xmlns:a16="http://schemas.microsoft.com/office/drawing/2014/main" id="{04E115F9-AD46-4B27-AAEE-F85F83213DCC}"/>
              </a:ext>
            </a:extLst>
          </p:cNvPr>
          <p:cNvSpPr/>
          <p:nvPr/>
        </p:nvSpPr>
        <p:spPr>
          <a:xfrm>
            <a:off x="4007769" y="836712"/>
            <a:ext cx="6179533" cy="288032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TextBox 5">
            <a:extLst>
              <a:ext uri="{FF2B5EF4-FFF2-40B4-BE49-F238E27FC236}">
                <a16:creationId xmlns:a16="http://schemas.microsoft.com/office/drawing/2014/main" id="{57163D81-187E-421F-84D5-E843EF3A68A1}"/>
              </a:ext>
            </a:extLst>
          </p:cNvPr>
          <p:cNvSpPr txBox="1"/>
          <p:nvPr/>
        </p:nvSpPr>
        <p:spPr>
          <a:xfrm>
            <a:off x="6168009" y="1092173"/>
            <a:ext cx="1882247" cy="461665"/>
          </a:xfrm>
          <a:prstGeom prst="rect">
            <a:avLst/>
          </a:prstGeom>
          <a:noFill/>
          <a:scene3d>
            <a:camera prst="orthographicFront">
              <a:rot lat="0" lon="0" rev="1200000"/>
            </a:camera>
            <a:lightRig rig="threePt" dir="t"/>
          </a:scene3d>
        </p:spPr>
        <p:txBody>
          <a:bodyPr wrap="none" rtlCol="0">
            <a:spAutoFit/>
          </a:bodyPr>
          <a:lstStyle/>
          <a:p>
            <a:r>
              <a:rPr lang="en-US" altLang="ko-KR" sz="2400" dirty="0">
                <a:solidFill>
                  <a:schemeClr val="accent2">
                    <a:lumMod val="50000"/>
                  </a:schemeClr>
                </a:solidFill>
                <a:latin typeface="Aharoni" panose="02010803020104030203" pitchFamily="2" charset="-79"/>
                <a:cs typeface="Aharoni" panose="02010803020104030203" pitchFamily="2" charset="-79"/>
              </a:rPr>
              <a:t>Resonances</a:t>
            </a:r>
            <a:endParaRPr lang="ko-KR" altLang="en-US" sz="2400" dirty="0">
              <a:solidFill>
                <a:schemeClr val="accent2">
                  <a:lumMod val="50000"/>
                </a:schemeClr>
              </a:solidFill>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339E78D6-50AF-4514-80DC-6DE648614D2F}"/>
              </a:ext>
            </a:extLst>
          </p:cNvPr>
          <p:cNvSpPr txBox="1"/>
          <p:nvPr/>
        </p:nvSpPr>
        <p:spPr>
          <a:xfrm>
            <a:off x="7821080" y="1046783"/>
            <a:ext cx="1616148" cy="769441"/>
          </a:xfrm>
          <a:prstGeom prst="rect">
            <a:avLst/>
          </a:prstGeom>
          <a:noFill/>
          <a:effectLst>
            <a:outerShdw blurRad="584200" dist="1130300" dir="9720000" sx="42000" sy="42000" algn="ctr" rotWithShape="0">
              <a:srgbClr val="000000">
                <a:alpha val="46000"/>
              </a:srgbClr>
            </a:outerShdw>
          </a:effectLst>
          <a:scene3d>
            <a:camera prst="orthographicFront">
              <a:rot lat="0" lon="0" rev="21000000"/>
            </a:camera>
            <a:lightRig rig="threePt" dir="t"/>
          </a:scene3d>
        </p:spPr>
        <p:txBody>
          <a:bodyPr wrap="none" rtlCol="0">
            <a:spAutoFit/>
          </a:bodyPr>
          <a:lstStyle/>
          <a:p>
            <a:r>
              <a:rPr lang="en-US" altLang="ko-KR" sz="2200" dirty="0">
                <a:solidFill>
                  <a:srgbClr val="FFC000"/>
                </a:solidFill>
                <a:latin typeface="Bauhaus 93" panose="04030905020B02020C02" pitchFamily="82" charset="0"/>
              </a:rPr>
              <a:t>Incoherent</a:t>
            </a:r>
          </a:p>
          <a:p>
            <a:r>
              <a:rPr lang="en-US" altLang="ko-KR" sz="2200" dirty="0">
                <a:solidFill>
                  <a:srgbClr val="FFC000"/>
                </a:solidFill>
                <a:latin typeface="Bauhaus 93" panose="04030905020B02020C02" pitchFamily="82" charset="0"/>
              </a:rPr>
              <a:t>resonances</a:t>
            </a:r>
            <a:endParaRPr lang="ko-KR" altLang="en-US" sz="2200" dirty="0">
              <a:solidFill>
                <a:srgbClr val="FFC000"/>
              </a:solidFill>
              <a:latin typeface="Bauhaus 93" panose="04030905020B02020C02" pitchFamily="82" charset="0"/>
            </a:endParaRPr>
          </a:p>
        </p:txBody>
      </p:sp>
      <p:sp>
        <p:nvSpPr>
          <p:cNvPr id="8" name="TextBox 7">
            <a:extLst>
              <a:ext uri="{FF2B5EF4-FFF2-40B4-BE49-F238E27FC236}">
                <a16:creationId xmlns:a16="http://schemas.microsoft.com/office/drawing/2014/main" id="{EA45708C-31F6-4A1D-A8D8-A3930D1ECD65}"/>
              </a:ext>
            </a:extLst>
          </p:cNvPr>
          <p:cNvSpPr txBox="1"/>
          <p:nvPr/>
        </p:nvSpPr>
        <p:spPr>
          <a:xfrm>
            <a:off x="5122751" y="2753052"/>
            <a:ext cx="1533305" cy="430887"/>
          </a:xfrm>
          <a:prstGeom prst="rect">
            <a:avLst/>
          </a:prstGeom>
          <a:noFill/>
          <a:scene3d>
            <a:camera prst="orthographicFront">
              <a:rot lat="0" lon="0" rev="1800000"/>
            </a:camera>
            <a:lightRig rig="threePt" dir="t"/>
          </a:scene3d>
        </p:spPr>
        <p:txBody>
          <a:bodyPr wrap="none" rtlCol="0">
            <a:spAutoFit/>
          </a:bodyPr>
          <a:lstStyle/>
          <a:p>
            <a:r>
              <a:rPr lang="en-US" altLang="ko-KR" sz="2200" b="1" dirty="0">
                <a:solidFill>
                  <a:srgbClr val="FF0000"/>
                </a:solidFill>
                <a:latin typeface="Antique Olive Roman" panose="020B0603020204030204" pitchFamily="34" charset="0"/>
                <a:ea typeface="MS PMincho" panose="02020600040205080304" pitchFamily="18" charset="-128"/>
              </a:rPr>
              <a:t>Instabilities</a:t>
            </a:r>
            <a:endParaRPr lang="ko-KR" altLang="en-US" sz="2200" b="1" dirty="0">
              <a:solidFill>
                <a:srgbClr val="FF0000"/>
              </a:solidFill>
              <a:latin typeface="Antique Olive Roman" panose="020B0603020204030204" pitchFamily="34" charset="0"/>
            </a:endParaRPr>
          </a:p>
        </p:txBody>
      </p:sp>
      <p:sp>
        <p:nvSpPr>
          <p:cNvPr id="9" name="TextBox 8">
            <a:extLst>
              <a:ext uri="{FF2B5EF4-FFF2-40B4-BE49-F238E27FC236}">
                <a16:creationId xmlns:a16="http://schemas.microsoft.com/office/drawing/2014/main" id="{B0D7524A-BA54-469F-ADC0-1B7CB05ABF7E}"/>
              </a:ext>
            </a:extLst>
          </p:cNvPr>
          <p:cNvSpPr txBox="1"/>
          <p:nvPr/>
        </p:nvSpPr>
        <p:spPr>
          <a:xfrm>
            <a:off x="8298202" y="2103463"/>
            <a:ext cx="1739579" cy="830997"/>
          </a:xfrm>
          <a:prstGeom prst="rect">
            <a:avLst/>
          </a:prstGeom>
          <a:noFill/>
          <a:effectLst>
            <a:outerShdw blurRad="584200" dist="1130300" dir="9720000" sx="42000" sy="42000" algn="ctr" rotWithShape="0">
              <a:srgbClr val="000000">
                <a:alpha val="46000"/>
              </a:srgbClr>
            </a:outerShdw>
          </a:effectLst>
          <a:scene3d>
            <a:camera prst="orthographicFront">
              <a:rot lat="0" lon="0" rev="1200000"/>
            </a:camera>
            <a:lightRig rig="threePt" dir="t"/>
          </a:scene3d>
        </p:spPr>
        <p:txBody>
          <a:bodyPr wrap="none" rtlCol="0">
            <a:spAutoFit/>
          </a:bodyPr>
          <a:lstStyle/>
          <a:p>
            <a:r>
              <a:rPr lang="en-US" altLang="ko-KR" sz="2400" b="1" dirty="0">
                <a:solidFill>
                  <a:srgbClr val="0000FF"/>
                </a:solidFill>
                <a:latin typeface="KaiTi" panose="02010609060101010101" pitchFamily="49" charset="-122"/>
                <a:ea typeface="KaiTi" panose="02010609060101010101" pitchFamily="49" charset="-122"/>
              </a:rPr>
              <a:t>Coherent</a:t>
            </a:r>
          </a:p>
          <a:p>
            <a:r>
              <a:rPr lang="en-US" altLang="ko-KR" sz="2400" b="1" dirty="0">
                <a:solidFill>
                  <a:srgbClr val="0000FF"/>
                </a:solidFill>
                <a:latin typeface="KaiTi" panose="02010609060101010101" pitchFamily="49" charset="-122"/>
                <a:ea typeface="KaiTi" panose="02010609060101010101" pitchFamily="49" charset="-122"/>
              </a:rPr>
              <a:t>resonances</a:t>
            </a:r>
            <a:endParaRPr lang="ko-KR" altLang="en-US" sz="2400" b="1" dirty="0">
              <a:solidFill>
                <a:srgbClr val="0000FF"/>
              </a:solidFill>
              <a:latin typeface="KaiTi" panose="02010609060101010101" pitchFamily="49" charset="-122"/>
              <a:ea typeface="HY센스L" panose="02030600000101010101" pitchFamily="18" charset="-127"/>
            </a:endParaRPr>
          </a:p>
        </p:txBody>
      </p:sp>
      <p:sp>
        <p:nvSpPr>
          <p:cNvPr id="10" name="TextBox 9">
            <a:extLst>
              <a:ext uri="{FF2B5EF4-FFF2-40B4-BE49-F238E27FC236}">
                <a16:creationId xmlns:a16="http://schemas.microsoft.com/office/drawing/2014/main" id="{B6AF96BF-A8C4-4838-A280-C8AD7E3350C2}"/>
              </a:ext>
            </a:extLst>
          </p:cNvPr>
          <p:cNvSpPr txBox="1"/>
          <p:nvPr/>
        </p:nvSpPr>
        <p:spPr>
          <a:xfrm>
            <a:off x="6567118" y="2605991"/>
            <a:ext cx="1661032" cy="707886"/>
          </a:xfrm>
          <a:prstGeom prst="rect">
            <a:avLst/>
          </a:prstGeom>
          <a:noFill/>
          <a:effectLst>
            <a:outerShdw blurRad="584200" dist="1130300" dir="9720000" sx="42000" sy="42000" algn="ctr" rotWithShape="0">
              <a:srgbClr val="000000">
                <a:alpha val="46000"/>
              </a:srgbClr>
            </a:outerShdw>
          </a:effectLst>
          <a:scene3d>
            <a:camera prst="orthographicFront">
              <a:rot lat="0" lon="0" rev="21000000"/>
            </a:camera>
            <a:lightRig rig="threePt" dir="t"/>
          </a:scene3d>
        </p:spPr>
        <p:txBody>
          <a:bodyPr wrap="none" rtlCol="0">
            <a:spAutoFit/>
          </a:bodyPr>
          <a:lstStyle/>
          <a:p>
            <a:r>
              <a:rPr lang="en-US" altLang="ko-KR" sz="2000" b="1" dirty="0">
                <a:solidFill>
                  <a:srgbClr val="FFFF00"/>
                </a:solidFill>
                <a:latin typeface="Microsoft YaHei UI" panose="020B0503020204020204" pitchFamily="34" charset="-122"/>
                <a:ea typeface="Microsoft YaHei UI" panose="020B0503020204020204" pitchFamily="34" charset="-122"/>
              </a:rPr>
              <a:t>Coherent </a:t>
            </a:r>
          </a:p>
          <a:p>
            <a:r>
              <a:rPr lang="en-US" altLang="ko-KR" sz="2000" b="1" dirty="0">
                <a:solidFill>
                  <a:srgbClr val="FFFF00"/>
                </a:solidFill>
                <a:latin typeface="Microsoft YaHei UI" panose="020B0503020204020204" pitchFamily="34" charset="-122"/>
                <a:ea typeface="Microsoft YaHei UI" panose="020B0503020204020204" pitchFamily="34" charset="-122"/>
              </a:rPr>
              <a:t>instabilities</a:t>
            </a:r>
          </a:p>
        </p:txBody>
      </p:sp>
      <p:sp>
        <p:nvSpPr>
          <p:cNvPr id="11" name="TextBox 10">
            <a:extLst>
              <a:ext uri="{FF2B5EF4-FFF2-40B4-BE49-F238E27FC236}">
                <a16:creationId xmlns:a16="http://schemas.microsoft.com/office/drawing/2014/main" id="{4276B361-57B1-4564-A208-98269ACA5CAB}"/>
              </a:ext>
            </a:extLst>
          </p:cNvPr>
          <p:cNvSpPr txBox="1"/>
          <p:nvPr/>
        </p:nvSpPr>
        <p:spPr>
          <a:xfrm>
            <a:off x="6782049" y="1745957"/>
            <a:ext cx="1851789" cy="830997"/>
          </a:xfrm>
          <a:prstGeom prst="rect">
            <a:avLst/>
          </a:prstGeom>
          <a:noFill/>
          <a:scene3d>
            <a:camera prst="orthographicFront">
              <a:rot lat="0" lon="0" rev="0"/>
            </a:camera>
            <a:lightRig rig="threePt" dir="t"/>
          </a:scene3d>
        </p:spPr>
        <p:txBody>
          <a:bodyPr wrap="none" rtlCol="0">
            <a:spAutoFit/>
          </a:bodyPr>
          <a:lstStyle/>
          <a:p>
            <a:r>
              <a:rPr lang="en-US" altLang="ko-KR" sz="2400" dirty="0">
                <a:solidFill>
                  <a:srgbClr val="00FF00"/>
                </a:solidFill>
                <a:latin typeface="Aharoni" panose="02010803020104030203" pitchFamily="2" charset="-79"/>
                <a:cs typeface="Aharoni" panose="02010803020104030203" pitchFamily="2" charset="-79"/>
              </a:rPr>
              <a:t>Parametric </a:t>
            </a:r>
          </a:p>
          <a:p>
            <a:r>
              <a:rPr lang="en-US" altLang="ko-KR" sz="2400" dirty="0">
                <a:solidFill>
                  <a:srgbClr val="00FF00"/>
                </a:solidFill>
                <a:latin typeface="Aharoni" panose="02010803020104030203" pitchFamily="2" charset="-79"/>
                <a:cs typeface="Aharoni" panose="02010803020104030203" pitchFamily="2" charset="-79"/>
              </a:rPr>
              <a:t>instabilities</a:t>
            </a:r>
            <a:endParaRPr lang="ko-KR" altLang="en-US" sz="2400" dirty="0">
              <a:solidFill>
                <a:srgbClr val="00FF00"/>
              </a:solidFill>
              <a:latin typeface="Aharoni" panose="02010803020104030203" pitchFamily="2" charset="-79"/>
              <a:cs typeface="Aharoni" panose="02010803020104030203" pitchFamily="2" charset="-79"/>
            </a:endParaRPr>
          </a:p>
        </p:txBody>
      </p:sp>
      <p:sp>
        <p:nvSpPr>
          <p:cNvPr id="12" name="번개 11">
            <a:extLst>
              <a:ext uri="{FF2B5EF4-FFF2-40B4-BE49-F238E27FC236}">
                <a16:creationId xmlns:a16="http://schemas.microsoft.com/office/drawing/2014/main" id="{D502AEDC-4EC7-40B2-B967-BE0E0B81E997}"/>
              </a:ext>
            </a:extLst>
          </p:cNvPr>
          <p:cNvSpPr/>
          <p:nvPr/>
        </p:nvSpPr>
        <p:spPr>
          <a:xfrm>
            <a:off x="3359696" y="2867745"/>
            <a:ext cx="792088" cy="860901"/>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TextBox 12">
            <a:extLst>
              <a:ext uri="{FF2B5EF4-FFF2-40B4-BE49-F238E27FC236}">
                <a16:creationId xmlns:a16="http://schemas.microsoft.com/office/drawing/2014/main" id="{0B34DAB4-DF80-4E7B-A553-4E7942268D5F}"/>
              </a:ext>
            </a:extLst>
          </p:cNvPr>
          <p:cNvSpPr txBox="1"/>
          <p:nvPr/>
        </p:nvSpPr>
        <p:spPr>
          <a:xfrm>
            <a:off x="4950071" y="1650254"/>
            <a:ext cx="1728192" cy="646331"/>
          </a:xfrm>
          <a:prstGeom prst="rect">
            <a:avLst/>
          </a:prstGeom>
          <a:noFill/>
          <a:scene3d>
            <a:camera prst="orthographicFront">
              <a:rot lat="0" lon="0" rev="18600000"/>
            </a:camera>
            <a:lightRig rig="threePt" dir="t"/>
          </a:scene3d>
        </p:spPr>
        <p:txBody>
          <a:bodyPr wrap="square" rtlCol="0">
            <a:spAutoFit/>
          </a:bodyPr>
          <a:lstStyle/>
          <a:p>
            <a:r>
              <a:rPr lang="en-US" altLang="ko-KR" b="1" dirty="0">
                <a:latin typeface="Verdana" panose="020B0604030504040204" pitchFamily="34" charset="0"/>
                <a:ea typeface="Verdana" panose="020B0604030504040204" pitchFamily="34" charset="0"/>
                <a:cs typeface="Verdana" panose="020B0604030504040204" pitchFamily="34" charset="0"/>
              </a:rPr>
              <a:t>Parametric resonances</a:t>
            </a:r>
            <a:endParaRPr lang="ko-KR" altLang="en-US" b="1" dirty="0">
              <a:latin typeface="Verdana" panose="020B0604030504040204" pitchFamily="34" charset="0"/>
              <a:ea typeface="양재소슬체S" panose="02020603020101020101" pitchFamily="18" charset="-127"/>
              <a:cs typeface="Verdana" panose="020B0604030504040204" pitchFamily="34" charset="0"/>
            </a:endParaRPr>
          </a:p>
        </p:txBody>
      </p:sp>
      <p:sp>
        <p:nvSpPr>
          <p:cNvPr id="14" name="TextBox 13">
            <a:extLst>
              <a:ext uri="{FF2B5EF4-FFF2-40B4-BE49-F238E27FC236}">
                <a16:creationId xmlns:a16="http://schemas.microsoft.com/office/drawing/2014/main" id="{4FE89680-5275-44AA-8386-87145896880C}"/>
              </a:ext>
            </a:extLst>
          </p:cNvPr>
          <p:cNvSpPr txBox="1"/>
          <p:nvPr/>
        </p:nvSpPr>
        <p:spPr>
          <a:xfrm rot="1200000">
            <a:off x="4260005" y="2130663"/>
            <a:ext cx="1718740" cy="646331"/>
          </a:xfrm>
          <a:prstGeom prst="rect">
            <a:avLst/>
          </a:prstGeom>
          <a:noFill/>
        </p:spPr>
        <p:txBody>
          <a:bodyPr wrap="none" rtlCol="0">
            <a:spAutoFit/>
          </a:bodyPr>
          <a:lstStyle/>
          <a:p>
            <a:r>
              <a:rPr lang="en-US" altLang="ko-KR" b="1" dirty="0">
                <a:solidFill>
                  <a:srgbClr val="66FF99"/>
                </a:solidFill>
                <a:latin typeface="BankGothic Md BT" panose="020B0807020203060204" pitchFamily="34" charset="0"/>
              </a:rPr>
              <a:t>Structure </a:t>
            </a:r>
          </a:p>
          <a:p>
            <a:r>
              <a:rPr lang="en-US" altLang="ko-KR" b="1" dirty="0">
                <a:solidFill>
                  <a:srgbClr val="66FF99"/>
                </a:solidFill>
                <a:latin typeface="BankGothic Md BT" panose="020B0807020203060204" pitchFamily="34" charset="0"/>
              </a:rPr>
              <a:t>resonances</a:t>
            </a:r>
            <a:endParaRPr lang="ko-KR" altLang="en-US" b="1" dirty="0">
              <a:solidFill>
                <a:srgbClr val="66FF99"/>
              </a:solidFill>
              <a:latin typeface="BankGothic Md BT" panose="020B0807020203060204" pitchFamily="34" charset="0"/>
            </a:endParaRPr>
          </a:p>
        </p:txBody>
      </p:sp>
    </p:spTree>
    <p:extLst>
      <p:ext uri="{BB962C8B-B14F-4D97-AF65-F5344CB8AC3E}">
        <p14:creationId xmlns:p14="http://schemas.microsoft.com/office/powerpoint/2010/main" val="211217520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5360" y="80628"/>
            <a:ext cx="11164821" cy="692696"/>
          </a:xfrm>
        </p:spPr>
        <p:txBody>
          <a:bodyPr>
            <a:noAutofit/>
          </a:bodyPr>
          <a:lstStyle/>
          <a:p>
            <a:r>
              <a:rPr lang="en-US" altLang="ko-KR" sz="3600" dirty="0"/>
              <a:t>Space-charge halo mechanisms</a:t>
            </a:r>
            <a:endParaRPr lang="ko-KR" altLang="en-US" sz="3600" dirty="0"/>
          </a:p>
        </p:txBody>
      </p:sp>
      <p:sp>
        <p:nvSpPr>
          <p:cNvPr id="4" name="내용 개체 틀 2"/>
          <p:cNvSpPr>
            <a:spLocks noGrp="1"/>
          </p:cNvSpPr>
          <p:nvPr>
            <p:ph sz="half" idx="2"/>
          </p:nvPr>
        </p:nvSpPr>
        <p:spPr>
          <a:xfrm>
            <a:off x="515380" y="1016732"/>
            <a:ext cx="11053228" cy="5112568"/>
          </a:xfrm>
        </p:spPr>
        <p:txBody>
          <a:bodyPr>
            <a:normAutofit/>
          </a:bodyPr>
          <a:lstStyle/>
          <a:p>
            <a:r>
              <a:rPr lang="en-US" altLang="ko-KR" sz="2200" dirty="0">
                <a:latin typeface="Arial" panose="020B0604020202020204" pitchFamily="34" charset="0"/>
                <a:cs typeface="Arial" panose="020B0604020202020204" pitchFamily="34" charset="0"/>
              </a:rPr>
              <a:t>There are largely </a:t>
            </a:r>
            <a:r>
              <a:rPr lang="en-US" altLang="ko-KR" sz="2200" dirty="0">
                <a:solidFill>
                  <a:srgbClr val="0000FF"/>
                </a:solidFill>
                <a:latin typeface="Arial" panose="020B0604020202020204" pitchFamily="34" charset="0"/>
                <a:cs typeface="Arial" panose="020B0604020202020204" pitchFamily="34" charset="0"/>
              </a:rPr>
              <a:t>two families of space-charge mechanisms</a:t>
            </a:r>
            <a:r>
              <a:rPr lang="en-US" altLang="ko-KR" sz="2200" dirty="0">
                <a:latin typeface="Arial" panose="020B0604020202020204" pitchFamily="34" charset="0"/>
                <a:cs typeface="Arial" panose="020B0604020202020204" pitchFamily="34" charset="0"/>
              </a:rPr>
              <a:t>:                               </a:t>
            </a:r>
            <a:r>
              <a:rPr lang="en-US" altLang="ko-KR" sz="2200" dirty="0">
                <a:solidFill>
                  <a:srgbClr val="0000FF"/>
                </a:solidFill>
                <a:latin typeface="Arial" panose="020B0604020202020204" pitchFamily="34" charset="0"/>
                <a:cs typeface="Arial" panose="020B0604020202020204" pitchFamily="34" charset="0"/>
              </a:rPr>
              <a:t>particle resonances </a:t>
            </a:r>
            <a:r>
              <a:rPr lang="en-US" altLang="ko-KR" sz="2200" dirty="0">
                <a:latin typeface="Arial" panose="020B0604020202020204" pitchFamily="34" charset="0"/>
                <a:cs typeface="Arial" panose="020B0604020202020204" pitchFamily="34" charset="0"/>
              </a:rPr>
              <a:t>and</a:t>
            </a:r>
            <a:r>
              <a:rPr lang="en-US" altLang="ko-KR" sz="2200" dirty="0">
                <a:solidFill>
                  <a:srgbClr val="0000FF"/>
                </a:solidFill>
                <a:latin typeface="Arial" panose="020B0604020202020204" pitchFamily="34" charset="0"/>
                <a:cs typeface="Arial" panose="020B0604020202020204" pitchFamily="34" charset="0"/>
              </a:rPr>
              <a:t> parametric instabilities</a:t>
            </a:r>
            <a:r>
              <a:rPr lang="en-US" altLang="ko-KR" sz="2200" dirty="0">
                <a:latin typeface="Arial" panose="020B0604020202020204" pitchFamily="34" charset="0"/>
                <a:cs typeface="Arial" panose="020B0604020202020204" pitchFamily="34" charset="0"/>
              </a:rPr>
              <a:t>.</a:t>
            </a:r>
          </a:p>
          <a:p>
            <a:endParaRPr lang="en-US" altLang="ko-KR" sz="2200" dirty="0">
              <a:latin typeface="Arial" panose="020B0604020202020204" pitchFamily="34" charset="0"/>
              <a:cs typeface="Arial" panose="020B0604020202020204" pitchFamily="34" charset="0"/>
            </a:endParaRPr>
          </a:p>
          <a:p>
            <a:r>
              <a:rPr lang="en-US" altLang="ko-KR" sz="2200" dirty="0">
                <a:latin typeface="Arial" panose="020B0604020202020204" pitchFamily="34" charset="0"/>
                <a:cs typeface="Arial" panose="020B0604020202020204" pitchFamily="34" charset="0"/>
              </a:rPr>
              <a:t>Their differences were well pointed out in references: </a:t>
            </a:r>
          </a:p>
          <a:p>
            <a:endParaRPr lang="en-US" altLang="ko-KR" sz="2200" dirty="0">
              <a:latin typeface="Arial" panose="020B0604020202020204" pitchFamily="34" charset="0"/>
              <a:cs typeface="Arial" panose="020B0604020202020204" pitchFamily="34" charset="0"/>
            </a:endParaRPr>
          </a:p>
          <a:p>
            <a:pPr marL="725488" indent="-457200">
              <a:buFont typeface="+mj-lt"/>
              <a:buAutoNum type="arabicPeriod"/>
            </a:pPr>
            <a:r>
              <a:rPr lang="en-US" altLang="ko-KR" sz="2200" dirty="0">
                <a:solidFill>
                  <a:srgbClr val="0000FF"/>
                </a:solidFill>
                <a:latin typeface="Arial" panose="020B0604020202020204" pitchFamily="34" charset="0"/>
                <a:cs typeface="Arial" panose="020B0604020202020204" pitchFamily="34" charset="0"/>
              </a:rPr>
              <a:t>(particle) resonances</a:t>
            </a:r>
            <a:r>
              <a:rPr lang="en-US" altLang="ko-KR" sz="2200" dirty="0">
                <a:latin typeface="Arial" panose="020B0604020202020204" pitchFamily="34" charset="0"/>
                <a:cs typeface="Arial" panose="020B0604020202020204" pitchFamily="34" charset="0"/>
              </a:rPr>
              <a:t>:                                                                                             a.k.a. </a:t>
            </a:r>
            <a:r>
              <a:rPr lang="en-US" altLang="ko-KR" sz="2200" dirty="0">
                <a:solidFill>
                  <a:srgbClr val="0000FF"/>
                </a:solidFill>
                <a:latin typeface="Arial" panose="020B0604020202020204" pitchFamily="34" charset="0"/>
                <a:cs typeface="Arial" panose="020B0604020202020204" pitchFamily="34" charset="0"/>
              </a:rPr>
              <a:t>single particle resonances</a:t>
            </a:r>
            <a:r>
              <a:rPr lang="en-US" altLang="ko-KR" sz="2200" dirty="0">
                <a:latin typeface="Arial" panose="020B0604020202020204" pitchFamily="34" charset="0"/>
                <a:cs typeface="Arial" panose="020B0604020202020204" pitchFamily="34" charset="0"/>
              </a:rPr>
              <a:t>, resonances, incoherent resonances …</a:t>
            </a:r>
          </a:p>
          <a:p>
            <a:pPr marL="725488" indent="-457200">
              <a:buFont typeface="+mj-lt"/>
              <a:buAutoNum type="arabicPeriod"/>
            </a:pPr>
            <a:endParaRPr lang="en-US" altLang="ko-KR" sz="2200" dirty="0">
              <a:latin typeface="Arial" panose="020B0604020202020204" pitchFamily="34" charset="0"/>
              <a:cs typeface="Arial" panose="020B0604020202020204" pitchFamily="34" charset="0"/>
            </a:endParaRPr>
          </a:p>
          <a:p>
            <a:pPr marL="725488" indent="-457200">
              <a:buFont typeface="+mj-lt"/>
              <a:buAutoNum type="arabicPeriod"/>
            </a:pPr>
            <a:r>
              <a:rPr lang="en-US" altLang="ko-KR" sz="2200" dirty="0">
                <a:solidFill>
                  <a:srgbClr val="0000FF"/>
                </a:solidFill>
                <a:latin typeface="Arial" panose="020B0604020202020204" pitchFamily="34" charset="0"/>
                <a:cs typeface="Arial" panose="020B0604020202020204" pitchFamily="34" charset="0"/>
              </a:rPr>
              <a:t>(parametric) instabilities:</a:t>
            </a:r>
            <a:r>
              <a:rPr lang="en-US" altLang="ko-KR" sz="2200" dirty="0">
                <a:latin typeface="Arial" panose="020B0604020202020204" pitchFamily="34" charset="0"/>
                <a:cs typeface="Arial" panose="020B0604020202020204" pitchFamily="34" charset="0"/>
              </a:rPr>
              <a:t>                                                                                        a.k.a. </a:t>
            </a:r>
            <a:r>
              <a:rPr lang="en-US" altLang="ko-KR" sz="2200" dirty="0">
                <a:solidFill>
                  <a:srgbClr val="0000FF"/>
                </a:solidFill>
                <a:latin typeface="Arial" panose="020B0604020202020204" pitchFamily="34" charset="0"/>
                <a:cs typeface="Arial" panose="020B0604020202020204" pitchFamily="34" charset="0"/>
              </a:rPr>
              <a:t>parametric resonances</a:t>
            </a:r>
            <a:r>
              <a:rPr lang="en-US" altLang="ko-KR" sz="2200" dirty="0">
                <a:latin typeface="Arial" panose="020B0604020202020204" pitchFamily="34" charset="0"/>
                <a:cs typeface="Arial" panose="020B0604020202020204" pitchFamily="34" charset="0"/>
              </a:rPr>
              <a:t>, structure resonances, coherent resonances, coherent instabilities, mode instabilities, instabilities …</a:t>
            </a:r>
          </a:p>
          <a:p>
            <a:pPr marL="725488" indent="-457200">
              <a:buFont typeface="+mj-lt"/>
              <a:buAutoNum type="arabicPeriod"/>
            </a:pPr>
            <a:endParaRPr lang="en-US" altLang="ko-KR" sz="2200" dirty="0">
              <a:latin typeface="Arial" panose="020B0604020202020204" pitchFamily="34" charset="0"/>
              <a:cs typeface="Arial" panose="020B0604020202020204" pitchFamily="34" charset="0"/>
            </a:endParaRPr>
          </a:p>
          <a:p>
            <a:r>
              <a:rPr lang="en-US" altLang="ko-KR" sz="2200" dirty="0">
                <a:latin typeface="Arial" panose="020B0604020202020204" pitchFamily="34" charset="0"/>
                <a:cs typeface="Arial" panose="020B0604020202020204" pitchFamily="34" charset="0"/>
              </a:rPr>
              <a:t>Here, we</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focus on space charge mechanisms in linear accelerators. </a:t>
            </a:r>
          </a:p>
          <a:p>
            <a:endParaRPr lang="en-US" altLang="ko-KR" sz="2000" dirty="0">
              <a:latin typeface="Arial" panose="020B0604020202020204" pitchFamily="34" charset="0"/>
              <a:cs typeface="Arial" panose="020B0604020202020204" pitchFamily="34" charset="0"/>
            </a:endParaRPr>
          </a:p>
        </p:txBody>
      </p:sp>
      <p:sp>
        <p:nvSpPr>
          <p:cNvPr id="5" name="TextBox 4"/>
          <p:cNvSpPr txBox="1"/>
          <p:nvPr/>
        </p:nvSpPr>
        <p:spPr>
          <a:xfrm>
            <a:off x="7572164" y="2060848"/>
            <a:ext cx="4392488" cy="646331"/>
          </a:xfrm>
          <a:prstGeom prst="rect">
            <a:avLst/>
          </a:prstGeom>
          <a:solidFill>
            <a:schemeClr val="tx2">
              <a:lumMod val="20000"/>
              <a:lumOff val="80000"/>
            </a:schemeClr>
          </a:solidFill>
        </p:spPr>
        <p:txBody>
          <a:bodyPr wrap="square" rtlCol="0">
            <a:spAutoFit/>
          </a:bodyPr>
          <a:lstStyle/>
          <a:p>
            <a:r>
              <a:rPr lang="en-US" altLang="ko-KR" dirty="0">
                <a:latin typeface="Arial" panose="020B0604020202020204" pitchFamily="34" charset="0"/>
                <a:cs typeface="Arial" panose="020B0604020202020204" pitchFamily="34" charset="0"/>
              </a:rPr>
              <a:t>Jeon et al, NIM A 832, 43 (2016); </a:t>
            </a:r>
          </a:p>
          <a:p>
            <a:r>
              <a:rPr lang="en-US" altLang="ko-KR" dirty="0">
                <a:latin typeface="Arial" panose="020B0604020202020204" pitchFamily="34" charset="0"/>
                <a:cs typeface="Arial" panose="020B0604020202020204" pitchFamily="34" charset="0"/>
              </a:rPr>
              <a:t>Jeon, J Korean </a:t>
            </a:r>
            <a:r>
              <a:rPr lang="en-US" altLang="ko-KR" dirty="0" err="1">
                <a:latin typeface="Arial" panose="020B0604020202020204" pitchFamily="34" charset="0"/>
                <a:cs typeface="Arial" panose="020B0604020202020204" pitchFamily="34" charset="0"/>
              </a:rPr>
              <a:t>Phys</a:t>
            </a:r>
            <a:r>
              <a:rPr lang="en-US" altLang="ko-KR" dirty="0">
                <a:latin typeface="Arial" panose="020B0604020202020204" pitchFamily="34" charset="0"/>
                <a:cs typeface="Arial" panose="020B0604020202020204" pitchFamily="34" charset="0"/>
              </a:rPr>
              <a:t> </a:t>
            </a:r>
            <a:r>
              <a:rPr lang="en-US" altLang="ko-KR" dirty="0" err="1">
                <a:latin typeface="Arial" panose="020B0604020202020204" pitchFamily="34" charset="0"/>
                <a:cs typeface="Arial" panose="020B0604020202020204" pitchFamily="34" charset="0"/>
              </a:rPr>
              <a:t>Soc</a:t>
            </a:r>
            <a:r>
              <a:rPr lang="en-US" altLang="ko-KR" dirty="0">
                <a:latin typeface="Arial" panose="020B0604020202020204" pitchFamily="34" charset="0"/>
                <a:cs typeface="Arial" panose="020B0604020202020204" pitchFamily="34" charset="0"/>
              </a:rPr>
              <a:t> 72, 1523 (2018)</a:t>
            </a:r>
          </a:p>
        </p:txBody>
      </p:sp>
      <p:sp>
        <p:nvSpPr>
          <p:cNvPr id="7" name="슬라이드 번호 개체 틀 3"/>
          <p:cNvSpPr txBox="1">
            <a:spLocks/>
          </p:cNvSpPr>
          <p:nvPr/>
        </p:nvSpPr>
        <p:spPr>
          <a:xfrm>
            <a:off x="7220744" y="6484255"/>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121</a:t>
            </a:fld>
            <a:endParaRPr lang="ko-KR" altLang="en-US" dirty="0"/>
          </a:p>
        </p:txBody>
      </p:sp>
    </p:spTree>
    <p:extLst>
      <p:ext uri="{BB962C8B-B14F-4D97-AF65-F5344CB8AC3E}">
        <p14:creationId xmlns:p14="http://schemas.microsoft.com/office/powerpoint/2010/main" val="346764204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latin typeface="Arial" panose="020B0604020202020204" pitchFamily="34" charset="0"/>
                <a:cs typeface="Arial" panose="020B0604020202020204" pitchFamily="34" charset="0"/>
              </a:rPr>
              <a:t>There are look-alike people</a:t>
            </a:r>
            <a:endParaRPr lang="ko-KR" altLang="en-US" dirty="0">
              <a:latin typeface="Arial" panose="020B0604020202020204" pitchFamily="34" charset="0"/>
              <a:cs typeface="Arial" panose="020B0604020202020204" pitchFamily="34" charset="0"/>
            </a:endParaRPr>
          </a:p>
        </p:txBody>
      </p:sp>
      <p:sp>
        <p:nvSpPr>
          <p:cNvPr id="3" name="내용 개체 틀 2"/>
          <p:cNvSpPr>
            <a:spLocks noGrp="1"/>
          </p:cNvSpPr>
          <p:nvPr>
            <p:ph sz="half" idx="2"/>
          </p:nvPr>
        </p:nvSpPr>
        <p:spPr>
          <a:xfrm>
            <a:off x="1634300" y="4801003"/>
            <a:ext cx="4173669" cy="1080120"/>
          </a:xfrm>
        </p:spPr>
        <p:txBody>
          <a:bodyPr>
            <a:normAutofit fontScale="92500"/>
          </a:bodyPr>
          <a:lstStyle/>
          <a:p>
            <a:pPr marL="177800" indent="-177800"/>
            <a:r>
              <a:rPr lang="en-US" altLang="ko-KR" dirty="0">
                <a:latin typeface="Arial" panose="020B0604020202020204" pitchFamily="34" charset="0"/>
                <a:cs typeface="Arial" panose="020B0604020202020204" pitchFamily="34" charset="0"/>
              </a:rPr>
              <a:t>There are look-alike people ... </a:t>
            </a:r>
          </a:p>
          <a:p>
            <a:pPr marL="177800" indent="-177800"/>
            <a:r>
              <a:rPr lang="en-US" altLang="ko-KR" dirty="0">
                <a:latin typeface="Arial" panose="020B0604020202020204" pitchFamily="34" charset="0"/>
                <a:cs typeface="Arial" panose="020B0604020202020204" pitchFamily="34" charset="0"/>
              </a:rPr>
              <a:t>But they have different parents. </a:t>
            </a:r>
            <a:endParaRPr lang="ko-KR" altLang="en-US" dirty="0">
              <a:latin typeface="Arial" panose="020B0604020202020204" pitchFamily="34" charset="0"/>
              <a:cs typeface="Arial" panose="020B0604020202020204" pitchFamily="34" charset="0"/>
            </a:endParaRPr>
          </a:p>
        </p:txBody>
      </p:sp>
      <p:pic>
        <p:nvPicPr>
          <p:cNvPr id="5" name="그림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917" y="980728"/>
            <a:ext cx="4477588" cy="2592288"/>
          </a:xfrm>
          <a:prstGeom prst="rect">
            <a:avLst/>
          </a:prstGeom>
        </p:spPr>
      </p:pic>
      <p:pic>
        <p:nvPicPr>
          <p:cNvPr id="6" name="그림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9497" y="980728"/>
            <a:ext cx="4544053" cy="3408040"/>
          </a:xfrm>
          <a:prstGeom prst="rect">
            <a:avLst/>
          </a:prstGeom>
        </p:spPr>
      </p:pic>
      <p:pic>
        <p:nvPicPr>
          <p:cNvPr id="7" name="그림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4918" y="3609376"/>
            <a:ext cx="4491589" cy="2771952"/>
          </a:xfrm>
          <a:prstGeom prst="rect">
            <a:avLst/>
          </a:prstGeom>
        </p:spPr>
      </p:pic>
      <p:sp>
        <p:nvSpPr>
          <p:cNvPr id="8" name="슬라이드 번호 개체 틀 3"/>
          <p:cNvSpPr>
            <a:spLocks noGrp="1"/>
          </p:cNvSpPr>
          <p:nvPr>
            <p:ph type="sldNum" sz="quarter" idx="12"/>
          </p:nvPr>
        </p:nvSpPr>
        <p:spPr>
          <a:xfrm>
            <a:off x="7220744" y="6381329"/>
            <a:ext cx="2133600" cy="365125"/>
          </a:xfrm>
        </p:spPr>
        <p:txBody>
          <a:bodyPr/>
          <a:lstStyle/>
          <a:p>
            <a:fld id="{AA297820-8D4B-4C15-9B7C-DA3099B5919D}" type="slidenum">
              <a:rPr lang="ko-KR" altLang="en-US" smtClean="0"/>
              <a:t>122</a:t>
            </a:fld>
            <a:endParaRPr lang="ko-KR" altLang="en-US" dirty="0"/>
          </a:p>
        </p:txBody>
      </p:sp>
    </p:spTree>
    <p:extLst>
      <p:ext uri="{BB962C8B-B14F-4D97-AF65-F5344CB8AC3E}">
        <p14:creationId xmlns:p14="http://schemas.microsoft.com/office/powerpoint/2010/main" val="352456334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0CB6B48-8CCF-45D4-9068-DAA66CA44C2D}"/>
              </a:ext>
            </a:extLst>
          </p:cNvPr>
          <p:cNvSpPr>
            <a:spLocks noGrp="1"/>
          </p:cNvSpPr>
          <p:nvPr>
            <p:ph type="title"/>
          </p:nvPr>
        </p:nvSpPr>
        <p:spPr/>
        <p:txBody>
          <a:bodyPr>
            <a:normAutofit fontScale="90000"/>
          </a:bodyPr>
          <a:lstStyle/>
          <a:p>
            <a:r>
              <a:rPr lang="en-US" altLang="ko-KR" dirty="0">
                <a:latin typeface="Arial" panose="020B0604020202020204" pitchFamily="34" charset="0"/>
                <a:cs typeface="Arial" panose="020B0604020202020204" pitchFamily="34" charset="0"/>
              </a:rPr>
              <a:t>What is the difference?</a:t>
            </a:r>
            <a:endParaRPr lang="ko-KR" altLang="en-US" dirty="0"/>
          </a:p>
        </p:txBody>
      </p:sp>
      <p:sp>
        <p:nvSpPr>
          <p:cNvPr id="4" name="모서리가 둥근 직사각형 4">
            <a:extLst>
              <a:ext uri="{FF2B5EF4-FFF2-40B4-BE49-F238E27FC236}">
                <a16:creationId xmlns:a16="http://schemas.microsoft.com/office/drawing/2014/main" id="{A24F8757-B7C5-4DC1-93A6-4A029DAD0DF7}"/>
              </a:ext>
            </a:extLst>
          </p:cNvPr>
          <p:cNvSpPr/>
          <p:nvPr/>
        </p:nvSpPr>
        <p:spPr>
          <a:xfrm>
            <a:off x="1780134" y="1064932"/>
            <a:ext cx="4243861" cy="1097231"/>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TextBox 4">
            <a:extLst>
              <a:ext uri="{FF2B5EF4-FFF2-40B4-BE49-F238E27FC236}">
                <a16:creationId xmlns:a16="http://schemas.microsoft.com/office/drawing/2014/main" id="{67832DF6-BBBC-4C7E-825A-2038230FC48A}"/>
              </a:ext>
            </a:extLst>
          </p:cNvPr>
          <p:cNvSpPr txBox="1"/>
          <p:nvPr/>
        </p:nvSpPr>
        <p:spPr>
          <a:xfrm>
            <a:off x="1780133" y="1408710"/>
            <a:ext cx="4243860" cy="400110"/>
          </a:xfrm>
          <a:prstGeom prst="rect">
            <a:avLst/>
          </a:prstGeom>
          <a:noFill/>
        </p:spPr>
        <p:txBody>
          <a:bodyPr wrap="square" rtlCol="0">
            <a:spAutoFit/>
          </a:bodyPr>
          <a:lstStyle/>
          <a:p>
            <a:r>
              <a:rPr lang="en-US" altLang="ko-KR" sz="2000" b="1" dirty="0">
                <a:latin typeface="Arial" panose="020B0604020202020204" pitchFamily="34" charset="0"/>
                <a:cs typeface="Arial" panose="020B0604020202020204" pitchFamily="34" charset="0"/>
              </a:rPr>
              <a:t>(parametric) instabilities</a:t>
            </a:r>
            <a:r>
              <a:rPr lang="en-US" altLang="ko-KR" sz="2000" dirty="0">
                <a:latin typeface="Arial" panose="020B0604020202020204" pitchFamily="34" charset="0"/>
                <a:cs typeface="Arial" panose="020B0604020202020204" pitchFamily="34" charset="0"/>
              </a:rPr>
              <a:t>                               </a:t>
            </a:r>
            <a:endParaRPr lang="ko-KR" altLang="en-US" sz="2000" b="1" dirty="0">
              <a:latin typeface="Arial" panose="020B0604020202020204" pitchFamily="34" charset="0"/>
              <a:cs typeface="Arial" panose="020B0604020202020204" pitchFamily="34" charset="0"/>
            </a:endParaRPr>
          </a:p>
        </p:txBody>
      </p:sp>
      <p:sp>
        <p:nvSpPr>
          <p:cNvPr id="6" name="모서리가 둥근 직사각형 12">
            <a:extLst>
              <a:ext uri="{FF2B5EF4-FFF2-40B4-BE49-F238E27FC236}">
                <a16:creationId xmlns:a16="http://schemas.microsoft.com/office/drawing/2014/main" id="{C92F3636-E36C-4769-B9C3-CC45AD9A867F}"/>
              </a:ext>
            </a:extLst>
          </p:cNvPr>
          <p:cNvSpPr/>
          <p:nvPr/>
        </p:nvSpPr>
        <p:spPr>
          <a:xfrm>
            <a:off x="1780132" y="3810662"/>
            <a:ext cx="4243860" cy="1097231"/>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a:extLst>
              <a:ext uri="{FF2B5EF4-FFF2-40B4-BE49-F238E27FC236}">
                <a16:creationId xmlns:a16="http://schemas.microsoft.com/office/drawing/2014/main" id="{8F72F9F8-6FAC-4156-B139-09D00A9AB338}"/>
              </a:ext>
            </a:extLst>
          </p:cNvPr>
          <p:cNvSpPr txBox="1"/>
          <p:nvPr/>
        </p:nvSpPr>
        <p:spPr>
          <a:xfrm>
            <a:off x="1775520" y="4145014"/>
            <a:ext cx="4171853" cy="400110"/>
          </a:xfrm>
          <a:prstGeom prst="rect">
            <a:avLst/>
          </a:prstGeom>
          <a:noFill/>
        </p:spPr>
        <p:txBody>
          <a:bodyPr wrap="square" rtlCol="0">
            <a:spAutoFit/>
          </a:bodyPr>
          <a:lstStyle/>
          <a:p>
            <a:r>
              <a:rPr lang="en-US" altLang="ko-KR" sz="2000" b="1" dirty="0">
                <a:latin typeface="Arial" panose="020B0604020202020204" pitchFamily="34" charset="0"/>
                <a:cs typeface="Arial" panose="020B0604020202020204" pitchFamily="34" charset="0"/>
              </a:rPr>
              <a:t>(particle) resonances</a:t>
            </a:r>
          </a:p>
        </p:txBody>
      </p:sp>
      <p:sp>
        <p:nvSpPr>
          <p:cNvPr id="8" name="모서리가 둥근 직사각형 14">
            <a:extLst>
              <a:ext uri="{FF2B5EF4-FFF2-40B4-BE49-F238E27FC236}">
                <a16:creationId xmlns:a16="http://schemas.microsoft.com/office/drawing/2014/main" id="{AABA53F2-8D91-40ED-AF5D-BE6B1484178B}"/>
              </a:ext>
            </a:extLst>
          </p:cNvPr>
          <p:cNvSpPr/>
          <p:nvPr/>
        </p:nvSpPr>
        <p:spPr>
          <a:xfrm>
            <a:off x="6604668" y="3801235"/>
            <a:ext cx="3667796" cy="1097231"/>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TextBox 8">
            <a:extLst>
              <a:ext uri="{FF2B5EF4-FFF2-40B4-BE49-F238E27FC236}">
                <a16:creationId xmlns:a16="http://schemas.microsoft.com/office/drawing/2014/main" id="{A756400F-0D5A-4C0D-B243-AB4957B1B7F5}"/>
              </a:ext>
            </a:extLst>
          </p:cNvPr>
          <p:cNvSpPr txBox="1"/>
          <p:nvPr/>
        </p:nvSpPr>
        <p:spPr>
          <a:xfrm>
            <a:off x="6604667" y="4017258"/>
            <a:ext cx="3595788" cy="707886"/>
          </a:xfrm>
          <a:prstGeom prst="rect">
            <a:avLst/>
          </a:prstGeom>
          <a:noFill/>
        </p:spPr>
        <p:txBody>
          <a:bodyPr wrap="square" rtlCol="0">
            <a:spAutoFit/>
          </a:bodyPr>
          <a:lstStyle/>
          <a:p>
            <a:r>
              <a:rPr lang="en-US" altLang="ko-KR" sz="2000" dirty="0">
                <a:latin typeface="Arial" panose="020B0604020202020204" pitchFamily="34" charset="0"/>
                <a:cs typeface="Arial" panose="020B0604020202020204" pitchFamily="34" charset="0"/>
              </a:rPr>
              <a:t>FFT resonance frequency component  </a:t>
            </a:r>
            <a:r>
              <a:rPr lang="en-US" altLang="ko-KR" sz="2000" b="1" dirty="0">
                <a:solidFill>
                  <a:srgbClr val="FF0000"/>
                </a:solidFill>
                <a:latin typeface="Arial" panose="020B0604020202020204" pitchFamily="34" charset="0"/>
                <a:cs typeface="Arial" panose="020B0604020202020204" pitchFamily="34" charset="0"/>
              </a:rPr>
              <a:t>O</a:t>
            </a:r>
            <a:endParaRPr lang="ko-KR" altLang="en-US" sz="2000" b="1" dirty="0">
              <a:solidFill>
                <a:srgbClr val="FF0000"/>
              </a:solidFill>
              <a:latin typeface="Arial" panose="020B0604020202020204" pitchFamily="34" charset="0"/>
              <a:cs typeface="Arial" panose="020B0604020202020204" pitchFamily="34" charset="0"/>
            </a:endParaRPr>
          </a:p>
        </p:txBody>
      </p:sp>
      <p:sp>
        <p:nvSpPr>
          <p:cNvPr id="10" name="모서리가 둥근 직사각형 16">
            <a:extLst>
              <a:ext uri="{FF2B5EF4-FFF2-40B4-BE49-F238E27FC236}">
                <a16:creationId xmlns:a16="http://schemas.microsoft.com/office/drawing/2014/main" id="{569F2D82-195F-4C22-8DBA-D5B5B4CDA4E0}"/>
              </a:ext>
            </a:extLst>
          </p:cNvPr>
          <p:cNvSpPr/>
          <p:nvPr/>
        </p:nvSpPr>
        <p:spPr>
          <a:xfrm>
            <a:off x="6532660" y="1064931"/>
            <a:ext cx="3667796" cy="1097231"/>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TextBox 10">
            <a:extLst>
              <a:ext uri="{FF2B5EF4-FFF2-40B4-BE49-F238E27FC236}">
                <a16:creationId xmlns:a16="http://schemas.microsoft.com/office/drawing/2014/main" id="{D63EB523-814C-4925-98E7-175416A0CA57}"/>
              </a:ext>
            </a:extLst>
          </p:cNvPr>
          <p:cNvSpPr txBox="1"/>
          <p:nvPr/>
        </p:nvSpPr>
        <p:spPr>
          <a:xfrm>
            <a:off x="6532659" y="1280954"/>
            <a:ext cx="3595788" cy="707886"/>
          </a:xfrm>
          <a:prstGeom prst="rect">
            <a:avLst/>
          </a:prstGeom>
          <a:noFill/>
        </p:spPr>
        <p:txBody>
          <a:bodyPr wrap="square" rtlCol="0">
            <a:spAutoFit/>
          </a:bodyPr>
          <a:lstStyle/>
          <a:p>
            <a:r>
              <a:rPr lang="en-US" altLang="ko-KR" sz="2000" dirty="0">
                <a:latin typeface="Arial" panose="020B0604020202020204" pitchFamily="34" charset="0"/>
                <a:cs typeface="Arial" panose="020B0604020202020204" pitchFamily="34" charset="0"/>
              </a:rPr>
              <a:t>FFT resonance frequency component  </a:t>
            </a:r>
            <a:r>
              <a:rPr lang="en-US" altLang="ko-KR" sz="2000" b="1" dirty="0">
                <a:solidFill>
                  <a:srgbClr val="FF0000"/>
                </a:solidFill>
                <a:latin typeface="Arial" panose="020B0604020202020204" pitchFamily="34" charset="0"/>
                <a:cs typeface="Arial" panose="020B0604020202020204" pitchFamily="34" charset="0"/>
              </a:rPr>
              <a:t>X</a:t>
            </a:r>
            <a:endParaRPr lang="ko-KR" altLang="en-US" sz="2000" b="1" dirty="0">
              <a:solidFill>
                <a:srgbClr val="FF0000"/>
              </a:solidFill>
              <a:latin typeface="Arial" panose="020B0604020202020204" pitchFamily="34" charset="0"/>
              <a:cs typeface="Arial" panose="020B0604020202020204" pitchFamily="34" charset="0"/>
            </a:endParaRPr>
          </a:p>
        </p:txBody>
      </p:sp>
      <p:sp>
        <p:nvSpPr>
          <p:cNvPr id="12" name="오른쪽 화살표 18">
            <a:extLst>
              <a:ext uri="{FF2B5EF4-FFF2-40B4-BE49-F238E27FC236}">
                <a16:creationId xmlns:a16="http://schemas.microsoft.com/office/drawing/2014/main" id="{DFE9E241-EFE0-45DC-AD2E-AA1944282544}"/>
              </a:ext>
            </a:extLst>
          </p:cNvPr>
          <p:cNvSpPr/>
          <p:nvPr/>
        </p:nvSpPr>
        <p:spPr>
          <a:xfrm>
            <a:off x="6100613" y="1496979"/>
            <a:ext cx="360040" cy="288032"/>
          </a:xfrm>
          <a:prstGeom prst="rightArrow">
            <a:avLst/>
          </a:prstGeom>
          <a:solidFill>
            <a:srgbClr val="FFFF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오른쪽 화살표 19">
            <a:extLst>
              <a:ext uri="{FF2B5EF4-FFF2-40B4-BE49-F238E27FC236}">
                <a16:creationId xmlns:a16="http://schemas.microsoft.com/office/drawing/2014/main" id="{3C4562E7-014E-4A54-B9E2-6A2CD62155C6}"/>
              </a:ext>
            </a:extLst>
          </p:cNvPr>
          <p:cNvSpPr/>
          <p:nvPr/>
        </p:nvSpPr>
        <p:spPr>
          <a:xfrm>
            <a:off x="6172618" y="4215260"/>
            <a:ext cx="360040" cy="288032"/>
          </a:xfrm>
          <a:prstGeom prst="rightArrow">
            <a:avLst/>
          </a:prstGeom>
          <a:solidFill>
            <a:srgbClr val="FFFF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TextBox 13">
            <a:extLst>
              <a:ext uri="{FF2B5EF4-FFF2-40B4-BE49-F238E27FC236}">
                <a16:creationId xmlns:a16="http://schemas.microsoft.com/office/drawing/2014/main" id="{9F01B067-BDE0-4587-8D8B-1906FDA59BAE}"/>
              </a:ext>
            </a:extLst>
          </p:cNvPr>
          <p:cNvSpPr txBox="1"/>
          <p:nvPr/>
        </p:nvSpPr>
        <p:spPr>
          <a:xfrm>
            <a:off x="1780134" y="2217059"/>
            <a:ext cx="8204298" cy="400110"/>
          </a:xfrm>
          <a:prstGeom prst="rect">
            <a:avLst/>
          </a:prstGeom>
          <a:noFill/>
        </p:spPr>
        <p:txBody>
          <a:bodyPr wrap="square" rtlCol="0">
            <a:spAutoFit/>
          </a:bodyPr>
          <a:lstStyle/>
          <a:p>
            <a:r>
              <a:rPr lang="en-US" altLang="ko-KR" sz="2000" dirty="0">
                <a:latin typeface="Arial" panose="020B0604020202020204" pitchFamily="34" charset="0"/>
                <a:cs typeface="Arial" panose="020B0604020202020204" pitchFamily="34" charset="0"/>
              </a:rPr>
              <a:t>Parametric instabilities </a:t>
            </a:r>
            <a:r>
              <a:rPr lang="en-US" altLang="ko-KR" sz="2000" dirty="0">
                <a:latin typeface="Arial" panose="020B0604020202020204" pitchFamily="34" charset="0"/>
                <a:cs typeface="Arial" panose="020B0604020202020204" pitchFamily="34" charset="0"/>
                <a:sym typeface="Wingdings" panose="05000000000000000000" pitchFamily="2" charset="2"/>
              </a:rPr>
              <a:t>: </a:t>
            </a:r>
            <a:r>
              <a:rPr lang="en-US" altLang="ko-KR" sz="2000" dirty="0">
                <a:solidFill>
                  <a:srgbClr val="0000FF"/>
                </a:solidFill>
                <a:latin typeface="Arial" panose="020B0604020202020204" pitchFamily="34" charset="0"/>
                <a:cs typeface="Arial" panose="020B0604020202020204" pitchFamily="34" charset="0"/>
                <a:sym typeface="Wingdings" panose="05000000000000000000" pitchFamily="2" charset="2"/>
              </a:rPr>
              <a:t>Fixed points do not exist in the phase space.</a:t>
            </a:r>
            <a:endParaRPr lang="en-US" altLang="ko-KR" sz="2000" dirty="0">
              <a:solidFill>
                <a:srgbClr val="0000FF"/>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781D3F93-21ED-45C5-98D4-73A5C8CB3BFE}"/>
              </a:ext>
            </a:extLst>
          </p:cNvPr>
          <p:cNvSpPr txBox="1"/>
          <p:nvPr/>
        </p:nvSpPr>
        <p:spPr>
          <a:xfrm>
            <a:off x="1847529" y="5097378"/>
            <a:ext cx="8136903" cy="400110"/>
          </a:xfrm>
          <a:prstGeom prst="rect">
            <a:avLst/>
          </a:prstGeom>
          <a:noFill/>
        </p:spPr>
        <p:txBody>
          <a:bodyPr wrap="square" rtlCol="0">
            <a:spAutoFit/>
          </a:bodyPr>
          <a:lstStyle/>
          <a:p>
            <a:r>
              <a:rPr lang="en-US" altLang="ko-KR" sz="2000" dirty="0">
                <a:latin typeface="Arial" panose="020B0604020202020204" pitchFamily="34" charset="0"/>
                <a:cs typeface="Arial" panose="020B0604020202020204" pitchFamily="34" charset="0"/>
              </a:rPr>
              <a:t>Particle resonances </a:t>
            </a:r>
            <a:r>
              <a:rPr lang="en-US" altLang="ko-KR" sz="2000" dirty="0">
                <a:latin typeface="Arial" panose="020B0604020202020204" pitchFamily="34" charset="0"/>
                <a:cs typeface="Arial" panose="020B0604020202020204" pitchFamily="34" charset="0"/>
                <a:sym typeface="Wingdings" panose="05000000000000000000" pitchFamily="2" charset="2"/>
              </a:rPr>
              <a:t>: </a:t>
            </a:r>
            <a:r>
              <a:rPr lang="en-US" altLang="ko-KR" sz="2000" dirty="0">
                <a:solidFill>
                  <a:srgbClr val="0000FF"/>
                </a:solidFill>
                <a:latin typeface="Arial" panose="020B0604020202020204" pitchFamily="34" charset="0"/>
                <a:cs typeface="Arial" panose="020B0604020202020204" pitchFamily="34" charset="0"/>
                <a:sym typeface="Wingdings" panose="05000000000000000000" pitchFamily="2" charset="2"/>
              </a:rPr>
              <a:t>Fixed points exist in the phase space.</a:t>
            </a:r>
          </a:p>
        </p:txBody>
      </p:sp>
    </p:spTree>
    <p:extLst>
      <p:ext uri="{BB962C8B-B14F-4D97-AF65-F5344CB8AC3E}">
        <p14:creationId xmlns:p14="http://schemas.microsoft.com/office/powerpoint/2010/main" val="113230422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Parametric Instability vs Particle</a:t>
            </a:r>
            <a:r>
              <a:rPr lang="ko-KR" altLang="en-US" dirty="0"/>
              <a:t> </a:t>
            </a:r>
            <a:r>
              <a:rPr lang="en-US" altLang="ko-KR" dirty="0"/>
              <a:t>Resonance</a:t>
            </a:r>
            <a:endParaRPr lang="ko-KR" altLang="en-US" dirty="0"/>
          </a:p>
        </p:txBody>
      </p:sp>
      <p:sp>
        <p:nvSpPr>
          <p:cNvPr id="4" name="TextBox 3"/>
          <p:cNvSpPr txBox="1"/>
          <p:nvPr/>
        </p:nvSpPr>
        <p:spPr>
          <a:xfrm>
            <a:off x="2437984" y="4703377"/>
            <a:ext cx="2505814" cy="369332"/>
          </a:xfrm>
          <a:prstGeom prst="rect">
            <a:avLst/>
          </a:prstGeom>
          <a:solidFill>
            <a:schemeClr val="accent2">
              <a:lumMod val="40000"/>
              <a:lumOff val="60000"/>
            </a:schemeClr>
          </a:solidFill>
        </p:spPr>
        <p:txBody>
          <a:bodyPr wrap="none" rtlCol="0">
            <a:spAutoFit/>
          </a:bodyPr>
          <a:lstStyle/>
          <a:p>
            <a:pPr algn="ctr"/>
            <a:r>
              <a:rPr lang="en-US" altLang="ko-KR" b="1" dirty="0">
                <a:latin typeface="Arial" panose="020B0604020202020204" pitchFamily="34" charset="0"/>
                <a:cs typeface="Arial" panose="020B0604020202020204" pitchFamily="34" charset="0"/>
              </a:rPr>
              <a:t>parametric instability</a:t>
            </a:r>
          </a:p>
        </p:txBody>
      </p:sp>
      <p:sp>
        <p:nvSpPr>
          <p:cNvPr id="5" name="TextBox 4"/>
          <p:cNvSpPr txBox="1"/>
          <p:nvPr/>
        </p:nvSpPr>
        <p:spPr>
          <a:xfrm>
            <a:off x="7331687" y="4703377"/>
            <a:ext cx="2223686" cy="369332"/>
          </a:xfrm>
          <a:prstGeom prst="rect">
            <a:avLst/>
          </a:prstGeom>
          <a:solidFill>
            <a:schemeClr val="accent2">
              <a:lumMod val="40000"/>
              <a:lumOff val="60000"/>
            </a:schemeClr>
          </a:solidFill>
        </p:spPr>
        <p:txBody>
          <a:bodyPr wrap="none" rtlCol="0">
            <a:spAutoFit/>
          </a:bodyPr>
          <a:lstStyle/>
          <a:p>
            <a:pPr algn="ctr"/>
            <a:r>
              <a:rPr lang="en-US" altLang="ko-KR" b="1" dirty="0">
                <a:latin typeface="Arial" panose="020B0604020202020204" pitchFamily="34" charset="0"/>
                <a:cs typeface="Arial" panose="020B0604020202020204" pitchFamily="34" charset="0"/>
              </a:rPr>
              <a:t>particle resonance</a:t>
            </a:r>
          </a:p>
        </p:txBody>
      </p:sp>
      <p:pic>
        <p:nvPicPr>
          <p:cNvPr id="6" name="그림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5190" y="1224593"/>
            <a:ext cx="4324638" cy="3459710"/>
          </a:xfrm>
          <a:prstGeom prst="rect">
            <a:avLst/>
          </a:prstGeom>
        </p:spPr>
      </p:pic>
      <p:pic>
        <p:nvPicPr>
          <p:cNvPr id="8" name="그림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5480" y="1224593"/>
            <a:ext cx="4406614" cy="3459710"/>
          </a:xfrm>
          <a:prstGeom prst="rect">
            <a:avLst/>
          </a:prstGeom>
        </p:spPr>
      </p:pic>
      <p:sp>
        <p:nvSpPr>
          <p:cNvPr id="10" name="TextBox 9"/>
          <p:cNvSpPr txBox="1"/>
          <p:nvPr/>
        </p:nvSpPr>
        <p:spPr>
          <a:xfrm>
            <a:off x="2077678" y="1412351"/>
            <a:ext cx="1505540" cy="338554"/>
          </a:xfrm>
          <a:prstGeom prst="rect">
            <a:avLst/>
          </a:prstGeom>
          <a:solidFill>
            <a:srgbClr val="FFFF00"/>
          </a:solidFill>
        </p:spPr>
        <p:txBody>
          <a:bodyPr wrap="none" rtlCol="0">
            <a:spAutoFit/>
          </a:bodyPr>
          <a:lstStyle/>
          <a:p>
            <a:r>
              <a:rPr lang="en-US" altLang="ko-KR" sz="1600" dirty="0">
                <a:latin typeface="Arial" panose="020B0604020202020204" pitchFamily="34" charset="0"/>
                <a:cs typeface="Arial" panose="020B0604020202020204" pitchFamily="34" charset="0"/>
              </a:rPr>
              <a:t>KV distribution</a:t>
            </a:r>
            <a:endParaRPr lang="ko-KR" altLang="en-US" sz="1600" dirty="0">
              <a:latin typeface="Arial" panose="020B0604020202020204" pitchFamily="34" charset="0"/>
              <a:cs typeface="Arial" panose="020B0604020202020204" pitchFamily="34" charset="0"/>
            </a:endParaRPr>
          </a:p>
        </p:txBody>
      </p:sp>
      <p:sp>
        <p:nvSpPr>
          <p:cNvPr id="11" name="TextBox 10"/>
          <p:cNvSpPr txBox="1"/>
          <p:nvPr/>
        </p:nvSpPr>
        <p:spPr>
          <a:xfrm>
            <a:off x="4381935" y="3439366"/>
            <a:ext cx="936475" cy="461665"/>
          </a:xfrm>
          <a:prstGeom prst="rect">
            <a:avLst/>
          </a:prstGeom>
          <a:noFill/>
        </p:spPr>
        <p:txBody>
          <a:bodyPr wrap="none" rtlCol="0">
            <a:spAutoFit/>
          </a:bodyPr>
          <a:lstStyle/>
          <a:p>
            <a:r>
              <a:rPr lang="en-US" altLang="ko-KR" sz="1200" dirty="0">
                <a:latin typeface="Symbol" panose="05050102010706020507" pitchFamily="18" charset="2"/>
                <a:cs typeface="Arial" panose="020B0604020202020204" pitchFamily="34" charset="0"/>
              </a:rPr>
              <a:t>s</a:t>
            </a:r>
            <a:r>
              <a:rPr lang="en-US" altLang="ko-KR" sz="1200" baseline="-25000" dirty="0">
                <a:latin typeface="Arial" panose="020B0604020202020204" pitchFamily="34" charset="0"/>
                <a:cs typeface="Arial" panose="020B0604020202020204" pitchFamily="34" charset="0"/>
              </a:rPr>
              <a:t>o</a:t>
            </a:r>
            <a:r>
              <a:rPr lang="en-US" altLang="ko-KR" sz="1200" dirty="0">
                <a:latin typeface="Arial" panose="020B0604020202020204" pitchFamily="34" charset="0"/>
                <a:cs typeface="Arial" panose="020B0604020202020204" pitchFamily="34" charset="0"/>
              </a:rPr>
              <a:t>=112</a:t>
            </a:r>
            <a:r>
              <a:rPr lang="en-US" altLang="ko-KR" sz="1200" dirty="0">
                <a:sym typeface="Symbol"/>
              </a:rPr>
              <a:t></a:t>
            </a:r>
          </a:p>
          <a:p>
            <a:r>
              <a:rPr lang="en-US" altLang="ko-KR" sz="1200" dirty="0">
                <a:latin typeface="Symbol" panose="05050102010706020507" pitchFamily="18" charset="2"/>
                <a:cs typeface="Arial" panose="020B0604020202020204" pitchFamily="34" charset="0"/>
              </a:rPr>
              <a:t>s</a:t>
            </a:r>
            <a:r>
              <a:rPr lang="en-US" altLang="ko-KR" sz="1200" dirty="0">
                <a:latin typeface="Arial" panose="020B0604020202020204" pitchFamily="34" charset="0"/>
                <a:cs typeface="Arial" panose="020B0604020202020204" pitchFamily="34" charset="0"/>
              </a:rPr>
              <a:t>=85</a:t>
            </a:r>
            <a:r>
              <a:rPr lang="en-US" altLang="ko-KR" sz="1200" dirty="0">
                <a:sym typeface="Symbol"/>
              </a:rPr>
              <a:t></a:t>
            </a:r>
            <a:r>
              <a:rPr lang="en-US" altLang="ko-KR" sz="1200" dirty="0">
                <a:latin typeface="Arial" panose="020B0604020202020204" pitchFamily="34" charset="0"/>
                <a:cs typeface="Arial" panose="020B0604020202020204" pitchFamily="34" charset="0"/>
                <a:sym typeface="Symbol"/>
              </a:rPr>
              <a:t>~93</a:t>
            </a:r>
          </a:p>
        </p:txBody>
      </p:sp>
      <p:sp>
        <p:nvSpPr>
          <p:cNvPr id="12" name="TextBox 11"/>
          <p:cNvSpPr txBox="1"/>
          <p:nvPr/>
        </p:nvSpPr>
        <p:spPr>
          <a:xfrm>
            <a:off x="6771538" y="1412351"/>
            <a:ext cx="1484702" cy="338554"/>
          </a:xfrm>
          <a:prstGeom prst="rect">
            <a:avLst/>
          </a:prstGeom>
          <a:solidFill>
            <a:srgbClr val="FFFF00"/>
          </a:solidFill>
        </p:spPr>
        <p:txBody>
          <a:bodyPr wrap="none" rtlCol="0">
            <a:spAutoFit/>
          </a:bodyPr>
          <a:lstStyle/>
          <a:p>
            <a:r>
              <a:rPr lang="en-US" altLang="ko-KR" sz="1600" dirty="0">
                <a:latin typeface="Arial" panose="020B0604020202020204" pitchFamily="34" charset="0"/>
                <a:cs typeface="Arial" panose="020B0604020202020204" pitchFamily="34" charset="0"/>
              </a:rPr>
              <a:t>Gaussian dist.</a:t>
            </a:r>
            <a:endParaRPr lang="ko-KR" altLang="en-US" sz="1600" dirty="0">
              <a:latin typeface="Arial" panose="020B0604020202020204" pitchFamily="34" charset="0"/>
              <a:cs typeface="Arial" panose="020B0604020202020204" pitchFamily="34" charset="0"/>
            </a:endParaRPr>
          </a:p>
        </p:txBody>
      </p:sp>
      <p:sp>
        <p:nvSpPr>
          <p:cNvPr id="13" name="타원 12"/>
          <p:cNvSpPr/>
          <p:nvPr/>
        </p:nvSpPr>
        <p:spPr>
          <a:xfrm>
            <a:off x="3723535" y="3840415"/>
            <a:ext cx="216024" cy="216024"/>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타원 13"/>
          <p:cNvSpPr/>
          <p:nvPr/>
        </p:nvSpPr>
        <p:spPr>
          <a:xfrm>
            <a:off x="7196424" y="2780503"/>
            <a:ext cx="627768" cy="360040"/>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타원 14"/>
          <p:cNvSpPr/>
          <p:nvPr/>
        </p:nvSpPr>
        <p:spPr>
          <a:xfrm>
            <a:off x="7145020" y="3540990"/>
            <a:ext cx="607165" cy="360040"/>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TextBox 15"/>
          <p:cNvSpPr txBox="1"/>
          <p:nvPr/>
        </p:nvSpPr>
        <p:spPr>
          <a:xfrm>
            <a:off x="6600056" y="886039"/>
            <a:ext cx="3960440" cy="338554"/>
          </a:xfrm>
          <a:prstGeom prst="rect">
            <a:avLst/>
          </a:prstGeom>
          <a:solidFill>
            <a:schemeClr val="tx2">
              <a:lumMod val="20000"/>
              <a:lumOff val="80000"/>
            </a:schemeClr>
          </a:solidFill>
        </p:spPr>
        <p:txBody>
          <a:bodyPr wrap="square" rtlCol="0">
            <a:spAutoFit/>
          </a:bodyPr>
          <a:lstStyle/>
          <a:p>
            <a:pPr lvl="0"/>
            <a:r>
              <a:rPr lang="en-US" altLang="ko-KR" sz="1600" dirty="0">
                <a:latin typeface="Arial" panose="020B0604020202020204" pitchFamily="34" charset="0"/>
                <a:cs typeface="Arial" panose="020B0604020202020204" pitchFamily="34" charset="0"/>
              </a:rPr>
              <a:t>Jeon, J Korean Phys Soc 72, 1523 (2018)</a:t>
            </a:r>
          </a:p>
        </p:txBody>
      </p:sp>
      <p:sp>
        <p:nvSpPr>
          <p:cNvPr id="17" name="타원 16"/>
          <p:cNvSpPr/>
          <p:nvPr/>
        </p:nvSpPr>
        <p:spPr>
          <a:xfrm>
            <a:off x="4367969" y="3447858"/>
            <a:ext cx="904377" cy="461665"/>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아래쪽 화살표 17"/>
          <p:cNvSpPr/>
          <p:nvPr/>
        </p:nvSpPr>
        <p:spPr>
          <a:xfrm>
            <a:off x="3708000" y="3129713"/>
            <a:ext cx="216951" cy="54048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내용 개체 틀 2"/>
          <p:cNvSpPr>
            <a:spLocks noGrp="1"/>
          </p:cNvSpPr>
          <p:nvPr>
            <p:ph sz="half" idx="2"/>
          </p:nvPr>
        </p:nvSpPr>
        <p:spPr>
          <a:xfrm>
            <a:off x="1883532" y="5301208"/>
            <a:ext cx="7740860" cy="903588"/>
          </a:xfrm>
          <a:solidFill>
            <a:schemeClr val="bg1"/>
          </a:solidFill>
        </p:spPr>
        <p:txBody>
          <a:bodyPr>
            <a:noAutofit/>
          </a:bodyPr>
          <a:lstStyle/>
          <a:p>
            <a:pPr marL="268288" indent="-268288"/>
            <a:r>
              <a:rPr lang="en-US" altLang="ko-KR" sz="2200" dirty="0">
                <a:solidFill>
                  <a:srgbClr val="0000FF"/>
                </a:solidFill>
                <a:latin typeface="Arial" panose="020B0604020202020204" pitchFamily="34" charset="0"/>
                <a:cs typeface="Arial" panose="020B0604020202020204" pitchFamily="34" charset="0"/>
              </a:rPr>
              <a:t>FFT resonance frequency </a:t>
            </a:r>
            <a:r>
              <a:rPr lang="en-US" altLang="ko-KR" sz="2200" dirty="0">
                <a:latin typeface="Arial" panose="020B0604020202020204" pitchFamily="34" charset="0"/>
                <a:cs typeface="Arial" panose="020B0604020202020204" pitchFamily="34" charset="0"/>
              </a:rPr>
              <a:t>for the particle resonance.</a:t>
            </a:r>
          </a:p>
          <a:p>
            <a:pPr marL="268288" indent="-268288"/>
            <a:r>
              <a:rPr lang="en-US" altLang="ko-KR" sz="2200" dirty="0">
                <a:solidFill>
                  <a:srgbClr val="0000FF"/>
                </a:solidFill>
                <a:latin typeface="Arial" panose="020B0604020202020204" pitchFamily="34" charset="0"/>
                <a:cs typeface="Arial" panose="020B0604020202020204" pitchFamily="34" charset="0"/>
              </a:rPr>
              <a:t>No FFT resonance frequency </a:t>
            </a:r>
            <a:r>
              <a:rPr lang="en-US" altLang="ko-KR" sz="2200" dirty="0">
                <a:latin typeface="Arial" panose="020B0604020202020204" pitchFamily="34" charset="0"/>
                <a:cs typeface="Arial" panose="020B0604020202020204" pitchFamily="34" charset="0"/>
              </a:rPr>
              <a:t>for the parametric instability.</a:t>
            </a:r>
          </a:p>
        </p:txBody>
      </p:sp>
      <p:sp>
        <p:nvSpPr>
          <p:cNvPr id="21" name="아래쪽 화살표 20"/>
          <p:cNvSpPr/>
          <p:nvPr/>
        </p:nvSpPr>
        <p:spPr>
          <a:xfrm rot="10800000">
            <a:off x="8363325" y="3203941"/>
            <a:ext cx="216951" cy="54048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81777088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2"/>
          <p:cNvSpPr>
            <a:spLocks noGrp="1" noChangeArrowheads="1"/>
          </p:cNvSpPr>
          <p:nvPr>
            <p:ph type="title"/>
          </p:nvPr>
        </p:nvSpPr>
        <p:spPr>
          <a:xfrm>
            <a:off x="1981200" y="2501900"/>
            <a:ext cx="8229600" cy="1443038"/>
          </a:xfrm>
        </p:spPr>
        <p:txBody>
          <a:bodyPr/>
          <a:lstStyle/>
          <a:p>
            <a:pPr algn="ctr"/>
            <a:r>
              <a:rPr lang="en-US" sz="4400" dirty="0"/>
              <a:t>Particle resonances</a:t>
            </a:r>
            <a:br>
              <a:rPr lang="en-US" sz="4400" dirty="0"/>
            </a:br>
            <a:r>
              <a:rPr lang="en-US" sz="4400" dirty="0"/>
              <a:t>in linear accelerators</a:t>
            </a:r>
          </a:p>
        </p:txBody>
      </p:sp>
    </p:spTree>
    <p:extLst>
      <p:ext uri="{BB962C8B-B14F-4D97-AF65-F5344CB8AC3E}">
        <p14:creationId xmlns:p14="http://schemas.microsoft.com/office/powerpoint/2010/main" val="425803848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5360" y="80628"/>
            <a:ext cx="11164821" cy="692696"/>
          </a:xfrm>
        </p:spPr>
        <p:txBody>
          <a:bodyPr>
            <a:normAutofit fontScale="90000"/>
          </a:bodyPr>
          <a:lstStyle/>
          <a:p>
            <a:r>
              <a:rPr lang="en-US" altLang="ko-KR" dirty="0">
                <a:latin typeface="Arial" panose="020B0604020202020204" pitchFamily="34" charset="0"/>
                <a:cs typeface="Arial" panose="020B0604020202020204" pitchFamily="34" charset="0"/>
              </a:rPr>
              <a:t>Particle resonances</a:t>
            </a:r>
            <a:br>
              <a:rPr lang="en-US" altLang="ko-KR" dirty="0">
                <a:latin typeface="Arial" panose="020B0604020202020204" pitchFamily="34" charset="0"/>
                <a:cs typeface="Arial" panose="020B0604020202020204" pitchFamily="34" charset="0"/>
              </a:rPr>
            </a:br>
            <a:r>
              <a:rPr lang="en-US" altLang="ko-KR" sz="2700" dirty="0">
                <a:latin typeface="Arial" panose="020B0604020202020204" pitchFamily="34" charset="0"/>
                <a:cs typeface="Arial" panose="020B0604020202020204" pitchFamily="34" charset="0"/>
              </a:rPr>
              <a:t>in high-intensity linacs</a:t>
            </a:r>
            <a:endParaRPr lang="ko-KR" altLang="en-US" sz="2700" dirty="0"/>
          </a:p>
        </p:txBody>
      </p:sp>
      <p:sp>
        <p:nvSpPr>
          <p:cNvPr id="4" name="내용 개체 틀 2"/>
          <p:cNvSpPr>
            <a:spLocks noGrp="1"/>
          </p:cNvSpPr>
          <p:nvPr>
            <p:ph sz="half" idx="2"/>
          </p:nvPr>
        </p:nvSpPr>
        <p:spPr>
          <a:xfrm>
            <a:off x="731404" y="1015200"/>
            <a:ext cx="10297144" cy="5400601"/>
          </a:xfrm>
        </p:spPr>
        <p:txBody>
          <a:bodyPr>
            <a:noAutofit/>
          </a:bodyPr>
          <a:lstStyle/>
          <a:p>
            <a:r>
              <a:rPr lang="en-US" altLang="ko-KR" dirty="0">
                <a:latin typeface="Arial" panose="020B0604020202020204" pitchFamily="34" charset="0"/>
                <a:cs typeface="Arial" panose="020B0604020202020204" pitchFamily="34" charset="0"/>
              </a:rPr>
              <a:t>(Particle) Resonances in circular accelerators are well known. </a:t>
            </a:r>
            <a:endParaRPr lang="en-US" altLang="ko-KR" sz="2200" dirty="0">
              <a:latin typeface="Arial" panose="020B0604020202020204" pitchFamily="34" charset="0"/>
              <a:cs typeface="Arial" panose="020B0604020202020204" pitchFamily="34" charset="0"/>
              <a:sym typeface="Symbol"/>
            </a:endParaRPr>
          </a:p>
          <a:p>
            <a:pPr lvl="0"/>
            <a:endParaRPr lang="en-US" altLang="ko-KR" sz="2200" dirty="0">
              <a:latin typeface="Arial" panose="020B0604020202020204" pitchFamily="34" charset="0"/>
              <a:cs typeface="Arial" panose="020B0604020202020204" pitchFamily="34" charset="0"/>
              <a:sym typeface="Symbol"/>
            </a:endParaRPr>
          </a:p>
          <a:p>
            <a:pPr lvl="0"/>
            <a:r>
              <a:rPr lang="en-US" altLang="ko-KR" sz="2200" dirty="0">
                <a:latin typeface="Arial" panose="020B0604020202020204" pitchFamily="34" charset="0"/>
                <a:cs typeface="Arial" panose="020B0604020202020204" pitchFamily="34" charset="0"/>
                <a:sym typeface="Symbol"/>
              </a:rPr>
              <a:t>In 2009, </a:t>
            </a:r>
            <a:r>
              <a:rPr lang="en-US" altLang="ko-KR" sz="2200" dirty="0">
                <a:solidFill>
                  <a:srgbClr val="0000FF"/>
                </a:solidFill>
                <a:latin typeface="Arial" panose="020B0604020202020204" pitchFamily="34" charset="0"/>
                <a:cs typeface="Arial" panose="020B0604020202020204" pitchFamily="34" charset="0"/>
                <a:sym typeface="Symbol"/>
              </a:rPr>
              <a:t>4</a:t>
            </a:r>
            <a:r>
              <a:rPr lang="en-US" altLang="ko-KR" sz="2200" dirty="0">
                <a:solidFill>
                  <a:srgbClr val="0000FF"/>
                </a:solidFill>
                <a:latin typeface="Symbol" panose="05050102010706020507" pitchFamily="18" charset="2"/>
                <a:cs typeface="Arial" panose="020B0604020202020204" pitchFamily="34" charset="0"/>
                <a:sym typeface="Symbol"/>
              </a:rPr>
              <a:t>s</a:t>
            </a:r>
            <a:r>
              <a:rPr lang="en-US" altLang="ko-KR" sz="2200" dirty="0">
                <a:solidFill>
                  <a:srgbClr val="0000FF"/>
                </a:solidFill>
                <a:latin typeface="Arial" panose="020B0604020202020204" pitchFamily="34" charset="0"/>
                <a:cs typeface="Arial" panose="020B0604020202020204" pitchFamily="34" charset="0"/>
                <a:sym typeface="Symbol"/>
              </a:rPr>
              <a:t> = 360 particle resonance </a:t>
            </a:r>
            <a:r>
              <a:rPr lang="en-US" altLang="ko-KR" sz="2200" dirty="0">
                <a:latin typeface="Arial" panose="020B0604020202020204" pitchFamily="34" charset="0"/>
                <a:cs typeface="Arial" panose="020B0604020202020204" pitchFamily="34" charset="0"/>
                <a:sym typeface="Symbol"/>
              </a:rPr>
              <a:t>was </a:t>
            </a:r>
            <a:r>
              <a:rPr lang="en-US" altLang="ko-KR" sz="2200" dirty="0">
                <a:solidFill>
                  <a:srgbClr val="0000FF"/>
                </a:solidFill>
                <a:latin typeface="Arial" panose="020B0604020202020204" pitchFamily="34" charset="0"/>
                <a:cs typeface="Arial" panose="020B0604020202020204" pitchFamily="34" charset="0"/>
                <a:sym typeface="Symbol"/>
              </a:rPr>
              <a:t>discovered </a:t>
            </a:r>
            <a:r>
              <a:rPr lang="en-US" altLang="ko-KR" sz="2200" dirty="0">
                <a:latin typeface="Arial" panose="020B0604020202020204" pitchFamily="34" charset="0"/>
                <a:cs typeface="Arial" panose="020B0604020202020204" pitchFamily="34" charset="0"/>
                <a:sym typeface="Symbol"/>
              </a:rPr>
              <a:t>in high-intensity linacs. [</a:t>
            </a:r>
            <a:r>
              <a:rPr lang="en-US" altLang="ko-KR" sz="2200" dirty="0">
                <a:latin typeface="Arial" panose="020B0604020202020204" pitchFamily="34" charset="0"/>
                <a:cs typeface="Arial" panose="020B0604020202020204" pitchFamily="34" charset="0"/>
              </a:rPr>
              <a:t>Jeon et al, PRST-AB 12, 054204 (2009)]</a:t>
            </a:r>
            <a:endParaRPr lang="en-US" altLang="ko-KR" sz="2200" dirty="0">
              <a:latin typeface="Arial" panose="020B0604020202020204" pitchFamily="34" charset="0"/>
              <a:cs typeface="Arial" panose="020B0604020202020204" pitchFamily="34" charset="0"/>
              <a:sym typeface="Symbol"/>
            </a:endParaRPr>
          </a:p>
          <a:p>
            <a:pPr marL="357188" indent="-179388">
              <a:buFontTx/>
              <a:buChar char="-"/>
            </a:pPr>
            <a:r>
              <a:rPr lang="en-US" altLang="ko-KR" sz="2200" dirty="0">
                <a:latin typeface="Arial" panose="020B0604020202020204" pitchFamily="34" charset="0"/>
                <a:cs typeface="Arial" panose="020B0604020202020204" pitchFamily="34" charset="0"/>
                <a:sym typeface="Symbol"/>
              </a:rPr>
              <a:t>Confirmed by two experiments.</a:t>
            </a:r>
          </a:p>
          <a:p>
            <a:pPr marL="0" indent="0">
              <a:buNone/>
            </a:pPr>
            <a:endParaRPr lang="en-US" altLang="ko-KR" sz="2200" dirty="0">
              <a:latin typeface="Arial" panose="020B0604020202020204" pitchFamily="34" charset="0"/>
              <a:cs typeface="Arial" panose="020B0604020202020204" pitchFamily="34" charset="0"/>
              <a:sym typeface="Symbol"/>
            </a:endParaRPr>
          </a:p>
          <a:p>
            <a:pPr lvl="0"/>
            <a:r>
              <a:rPr lang="en-US" altLang="ko-KR" sz="2200" dirty="0">
                <a:latin typeface="Arial" panose="020B0604020202020204" pitchFamily="34" charset="0"/>
                <a:cs typeface="Arial" panose="020B0604020202020204" pitchFamily="34" charset="0"/>
                <a:sym typeface="Symbol"/>
              </a:rPr>
              <a:t>In 2015, </a:t>
            </a:r>
            <a:r>
              <a:rPr lang="en-US" altLang="ko-KR" sz="2200" dirty="0">
                <a:solidFill>
                  <a:srgbClr val="0000FF"/>
                </a:solidFill>
                <a:latin typeface="Arial" panose="020B0604020202020204" pitchFamily="34" charset="0"/>
                <a:cs typeface="Arial" panose="020B0604020202020204" pitchFamily="34" charset="0"/>
                <a:sym typeface="Symbol"/>
              </a:rPr>
              <a:t>6</a:t>
            </a:r>
            <a:r>
              <a:rPr lang="en-US" altLang="ko-KR" sz="2200" dirty="0">
                <a:solidFill>
                  <a:srgbClr val="0000FF"/>
                </a:solidFill>
                <a:latin typeface="Symbol" panose="05050102010706020507" pitchFamily="18" charset="2"/>
                <a:cs typeface="Arial" panose="020B0604020202020204" pitchFamily="34" charset="0"/>
                <a:sym typeface="Symbol"/>
              </a:rPr>
              <a:t>s</a:t>
            </a:r>
            <a:r>
              <a:rPr lang="en-US" altLang="ko-KR" sz="2200" dirty="0">
                <a:solidFill>
                  <a:srgbClr val="0000FF"/>
                </a:solidFill>
                <a:latin typeface="Arial" panose="020B0604020202020204" pitchFamily="34" charset="0"/>
                <a:cs typeface="Arial" panose="020B0604020202020204" pitchFamily="34" charset="0"/>
                <a:sym typeface="Symbol"/>
              </a:rPr>
              <a:t> = 720 particle resonance </a:t>
            </a:r>
            <a:r>
              <a:rPr lang="en-US" altLang="ko-KR" sz="2200" dirty="0">
                <a:latin typeface="Arial" panose="020B0604020202020204" pitchFamily="34" charset="0"/>
                <a:cs typeface="Arial" panose="020B0604020202020204" pitchFamily="34" charset="0"/>
                <a:sym typeface="Symbol"/>
              </a:rPr>
              <a:t>was discovered.                               [</a:t>
            </a:r>
            <a:r>
              <a:rPr lang="en-US" altLang="ko-KR" sz="2200" dirty="0">
                <a:latin typeface="Arial" panose="020B0604020202020204" pitchFamily="34" charset="0"/>
                <a:cs typeface="Arial" panose="020B0604020202020204" pitchFamily="34" charset="0"/>
              </a:rPr>
              <a:t>Jeon et al, PRL 114, 184802 (2015)] </a:t>
            </a:r>
          </a:p>
          <a:p>
            <a:pPr marL="0" indent="0">
              <a:buNone/>
            </a:pPr>
            <a:endParaRPr lang="en-US" altLang="ko-KR" sz="2200" dirty="0">
              <a:latin typeface="Arial" panose="020B0604020202020204" pitchFamily="34" charset="0"/>
              <a:cs typeface="Arial" panose="020B0604020202020204" pitchFamily="34" charset="0"/>
              <a:sym typeface="Symbol"/>
            </a:endParaRPr>
          </a:p>
          <a:p>
            <a:r>
              <a:rPr lang="en-US" altLang="ko-KR" sz="2200" dirty="0">
                <a:latin typeface="Arial" panose="020B0604020202020204" pitchFamily="34" charset="0"/>
                <a:cs typeface="Arial" panose="020B0604020202020204" pitchFamily="34" charset="0"/>
                <a:sym typeface="Symbol"/>
              </a:rPr>
              <a:t>In 2016, higher order particle resonances were discovered:</a:t>
            </a:r>
          </a:p>
          <a:p>
            <a:pPr marL="269875" indent="87313">
              <a:buNone/>
            </a:pPr>
            <a:r>
              <a:rPr lang="en-US" altLang="ko-KR" sz="2200" dirty="0">
                <a:solidFill>
                  <a:srgbClr val="0000FF"/>
                </a:solidFill>
                <a:latin typeface="Arial" panose="020B0604020202020204" pitchFamily="34" charset="0"/>
                <a:cs typeface="Arial" panose="020B0604020202020204" pitchFamily="34" charset="0"/>
                <a:sym typeface="Symbol"/>
              </a:rPr>
              <a:t>8</a:t>
            </a:r>
            <a:r>
              <a:rPr lang="en-US" altLang="ko-KR" sz="2200" dirty="0">
                <a:solidFill>
                  <a:srgbClr val="0000FF"/>
                </a:solidFill>
                <a:latin typeface="Symbol" panose="05050102010706020507" pitchFamily="18" charset="2"/>
                <a:cs typeface="Arial" panose="020B0604020202020204" pitchFamily="34" charset="0"/>
                <a:sym typeface="Symbol"/>
              </a:rPr>
              <a:t>s</a:t>
            </a:r>
            <a:r>
              <a:rPr lang="en-US" altLang="ko-KR" sz="2200" dirty="0">
                <a:solidFill>
                  <a:srgbClr val="0000FF"/>
                </a:solidFill>
                <a:latin typeface="Arial" panose="020B0604020202020204" pitchFamily="34" charset="0"/>
                <a:cs typeface="Arial" panose="020B0604020202020204" pitchFamily="34" charset="0"/>
                <a:sym typeface="Symbol"/>
              </a:rPr>
              <a:t> = 1080 resonance</a:t>
            </a:r>
            <a:r>
              <a:rPr lang="en-US" altLang="ko-KR" sz="2200" dirty="0">
                <a:latin typeface="Arial" panose="020B0604020202020204" pitchFamily="34" charset="0"/>
                <a:cs typeface="Arial" panose="020B0604020202020204" pitchFamily="34" charset="0"/>
                <a:sym typeface="Symbol"/>
              </a:rPr>
              <a:t>, </a:t>
            </a:r>
            <a:r>
              <a:rPr lang="en-US" altLang="ko-KR" sz="2200" dirty="0">
                <a:solidFill>
                  <a:srgbClr val="0000FF"/>
                </a:solidFill>
                <a:latin typeface="Arial" panose="020B0604020202020204" pitchFamily="34" charset="0"/>
                <a:cs typeface="Arial" panose="020B0604020202020204" pitchFamily="34" charset="0"/>
                <a:sym typeface="Symbol"/>
              </a:rPr>
              <a:t>10</a:t>
            </a:r>
            <a:r>
              <a:rPr lang="en-US" altLang="ko-KR" sz="2200" dirty="0">
                <a:solidFill>
                  <a:srgbClr val="0000FF"/>
                </a:solidFill>
                <a:latin typeface="Symbol" panose="05050102010706020507" pitchFamily="18" charset="2"/>
                <a:cs typeface="Arial" panose="020B0604020202020204" pitchFamily="34" charset="0"/>
                <a:sym typeface="Symbol"/>
              </a:rPr>
              <a:t>s</a:t>
            </a:r>
            <a:r>
              <a:rPr lang="en-US" altLang="ko-KR" sz="2200" dirty="0">
                <a:solidFill>
                  <a:srgbClr val="0000FF"/>
                </a:solidFill>
                <a:latin typeface="Arial" panose="020B0604020202020204" pitchFamily="34" charset="0"/>
                <a:cs typeface="Arial" panose="020B0604020202020204" pitchFamily="34" charset="0"/>
                <a:sym typeface="Symbol"/>
              </a:rPr>
              <a:t> = 1440 resonance</a:t>
            </a:r>
            <a:r>
              <a:rPr lang="en-US" altLang="ko-KR" sz="2200" dirty="0">
                <a:latin typeface="Arial" panose="020B0604020202020204" pitchFamily="34" charset="0"/>
                <a:cs typeface="Arial" panose="020B0604020202020204" pitchFamily="34" charset="0"/>
                <a:sym typeface="Symbol"/>
              </a:rPr>
              <a:t> [</a:t>
            </a:r>
            <a:r>
              <a:rPr lang="en-US" altLang="ko-KR" sz="2200" dirty="0">
                <a:latin typeface="Arial" panose="020B0604020202020204" pitchFamily="34" charset="0"/>
                <a:cs typeface="Arial" panose="020B0604020202020204" pitchFamily="34" charset="0"/>
              </a:rPr>
              <a:t>Hofmann, HB2016]</a:t>
            </a:r>
          </a:p>
          <a:p>
            <a:endParaRPr lang="en-US" altLang="ko-KR" sz="2200" dirty="0">
              <a:latin typeface="Arial" panose="020B0604020202020204" pitchFamily="34" charset="0"/>
              <a:cs typeface="Arial" panose="020B0604020202020204" pitchFamily="34" charset="0"/>
            </a:endParaRPr>
          </a:p>
        </p:txBody>
      </p:sp>
      <p:sp>
        <p:nvSpPr>
          <p:cNvPr id="6" name="슬라이드 번호 개체 틀 3"/>
          <p:cNvSpPr txBox="1">
            <a:spLocks/>
          </p:cNvSpPr>
          <p:nvPr/>
        </p:nvSpPr>
        <p:spPr>
          <a:xfrm>
            <a:off x="7220744" y="6484255"/>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126</a:t>
            </a:fld>
            <a:endParaRPr lang="ko-KR" altLang="en-US" dirty="0"/>
          </a:p>
        </p:txBody>
      </p:sp>
    </p:spTree>
    <p:extLst>
      <p:ext uri="{BB962C8B-B14F-4D97-AF65-F5344CB8AC3E}">
        <p14:creationId xmlns:p14="http://schemas.microsoft.com/office/powerpoint/2010/main" val="358875116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p:cNvSpPr>
          <p:nvPr>
            <p:ph type="title"/>
          </p:nvPr>
        </p:nvSpPr>
        <p:spPr>
          <a:xfrm>
            <a:off x="1775520" y="72008"/>
            <a:ext cx="8373616" cy="692696"/>
          </a:xfrm>
        </p:spPr>
        <p:txBody>
          <a:bodyPr>
            <a:normAutofit fontScale="90000"/>
          </a:bodyPr>
          <a:lstStyle/>
          <a:p>
            <a:r>
              <a:rPr lang="en-US" altLang="ko-KR" dirty="0">
                <a:latin typeface="Arial" panose="020B0604020202020204" pitchFamily="34" charset="0"/>
                <a:cs typeface="Arial" panose="020B0604020202020204" pitchFamily="34" charset="0"/>
              </a:rPr>
              <a:t>4</a:t>
            </a:r>
            <a:r>
              <a:rPr lang="en-US" altLang="ko-KR" baseline="30000" dirty="0">
                <a:latin typeface="Arial" panose="020B0604020202020204" pitchFamily="34" charset="0"/>
                <a:cs typeface="Arial" panose="020B0604020202020204" pitchFamily="34" charset="0"/>
              </a:rPr>
              <a:t>th</a:t>
            </a:r>
            <a:r>
              <a:rPr lang="en-US" altLang="ko-KR" dirty="0">
                <a:latin typeface="Arial" panose="020B0604020202020204" pitchFamily="34" charset="0"/>
                <a:cs typeface="Arial" panose="020B0604020202020204" pitchFamily="34" charset="0"/>
              </a:rPr>
              <a:t> order particle resonance           </a:t>
            </a:r>
            <a:br>
              <a:rPr lang="en-US" altLang="ko-KR" sz="3600" dirty="0">
                <a:latin typeface="Arial" panose="020B0604020202020204" pitchFamily="34" charset="0"/>
                <a:cs typeface="Arial" panose="020B0604020202020204" pitchFamily="34" charset="0"/>
              </a:rPr>
            </a:br>
            <a:r>
              <a:rPr lang="en-US" altLang="ko-KR" sz="2700" dirty="0">
                <a:latin typeface="Arial" panose="020B0604020202020204" pitchFamily="34" charset="0"/>
                <a:cs typeface="Arial" panose="020B0604020202020204" pitchFamily="34" charset="0"/>
              </a:rPr>
              <a:t>in high-intensity linacs </a:t>
            </a:r>
            <a:endParaRPr lang="en-US" altLang="ko-KR" sz="2700" dirty="0">
              <a:latin typeface="Arial" panose="020B0604020202020204" pitchFamily="34" charset="0"/>
              <a:ea typeface="굴림" pitchFamily="50" charset="-127"/>
              <a:cs typeface="Arial" panose="020B0604020202020204" pitchFamily="34" charset="0"/>
            </a:endParaRPr>
          </a:p>
        </p:txBody>
      </p:sp>
      <p:pic>
        <p:nvPicPr>
          <p:cNvPr id="8" name="Picture 4" descr="jeon_LRes_fig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621" t="5197" r="6810" b="2951"/>
          <a:stretch/>
        </p:blipFill>
        <p:spPr bwMode="auto">
          <a:xfrm>
            <a:off x="1631504" y="1210881"/>
            <a:ext cx="4437760" cy="344903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7"/>
          <p:cNvSpPr>
            <a:spLocks noChangeArrowheads="1"/>
          </p:cNvSpPr>
          <p:nvPr/>
        </p:nvSpPr>
        <p:spPr bwMode="auto">
          <a:xfrm>
            <a:off x="2662629" y="911722"/>
            <a:ext cx="2677287" cy="277469"/>
          </a:xfrm>
          <a:prstGeom prst="rect">
            <a:avLst/>
          </a:prstGeom>
          <a:solidFill>
            <a:srgbClr val="FFFF00"/>
          </a:solidFill>
          <a:ln>
            <a:noFill/>
          </a:ln>
          <a:effectLst/>
          <a:extLst/>
        </p:spPr>
        <p:txBody>
          <a:bodyPr/>
          <a:lstStyle/>
          <a:p>
            <a:pPr marL="228600" indent="-228600" eaLnBrk="0" hangingPunct="0">
              <a:lnSpc>
                <a:spcPct val="90000"/>
              </a:lnSpc>
              <a:spcBef>
                <a:spcPct val="20000"/>
              </a:spcBef>
              <a:buClr>
                <a:srgbClr val="006C3A"/>
              </a:buClr>
            </a:pPr>
            <a:r>
              <a:rPr lang="en-US" altLang="ko-KR" dirty="0">
                <a:solidFill>
                  <a:srgbClr val="0000FF"/>
                </a:solidFill>
                <a:latin typeface="Arial" panose="020B0604020202020204" pitchFamily="34" charset="0"/>
                <a:ea typeface="굴림" pitchFamily="50" charset="-127"/>
                <a:cs typeface="Arial" panose="020B0604020202020204" pitchFamily="34" charset="0"/>
              </a:rPr>
              <a:t>FFT frequency spectrum</a:t>
            </a:r>
          </a:p>
        </p:txBody>
      </p:sp>
      <p:sp>
        <p:nvSpPr>
          <p:cNvPr id="11" name="TextBox 10"/>
          <p:cNvSpPr txBox="1"/>
          <p:nvPr/>
        </p:nvSpPr>
        <p:spPr>
          <a:xfrm>
            <a:off x="6401146" y="869108"/>
            <a:ext cx="3799310" cy="338554"/>
          </a:xfrm>
          <a:prstGeom prst="rect">
            <a:avLst/>
          </a:prstGeom>
          <a:solidFill>
            <a:schemeClr val="tx2">
              <a:lumMod val="20000"/>
              <a:lumOff val="80000"/>
            </a:schemeClr>
          </a:solidFill>
        </p:spPr>
        <p:txBody>
          <a:bodyPr wrap="none" rtlCol="0">
            <a:spAutoFit/>
          </a:bodyPr>
          <a:lstStyle/>
          <a:p>
            <a:pPr lvl="0"/>
            <a:r>
              <a:rPr lang="en-US" altLang="ko-KR" sz="1600" dirty="0">
                <a:latin typeface="Arial" panose="020B0604020202020204" pitchFamily="34" charset="0"/>
                <a:cs typeface="Arial" panose="020B0604020202020204" pitchFamily="34" charset="0"/>
              </a:rPr>
              <a:t>Jeon et al, PRST-AB </a:t>
            </a:r>
            <a:r>
              <a:rPr lang="en-US" altLang="ko-KR" sz="1600" b="1" dirty="0">
                <a:latin typeface="Arial" panose="020B0604020202020204" pitchFamily="34" charset="0"/>
                <a:cs typeface="Arial" panose="020B0604020202020204" pitchFamily="34" charset="0"/>
              </a:rPr>
              <a:t>12</a:t>
            </a:r>
            <a:r>
              <a:rPr lang="en-US" altLang="ko-KR" sz="1600" dirty="0">
                <a:latin typeface="Arial" panose="020B0604020202020204" pitchFamily="34" charset="0"/>
                <a:cs typeface="Arial" panose="020B0604020202020204" pitchFamily="34" charset="0"/>
              </a:rPr>
              <a:t>, 054204 (2009)</a:t>
            </a:r>
          </a:p>
        </p:txBody>
      </p:sp>
      <p:sp>
        <p:nvSpPr>
          <p:cNvPr id="12" name="내용 개체 틀 2"/>
          <p:cNvSpPr>
            <a:spLocks noGrp="1"/>
          </p:cNvSpPr>
          <p:nvPr>
            <p:ph sz="half" idx="2"/>
          </p:nvPr>
        </p:nvSpPr>
        <p:spPr>
          <a:xfrm>
            <a:off x="1451484" y="4870800"/>
            <a:ext cx="9325736" cy="1520860"/>
          </a:xfrm>
          <a:noFill/>
        </p:spPr>
        <p:txBody>
          <a:bodyPr>
            <a:noAutofit/>
          </a:bodyPr>
          <a:lstStyle/>
          <a:p>
            <a:r>
              <a:rPr lang="en-US" altLang="ko-KR" sz="2000" dirty="0">
                <a:solidFill>
                  <a:srgbClr val="0000FF"/>
                </a:solidFill>
                <a:latin typeface="Arial" panose="020B0604020202020204" pitchFamily="34" charset="0"/>
                <a:cs typeface="Arial" panose="020B0604020202020204" pitchFamily="34" charset="0"/>
              </a:rPr>
              <a:t>4</a:t>
            </a:r>
            <a:r>
              <a:rPr lang="en-US" altLang="ko-KR" sz="2000" dirty="0">
                <a:solidFill>
                  <a:srgbClr val="0000FF"/>
                </a:solidFill>
                <a:latin typeface="Symbol" panose="05050102010706020507" pitchFamily="18" charset="2"/>
                <a:cs typeface="Arial" panose="020B0604020202020204" pitchFamily="34" charset="0"/>
              </a:rPr>
              <a:t>s</a:t>
            </a:r>
            <a:r>
              <a:rPr lang="en-US" altLang="ko-KR" sz="2000" dirty="0">
                <a:solidFill>
                  <a:srgbClr val="0000FF"/>
                </a:solidFill>
                <a:latin typeface="Arial" panose="020B0604020202020204" pitchFamily="34" charset="0"/>
                <a:cs typeface="Arial" panose="020B0604020202020204" pitchFamily="34" charset="0"/>
              </a:rPr>
              <a:t> = 360</a:t>
            </a:r>
            <a:r>
              <a:rPr lang="en-US" altLang="ko-KR" sz="2000" dirty="0">
                <a:solidFill>
                  <a:srgbClr val="0000FF"/>
                </a:solidFill>
                <a:latin typeface="Arial" panose="020B0604020202020204" pitchFamily="34" charset="0"/>
                <a:cs typeface="Arial" panose="020B0604020202020204" pitchFamily="34" charset="0"/>
                <a:sym typeface="Symbol"/>
              </a:rPr>
              <a:t></a:t>
            </a:r>
            <a:r>
              <a:rPr lang="en-US" altLang="ko-KR" sz="2000" dirty="0">
                <a:solidFill>
                  <a:srgbClr val="0000FF"/>
                </a:solidFill>
                <a:latin typeface="Arial" panose="020B0604020202020204" pitchFamily="34" charset="0"/>
                <a:cs typeface="Arial" panose="020B0604020202020204" pitchFamily="34" charset="0"/>
              </a:rPr>
              <a:t> particle resonance in high-intensity linacs </a:t>
            </a:r>
            <a:r>
              <a:rPr lang="en-US" altLang="ko-KR" sz="2000" dirty="0">
                <a:latin typeface="Arial" panose="020B0604020202020204" pitchFamily="34" charset="0"/>
                <a:cs typeface="Arial" panose="020B0604020202020204" pitchFamily="34" charset="0"/>
              </a:rPr>
              <a:t>discovered in simulations.</a:t>
            </a:r>
          </a:p>
          <a:p>
            <a:r>
              <a:rPr lang="en-US" altLang="ko-KR" sz="2000" dirty="0">
                <a:solidFill>
                  <a:srgbClr val="0000FF"/>
                </a:solidFill>
                <a:latin typeface="Arial" panose="020B0604020202020204" pitchFamily="34" charset="0"/>
                <a:cs typeface="Arial" panose="020B0604020202020204" pitchFamily="34" charset="0"/>
              </a:rPr>
              <a:t>Resonance effect in 90° &lt; </a:t>
            </a:r>
            <a:r>
              <a:rPr lang="en-US" altLang="ko-KR" sz="2000" dirty="0">
                <a:solidFill>
                  <a:srgbClr val="0000FF"/>
                </a:solidFill>
                <a:latin typeface="Symbol" panose="05050102010706020507" pitchFamily="18" charset="2"/>
                <a:cs typeface="Arial" panose="020B0604020202020204" pitchFamily="34" charset="0"/>
              </a:rPr>
              <a:t>s</a:t>
            </a:r>
            <a:r>
              <a:rPr lang="en-US" altLang="ko-KR" sz="2000" baseline="-25000" dirty="0">
                <a:solidFill>
                  <a:srgbClr val="0000FF"/>
                </a:solidFill>
                <a:latin typeface="Arial" panose="020B0604020202020204" pitchFamily="34" charset="0"/>
                <a:cs typeface="Arial" panose="020B0604020202020204" pitchFamily="34" charset="0"/>
              </a:rPr>
              <a:t>o</a:t>
            </a:r>
            <a:r>
              <a:rPr lang="en-US" altLang="ko-KR" sz="2000" dirty="0">
                <a:solidFill>
                  <a:srgbClr val="0000FF"/>
                </a:solidFill>
                <a:latin typeface="Arial" panose="020B0604020202020204" pitchFamily="34" charset="0"/>
                <a:cs typeface="Arial" panose="020B0604020202020204" pitchFamily="34" charset="0"/>
              </a:rPr>
              <a:t> and </a:t>
            </a:r>
            <a:r>
              <a:rPr lang="en-US" altLang="ko-KR" sz="2000" dirty="0">
                <a:solidFill>
                  <a:srgbClr val="0000FF"/>
                </a:solidFill>
                <a:latin typeface="Symbol" panose="05050102010706020507" pitchFamily="18" charset="2"/>
                <a:cs typeface="Arial" panose="020B0604020202020204" pitchFamily="34" charset="0"/>
                <a:sym typeface="Symbol"/>
              </a:rPr>
              <a:t>s</a:t>
            </a:r>
            <a:r>
              <a:rPr lang="en-US" altLang="ko-KR" sz="2000" dirty="0">
                <a:solidFill>
                  <a:srgbClr val="0000FF"/>
                </a:solidFill>
                <a:latin typeface="Arial" panose="020B0604020202020204" pitchFamily="34" charset="0"/>
                <a:cs typeface="Arial" panose="020B0604020202020204" pitchFamily="34" charset="0"/>
                <a:sym typeface="Symbol"/>
              </a:rPr>
              <a:t> &lt; 90.</a:t>
            </a:r>
            <a:endParaRPr lang="en-US" altLang="ko-KR" sz="1400" dirty="0">
              <a:latin typeface="Arial" panose="020B0604020202020204" pitchFamily="34" charset="0"/>
              <a:cs typeface="Arial" panose="020B0604020202020204" pitchFamily="34" charset="0"/>
            </a:endParaRPr>
          </a:p>
          <a:p>
            <a:pPr marL="357188" indent="-357188"/>
            <a:r>
              <a:rPr lang="en-US" altLang="ko-KR" sz="2000" dirty="0">
                <a:latin typeface="Arial" panose="020B0604020202020204" pitchFamily="34" charset="0"/>
                <a:cs typeface="Arial" panose="020B0604020202020204" pitchFamily="34" charset="0"/>
                <a:sym typeface="Symbol"/>
              </a:rPr>
              <a:t>FFT resonance frequency peak at 1/4.</a:t>
            </a:r>
            <a:endParaRPr lang="en-US" altLang="ko-KR" sz="2000" dirty="0">
              <a:solidFill>
                <a:srgbClr val="0000FF"/>
              </a:solidFill>
              <a:latin typeface="Arial" panose="020B0604020202020204" pitchFamily="34" charset="0"/>
              <a:cs typeface="Arial" panose="020B0604020202020204" pitchFamily="34" charset="0"/>
            </a:endParaRPr>
          </a:p>
          <a:p>
            <a:pPr marL="357188" indent="-357188"/>
            <a:r>
              <a:rPr lang="en-US" altLang="ko-KR" sz="2000" dirty="0">
                <a:solidFill>
                  <a:srgbClr val="0000FF"/>
                </a:solidFill>
                <a:latin typeface="Arial" panose="020B0604020202020204" pitchFamily="34" charset="0"/>
                <a:cs typeface="Arial" panose="020B0604020202020204" pitchFamily="34" charset="0"/>
              </a:rPr>
              <a:t>Confirmed by two experiments. </a:t>
            </a:r>
          </a:p>
        </p:txBody>
      </p:sp>
      <p:sp>
        <p:nvSpPr>
          <p:cNvPr id="13" name="TextBox 12"/>
          <p:cNvSpPr txBox="1"/>
          <p:nvPr/>
        </p:nvSpPr>
        <p:spPr>
          <a:xfrm>
            <a:off x="2793454" y="3886428"/>
            <a:ext cx="470000" cy="338554"/>
          </a:xfrm>
          <a:prstGeom prst="rect">
            <a:avLst/>
          </a:prstGeom>
          <a:noFill/>
        </p:spPr>
        <p:txBody>
          <a:bodyPr wrap="none" rtlCol="0">
            <a:spAutoFit/>
          </a:bodyPr>
          <a:lstStyle/>
          <a:p>
            <a:r>
              <a:rPr lang="en-US" altLang="ko-KR" sz="1600" dirty="0">
                <a:latin typeface="Arial" panose="020B0604020202020204" pitchFamily="34" charset="0"/>
                <a:cs typeface="Arial" panose="020B0604020202020204" pitchFamily="34" charset="0"/>
              </a:rPr>
              <a:t>1/4</a:t>
            </a:r>
            <a:endParaRPr lang="ko-KR" altLang="en-US" sz="1600" dirty="0">
              <a:latin typeface="Arial" panose="020B0604020202020204" pitchFamily="34" charset="0"/>
              <a:cs typeface="Arial" panose="020B0604020202020204" pitchFamily="34" charset="0"/>
            </a:endParaRPr>
          </a:p>
        </p:txBody>
      </p:sp>
      <p:sp>
        <p:nvSpPr>
          <p:cNvPr id="2" name="TextBox 1"/>
          <p:cNvSpPr txBox="1"/>
          <p:nvPr/>
        </p:nvSpPr>
        <p:spPr>
          <a:xfrm>
            <a:off x="3066068" y="1290247"/>
            <a:ext cx="760144" cy="338554"/>
          </a:xfrm>
          <a:prstGeom prst="rect">
            <a:avLst/>
          </a:prstGeom>
          <a:solidFill>
            <a:srgbClr val="66FF99"/>
          </a:solidFill>
        </p:spPr>
        <p:txBody>
          <a:bodyPr wrap="none" rtlCol="0">
            <a:spAutoFit/>
          </a:bodyPr>
          <a:lstStyle/>
          <a:p>
            <a:r>
              <a:rPr lang="en-US" altLang="ko-KR" sz="1600" dirty="0">
                <a:latin typeface="Symbol" panose="05050102010706020507" pitchFamily="18" charset="2"/>
              </a:rPr>
              <a:t>s</a:t>
            </a:r>
            <a:r>
              <a:rPr lang="en-US" altLang="ko-KR" sz="1600" dirty="0"/>
              <a:t>=85</a:t>
            </a:r>
            <a:r>
              <a:rPr lang="en-US" altLang="ko-KR" sz="1600" dirty="0">
                <a:latin typeface="Arial" panose="020B0604020202020204" pitchFamily="34" charset="0"/>
                <a:cs typeface="Arial" panose="020B0604020202020204" pitchFamily="34" charset="0"/>
              </a:rPr>
              <a:t>°</a:t>
            </a:r>
            <a:endParaRPr lang="ko-KR" altLang="en-US" sz="1600" dirty="0"/>
          </a:p>
        </p:txBody>
      </p:sp>
      <p:sp>
        <p:nvSpPr>
          <p:cNvPr id="14" name="TextBox 13"/>
          <p:cNvSpPr txBox="1"/>
          <p:nvPr/>
        </p:nvSpPr>
        <p:spPr>
          <a:xfrm>
            <a:off x="4321738" y="3886428"/>
            <a:ext cx="760144" cy="338554"/>
          </a:xfrm>
          <a:prstGeom prst="rect">
            <a:avLst/>
          </a:prstGeom>
          <a:solidFill>
            <a:srgbClr val="66FF99"/>
          </a:solidFill>
        </p:spPr>
        <p:txBody>
          <a:bodyPr wrap="none" rtlCol="0">
            <a:spAutoFit/>
          </a:bodyPr>
          <a:lstStyle/>
          <a:p>
            <a:r>
              <a:rPr lang="en-US" altLang="ko-KR" sz="1600" dirty="0">
                <a:latin typeface="Symbol" panose="05050102010706020507" pitchFamily="18" charset="2"/>
              </a:rPr>
              <a:t>s</a:t>
            </a:r>
            <a:r>
              <a:rPr lang="en-US" altLang="ko-KR" sz="1600" dirty="0"/>
              <a:t>=75</a:t>
            </a:r>
            <a:r>
              <a:rPr lang="en-US" altLang="ko-KR" sz="1600" dirty="0">
                <a:latin typeface="Arial" panose="020B0604020202020204" pitchFamily="34" charset="0"/>
                <a:cs typeface="Arial" panose="020B0604020202020204" pitchFamily="34" charset="0"/>
              </a:rPr>
              <a:t>°</a:t>
            </a:r>
            <a:endParaRPr lang="ko-KR" altLang="en-US" sz="1600" dirty="0"/>
          </a:p>
        </p:txBody>
      </p:sp>
      <p:sp>
        <p:nvSpPr>
          <p:cNvPr id="15" name="TextBox 14"/>
          <p:cNvSpPr txBox="1"/>
          <p:nvPr/>
        </p:nvSpPr>
        <p:spPr>
          <a:xfrm>
            <a:off x="4759792" y="1650286"/>
            <a:ext cx="760144" cy="338554"/>
          </a:xfrm>
          <a:prstGeom prst="rect">
            <a:avLst/>
          </a:prstGeom>
          <a:solidFill>
            <a:srgbClr val="66FF99"/>
          </a:solidFill>
        </p:spPr>
        <p:txBody>
          <a:bodyPr wrap="none" rtlCol="0">
            <a:spAutoFit/>
          </a:bodyPr>
          <a:lstStyle/>
          <a:p>
            <a:r>
              <a:rPr lang="en-US" altLang="ko-KR" sz="1600" dirty="0">
                <a:latin typeface="Symbol" panose="05050102010706020507" pitchFamily="18" charset="2"/>
              </a:rPr>
              <a:t>s</a:t>
            </a:r>
            <a:r>
              <a:rPr lang="en-US" altLang="ko-KR" sz="1600" dirty="0"/>
              <a:t>=92</a:t>
            </a:r>
            <a:r>
              <a:rPr lang="en-US" altLang="ko-KR" sz="1600" dirty="0">
                <a:latin typeface="Arial" panose="020B0604020202020204" pitchFamily="34" charset="0"/>
                <a:cs typeface="Arial" panose="020B0604020202020204" pitchFamily="34" charset="0"/>
              </a:rPr>
              <a:t>°</a:t>
            </a:r>
            <a:endParaRPr lang="ko-KR" altLang="en-US" sz="1600" dirty="0"/>
          </a:p>
        </p:txBody>
      </p:sp>
      <p:pic>
        <p:nvPicPr>
          <p:cNvPr id="3" name="그림 2"/>
          <p:cNvPicPr>
            <a:picLocks noChangeAspect="1"/>
          </p:cNvPicPr>
          <p:nvPr/>
        </p:nvPicPr>
        <p:blipFill rotWithShape="1">
          <a:blip r:embed="rId4" cstate="print">
            <a:extLst>
              <a:ext uri="{28A0092B-C50C-407E-A947-70E740481C1C}">
                <a14:useLocalDpi xmlns:a14="http://schemas.microsoft.com/office/drawing/2010/main" val="0"/>
              </a:ext>
            </a:extLst>
          </a:blip>
          <a:srcRect l="7476" t="2711" r="7476" b="3763"/>
          <a:stretch/>
        </p:blipFill>
        <p:spPr>
          <a:xfrm>
            <a:off x="6233080" y="1212487"/>
            <a:ext cx="4183400" cy="3447432"/>
          </a:xfrm>
          <a:prstGeom prst="rect">
            <a:avLst/>
          </a:prstGeom>
        </p:spPr>
      </p:pic>
      <p:sp>
        <p:nvSpPr>
          <p:cNvPr id="18" name="TextBox 17"/>
          <p:cNvSpPr txBox="1"/>
          <p:nvPr/>
        </p:nvSpPr>
        <p:spPr>
          <a:xfrm>
            <a:off x="3724977" y="4512332"/>
            <a:ext cx="583814" cy="338554"/>
          </a:xfrm>
          <a:prstGeom prst="rect">
            <a:avLst/>
          </a:prstGeom>
          <a:solidFill>
            <a:srgbClr val="FFFF00"/>
          </a:solidFill>
        </p:spPr>
        <p:txBody>
          <a:bodyPr wrap="none" rtlCol="0">
            <a:spAutoFit/>
          </a:bodyPr>
          <a:lstStyle/>
          <a:p>
            <a:r>
              <a:rPr lang="en-US" altLang="ko-KR" sz="1600" dirty="0">
                <a:latin typeface="Arial" panose="020B0604020202020204" pitchFamily="34" charset="0"/>
                <a:cs typeface="Arial" panose="020B0604020202020204" pitchFamily="34" charset="0"/>
              </a:rPr>
              <a:t>tune</a:t>
            </a:r>
            <a:endParaRPr lang="ko-KR" altLang="en-US" sz="1600" dirty="0">
              <a:latin typeface="Arial" panose="020B0604020202020204" pitchFamily="34" charset="0"/>
              <a:cs typeface="Arial" panose="020B0604020202020204" pitchFamily="34" charset="0"/>
            </a:endParaRPr>
          </a:p>
        </p:txBody>
      </p:sp>
      <p:cxnSp>
        <p:nvCxnSpPr>
          <p:cNvPr id="5" name="직선 화살표 연결선 4"/>
          <p:cNvCxnSpPr/>
          <p:nvPr/>
        </p:nvCxnSpPr>
        <p:spPr>
          <a:xfrm flipH="1">
            <a:off x="3071784" y="1628801"/>
            <a:ext cx="191670" cy="267067"/>
          </a:xfrm>
          <a:prstGeom prst="straightConnector1">
            <a:avLst/>
          </a:prstGeom>
          <a:ln w="28575">
            <a:solidFill>
              <a:srgbClr val="000099"/>
            </a:solidFill>
            <a:tailEnd type="triangle"/>
          </a:ln>
        </p:spPr>
        <p:style>
          <a:lnRef idx="1">
            <a:schemeClr val="accent1"/>
          </a:lnRef>
          <a:fillRef idx="0">
            <a:schemeClr val="accent1"/>
          </a:fillRef>
          <a:effectRef idx="0">
            <a:schemeClr val="accent1"/>
          </a:effectRef>
          <a:fontRef idx="minor">
            <a:schemeClr val="tx1"/>
          </a:fontRef>
        </p:style>
      </p:cxnSp>
      <p:cxnSp>
        <p:nvCxnSpPr>
          <p:cNvPr id="17" name="직선 화살표 연결선 16"/>
          <p:cNvCxnSpPr/>
          <p:nvPr/>
        </p:nvCxnSpPr>
        <p:spPr>
          <a:xfrm rot="6000000" flipH="1">
            <a:off x="4442324" y="3590031"/>
            <a:ext cx="191670" cy="267067"/>
          </a:xfrm>
          <a:prstGeom prst="straightConnector1">
            <a:avLst/>
          </a:prstGeom>
          <a:ln w="28575">
            <a:solidFill>
              <a:srgbClr val="000099"/>
            </a:solidFill>
            <a:tailEnd type="triangle"/>
          </a:ln>
        </p:spPr>
        <p:style>
          <a:lnRef idx="1">
            <a:schemeClr val="accent1"/>
          </a:lnRef>
          <a:fillRef idx="0">
            <a:schemeClr val="accent1"/>
          </a:fillRef>
          <a:effectRef idx="0">
            <a:schemeClr val="accent1"/>
          </a:effectRef>
          <a:fontRef idx="minor">
            <a:schemeClr val="tx1"/>
          </a:fontRef>
        </p:style>
      </p:cxnSp>
      <p:cxnSp>
        <p:nvCxnSpPr>
          <p:cNvPr id="19" name="직선 화살표 연결선 18"/>
          <p:cNvCxnSpPr/>
          <p:nvPr/>
        </p:nvCxnSpPr>
        <p:spPr>
          <a:xfrm flipH="1">
            <a:off x="4792815" y="1980472"/>
            <a:ext cx="191670" cy="267067"/>
          </a:xfrm>
          <a:prstGeom prst="straightConnector1">
            <a:avLst/>
          </a:prstGeom>
          <a:ln w="28575">
            <a:solidFill>
              <a:srgbClr val="000099"/>
            </a:solidFill>
            <a:tailEnd type="triangle"/>
          </a:ln>
        </p:spPr>
        <p:style>
          <a:lnRef idx="1">
            <a:schemeClr val="accent1"/>
          </a:lnRef>
          <a:fillRef idx="0">
            <a:schemeClr val="accent1"/>
          </a:fillRef>
          <a:effectRef idx="0">
            <a:schemeClr val="accent1"/>
          </a:effectRef>
          <a:fontRef idx="minor">
            <a:schemeClr val="tx1"/>
          </a:fontRef>
        </p:style>
      </p:cxnSp>
      <p:sp>
        <p:nvSpPr>
          <p:cNvPr id="4" name="위쪽 화살표 3"/>
          <p:cNvSpPr/>
          <p:nvPr/>
        </p:nvSpPr>
        <p:spPr>
          <a:xfrm>
            <a:off x="2927648" y="3321899"/>
            <a:ext cx="204464" cy="4680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슬라이드 번호 개체 틀 3"/>
          <p:cNvSpPr txBox="1">
            <a:spLocks/>
          </p:cNvSpPr>
          <p:nvPr/>
        </p:nvSpPr>
        <p:spPr>
          <a:xfrm>
            <a:off x="7220744" y="6484255"/>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127</a:t>
            </a:fld>
            <a:endParaRPr lang="ko-KR" altLang="en-US" dirty="0"/>
          </a:p>
        </p:txBody>
      </p:sp>
    </p:spTree>
    <p:extLst>
      <p:ext uri="{BB962C8B-B14F-4D97-AF65-F5344CB8AC3E}">
        <p14:creationId xmlns:p14="http://schemas.microsoft.com/office/powerpoint/2010/main" val="9765809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5360" y="80628"/>
            <a:ext cx="11164821" cy="692696"/>
          </a:xfrm>
        </p:spPr>
        <p:txBody>
          <a:bodyPr>
            <a:normAutofit fontScale="90000"/>
          </a:bodyPr>
          <a:lstStyle/>
          <a:p>
            <a:r>
              <a:rPr lang="en-US" altLang="ko-KR" dirty="0">
                <a:latin typeface="Arial" panose="020B0604020202020204" pitchFamily="34" charset="0"/>
                <a:cs typeface="Arial" panose="020B0604020202020204" pitchFamily="34" charset="0"/>
              </a:rPr>
              <a:t>Experiment 1: 4</a:t>
            </a:r>
            <a:r>
              <a:rPr lang="en-US" altLang="ko-KR" baseline="30000" dirty="0">
                <a:latin typeface="Arial" panose="020B0604020202020204" pitchFamily="34" charset="0"/>
                <a:cs typeface="Arial" panose="020B0604020202020204" pitchFamily="34" charset="0"/>
              </a:rPr>
              <a:t>th</a:t>
            </a:r>
            <a:r>
              <a:rPr lang="en-US" altLang="ko-KR" dirty="0">
                <a:latin typeface="Arial" panose="020B0604020202020204" pitchFamily="34" charset="0"/>
                <a:cs typeface="Arial" panose="020B0604020202020204" pitchFamily="34" charset="0"/>
              </a:rPr>
              <a:t> order particle resonance</a:t>
            </a:r>
            <a:br>
              <a:rPr lang="en-US" altLang="ko-KR" sz="3600" dirty="0">
                <a:latin typeface="Arial" panose="020B0604020202020204" pitchFamily="34" charset="0"/>
                <a:cs typeface="Arial" panose="020B0604020202020204" pitchFamily="34" charset="0"/>
              </a:rPr>
            </a:br>
            <a:r>
              <a:rPr lang="en-US" altLang="ko-KR" sz="2700" dirty="0">
                <a:latin typeface="Arial" panose="020B0604020202020204" pitchFamily="34" charset="0"/>
                <a:cs typeface="Arial" panose="020B0604020202020204" pitchFamily="34" charset="0"/>
              </a:rPr>
              <a:t>GSI UNILAC</a:t>
            </a:r>
            <a:endParaRPr lang="ko-KR" altLang="en-US" dirty="0"/>
          </a:p>
        </p:txBody>
      </p:sp>
      <p:pic>
        <p:nvPicPr>
          <p:cNvPr id="4" name="그림 3"/>
          <p:cNvPicPr>
            <a:picLocks noChangeAspect="1"/>
          </p:cNvPicPr>
          <p:nvPr/>
        </p:nvPicPr>
        <p:blipFill rotWithShape="1">
          <a:blip r:embed="rId4">
            <a:extLst>
              <a:ext uri="{28A0092B-C50C-407E-A947-70E740481C1C}">
                <a14:useLocalDpi xmlns:a14="http://schemas.microsoft.com/office/drawing/2010/main" val="0"/>
              </a:ext>
            </a:extLst>
          </a:blip>
          <a:srcRect r="18134" b="45154"/>
          <a:stretch/>
        </p:blipFill>
        <p:spPr>
          <a:xfrm>
            <a:off x="1558817" y="1235368"/>
            <a:ext cx="7345496" cy="1905600"/>
          </a:xfrm>
          <a:prstGeom prst="rect">
            <a:avLst/>
          </a:prstGeom>
        </p:spPr>
      </p:pic>
      <p:pic>
        <p:nvPicPr>
          <p:cNvPr id="5" name="Picture 5"/>
          <p:cNvPicPr>
            <a:picLocks noChangeAspect="1" noChangeArrowheads="1"/>
          </p:cNvPicPr>
          <p:nvPr/>
        </p:nvPicPr>
        <p:blipFill>
          <a:blip r:embed="rId5">
            <a:extLst>
              <a:ext uri="{28A0092B-C50C-407E-A947-70E740481C1C}">
                <a14:useLocalDpi xmlns:a14="http://schemas.microsoft.com/office/drawing/2010/main" val="0"/>
              </a:ext>
            </a:extLst>
          </a:blip>
          <a:srcRect l="45770" r="10463" b="55191"/>
          <a:stretch>
            <a:fillRect/>
          </a:stretch>
        </p:blipFill>
        <p:spPr bwMode="auto">
          <a:xfrm>
            <a:off x="7631073" y="4077073"/>
            <a:ext cx="2985785" cy="2158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9240835" y="3861048"/>
            <a:ext cx="1260281" cy="369332"/>
          </a:xfrm>
          <a:prstGeom prst="rect">
            <a:avLst/>
          </a:prstGeom>
          <a:solidFill>
            <a:srgbClr val="92D050"/>
          </a:solidFill>
        </p:spPr>
        <p:txBody>
          <a:bodyPr wrap="none" rtlCol="0">
            <a:spAutoFit/>
          </a:bodyPr>
          <a:lstStyle/>
          <a:p>
            <a:r>
              <a:rPr lang="en-US" altLang="ko-KR" dirty="0">
                <a:latin typeface="Arial" panose="020B0604020202020204" pitchFamily="34" charset="0"/>
                <a:cs typeface="Arial" panose="020B0604020202020204" pitchFamily="34" charset="0"/>
              </a:rPr>
              <a:t>simulation</a:t>
            </a:r>
            <a:endParaRPr lang="ko-KR" altLang="en-US" dirty="0">
              <a:latin typeface="Arial" panose="020B0604020202020204" pitchFamily="34" charset="0"/>
              <a:cs typeface="Arial" panose="020B0604020202020204" pitchFamily="34" charset="0"/>
            </a:endParaRPr>
          </a:p>
        </p:txBody>
      </p:sp>
      <p:graphicFrame>
        <p:nvGraphicFramePr>
          <p:cNvPr id="7" name="개체 6"/>
          <p:cNvGraphicFramePr>
            <a:graphicFrameLocks noGrp="1" noChangeAspect="1"/>
          </p:cNvGraphicFramePr>
          <p:nvPr>
            <p:extLst/>
          </p:nvPr>
        </p:nvGraphicFramePr>
        <p:xfrm>
          <a:off x="1555944" y="3534912"/>
          <a:ext cx="5606517" cy="3206456"/>
        </p:xfrm>
        <a:graphic>
          <a:graphicData uri="http://schemas.openxmlformats.org/presentationml/2006/ole">
            <mc:AlternateContent xmlns:mc="http://schemas.openxmlformats.org/markup-compatibility/2006">
              <mc:Choice xmlns:v="urn:schemas-microsoft-com:vml" Requires="v">
                <p:oleObj spid="_x0000_s3613" name="Chart" r:id="rId6" imgW="9077498" imgH="5191217" progId="Excel.Chart.8">
                  <p:embed/>
                </p:oleObj>
              </mc:Choice>
              <mc:Fallback>
                <p:oleObj name="Chart" r:id="rId6" imgW="9077498" imgH="5191217" progId="Excel.Chart.8">
                  <p:embed/>
                  <p:pic>
                    <p:nvPicPr>
                      <p:cNvPr id="7" name="개체 6"/>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5944" y="3534912"/>
                        <a:ext cx="5606517" cy="3206456"/>
                      </a:xfrm>
                      <a:prstGeom prst="rect">
                        <a:avLst/>
                      </a:prstGeom>
                      <a:noFill/>
                      <a:ln>
                        <a:noFill/>
                      </a:ln>
                      <a:effectLst/>
                    </p:spPr>
                  </p:pic>
                </p:oleObj>
              </mc:Fallback>
            </mc:AlternateContent>
          </a:graphicData>
        </a:graphic>
      </p:graphicFrame>
      <p:sp>
        <p:nvSpPr>
          <p:cNvPr id="8" name="타원 7"/>
          <p:cNvSpPr/>
          <p:nvPr/>
        </p:nvSpPr>
        <p:spPr>
          <a:xfrm>
            <a:off x="4007768" y="4189983"/>
            <a:ext cx="360040" cy="377057"/>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9" name="꺾인 연결선 8"/>
          <p:cNvCxnSpPr/>
          <p:nvPr/>
        </p:nvCxnSpPr>
        <p:spPr>
          <a:xfrm rot="5400000" flipH="1" flipV="1">
            <a:off x="4241970" y="2583080"/>
            <a:ext cx="1512000" cy="1620000"/>
          </a:xfrm>
          <a:prstGeom prst="bentConnector3">
            <a:avLst>
              <a:gd name="adj1" fmla="val 50554"/>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타원 9"/>
          <p:cNvSpPr/>
          <p:nvPr/>
        </p:nvSpPr>
        <p:spPr>
          <a:xfrm>
            <a:off x="2423592" y="5292852"/>
            <a:ext cx="360040" cy="377057"/>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타원 10"/>
          <p:cNvSpPr/>
          <p:nvPr/>
        </p:nvSpPr>
        <p:spPr>
          <a:xfrm>
            <a:off x="5627950" y="4545044"/>
            <a:ext cx="360040" cy="377057"/>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2" name="꺾인 연결선 11"/>
          <p:cNvCxnSpPr/>
          <p:nvPr/>
        </p:nvCxnSpPr>
        <p:spPr>
          <a:xfrm rot="5400000" flipH="1" flipV="1">
            <a:off x="1651823" y="3483208"/>
            <a:ext cx="2772000" cy="864000"/>
          </a:xfrm>
          <a:prstGeom prst="bentConnector3">
            <a:avLst>
              <a:gd name="adj1" fmla="val 50000"/>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꺾인 연결선 12"/>
          <p:cNvCxnSpPr/>
          <p:nvPr/>
        </p:nvCxnSpPr>
        <p:spPr>
          <a:xfrm rot="5400000" flipH="1" flipV="1">
            <a:off x="5981443" y="2349136"/>
            <a:ext cx="1980000" cy="2340000"/>
          </a:xfrm>
          <a:prstGeom prst="bentConnector3">
            <a:avLst>
              <a:gd name="adj1" fmla="val 43844"/>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9048328" y="6125234"/>
            <a:ext cx="356188" cy="400110"/>
          </a:xfrm>
          <a:prstGeom prst="rect">
            <a:avLst/>
          </a:prstGeom>
          <a:solidFill>
            <a:srgbClr val="FFFF00"/>
          </a:solidFill>
        </p:spPr>
        <p:txBody>
          <a:bodyPr wrap="none" rtlCol="0">
            <a:spAutoFit/>
          </a:bodyPr>
          <a:lstStyle/>
          <a:p>
            <a:r>
              <a:rPr lang="en-US" altLang="ko-KR" sz="2000" dirty="0">
                <a:latin typeface="Arial" panose="020B0604020202020204" pitchFamily="34" charset="0"/>
                <a:cs typeface="Arial" panose="020B0604020202020204" pitchFamily="34" charset="0"/>
              </a:rPr>
              <a:t>X</a:t>
            </a:r>
            <a:endParaRPr lang="ko-KR" altLang="en-US" sz="2000" dirty="0">
              <a:latin typeface="Arial" panose="020B0604020202020204" pitchFamily="34" charset="0"/>
              <a:cs typeface="Arial" panose="020B0604020202020204" pitchFamily="34" charset="0"/>
            </a:endParaRPr>
          </a:p>
        </p:txBody>
      </p:sp>
      <p:sp>
        <p:nvSpPr>
          <p:cNvPr id="15" name="TextBox 14"/>
          <p:cNvSpPr txBox="1"/>
          <p:nvPr/>
        </p:nvSpPr>
        <p:spPr>
          <a:xfrm rot="16200000">
            <a:off x="7516802" y="4987334"/>
            <a:ext cx="441146" cy="400110"/>
          </a:xfrm>
          <a:prstGeom prst="rect">
            <a:avLst/>
          </a:prstGeom>
          <a:solidFill>
            <a:srgbClr val="FFFF00"/>
          </a:solidFill>
        </p:spPr>
        <p:txBody>
          <a:bodyPr wrap="none" rtlCol="0">
            <a:spAutoFit/>
          </a:bodyPr>
          <a:lstStyle/>
          <a:p>
            <a:r>
              <a:rPr lang="en-US" altLang="ko-KR" sz="2000" dirty="0" err="1">
                <a:latin typeface="Arial" panose="020B0604020202020204" pitchFamily="34" charset="0"/>
                <a:cs typeface="Arial" panose="020B0604020202020204" pitchFamily="34" charset="0"/>
              </a:rPr>
              <a:t>P</a:t>
            </a:r>
            <a:r>
              <a:rPr lang="en-US" altLang="ko-KR" sz="2000" baseline="-25000" dirty="0" err="1">
                <a:latin typeface="Arial" panose="020B0604020202020204" pitchFamily="34" charset="0"/>
                <a:cs typeface="Arial" panose="020B0604020202020204" pitchFamily="34" charset="0"/>
              </a:rPr>
              <a:t>x</a:t>
            </a:r>
            <a:endParaRPr lang="ko-KR" altLang="en-US" sz="2000" baseline="-25000" dirty="0">
              <a:latin typeface="Arial" panose="020B0604020202020204" pitchFamily="34" charset="0"/>
              <a:cs typeface="Arial" panose="020B0604020202020204" pitchFamily="34" charset="0"/>
            </a:endParaRPr>
          </a:p>
        </p:txBody>
      </p:sp>
      <p:sp>
        <p:nvSpPr>
          <p:cNvPr id="16" name="TextBox 15"/>
          <p:cNvSpPr txBox="1"/>
          <p:nvPr/>
        </p:nvSpPr>
        <p:spPr>
          <a:xfrm>
            <a:off x="6596076" y="858198"/>
            <a:ext cx="3892412" cy="338554"/>
          </a:xfrm>
          <a:prstGeom prst="rect">
            <a:avLst/>
          </a:prstGeom>
          <a:solidFill>
            <a:schemeClr val="tx2">
              <a:lumMod val="20000"/>
              <a:lumOff val="80000"/>
            </a:schemeClr>
          </a:solidFill>
        </p:spPr>
        <p:txBody>
          <a:bodyPr wrap="none" rtlCol="0">
            <a:spAutoFit/>
          </a:bodyPr>
          <a:lstStyle/>
          <a:p>
            <a:pPr lvl="0"/>
            <a:r>
              <a:rPr lang="en-US" altLang="ko-KR" sz="1600" dirty="0">
                <a:latin typeface="Arial" panose="020B0604020202020204" pitchFamily="34" charset="0"/>
                <a:cs typeface="Arial" panose="020B0604020202020204" pitchFamily="34" charset="0"/>
              </a:rPr>
              <a:t>Groening et al, PRL</a:t>
            </a:r>
            <a:r>
              <a:rPr lang="en-US" altLang="ko-KR" sz="1600" b="1" dirty="0">
                <a:latin typeface="Arial" panose="020B0604020202020204" pitchFamily="34" charset="0"/>
                <a:cs typeface="Arial" panose="020B0604020202020204" pitchFamily="34" charset="0"/>
              </a:rPr>
              <a:t> </a:t>
            </a:r>
            <a:r>
              <a:rPr lang="en-US" altLang="ko-KR" sz="1600" dirty="0">
                <a:latin typeface="Arial" panose="020B0604020202020204" pitchFamily="34" charset="0"/>
                <a:cs typeface="Arial" panose="020B0604020202020204" pitchFamily="34" charset="0"/>
              </a:rPr>
              <a:t>102, 234801 (2009)</a:t>
            </a:r>
            <a:endParaRPr lang="ko-KR" altLang="ko-KR" sz="1600" dirty="0">
              <a:latin typeface="Arial" panose="020B0604020202020204" pitchFamily="34" charset="0"/>
              <a:cs typeface="Arial" panose="020B0604020202020204" pitchFamily="34" charset="0"/>
            </a:endParaRPr>
          </a:p>
        </p:txBody>
      </p:sp>
      <p:sp>
        <p:nvSpPr>
          <p:cNvPr id="18" name="TextBox 17"/>
          <p:cNvSpPr txBox="1"/>
          <p:nvPr/>
        </p:nvSpPr>
        <p:spPr>
          <a:xfrm>
            <a:off x="4153281" y="6459779"/>
            <a:ext cx="1042273" cy="369332"/>
          </a:xfrm>
          <a:prstGeom prst="rect">
            <a:avLst/>
          </a:prstGeom>
          <a:solidFill>
            <a:srgbClr val="FFFF00"/>
          </a:solidFill>
        </p:spPr>
        <p:txBody>
          <a:bodyPr wrap="none" rtlCol="0">
            <a:spAutoFit/>
          </a:bodyPr>
          <a:lstStyle/>
          <a:p>
            <a:r>
              <a:rPr lang="en-US" altLang="ko-KR" dirty="0">
                <a:latin typeface="Symbol" panose="05050102010706020507" pitchFamily="18" charset="2"/>
              </a:rPr>
              <a:t>s</a:t>
            </a:r>
            <a:r>
              <a:rPr lang="en-US" altLang="ko-KR" baseline="-25000" dirty="0"/>
              <a:t>o</a:t>
            </a:r>
            <a:r>
              <a:rPr lang="en-US" altLang="ko-KR" dirty="0"/>
              <a:t> [deg]</a:t>
            </a:r>
            <a:endParaRPr lang="ko-KR" altLang="en-US" dirty="0"/>
          </a:p>
        </p:txBody>
      </p:sp>
      <p:sp>
        <p:nvSpPr>
          <p:cNvPr id="19" name="슬라이드 번호 개체 틀 3"/>
          <p:cNvSpPr txBox="1">
            <a:spLocks/>
          </p:cNvSpPr>
          <p:nvPr/>
        </p:nvSpPr>
        <p:spPr>
          <a:xfrm>
            <a:off x="7220744" y="6484255"/>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128</a:t>
            </a:fld>
            <a:endParaRPr lang="ko-KR" altLang="en-US" dirty="0"/>
          </a:p>
        </p:txBody>
      </p:sp>
    </p:spTree>
    <p:extLst>
      <p:ext uri="{BB962C8B-B14F-4D97-AF65-F5344CB8AC3E}">
        <p14:creationId xmlns:p14="http://schemas.microsoft.com/office/powerpoint/2010/main" val="345614690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5360" y="80628"/>
            <a:ext cx="11164821" cy="692696"/>
          </a:xfrm>
        </p:spPr>
        <p:txBody>
          <a:bodyPr>
            <a:normAutofit fontScale="90000"/>
          </a:bodyPr>
          <a:lstStyle/>
          <a:p>
            <a:r>
              <a:rPr lang="en-US" altLang="ko-KR" dirty="0">
                <a:latin typeface="Arial" panose="020B0604020202020204" pitchFamily="34" charset="0"/>
                <a:cs typeface="Arial" panose="020B0604020202020204" pitchFamily="34" charset="0"/>
              </a:rPr>
              <a:t>Experiment 2: 4</a:t>
            </a:r>
            <a:r>
              <a:rPr lang="en-US" altLang="ko-KR" baseline="30000" dirty="0">
                <a:latin typeface="Arial" panose="020B0604020202020204" pitchFamily="34" charset="0"/>
                <a:cs typeface="Arial" panose="020B0604020202020204" pitchFamily="34" charset="0"/>
              </a:rPr>
              <a:t>th</a:t>
            </a:r>
            <a:r>
              <a:rPr lang="en-US" altLang="ko-KR" dirty="0">
                <a:latin typeface="Arial" panose="020B0604020202020204" pitchFamily="34" charset="0"/>
                <a:cs typeface="Arial" panose="020B0604020202020204" pitchFamily="34" charset="0"/>
              </a:rPr>
              <a:t> order particle resonance</a:t>
            </a:r>
            <a:br>
              <a:rPr lang="en-US" altLang="ko-KR" dirty="0">
                <a:latin typeface="Arial" panose="020B0604020202020204" pitchFamily="34" charset="0"/>
                <a:cs typeface="Arial" panose="020B0604020202020204" pitchFamily="34" charset="0"/>
              </a:rPr>
            </a:br>
            <a:r>
              <a:rPr lang="en-US" altLang="ko-KR" sz="2700" dirty="0">
                <a:latin typeface="Arial" panose="020B0604020202020204" pitchFamily="34" charset="0"/>
                <a:cs typeface="Arial" panose="020B0604020202020204" pitchFamily="34" charset="0"/>
              </a:rPr>
              <a:t>SNS linac</a:t>
            </a:r>
            <a:endParaRPr lang="ko-KR" altLang="en-US" sz="2700" dirty="0"/>
          </a:p>
        </p:txBody>
      </p:sp>
      <p:pic>
        <p:nvPicPr>
          <p:cNvPr id="4" name="그림 3"/>
          <p:cNvPicPr>
            <a:picLocks noChangeAspect="1"/>
          </p:cNvPicPr>
          <p:nvPr/>
        </p:nvPicPr>
        <p:blipFill rotWithShape="1">
          <a:blip r:embed="rId3">
            <a:extLst>
              <a:ext uri="{28A0092B-C50C-407E-A947-70E740481C1C}">
                <a14:useLocalDpi xmlns:a14="http://schemas.microsoft.com/office/drawing/2010/main" val="0"/>
              </a:ext>
            </a:extLst>
          </a:blip>
          <a:srcRect l="4126" t="5708" r="7069"/>
          <a:stretch/>
        </p:blipFill>
        <p:spPr>
          <a:xfrm>
            <a:off x="1991544" y="1052736"/>
            <a:ext cx="3635896" cy="2890258"/>
          </a:xfrm>
          <a:prstGeom prst="rect">
            <a:avLst/>
          </a:prstGeom>
        </p:spPr>
      </p:pic>
      <p:pic>
        <p:nvPicPr>
          <p:cNvPr id="5" name="그림 4"/>
          <p:cNvPicPr>
            <a:picLocks noChangeAspect="1"/>
          </p:cNvPicPr>
          <p:nvPr/>
        </p:nvPicPr>
        <p:blipFill rotWithShape="1">
          <a:blip r:embed="rId4">
            <a:extLst>
              <a:ext uri="{28A0092B-C50C-407E-A947-70E740481C1C}">
                <a14:useLocalDpi xmlns:a14="http://schemas.microsoft.com/office/drawing/2010/main" val="0"/>
              </a:ext>
            </a:extLst>
          </a:blip>
          <a:srcRect l="3830" t="5708" r="7366"/>
          <a:stretch/>
        </p:blipFill>
        <p:spPr>
          <a:xfrm>
            <a:off x="5829781" y="1062674"/>
            <a:ext cx="3623394" cy="2880320"/>
          </a:xfrm>
          <a:prstGeom prst="rect">
            <a:avLst/>
          </a:prstGeom>
        </p:spPr>
      </p:pic>
      <p:pic>
        <p:nvPicPr>
          <p:cNvPr id="6" name="그림 5"/>
          <p:cNvPicPr>
            <a:picLocks noChangeAspect="1"/>
          </p:cNvPicPr>
          <p:nvPr/>
        </p:nvPicPr>
        <p:blipFill rotWithShape="1">
          <a:blip r:embed="rId5">
            <a:extLst>
              <a:ext uri="{28A0092B-C50C-407E-A947-70E740481C1C}">
                <a14:useLocalDpi xmlns:a14="http://schemas.microsoft.com/office/drawing/2010/main" val="0"/>
              </a:ext>
            </a:extLst>
          </a:blip>
          <a:srcRect l="3791" t="5571" r="7784"/>
          <a:stretch/>
        </p:blipFill>
        <p:spPr>
          <a:xfrm>
            <a:off x="2016184" y="3926370"/>
            <a:ext cx="3611257" cy="2880320"/>
          </a:xfrm>
          <a:prstGeom prst="rect">
            <a:avLst/>
          </a:prstGeom>
        </p:spPr>
      </p:pic>
      <p:pic>
        <p:nvPicPr>
          <p:cNvPr id="7" name="그림 6"/>
          <p:cNvPicPr>
            <a:picLocks noChangeAspect="1"/>
          </p:cNvPicPr>
          <p:nvPr/>
        </p:nvPicPr>
        <p:blipFill rotWithShape="1">
          <a:blip r:embed="rId6">
            <a:extLst>
              <a:ext uri="{28A0092B-C50C-407E-A947-70E740481C1C}">
                <a14:useLocalDpi xmlns:a14="http://schemas.microsoft.com/office/drawing/2010/main" val="0"/>
              </a:ext>
            </a:extLst>
          </a:blip>
          <a:srcRect l="3601" t="5677" r="7594"/>
          <a:stretch/>
        </p:blipFill>
        <p:spPr>
          <a:xfrm>
            <a:off x="5807968" y="3926371"/>
            <a:ext cx="3622212" cy="2880320"/>
          </a:xfrm>
          <a:prstGeom prst="rect">
            <a:avLst/>
          </a:prstGeom>
        </p:spPr>
      </p:pic>
      <p:sp>
        <p:nvSpPr>
          <p:cNvPr id="8" name="TextBox 7"/>
          <p:cNvSpPr txBox="1"/>
          <p:nvPr/>
        </p:nvSpPr>
        <p:spPr>
          <a:xfrm>
            <a:off x="2380908" y="1124744"/>
            <a:ext cx="1223412" cy="369332"/>
          </a:xfrm>
          <a:prstGeom prst="rect">
            <a:avLst/>
          </a:prstGeom>
          <a:solidFill>
            <a:srgbClr val="FFFF00"/>
          </a:solidFill>
        </p:spPr>
        <p:txBody>
          <a:bodyPr wrap="none" rtlCol="0">
            <a:spAutoFit/>
          </a:bodyPr>
          <a:lstStyle/>
          <a:p>
            <a:r>
              <a:rPr lang="en-US" altLang="ko-KR" dirty="0">
                <a:latin typeface="Arial" panose="020B0604020202020204" pitchFamily="34" charset="0"/>
                <a:cs typeface="Arial" panose="020B0604020202020204" pitchFamily="34" charset="0"/>
              </a:rPr>
              <a:t>simulation</a:t>
            </a:r>
            <a:endParaRPr lang="ko-KR" altLang="en-US" dirty="0">
              <a:latin typeface="Arial" panose="020B0604020202020204" pitchFamily="34" charset="0"/>
              <a:cs typeface="Arial" panose="020B0604020202020204" pitchFamily="34" charset="0"/>
            </a:endParaRPr>
          </a:p>
        </p:txBody>
      </p:sp>
      <p:sp>
        <p:nvSpPr>
          <p:cNvPr id="9" name="TextBox 8"/>
          <p:cNvSpPr txBox="1"/>
          <p:nvPr/>
        </p:nvSpPr>
        <p:spPr>
          <a:xfrm>
            <a:off x="6240016" y="1124744"/>
            <a:ext cx="1326004" cy="369332"/>
          </a:xfrm>
          <a:prstGeom prst="rect">
            <a:avLst/>
          </a:prstGeom>
          <a:solidFill>
            <a:srgbClr val="66FF99"/>
          </a:solidFill>
        </p:spPr>
        <p:txBody>
          <a:bodyPr wrap="none" rtlCol="0">
            <a:spAutoFit/>
          </a:bodyPr>
          <a:lstStyle/>
          <a:p>
            <a:r>
              <a:rPr lang="en-US" altLang="ko-KR" dirty="0">
                <a:latin typeface="Arial" panose="020B0604020202020204" pitchFamily="34" charset="0"/>
                <a:cs typeface="Arial" panose="020B0604020202020204" pitchFamily="34" charset="0"/>
              </a:rPr>
              <a:t>experiment</a:t>
            </a:r>
            <a:endParaRPr lang="ko-KR" altLang="en-US" dirty="0">
              <a:latin typeface="Arial" panose="020B0604020202020204" pitchFamily="34" charset="0"/>
              <a:cs typeface="Arial" panose="020B0604020202020204" pitchFamily="34" charset="0"/>
            </a:endParaRPr>
          </a:p>
        </p:txBody>
      </p:sp>
      <p:sp>
        <p:nvSpPr>
          <p:cNvPr id="10" name="TextBox 9"/>
          <p:cNvSpPr txBox="1"/>
          <p:nvPr/>
        </p:nvSpPr>
        <p:spPr>
          <a:xfrm>
            <a:off x="7464152" y="756000"/>
            <a:ext cx="3096344" cy="338554"/>
          </a:xfrm>
          <a:prstGeom prst="rect">
            <a:avLst/>
          </a:prstGeom>
          <a:solidFill>
            <a:schemeClr val="tx2">
              <a:lumMod val="20000"/>
              <a:lumOff val="80000"/>
            </a:schemeClr>
          </a:solidFill>
        </p:spPr>
        <p:txBody>
          <a:bodyPr wrap="square" rtlCol="0">
            <a:spAutoFit/>
          </a:bodyPr>
          <a:lstStyle/>
          <a:p>
            <a:pPr lvl="0"/>
            <a:r>
              <a:rPr lang="en-US" altLang="ko-KR" sz="1600" dirty="0">
                <a:latin typeface="Arial" panose="020B0604020202020204" pitchFamily="34" charset="0"/>
                <a:cs typeface="Arial" panose="020B0604020202020204" pitchFamily="34" charset="0"/>
              </a:rPr>
              <a:t>Jeon, PRAB 19, 010101 (2016)</a:t>
            </a:r>
          </a:p>
        </p:txBody>
      </p:sp>
      <p:sp>
        <p:nvSpPr>
          <p:cNvPr id="12" name="TextBox 11"/>
          <p:cNvSpPr txBox="1"/>
          <p:nvPr/>
        </p:nvSpPr>
        <p:spPr>
          <a:xfrm>
            <a:off x="2423592" y="3998378"/>
            <a:ext cx="1223412" cy="369332"/>
          </a:xfrm>
          <a:prstGeom prst="rect">
            <a:avLst/>
          </a:prstGeom>
          <a:solidFill>
            <a:srgbClr val="FFFF00"/>
          </a:solidFill>
        </p:spPr>
        <p:txBody>
          <a:bodyPr wrap="none" rtlCol="0">
            <a:spAutoFit/>
          </a:bodyPr>
          <a:lstStyle/>
          <a:p>
            <a:r>
              <a:rPr lang="en-US" altLang="ko-KR" dirty="0">
                <a:latin typeface="Arial" panose="020B0604020202020204" pitchFamily="34" charset="0"/>
                <a:cs typeface="Arial" panose="020B0604020202020204" pitchFamily="34" charset="0"/>
              </a:rPr>
              <a:t>simulation</a:t>
            </a:r>
            <a:endParaRPr lang="ko-KR" altLang="en-US" dirty="0">
              <a:latin typeface="Arial" panose="020B0604020202020204" pitchFamily="34" charset="0"/>
              <a:cs typeface="Arial" panose="020B0604020202020204" pitchFamily="34" charset="0"/>
            </a:endParaRPr>
          </a:p>
        </p:txBody>
      </p:sp>
      <p:sp>
        <p:nvSpPr>
          <p:cNvPr id="13" name="TextBox 12"/>
          <p:cNvSpPr txBox="1"/>
          <p:nvPr/>
        </p:nvSpPr>
        <p:spPr>
          <a:xfrm>
            <a:off x="6240016" y="3998378"/>
            <a:ext cx="1326004" cy="369332"/>
          </a:xfrm>
          <a:prstGeom prst="rect">
            <a:avLst/>
          </a:prstGeom>
          <a:solidFill>
            <a:srgbClr val="66FF99"/>
          </a:solidFill>
        </p:spPr>
        <p:txBody>
          <a:bodyPr wrap="none" rtlCol="0">
            <a:spAutoFit/>
          </a:bodyPr>
          <a:lstStyle/>
          <a:p>
            <a:r>
              <a:rPr lang="en-US" altLang="ko-KR" dirty="0">
                <a:latin typeface="Arial" panose="020B0604020202020204" pitchFamily="34" charset="0"/>
                <a:cs typeface="Arial" panose="020B0604020202020204" pitchFamily="34" charset="0"/>
              </a:rPr>
              <a:t>experiment</a:t>
            </a:r>
            <a:endParaRPr lang="ko-KR" altLang="en-US" dirty="0">
              <a:latin typeface="Arial" panose="020B0604020202020204" pitchFamily="34" charset="0"/>
              <a:cs typeface="Arial" panose="020B0604020202020204" pitchFamily="34" charset="0"/>
            </a:endParaRPr>
          </a:p>
        </p:txBody>
      </p:sp>
      <p:sp>
        <p:nvSpPr>
          <p:cNvPr id="14" name="TextBox 13"/>
          <p:cNvSpPr txBox="1"/>
          <p:nvPr/>
        </p:nvSpPr>
        <p:spPr>
          <a:xfrm>
            <a:off x="6254455" y="5013176"/>
            <a:ext cx="736099" cy="338554"/>
          </a:xfrm>
          <a:prstGeom prst="rect">
            <a:avLst/>
          </a:prstGeom>
          <a:solidFill>
            <a:schemeClr val="accent2">
              <a:lumMod val="20000"/>
              <a:lumOff val="80000"/>
            </a:schemeClr>
          </a:solidFill>
        </p:spPr>
        <p:txBody>
          <a:bodyPr wrap="none" rtlCol="0">
            <a:spAutoFit/>
          </a:bodyPr>
          <a:lstStyle/>
          <a:p>
            <a:r>
              <a:rPr lang="en-US" altLang="ko-KR" sz="1600" dirty="0">
                <a:latin typeface="Symbol" panose="05050102010706020507" pitchFamily="18" charset="2"/>
                <a:cs typeface="Arial" panose="020B0604020202020204" pitchFamily="34" charset="0"/>
              </a:rPr>
              <a:t>s</a:t>
            </a:r>
            <a:r>
              <a:rPr lang="en-US" altLang="ko-KR" sz="1600" dirty="0">
                <a:latin typeface="Arial" panose="020B0604020202020204" pitchFamily="34" charset="0"/>
                <a:cs typeface="Arial" panose="020B0604020202020204" pitchFamily="34" charset="0"/>
              </a:rPr>
              <a:t>=80°</a:t>
            </a:r>
            <a:endParaRPr lang="ko-KR" altLang="en-US" sz="1600" dirty="0">
              <a:latin typeface="Arial" panose="020B0604020202020204" pitchFamily="34" charset="0"/>
              <a:cs typeface="Arial" panose="020B0604020202020204" pitchFamily="34" charset="0"/>
            </a:endParaRPr>
          </a:p>
        </p:txBody>
      </p:sp>
      <p:sp>
        <p:nvSpPr>
          <p:cNvPr id="15" name="TextBox 14"/>
          <p:cNvSpPr txBox="1"/>
          <p:nvPr/>
        </p:nvSpPr>
        <p:spPr>
          <a:xfrm>
            <a:off x="6254455" y="4530606"/>
            <a:ext cx="736099" cy="338554"/>
          </a:xfrm>
          <a:prstGeom prst="rect">
            <a:avLst/>
          </a:prstGeom>
          <a:solidFill>
            <a:schemeClr val="accent2">
              <a:lumMod val="20000"/>
              <a:lumOff val="80000"/>
            </a:schemeClr>
          </a:solidFill>
        </p:spPr>
        <p:txBody>
          <a:bodyPr wrap="none" rtlCol="0">
            <a:spAutoFit/>
          </a:bodyPr>
          <a:lstStyle/>
          <a:p>
            <a:r>
              <a:rPr lang="en-US" altLang="ko-KR" sz="1600" dirty="0">
                <a:latin typeface="Symbol" panose="05050102010706020507" pitchFamily="18" charset="2"/>
                <a:cs typeface="Arial" panose="020B0604020202020204" pitchFamily="34" charset="0"/>
              </a:rPr>
              <a:t>s</a:t>
            </a:r>
            <a:r>
              <a:rPr lang="en-US" altLang="ko-KR" sz="1600" dirty="0">
                <a:latin typeface="Arial" panose="020B0604020202020204" pitchFamily="34" charset="0"/>
                <a:cs typeface="Arial" panose="020B0604020202020204" pitchFamily="34" charset="0"/>
              </a:rPr>
              <a:t>=88°</a:t>
            </a:r>
            <a:endParaRPr lang="ko-KR" altLang="en-US" sz="1600" dirty="0">
              <a:latin typeface="Arial" panose="020B0604020202020204" pitchFamily="34" charset="0"/>
              <a:cs typeface="Arial" panose="020B0604020202020204" pitchFamily="34" charset="0"/>
            </a:endParaRPr>
          </a:p>
        </p:txBody>
      </p:sp>
      <p:cxnSp>
        <p:nvCxnSpPr>
          <p:cNvPr id="16" name="직선 화살표 연결선 15"/>
          <p:cNvCxnSpPr/>
          <p:nvPr/>
        </p:nvCxnSpPr>
        <p:spPr>
          <a:xfrm>
            <a:off x="6882837" y="2276872"/>
            <a:ext cx="333286" cy="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직선 화살표 연결선 16"/>
          <p:cNvCxnSpPr/>
          <p:nvPr/>
        </p:nvCxnSpPr>
        <p:spPr>
          <a:xfrm>
            <a:off x="6887458" y="2852936"/>
            <a:ext cx="333286" cy="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직선 화살표 연결선 17"/>
          <p:cNvCxnSpPr/>
          <p:nvPr/>
        </p:nvCxnSpPr>
        <p:spPr>
          <a:xfrm>
            <a:off x="3138421" y="2316841"/>
            <a:ext cx="333286" cy="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직선 화살표 연결선 18"/>
          <p:cNvCxnSpPr/>
          <p:nvPr/>
        </p:nvCxnSpPr>
        <p:spPr>
          <a:xfrm>
            <a:off x="3143042" y="2892905"/>
            <a:ext cx="333286" cy="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직선 화살표 연결선 19"/>
          <p:cNvCxnSpPr/>
          <p:nvPr/>
        </p:nvCxnSpPr>
        <p:spPr>
          <a:xfrm>
            <a:off x="3185527" y="4775666"/>
            <a:ext cx="333286" cy="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직선 화살표 연결선 20"/>
          <p:cNvCxnSpPr/>
          <p:nvPr/>
        </p:nvCxnSpPr>
        <p:spPr>
          <a:xfrm>
            <a:off x="3190148" y="5351730"/>
            <a:ext cx="225570" cy="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254455" y="2655550"/>
            <a:ext cx="736099" cy="338554"/>
          </a:xfrm>
          <a:prstGeom prst="rect">
            <a:avLst/>
          </a:prstGeom>
          <a:solidFill>
            <a:schemeClr val="accent2">
              <a:lumMod val="20000"/>
              <a:lumOff val="80000"/>
            </a:schemeClr>
          </a:solidFill>
        </p:spPr>
        <p:txBody>
          <a:bodyPr wrap="none" rtlCol="0">
            <a:spAutoFit/>
          </a:bodyPr>
          <a:lstStyle/>
          <a:p>
            <a:r>
              <a:rPr lang="en-US" altLang="ko-KR" sz="1600" dirty="0">
                <a:latin typeface="Symbol" panose="05050102010706020507" pitchFamily="18" charset="2"/>
                <a:cs typeface="Arial" panose="020B0604020202020204" pitchFamily="34" charset="0"/>
              </a:rPr>
              <a:t>s</a:t>
            </a:r>
            <a:r>
              <a:rPr lang="en-US" altLang="ko-KR" sz="1600" dirty="0">
                <a:latin typeface="Arial" panose="020B0604020202020204" pitchFamily="34" charset="0"/>
                <a:cs typeface="Arial" panose="020B0604020202020204" pitchFamily="34" charset="0"/>
              </a:rPr>
              <a:t>=65°</a:t>
            </a:r>
            <a:endParaRPr lang="ko-KR" altLang="en-US" sz="1600" dirty="0">
              <a:latin typeface="Arial" panose="020B0604020202020204" pitchFamily="34" charset="0"/>
              <a:cs typeface="Arial" panose="020B0604020202020204" pitchFamily="34" charset="0"/>
            </a:endParaRPr>
          </a:p>
        </p:txBody>
      </p:sp>
      <p:sp>
        <p:nvSpPr>
          <p:cNvPr id="23" name="TextBox 22"/>
          <p:cNvSpPr txBox="1"/>
          <p:nvPr/>
        </p:nvSpPr>
        <p:spPr>
          <a:xfrm>
            <a:off x="6240017" y="2100698"/>
            <a:ext cx="736099" cy="338554"/>
          </a:xfrm>
          <a:prstGeom prst="rect">
            <a:avLst/>
          </a:prstGeom>
          <a:solidFill>
            <a:schemeClr val="accent2">
              <a:lumMod val="20000"/>
              <a:lumOff val="80000"/>
            </a:schemeClr>
          </a:solidFill>
          <a:ln>
            <a:noFill/>
          </a:ln>
        </p:spPr>
        <p:txBody>
          <a:bodyPr wrap="none" rtlCol="0">
            <a:spAutoFit/>
          </a:bodyPr>
          <a:lstStyle/>
          <a:p>
            <a:r>
              <a:rPr lang="en-US" altLang="ko-KR" sz="1600" dirty="0">
                <a:latin typeface="Symbol" panose="05050102010706020507" pitchFamily="18" charset="2"/>
              </a:rPr>
              <a:t>s</a:t>
            </a:r>
            <a:r>
              <a:rPr lang="en-US" altLang="ko-KR" sz="1600" dirty="0">
                <a:latin typeface="Arial" panose="020B0604020202020204" pitchFamily="34" charset="0"/>
                <a:cs typeface="Arial" panose="020B0604020202020204" pitchFamily="34" charset="0"/>
              </a:rPr>
              <a:t>=80°</a:t>
            </a:r>
            <a:endParaRPr lang="ko-KR" altLang="en-US" sz="1600" dirty="0">
              <a:latin typeface="Symbol" panose="05050102010706020507" pitchFamily="18" charset="2"/>
            </a:endParaRPr>
          </a:p>
        </p:txBody>
      </p:sp>
      <p:sp>
        <p:nvSpPr>
          <p:cNvPr id="24" name="TextBox 23"/>
          <p:cNvSpPr txBox="1"/>
          <p:nvPr/>
        </p:nvSpPr>
        <p:spPr>
          <a:xfrm>
            <a:off x="2510039" y="2695519"/>
            <a:ext cx="736099" cy="338554"/>
          </a:xfrm>
          <a:prstGeom prst="rect">
            <a:avLst/>
          </a:prstGeom>
          <a:solidFill>
            <a:schemeClr val="accent2">
              <a:lumMod val="20000"/>
              <a:lumOff val="80000"/>
            </a:schemeClr>
          </a:solidFill>
        </p:spPr>
        <p:txBody>
          <a:bodyPr wrap="none" rtlCol="0">
            <a:spAutoFit/>
          </a:bodyPr>
          <a:lstStyle/>
          <a:p>
            <a:r>
              <a:rPr lang="en-US" altLang="ko-KR" sz="1600" dirty="0">
                <a:latin typeface="Symbol" panose="05050102010706020507" pitchFamily="18" charset="2"/>
                <a:cs typeface="Arial" panose="020B0604020202020204" pitchFamily="34" charset="0"/>
              </a:rPr>
              <a:t>s</a:t>
            </a:r>
            <a:r>
              <a:rPr lang="en-US" altLang="ko-KR" sz="1600" dirty="0">
                <a:latin typeface="Arial" panose="020B0604020202020204" pitchFamily="34" charset="0"/>
                <a:cs typeface="Arial" panose="020B0604020202020204" pitchFamily="34" charset="0"/>
              </a:rPr>
              <a:t>=65°</a:t>
            </a:r>
            <a:endParaRPr lang="ko-KR" altLang="en-US" sz="1600" dirty="0">
              <a:latin typeface="Arial" panose="020B0604020202020204" pitchFamily="34" charset="0"/>
              <a:cs typeface="Arial" panose="020B0604020202020204" pitchFamily="34" charset="0"/>
            </a:endParaRPr>
          </a:p>
        </p:txBody>
      </p:sp>
      <p:sp>
        <p:nvSpPr>
          <p:cNvPr id="25" name="TextBox 24"/>
          <p:cNvSpPr txBox="1"/>
          <p:nvPr/>
        </p:nvSpPr>
        <p:spPr>
          <a:xfrm>
            <a:off x="2495601" y="2140667"/>
            <a:ext cx="736099" cy="338554"/>
          </a:xfrm>
          <a:prstGeom prst="rect">
            <a:avLst/>
          </a:prstGeom>
          <a:solidFill>
            <a:schemeClr val="accent2">
              <a:lumMod val="20000"/>
              <a:lumOff val="80000"/>
            </a:schemeClr>
          </a:solidFill>
          <a:ln>
            <a:noFill/>
          </a:ln>
        </p:spPr>
        <p:txBody>
          <a:bodyPr wrap="none" rtlCol="0">
            <a:spAutoFit/>
          </a:bodyPr>
          <a:lstStyle/>
          <a:p>
            <a:r>
              <a:rPr lang="en-US" altLang="ko-KR" sz="1600" dirty="0">
                <a:latin typeface="Symbol" panose="05050102010706020507" pitchFamily="18" charset="2"/>
              </a:rPr>
              <a:t>s</a:t>
            </a:r>
            <a:r>
              <a:rPr lang="en-US" altLang="ko-KR" sz="1600" dirty="0">
                <a:latin typeface="Arial" panose="020B0604020202020204" pitchFamily="34" charset="0"/>
                <a:cs typeface="Arial" panose="020B0604020202020204" pitchFamily="34" charset="0"/>
              </a:rPr>
              <a:t>=80°</a:t>
            </a:r>
            <a:endParaRPr lang="ko-KR" altLang="en-US" sz="1600" dirty="0">
              <a:latin typeface="Symbol" panose="05050102010706020507" pitchFamily="18" charset="2"/>
            </a:endParaRPr>
          </a:p>
        </p:txBody>
      </p:sp>
      <p:sp>
        <p:nvSpPr>
          <p:cNvPr id="26" name="TextBox 25"/>
          <p:cNvSpPr txBox="1"/>
          <p:nvPr/>
        </p:nvSpPr>
        <p:spPr>
          <a:xfrm>
            <a:off x="2479582" y="5135706"/>
            <a:ext cx="736099" cy="338554"/>
          </a:xfrm>
          <a:prstGeom prst="rect">
            <a:avLst/>
          </a:prstGeom>
          <a:solidFill>
            <a:schemeClr val="accent2">
              <a:lumMod val="20000"/>
              <a:lumOff val="80000"/>
            </a:schemeClr>
          </a:solidFill>
        </p:spPr>
        <p:txBody>
          <a:bodyPr wrap="none" rtlCol="0">
            <a:spAutoFit/>
          </a:bodyPr>
          <a:lstStyle/>
          <a:p>
            <a:r>
              <a:rPr lang="en-US" altLang="ko-KR" sz="1600" dirty="0">
                <a:latin typeface="Symbol" panose="05050102010706020507" pitchFamily="18" charset="2"/>
                <a:cs typeface="Arial" panose="020B0604020202020204" pitchFamily="34" charset="0"/>
              </a:rPr>
              <a:t>s</a:t>
            </a:r>
            <a:r>
              <a:rPr lang="en-US" altLang="ko-KR" sz="1600" dirty="0">
                <a:latin typeface="Arial" panose="020B0604020202020204" pitchFamily="34" charset="0"/>
                <a:cs typeface="Arial" panose="020B0604020202020204" pitchFamily="34" charset="0"/>
              </a:rPr>
              <a:t>=80°</a:t>
            </a:r>
            <a:endParaRPr lang="ko-KR" altLang="en-US" sz="1600" dirty="0">
              <a:latin typeface="Arial" panose="020B0604020202020204" pitchFamily="34" charset="0"/>
              <a:cs typeface="Arial" panose="020B0604020202020204" pitchFamily="34" charset="0"/>
            </a:endParaRPr>
          </a:p>
        </p:txBody>
      </p:sp>
      <p:sp>
        <p:nvSpPr>
          <p:cNvPr id="27" name="TextBox 26"/>
          <p:cNvSpPr txBox="1"/>
          <p:nvPr/>
        </p:nvSpPr>
        <p:spPr>
          <a:xfrm>
            <a:off x="2479582" y="4653136"/>
            <a:ext cx="736099" cy="338554"/>
          </a:xfrm>
          <a:prstGeom prst="rect">
            <a:avLst/>
          </a:prstGeom>
          <a:solidFill>
            <a:schemeClr val="accent2">
              <a:lumMod val="20000"/>
              <a:lumOff val="80000"/>
            </a:schemeClr>
          </a:solidFill>
        </p:spPr>
        <p:txBody>
          <a:bodyPr wrap="none" rtlCol="0">
            <a:spAutoFit/>
          </a:bodyPr>
          <a:lstStyle/>
          <a:p>
            <a:r>
              <a:rPr lang="en-US" altLang="ko-KR" sz="1600" dirty="0">
                <a:latin typeface="Symbol" panose="05050102010706020507" pitchFamily="18" charset="2"/>
                <a:cs typeface="Arial" panose="020B0604020202020204" pitchFamily="34" charset="0"/>
              </a:rPr>
              <a:t>s</a:t>
            </a:r>
            <a:r>
              <a:rPr lang="en-US" altLang="ko-KR" sz="1600" dirty="0">
                <a:latin typeface="Arial" panose="020B0604020202020204" pitchFamily="34" charset="0"/>
                <a:cs typeface="Arial" panose="020B0604020202020204" pitchFamily="34" charset="0"/>
              </a:rPr>
              <a:t>=88°</a:t>
            </a:r>
            <a:endParaRPr lang="ko-KR" alt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8980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775520" y="80628"/>
            <a:ext cx="8373616" cy="692696"/>
          </a:xfrm>
        </p:spPr>
        <p:txBody>
          <a:bodyPr>
            <a:normAutofit fontScale="90000"/>
          </a:bodyPr>
          <a:lstStyle/>
          <a:p>
            <a:r>
              <a:rPr lang="en-US" altLang="ko-KR" dirty="0"/>
              <a:t>Accelerator Systems</a:t>
            </a:r>
            <a:endParaRPr lang="ko-KR" altLang="en-US" dirty="0"/>
          </a:p>
        </p:txBody>
      </p:sp>
      <p:sp>
        <p:nvSpPr>
          <p:cNvPr id="4" name="슬라이드 번호 개체 틀 3"/>
          <p:cNvSpPr>
            <a:spLocks noGrp="1"/>
          </p:cNvSpPr>
          <p:nvPr>
            <p:ph type="sldNum" sz="quarter" idx="4294967295"/>
          </p:nvPr>
        </p:nvSpPr>
        <p:spPr/>
        <p:txBody>
          <a:bodyPr/>
          <a:lstStyle/>
          <a:p>
            <a:fld id="{8ECE3F3E-312A-4DBA-B1CF-08141468BDBF}" type="slidenum">
              <a:rPr lang="ko-KR" altLang="en-US" smtClean="0"/>
              <a:pPr/>
              <a:t>13</a:t>
            </a:fld>
            <a:endParaRPr lang="ko-KR" altLang="en-US" dirty="0"/>
          </a:p>
        </p:txBody>
      </p:sp>
      <p:pic>
        <p:nvPicPr>
          <p:cNvPr id="6" name="그림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6373" y="2168860"/>
            <a:ext cx="8496944" cy="4669995"/>
          </a:xfrm>
          <a:prstGeom prst="rect">
            <a:avLst/>
          </a:prstGeom>
        </p:spPr>
      </p:pic>
      <p:pic>
        <p:nvPicPr>
          <p:cNvPr id="7" name="그림 6">
            <a:extLst>
              <a:ext uri="{FF2B5EF4-FFF2-40B4-BE49-F238E27FC236}">
                <a16:creationId xmlns:a16="http://schemas.microsoft.com/office/drawing/2014/main" id="{CB107EAD-3C91-44AD-90DF-AE7662AFB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1484" y="908720"/>
            <a:ext cx="8413209" cy="1390008"/>
          </a:xfrm>
          <a:prstGeom prst="rect">
            <a:avLst/>
          </a:prstGeom>
        </p:spPr>
      </p:pic>
    </p:spTree>
    <p:extLst>
      <p:ext uri="{BB962C8B-B14F-4D97-AF65-F5344CB8AC3E}">
        <p14:creationId xmlns:p14="http://schemas.microsoft.com/office/powerpoint/2010/main" val="97813423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A68AFA2-7C34-4D3E-BA1F-A42AA88AC0D4}"/>
              </a:ext>
            </a:extLst>
          </p:cNvPr>
          <p:cNvSpPr>
            <a:spLocks noGrp="1"/>
          </p:cNvSpPr>
          <p:nvPr>
            <p:ph type="title"/>
          </p:nvPr>
        </p:nvSpPr>
        <p:spPr>
          <a:xfrm>
            <a:off x="335360" y="80628"/>
            <a:ext cx="11164821" cy="692696"/>
          </a:xfrm>
        </p:spPr>
        <p:txBody>
          <a:bodyPr>
            <a:normAutofit fontScale="90000"/>
          </a:bodyPr>
          <a:lstStyle/>
          <a:p>
            <a:r>
              <a:rPr lang="en-US" altLang="ko-KR" dirty="0">
                <a:latin typeface="Arial" panose="020B0604020202020204" pitchFamily="34" charset="0"/>
                <a:cs typeface="Arial" panose="020B0604020202020204" pitchFamily="34" charset="0"/>
                <a:sym typeface="Symbol"/>
              </a:rPr>
              <a:t>6</a:t>
            </a:r>
            <a:r>
              <a:rPr lang="en-US" altLang="ko-KR" baseline="30000" dirty="0">
                <a:latin typeface="Arial" panose="020B0604020202020204" pitchFamily="34" charset="0"/>
                <a:cs typeface="Arial" panose="020B0604020202020204" pitchFamily="34" charset="0"/>
                <a:sym typeface="Symbol"/>
              </a:rPr>
              <a:t>th</a:t>
            </a:r>
            <a:r>
              <a:rPr lang="en-US" altLang="ko-KR" dirty="0">
                <a:latin typeface="Arial" panose="020B0604020202020204" pitchFamily="34" charset="0"/>
                <a:cs typeface="Arial" panose="020B0604020202020204" pitchFamily="34" charset="0"/>
                <a:sym typeface="Symbol"/>
              </a:rPr>
              <a:t> </a:t>
            </a:r>
            <a:r>
              <a:rPr lang="en-US" altLang="ko-KR" dirty="0">
                <a:latin typeface="Arial" panose="020B0604020202020204" pitchFamily="34" charset="0"/>
                <a:cs typeface="Arial" panose="020B0604020202020204" pitchFamily="34" charset="0"/>
              </a:rPr>
              <a:t>order particle resonance</a:t>
            </a:r>
            <a:br>
              <a:rPr lang="en-US" altLang="ko-KR" dirty="0">
                <a:latin typeface="Arial" panose="020B0604020202020204" pitchFamily="34" charset="0"/>
                <a:cs typeface="Arial" panose="020B0604020202020204" pitchFamily="34" charset="0"/>
              </a:rPr>
            </a:br>
            <a:r>
              <a:rPr lang="en-US" altLang="ko-KR" sz="2700" dirty="0">
                <a:latin typeface="Arial" panose="020B0604020202020204" pitchFamily="34" charset="0"/>
                <a:cs typeface="Arial" panose="020B0604020202020204" pitchFamily="34" charset="0"/>
              </a:rPr>
              <a:t>in high-intensity </a:t>
            </a:r>
            <a:r>
              <a:rPr lang="en-US" altLang="ko-KR" sz="2700" dirty="0" err="1">
                <a:latin typeface="Arial" panose="020B0604020202020204" pitchFamily="34" charset="0"/>
                <a:cs typeface="Arial" panose="020B0604020202020204" pitchFamily="34" charset="0"/>
              </a:rPr>
              <a:t>linacs</a:t>
            </a:r>
            <a:r>
              <a:rPr lang="en-US" altLang="ko-KR" sz="2700" dirty="0">
                <a:latin typeface="Arial" panose="020B0604020202020204" pitchFamily="34" charset="0"/>
                <a:cs typeface="Arial" panose="020B0604020202020204" pitchFamily="34" charset="0"/>
              </a:rPr>
              <a:t> </a:t>
            </a:r>
            <a:endParaRPr lang="ko-KR" altLang="en-US" sz="2700" dirty="0"/>
          </a:p>
        </p:txBody>
      </p:sp>
      <p:sp>
        <p:nvSpPr>
          <p:cNvPr id="7" name="내용 개체 틀 18">
            <a:extLst>
              <a:ext uri="{FF2B5EF4-FFF2-40B4-BE49-F238E27FC236}">
                <a16:creationId xmlns:a16="http://schemas.microsoft.com/office/drawing/2014/main" id="{10C697AE-50AF-468C-BAF6-9B98654A9592}"/>
              </a:ext>
            </a:extLst>
          </p:cNvPr>
          <p:cNvSpPr>
            <a:spLocks noGrp="1"/>
          </p:cNvSpPr>
          <p:nvPr>
            <p:ph sz="half" idx="2"/>
          </p:nvPr>
        </p:nvSpPr>
        <p:spPr>
          <a:xfrm>
            <a:off x="1775520" y="4859860"/>
            <a:ext cx="8424936" cy="1305444"/>
          </a:xfrm>
        </p:spPr>
        <p:txBody>
          <a:bodyPr>
            <a:normAutofit/>
          </a:bodyPr>
          <a:lstStyle/>
          <a:p>
            <a:r>
              <a:rPr lang="en-US" altLang="ko-KR" sz="2000" dirty="0">
                <a:latin typeface="Arial" panose="020B0604020202020204" pitchFamily="34" charset="0"/>
                <a:cs typeface="Arial" panose="020B0604020202020204" pitchFamily="34" charset="0"/>
                <a:sym typeface="Symbol"/>
              </a:rPr>
              <a:t>FFT analysis shows a peak at 1/3.</a:t>
            </a:r>
          </a:p>
          <a:p>
            <a:r>
              <a:rPr lang="en-US" altLang="ko-KR" sz="2000" dirty="0">
                <a:latin typeface="Arial" panose="020B0604020202020204" pitchFamily="34" charset="0"/>
                <a:cs typeface="Arial" panose="020B0604020202020204" pitchFamily="34" charset="0"/>
              </a:rPr>
              <a:t>6</a:t>
            </a:r>
            <a:r>
              <a:rPr lang="en-US" altLang="ko-KR" sz="2000" dirty="0">
                <a:latin typeface="Symbol" panose="05050102010706020507" pitchFamily="18" charset="2"/>
                <a:cs typeface="Arial" panose="020B0604020202020204" pitchFamily="34" charset="0"/>
              </a:rPr>
              <a:t>s</a:t>
            </a:r>
            <a:r>
              <a:rPr lang="en-US" altLang="ko-KR" sz="2000" dirty="0">
                <a:latin typeface="Arial" panose="020B0604020202020204" pitchFamily="34" charset="0"/>
                <a:cs typeface="Arial" panose="020B0604020202020204" pitchFamily="34" charset="0"/>
              </a:rPr>
              <a:t> = 720</a:t>
            </a:r>
            <a:r>
              <a:rPr lang="en-US" altLang="ko-KR" sz="2000" dirty="0">
                <a:latin typeface="Arial" panose="020B0604020202020204" pitchFamily="34" charset="0"/>
                <a:cs typeface="Arial" panose="020B0604020202020204" pitchFamily="34" charset="0"/>
                <a:sym typeface="Symbol"/>
              </a:rPr>
              <a:t></a:t>
            </a:r>
            <a:r>
              <a:rPr lang="en-US" altLang="ko-KR" sz="2000" dirty="0">
                <a:latin typeface="Arial" panose="020B0604020202020204" pitchFamily="34" charset="0"/>
                <a:cs typeface="Arial" panose="020B0604020202020204" pitchFamily="34" charset="0"/>
              </a:rPr>
              <a:t> particle resonance in </a:t>
            </a:r>
            <a:r>
              <a:rPr lang="en-US" altLang="ko-KR" sz="2000" dirty="0">
                <a:latin typeface="Symbol" panose="05050102010706020507" pitchFamily="18" charset="2"/>
                <a:cs typeface="Arial" panose="020B0604020202020204" pitchFamily="34" charset="0"/>
                <a:sym typeface="Symbol"/>
              </a:rPr>
              <a:t>s</a:t>
            </a:r>
            <a:r>
              <a:rPr lang="en-US" altLang="ko-KR" sz="2000" dirty="0">
                <a:latin typeface="Arial" panose="020B0604020202020204" pitchFamily="34" charset="0"/>
                <a:cs typeface="Arial" panose="020B0604020202020204" pitchFamily="34" charset="0"/>
                <a:sym typeface="Symbol"/>
              </a:rPr>
              <a:t> &lt; 120.</a:t>
            </a:r>
            <a:endParaRPr lang="en-US" altLang="ko-KR" sz="2000" dirty="0">
              <a:latin typeface="Arial" panose="020B0604020202020204" pitchFamily="34" charset="0"/>
              <a:cs typeface="Arial" panose="020B0604020202020204" pitchFamily="34" charset="0"/>
            </a:endParaRPr>
          </a:p>
          <a:p>
            <a:r>
              <a:rPr lang="en-US" altLang="ko-KR" sz="2000" dirty="0">
                <a:latin typeface="Arial" panose="020B0604020202020204" pitchFamily="34" charset="0"/>
                <a:cs typeface="Arial" panose="020B0604020202020204" pitchFamily="34" charset="0"/>
              </a:rPr>
              <a:t>No resonance effects in </a:t>
            </a:r>
            <a:r>
              <a:rPr lang="en-US" altLang="ko-KR" sz="2000" dirty="0">
                <a:latin typeface="Symbol" panose="05050102010706020507" pitchFamily="18" charset="2"/>
                <a:cs typeface="Arial" panose="020B0604020202020204" pitchFamily="34" charset="0"/>
              </a:rPr>
              <a:t>s</a:t>
            </a:r>
            <a:r>
              <a:rPr lang="en-US" altLang="ko-KR" sz="2000" dirty="0">
                <a:latin typeface="Arial" panose="020B0604020202020204" pitchFamily="34" charset="0"/>
                <a:cs typeface="Arial" panose="020B0604020202020204" pitchFamily="34" charset="0"/>
              </a:rPr>
              <a:t> &gt; 120</a:t>
            </a:r>
            <a:r>
              <a:rPr lang="en-US" altLang="ko-KR" sz="2000" dirty="0">
                <a:latin typeface="Arial" panose="020B0604020202020204" pitchFamily="34" charset="0"/>
                <a:cs typeface="Arial" panose="020B0604020202020204" pitchFamily="34" charset="0"/>
                <a:sym typeface="Symbol"/>
              </a:rPr>
              <a:t>.</a:t>
            </a:r>
          </a:p>
        </p:txBody>
      </p:sp>
      <p:pic>
        <p:nvPicPr>
          <p:cNvPr id="8" name="그림 7">
            <a:extLst>
              <a:ext uri="{FF2B5EF4-FFF2-40B4-BE49-F238E27FC236}">
                <a16:creationId xmlns:a16="http://schemas.microsoft.com/office/drawing/2014/main" id="{F17645C8-9FA8-4F06-837B-25B54685E58D}"/>
              </a:ext>
            </a:extLst>
          </p:cNvPr>
          <p:cNvPicPr>
            <a:picLocks noChangeAspect="1"/>
          </p:cNvPicPr>
          <p:nvPr/>
        </p:nvPicPr>
        <p:blipFill rotWithShape="1">
          <a:blip r:embed="rId2">
            <a:extLst>
              <a:ext uri="{28A0092B-C50C-407E-A947-70E740481C1C}">
                <a14:useLocalDpi xmlns:a14="http://schemas.microsoft.com/office/drawing/2010/main" val="0"/>
              </a:ext>
            </a:extLst>
          </a:blip>
          <a:srcRect t="4577" r="6849"/>
          <a:stretch/>
        </p:blipFill>
        <p:spPr>
          <a:xfrm>
            <a:off x="1711331" y="1290426"/>
            <a:ext cx="4384669" cy="3362710"/>
          </a:xfrm>
          <a:prstGeom prst="rect">
            <a:avLst/>
          </a:prstGeom>
        </p:spPr>
      </p:pic>
      <p:sp>
        <p:nvSpPr>
          <p:cNvPr id="9" name="왼쪽/오른쪽 화살표 2">
            <a:extLst>
              <a:ext uri="{FF2B5EF4-FFF2-40B4-BE49-F238E27FC236}">
                <a16:creationId xmlns:a16="http://schemas.microsoft.com/office/drawing/2014/main" id="{4549A785-C404-46FA-A67F-D05987C7EC25}"/>
              </a:ext>
            </a:extLst>
          </p:cNvPr>
          <p:cNvSpPr/>
          <p:nvPr/>
        </p:nvSpPr>
        <p:spPr>
          <a:xfrm>
            <a:off x="2783632" y="3987692"/>
            <a:ext cx="1944216" cy="144016"/>
          </a:xfrm>
          <a:prstGeom prst="leftRightArrow">
            <a:avLst/>
          </a:prstGeom>
          <a:solidFill>
            <a:srgbClr val="FFFF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Box 9">
            <a:extLst>
              <a:ext uri="{FF2B5EF4-FFF2-40B4-BE49-F238E27FC236}">
                <a16:creationId xmlns:a16="http://schemas.microsoft.com/office/drawing/2014/main" id="{B5D54D02-CC53-4BEE-907F-399DEB0A04C4}"/>
              </a:ext>
            </a:extLst>
          </p:cNvPr>
          <p:cNvSpPr txBox="1"/>
          <p:nvPr/>
        </p:nvSpPr>
        <p:spPr>
          <a:xfrm>
            <a:off x="2639617" y="3690368"/>
            <a:ext cx="2236381" cy="369332"/>
          </a:xfrm>
          <a:prstGeom prst="rect">
            <a:avLst/>
          </a:prstGeom>
          <a:noFill/>
        </p:spPr>
        <p:txBody>
          <a:bodyPr wrap="none" rtlCol="0">
            <a:spAutoFit/>
          </a:bodyPr>
          <a:lstStyle/>
          <a:p>
            <a:r>
              <a:rPr lang="en-US" altLang="ko-KR" dirty="0"/>
              <a:t>6</a:t>
            </a:r>
            <a:r>
              <a:rPr lang="en-US" altLang="ko-KR" baseline="30000" dirty="0"/>
              <a:t>th</a:t>
            </a:r>
            <a:r>
              <a:rPr lang="en-US" altLang="ko-KR" dirty="0"/>
              <a:t> order resonance</a:t>
            </a:r>
            <a:endParaRPr lang="ko-KR" altLang="en-US" dirty="0"/>
          </a:p>
        </p:txBody>
      </p:sp>
      <p:pic>
        <p:nvPicPr>
          <p:cNvPr id="11" name="그림 10">
            <a:extLst>
              <a:ext uri="{FF2B5EF4-FFF2-40B4-BE49-F238E27FC236}">
                <a16:creationId xmlns:a16="http://schemas.microsoft.com/office/drawing/2014/main" id="{DF49C0A5-E8AA-4EC1-89B6-6C76159E65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64" r="7391"/>
          <a:stretch/>
        </p:blipFill>
        <p:spPr>
          <a:xfrm>
            <a:off x="6312024" y="1271138"/>
            <a:ext cx="4198917" cy="3381998"/>
          </a:xfrm>
          <a:prstGeom prst="rect">
            <a:avLst/>
          </a:prstGeom>
        </p:spPr>
      </p:pic>
      <p:sp>
        <p:nvSpPr>
          <p:cNvPr id="12" name="TextBox 11">
            <a:extLst>
              <a:ext uri="{FF2B5EF4-FFF2-40B4-BE49-F238E27FC236}">
                <a16:creationId xmlns:a16="http://schemas.microsoft.com/office/drawing/2014/main" id="{26229DBA-68A6-4602-8CB9-93CF74A1AB3B}"/>
              </a:ext>
            </a:extLst>
          </p:cNvPr>
          <p:cNvSpPr txBox="1"/>
          <p:nvPr/>
        </p:nvSpPr>
        <p:spPr>
          <a:xfrm>
            <a:off x="6960096" y="908720"/>
            <a:ext cx="3474284" cy="338554"/>
          </a:xfrm>
          <a:prstGeom prst="rect">
            <a:avLst/>
          </a:prstGeom>
          <a:solidFill>
            <a:schemeClr val="tx2">
              <a:lumMod val="20000"/>
              <a:lumOff val="80000"/>
            </a:schemeClr>
          </a:solidFill>
        </p:spPr>
        <p:txBody>
          <a:bodyPr wrap="none" rtlCol="0">
            <a:spAutoFit/>
          </a:bodyPr>
          <a:lstStyle/>
          <a:p>
            <a:pPr lvl="0"/>
            <a:r>
              <a:rPr lang="en-US" altLang="ko-KR" sz="1600" dirty="0">
                <a:latin typeface="Arial" panose="020B0604020202020204" pitchFamily="34" charset="0"/>
                <a:cs typeface="Arial" panose="020B0604020202020204" pitchFamily="34" charset="0"/>
              </a:rPr>
              <a:t>Jeon et al, PRL 114, 184802 (2015)</a:t>
            </a:r>
          </a:p>
        </p:txBody>
      </p:sp>
      <p:sp>
        <p:nvSpPr>
          <p:cNvPr id="13" name="TextBox 12">
            <a:extLst>
              <a:ext uri="{FF2B5EF4-FFF2-40B4-BE49-F238E27FC236}">
                <a16:creationId xmlns:a16="http://schemas.microsoft.com/office/drawing/2014/main" id="{4B4B08A4-76F0-4DAC-BC9B-5C0D076C84F1}"/>
              </a:ext>
            </a:extLst>
          </p:cNvPr>
          <p:cNvSpPr txBox="1"/>
          <p:nvPr/>
        </p:nvSpPr>
        <p:spPr>
          <a:xfrm>
            <a:off x="8832304" y="1472456"/>
            <a:ext cx="1484702" cy="338554"/>
          </a:xfrm>
          <a:prstGeom prst="rect">
            <a:avLst/>
          </a:prstGeom>
          <a:solidFill>
            <a:srgbClr val="FFFF00"/>
          </a:solidFill>
        </p:spPr>
        <p:txBody>
          <a:bodyPr wrap="none" rtlCol="0">
            <a:spAutoFit/>
          </a:bodyPr>
          <a:lstStyle/>
          <a:p>
            <a:r>
              <a:rPr lang="en-US" altLang="ko-KR" sz="1600" dirty="0">
                <a:latin typeface="Arial" panose="020B0604020202020204" pitchFamily="34" charset="0"/>
                <a:cs typeface="Arial" panose="020B0604020202020204" pitchFamily="34" charset="0"/>
              </a:rPr>
              <a:t>Gaussian dist.</a:t>
            </a:r>
            <a:endParaRPr lang="ko-KR" altLang="en-US" sz="1600" dirty="0">
              <a:latin typeface="Arial" panose="020B0604020202020204" pitchFamily="34" charset="0"/>
              <a:cs typeface="Arial" panose="020B0604020202020204" pitchFamily="34" charset="0"/>
            </a:endParaRPr>
          </a:p>
        </p:txBody>
      </p:sp>
      <p:sp>
        <p:nvSpPr>
          <p:cNvPr id="14" name="타원 13">
            <a:extLst>
              <a:ext uri="{FF2B5EF4-FFF2-40B4-BE49-F238E27FC236}">
                <a16:creationId xmlns:a16="http://schemas.microsoft.com/office/drawing/2014/main" id="{70D26FEC-2FD3-435A-BF3A-3C67145D6C6B}"/>
              </a:ext>
            </a:extLst>
          </p:cNvPr>
          <p:cNvSpPr/>
          <p:nvPr/>
        </p:nvSpPr>
        <p:spPr>
          <a:xfrm>
            <a:off x="8832304" y="1892839"/>
            <a:ext cx="627768" cy="360040"/>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타원 14">
            <a:extLst>
              <a:ext uri="{FF2B5EF4-FFF2-40B4-BE49-F238E27FC236}">
                <a16:creationId xmlns:a16="http://schemas.microsoft.com/office/drawing/2014/main" id="{B8870A93-3918-44DC-8158-DA39ABDF06D1}"/>
              </a:ext>
            </a:extLst>
          </p:cNvPr>
          <p:cNvSpPr/>
          <p:nvPr/>
        </p:nvSpPr>
        <p:spPr>
          <a:xfrm>
            <a:off x="9605242" y="2384419"/>
            <a:ext cx="627768" cy="360040"/>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TextBox 15">
            <a:extLst>
              <a:ext uri="{FF2B5EF4-FFF2-40B4-BE49-F238E27FC236}">
                <a16:creationId xmlns:a16="http://schemas.microsoft.com/office/drawing/2014/main" id="{2BA5AABC-2F5B-4F60-BAED-63FC005B40BE}"/>
              </a:ext>
            </a:extLst>
          </p:cNvPr>
          <p:cNvSpPr txBox="1"/>
          <p:nvPr/>
        </p:nvSpPr>
        <p:spPr>
          <a:xfrm>
            <a:off x="9004173" y="3333322"/>
            <a:ext cx="505267" cy="369332"/>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1/3</a:t>
            </a:r>
            <a:endParaRPr lang="ko-KR" altLang="en-US" dirty="0">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8D45D1B5-4102-4472-8C0A-04329095598E}"/>
              </a:ext>
            </a:extLst>
          </p:cNvPr>
          <p:cNvSpPr>
            <a:spLocks noChangeArrowheads="1"/>
          </p:cNvSpPr>
          <p:nvPr/>
        </p:nvSpPr>
        <p:spPr bwMode="auto">
          <a:xfrm>
            <a:off x="9212288" y="2881072"/>
            <a:ext cx="168545" cy="452250"/>
          </a:xfrm>
          <a:prstGeom prst="upArrow">
            <a:avLst>
              <a:gd name="adj1" fmla="val 50000"/>
              <a:gd name="adj2" fmla="val 86221"/>
            </a:avLst>
          </a:prstGeom>
          <a:solidFill>
            <a:srgbClr val="FF00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nchor="ctr">
            <a:spAutoFit/>
          </a:bodyPr>
          <a:lstStyle/>
          <a:p>
            <a:endParaRPr lang="ko-KR" altLang="en-US"/>
          </a:p>
        </p:txBody>
      </p:sp>
    </p:spTree>
    <p:extLst>
      <p:ext uri="{BB962C8B-B14F-4D97-AF65-F5344CB8AC3E}">
        <p14:creationId xmlns:p14="http://schemas.microsoft.com/office/powerpoint/2010/main" val="424954860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5E4575A-FEF9-4DFE-A084-FC5ABD265396}"/>
              </a:ext>
            </a:extLst>
          </p:cNvPr>
          <p:cNvSpPr>
            <a:spLocks noGrp="1"/>
          </p:cNvSpPr>
          <p:nvPr>
            <p:ph type="title"/>
          </p:nvPr>
        </p:nvSpPr>
        <p:spPr>
          <a:xfrm>
            <a:off x="335360" y="80628"/>
            <a:ext cx="11164821" cy="692696"/>
          </a:xfrm>
        </p:spPr>
        <p:txBody>
          <a:bodyPr>
            <a:normAutofit fontScale="90000"/>
          </a:bodyPr>
          <a:lstStyle/>
          <a:p>
            <a:r>
              <a:rPr lang="en-US" altLang="ko-KR" dirty="0">
                <a:latin typeface="Arial" panose="020B0604020202020204" pitchFamily="34" charset="0"/>
                <a:cs typeface="Arial" panose="020B0604020202020204" pitchFamily="34" charset="0"/>
                <a:sym typeface="Symbol"/>
              </a:rPr>
              <a:t>6</a:t>
            </a:r>
            <a:r>
              <a:rPr lang="en-US" altLang="ko-KR" baseline="30000" dirty="0">
                <a:latin typeface="Arial" panose="020B0604020202020204" pitchFamily="34" charset="0"/>
                <a:cs typeface="Arial" panose="020B0604020202020204" pitchFamily="34" charset="0"/>
                <a:sym typeface="Symbol"/>
              </a:rPr>
              <a:t>th</a:t>
            </a:r>
            <a:r>
              <a:rPr lang="en-US" altLang="ko-KR" dirty="0">
                <a:latin typeface="Arial" panose="020B0604020202020204" pitchFamily="34" charset="0"/>
                <a:cs typeface="Arial" panose="020B0604020202020204" pitchFamily="34" charset="0"/>
                <a:sym typeface="Symbol"/>
              </a:rPr>
              <a:t> </a:t>
            </a:r>
            <a:r>
              <a:rPr lang="en-US" altLang="ko-KR" dirty="0">
                <a:latin typeface="Arial" panose="020B0604020202020204" pitchFamily="34" charset="0"/>
                <a:cs typeface="Arial" panose="020B0604020202020204" pitchFamily="34" charset="0"/>
              </a:rPr>
              <a:t>order particle resonance</a:t>
            </a:r>
            <a:br>
              <a:rPr lang="en-US" altLang="ko-KR" sz="4800" dirty="0">
                <a:latin typeface="Arial" panose="020B0604020202020204" pitchFamily="34" charset="0"/>
                <a:cs typeface="Arial" panose="020B0604020202020204" pitchFamily="34" charset="0"/>
              </a:rPr>
            </a:br>
            <a:r>
              <a:rPr lang="en-US" altLang="ko-KR" sz="2700" dirty="0">
                <a:latin typeface="Arial" panose="020B0604020202020204" pitchFamily="34" charset="0"/>
                <a:cs typeface="Arial" panose="020B0604020202020204" pitchFamily="34" charset="0"/>
              </a:rPr>
              <a:t>in high intensity linear accelerators</a:t>
            </a:r>
            <a:endParaRPr lang="ko-KR" altLang="en-US" sz="2700" dirty="0"/>
          </a:p>
        </p:txBody>
      </p:sp>
      <p:sp>
        <p:nvSpPr>
          <p:cNvPr id="4" name="내용 개체 틀 2">
            <a:extLst>
              <a:ext uri="{FF2B5EF4-FFF2-40B4-BE49-F238E27FC236}">
                <a16:creationId xmlns:a16="http://schemas.microsoft.com/office/drawing/2014/main" id="{97746276-0069-4753-976E-68E89075FD25}"/>
              </a:ext>
            </a:extLst>
          </p:cNvPr>
          <p:cNvSpPr>
            <a:spLocks noGrp="1"/>
          </p:cNvSpPr>
          <p:nvPr>
            <p:ph sz="half" idx="2"/>
          </p:nvPr>
        </p:nvSpPr>
        <p:spPr>
          <a:xfrm>
            <a:off x="1775520" y="5517232"/>
            <a:ext cx="8755604" cy="720080"/>
          </a:xfrm>
        </p:spPr>
        <p:txBody>
          <a:bodyPr>
            <a:noAutofit/>
          </a:bodyPr>
          <a:lstStyle/>
          <a:p>
            <a:pPr marL="269875" indent="-269875"/>
            <a:r>
              <a:rPr lang="en-US" altLang="ko-KR" sz="2000" dirty="0">
                <a:latin typeface="Arial" panose="020B0604020202020204" pitchFamily="34" charset="0"/>
                <a:cs typeface="Arial" panose="020B0604020202020204" pitchFamily="34" charset="0"/>
              </a:rPr>
              <a:t>Resonance frequency peak at 1/3 for lattice </a:t>
            </a:r>
            <a:r>
              <a:rPr lang="en-US" altLang="ko-KR" sz="2000" dirty="0">
                <a:latin typeface="Symbol" panose="05050102010706020507" pitchFamily="18" charset="2"/>
                <a:cs typeface="Arial" panose="020B0604020202020204" pitchFamily="34" charset="0"/>
              </a:rPr>
              <a:t>s</a:t>
            </a:r>
            <a:r>
              <a:rPr lang="en-US" altLang="ko-KR" sz="2000" dirty="0">
                <a:latin typeface="Arial" panose="020B0604020202020204" pitchFamily="34" charset="0"/>
                <a:cs typeface="Arial" panose="020B0604020202020204" pitchFamily="34" charset="0"/>
              </a:rPr>
              <a:t> &lt; 120</a:t>
            </a:r>
            <a:r>
              <a:rPr lang="en-US" altLang="ko-KR" sz="2000" dirty="0">
                <a:latin typeface="Arial" panose="020B0604020202020204" pitchFamily="34" charset="0"/>
                <a:cs typeface="Arial" panose="020B0604020202020204" pitchFamily="34" charset="0"/>
                <a:sym typeface="Symbol"/>
              </a:rPr>
              <a:t> for non-KV beams.</a:t>
            </a:r>
          </a:p>
          <a:p>
            <a:pPr marL="269875" indent="-269875"/>
            <a:r>
              <a:rPr lang="en-US" altLang="ko-KR" sz="2000" dirty="0">
                <a:latin typeface="Arial" panose="020B0604020202020204" pitchFamily="34" charset="0"/>
                <a:cs typeface="Arial" panose="020B0604020202020204" pitchFamily="34" charset="0"/>
                <a:sym typeface="Symbol"/>
              </a:rPr>
              <a:t>No resonance effect for </a:t>
            </a:r>
            <a:r>
              <a:rPr lang="en-US" altLang="ko-KR" sz="2000" dirty="0">
                <a:latin typeface="Symbol" panose="05050102010706020507" pitchFamily="18" charset="2"/>
                <a:cs typeface="Arial" panose="020B0604020202020204" pitchFamily="34" charset="0"/>
              </a:rPr>
              <a:t>s</a:t>
            </a:r>
            <a:r>
              <a:rPr lang="en-US" altLang="ko-KR" sz="2000" dirty="0">
                <a:latin typeface="Arial" panose="020B0604020202020204" pitchFamily="34" charset="0"/>
                <a:cs typeface="Arial" panose="020B0604020202020204" pitchFamily="34" charset="0"/>
                <a:sym typeface="Symbol"/>
              </a:rPr>
              <a:t> &gt; 120.</a:t>
            </a:r>
            <a:endParaRPr lang="ko-KR" altLang="en-US" sz="20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AE877820-3CBB-4FD0-938D-C29A2DA70673}"/>
              </a:ext>
            </a:extLst>
          </p:cNvPr>
          <p:cNvSpPr txBox="1"/>
          <p:nvPr/>
        </p:nvSpPr>
        <p:spPr>
          <a:xfrm>
            <a:off x="2716267" y="4654878"/>
            <a:ext cx="2560316" cy="646331"/>
          </a:xfrm>
          <a:prstGeom prst="rect">
            <a:avLst/>
          </a:prstGeom>
          <a:solidFill>
            <a:schemeClr val="accent2">
              <a:lumMod val="40000"/>
              <a:lumOff val="60000"/>
            </a:schemeClr>
          </a:solidFill>
        </p:spPr>
        <p:txBody>
          <a:bodyPr wrap="none" rtlCol="0">
            <a:spAutoFit/>
          </a:bodyPr>
          <a:lstStyle/>
          <a:p>
            <a:pPr algn="ctr"/>
            <a:r>
              <a:rPr lang="en-US" altLang="ko-KR" b="1" dirty="0"/>
              <a:t>6</a:t>
            </a:r>
            <a:r>
              <a:rPr lang="en-US" altLang="ko-KR" b="1" baseline="30000" dirty="0"/>
              <a:t>th</a:t>
            </a:r>
            <a:r>
              <a:rPr lang="en-US" altLang="ko-KR" b="1" dirty="0"/>
              <a:t> order resonance</a:t>
            </a:r>
          </a:p>
          <a:p>
            <a:pPr algn="ctr"/>
            <a:r>
              <a:rPr lang="en-US" altLang="ko-KR" dirty="0"/>
              <a:t>10 mA Gaussian beam</a:t>
            </a:r>
            <a:endParaRPr lang="ko-KR" altLang="en-US" dirty="0"/>
          </a:p>
        </p:txBody>
      </p:sp>
      <p:sp>
        <p:nvSpPr>
          <p:cNvPr id="6" name="TextBox 5">
            <a:extLst>
              <a:ext uri="{FF2B5EF4-FFF2-40B4-BE49-F238E27FC236}">
                <a16:creationId xmlns:a16="http://schemas.microsoft.com/office/drawing/2014/main" id="{9AD281D9-B536-4D6A-851B-0606CFD2C78B}"/>
              </a:ext>
            </a:extLst>
          </p:cNvPr>
          <p:cNvSpPr txBox="1"/>
          <p:nvPr/>
        </p:nvSpPr>
        <p:spPr>
          <a:xfrm>
            <a:off x="7230955" y="4642514"/>
            <a:ext cx="2604816" cy="646331"/>
          </a:xfrm>
          <a:prstGeom prst="rect">
            <a:avLst/>
          </a:prstGeom>
          <a:solidFill>
            <a:schemeClr val="accent2">
              <a:lumMod val="40000"/>
              <a:lumOff val="60000"/>
            </a:schemeClr>
          </a:solidFill>
        </p:spPr>
        <p:txBody>
          <a:bodyPr wrap="none" rtlCol="0">
            <a:spAutoFit/>
          </a:bodyPr>
          <a:lstStyle/>
          <a:p>
            <a:pPr algn="ctr"/>
            <a:r>
              <a:rPr lang="en-US" altLang="ko-KR" b="1" dirty="0"/>
              <a:t>6</a:t>
            </a:r>
            <a:r>
              <a:rPr lang="en-US" altLang="ko-KR" b="1" baseline="30000" dirty="0"/>
              <a:t>th</a:t>
            </a:r>
            <a:r>
              <a:rPr lang="en-US" altLang="ko-KR" b="1" dirty="0"/>
              <a:t> order resonance</a:t>
            </a:r>
          </a:p>
          <a:p>
            <a:pPr algn="ctr"/>
            <a:r>
              <a:rPr lang="en-US" altLang="ko-KR" dirty="0"/>
              <a:t>20 mA waterbag beam</a:t>
            </a:r>
            <a:endParaRPr lang="ko-KR" altLang="en-US" dirty="0"/>
          </a:p>
        </p:txBody>
      </p:sp>
      <p:pic>
        <p:nvPicPr>
          <p:cNvPr id="7" name="그림 6">
            <a:extLst>
              <a:ext uri="{FF2B5EF4-FFF2-40B4-BE49-F238E27FC236}">
                <a16:creationId xmlns:a16="http://schemas.microsoft.com/office/drawing/2014/main" id="{629DC7D1-BB34-42A1-8A47-6AFA0755DB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35556" y="1118730"/>
            <a:ext cx="4395568" cy="3482072"/>
          </a:xfrm>
          <a:prstGeom prst="rect">
            <a:avLst/>
          </a:prstGeom>
        </p:spPr>
      </p:pic>
      <p:pic>
        <p:nvPicPr>
          <p:cNvPr id="8" name="그림 7">
            <a:extLst>
              <a:ext uri="{FF2B5EF4-FFF2-40B4-BE49-F238E27FC236}">
                <a16:creationId xmlns:a16="http://schemas.microsoft.com/office/drawing/2014/main" id="{F99BA91B-DEB2-4542-BC9B-B9356A3124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1505" y="1118730"/>
            <a:ext cx="4402429" cy="3482072"/>
          </a:xfrm>
          <a:prstGeom prst="rect">
            <a:avLst/>
          </a:prstGeom>
        </p:spPr>
      </p:pic>
      <p:sp>
        <p:nvSpPr>
          <p:cNvPr id="9" name="AutoShape 5">
            <a:extLst>
              <a:ext uri="{FF2B5EF4-FFF2-40B4-BE49-F238E27FC236}">
                <a16:creationId xmlns:a16="http://schemas.microsoft.com/office/drawing/2014/main" id="{2F772A73-F979-4267-9527-2D8C0F67063F}"/>
              </a:ext>
            </a:extLst>
          </p:cNvPr>
          <p:cNvSpPr>
            <a:spLocks noChangeArrowheads="1"/>
          </p:cNvSpPr>
          <p:nvPr/>
        </p:nvSpPr>
        <p:spPr bwMode="auto">
          <a:xfrm>
            <a:off x="4065322" y="3186046"/>
            <a:ext cx="168545" cy="452250"/>
          </a:xfrm>
          <a:prstGeom prst="upArrow">
            <a:avLst>
              <a:gd name="adj1" fmla="val 50000"/>
              <a:gd name="adj2" fmla="val 86221"/>
            </a:avLst>
          </a:prstGeom>
          <a:solidFill>
            <a:srgbClr val="FF00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nchor="ctr">
            <a:spAutoFit/>
          </a:bodyPr>
          <a:lstStyle/>
          <a:p>
            <a:endParaRPr lang="ko-KR" altLang="en-US"/>
          </a:p>
        </p:txBody>
      </p:sp>
      <p:sp>
        <p:nvSpPr>
          <p:cNvPr id="10" name="TextBox 9">
            <a:extLst>
              <a:ext uri="{FF2B5EF4-FFF2-40B4-BE49-F238E27FC236}">
                <a16:creationId xmlns:a16="http://schemas.microsoft.com/office/drawing/2014/main" id="{EBD588E2-E608-47FB-BC97-F0DC099AF0F8}"/>
              </a:ext>
            </a:extLst>
          </p:cNvPr>
          <p:cNvSpPr txBox="1"/>
          <p:nvPr/>
        </p:nvSpPr>
        <p:spPr>
          <a:xfrm>
            <a:off x="6672064" y="836712"/>
            <a:ext cx="3960440" cy="338554"/>
          </a:xfrm>
          <a:prstGeom prst="rect">
            <a:avLst/>
          </a:prstGeom>
          <a:solidFill>
            <a:schemeClr val="tx2">
              <a:lumMod val="20000"/>
              <a:lumOff val="80000"/>
            </a:schemeClr>
          </a:solidFill>
        </p:spPr>
        <p:txBody>
          <a:bodyPr wrap="square" rtlCol="0">
            <a:spAutoFit/>
          </a:bodyPr>
          <a:lstStyle/>
          <a:p>
            <a:pPr lvl="0"/>
            <a:r>
              <a:rPr lang="en-US" altLang="ko-KR" sz="1600" dirty="0">
                <a:latin typeface="Arial" panose="020B0604020202020204" pitchFamily="34" charset="0"/>
                <a:cs typeface="Arial" panose="020B0604020202020204" pitchFamily="34" charset="0"/>
              </a:rPr>
              <a:t>Jeon, J Korean Phys Soc 72, 1523 (2018)</a:t>
            </a:r>
          </a:p>
        </p:txBody>
      </p:sp>
      <p:sp>
        <p:nvSpPr>
          <p:cNvPr id="11" name="TextBox 10">
            <a:extLst>
              <a:ext uri="{FF2B5EF4-FFF2-40B4-BE49-F238E27FC236}">
                <a16:creationId xmlns:a16="http://schemas.microsoft.com/office/drawing/2014/main" id="{EA503D66-4491-46FD-B5EA-5D9E01EA235D}"/>
              </a:ext>
            </a:extLst>
          </p:cNvPr>
          <p:cNvSpPr txBox="1"/>
          <p:nvPr/>
        </p:nvSpPr>
        <p:spPr>
          <a:xfrm>
            <a:off x="4031924" y="1387008"/>
            <a:ext cx="1484702" cy="338554"/>
          </a:xfrm>
          <a:prstGeom prst="rect">
            <a:avLst/>
          </a:prstGeom>
          <a:solidFill>
            <a:srgbClr val="FFFF00"/>
          </a:solidFill>
        </p:spPr>
        <p:txBody>
          <a:bodyPr wrap="none" rtlCol="0">
            <a:spAutoFit/>
          </a:bodyPr>
          <a:lstStyle/>
          <a:p>
            <a:r>
              <a:rPr lang="en-US" altLang="ko-KR" sz="1600" dirty="0">
                <a:latin typeface="Arial" panose="020B0604020202020204" pitchFamily="34" charset="0"/>
                <a:cs typeface="Arial" panose="020B0604020202020204" pitchFamily="34" charset="0"/>
              </a:rPr>
              <a:t>Gaussian dist.</a:t>
            </a:r>
            <a:endParaRPr lang="ko-KR" altLang="en-US" sz="16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0DCC66A0-0FF3-4B88-9FF7-7564746F1DCB}"/>
              </a:ext>
            </a:extLst>
          </p:cNvPr>
          <p:cNvSpPr txBox="1"/>
          <p:nvPr/>
        </p:nvSpPr>
        <p:spPr>
          <a:xfrm>
            <a:off x="8573283" y="1387008"/>
            <a:ext cx="1462260" cy="338554"/>
          </a:xfrm>
          <a:prstGeom prst="rect">
            <a:avLst/>
          </a:prstGeom>
          <a:solidFill>
            <a:srgbClr val="FFFF00"/>
          </a:solidFill>
        </p:spPr>
        <p:txBody>
          <a:bodyPr wrap="none" rtlCol="0">
            <a:spAutoFit/>
          </a:bodyPr>
          <a:lstStyle/>
          <a:p>
            <a:r>
              <a:rPr lang="en-US" altLang="ko-KR" sz="1600" dirty="0">
                <a:latin typeface="Arial" panose="020B0604020202020204" pitchFamily="34" charset="0"/>
                <a:cs typeface="Arial" panose="020B0604020202020204" pitchFamily="34" charset="0"/>
              </a:rPr>
              <a:t>waterbag dist.</a:t>
            </a:r>
            <a:endParaRPr lang="ko-KR" altLang="en-US" sz="1600" dirty="0">
              <a:latin typeface="Arial" panose="020B0604020202020204" pitchFamily="34" charset="0"/>
              <a:cs typeface="Arial" panose="020B0604020202020204" pitchFamily="34" charset="0"/>
            </a:endParaRPr>
          </a:p>
        </p:txBody>
      </p:sp>
      <p:sp>
        <p:nvSpPr>
          <p:cNvPr id="13" name="타원 12">
            <a:extLst>
              <a:ext uri="{FF2B5EF4-FFF2-40B4-BE49-F238E27FC236}">
                <a16:creationId xmlns:a16="http://schemas.microsoft.com/office/drawing/2014/main" id="{9ADA77A7-3533-4F4C-8317-52904345E63B}"/>
              </a:ext>
            </a:extLst>
          </p:cNvPr>
          <p:cNvSpPr/>
          <p:nvPr/>
        </p:nvSpPr>
        <p:spPr>
          <a:xfrm>
            <a:off x="3474111" y="2931452"/>
            <a:ext cx="627768" cy="360040"/>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타원 13">
            <a:extLst>
              <a:ext uri="{FF2B5EF4-FFF2-40B4-BE49-F238E27FC236}">
                <a16:creationId xmlns:a16="http://schemas.microsoft.com/office/drawing/2014/main" id="{23903660-9854-4D5B-8066-1A776DFC1D2E}"/>
              </a:ext>
            </a:extLst>
          </p:cNvPr>
          <p:cNvSpPr/>
          <p:nvPr/>
        </p:nvSpPr>
        <p:spPr>
          <a:xfrm>
            <a:off x="4791349" y="2966002"/>
            <a:ext cx="627768" cy="360040"/>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타원 14">
            <a:extLst>
              <a:ext uri="{FF2B5EF4-FFF2-40B4-BE49-F238E27FC236}">
                <a16:creationId xmlns:a16="http://schemas.microsoft.com/office/drawing/2014/main" id="{37852ABB-85BA-4DB1-AA14-D4CCB5879E90}"/>
              </a:ext>
            </a:extLst>
          </p:cNvPr>
          <p:cNvSpPr/>
          <p:nvPr/>
        </p:nvSpPr>
        <p:spPr>
          <a:xfrm>
            <a:off x="9250019" y="2931452"/>
            <a:ext cx="627768" cy="360040"/>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타원 15">
            <a:extLst>
              <a:ext uri="{FF2B5EF4-FFF2-40B4-BE49-F238E27FC236}">
                <a16:creationId xmlns:a16="http://schemas.microsoft.com/office/drawing/2014/main" id="{D9314F6B-F25D-49E6-B5A2-3F9F7DE86D22}"/>
              </a:ext>
            </a:extLst>
          </p:cNvPr>
          <p:cNvSpPr/>
          <p:nvPr/>
        </p:nvSpPr>
        <p:spPr>
          <a:xfrm>
            <a:off x="7880105" y="2815695"/>
            <a:ext cx="627768" cy="360040"/>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AutoShape 5">
            <a:extLst>
              <a:ext uri="{FF2B5EF4-FFF2-40B4-BE49-F238E27FC236}">
                <a16:creationId xmlns:a16="http://schemas.microsoft.com/office/drawing/2014/main" id="{5A9352E4-6DCB-42FD-B56D-7CEFCAE6FE6B}"/>
              </a:ext>
            </a:extLst>
          </p:cNvPr>
          <p:cNvSpPr>
            <a:spLocks noChangeArrowheads="1"/>
          </p:cNvSpPr>
          <p:nvPr/>
        </p:nvSpPr>
        <p:spPr bwMode="auto">
          <a:xfrm>
            <a:off x="8630250" y="3186046"/>
            <a:ext cx="168545" cy="452250"/>
          </a:xfrm>
          <a:prstGeom prst="upArrow">
            <a:avLst>
              <a:gd name="adj1" fmla="val 50000"/>
              <a:gd name="adj2" fmla="val 86221"/>
            </a:avLst>
          </a:prstGeom>
          <a:solidFill>
            <a:srgbClr val="FF00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nchor="ctr">
            <a:spAutoFit/>
          </a:bodyPr>
          <a:lstStyle/>
          <a:p>
            <a:endParaRPr lang="ko-KR" altLang="en-US"/>
          </a:p>
        </p:txBody>
      </p:sp>
    </p:spTree>
    <p:extLst>
      <p:ext uri="{BB962C8B-B14F-4D97-AF65-F5344CB8AC3E}">
        <p14:creationId xmlns:p14="http://schemas.microsoft.com/office/powerpoint/2010/main" val="374665134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2"/>
          <p:cNvSpPr>
            <a:spLocks noGrp="1" noChangeArrowheads="1"/>
          </p:cNvSpPr>
          <p:nvPr>
            <p:ph type="title"/>
          </p:nvPr>
        </p:nvSpPr>
        <p:spPr>
          <a:xfrm>
            <a:off x="1981200" y="2501900"/>
            <a:ext cx="8229600" cy="1443038"/>
          </a:xfrm>
        </p:spPr>
        <p:txBody>
          <a:bodyPr/>
          <a:lstStyle/>
          <a:p>
            <a:pPr algn="ctr"/>
            <a:r>
              <a:rPr lang="en-US" sz="4400" dirty="0"/>
              <a:t>Parametric instabilities</a:t>
            </a:r>
          </a:p>
        </p:txBody>
      </p:sp>
    </p:spTree>
    <p:extLst>
      <p:ext uri="{BB962C8B-B14F-4D97-AF65-F5344CB8AC3E}">
        <p14:creationId xmlns:p14="http://schemas.microsoft.com/office/powerpoint/2010/main" val="199718306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FF994E6-0DCA-4241-B042-FE0AEDBCA417}"/>
              </a:ext>
            </a:extLst>
          </p:cNvPr>
          <p:cNvSpPr>
            <a:spLocks noGrp="1"/>
          </p:cNvSpPr>
          <p:nvPr>
            <p:ph type="title"/>
          </p:nvPr>
        </p:nvSpPr>
        <p:spPr/>
        <p:txBody>
          <a:bodyPr>
            <a:normAutofit fontScale="90000"/>
          </a:bodyPr>
          <a:lstStyle/>
          <a:p>
            <a:r>
              <a:rPr lang="en-US" altLang="ko-KR" dirty="0">
                <a:latin typeface="Arial" panose="020B0604020202020204" pitchFamily="34" charset="0"/>
                <a:cs typeface="Arial" panose="020B0604020202020204" pitchFamily="34" charset="0"/>
              </a:rPr>
              <a:t>Parametric instabilities</a:t>
            </a:r>
            <a:endParaRPr lang="ko-KR" altLang="en-US" dirty="0"/>
          </a:p>
        </p:txBody>
      </p:sp>
      <p:pic>
        <p:nvPicPr>
          <p:cNvPr id="4" name="Picture 3">
            <a:extLst>
              <a:ext uri="{FF2B5EF4-FFF2-40B4-BE49-F238E27FC236}">
                <a16:creationId xmlns:a16="http://schemas.microsoft.com/office/drawing/2014/main" id="{BD8E782E-931D-4B9F-B934-750A8A82D0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8154" y="1484003"/>
            <a:ext cx="4324350" cy="4924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직선 화살표 연결선 4">
            <a:extLst>
              <a:ext uri="{FF2B5EF4-FFF2-40B4-BE49-F238E27FC236}">
                <a16:creationId xmlns:a16="http://schemas.microsoft.com/office/drawing/2014/main" id="{CE1047F2-A7B4-490C-9062-AF986FFFA270}"/>
              </a:ext>
            </a:extLst>
          </p:cNvPr>
          <p:cNvCxnSpPr/>
          <p:nvPr/>
        </p:nvCxnSpPr>
        <p:spPr>
          <a:xfrm>
            <a:off x="6350974" y="4889636"/>
            <a:ext cx="648072"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직선 화살표 연결선 5">
            <a:extLst>
              <a:ext uri="{FF2B5EF4-FFF2-40B4-BE49-F238E27FC236}">
                <a16:creationId xmlns:a16="http://schemas.microsoft.com/office/drawing/2014/main" id="{1539E94C-C975-45FA-827D-4758972FD579}"/>
              </a:ext>
            </a:extLst>
          </p:cNvPr>
          <p:cNvCxnSpPr/>
          <p:nvPr/>
        </p:nvCxnSpPr>
        <p:spPr>
          <a:xfrm flipV="1">
            <a:off x="6350974" y="4305188"/>
            <a:ext cx="0" cy="58444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EFC03C1-669C-4A5E-947C-3B54516FA6F4}"/>
              </a:ext>
            </a:extLst>
          </p:cNvPr>
          <p:cNvSpPr txBox="1"/>
          <p:nvPr/>
        </p:nvSpPr>
        <p:spPr>
          <a:xfrm>
            <a:off x="6570868" y="4521086"/>
            <a:ext cx="292068" cy="369332"/>
          </a:xfrm>
          <a:prstGeom prst="rect">
            <a:avLst/>
          </a:prstGeom>
          <a:noFill/>
        </p:spPr>
        <p:txBody>
          <a:bodyPr wrap="none" rtlCol="0">
            <a:spAutoFit/>
          </a:bodyPr>
          <a:lstStyle/>
          <a:p>
            <a:r>
              <a:rPr lang="en-US" altLang="ko-KR" dirty="0"/>
              <a:t>x</a:t>
            </a:r>
            <a:endParaRPr lang="ko-KR" altLang="en-US" dirty="0"/>
          </a:p>
        </p:txBody>
      </p:sp>
      <p:sp>
        <p:nvSpPr>
          <p:cNvPr id="8" name="TextBox 7">
            <a:extLst>
              <a:ext uri="{FF2B5EF4-FFF2-40B4-BE49-F238E27FC236}">
                <a16:creationId xmlns:a16="http://schemas.microsoft.com/office/drawing/2014/main" id="{7BC99AAD-E429-4797-A128-A0133475DE1C}"/>
              </a:ext>
            </a:extLst>
          </p:cNvPr>
          <p:cNvSpPr txBox="1"/>
          <p:nvPr/>
        </p:nvSpPr>
        <p:spPr>
          <a:xfrm>
            <a:off x="6062942" y="4412746"/>
            <a:ext cx="298480" cy="369332"/>
          </a:xfrm>
          <a:prstGeom prst="rect">
            <a:avLst/>
          </a:prstGeom>
          <a:noFill/>
        </p:spPr>
        <p:txBody>
          <a:bodyPr wrap="none" rtlCol="0">
            <a:spAutoFit/>
          </a:bodyPr>
          <a:lstStyle/>
          <a:p>
            <a:r>
              <a:rPr lang="en-US" altLang="ko-KR" dirty="0"/>
              <a:t>y</a:t>
            </a:r>
            <a:endParaRPr lang="ko-KR" altLang="en-US" dirty="0"/>
          </a:p>
        </p:txBody>
      </p:sp>
      <p:sp>
        <p:nvSpPr>
          <p:cNvPr id="9" name="TextBox 8">
            <a:extLst>
              <a:ext uri="{FF2B5EF4-FFF2-40B4-BE49-F238E27FC236}">
                <a16:creationId xmlns:a16="http://schemas.microsoft.com/office/drawing/2014/main" id="{28132000-1905-4CC3-89F1-45E685484AA4}"/>
              </a:ext>
            </a:extLst>
          </p:cNvPr>
          <p:cNvSpPr txBox="1"/>
          <p:nvPr/>
        </p:nvSpPr>
        <p:spPr>
          <a:xfrm>
            <a:off x="6888088" y="908721"/>
            <a:ext cx="3096344" cy="646331"/>
          </a:xfrm>
          <a:prstGeom prst="rect">
            <a:avLst/>
          </a:prstGeom>
          <a:solidFill>
            <a:srgbClr val="92D050"/>
          </a:solidFill>
        </p:spPr>
        <p:txBody>
          <a:bodyPr wrap="square" rtlCol="0">
            <a:spAutoFit/>
          </a:bodyPr>
          <a:lstStyle/>
          <a:p>
            <a:r>
              <a:rPr lang="en-US" altLang="ko-KR" dirty="0">
                <a:latin typeface="Arial" panose="020B0604020202020204" pitchFamily="34" charset="0"/>
                <a:cs typeface="Arial" panose="020B0604020202020204" pitchFamily="34" charset="0"/>
              </a:rPr>
              <a:t>Examples of eigenmodes of Vlasov-Poisson model</a:t>
            </a:r>
            <a:endParaRPr lang="ko-KR" altLang="en-US" dirty="0"/>
          </a:p>
        </p:txBody>
      </p:sp>
      <p:sp>
        <p:nvSpPr>
          <p:cNvPr id="10" name="내용 개체 틀 2">
            <a:extLst>
              <a:ext uri="{FF2B5EF4-FFF2-40B4-BE49-F238E27FC236}">
                <a16:creationId xmlns:a16="http://schemas.microsoft.com/office/drawing/2014/main" id="{498ADCA4-D24A-445D-9D59-E953D20C0006}"/>
              </a:ext>
            </a:extLst>
          </p:cNvPr>
          <p:cNvSpPr txBox="1">
            <a:spLocks/>
          </p:cNvSpPr>
          <p:nvPr/>
        </p:nvSpPr>
        <p:spPr>
          <a:xfrm>
            <a:off x="1343472" y="1052736"/>
            <a:ext cx="4681874" cy="5112568"/>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9pPr>
          </a:lstStyle>
          <a:p>
            <a:r>
              <a:rPr lang="en-US" altLang="ko-KR" sz="2000" dirty="0">
                <a:latin typeface="Arial" panose="020B0604020202020204" pitchFamily="34" charset="0"/>
                <a:cs typeface="Arial" panose="020B0604020202020204" pitchFamily="34" charset="0"/>
              </a:rPr>
              <a:t>(Parametric) instabilities are </a:t>
            </a:r>
            <a:r>
              <a:rPr lang="en-US" altLang="ko-KR" sz="2000" dirty="0">
                <a:solidFill>
                  <a:srgbClr val="0000FF"/>
                </a:solidFill>
                <a:latin typeface="Arial" panose="020B0604020202020204" pitchFamily="34" charset="0"/>
                <a:cs typeface="Arial" panose="020B0604020202020204" pitchFamily="34" charset="0"/>
              </a:rPr>
              <a:t>instabilities of beam eigenmodes</a:t>
            </a:r>
            <a:r>
              <a:rPr lang="en-US" altLang="ko-KR" sz="2000" dirty="0">
                <a:latin typeface="Arial" panose="020B0604020202020204" pitchFamily="34" charset="0"/>
                <a:cs typeface="Arial" panose="020B0604020202020204" pitchFamily="34" charset="0"/>
              </a:rPr>
              <a:t>.</a:t>
            </a:r>
          </a:p>
          <a:p>
            <a:endParaRPr lang="en-US" altLang="ko-KR" sz="2000" dirty="0">
              <a:latin typeface="Arial" panose="020B0604020202020204" pitchFamily="34" charset="0"/>
              <a:cs typeface="Arial" panose="020B0604020202020204" pitchFamily="34" charset="0"/>
            </a:endParaRPr>
          </a:p>
          <a:p>
            <a:r>
              <a:rPr lang="en-US" altLang="ko-KR" sz="2000" dirty="0">
                <a:latin typeface="Arial" panose="020B0604020202020204" pitchFamily="34" charset="0"/>
                <a:cs typeface="Arial" panose="020B0604020202020204" pitchFamily="34" charset="0"/>
              </a:rPr>
              <a:t>Beam eigenmodes of Vlasov and Poisson equations. </a:t>
            </a:r>
          </a:p>
          <a:p>
            <a:endParaRPr lang="en-US" altLang="ko-KR" sz="2000" dirty="0">
              <a:latin typeface="Arial" panose="020B0604020202020204" pitchFamily="34" charset="0"/>
              <a:cs typeface="Arial" panose="020B0604020202020204" pitchFamily="34" charset="0"/>
            </a:endParaRPr>
          </a:p>
          <a:p>
            <a:r>
              <a:rPr lang="en-US" altLang="ko-KR" sz="2000" dirty="0">
                <a:latin typeface="Arial" panose="020B0604020202020204" pitchFamily="34" charset="0"/>
                <a:cs typeface="Arial" panose="020B0604020202020204" pitchFamily="34" charset="0"/>
              </a:rPr>
              <a:t>Analytical solution is available only for the KV distribution.</a:t>
            </a:r>
          </a:p>
          <a:p>
            <a:endParaRPr lang="en-US" altLang="ko-KR" sz="18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7BDFB0A4-DE92-4E96-84C7-B460D38EC77A}"/>
              </a:ext>
            </a:extLst>
          </p:cNvPr>
          <p:cNvSpPr txBox="1"/>
          <p:nvPr/>
        </p:nvSpPr>
        <p:spPr>
          <a:xfrm>
            <a:off x="6794346" y="2275506"/>
            <a:ext cx="1375698" cy="646331"/>
          </a:xfrm>
          <a:prstGeom prst="rect">
            <a:avLst/>
          </a:prstGeom>
          <a:noFill/>
        </p:spPr>
        <p:txBody>
          <a:bodyPr wrap="none" rtlCol="0">
            <a:spAutoFit/>
          </a:bodyPr>
          <a:lstStyle/>
          <a:p>
            <a:r>
              <a:rPr lang="en-US" altLang="ko-KR" dirty="0"/>
              <a:t>Beam </a:t>
            </a:r>
          </a:p>
          <a:p>
            <a:r>
              <a:rPr lang="en-US" altLang="ko-KR" dirty="0"/>
              <a:t>distribution</a:t>
            </a:r>
            <a:endParaRPr lang="ko-KR" altLang="en-US" dirty="0"/>
          </a:p>
        </p:txBody>
      </p:sp>
      <p:sp>
        <p:nvSpPr>
          <p:cNvPr id="12" name="TextBox 11">
            <a:extLst>
              <a:ext uri="{FF2B5EF4-FFF2-40B4-BE49-F238E27FC236}">
                <a16:creationId xmlns:a16="http://schemas.microsoft.com/office/drawing/2014/main" id="{485438CC-9B9A-43F7-A09E-4635240735CD}"/>
              </a:ext>
            </a:extLst>
          </p:cNvPr>
          <p:cNvSpPr txBox="1"/>
          <p:nvPr/>
        </p:nvSpPr>
        <p:spPr>
          <a:xfrm>
            <a:off x="6401216" y="6382411"/>
            <a:ext cx="4159281" cy="338554"/>
          </a:xfrm>
          <a:prstGeom prst="rect">
            <a:avLst/>
          </a:prstGeom>
          <a:solidFill>
            <a:srgbClr val="92D050"/>
          </a:solidFill>
        </p:spPr>
        <p:txBody>
          <a:bodyPr wrap="square" rtlCol="0">
            <a:spAutoFit/>
          </a:bodyPr>
          <a:lstStyle/>
          <a:p>
            <a:r>
              <a:rPr lang="en-US" altLang="ko-KR" sz="1600" dirty="0">
                <a:latin typeface="Arial" panose="020B0604020202020204" pitchFamily="34" charset="0"/>
                <a:cs typeface="Arial" panose="020B0604020202020204" pitchFamily="34" charset="0"/>
              </a:rPr>
              <a:t>Courtesy of Hofmann, PRE </a:t>
            </a:r>
            <a:r>
              <a:rPr lang="en-US" altLang="ko-KR" sz="1600" b="1" dirty="0">
                <a:latin typeface="Arial" panose="020B0604020202020204" pitchFamily="34" charset="0"/>
                <a:cs typeface="Arial" panose="020B0604020202020204" pitchFamily="34" charset="0"/>
              </a:rPr>
              <a:t>57</a:t>
            </a:r>
            <a:r>
              <a:rPr lang="en-US" altLang="ko-KR" sz="1600" dirty="0">
                <a:latin typeface="Arial" panose="020B0604020202020204" pitchFamily="34" charset="0"/>
                <a:cs typeface="Arial" panose="020B0604020202020204" pitchFamily="34" charset="0"/>
              </a:rPr>
              <a:t>, 4713 (1998)</a:t>
            </a:r>
            <a:endParaRPr lang="ko-KR" alt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176963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8E17B1F-4321-499C-A49C-DE328404D8F1}"/>
              </a:ext>
            </a:extLst>
          </p:cNvPr>
          <p:cNvSpPr>
            <a:spLocks noGrp="1"/>
          </p:cNvSpPr>
          <p:nvPr>
            <p:ph type="title"/>
          </p:nvPr>
        </p:nvSpPr>
        <p:spPr/>
        <p:txBody>
          <a:bodyPr>
            <a:normAutofit fontScale="90000"/>
          </a:bodyPr>
          <a:lstStyle/>
          <a:p>
            <a:r>
              <a:rPr lang="en-US" altLang="ko-KR" dirty="0">
                <a:latin typeface="Arial" panose="020B0604020202020204" pitchFamily="34" charset="0"/>
                <a:cs typeface="Arial" panose="020B0604020202020204" pitchFamily="34" charset="0"/>
              </a:rPr>
              <a:t>Parametric instabilities</a:t>
            </a:r>
            <a:endParaRPr lang="ko-KR" altLang="en-US" dirty="0"/>
          </a:p>
        </p:txBody>
      </p:sp>
      <mc:AlternateContent xmlns:mc="http://schemas.openxmlformats.org/markup-compatibility/2006" xmlns:a14="http://schemas.microsoft.com/office/drawing/2010/main">
        <mc:Choice Requires="a14">
          <p:sp>
            <p:nvSpPr>
              <p:cNvPr id="4" name="내용 개체 틀 2">
                <a:extLst>
                  <a:ext uri="{FF2B5EF4-FFF2-40B4-BE49-F238E27FC236}">
                    <a16:creationId xmlns:a16="http://schemas.microsoft.com/office/drawing/2014/main" id="{BCF524C4-9050-475A-A658-7F55E1F0F30F}"/>
                  </a:ext>
                </a:extLst>
              </p:cNvPr>
              <p:cNvSpPr>
                <a:spLocks noGrp="1"/>
              </p:cNvSpPr>
              <p:nvPr>
                <p:ph sz="half" idx="2"/>
              </p:nvPr>
            </p:nvSpPr>
            <p:spPr>
              <a:xfrm>
                <a:off x="767408" y="980728"/>
                <a:ext cx="8496944" cy="5544616"/>
              </a:xfrm>
              <a:noFill/>
            </p:spPr>
            <p:txBody>
              <a:bodyPr>
                <a:noAutofit/>
              </a:bodyPr>
              <a:lstStyle/>
              <a:p>
                <a:r>
                  <a:rPr lang="en-US" altLang="ko-KR" sz="2000" dirty="0">
                    <a:latin typeface="Arial" panose="020B0604020202020204" pitchFamily="34" charset="0"/>
                    <a:cs typeface="Arial" panose="020B0604020202020204" pitchFamily="34" charset="0"/>
                  </a:rPr>
                  <a:t>In 1959, </a:t>
                </a:r>
                <a:r>
                  <a:rPr lang="en-US" altLang="ko-KR" sz="2000" dirty="0">
                    <a:solidFill>
                      <a:srgbClr val="0000FF"/>
                    </a:solidFill>
                    <a:latin typeface="Arial" panose="020B0604020202020204" pitchFamily="34" charset="0"/>
                    <a:cs typeface="Arial" panose="020B0604020202020204" pitchFamily="34" charset="0"/>
                  </a:rPr>
                  <a:t>Kapchinskij and Vladimirskij found a self-consistent high-intensity beam distribution</a:t>
                </a:r>
                <a:r>
                  <a:rPr lang="en-US" altLang="ko-KR" sz="2000" dirty="0">
                    <a:latin typeface="Arial" panose="020B0604020202020204" pitchFamily="34" charset="0"/>
                    <a:cs typeface="Arial" panose="020B0604020202020204" pitchFamily="34" charset="0"/>
                  </a:rPr>
                  <a:t> (called “</a:t>
                </a:r>
                <a:r>
                  <a:rPr lang="en-US" altLang="ko-KR" sz="2000" dirty="0">
                    <a:solidFill>
                      <a:srgbClr val="0000FF"/>
                    </a:solidFill>
                    <a:latin typeface="Arial" panose="020B0604020202020204" pitchFamily="34" charset="0"/>
                    <a:cs typeface="Arial" panose="020B0604020202020204" pitchFamily="34" charset="0"/>
                  </a:rPr>
                  <a:t>KV distribution</a:t>
                </a:r>
                <a:r>
                  <a:rPr lang="en-US" altLang="ko-KR" sz="2000" dirty="0">
                    <a:latin typeface="Arial" panose="020B0604020202020204" pitchFamily="34" charset="0"/>
                    <a:cs typeface="Arial" panose="020B0604020202020204" pitchFamily="34" charset="0"/>
                  </a:rPr>
                  <a:t>”) and derived </a:t>
                </a:r>
                <a:r>
                  <a:rPr lang="en-US" altLang="ko-KR" sz="2000" dirty="0">
                    <a:solidFill>
                      <a:srgbClr val="0000FF"/>
                    </a:solidFill>
                    <a:latin typeface="Arial" panose="020B0604020202020204" pitchFamily="34" charset="0"/>
                    <a:cs typeface="Arial" panose="020B0604020202020204" pitchFamily="34" charset="0"/>
                  </a:rPr>
                  <a:t>the envelope equation:   </a:t>
                </a:r>
                <a14:m>
                  <m:oMath xmlns:m="http://schemas.openxmlformats.org/officeDocument/2006/math">
                    <m:sSup>
                      <m:sSupPr>
                        <m:ctrlPr>
                          <a:rPr lang="en-US" altLang="ko-KR" sz="2000" i="1">
                            <a:latin typeface="Cambria Math" panose="02040503050406030204" pitchFamily="18" charset="0"/>
                            <a:cs typeface="Arial" panose="020B0604020202020204" pitchFamily="34" charset="0"/>
                          </a:rPr>
                        </m:ctrlPr>
                      </m:sSupPr>
                      <m:e>
                        <m:r>
                          <m:rPr>
                            <m:sty m:val="p"/>
                          </m:rPr>
                          <a:rPr lang="en-US" altLang="ko-KR" sz="2000">
                            <a:latin typeface="Cambria Math"/>
                            <a:cs typeface="Arial" panose="020B0604020202020204" pitchFamily="34" charset="0"/>
                          </a:rPr>
                          <m:t>x</m:t>
                        </m:r>
                      </m:e>
                      <m:sup>
                        <m:r>
                          <a:rPr lang="en-US" altLang="ko-KR" sz="2000">
                            <a:latin typeface="Cambria Math"/>
                            <a:cs typeface="Arial" panose="020B0604020202020204" pitchFamily="34" charset="0"/>
                          </a:rPr>
                          <m:t>"</m:t>
                        </m:r>
                      </m:sup>
                    </m:sSup>
                    <m:r>
                      <a:rPr lang="en-US" altLang="ko-KR" sz="2000">
                        <a:latin typeface="Cambria Math"/>
                        <a:cs typeface="Arial" panose="020B0604020202020204" pitchFamily="34" charset="0"/>
                      </a:rPr>
                      <m:t>+</m:t>
                    </m:r>
                    <m:r>
                      <m:rPr>
                        <m:sty m:val="p"/>
                      </m:rPr>
                      <a:rPr lang="en-US" altLang="ko-KR" sz="2000">
                        <a:latin typeface="Cambria Math"/>
                        <a:cs typeface="Arial" panose="020B0604020202020204" pitchFamily="34" charset="0"/>
                      </a:rPr>
                      <m:t>k</m:t>
                    </m:r>
                    <m:d>
                      <m:dPr>
                        <m:ctrlPr>
                          <a:rPr lang="en-US" altLang="ko-KR" sz="2000" i="1">
                            <a:latin typeface="Cambria Math" panose="02040503050406030204" pitchFamily="18" charset="0"/>
                            <a:cs typeface="Arial" panose="020B0604020202020204" pitchFamily="34" charset="0"/>
                          </a:rPr>
                        </m:ctrlPr>
                      </m:dPr>
                      <m:e>
                        <m:r>
                          <m:rPr>
                            <m:sty m:val="p"/>
                          </m:rPr>
                          <a:rPr lang="en-US" altLang="ko-KR" sz="2000">
                            <a:latin typeface="Cambria Math"/>
                            <a:cs typeface="Arial" panose="020B0604020202020204" pitchFamily="34" charset="0"/>
                          </a:rPr>
                          <m:t>s</m:t>
                        </m:r>
                      </m:e>
                    </m:d>
                    <m:r>
                      <m:rPr>
                        <m:sty m:val="p"/>
                      </m:rPr>
                      <a:rPr lang="en-US" altLang="ko-KR" sz="2000">
                        <a:latin typeface="Cambria Math"/>
                        <a:cs typeface="Arial" panose="020B0604020202020204" pitchFamily="34" charset="0"/>
                      </a:rPr>
                      <m:t>x</m:t>
                    </m:r>
                    <m:r>
                      <a:rPr lang="en-US" altLang="ko-KR" sz="2000">
                        <a:latin typeface="Cambria Math"/>
                        <a:cs typeface="Arial" panose="020B0604020202020204" pitchFamily="34" charset="0"/>
                      </a:rPr>
                      <m:t>−</m:t>
                    </m:r>
                    <m:f>
                      <m:fPr>
                        <m:ctrlPr>
                          <a:rPr lang="en-US" altLang="ko-KR" sz="2000" i="1">
                            <a:latin typeface="Cambria Math" panose="02040503050406030204" pitchFamily="18" charset="0"/>
                            <a:cs typeface="Arial" panose="020B0604020202020204" pitchFamily="34" charset="0"/>
                          </a:rPr>
                        </m:ctrlPr>
                      </m:fPr>
                      <m:num>
                        <m:sSup>
                          <m:sSupPr>
                            <m:ctrlPr>
                              <a:rPr lang="en-US" altLang="ko-KR" sz="2000" i="1">
                                <a:latin typeface="Cambria Math" panose="02040503050406030204" pitchFamily="18" charset="0"/>
                                <a:cs typeface="Arial" panose="020B0604020202020204" pitchFamily="34" charset="0"/>
                              </a:rPr>
                            </m:ctrlPr>
                          </m:sSupPr>
                          <m:e>
                            <m:r>
                              <a:rPr lang="en-US" altLang="ko-KR" sz="2000">
                                <a:latin typeface="Cambria Math"/>
                                <a:cs typeface="Arial" panose="020B0604020202020204" pitchFamily="34" charset="0"/>
                                <a:sym typeface="Symbol"/>
                              </a:rPr>
                              <m:t></m:t>
                            </m:r>
                          </m:e>
                          <m:sup>
                            <m:r>
                              <a:rPr lang="en-US" altLang="ko-KR" sz="2000">
                                <a:latin typeface="Cambria Math"/>
                                <a:cs typeface="Arial" panose="020B0604020202020204" pitchFamily="34" charset="0"/>
                              </a:rPr>
                              <m:t>2</m:t>
                            </m:r>
                          </m:sup>
                        </m:sSup>
                      </m:num>
                      <m:den>
                        <m:sSup>
                          <m:sSupPr>
                            <m:ctrlPr>
                              <a:rPr lang="en-US" altLang="ko-KR" sz="2000" i="1">
                                <a:latin typeface="Cambria Math" panose="02040503050406030204" pitchFamily="18" charset="0"/>
                                <a:cs typeface="Arial" panose="020B0604020202020204" pitchFamily="34" charset="0"/>
                              </a:rPr>
                            </m:ctrlPr>
                          </m:sSupPr>
                          <m:e>
                            <m:r>
                              <m:rPr>
                                <m:sty m:val="p"/>
                              </m:rPr>
                              <a:rPr lang="en-US" altLang="ko-KR" sz="2000">
                                <a:latin typeface="Cambria Math"/>
                                <a:cs typeface="Arial" panose="020B0604020202020204" pitchFamily="34" charset="0"/>
                              </a:rPr>
                              <m:t>x</m:t>
                            </m:r>
                          </m:e>
                          <m:sup>
                            <m:r>
                              <a:rPr lang="en-US" altLang="ko-KR" sz="2000">
                                <a:latin typeface="Cambria Math"/>
                                <a:cs typeface="Arial" panose="020B0604020202020204" pitchFamily="34" charset="0"/>
                              </a:rPr>
                              <m:t>3</m:t>
                            </m:r>
                          </m:sup>
                        </m:sSup>
                      </m:den>
                    </m:f>
                    <m:r>
                      <a:rPr lang="en-US" altLang="ko-KR" sz="2000">
                        <a:latin typeface="Cambria Math"/>
                        <a:cs typeface="Arial" panose="020B0604020202020204" pitchFamily="34" charset="0"/>
                      </a:rPr>
                      <m:t>−</m:t>
                    </m:r>
                    <m:f>
                      <m:fPr>
                        <m:ctrlPr>
                          <a:rPr lang="en-US" altLang="ko-KR" sz="2000" i="1">
                            <a:latin typeface="Cambria Math" panose="02040503050406030204" pitchFamily="18" charset="0"/>
                            <a:cs typeface="Arial" panose="020B0604020202020204" pitchFamily="34" charset="0"/>
                          </a:rPr>
                        </m:ctrlPr>
                      </m:fPr>
                      <m:num>
                        <m:r>
                          <m:rPr>
                            <m:sty m:val="p"/>
                          </m:rPr>
                          <a:rPr lang="en-US" altLang="ko-KR" sz="2000">
                            <a:latin typeface="Cambria Math"/>
                            <a:cs typeface="Arial" panose="020B0604020202020204" pitchFamily="34" charset="0"/>
                          </a:rPr>
                          <m:t>K</m:t>
                        </m:r>
                        <m:d>
                          <m:dPr>
                            <m:ctrlPr>
                              <a:rPr lang="en-US" altLang="ko-KR" sz="2000" i="1">
                                <a:latin typeface="Cambria Math" panose="02040503050406030204" pitchFamily="18" charset="0"/>
                                <a:cs typeface="Arial" panose="020B0604020202020204" pitchFamily="34" charset="0"/>
                              </a:rPr>
                            </m:ctrlPr>
                          </m:dPr>
                          <m:e>
                            <m:r>
                              <m:rPr>
                                <m:sty m:val="p"/>
                              </m:rPr>
                              <a:rPr lang="en-US" altLang="ko-KR" sz="2000">
                                <a:latin typeface="Cambria Math"/>
                                <a:cs typeface="Arial" panose="020B0604020202020204" pitchFamily="34" charset="0"/>
                              </a:rPr>
                              <m:t>s</m:t>
                            </m:r>
                          </m:e>
                        </m:d>
                      </m:num>
                      <m:den>
                        <m:r>
                          <m:rPr>
                            <m:sty m:val="p"/>
                          </m:rPr>
                          <a:rPr lang="en-US" altLang="ko-KR" sz="2000">
                            <a:latin typeface="Cambria Math"/>
                            <a:cs typeface="Arial" panose="020B0604020202020204" pitchFamily="34" charset="0"/>
                          </a:rPr>
                          <m:t>x</m:t>
                        </m:r>
                      </m:den>
                    </m:f>
                    <m:r>
                      <a:rPr lang="en-US" altLang="ko-KR" sz="2000">
                        <a:latin typeface="Cambria Math"/>
                        <a:cs typeface="Arial" panose="020B0604020202020204" pitchFamily="34" charset="0"/>
                      </a:rPr>
                      <m:t>=0</m:t>
                    </m:r>
                  </m:oMath>
                </a14:m>
                <a:r>
                  <a:rPr lang="en-US" altLang="ko-KR" sz="2000" dirty="0"/>
                  <a:t>. </a:t>
                </a:r>
                <a:endParaRPr lang="en-US" altLang="ko-KR" sz="2000" dirty="0">
                  <a:latin typeface="Arial" panose="020B0604020202020204" pitchFamily="34" charset="0"/>
                  <a:cs typeface="Arial" panose="020B0604020202020204" pitchFamily="34" charset="0"/>
                </a:endParaRPr>
              </a:p>
              <a:p>
                <a:r>
                  <a:rPr lang="en-US" altLang="ko-KR" sz="2000" dirty="0">
                    <a:latin typeface="Arial" panose="020B0604020202020204" pitchFamily="34" charset="0"/>
                    <a:cs typeface="Arial" panose="020B0604020202020204" pitchFamily="34" charset="0"/>
                  </a:rPr>
                  <a:t>In 1979, </a:t>
                </a:r>
                <a:r>
                  <a:rPr lang="en-US" altLang="ko-KR" sz="2000" dirty="0">
                    <a:solidFill>
                      <a:srgbClr val="0000FF"/>
                    </a:solidFill>
                    <a:latin typeface="Arial" panose="020B0604020202020204" pitchFamily="34" charset="0"/>
                    <a:cs typeface="Arial" panose="020B0604020202020204" pitchFamily="34" charset="0"/>
                  </a:rPr>
                  <a:t>Haber et al. </a:t>
                </a:r>
                <a:r>
                  <a:rPr lang="en-US" altLang="ko-KR" sz="2000" dirty="0">
                    <a:latin typeface="Arial" panose="020B0604020202020204" pitchFamily="34" charset="0"/>
                    <a:cs typeface="Arial" panose="020B0604020202020204" pitchFamily="34" charset="0"/>
                  </a:rPr>
                  <a:t>found an instability of KV distribution.</a:t>
                </a:r>
              </a:p>
              <a:p>
                <a:pPr marL="0" indent="0">
                  <a:buNone/>
                </a:pPr>
                <a:endParaRPr lang="en-US" altLang="ko-KR" sz="2000" dirty="0">
                  <a:latin typeface="Arial" panose="020B0604020202020204" pitchFamily="34" charset="0"/>
                  <a:cs typeface="Arial" panose="020B0604020202020204" pitchFamily="34" charset="0"/>
                </a:endParaRPr>
              </a:p>
              <a:p>
                <a:r>
                  <a:rPr lang="en-US" altLang="ko-KR" sz="2000" dirty="0">
                    <a:latin typeface="Arial" panose="020B0604020202020204" pitchFamily="34" charset="0"/>
                    <a:cs typeface="Arial" panose="020B0604020202020204" pitchFamily="34" charset="0"/>
                  </a:rPr>
                  <a:t>In 1983, </a:t>
                </a:r>
                <a:r>
                  <a:rPr lang="en-US" altLang="ko-KR" sz="2000" dirty="0">
                    <a:solidFill>
                      <a:srgbClr val="0000FF"/>
                    </a:solidFill>
                    <a:latin typeface="Arial" panose="020B0604020202020204" pitchFamily="34" charset="0"/>
                    <a:cs typeface="Arial" panose="020B0604020202020204" pitchFamily="34" charset="0"/>
                  </a:rPr>
                  <a:t>Hofmann</a:t>
                </a:r>
                <a:r>
                  <a:rPr lang="en-US" altLang="ko-KR" sz="2000" dirty="0">
                    <a:latin typeface="Arial" panose="020B0604020202020204" pitchFamily="34" charset="0"/>
                    <a:cs typeface="Arial" panose="020B0604020202020204" pitchFamily="34" charset="0"/>
                  </a:rPr>
                  <a:t> derived various </a:t>
                </a:r>
                <a:r>
                  <a:rPr lang="en-US" altLang="ko-KR" sz="2000" dirty="0">
                    <a:solidFill>
                      <a:srgbClr val="0000FF"/>
                    </a:solidFill>
                    <a:latin typeface="Arial" panose="020B0604020202020204" pitchFamily="34" charset="0"/>
                    <a:cs typeface="Arial" panose="020B0604020202020204" pitchFamily="34" charset="0"/>
                  </a:rPr>
                  <a:t>instabilities of KV distributions </a:t>
                </a:r>
                <a:r>
                  <a:rPr lang="en-US" altLang="ko-KR" sz="2000" dirty="0">
                    <a:latin typeface="Arial" panose="020B0604020202020204" pitchFamily="34" charset="0"/>
                    <a:cs typeface="Arial" panose="020B0604020202020204" pitchFamily="34" charset="0"/>
                  </a:rPr>
                  <a:t>from Vlasov-Poisson equations:</a:t>
                </a:r>
              </a:p>
              <a:p>
                <a:pPr marL="542925" indent="-185738">
                  <a:buFontTx/>
                  <a:buChar char="-"/>
                </a:pPr>
                <a:r>
                  <a:rPr lang="en-US" altLang="ko-KR" sz="2000" dirty="0">
                    <a:solidFill>
                      <a:srgbClr val="0000FF"/>
                    </a:solidFill>
                    <a:latin typeface="Arial" panose="020B0604020202020204" pitchFamily="34" charset="0"/>
                    <a:cs typeface="Arial" panose="020B0604020202020204" pitchFamily="34" charset="0"/>
                  </a:rPr>
                  <a:t>instabilities of beam eigen-modes</a:t>
                </a:r>
                <a:r>
                  <a:rPr lang="en-US" altLang="ko-KR" sz="2000" dirty="0">
                    <a:latin typeface="Arial" panose="020B0604020202020204" pitchFamily="34" charset="0"/>
                    <a:cs typeface="Arial" panose="020B0604020202020204" pitchFamily="34" charset="0"/>
                  </a:rPr>
                  <a:t>.</a:t>
                </a:r>
              </a:p>
              <a:p>
                <a:r>
                  <a:rPr lang="en-US" altLang="ko-KR" sz="2000" dirty="0">
                    <a:latin typeface="Arial" panose="020B0604020202020204" pitchFamily="34" charset="0"/>
                    <a:cs typeface="Arial" panose="020B0604020202020204" pitchFamily="34" charset="0"/>
                  </a:rPr>
                  <a:t>The </a:t>
                </a:r>
                <a:r>
                  <a:rPr lang="en-US" altLang="ko-KR" sz="2000" dirty="0">
                    <a:solidFill>
                      <a:srgbClr val="0000FF"/>
                    </a:solidFill>
                    <a:latin typeface="Arial" panose="020B0604020202020204" pitchFamily="34" charset="0"/>
                    <a:cs typeface="Arial" panose="020B0604020202020204" pitchFamily="34" charset="0"/>
                  </a:rPr>
                  <a:t>2</a:t>
                </a:r>
                <a:r>
                  <a:rPr lang="en-US" altLang="ko-KR" sz="2000" baseline="30000" dirty="0">
                    <a:solidFill>
                      <a:srgbClr val="0000FF"/>
                    </a:solidFill>
                    <a:latin typeface="Arial" panose="020B0604020202020204" pitchFamily="34" charset="0"/>
                    <a:cs typeface="Arial" panose="020B0604020202020204" pitchFamily="34" charset="0"/>
                  </a:rPr>
                  <a:t>nd</a:t>
                </a:r>
                <a:r>
                  <a:rPr lang="en-US" altLang="ko-KR" sz="2000" dirty="0">
                    <a:solidFill>
                      <a:srgbClr val="0000FF"/>
                    </a:solidFill>
                    <a:latin typeface="Arial" panose="020B0604020202020204" pitchFamily="34" charset="0"/>
                    <a:cs typeface="Arial" panose="020B0604020202020204" pitchFamily="34" charset="0"/>
                  </a:rPr>
                  <a:t> order instability </a:t>
                </a:r>
                <a:r>
                  <a:rPr lang="en-US" altLang="ko-KR" sz="2000" dirty="0">
                    <a:latin typeface="Arial" panose="020B0604020202020204" pitchFamily="34" charset="0"/>
                    <a:cs typeface="Arial" panose="020B0604020202020204" pitchFamily="34" charset="0"/>
                  </a:rPr>
                  <a:t>is widely called “</a:t>
                </a:r>
                <a:r>
                  <a:rPr lang="en-US" altLang="ko-KR" sz="2000" dirty="0">
                    <a:solidFill>
                      <a:srgbClr val="0000FF"/>
                    </a:solidFill>
                    <a:latin typeface="Arial" panose="020B0604020202020204" pitchFamily="34" charset="0"/>
                    <a:cs typeface="Arial" panose="020B0604020202020204" pitchFamily="34" charset="0"/>
                  </a:rPr>
                  <a:t>the envelope instability</a:t>
                </a:r>
                <a:r>
                  <a:rPr lang="en-US" altLang="ko-KR" sz="2000" dirty="0">
                    <a:latin typeface="Arial" panose="020B0604020202020204" pitchFamily="34" charset="0"/>
                    <a:cs typeface="Arial" panose="020B0604020202020204" pitchFamily="34" charset="0"/>
                  </a:rPr>
                  <a:t>”.</a:t>
                </a:r>
              </a:p>
              <a:p>
                <a:r>
                  <a:rPr lang="en-US" altLang="ko-KR" sz="2000" dirty="0">
                    <a:latin typeface="Arial" panose="020B0604020202020204" pitchFamily="34" charset="0"/>
                    <a:cs typeface="Arial" panose="020B0604020202020204" pitchFamily="34" charset="0"/>
                  </a:rPr>
                  <a:t>They are also called “parametric resonances” by some.</a:t>
                </a:r>
              </a:p>
              <a:p>
                <a:endParaRPr lang="en-US" altLang="ko-KR" sz="2000" dirty="0">
                  <a:latin typeface="Arial" panose="020B0604020202020204" pitchFamily="34" charset="0"/>
                  <a:cs typeface="Arial" panose="020B0604020202020204" pitchFamily="34" charset="0"/>
                </a:endParaRPr>
              </a:p>
              <a:p>
                <a:r>
                  <a:rPr lang="en-US" altLang="ko-KR" sz="2000" dirty="0">
                    <a:solidFill>
                      <a:srgbClr val="0000FF"/>
                    </a:solidFill>
                    <a:latin typeface="Arial" panose="020B0604020202020204" pitchFamily="34" charset="0"/>
                    <a:cs typeface="Arial" panose="020B0604020202020204" pitchFamily="34" charset="0"/>
                  </a:rPr>
                  <a:t>They are not resonances of beam particles.</a:t>
                </a:r>
                <a:endParaRPr lang="en-US" altLang="ko-KR" sz="2000" dirty="0">
                  <a:latin typeface="Arial" panose="020B0604020202020204" pitchFamily="34" charset="0"/>
                  <a:cs typeface="Arial" panose="020B0604020202020204" pitchFamily="34" charset="0"/>
                </a:endParaRPr>
              </a:p>
              <a:p>
                <a:r>
                  <a:rPr lang="en-US" altLang="ko-KR" sz="2000" dirty="0">
                    <a:latin typeface="Arial" panose="020B0604020202020204" pitchFamily="34" charset="0"/>
                    <a:cs typeface="Arial" panose="020B0604020202020204" pitchFamily="34" charset="0"/>
                    <a:sym typeface="Wingdings" panose="05000000000000000000" pitchFamily="2" charset="2"/>
                  </a:rPr>
                  <a:t>Moreover, there are also </a:t>
                </a:r>
                <a:r>
                  <a:rPr lang="en-US" altLang="ko-KR" sz="2000" dirty="0">
                    <a:solidFill>
                      <a:srgbClr val="0000FF"/>
                    </a:solidFill>
                    <a:latin typeface="Arial" panose="020B0604020202020204" pitchFamily="34" charset="0"/>
                    <a:cs typeface="Arial" panose="020B0604020202020204" pitchFamily="34" charset="0"/>
                    <a:sym typeface="Wingdings" panose="05000000000000000000" pitchFamily="2" charset="2"/>
                  </a:rPr>
                  <a:t>parametric resonances </a:t>
                </a:r>
                <a:r>
                  <a:rPr lang="en-US" altLang="ko-KR" sz="2000" dirty="0">
                    <a:latin typeface="Arial" panose="020B0604020202020204" pitchFamily="34" charset="0"/>
                    <a:cs typeface="Arial" panose="020B0604020202020204" pitchFamily="34" charset="0"/>
                    <a:sym typeface="Wingdings" panose="05000000000000000000" pitchFamily="2" charset="2"/>
                  </a:rPr>
                  <a:t>of </a:t>
                </a:r>
                <a:r>
                  <a:rPr lang="en-US" altLang="ko-KR" sz="2000" dirty="0">
                    <a:solidFill>
                      <a:srgbClr val="0000FF"/>
                    </a:solidFill>
                    <a:latin typeface="Arial" panose="020B0604020202020204" pitchFamily="34" charset="0"/>
                    <a:cs typeface="Arial" panose="020B0604020202020204" pitchFamily="34" charset="0"/>
                    <a:sym typeface="Wingdings" panose="05000000000000000000" pitchFamily="2" charset="2"/>
                  </a:rPr>
                  <a:t>“particles”,      </a:t>
                </a:r>
                <a:r>
                  <a:rPr lang="en-US" altLang="ko-KR" sz="2000" dirty="0">
                    <a:latin typeface="Arial" panose="020B0604020202020204" pitchFamily="34" charset="0"/>
                    <a:cs typeface="Arial" panose="020B0604020202020204" pitchFamily="34" charset="0"/>
                    <a:sym typeface="Wingdings" panose="05000000000000000000" pitchFamily="2" charset="2"/>
                  </a:rPr>
                  <a:t>which causes confusion.</a:t>
                </a:r>
                <a:endParaRPr lang="en-US" altLang="ko-KR" sz="2000" dirty="0">
                  <a:latin typeface="Arial" panose="020B0604020202020204" pitchFamily="34" charset="0"/>
                  <a:cs typeface="Arial" panose="020B0604020202020204" pitchFamily="34" charset="0"/>
                </a:endParaRPr>
              </a:p>
            </p:txBody>
          </p:sp>
        </mc:Choice>
        <mc:Fallback xmlns="">
          <p:sp>
            <p:nvSpPr>
              <p:cNvPr id="4" name="내용 개체 틀 2">
                <a:extLst>
                  <a:ext uri="{FF2B5EF4-FFF2-40B4-BE49-F238E27FC236}">
                    <a16:creationId xmlns:a16="http://schemas.microsoft.com/office/drawing/2014/main" id="{BCF524C4-9050-475A-A658-7F55E1F0F30F}"/>
                  </a:ext>
                </a:extLst>
              </p:cNvPr>
              <p:cNvSpPr>
                <a:spLocks noGrp="1" noRot="1" noChangeAspect="1" noMove="1" noResize="1" noEditPoints="1" noAdjustHandles="1" noChangeArrowheads="1" noChangeShapeType="1" noTextEdit="1"/>
              </p:cNvSpPr>
              <p:nvPr>
                <p:ph sz="half" idx="2"/>
              </p:nvPr>
            </p:nvSpPr>
            <p:spPr>
              <a:xfrm>
                <a:off x="767408" y="980728"/>
                <a:ext cx="8496944" cy="5544616"/>
              </a:xfrm>
              <a:blipFill>
                <a:blip r:embed="rId2"/>
                <a:stretch>
                  <a:fillRect l="-646" t="-550"/>
                </a:stretch>
              </a:blipFill>
            </p:spPr>
            <p:txBody>
              <a:bodyPr/>
              <a:lstStyle/>
              <a:p>
                <a:r>
                  <a:rPr lang="ko-KR" altLang="en-US">
                    <a:noFill/>
                  </a:rPr>
                  <a:t> </a:t>
                </a:r>
              </a:p>
            </p:txBody>
          </p:sp>
        </mc:Fallback>
      </mc:AlternateContent>
      <p:pic>
        <p:nvPicPr>
          <p:cNvPr id="5" name="Picture 2">
            <a:extLst>
              <a:ext uri="{FF2B5EF4-FFF2-40B4-BE49-F238E27FC236}">
                <a16:creationId xmlns:a16="http://schemas.microsoft.com/office/drawing/2014/main" id="{A70E7551-5D17-4FA3-94CB-FDC831F74FC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390"/>
          <a:stretch/>
        </p:blipFill>
        <p:spPr bwMode="auto">
          <a:xfrm>
            <a:off x="9110514" y="1101663"/>
            <a:ext cx="2278074" cy="2291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직선 화살표 연결선 5">
            <a:extLst>
              <a:ext uri="{FF2B5EF4-FFF2-40B4-BE49-F238E27FC236}">
                <a16:creationId xmlns:a16="http://schemas.microsoft.com/office/drawing/2014/main" id="{D847C59A-722D-4570-8E94-16C5BA1A569F}"/>
              </a:ext>
            </a:extLst>
          </p:cNvPr>
          <p:cNvCxnSpPr>
            <a:cxnSpLocks/>
          </p:cNvCxnSpPr>
          <p:nvPr/>
        </p:nvCxnSpPr>
        <p:spPr>
          <a:xfrm flipV="1">
            <a:off x="7824192" y="2348880"/>
            <a:ext cx="1152128" cy="1"/>
          </a:xfrm>
          <a:prstGeom prst="straightConnector1">
            <a:avLst/>
          </a:prstGeom>
          <a:ln w="28575">
            <a:solidFill>
              <a:srgbClr val="000099"/>
            </a:solidFill>
            <a:tailEnd type="arrow"/>
          </a:ln>
        </p:spPr>
        <p:style>
          <a:lnRef idx="1">
            <a:schemeClr val="accent1"/>
          </a:lnRef>
          <a:fillRef idx="0">
            <a:schemeClr val="accent1"/>
          </a:fillRef>
          <a:effectRef idx="0">
            <a:schemeClr val="accent1"/>
          </a:effectRef>
          <a:fontRef idx="minor">
            <a:schemeClr val="tx1"/>
          </a:fontRef>
        </p:style>
      </p:cxnSp>
      <p:sp>
        <p:nvSpPr>
          <p:cNvPr id="7" name="모서리가 둥근 직사각형 7">
            <a:extLst>
              <a:ext uri="{FF2B5EF4-FFF2-40B4-BE49-F238E27FC236}">
                <a16:creationId xmlns:a16="http://schemas.microsoft.com/office/drawing/2014/main" id="{794202AA-5A34-47C4-A450-A6930D109E87}"/>
              </a:ext>
            </a:extLst>
          </p:cNvPr>
          <p:cNvSpPr/>
          <p:nvPr/>
        </p:nvSpPr>
        <p:spPr>
          <a:xfrm>
            <a:off x="1091444" y="5013176"/>
            <a:ext cx="5292588" cy="369216"/>
          </a:xfrm>
          <a:prstGeom prst="roundRect">
            <a:avLst/>
          </a:prstGeom>
          <a:noFill/>
          <a:ln w="190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TextBox 7">
            <a:extLst>
              <a:ext uri="{FF2B5EF4-FFF2-40B4-BE49-F238E27FC236}">
                <a16:creationId xmlns:a16="http://schemas.microsoft.com/office/drawing/2014/main" id="{4A259F78-05BC-4828-A777-7749E9FB18F9}"/>
              </a:ext>
            </a:extLst>
          </p:cNvPr>
          <p:cNvSpPr txBox="1"/>
          <p:nvPr/>
        </p:nvSpPr>
        <p:spPr>
          <a:xfrm>
            <a:off x="2233528" y="2483604"/>
            <a:ext cx="3574440" cy="369332"/>
          </a:xfrm>
          <a:prstGeom prst="rect">
            <a:avLst/>
          </a:prstGeom>
          <a:solidFill>
            <a:srgbClr val="92D050"/>
          </a:solidFill>
        </p:spPr>
        <p:txBody>
          <a:bodyPr wrap="none" rtlCol="0">
            <a:spAutoFit/>
          </a:bodyPr>
          <a:lstStyle/>
          <a:p>
            <a:r>
              <a:rPr lang="en-US" altLang="ko-KR" dirty="0">
                <a:latin typeface="Arial" panose="020B0604020202020204" pitchFamily="34" charset="0"/>
                <a:cs typeface="Arial" panose="020B0604020202020204" pitchFamily="34" charset="0"/>
              </a:rPr>
              <a:t>Haber</a:t>
            </a:r>
            <a:r>
              <a:rPr lang="ko-KR" altLang="en-US" dirty="0">
                <a:latin typeface="Arial" panose="020B0604020202020204" pitchFamily="34" charset="0"/>
                <a:cs typeface="Arial" panose="020B0604020202020204" pitchFamily="34" charset="0"/>
              </a:rPr>
              <a:t> </a:t>
            </a:r>
            <a:r>
              <a:rPr lang="en-US" altLang="ko-KR" dirty="0">
                <a:latin typeface="Arial" panose="020B0604020202020204" pitchFamily="34" charset="0"/>
                <a:cs typeface="Arial" panose="020B0604020202020204" pitchFamily="34" charset="0"/>
              </a:rPr>
              <a:t>et al, PRL 42, 1479 (1979)</a:t>
            </a:r>
          </a:p>
        </p:txBody>
      </p:sp>
    </p:spTree>
    <p:extLst>
      <p:ext uri="{BB962C8B-B14F-4D97-AF65-F5344CB8AC3E}">
        <p14:creationId xmlns:p14="http://schemas.microsoft.com/office/powerpoint/2010/main" val="3558232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D5D52DF-C135-4A13-8CB0-54D7F7DBD69D}"/>
              </a:ext>
            </a:extLst>
          </p:cNvPr>
          <p:cNvSpPr>
            <a:spLocks noGrp="1"/>
          </p:cNvSpPr>
          <p:nvPr>
            <p:ph type="title"/>
          </p:nvPr>
        </p:nvSpPr>
        <p:spPr>
          <a:xfrm>
            <a:off x="335360" y="80628"/>
            <a:ext cx="11164821" cy="692696"/>
          </a:xfrm>
        </p:spPr>
        <p:txBody>
          <a:bodyPr>
            <a:normAutofit fontScale="90000"/>
          </a:bodyPr>
          <a:lstStyle/>
          <a:p>
            <a:r>
              <a:rPr lang="en-US" altLang="ko-KR" dirty="0">
                <a:latin typeface="Arial" panose="020B0604020202020204" pitchFamily="34" charset="0"/>
                <a:cs typeface="Arial" panose="020B0604020202020204" pitchFamily="34" charset="0"/>
              </a:rPr>
              <a:t>envelope instability (2</a:t>
            </a:r>
            <a:r>
              <a:rPr lang="en-US" altLang="ko-KR" baseline="30000" dirty="0">
                <a:latin typeface="Arial" panose="020B0604020202020204" pitchFamily="34" charset="0"/>
                <a:cs typeface="Arial" panose="020B0604020202020204" pitchFamily="34" charset="0"/>
              </a:rPr>
              <a:t>nd</a:t>
            </a:r>
            <a:r>
              <a:rPr lang="en-US" altLang="ko-KR" dirty="0">
                <a:latin typeface="Arial" panose="020B0604020202020204" pitchFamily="34" charset="0"/>
                <a:cs typeface="Arial" panose="020B0604020202020204" pitchFamily="34" charset="0"/>
              </a:rPr>
              <a:t> order)</a:t>
            </a:r>
            <a:br>
              <a:rPr lang="en-US" altLang="ko-KR" dirty="0">
                <a:latin typeface="Arial" panose="020B0604020202020204" pitchFamily="34" charset="0"/>
                <a:cs typeface="Arial" panose="020B0604020202020204" pitchFamily="34" charset="0"/>
              </a:rPr>
            </a:br>
            <a:r>
              <a:rPr lang="en-US" altLang="ko-KR" sz="2700" dirty="0">
                <a:latin typeface="Arial" panose="020B0604020202020204" pitchFamily="34" charset="0"/>
                <a:cs typeface="Arial" panose="020B0604020202020204" pitchFamily="34" charset="0"/>
              </a:rPr>
              <a:t>in high intensity linear accelerators</a:t>
            </a:r>
            <a:endParaRPr lang="ko-KR" altLang="en-US" sz="2700" dirty="0"/>
          </a:p>
        </p:txBody>
      </p:sp>
      <p:sp>
        <p:nvSpPr>
          <p:cNvPr id="4" name="내용 개체 틀 2">
            <a:extLst>
              <a:ext uri="{FF2B5EF4-FFF2-40B4-BE49-F238E27FC236}">
                <a16:creationId xmlns:a16="http://schemas.microsoft.com/office/drawing/2014/main" id="{2C71EAB0-1C77-4CE4-A5CB-827EC6649C73}"/>
              </a:ext>
            </a:extLst>
          </p:cNvPr>
          <p:cNvSpPr>
            <a:spLocks noGrp="1"/>
          </p:cNvSpPr>
          <p:nvPr>
            <p:ph sz="half" idx="2"/>
          </p:nvPr>
        </p:nvSpPr>
        <p:spPr>
          <a:xfrm>
            <a:off x="1739516" y="5049180"/>
            <a:ext cx="8748972" cy="1224136"/>
          </a:xfrm>
          <a:solidFill>
            <a:schemeClr val="bg1"/>
          </a:solidFill>
        </p:spPr>
        <p:txBody>
          <a:bodyPr>
            <a:noAutofit/>
          </a:bodyPr>
          <a:lstStyle/>
          <a:p>
            <a:r>
              <a:rPr lang="en-US" altLang="ko-KR" sz="2000" dirty="0">
                <a:latin typeface="Arial" panose="020B0604020202020204" pitchFamily="34" charset="0"/>
                <a:cs typeface="Arial" panose="020B0604020202020204" pitchFamily="34" charset="0"/>
                <a:sym typeface="Symbol"/>
              </a:rPr>
              <a:t>Envelope instability </a:t>
            </a:r>
            <a:r>
              <a:rPr lang="en-US" altLang="ko-KR" sz="2000" dirty="0">
                <a:latin typeface="Arial" panose="020B0604020202020204" pitchFamily="34" charset="0"/>
                <a:cs typeface="Arial" panose="020B0604020202020204" pitchFamily="34" charset="0"/>
              </a:rPr>
              <a:t>for a constant-</a:t>
            </a:r>
            <a:r>
              <a:rPr lang="en-US" altLang="ko-KR" sz="2000" dirty="0">
                <a:latin typeface="Symbol" panose="05050102010706020507" pitchFamily="18" charset="2"/>
                <a:cs typeface="Arial" panose="020B0604020202020204" pitchFamily="34" charset="0"/>
              </a:rPr>
              <a:t> s</a:t>
            </a:r>
            <a:r>
              <a:rPr lang="en-US" altLang="ko-KR" sz="2000" baseline="-25000" dirty="0">
                <a:latin typeface="Arial" panose="020B0604020202020204" pitchFamily="34" charset="0"/>
                <a:cs typeface="Arial" panose="020B0604020202020204" pitchFamily="34" charset="0"/>
              </a:rPr>
              <a:t>o</a:t>
            </a:r>
            <a:r>
              <a:rPr lang="en-US" altLang="ko-KR" sz="2000" dirty="0">
                <a:latin typeface="Arial" panose="020B0604020202020204" pitchFamily="34" charset="0"/>
                <a:cs typeface="Arial" panose="020B0604020202020204" pitchFamily="34" charset="0"/>
              </a:rPr>
              <a:t> lattice with </a:t>
            </a:r>
            <a:r>
              <a:rPr lang="en-US" altLang="ko-KR" sz="2000" dirty="0">
                <a:latin typeface="Symbol" panose="05050102010706020507" pitchFamily="18" charset="2"/>
                <a:cs typeface="Arial" panose="020B0604020202020204" pitchFamily="34" charset="0"/>
              </a:rPr>
              <a:t>s</a:t>
            </a:r>
            <a:r>
              <a:rPr lang="en-US" altLang="ko-KR" sz="2000" baseline="-25000" dirty="0">
                <a:latin typeface="Arial" panose="020B0604020202020204" pitchFamily="34" charset="0"/>
                <a:cs typeface="Arial" panose="020B0604020202020204" pitchFamily="34" charset="0"/>
              </a:rPr>
              <a:t>o</a:t>
            </a:r>
            <a:r>
              <a:rPr lang="en-US" altLang="ko-KR" sz="2000" dirty="0">
                <a:latin typeface="Arial" panose="020B0604020202020204" pitchFamily="34" charset="0"/>
                <a:cs typeface="Arial" panose="020B0604020202020204" pitchFamily="34" charset="0"/>
              </a:rPr>
              <a:t> = 100</a:t>
            </a:r>
            <a:r>
              <a:rPr lang="en-US" altLang="ko-KR" sz="2000" dirty="0">
                <a:latin typeface="Arial" panose="020B0604020202020204" pitchFamily="34" charset="0"/>
                <a:cs typeface="Arial" panose="020B0604020202020204" pitchFamily="34" charset="0"/>
                <a:sym typeface="Symbol"/>
              </a:rPr>
              <a:t> and </a:t>
            </a:r>
            <a:r>
              <a:rPr lang="en-US" altLang="ko-KR" sz="2000" dirty="0">
                <a:latin typeface="Symbol" panose="05050102010706020507" pitchFamily="18" charset="2"/>
                <a:cs typeface="Arial" panose="020B0604020202020204" pitchFamily="34" charset="0"/>
              </a:rPr>
              <a:t>s</a:t>
            </a:r>
            <a:r>
              <a:rPr lang="en-US" altLang="ko-KR" sz="2000" dirty="0">
                <a:latin typeface="Arial" panose="020B0604020202020204" pitchFamily="34" charset="0"/>
                <a:cs typeface="Arial" panose="020B0604020202020204" pitchFamily="34" charset="0"/>
              </a:rPr>
              <a:t> = 70</a:t>
            </a:r>
            <a:r>
              <a:rPr lang="en-US" altLang="ko-KR" sz="2000" dirty="0">
                <a:latin typeface="Arial" panose="020B0604020202020204" pitchFamily="34" charset="0"/>
                <a:cs typeface="Arial" panose="020B0604020202020204" pitchFamily="34" charset="0"/>
                <a:sym typeface="Symbol"/>
              </a:rPr>
              <a:t></a:t>
            </a:r>
            <a:r>
              <a:rPr lang="en-US" altLang="ko-KR" sz="2000" dirty="0">
                <a:latin typeface="Arial" panose="020B0604020202020204" pitchFamily="34" charset="0"/>
                <a:cs typeface="Arial" panose="020B0604020202020204" pitchFamily="34" charset="0"/>
              </a:rPr>
              <a:t>.</a:t>
            </a:r>
          </a:p>
          <a:p>
            <a:r>
              <a:rPr lang="en-US" altLang="ko-KR" sz="2000" dirty="0">
                <a:solidFill>
                  <a:srgbClr val="0000FF"/>
                </a:solidFill>
                <a:latin typeface="Arial" panose="020B0604020202020204" pitchFamily="34" charset="0"/>
                <a:cs typeface="Arial" panose="020B0604020202020204" pitchFamily="34" charset="0"/>
              </a:rPr>
              <a:t>Observed for KV, Gaussian, waterbag distributions in </a:t>
            </a:r>
            <a:r>
              <a:rPr lang="en-US" altLang="ko-KR" sz="2000" dirty="0">
                <a:solidFill>
                  <a:srgbClr val="0000FF"/>
                </a:solidFill>
                <a:latin typeface="Symbol" panose="05050102010706020507" pitchFamily="18" charset="2"/>
                <a:cs typeface="Arial" panose="020B0604020202020204" pitchFamily="34" charset="0"/>
              </a:rPr>
              <a:t>s</a:t>
            </a:r>
            <a:r>
              <a:rPr lang="en-US" altLang="ko-KR" sz="2000" baseline="-25000" dirty="0">
                <a:solidFill>
                  <a:srgbClr val="0000FF"/>
                </a:solidFill>
                <a:latin typeface="Arial" panose="020B0604020202020204" pitchFamily="34" charset="0"/>
                <a:cs typeface="Arial" panose="020B0604020202020204" pitchFamily="34" charset="0"/>
              </a:rPr>
              <a:t>o</a:t>
            </a:r>
            <a:r>
              <a:rPr lang="en-US" altLang="ko-KR" sz="2000" dirty="0">
                <a:solidFill>
                  <a:srgbClr val="0000FF"/>
                </a:solidFill>
                <a:latin typeface="Arial" panose="020B0604020202020204" pitchFamily="34" charset="0"/>
                <a:cs typeface="Arial" panose="020B0604020202020204" pitchFamily="34" charset="0"/>
              </a:rPr>
              <a:t> &gt; 90°.</a:t>
            </a:r>
          </a:p>
          <a:p>
            <a:r>
              <a:rPr lang="en-US" altLang="ko-KR" sz="2000" dirty="0">
                <a:latin typeface="Arial" panose="020B0604020202020204" pitchFamily="34" charset="0"/>
                <a:cs typeface="Arial" panose="020B0604020202020204" pitchFamily="34" charset="0"/>
              </a:rPr>
              <a:t>The envelope instability is excited following the 4</a:t>
            </a:r>
            <a:r>
              <a:rPr lang="en-US" altLang="ko-KR" sz="2000" baseline="30000" dirty="0">
                <a:latin typeface="Arial" panose="020B0604020202020204" pitchFamily="34" charset="0"/>
                <a:cs typeface="Arial" panose="020B0604020202020204" pitchFamily="34" charset="0"/>
              </a:rPr>
              <a:t>th</a:t>
            </a:r>
            <a:r>
              <a:rPr lang="en-US" altLang="ko-KR" sz="2000" dirty="0">
                <a:latin typeface="Arial" panose="020B0604020202020204" pitchFamily="34" charset="0"/>
                <a:cs typeface="Arial" panose="020B0604020202020204" pitchFamily="34" charset="0"/>
              </a:rPr>
              <a:t> order resonance</a:t>
            </a:r>
            <a:r>
              <a:rPr lang="en-US" altLang="ko-KR" sz="2000" dirty="0">
                <a:latin typeface="Arial" panose="020B0604020202020204" pitchFamily="34" charset="0"/>
                <a:cs typeface="Arial" panose="020B0604020202020204" pitchFamily="34" charset="0"/>
                <a:sym typeface="Symbol"/>
              </a:rPr>
              <a:t>.</a:t>
            </a:r>
            <a:endParaRPr lang="en-US" altLang="ko-KR" sz="2000" dirty="0">
              <a:latin typeface="Arial" panose="020B0604020202020204" pitchFamily="34" charset="0"/>
              <a:cs typeface="Arial" panose="020B0604020202020204" pitchFamily="34" charset="0"/>
            </a:endParaRPr>
          </a:p>
        </p:txBody>
      </p:sp>
      <p:pic>
        <p:nvPicPr>
          <p:cNvPr id="5" name="그림 4">
            <a:extLst>
              <a:ext uri="{FF2B5EF4-FFF2-40B4-BE49-F238E27FC236}">
                <a16:creationId xmlns:a16="http://schemas.microsoft.com/office/drawing/2014/main" id="{1A81A0A3-BBA7-4829-B23F-84DAD3C027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5190" y="963412"/>
            <a:ext cx="6068186" cy="3903412"/>
          </a:xfrm>
          <a:prstGeom prst="rect">
            <a:avLst/>
          </a:prstGeom>
        </p:spPr>
      </p:pic>
      <p:sp>
        <p:nvSpPr>
          <p:cNvPr id="6" name="TextBox 5">
            <a:extLst>
              <a:ext uri="{FF2B5EF4-FFF2-40B4-BE49-F238E27FC236}">
                <a16:creationId xmlns:a16="http://schemas.microsoft.com/office/drawing/2014/main" id="{4178855E-D04E-4592-9A7F-7B9805DF9DA5}"/>
              </a:ext>
            </a:extLst>
          </p:cNvPr>
          <p:cNvSpPr txBox="1"/>
          <p:nvPr/>
        </p:nvSpPr>
        <p:spPr>
          <a:xfrm>
            <a:off x="3143673" y="908720"/>
            <a:ext cx="2098651" cy="338554"/>
          </a:xfrm>
          <a:prstGeom prst="rect">
            <a:avLst/>
          </a:prstGeom>
          <a:solidFill>
            <a:srgbClr val="92D050"/>
          </a:solidFill>
        </p:spPr>
        <p:txBody>
          <a:bodyPr wrap="none" rtlCol="0">
            <a:spAutoFit/>
          </a:bodyPr>
          <a:lstStyle/>
          <a:p>
            <a:r>
              <a:rPr lang="en-US" altLang="ko-KR" sz="1600" dirty="0">
                <a:latin typeface="Arial" panose="020B0604020202020204" pitchFamily="34" charset="0"/>
                <a:cs typeface="Arial" panose="020B0604020202020204" pitchFamily="34" charset="0"/>
              </a:rPr>
              <a:t>Gaussian distribution</a:t>
            </a:r>
            <a:endParaRPr lang="ko-KR" altLang="en-US" sz="1600" dirty="0">
              <a:latin typeface="Arial" panose="020B0604020202020204" pitchFamily="34" charset="0"/>
              <a:cs typeface="Arial" panose="020B0604020202020204" pitchFamily="34" charset="0"/>
            </a:endParaRPr>
          </a:p>
        </p:txBody>
      </p:sp>
      <p:cxnSp>
        <p:nvCxnSpPr>
          <p:cNvPr id="7" name="직선 화살표 연결선 6">
            <a:extLst>
              <a:ext uri="{FF2B5EF4-FFF2-40B4-BE49-F238E27FC236}">
                <a16:creationId xmlns:a16="http://schemas.microsoft.com/office/drawing/2014/main" id="{5992A6B7-1CC1-46E1-9EA6-7F09F3F21077}"/>
              </a:ext>
            </a:extLst>
          </p:cNvPr>
          <p:cNvCxnSpPr/>
          <p:nvPr/>
        </p:nvCxnSpPr>
        <p:spPr>
          <a:xfrm flipH="1">
            <a:off x="2999656" y="1247274"/>
            <a:ext cx="288032" cy="38152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262547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5360" y="80628"/>
            <a:ext cx="11164821" cy="692696"/>
          </a:xfrm>
        </p:spPr>
        <p:txBody>
          <a:bodyPr>
            <a:normAutofit fontScale="90000"/>
          </a:bodyPr>
          <a:lstStyle/>
          <a:p>
            <a:r>
              <a:rPr lang="en-US" altLang="ko-KR" dirty="0">
                <a:latin typeface="Arial" panose="020B0604020202020204" pitchFamily="34" charset="0"/>
                <a:cs typeface="Arial" panose="020B0604020202020204" pitchFamily="34" charset="0"/>
              </a:rPr>
              <a:t>When does the envelope instability develop?</a:t>
            </a:r>
            <a:endParaRPr lang="ko-KR" altLang="en-US" sz="2700" dirty="0"/>
          </a:p>
        </p:txBody>
      </p:sp>
      <p:pic>
        <p:nvPicPr>
          <p:cNvPr id="4" name="내용 개체 틀 4"/>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3376" t="5644" r="7557"/>
          <a:stretch/>
        </p:blipFill>
        <p:spPr>
          <a:xfrm>
            <a:off x="1487488" y="1268761"/>
            <a:ext cx="4449232" cy="3538269"/>
          </a:xfrm>
        </p:spPr>
      </p:pic>
      <p:pic>
        <p:nvPicPr>
          <p:cNvPr id="5" name="그림 4"/>
          <p:cNvPicPr>
            <a:picLocks noChangeAspect="1"/>
          </p:cNvPicPr>
          <p:nvPr/>
        </p:nvPicPr>
        <p:blipFill rotWithShape="1">
          <a:blip r:embed="rId4">
            <a:extLst>
              <a:ext uri="{28A0092B-C50C-407E-A947-70E740481C1C}">
                <a14:useLocalDpi xmlns:a14="http://schemas.microsoft.com/office/drawing/2010/main" val="0"/>
              </a:ext>
            </a:extLst>
          </a:blip>
          <a:srcRect l="3523" t="4921" r="7524"/>
          <a:stretch/>
        </p:blipFill>
        <p:spPr>
          <a:xfrm>
            <a:off x="5989223" y="1268761"/>
            <a:ext cx="4413681" cy="3538269"/>
          </a:xfrm>
          <a:prstGeom prst="rect">
            <a:avLst/>
          </a:prstGeom>
        </p:spPr>
      </p:pic>
      <p:sp>
        <p:nvSpPr>
          <p:cNvPr id="6" name="내용 개체 틀 2"/>
          <p:cNvSpPr txBox="1">
            <a:spLocks/>
          </p:cNvSpPr>
          <p:nvPr/>
        </p:nvSpPr>
        <p:spPr>
          <a:xfrm>
            <a:off x="1199456" y="4968048"/>
            <a:ext cx="9937104" cy="1413281"/>
          </a:xfrm>
          <a:prstGeom prst="rect">
            <a:avLst/>
          </a:prstGeom>
          <a:noFill/>
        </p:spPr>
        <p:txBody>
          <a:bodyPr vert="horz" lIns="91440" tIns="45720" rIns="91440" bIns="45720" rtlCol="0">
            <a:noAutofit/>
          </a:bodyPr>
          <a:lstStyle>
            <a:lvl1pPr marL="342900" indent="-342900" algn="l" defTabSz="914400" rtl="0" eaLnBrk="1" latinLnBrk="1"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1"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1" hangingPunct="1">
              <a:spcBef>
                <a:spcPct val="20000"/>
              </a:spcBef>
              <a:buFont typeface="Arial"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1" hangingPunct="1">
              <a:spcBef>
                <a:spcPct val="20000"/>
              </a:spcBef>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1" hangingPunct="1">
              <a:spcBef>
                <a:spcPct val="20000"/>
              </a:spcBef>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9pPr>
          </a:lstStyle>
          <a:p>
            <a:r>
              <a:rPr lang="en-US" altLang="ko-KR" sz="2200" dirty="0">
                <a:solidFill>
                  <a:srgbClr val="0000FF"/>
                </a:solidFill>
              </a:rPr>
              <a:t>The envelope instability </a:t>
            </a:r>
            <a:r>
              <a:rPr lang="en-US" altLang="ko-KR" sz="2200" dirty="0"/>
              <a:t>manifests </a:t>
            </a:r>
            <a:r>
              <a:rPr lang="en-US" altLang="ko-KR" sz="2200" dirty="0">
                <a:solidFill>
                  <a:srgbClr val="0000FF"/>
                </a:solidFill>
              </a:rPr>
              <a:t>when</a:t>
            </a:r>
            <a:r>
              <a:rPr lang="en-US" altLang="ko-KR" sz="2200" dirty="0">
                <a:solidFill>
                  <a:srgbClr val="0000FF"/>
                </a:solidFill>
                <a:sym typeface="Wingdings" panose="05000000000000000000" pitchFamily="2" charset="2"/>
              </a:rPr>
              <a:t> the 4</a:t>
            </a:r>
            <a:r>
              <a:rPr lang="en-US" altLang="ko-KR" sz="2200" baseline="30000" dirty="0">
                <a:solidFill>
                  <a:srgbClr val="0000FF"/>
                </a:solidFill>
                <a:sym typeface="Wingdings" panose="05000000000000000000" pitchFamily="2" charset="2"/>
              </a:rPr>
              <a:t>th</a:t>
            </a:r>
            <a:r>
              <a:rPr lang="en-US" altLang="ko-KR" sz="2200" dirty="0">
                <a:solidFill>
                  <a:srgbClr val="0000FF"/>
                </a:solidFill>
                <a:sym typeface="Wingdings" panose="05000000000000000000" pitchFamily="2" charset="2"/>
              </a:rPr>
              <a:t> order resonance fades away </a:t>
            </a:r>
            <a:r>
              <a:rPr lang="en-US" altLang="ko-KR" sz="2200" dirty="0">
                <a:sym typeface="Wingdings" panose="05000000000000000000" pitchFamily="2" charset="2"/>
              </a:rPr>
              <a:t>(as </a:t>
            </a:r>
            <a:r>
              <a:rPr lang="en-US" altLang="ko-KR" sz="2200" dirty="0">
                <a:latin typeface="Symbol" panose="05050102010706020507" pitchFamily="18" charset="2"/>
              </a:rPr>
              <a:t>s</a:t>
            </a:r>
            <a:r>
              <a:rPr lang="en-US" altLang="ko-KR" sz="2200" dirty="0"/>
              <a:t> goes near and above </a:t>
            </a:r>
            <a:r>
              <a:rPr lang="en-US" altLang="ko-KR" sz="2200" dirty="0">
                <a:sym typeface="Symbol"/>
              </a:rPr>
              <a:t>90</a:t>
            </a:r>
            <a:r>
              <a:rPr lang="en-US" altLang="ko-KR" sz="2200" dirty="0">
                <a:sym typeface="Wingdings" panose="05000000000000000000" pitchFamily="2" charset="2"/>
              </a:rPr>
              <a:t>) </a:t>
            </a:r>
            <a:r>
              <a:rPr lang="en-US" altLang="ko-KR" sz="2200" dirty="0"/>
              <a:t>for non-KV beams. </a:t>
            </a:r>
          </a:p>
          <a:p>
            <a:endParaRPr lang="en-US" altLang="ko-KR" sz="2200" dirty="0"/>
          </a:p>
        </p:txBody>
      </p:sp>
      <p:sp>
        <p:nvSpPr>
          <p:cNvPr id="7" name="TextBox 6"/>
          <p:cNvSpPr txBox="1"/>
          <p:nvPr/>
        </p:nvSpPr>
        <p:spPr>
          <a:xfrm>
            <a:off x="7298407" y="943571"/>
            <a:ext cx="3108674" cy="338554"/>
          </a:xfrm>
          <a:prstGeom prst="rect">
            <a:avLst/>
          </a:prstGeom>
          <a:solidFill>
            <a:schemeClr val="tx2">
              <a:lumMod val="20000"/>
              <a:lumOff val="80000"/>
            </a:schemeClr>
          </a:solidFill>
        </p:spPr>
        <p:txBody>
          <a:bodyPr wrap="square" rtlCol="0">
            <a:spAutoFit/>
          </a:bodyPr>
          <a:lstStyle/>
          <a:p>
            <a:pPr lvl="0"/>
            <a:r>
              <a:rPr lang="en-US" altLang="ko-KR" sz="1600" dirty="0">
                <a:latin typeface="Arial" panose="020B0604020202020204" pitchFamily="34" charset="0"/>
                <a:cs typeface="Arial" panose="020B0604020202020204" pitchFamily="34" charset="0"/>
              </a:rPr>
              <a:t>Jeon et al, NIM A 832, 43 (2016)</a:t>
            </a:r>
          </a:p>
        </p:txBody>
      </p:sp>
      <p:sp>
        <p:nvSpPr>
          <p:cNvPr id="8" name="TextBox 7"/>
          <p:cNvSpPr txBox="1"/>
          <p:nvPr/>
        </p:nvSpPr>
        <p:spPr>
          <a:xfrm>
            <a:off x="2063552" y="1432243"/>
            <a:ext cx="1484702" cy="338554"/>
          </a:xfrm>
          <a:prstGeom prst="rect">
            <a:avLst/>
          </a:prstGeom>
          <a:solidFill>
            <a:srgbClr val="66FF99"/>
          </a:solidFill>
        </p:spPr>
        <p:txBody>
          <a:bodyPr wrap="none" rtlCol="0">
            <a:spAutoFit/>
          </a:bodyPr>
          <a:lstStyle/>
          <a:p>
            <a:r>
              <a:rPr lang="en-US" altLang="ko-KR" sz="1600" dirty="0">
                <a:latin typeface="Arial" panose="020B0604020202020204" pitchFamily="34" charset="0"/>
                <a:cs typeface="Arial" panose="020B0604020202020204" pitchFamily="34" charset="0"/>
              </a:rPr>
              <a:t>Gaussian dist.</a:t>
            </a:r>
            <a:endParaRPr lang="ko-KR" altLang="en-US" sz="1600" dirty="0">
              <a:latin typeface="Arial" panose="020B0604020202020204" pitchFamily="34" charset="0"/>
              <a:cs typeface="Arial" panose="020B0604020202020204" pitchFamily="34" charset="0"/>
            </a:endParaRPr>
          </a:p>
        </p:txBody>
      </p:sp>
      <p:sp>
        <p:nvSpPr>
          <p:cNvPr id="9" name="TextBox 8"/>
          <p:cNvSpPr txBox="1"/>
          <p:nvPr/>
        </p:nvSpPr>
        <p:spPr>
          <a:xfrm>
            <a:off x="8133152" y="1434262"/>
            <a:ext cx="1563248" cy="338554"/>
          </a:xfrm>
          <a:prstGeom prst="rect">
            <a:avLst/>
          </a:prstGeom>
          <a:solidFill>
            <a:srgbClr val="66FF99"/>
          </a:solidFill>
        </p:spPr>
        <p:txBody>
          <a:bodyPr wrap="none" rtlCol="0">
            <a:spAutoFit/>
          </a:bodyPr>
          <a:lstStyle/>
          <a:p>
            <a:r>
              <a:rPr lang="en-US" altLang="ko-KR" sz="1600" dirty="0">
                <a:latin typeface="Symbol" panose="05050102010706020507" pitchFamily="18" charset="2"/>
                <a:cs typeface="Arial" panose="020B0604020202020204" pitchFamily="34" charset="0"/>
              </a:rPr>
              <a:t>s</a:t>
            </a:r>
            <a:r>
              <a:rPr lang="en-US" altLang="ko-KR" sz="1600" baseline="-25000" dirty="0">
                <a:latin typeface="Arial" panose="020B0604020202020204" pitchFamily="34" charset="0"/>
                <a:cs typeface="Arial" panose="020B0604020202020204" pitchFamily="34" charset="0"/>
              </a:rPr>
              <a:t>o</a:t>
            </a:r>
            <a:r>
              <a:rPr lang="en-US" altLang="ko-KR" sz="1600" dirty="0">
                <a:latin typeface="Arial" panose="020B0604020202020204" pitchFamily="34" charset="0"/>
                <a:cs typeface="Arial" panose="020B0604020202020204" pitchFamily="34" charset="0"/>
              </a:rPr>
              <a:t> = 100° linac</a:t>
            </a:r>
            <a:endParaRPr lang="ko-KR" altLang="en-US" sz="1600" dirty="0">
              <a:latin typeface="Arial" panose="020B0604020202020204" pitchFamily="34" charset="0"/>
              <a:cs typeface="Arial" panose="020B0604020202020204" pitchFamily="34" charset="0"/>
            </a:endParaRPr>
          </a:p>
        </p:txBody>
      </p:sp>
      <p:sp>
        <p:nvSpPr>
          <p:cNvPr id="11" name="슬라이드 번호 개체 틀 3"/>
          <p:cNvSpPr txBox="1">
            <a:spLocks/>
          </p:cNvSpPr>
          <p:nvPr/>
        </p:nvSpPr>
        <p:spPr>
          <a:xfrm>
            <a:off x="7220744" y="6484255"/>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136</a:t>
            </a:fld>
            <a:endParaRPr lang="ko-KR" altLang="en-US" dirty="0"/>
          </a:p>
        </p:txBody>
      </p:sp>
    </p:spTree>
    <p:extLst>
      <p:ext uri="{BB962C8B-B14F-4D97-AF65-F5344CB8AC3E}">
        <p14:creationId xmlns:p14="http://schemas.microsoft.com/office/powerpoint/2010/main" val="259817593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A7808BE-117C-48FC-8AA1-B2C674131781}"/>
              </a:ext>
            </a:extLst>
          </p:cNvPr>
          <p:cNvSpPr>
            <a:spLocks noGrp="1"/>
          </p:cNvSpPr>
          <p:nvPr>
            <p:ph type="title"/>
          </p:nvPr>
        </p:nvSpPr>
        <p:spPr>
          <a:xfrm>
            <a:off x="335360" y="80628"/>
            <a:ext cx="11164821" cy="692696"/>
          </a:xfrm>
        </p:spPr>
        <p:txBody>
          <a:bodyPr>
            <a:normAutofit fontScale="90000"/>
          </a:bodyPr>
          <a:lstStyle/>
          <a:p>
            <a:r>
              <a:rPr lang="en-US" altLang="ko-KR" dirty="0">
                <a:latin typeface="Arial" panose="020B0604020202020204" pitchFamily="34" charset="0"/>
                <a:cs typeface="Arial" panose="020B0604020202020204" pitchFamily="34" charset="0"/>
              </a:rPr>
              <a:t>3</a:t>
            </a:r>
            <a:r>
              <a:rPr lang="en-US" altLang="ko-KR" baseline="30000" dirty="0">
                <a:latin typeface="Arial" panose="020B0604020202020204" pitchFamily="34" charset="0"/>
                <a:cs typeface="Arial" panose="020B0604020202020204" pitchFamily="34" charset="0"/>
              </a:rPr>
              <a:t>rd</a:t>
            </a:r>
            <a:r>
              <a:rPr lang="en-US" altLang="ko-KR" dirty="0">
                <a:latin typeface="Arial" panose="020B0604020202020204" pitchFamily="34" charset="0"/>
                <a:cs typeface="Arial" panose="020B0604020202020204" pitchFamily="34" charset="0"/>
              </a:rPr>
              <a:t> order instability</a:t>
            </a:r>
            <a:br>
              <a:rPr lang="en-US" altLang="ko-KR" sz="4800" dirty="0">
                <a:latin typeface="Arial" panose="020B0604020202020204" pitchFamily="34" charset="0"/>
                <a:cs typeface="Arial" panose="020B0604020202020204" pitchFamily="34" charset="0"/>
              </a:rPr>
            </a:br>
            <a:r>
              <a:rPr lang="en-US" altLang="ko-KR" sz="2700" dirty="0">
                <a:latin typeface="Arial" panose="020B0604020202020204" pitchFamily="34" charset="0"/>
                <a:cs typeface="Arial" panose="020B0604020202020204" pitchFamily="34" charset="0"/>
              </a:rPr>
              <a:t>in high intensity linear accelerators</a:t>
            </a:r>
            <a:endParaRPr lang="ko-KR" altLang="en-US" sz="2700" dirty="0"/>
          </a:p>
        </p:txBody>
      </p:sp>
      <p:sp>
        <p:nvSpPr>
          <p:cNvPr id="4" name="내용 개체 틀 2">
            <a:extLst>
              <a:ext uri="{FF2B5EF4-FFF2-40B4-BE49-F238E27FC236}">
                <a16:creationId xmlns:a16="http://schemas.microsoft.com/office/drawing/2014/main" id="{978C3985-E76F-4888-8F27-EFC8364C5D35}"/>
              </a:ext>
            </a:extLst>
          </p:cNvPr>
          <p:cNvSpPr txBox="1">
            <a:spLocks/>
          </p:cNvSpPr>
          <p:nvPr/>
        </p:nvSpPr>
        <p:spPr>
          <a:xfrm>
            <a:off x="947428" y="5013176"/>
            <a:ext cx="10117124" cy="1202714"/>
          </a:xfrm>
          <a:prstGeom prst="rect">
            <a:avLst/>
          </a:prstGeom>
          <a:solidFill>
            <a:schemeClr val="bg1"/>
          </a:solidFill>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1"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1" hangingPunct="1">
              <a:spcBef>
                <a:spcPct val="20000"/>
              </a:spcBef>
              <a:buFont typeface="Arial"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1" hangingPunct="1">
              <a:spcBef>
                <a:spcPct val="20000"/>
              </a:spcBef>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1" hangingPunct="1">
              <a:spcBef>
                <a:spcPct val="20000"/>
              </a:spcBef>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9pPr>
          </a:lstStyle>
          <a:p>
            <a:r>
              <a:rPr lang="en-US" altLang="ko-KR" sz="2000" dirty="0">
                <a:sym typeface="Symbol"/>
              </a:rPr>
              <a:t>3</a:t>
            </a:r>
            <a:r>
              <a:rPr lang="en-US" altLang="ko-KR" sz="2000" dirty="0">
                <a:latin typeface="Symbol" panose="05050102010706020507" pitchFamily="18" charset="2"/>
                <a:sym typeface="Symbol"/>
              </a:rPr>
              <a:t>s</a:t>
            </a:r>
            <a:r>
              <a:rPr lang="en-US" altLang="ko-KR" sz="2000" baseline="-25000" dirty="0">
                <a:sym typeface="Symbol"/>
              </a:rPr>
              <a:t>o</a:t>
            </a:r>
            <a:r>
              <a:rPr lang="en-US" altLang="ko-KR" sz="2000" dirty="0">
                <a:sym typeface="Symbol"/>
              </a:rPr>
              <a:t> –</a:t>
            </a:r>
            <a:r>
              <a:rPr lang="en-US" altLang="ko-KR" sz="2000" dirty="0">
                <a:latin typeface="Symbol" panose="05050102010706020507" pitchFamily="18" charset="2"/>
                <a:sym typeface="Symbol"/>
              </a:rPr>
              <a:t>Ds</a:t>
            </a:r>
            <a:r>
              <a:rPr lang="en-US" altLang="ko-KR" sz="2000" baseline="-25000" dirty="0">
                <a:sym typeface="Symbol"/>
              </a:rPr>
              <a:t>3,coh</a:t>
            </a:r>
            <a:r>
              <a:rPr lang="en-US" altLang="ko-KR" sz="2000" dirty="0">
                <a:sym typeface="Symbol"/>
              </a:rPr>
              <a:t> = 180</a:t>
            </a:r>
            <a:r>
              <a:rPr lang="en-US" altLang="ko-KR" sz="2000" dirty="0"/>
              <a:t> instability for a lattice with </a:t>
            </a:r>
            <a:r>
              <a:rPr lang="en-US" altLang="ko-KR" sz="2000" dirty="0">
                <a:latin typeface="Symbol" panose="05050102010706020507" pitchFamily="18" charset="2"/>
              </a:rPr>
              <a:t>s</a:t>
            </a:r>
            <a:r>
              <a:rPr lang="en-US" altLang="ko-KR" sz="2000" baseline="-25000" dirty="0"/>
              <a:t>o</a:t>
            </a:r>
            <a:r>
              <a:rPr lang="en-US" altLang="ko-KR" sz="2000" dirty="0"/>
              <a:t> = 92</a:t>
            </a:r>
            <a:r>
              <a:rPr lang="en-US" altLang="ko-KR" sz="2000" dirty="0">
                <a:sym typeface="Symbol"/>
              </a:rPr>
              <a:t> and </a:t>
            </a:r>
            <a:r>
              <a:rPr lang="en-US" altLang="ko-KR" sz="2000" dirty="0">
                <a:latin typeface="Symbol" panose="05050102010706020507" pitchFamily="18" charset="2"/>
              </a:rPr>
              <a:t>s</a:t>
            </a:r>
            <a:r>
              <a:rPr lang="en-US" altLang="ko-KR" sz="2000" dirty="0"/>
              <a:t> = 40</a:t>
            </a:r>
            <a:r>
              <a:rPr lang="en-US" altLang="ko-KR" sz="2000" dirty="0">
                <a:sym typeface="Symbol"/>
              </a:rPr>
              <a:t></a:t>
            </a:r>
            <a:r>
              <a:rPr lang="en-US" altLang="ko-KR" sz="2000" dirty="0"/>
              <a:t> (90 mA beam). </a:t>
            </a:r>
            <a:endParaRPr lang="en-US" altLang="ko-KR" sz="2000" dirty="0">
              <a:sym typeface="Symbol"/>
            </a:endParaRPr>
          </a:p>
          <a:p>
            <a:r>
              <a:rPr lang="en-US" altLang="ko-KR" sz="2000" dirty="0">
                <a:solidFill>
                  <a:srgbClr val="0000FF"/>
                </a:solidFill>
              </a:rPr>
              <a:t>Observed for KV and waterbag distributions, but not for Gaussian distribution.</a:t>
            </a:r>
          </a:p>
          <a:p>
            <a:r>
              <a:rPr lang="en-US" altLang="ko-KR" sz="2000" dirty="0">
                <a:solidFill>
                  <a:srgbClr val="0000FF"/>
                </a:solidFill>
              </a:rPr>
              <a:t>Not a particle resonance: no resonance peak around 1/3 or 1/6 in the FFT spectrum.</a:t>
            </a:r>
            <a:endParaRPr lang="en-US" altLang="ko-KR" sz="2000" dirty="0"/>
          </a:p>
        </p:txBody>
      </p:sp>
      <p:pic>
        <p:nvPicPr>
          <p:cNvPr id="5" name="그림 4">
            <a:extLst>
              <a:ext uri="{FF2B5EF4-FFF2-40B4-BE49-F238E27FC236}">
                <a16:creationId xmlns:a16="http://schemas.microsoft.com/office/drawing/2014/main" id="{AF88A74D-DBF4-4CAF-9EEC-3479581422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9656" y="1136874"/>
            <a:ext cx="4752528" cy="3720157"/>
          </a:xfrm>
          <a:prstGeom prst="rect">
            <a:avLst/>
          </a:prstGeom>
        </p:spPr>
      </p:pic>
      <p:sp>
        <p:nvSpPr>
          <p:cNvPr id="6" name="타원 5">
            <a:extLst>
              <a:ext uri="{FF2B5EF4-FFF2-40B4-BE49-F238E27FC236}">
                <a16:creationId xmlns:a16="http://schemas.microsoft.com/office/drawing/2014/main" id="{128AAF35-0A1C-4FAA-B36C-FDEEB18BA72A}"/>
              </a:ext>
            </a:extLst>
          </p:cNvPr>
          <p:cNvSpPr/>
          <p:nvPr/>
        </p:nvSpPr>
        <p:spPr>
          <a:xfrm>
            <a:off x="4753674" y="3177879"/>
            <a:ext cx="216024" cy="216024"/>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타원 6">
            <a:extLst>
              <a:ext uri="{FF2B5EF4-FFF2-40B4-BE49-F238E27FC236}">
                <a16:creationId xmlns:a16="http://schemas.microsoft.com/office/drawing/2014/main" id="{7E626066-7286-46A9-9767-4C2A57B25523}"/>
              </a:ext>
            </a:extLst>
          </p:cNvPr>
          <p:cNvSpPr/>
          <p:nvPr/>
        </p:nvSpPr>
        <p:spPr>
          <a:xfrm>
            <a:off x="6132004" y="3284984"/>
            <a:ext cx="216024" cy="216024"/>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TextBox 7">
            <a:extLst>
              <a:ext uri="{FF2B5EF4-FFF2-40B4-BE49-F238E27FC236}">
                <a16:creationId xmlns:a16="http://schemas.microsoft.com/office/drawing/2014/main" id="{DDA9DDC5-CA2F-44DF-A358-4B006018AEAD}"/>
              </a:ext>
            </a:extLst>
          </p:cNvPr>
          <p:cNvSpPr txBox="1"/>
          <p:nvPr/>
        </p:nvSpPr>
        <p:spPr>
          <a:xfrm>
            <a:off x="3647729" y="1268760"/>
            <a:ext cx="2076209" cy="338554"/>
          </a:xfrm>
          <a:prstGeom prst="rect">
            <a:avLst/>
          </a:prstGeom>
          <a:solidFill>
            <a:srgbClr val="92D050"/>
          </a:solidFill>
        </p:spPr>
        <p:txBody>
          <a:bodyPr wrap="none" rtlCol="0">
            <a:spAutoFit/>
          </a:bodyPr>
          <a:lstStyle/>
          <a:p>
            <a:r>
              <a:rPr lang="en-US" altLang="ko-KR" sz="1600" dirty="0">
                <a:latin typeface="Arial" panose="020B0604020202020204" pitchFamily="34" charset="0"/>
                <a:cs typeface="Arial" panose="020B0604020202020204" pitchFamily="34" charset="0"/>
              </a:rPr>
              <a:t>waterbag distribution</a:t>
            </a:r>
            <a:endParaRPr lang="ko-KR" altLang="en-US" sz="16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10B380C2-F9D4-4F1A-91F4-7AE4C015C08D}"/>
              </a:ext>
            </a:extLst>
          </p:cNvPr>
          <p:cNvSpPr txBox="1"/>
          <p:nvPr/>
        </p:nvSpPr>
        <p:spPr>
          <a:xfrm>
            <a:off x="7765250" y="1214508"/>
            <a:ext cx="3130729" cy="338554"/>
          </a:xfrm>
          <a:prstGeom prst="rect">
            <a:avLst/>
          </a:prstGeom>
          <a:solidFill>
            <a:schemeClr val="tx2">
              <a:lumMod val="20000"/>
              <a:lumOff val="80000"/>
            </a:schemeClr>
          </a:solidFill>
        </p:spPr>
        <p:txBody>
          <a:bodyPr wrap="none" rtlCol="0">
            <a:spAutoFit/>
          </a:bodyPr>
          <a:lstStyle/>
          <a:p>
            <a:pPr lvl="0"/>
            <a:r>
              <a:rPr lang="en-US" altLang="ko-KR" sz="1600" dirty="0">
                <a:latin typeface="Arial" panose="020B0604020202020204" pitchFamily="34" charset="0"/>
                <a:cs typeface="Arial" panose="020B0604020202020204" pitchFamily="34" charset="0"/>
              </a:rPr>
              <a:t>Jeon et al., NIM A </a:t>
            </a:r>
            <a:r>
              <a:rPr lang="en-US" altLang="ko-KR" sz="1600" b="1" dirty="0">
                <a:latin typeface="Arial" panose="020B0604020202020204" pitchFamily="34" charset="0"/>
                <a:cs typeface="Arial" panose="020B0604020202020204" pitchFamily="34" charset="0"/>
              </a:rPr>
              <a:t>832</a:t>
            </a:r>
            <a:r>
              <a:rPr lang="en-US" altLang="ko-KR" sz="1600" dirty="0">
                <a:latin typeface="Arial" panose="020B0604020202020204" pitchFamily="34" charset="0"/>
                <a:cs typeface="Arial" panose="020B0604020202020204" pitchFamily="34" charset="0"/>
              </a:rPr>
              <a:t> (2016) 43</a:t>
            </a:r>
          </a:p>
        </p:txBody>
      </p:sp>
      <p:sp>
        <p:nvSpPr>
          <p:cNvPr id="10" name="TextBox 9">
            <a:extLst>
              <a:ext uri="{FF2B5EF4-FFF2-40B4-BE49-F238E27FC236}">
                <a16:creationId xmlns:a16="http://schemas.microsoft.com/office/drawing/2014/main" id="{12EBDE79-CB0B-4303-B659-8CCEAAC898CB}"/>
              </a:ext>
            </a:extLst>
          </p:cNvPr>
          <p:cNvSpPr txBox="1"/>
          <p:nvPr/>
        </p:nvSpPr>
        <p:spPr>
          <a:xfrm>
            <a:off x="4597031" y="3861048"/>
            <a:ext cx="505267" cy="369332"/>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1/6</a:t>
            </a:r>
            <a:endParaRPr lang="ko-KR" altLang="en-US"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BBA3D0AF-9E44-4B3F-AC25-214BEA41D356}"/>
              </a:ext>
            </a:extLst>
          </p:cNvPr>
          <p:cNvSpPr txBox="1"/>
          <p:nvPr/>
        </p:nvSpPr>
        <p:spPr>
          <a:xfrm>
            <a:off x="5975361" y="3851756"/>
            <a:ext cx="505267" cy="369332"/>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1/3</a:t>
            </a:r>
            <a:endParaRPr lang="ko-KR" altLang="en-US" dirty="0">
              <a:latin typeface="Arial" panose="020B0604020202020204" pitchFamily="34" charset="0"/>
              <a:cs typeface="Arial" panose="020B0604020202020204" pitchFamily="34" charset="0"/>
            </a:endParaRPr>
          </a:p>
        </p:txBody>
      </p:sp>
      <p:cxnSp>
        <p:nvCxnSpPr>
          <p:cNvPr id="12" name="직선 화살표 연결선 11">
            <a:extLst>
              <a:ext uri="{FF2B5EF4-FFF2-40B4-BE49-F238E27FC236}">
                <a16:creationId xmlns:a16="http://schemas.microsoft.com/office/drawing/2014/main" id="{A0628FC9-BBB6-46FE-8F9A-398E5F9C3A07}"/>
              </a:ext>
            </a:extLst>
          </p:cNvPr>
          <p:cNvCxnSpPr/>
          <p:nvPr/>
        </p:nvCxnSpPr>
        <p:spPr>
          <a:xfrm flipV="1">
            <a:off x="4879200" y="3501008"/>
            <a:ext cx="0" cy="32868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직선 화살표 연결선 12">
            <a:extLst>
              <a:ext uri="{FF2B5EF4-FFF2-40B4-BE49-F238E27FC236}">
                <a16:creationId xmlns:a16="http://schemas.microsoft.com/office/drawing/2014/main" id="{DE2425F5-86B1-4370-A921-30C8A58C079A}"/>
              </a:ext>
            </a:extLst>
          </p:cNvPr>
          <p:cNvCxnSpPr/>
          <p:nvPr/>
        </p:nvCxnSpPr>
        <p:spPr>
          <a:xfrm flipV="1">
            <a:off x="6253372" y="3532366"/>
            <a:ext cx="0" cy="32868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951002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49EA4AB-E219-4FF5-9207-2DDD1D5B4229}"/>
              </a:ext>
            </a:extLst>
          </p:cNvPr>
          <p:cNvSpPr>
            <a:spLocks noGrp="1"/>
          </p:cNvSpPr>
          <p:nvPr>
            <p:ph type="title"/>
          </p:nvPr>
        </p:nvSpPr>
        <p:spPr>
          <a:xfrm>
            <a:off x="335360" y="80628"/>
            <a:ext cx="11164821" cy="692696"/>
          </a:xfrm>
        </p:spPr>
        <p:txBody>
          <a:bodyPr>
            <a:normAutofit fontScale="90000"/>
          </a:bodyPr>
          <a:lstStyle/>
          <a:p>
            <a:r>
              <a:rPr lang="en-US" altLang="ko-KR" dirty="0">
                <a:latin typeface="Arial" panose="020B0604020202020204" pitchFamily="34" charset="0"/>
                <a:cs typeface="Arial" panose="020B0604020202020204" pitchFamily="34" charset="0"/>
              </a:rPr>
              <a:t>4</a:t>
            </a:r>
            <a:r>
              <a:rPr lang="en-US" altLang="ko-KR" baseline="30000" dirty="0">
                <a:latin typeface="Arial" panose="020B0604020202020204" pitchFamily="34" charset="0"/>
                <a:cs typeface="Arial" panose="020B0604020202020204" pitchFamily="34" charset="0"/>
              </a:rPr>
              <a:t>th</a:t>
            </a:r>
            <a:r>
              <a:rPr lang="en-US" altLang="ko-KR" dirty="0">
                <a:latin typeface="Arial" panose="020B0604020202020204" pitchFamily="34" charset="0"/>
                <a:cs typeface="Arial" panose="020B0604020202020204" pitchFamily="34" charset="0"/>
              </a:rPr>
              <a:t> order instability</a:t>
            </a:r>
            <a:br>
              <a:rPr lang="en-US" altLang="ko-KR" sz="4800" dirty="0">
                <a:latin typeface="Arial" panose="020B0604020202020204" pitchFamily="34" charset="0"/>
                <a:cs typeface="Arial" panose="020B0604020202020204" pitchFamily="34" charset="0"/>
              </a:rPr>
            </a:br>
            <a:r>
              <a:rPr lang="en-US" altLang="ko-KR" sz="2700" dirty="0">
                <a:latin typeface="Arial" panose="020B0604020202020204" pitchFamily="34" charset="0"/>
                <a:cs typeface="Arial" panose="020B0604020202020204" pitchFamily="34" charset="0"/>
              </a:rPr>
              <a:t>in high intensity linear accelerators</a:t>
            </a:r>
            <a:endParaRPr lang="ko-KR" altLang="en-US" sz="2700" dirty="0"/>
          </a:p>
        </p:txBody>
      </p:sp>
      <p:sp>
        <p:nvSpPr>
          <p:cNvPr id="4" name="내용 개체 틀 2">
            <a:extLst>
              <a:ext uri="{FF2B5EF4-FFF2-40B4-BE49-F238E27FC236}">
                <a16:creationId xmlns:a16="http://schemas.microsoft.com/office/drawing/2014/main" id="{807351A3-4D48-484A-9FB1-6B6A78B9ACAE}"/>
              </a:ext>
            </a:extLst>
          </p:cNvPr>
          <p:cNvSpPr>
            <a:spLocks noGrp="1"/>
          </p:cNvSpPr>
          <p:nvPr>
            <p:ph sz="half" idx="2"/>
          </p:nvPr>
        </p:nvSpPr>
        <p:spPr>
          <a:xfrm>
            <a:off x="1775520" y="4941168"/>
            <a:ext cx="8424936" cy="1440160"/>
          </a:xfrm>
          <a:noFill/>
        </p:spPr>
        <p:txBody>
          <a:bodyPr>
            <a:noAutofit/>
          </a:bodyPr>
          <a:lstStyle/>
          <a:p>
            <a:r>
              <a:rPr lang="en-US" altLang="ko-KR" sz="1900" dirty="0">
                <a:latin typeface="Arial" panose="020B0604020202020204" pitchFamily="34" charset="0"/>
                <a:cs typeface="Arial" panose="020B0604020202020204" pitchFamily="34" charset="0"/>
                <a:sym typeface="Symbol"/>
              </a:rPr>
              <a:t>4</a:t>
            </a:r>
            <a:r>
              <a:rPr lang="en-US" altLang="ko-KR" sz="1900" dirty="0">
                <a:latin typeface="Symbol" panose="05050102010706020507" pitchFamily="18" charset="2"/>
                <a:cs typeface="Arial" panose="020B0604020202020204" pitchFamily="34" charset="0"/>
                <a:sym typeface="Symbol"/>
              </a:rPr>
              <a:t>s</a:t>
            </a:r>
            <a:r>
              <a:rPr lang="en-US" altLang="ko-KR" sz="1900" baseline="-25000" dirty="0">
                <a:latin typeface="Arial" panose="020B0604020202020204" pitchFamily="34" charset="0"/>
                <a:cs typeface="Arial" panose="020B0604020202020204" pitchFamily="34" charset="0"/>
                <a:sym typeface="Symbol"/>
              </a:rPr>
              <a:t>o</a:t>
            </a:r>
            <a:r>
              <a:rPr lang="en-US" altLang="ko-KR" sz="1900" dirty="0">
                <a:latin typeface="Arial" panose="020B0604020202020204" pitchFamily="34" charset="0"/>
                <a:cs typeface="Arial" panose="020B0604020202020204" pitchFamily="34" charset="0"/>
                <a:sym typeface="Symbol"/>
              </a:rPr>
              <a:t> –</a:t>
            </a:r>
            <a:r>
              <a:rPr lang="en-US" altLang="ko-KR" sz="1900" dirty="0">
                <a:latin typeface="Symbol" panose="05050102010706020507" pitchFamily="18" charset="2"/>
                <a:cs typeface="Arial" panose="020B0604020202020204" pitchFamily="34" charset="0"/>
                <a:sym typeface="Symbol"/>
              </a:rPr>
              <a:t>Ds</a:t>
            </a:r>
            <a:r>
              <a:rPr lang="en-US" altLang="ko-KR" sz="1900" baseline="-25000" dirty="0">
                <a:latin typeface="Arial" panose="020B0604020202020204" pitchFamily="34" charset="0"/>
                <a:cs typeface="Arial" panose="020B0604020202020204" pitchFamily="34" charset="0"/>
                <a:sym typeface="Symbol"/>
              </a:rPr>
              <a:t>4,coh</a:t>
            </a:r>
            <a:r>
              <a:rPr lang="en-US" altLang="ko-KR" sz="1900" dirty="0">
                <a:latin typeface="Arial" panose="020B0604020202020204" pitchFamily="34" charset="0"/>
                <a:cs typeface="Arial" panose="020B0604020202020204" pitchFamily="34" charset="0"/>
                <a:sym typeface="Symbol"/>
              </a:rPr>
              <a:t> = 360 instability </a:t>
            </a:r>
            <a:r>
              <a:rPr lang="en-US" altLang="ko-KR" sz="1900" dirty="0">
                <a:latin typeface="Arial" panose="020B0604020202020204" pitchFamily="34" charset="0"/>
                <a:cs typeface="Arial" panose="020B0604020202020204" pitchFamily="34" charset="0"/>
              </a:rPr>
              <a:t>for a lattice with </a:t>
            </a:r>
            <a:r>
              <a:rPr lang="en-US" altLang="ko-KR" sz="1900" dirty="0">
                <a:latin typeface="Symbol" panose="05050102010706020507" pitchFamily="18" charset="2"/>
                <a:cs typeface="Arial" panose="020B0604020202020204" pitchFamily="34" charset="0"/>
              </a:rPr>
              <a:t>s</a:t>
            </a:r>
            <a:r>
              <a:rPr lang="en-US" altLang="ko-KR" sz="1900" baseline="-25000" dirty="0">
                <a:latin typeface="Arial" panose="020B0604020202020204" pitchFamily="34" charset="0"/>
                <a:cs typeface="Arial" panose="020B0604020202020204" pitchFamily="34" charset="0"/>
              </a:rPr>
              <a:t>o</a:t>
            </a:r>
            <a:r>
              <a:rPr lang="en-US" altLang="ko-KR" sz="1900" dirty="0">
                <a:latin typeface="Arial" panose="020B0604020202020204" pitchFamily="34" charset="0"/>
                <a:cs typeface="Arial" panose="020B0604020202020204" pitchFamily="34" charset="0"/>
              </a:rPr>
              <a:t> = 112</a:t>
            </a:r>
            <a:r>
              <a:rPr lang="en-US" altLang="ko-KR" sz="1900" dirty="0">
                <a:latin typeface="Arial" panose="020B0604020202020204" pitchFamily="34" charset="0"/>
                <a:cs typeface="Arial" panose="020B0604020202020204" pitchFamily="34" charset="0"/>
                <a:sym typeface="Symbol"/>
              </a:rPr>
              <a:t> and </a:t>
            </a:r>
            <a:r>
              <a:rPr lang="en-US" altLang="ko-KR" sz="1900" dirty="0">
                <a:latin typeface="Symbol" panose="05050102010706020507" pitchFamily="18" charset="2"/>
                <a:cs typeface="Arial" panose="020B0604020202020204" pitchFamily="34" charset="0"/>
              </a:rPr>
              <a:t>s</a:t>
            </a:r>
            <a:r>
              <a:rPr lang="en-US" altLang="ko-KR" sz="1900" dirty="0">
                <a:latin typeface="Arial" panose="020B0604020202020204" pitchFamily="34" charset="0"/>
                <a:cs typeface="Arial" panose="020B0604020202020204" pitchFamily="34" charset="0"/>
              </a:rPr>
              <a:t> = 85</a:t>
            </a:r>
            <a:r>
              <a:rPr lang="en-US" altLang="ko-KR" sz="1900" dirty="0">
                <a:latin typeface="Arial" panose="020B0604020202020204" pitchFamily="34" charset="0"/>
                <a:cs typeface="Arial" panose="020B0604020202020204" pitchFamily="34" charset="0"/>
                <a:sym typeface="Symbol"/>
              </a:rPr>
              <a:t>.</a:t>
            </a:r>
            <a:endParaRPr lang="en-US" altLang="ko-KR" sz="1900" dirty="0">
              <a:latin typeface="Arial" panose="020B0604020202020204" pitchFamily="34" charset="0"/>
              <a:cs typeface="Arial" panose="020B0604020202020204" pitchFamily="34" charset="0"/>
            </a:endParaRPr>
          </a:p>
          <a:p>
            <a:r>
              <a:rPr lang="en-US" altLang="ko-KR" sz="1900" dirty="0">
                <a:solidFill>
                  <a:srgbClr val="0000FF"/>
                </a:solidFill>
                <a:latin typeface="Arial" panose="020B0604020202020204" pitchFamily="34" charset="0"/>
                <a:cs typeface="Arial" panose="020B0604020202020204" pitchFamily="34" charset="0"/>
              </a:rPr>
              <a:t>Observed only for a KV distribution </a:t>
            </a:r>
            <a:r>
              <a:rPr lang="en-US" altLang="ko-KR" sz="1900" dirty="0">
                <a:solidFill>
                  <a:srgbClr val="0000FF"/>
                </a:solidFill>
                <a:latin typeface="Arial" panose="020B0604020202020204" pitchFamily="34" charset="0"/>
                <a:cs typeface="Arial" panose="020B0604020202020204" pitchFamily="34" charset="0"/>
                <a:sym typeface="Symbol"/>
              </a:rPr>
              <a:t>when </a:t>
            </a:r>
            <a:r>
              <a:rPr lang="en-US" altLang="ko-KR" sz="1900" dirty="0">
                <a:solidFill>
                  <a:srgbClr val="0000FF"/>
                </a:solidFill>
                <a:latin typeface="Symbol" panose="05050102010706020507" pitchFamily="18" charset="2"/>
                <a:cs typeface="Arial" panose="020B0604020202020204" pitchFamily="34" charset="0"/>
                <a:sym typeface="Symbol"/>
              </a:rPr>
              <a:t>s</a:t>
            </a:r>
            <a:r>
              <a:rPr lang="en-US" altLang="ko-KR" sz="1900" dirty="0">
                <a:solidFill>
                  <a:srgbClr val="0000FF"/>
                </a:solidFill>
                <a:latin typeface="Arial" panose="020B0604020202020204" pitchFamily="34" charset="0"/>
                <a:cs typeface="Arial" panose="020B0604020202020204" pitchFamily="34" charset="0"/>
                <a:sym typeface="Symbol"/>
              </a:rPr>
              <a:t> is close to 90°</a:t>
            </a:r>
            <a:r>
              <a:rPr lang="en-US" altLang="ko-KR" sz="1900" dirty="0">
                <a:solidFill>
                  <a:srgbClr val="0000FF"/>
                </a:solidFill>
                <a:latin typeface="Arial" panose="020B0604020202020204" pitchFamily="34" charset="0"/>
                <a:cs typeface="Arial" panose="020B0604020202020204" pitchFamily="34" charset="0"/>
              </a:rPr>
              <a:t>.</a:t>
            </a:r>
          </a:p>
          <a:p>
            <a:r>
              <a:rPr lang="en-US" altLang="ko-KR" sz="1900" dirty="0">
                <a:solidFill>
                  <a:srgbClr val="0000FF"/>
                </a:solidFill>
                <a:latin typeface="Arial" panose="020B0604020202020204" pitchFamily="34" charset="0"/>
                <a:cs typeface="Arial" panose="020B0604020202020204" pitchFamily="34" charset="0"/>
              </a:rPr>
              <a:t>Not a particle resonance: no resonance peak around 1/4</a:t>
            </a:r>
            <a:r>
              <a:rPr lang="en-US" altLang="ko-KR" sz="1900" dirty="0">
                <a:solidFill>
                  <a:srgbClr val="0000FF"/>
                </a:solidFill>
                <a:latin typeface="Arial" panose="020B0604020202020204" pitchFamily="34" charset="0"/>
                <a:cs typeface="Arial" panose="020B0604020202020204" pitchFamily="34" charset="0"/>
                <a:sym typeface="Symbol"/>
              </a:rPr>
              <a:t> </a:t>
            </a:r>
            <a:r>
              <a:rPr lang="en-US" altLang="ko-KR" sz="1900" dirty="0">
                <a:solidFill>
                  <a:srgbClr val="0000FF"/>
                </a:solidFill>
              </a:rPr>
              <a:t>in the FFT spectrum</a:t>
            </a:r>
            <a:r>
              <a:rPr lang="en-US" altLang="ko-KR" sz="1900" dirty="0">
                <a:solidFill>
                  <a:srgbClr val="0000FF"/>
                </a:solidFill>
                <a:latin typeface="Arial" panose="020B0604020202020204" pitchFamily="34" charset="0"/>
                <a:cs typeface="Arial" panose="020B0604020202020204" pitchFamily="34" charset="0"/>
                <a:sym typeface="Symbol"/>
              </a:rPr>
              <a:t>.</a:t>
            </a:r>
            <a:endParaRPr lang="en-US" altLang="ko-KR" sz="1900" dirty="0">
              <a:solidFill>
                <a:srgbClr val="0000FF"/>
              </a:solidFill>
              <a:latin typeface="Arial" panose="020B0604020202020204" pitchFamily="34" charset="0"/>
              <a:cs typeface="Arial" panose="020B0604020202020204" pitchFamily="34" charset="0"/>
            </a:endParaRPr>
          </a:p>
        </p:txBody>
      </p:sp>
      <p:pic>
        <p:nvPicPr>
          <p:cNvPr id="5" name="그림 4">
            <a:extLst>
              <a:ext uri="{FF2B5EF4-FFF2-40B4-BE49-F238E27FC236}">
                <a16:creationId xmlns:a16="http://schemas.microsoft.com/office/drawing/2014/main" id="{77FDEA17-A7E7-4F5F-8D1D-4B2FF7602E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27649" y="1122678"/>
            <a:ext cx="4680157" cy="3674474"/>
          </a:xfrm>
          <a:prstGeom prst="rect">
            <a:avLst/>
          </a:prstGeom>
        </p:spPr>
      </p:pic>
      <p:sp>
        <p:nvSpPr>
          <p:cNvPr id="6" name="타원 5">
            <a:extLst>
              <a:ext uri="{FF2B5EF4-FFF2-40B4-BE49-F238E27FC236}">
                <a16:creationId xmlns:a16="http://schemas.microsoft.com/office/drawing/2014/main" id="{8EA2EE54-BD54-427B-AE4D-13631618468E}"/>
              </a:ext>
            </a:extLst>
          </p:cNvPr>
          <p:cNvSpPr/>
          <p:nvPr/>
        </p:nvSpPr>
        <p:spPr>
          <a:xfrm>
            <a:off x="5375920" y="3924816"/>
            <a:ext cx="216024" cy="216024"/>
          </a:xfrm>
          <a:prstGeom prst="ellipse">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a:extLst>
              <a:ext uri="{FF2B5EF4-FFF2-40B4-BE49-F238E27FC236}">
                <a16:creationId xmlns:a16="http://schemas.microsoft.com/office/drawing/2014/main" id="{BAB8262D-87A3-4142-81B4-1EEE61C6E365}"/>
              </a:ext>
            </a:extLst>
          </p:cNvPr>
          <p:cNvSpPr txBox="1"/>
          <p:nvPr/>
        </p:nvSpPr>
        <p:spPr>
          <a:xfrm>
            <a:off x="3647728" y="1268760"/>
            <a:ext cx="1505540" cy="338554"/>
          </a:xfrm>
          <a:prstGeom prst="rect">
            <a:avLst/>
          </a:prstGeom>
          <a:solidFill>
            <a:srgbClr val="92D050"/>
          </a:solidFill>
        </p:spPr>
        <p:txBody>
          <a:bodyPr wrap="none" rtlCol="0">
            <a:spAutoFit/>
          </a:bodyPr>
          <a:lstStyle/>
          <a:p>
            <a:r>
              <a:rPr lang="en-US" altLang="ko-KR" sz="1600" dirty="0">
                <a:latin typeface="Arial" panose="020B0604020202020204" pitchFamily="34" charset="0"/>
                <a:cs typeface="Arial" panose="020B0604020202020204" pitchFamily="34" charset="0"/>
              </a:rPr>
              <a:t>KV distribution</a:t>
            </a:r>
            <a:endParaRPr lang="ko-KR" altLang="en-US" sz="16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4B0E3AF-37A6-41F3-B45E-E5E91EC11D27}"/>
              </a:ext>
            </a:extLst>
          </p:cNvPr>
          <p:cNvSpPr txBox="1"/>
          <p:nvPr/>
        </p:nvSpPr>
        <p:spPr>
          <a:xfrm>
            <a:off x="7612379" y="1224375"/>
            <a:ext cx="3960440" cy="338554"/>
          </a:xfrm>
          <a:prstGeom prst="rect">
            <a:avLst/>
          </a:prstGeom>
          <a:solidFill>
            <a:schemeClr val="tx2">
              <a:lumMod val="20000"/>
              <a:lumOff val="80000"/>
            </a:schemeClr>
          </a:solidFill>
        </p:spPr>
        <p:txBody>
          <a:bodyPr wrap="square" rtlCol="0">
            <a:spAutoFit/>
          </a:bodyPr>
          <a:lstStyle/>
          <a:p>
            <a:pPr lvl="0"/>
            <a:r>
              <a:rPr lang="en-US" altLang="ko-KR" sz="1600" dirty="0">
                <a:latin typeface="Arial" panose="020B0604020202020204" pitchFamily="34" charset="0"/>
                <a:cs typeface="Arial" panose="020B0604020202020204" pitchFamily="34" charset="0"/>
              </a:rPr>
              <a:t>Jeon, J Korean Phys Soc </a:t>
            </a:r>
            <a:r>
              <a:rPr lang="en-US" altLang="ko-KR" sz="1600" b="1" dirty="0">
                <a:latin typeface="Arial" panose="020B0604020202020204" pitchFamily="34" charset="0"/>
                <a:cs typeface="Arial" panose="020B0604020202020204" pitchFamily="34" charset="0"/>
              </a:rPr>
              <a:t>72</a:t>
            </a:r>
            <a:r>
              <a:rPr lang="en-US" altLang="ko-KR" sz="1600" dirty="0">
                <a:latin typeface="Arial" panose="020B0604020202020204" pitchFamily="34" charset="0"/>
                <a:cs typeface="Arial" panose="020B0604020202020204" pitchFamily="34" charset="0"/>
              </a:rPr>
              <a:t>, 1523 (2018)</a:t>
            </a:r>
          </a:p>
        </p:txBody>
      </p:sp>
      <p:sp>
        <p:nvSpPr>
          <p:cNvPr id="9" name="TextBox 8">
            <a:extLst>
              <a:ext uri="{FF2B5EF4-FFF2-40B4-BE49-F238E27FC236}">
                <a16:creationId xmlns:a16="http://schemas.microsoft.com/office/drawing/2014/main" id="{C5704EAF-80E6-43FE-A582-76524DD4A4AA}"/>
              </a:ext>
            </a:extLst>
          </p:cNvPr>
          <p:cNvSpPr txBox="1"/>
          <p:nvPr/>
        </p:nvSpPr>
        <p:spPr>
          <a:xfrm>
            <a:off x="5231299" y="3163034"/>
            <a:ext cx="505267" cy="369332"/>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1/4</a:t>
            </a:r>
            <a:endParaRPr lang="ko-KR" altLang="en-US" dirty="0">
              <a:latin typeface="Arial" panose="020B0604020202020204" pitchFamily="34" charset="0"/>
              <a:cs typeface="Arial" panose="020B0604020202020204" pitchFamily="34" charset="0"/>
            </a:endParaRPr>
          </a:p>
        </p:txBody>
      </p:sp>
      <p:cxnSp>
        <p:nvCxnSpPr>
          <p:cNvPr id="10" name="직선 화살표 연결선 9">
            <a:extLst>
              <a:ext uri="{FF2B5EF4-FFF2-40B4-BE49-F238E27FC236}">
                <a16:creationId xmlns:a16="http://schemas.microsoft.com/office/drawing/2014/main" id="{2D2D3C89-62E8-45E4-9445-E6EAC0B24B83}"/>
              </a:ext>
            </a:extLst>
          </p:cNvPr>
          <p:cNvCxnSpPr/>
          <p:nvPr/>
        </p:nvCxnSpPr>
        <p:spPr>
          <a:xfrm rot="10800000" flipV="1">
            <a:off x="5484000" y="3501008"/>
            <a:ext cx="0" cy="32868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213315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FD2648F-9008-4007-B5B5-C09C7710F650}"/>
              </a:ext>
            </a:extLst>
          </p:cNvPr>
          <p:cNvSpPr>
            <a:spLocks noGrp="1"/>
          </p:cNvSpPr>
          <p:nvPr>
            <p:ph type="title"/>
          </p:nvPr>
        </p:nvSpPr>
        <p:spPr>
          <a:xfrm>
            <a:off x="335360" y="80628"/>
            <a:ext cx="11164821" cy="692696"/>
          </a:xfrm>
        </p:spPr>
        <p:txBody>
          <a:bodyPr>
            <a:normAutofit fontScale="90000"/>
          </a:bodyPr>
          <a:lstStyle/>
          <a:p>
            <a:r>
              <a:rPr lang="en-US" altLang="ko-KR" dirty="0">
                <a:latin typeface="Arial" panose="020B0604020202020204" pitchFamily="34" charset="0"/>
                <a:cs typeface="Arial" panose="020B0604020202020204" pitchFamily="34" charset="0"/>
              </a:rPr>
              <a:t>4</a:t>
            </a:r>
            <a:r>
              <a:rPr lang="en-US" altLang="ko-KR" baseline="30000" dirty="0">
                <a:latin typeface="Arial" panose="020B0604020202020204" pitchFamily="34" charset="0"/>
                <a:cs typeface="Arial" panose="020B0604020202020204" pitchFamily="34" charset="0"/>
              </a:rPr>
              <a:t>th</a:t>
            </a:r>
            <a:r>
              <a:rPr lang="en-US" altLang="ko-KR" dirty="0">
                <a:latin typeface="Arial" panose="020B0604020202020204" pitchFamily="34" charset="0"/>
                <a:cs typeface="Arial" panose="020B0604020202020204" pitchFamily="34" charset="0"/>
              </a:rPr>
              <a:t> order instability</a:t>
            </a:r>
            <a:br>
              <a:rPr lang="en-US" altLang="ko-KR" sz="6600" dirty="0">
                <a:latin typeface="Arial" panose="020B0604020202020204" pitchFamily="34" charset="0"/>
                <a:cs typeface="Arial" panose="020B0604020202020204" pitchFamily="34" charset="0"/>
              </a:rPr>
            </a:br>
            <a:r>
              <a:rPr lang="en-US" altLang="ko-KR" sz="2700" dirty="0">
                <a:latin typeface="Arial" panose="020B0604020202020204" pitchFamily="34" charset="0"/>
                <a:cs typeface="Arial" panose="020B0604020202020204" pitchFamily="34" charset="0"/>
              </a:rPr>
              <a:t>in high intensity linear accelerators</a:t>
            </a:r>
            <a:endParaRPr lang="ko-KR" altLang="en-US" sz="2700" dirty="0"/>
          </a:p>
        </p:txBody>
      </p:sp>
      <p:sp>
        <p:nvSpPr>
          <p:cNvPr id="4" name="내용 개체 틀 2">
            <a:extLst>
              <a:ext uri="{FF2B5EF4-FFF2-40B4-BE49-F238E27FC236}">
                <a16:creationId xmlns:a16="http://schemas.microsoft.com/office/drawing/2014/main" id="{0D53DEED-8A9C-45FD-9755-387815A4DF44}"/>
              </a:ext>
            </a:extLst>
          </p:cNvPr>
          <p:cNvSpPr>
            <a:spLocks noGrp="1"/>
          </p:cNvSpPr>
          <p:nvPr>
            <p:ph sz="half" idx="2"/>
          </p:nvPr>
        </p:nvSpPr>
        <p:spPr>
          <a:xfrm>
            <a:off x="1775520" y="4869160"/>
            <a:ext cx="8064896" cy="1368152"/>
          </a:xfrm>
          <a:noFill/>
        </p:spPr>
        <p:txBody>
          <a:bodyPr>
            <a:normAutofit/>
          </a:bodyPr>
          <a:lstStyle/>
          <a:p>
            <a:r>
              <a:rPr lang="en-US" altLang="ko-KR" sz="2000" dirty="0">
                <a:latin typeface="Arial" panose="020B0604020202020204" pitchFamily="34" charset="0"/>
                <a:cs typeface="Arial" panose="020B0604020202020204" pitchFamily="34" charset="0"/>
                <a:sym typeface="Symbol"/>
              </a:rPr>
              <a:t>These are 4</a:t>
            </a:r>
            <a:r>
              <a:rPr lang="en-US" altLang="ko-KR" sz="2000" dirty="0">
                <a:latin typeface="Symbol" panose="05050102010706020507" pitchFamily="18" charset="2"/>
                <a:cs typeface="Arial" panose="020B0604020202020204" pitchFamily="34" charset="0"/>
                <a:sym typeface="Symbol"/>
              </a:rPr>
              <a:t>s</a:t>
            </a:r>
            <a:r>
              <a:rPr lang="en-US" altLang="ko-KR" sz="2000" baseline="-25000" dirty="0">
                <a:latin typeface="Arial" panose="020B0604020202020204" pitchFamily="34" charset="0"/>
                <a:cs typeface="Arial" panose="020B0604020202020204" pitchFamily="34" charset="0"/>
                <a:sym typeface="Symbol"/>
              </a:rPr>
              <a:t>o</a:t>
            </a:r>
            <a:r>
              <a:rPr lang="en-US" altLang="ko-KR" sz="2000" dirty="0">
                <a:latin typeface="Arial" panose="020B0604020202020204" pitchFamily="34" charset="0"/>
                <a:cs typeface="Arial" panose="020B0604020202020204" pitchFamily="34" charset="0"/>
                <a:sym typeface="Symbol"/>
              </a:rPr>
              <a:t> –</a:t>
            </a:r>
            <a:r>
              <a:rPr lang="en-US" altLang="ko-KR" sz="2000" dirty="0">
                <a:latin typeface="Symbol" panose="05050102010706020507" pitchFamily="18" charset="2"/>
                <a:cs typeface="Arial" panose="020B0604020202020204" pitchFamily="34" charset="0"/>
                <a:sym typeface="Symbol"/>
              </a:rPr>
              <a:t>Ds</a:t>
            </a:r>
            <a:r>
              <a:rPr lang="en-US" altLang="ko-KR" sz="2000" baseline="-25000" dirty="0">
                <a:latin typeface="Arial" panose="020B0604020202020204" pitchFamily="34" charset="0"/>
                <a:cs typeface="Arial" panose="020B0604020202020204" pitchFamily="34" charset="0"/>
                <a:sym typeface="Symbol"/>
              </a:rPr>
              <a:t>4,coh</a:t>
            </a:r>
            <a:r>
              <a:rPr lang="en-US" altLang="ko-KR" sz="2000" dirty="0">
                <a:latin typeface="Arial" panose="020B0604020202020204" pitchFamily="34" charset="0"/>
                <a:cs typeface="Arial" panose="020B0604020202020204" pitchFamily="34" charset="0"/>
                <a:sym typeface="Symbol"/>
              </a:rPr>
              <a:t> = 180 instability. </a:t>
            </a:r>
          </a:p>
          <a:p>
            <a:r>
              <a:rPr lang="en-US" altLang="ko-KR" sz="2000" dirty="0">
                <a:solidFill>
                  <a:srgbClr val="0000FF"/>
                </a:solidFill>
                <a:latin typeface="Arial" panose="020B0604020202020204" pitchFamily="34" charset="0"/>
                <a:cs typeface="Arial" panose="020B0604020202020204" pitchFamily="34" charset="0"/>
              </a:rPr>
              <a:t>Observed mainly for KV and waterbag distributions.</a:t>
            </a:r>
            <a:endParaRPr lang="en-US" altLang="ko-KR" sz="2000" dirty="0">
              <a:latin typeface="Arial" panose="020B0604020202020204" pitchFamily="34" charset="0"/>
              <a:cs typeface="Arial" panose="020B0604020202020204" pitchFamily="34" charset="0"/>
              <a:sym typeface="Symbol"/>
            </a:endParaRPr>
          </a:p>
          <a:p>
            <a:r>
              <a:rPr lang="en-US" altLang="ko-KR" sz="2000" dirty="0">
                <a:latin typeface="Arial" panose="020B0604020202020204" pitchFamily="34" charset="0"/>
                <a:cs typeface="Arial" panose="020B0604020202020204" pitchFamily="34" charset="0"/>
                <a:sym typeface="Symbol"/>
              </a:rPr>
              <a:t>Observed when </a:t>
            </a:r>
            <a:r>
              <a:rPr lang="en-US" altLang="ko-KR" sz="2000" dirty="0">
                <a:latin typeface="Symbol" panose="05050102010706020507" pitchFamily="18" charset="2"/>
                <a:cs typeface="Arial" panose="020B0604020202020204" pitchFamily="34" charset="0"/>
                <a:sym typeface="Symbol"/>
              </a:rPr>
              <a:t>s</a:t>
            </a:r>
            <a:r>
              <a:rPr lang="en-US" altLang="ko-KR" sz="2000" dirty="0">
                <a:latin typeface="Arial" panose="020B0604020202020204" pitchFamily="34" charset="0"/>
                <a:cs typeface="Arial" panose="020B0604020202020204" pitchFamily="34" charset="0"/>
                <a:sym typeface="Symbol"/>
              </a:rPr>
              <a:t> is far away from 90°. </a:t>
            </a:r>
          </a:p>
        </p:txBody>
      </p:sp>
      <p:pic>
        <p:nvPicPr>
          <p:cNvPr id="5" name="Picture 2">
            <a:extLst>
              <a:ext uri="{FF2B5EF4-FFF2-40B4-BE49-F238E27FC236}">
                <a16:creationId xmlns:a16="http://schemas.microsoft.com/office/drawing/2014/main" id="{35722479-D6D0-44E2-B380-E6B80B1216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t="7929" r="1794" b="54416"/>
          <a:stretch/>
        </p:blipFill>
        <p:spPr bwMode="auto">
          <a:xfrm>
            <a:off x="6735192" y="980729"/>
            <a:ext cx="3916845" cy="2291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a:extLst>
              <a:ext uri="{FF2B5EF4-FFF2-40B4-BE49-F238E27FC236}">
                <a16:creationId xmlns:a16="http://schemas.microsoft.com/office/drawing/2014/main" id="{F4946D44-AD92-4EC1-B1A5-829F9BC4539E}"/>
              </a:ext>
            </a:extLst>
          </p:cNvPr>
          <p:cNvSpPr txBox="1"/>
          <p:nvPr/>
        </p:nvSpPr>
        <p:spPr>
          <a:xfrm>
            <a:off x="7072168" y="3272971"/>
            <a:ext cx="3416320" cy="923330"/>
          </a:xfrm>
          <a:prstGeom prst="rect">
            <a:avLst/>
          </a:prstGeom>
          <a:solidFill>
            <a:schemeClr val="accent1">
              <a:lumMod val="40000"/>
              <a:lumOff val="60000"/>
            </a:schemeClr>
          </a:solidFill>
        </p:spPr>
        <p:txBody>
          <a:bodyPr wrap="none" rtlCol="0">
            <a:spAutoFit/>
          </a:bodyPr>
          <a:lstStyle/>
          <a:p>
            <a:r>
              <a:rPr lang="en-US" altLang="ko-KR" dirty="0">
                <a:latin typeface="Arial" panose="020B0604020202020204" pitchFamily="34" charset="0"/>
                <a:cs typeface="Arial" panose="020B0604020202020204" pitchFamily="34" charset="0"/>
              </a:rPr>
              <a:t>Courtesy of Hofmann (HB2016)</a:t>
            </a:r>
          </a:p>
          <a:p>
            <a:r>
              <a:rPr lang="en-US" altLang="ko-KR" dirty="0">
                <a:solidFill>
                  <a:srgbClr val="0000FF"/>
                </a:solidFill>
                <a:latin typeface="Arial" panose="020B0604020202020204" pitchFamily="34" charset="0"/>
                <a:cs typeface="Arial" panose="020B0604020202020204" pitchFamily="34" charset="0"/>
              </a:rPr>
              <a:t>waterbag distribution</a:t>
            </a:r>
          </a:p>
          <a:p>
            <a:r>
              <a:rPr lang="en-US" altLang="ko-KR" dirty="0">
                <a:latin typeface="Symbol" panose="05050102010706020507" pitchFamily="18" charset="2"/>
                <a:cs typeface="Arial" panose="020B0604020202020204" pitchFamily="34" charset="0"/>
              </a:rPr>
              <a:t>s</a:t>
            </a:r>
            <a:r>
              <a:rPr lang="en-US" altLang="ko-KR" baseline="-25000" dirty="0">
                <a:latin typeface="Arial" panose="020B0604020202020204" pitchFamily="34" charset="0"/>
                <a:cs typeface="Arial" panose="020B0604020202020204" pitchFamily="34" charset="0"/>
              </a:rPr>
              <a:t>o</a:t>
            </a:r>
            <a:r>
              <a:rPr lang="en-US" altLang="ko-KR" dirty="0">
                <a:latin typeface="Arial" panose="020B0604020202020204" pitchFamily="34" charset="0"/>
                <a:cs typeface="Arial" panose="020B0604020202020204" pitchFamily="34" charset="0"/>
              </a:rPr>
              <a:t> = 70</a:t>
            </a:r>
            <a:r>
              <a:rPr lang="en-US" altLang="ko-KR" dirty="0">
                <a:latin typeface="Arial" panose="020B0604020202020204" pitchFamily="34" charset="0"/>
                <a:cs typeface="Arial" panose="020B0604020202020204" pitchFamily="34" charset="0"/>
                <a:sym typeface="Symbol"/>
              </a:rPr>
              <a:t> and </a:t>
            </a:r>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 = 35</a:t>
            </a:r>
            <a:r>
              <a:rPr lang="en-US" altLang="ko-KR" dirty="0">
                <a:latin typeface="Arial" panose="020B0604020202020204" pitchFamily="34" charset="0"/>
                <a:cs typeface="Arial" panose="020B0604020202020204" pitchFamily="34" charset="0"/>
                <a:sym typeface="Symbol"/>
              </a:rPr>
              <a:t></a:t>
            </a:r>
            <a:r>
              <a:rPr lang="en-US" altLang="ko-KR" dirty="0"/>
              <a:t> </a:t>
            </a:r>
            <a:endParaRPr lang="en-US" altLang="ko-KR" dirty="0">
              <a:solidFill>
                <a:srgbClr val="0000FF"/>
              </a:solidFill>
              <a:latin typeface="Arial" panose="020B0604020202020204" pitchFamily="34" charset="0"/>
              <a:cs typeface="Arial" panose="020B0604020202020204" pitchFamily="34" charset="0"/>
            </a:endParaRPr>
          </a:p>
        </p:txBody>
      </p:sp>
      <p:pic>
        <p:nvPicPr>
          <p:cNvPr id="7" name="Picture 2">
            <a:extLst>
              <a:ext uri="{FF2B5EF4-FFF2-40B4-BE49-F238E27FC236}">
                <a16:creationId xmlns:a16="http://schemas.microsoft.com/office/drawing/2014/main" id="{E4A6CAAE-7D61-4780-B43E-0323565A5C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416" y="980729"/>
            <a:ext cx="4887521" cy="2291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B1357958-ABCF-4203-AA4C-FA50B3D7AD92}"/>
              </a:ext>
            </a:extLst>
          </p:cNvPr>
          <p:cNvSpPr txBox="1"/>
          <p:nvPr/>
        </p:nvSpPr>
        <p:spPr>
          <a:xfrm>
            <a:off x="2372786" y="3272062"/>
            <a:ext cx="3621504" cy="1200329"/>
          </a:xfrm>
          <a:prstGeom prst="rect">
            <a:avLst/>
          </a:prstGeom>
          <a:solidFill>
            <a:schemeClr val="accent1">
              <a:lumMod val="40000"/>
              <a:lumOff val="60000"/>
            </a:schemeClr>
          </a:solidFill>
        </p:spPr>
        <p:txBody>
          <a:bodyPr wrap="none" rtlCol="0">
            <a:spAutoFit/>
          </a:bodyPr>
          <a:lstStyle/>
          <a:p>
            <a:r>
              <a:rPr lang="en-US" altLang="ko-KR" dirty="0">
                <a:latin typeface="Arial" panose="020B0604020202020204" pitchFamily="34" charset="0"/>
                <a:cs typeface="Arial" panose="020B0604020202020204" pitchFamily="34" charset="0"/>
              </a:rPr>
              <a:t>Courtesy of Haber and Maschke, </a:t>
            </a:r>
          </a:p>
          <a:p>
            <a:r>
              <a:rPr lang="en-US" altLang="ko-KR" dirty="0">
                <a:latin typeface="Arial" panose="020B0604020202020204" pitchFamily="34" charset="0"/>
                <a:cs typeface="Arial" panose="020B0604020202020204" pitchFamily="34" charset="0"/>
              </a:rPr>
              <a:t>PRL </a:t>
            </a:r>
            <a:r>
              <a:rPr lang="en-US" altLang="ko-KR" b="1" dirty="0">
                <a:latin typeface="Arial" panose="020B0604020202020204" pitchFamily="34" charset="0"/>
                <a:cs typeface="Arial" panose="020B0604020202020204" pitchFamily="34" charset="0"/>
              </a:rPr>
              <a:t>42</a:t>
            </a:r>
            <a:r>
              <a:rPr lang="en-US" altLang="ko-KR" dirty="0">
                <a:latin typeface="Arial" panose="020B0604020202020204" pitchFamily="34" charset="0"/>
                <a:cs typeface="Arial" panose="020B0604020202020204" pitchFamily="34" charset="0"/>
              </a:rPr>
              <a:t>, 1479 (1979)</a:t>
            </a:r>
          </a:p>
          <a:p>
            <a:r>
              <a:rPr lang="en-US" altLang="ko-KR" dirty="0">
                <a:solidFill>
                  <a:srgbClr val="0000FF"/>
                </a:solidFill>
                <a:latin typeface="Arial" panose="020B0604020202020204" pitchFamily="34" charset="0"/>
                <a:cs typeface="Arial" panose="020B0604020202020204" pitchFamily="34" charset="0"/>
              </a:rPr>
              <a:t>KV distribution</a:t>
            </a:r>
          </a:p>
          <a:p>
            <a:r>
              <a:rPr lang="en-US" altLang="ko-KR" dirty="0">
                <a:latin typeface="Symbol" panose="05050102010706020507" pitchFamily="18" charset="2"/>
                <a:cs typeface="Arial" panose="020B0604020202020204" pitchFamily="34" charset="0"/>
              </a:rPr>
              <a:t>s</a:t>
            </a:r>
            <a:r>
              <a:rPr lang="en-US" altLang="ko-KR" baseline="-25000" dirty="0">
                <a:latin typeface="Arial" panose="020B0604020202020204" pitchFamily="34" charset="0"/>
                <a:cs typeface="Arial" panose="020B0604020202020204" pitchFamily="34" charset="0"/>
              </a:rPr>
              <a:t>o</a:t>
            </a:r>
            <a:r>
              <a:rPr lang="en-US" altLang="ko-KR" dirty="0">
                <a:latin typeface="Arial" panose="020B0604020202020204" pitchFamily="34" charset="0"/>
                <a:cs typeface="Arial" panose="020B0604020202020204" pitchFamily="34" charset="0"/>
              </a:rPr>
              <a:t> = 90</a:t>
            </a:r>
            <a:r>
              <a:rPr lang="en-US" altLang="ko-KR" dirty="0">
                <a:latin typeface="Arial" panose="020B0604020202020204" pitchFamily="34" charset="0"/>
                <a:cs typeface="Arial" panose="020B0604020202020204" pitchFamily="34" charset="0"/>
                <a:sym typeface="Symbol"/>
              </a:rPr>
              <a:t> and </a:t>
            </a:r>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 = 30</a:t>
            </a:r>
            <a:r>
              <a:rPr lang="en-US" altLang="ko-KR" dirty="0">
                <a:latin typeface="Arial" panose="020B0604020202020204" pitchFamily="34" charset="0"/>
                <a:cs typeface="Arial" panose="020B0604020202020204" pitchFamily="34" charset="0"/>
                <a:sym typeface="Symbol"/>
              </a:rPr>
              <a:t></a:t>
            </a:r>
            <a:r>
              <a:rPr lang="en-US" altLang="ko-KR" dirty="0"/>
              <a:t> </a:t>
            </a:r>
            <a:endParaRPr lang="en-US" altLang="ko-KR"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5710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144016"/>
            <a:ext cx="12192000" cy="692696"/>
          </a:xfrm>
        </p:spPr>
        <p:txBody>
          <a:bodyPr>
            <a:normAutofit fontScale="90000"/>
          </a:bodyPr>
          <a:lstStyle/>
          <a:p>
            <a:r>
              <a:rPr lang="en-US" altLang="ko-KR" dirty="0">
                <a:latin typeface="Arial" panose="020B0604020202020204" pitchFamily="34" charset="0"/>
                <a:cs typeface="Arial" panose="020B0604020202020204" pitchFamily="34" charset="0"/>
              </a:rPr>
              <a:t>RAON heavy ion accelerator</a:t>
            </a:r>
            <a:endParaRPr lang="ko-KR" altLang="en-US" dirty="0">
              <a:latin typeface="Arial" panose="020B0604020202020204" pitchFamily="34" charset="0"/>
              <a:cs typeface="Arial" panose="020B0604020202020204" pitchFamily="34" charset="0"/>
            </a:endParaRPr>
          </a:p>
        </p:txBody>
      </p:sp>
      <p:sp>
        <p:nvSpPr>
          <p:cNvPr id="4" name="Rectangle 2"/>
          <p:cNvSpPr>
            <a:spLocks noChangeArrowheads="1"/>
          </p:cNvSpPr>
          <p:nvPr/>
        </p:nvSpPr>
        <p:spPr bwMode="auto">
          <a:xfrm>
            <a:off x="1524003" y="439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latin typeface="Arial" panose="020B0604020202020204" pitchFamily="34" charset="0"/>
              <a:cs typeface="Arial" panose="020B0604020202020204" pitchFamily="34" charset="0"/>
            </a:endParaRPr>
          </a:p>
        </p:txBody>
      </p:sp>
      <p:sp>
        <p:nvSpPr>
          <p:cNvPr id="3" name="슬라이드 번호 개체 틀 2"/>
          <p:cNvSpPr>
            <a:spLocks noGrp="1"/>
          </p:cNvSpPr>
          <p:nvPr>
            <p:ph type="sldNum" sz="quarter" idx="4294967295"/>
          </p:nvPr>
        </p:nvSpPr>
        <p:spPr>
          <a:xfrm>
            <a:off x="7778824" y="6525344"/>
            <a:ext cx="2133600" cy="216024"/>
          </a:xfrm>
          <a:prstGeom prst="rect">
            <a:avLst/>
          </a:prstGeom>
        </p:spPr>
        <p:txBody>
          <a:bodyPr/>
          <a:lstStyle/>
          <a:p>
            <a:fld id="{8ECE3F3E-312A-4DBA-B1CF-08141468BDBF}" type="slidenum">
              <a:rPr lang="ko-KR" altLang="en-US" smtClean="0">
                <a:latin typeface="Arial" panose="020B0604020202020204" pitchFamily="34" charset="0"/>
                <a:cs typeface="Arial" panose="020B0604020202020204" pitchFamily="34" charset="0"/>
              </a:rPr>
              <a:pPr/>
              <a:t>14</a:t>
            </a:fld>
            <a:endParaRPr lang="ko-KR" altLang="en-US" dirty="0">
              <a:latin typeface="Arial" panose="020B0604020202020204" pitchFamily="34" charset="0"/>
              <a:cs typeface="Arial" panose="020B0604020202020204" pitchFamily="34" charset="0"/>
            </a:endParaRPr>
          </a:p>
        </p:txBody>
      </p:sp>
      <p:pic>
        <p:nvPicPr>
          <p:cNvPr id="49" name="그림 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3724" y="931626"/>
            <a:ext cx="11404552" cy="5383923"/>
          </a:xfrm>
          <a:prstGeom prst="rect">
            <a:avLst/>
          </a:prstGeom>
        </p:spPr>
      </p:pic>
      <p:sp>
        <p:nvSpPr>
          <p:cNvPr id="5" name="TextBox 4"/>
          <p:cNvSpPr txBox="1"/>
          <p:nvPr/>
        </p:nvSpPr>
        <p:spPr>
          <a:xfrm>
            <a:off x="8688288" y="971436"/>
            <a:ext cx="3035254" cy="369332"/>
          </a:xfrm>
          <a:prstGeom prst="rect">
            <a:avLst/>
          </a:prstGeom>
          <a:noFill/>
        </p:spPr>
        <p:txBody>
          <a:bodyPr wrap="none" rtlCol="0">
            <a:spAutoFit/>
          </a:bodyPr>
          <a:lstStyle/>
          <a:p>
            <a:r>
              <a:rPr lang="en-US" altLang="ko-KR" b="1" dirty="0"/>
              <a:t>Campus Area: 952,066 m</a:t>
            </a:r>
            <a:r>
              <a:rPr lang="en-US" altLang="ko-KR" b="1" baseline="30000" dirty="0"/>
              <a:t>2</a:t>
            </a:r>
            <a:endParaRPr lang="ko-KR" altLang="en-US" b="1" baseline="30000" dirty="0"/>
          </a:p>
        </p:txBody>
      </p:sp>
    </p:spTree>
    <p:extLst>
      <p:ext uri="{BB962C8B-B14F-4D97-AF65-F5344CB8AC3E}">
        <p14:creationId xmlns:p14="http://schemas.microsoft.com/office/powerpoint/2010/main" val="259655744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5360" y="44624"/>
            <a:ext cx="11164821" cy="692696"/>
          </a:xfrm>
        </p:spPr>
        <p:txBody>
          <a:bodyPr>
            <a:noAutofit/>
          </a:bodyPr>
          <a:lstStyle/>
          <a:p>
            <a:r>
              <a:rPr lang="en-US" altLang="ko-KR" sz="3600" dirty="0"/>
              <a:t>Parametric instabilities </a:t>
            </a:r>
            <a:br>
              <a:rPr lang="en-US" altLang="ko-KR" dirty="0"/>
            </a:br>
            <a:r>
              <a:rPr lang="en-US" altLang="ko-KR" sz="2400" dirty="0"/>
              <a:t>observed in multiparticle simulations</a:t>
            </a:r>
            <a:endParaRPr lang="ko-KR" altLang="en-US" sz="2400" dirty="0"/>
          </a:p>
        </p:txBody>
      </p:sp>
      <p:cxnSp>
        <p:nvCxnSpPr>
          <p:cNvPr id="5" name="직선 연결선 4"/>
          <p:cNvCxnSpPr/>
          <p:nvPr/>
        </p:nvCxnSpPr>
        <p:spPr>
          <a:xfrm>
            <a:off x="2036918" y="2756301"/>
            <a:ext cx="7488832" cy="0"/>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6" name="직선 연결선 5"/>
          <p:cNvCxnSpPr/>
          <p:nvPr/>
        </p:nvCxnSpPr>
        <p:spPr>
          <a:xfrm>
            <a:off x="2036918" y="2648289"/>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7" name="직선 연결선 6"/>
          <p:cNvCxnSpPr/>
          <p:nvPr/>
        </p:nvCxnSpPr>
        <p:spPr>
          <a:xfrm>
            <a:off x="6645430" y="2648289"/>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8" name="직선 연결선 7"/>
          <p:cNvCxnSpPr/>
          <p:nvPr/>
        </p:nvCxnSpPr>
        <p:spPr>
          <a:xfrm>
            <a:off x="8085590" y="2648289"/>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193910" y="2807855"/>
            <a:ext cx="805029" cy="369332"/>
          </a:xfrm>
          <a:prstGeom prst="rect">
            <a:avLst/>
          </a:prstGeom>
          <a:noFill/>
        </p:spPr>
        <p:txBody>
          <a:bodyPr wrap="none" rtlCol="0">
            <a:spAutoFit/>
          </a:bodyPr>
          <a:lstStyle/>
          <a:p>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=90°</a:t>
            </a:r>
            <a:endParaRPr lang="ko-KR" altLang="en-US" dirty="0">
              <a:latin typeface="Arial" panose="020B0604020202020204" pitchFamily="34" charset="0"/>
              <a:cs typeface="Arial" panose="020B0604020202020204" pitchFamily="34" charset="0"/>
            </a:endParaRPr>
          </a:p>
        </p:txBody>
      </p:sp>
      <p:sp>
        <p:nvSpPr>
          <p:cNvPr id="10" name="TextBox 9"/>
          <p:cNvSpPr txBox="1"/>
          <p:nvPr/>
        </p:nvSpPr>
        <p:spPr>
          <a:xfrm>
            <a:off x="7509527" y="2807855"/>
            <a:ext cx="933269" cy="369332"/>
          </a:xfrm>
          <a:prstGeom prst="rect">
            <a:avLst/>
          </a:prstGeom>
          <a:noFill/>
        </p:spPr>
        <p:txBody>
          <a:bodyPr wrap="none" rtlCol="0">
            <a:spAutoFit/>
          </a:bodyPr>
          <a:lstStyle/>
          <a:p>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=120°</a:t>
            </a:r>
            <a:endParaRPr lang="ko-KR" altLang="en-US" dirty="0">
              <a:latin typeface="Arial" panose="020B0604020202020204" pitchFamily="34" charset="0"/>
              <a:cs typeface="Arial" panose="020B0604020202020204" pitchFamily="34" charset="0"/>
            </a:endParaRPr>
          </a:p>
        </p:txBody>
      </p:sp>
      <p:sp>
        <p:nvSpPr>
          <p:cNvPr id="11" name="TextBox 10"/>
          <p:cNvSpPr txBox="1"/>
          <p:nvPr/>
        </p:nvSpPr>
        <p:spPr>
          <a:xfrm>
            <a:off x="4114399" y="1148551"/>
            <a:ext cx="1266693" cy="1200329"/>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3(</a:t>
            </a:r>
            <a:r>
              <a:rPr lang="en-US" altLang="ko-KR" dirty="0">
                <a:latin typeface="Symbol" panose="05050102010706020507" pitchFamily="18" charset="2"/>
                <a:cs typeface="Arial" panose="020B0604020202020204" pitchFamily="34" charset="0"/>
              </a:rPr>
              <a:t>s</a:t>
            </a:r>
            <a:r>
              <a:rPr lang="en-US" altLang="ko-KR" baseline="-25000" dirty="0">
                <a:latin typeface="Arial" panose="020B0604020202020204" pitchFamily="34" charset="0"/>
                <a:cs typeface="Arial" panose="020B0604020202020204" pitchFamily="34" charset="0"/>
              </a:rPr>
              <a:t>o</a:t>
            </a:r>
            <a:r>
              <a:rPr lang="en-US" altLang="ko-KR" dirty="0">
                <a:latin typeface="Arial" panose="020B0604020202020204" pitchFamily="34" charset="0"/>
                <a:cs typeface="Arial" panose="020B0604020202020204" pitchFamily="34" charset="0"/>
              </a:rPr>
              <a:t>-</a:t>
            </a:r>
            <a:r>
              <a:rPr lang="en-US" altLang="ko-KR" dirty="0" err="1">
                <a:latin typeface="Symbol" panose="05050102010706020507" pitchFamily="18" charset="2"/>
                <a:cs typeface="Arial" panose="020B0604020202020204" pitchFamily="34" charset="0"/>
              </a:rPr>
              <a:t>Ds</a:t>
            </a:r>
            <a:r>
              <a:rPr lang="en-US" altLang="ko-KR" sz="1050" dirty="0" err="1">
                <a:latin typeface="Arial" panose="020B0604020202020204" pitchFamily="34" charset="0"/>
                <a:cs typeface="Arial" panose="020B0604020202020204" pitchFamily="34" charset="0"/>
              </a:rPr>
              <a:t>coh</a:t>
            </a:r>
            <a:r>
              <a:rPr lang="en-US" altLang="ko-KR" dirty="0">
                <a:latin typeface="Arial" panose="020B0604020202020204" pitchFamily="34" charset="0"/>
                <a:cs typeface="Arial" panose="020B0604020202020204" pitchFamily="34" charset="0"/>
              </a:rPr>
              <a:t>)</a:t>
            </a:r>
          </a:p>
          <a:p>
            <a:r>
              <a:rPr lang="en-US" altLang="ko-KR" dirty="0">
                <a:latin typeface="Arial" panose="020B0604020202020204" pitchFamily="34" charset="0"/>
                <a:cs typeface="Arial" panose="020B0604020202020204" pitchFamily="34" charset="0"/>
              </a:rPr>
              <a:t>=180º</a:t>
            </a:r>
          </a:p>
          <a:p>
            <a:r>
              <a:rPr lang="en-US" altLang="ko-KR" dirty="0">
                <a:latin typeface="Arial" panose="020B0604020202020204" pitchFamily="34" charset="0"/>
                <a:cs typeface="Arial" panose="020B0604020202020204" pitchFamily="34" charset="0"/>
              </a:rPr>
              <a:t>instability</a:t>
            </a:r>
          </a:p>
          <a:p>
            <a:r>
              <a:rPr lang="en-US" altLang="ko-KR" dirty="0">
                <a:solidFill>
                  <a:srgbClr val="0000FF"/>
                </a:solidFill>
                <a:latin typeface="Arial" panose="020B0604020202020204" pitchFamily="34" charset="0"/>
                <a:cs typeface="Arial" panose="020B0604020202020204" pitchFamily="34" charset="0"/>
              </a:rPr>
              <a:t>waterbag</a:t>
            </a:r>
            <a:endParaRPr lang="ko-KR" altLang="en-US" dirty="0">
              <a:solidFill>
                <a:srgbClr val="0000FF"/>
              </a:solidFill>
              <a:latin typeface="Arial" panose="020B0604020202020204" pitchFamily="34" charset="0"/>
              <a:cs typeface="Arial" panose="020B0604020202020204" pitchFamily="34" charset="0"/>
            </a:endParaRPr>
          </a:p>
        </p:txBody>
      </p:sp>
      <p:cxnSp>
        <p:nvCxnSpPr>
          <p:cNvPr id="12" name="직선 연결선 11"/>
          <p:cNvCxnSpPr/>
          <p:nvPr/>
        </p:nvCxnSpPr>
        <p:spPr>
          <a:xfrm>
            <a:off x="3693102" y="2663198"/>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sp>
        <p:nvSpPr>
          <p:cNvPr id="17" name="위쪽 화살표 16"/>
          <p:cNvSpPr/>
          <p:nvPr/>
        </p:nvSpPr>
        <p:spPr>
          <a:xfrm rot="10800000">
            <a:off x="4125151" y="2325647"/>
            <a:ext cx="222448" cy="381600"/>
          </a:xfrm>
          <a:prstGeom prst="upArrow">
            <a:avLst/>
          </a:prstGeom>
          <a:solidFill>
            <a:srgbClr val="FFFF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TextBox 17"/>
          <p:cNvSpPr txBox="1"/>
          <p:nvPr/>
        </p:nvSpPr>
        <p:spPr>
          <a:xfrm>
            <a:off x="3142152" y="3452807"/>
            <a:ext cx="1266693" cy="1200329"/>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4(</a:t>
            </a:r>
            <a:r>
              <a:rPr lang="en-US" altLang="ko-KR" dirty="0">
                <a:latin typeface="Symbol" panose="05050102010706020507" pitchFamily="18" charset="2"/>
                <a:cs typeface="Arial" panose="020B0604020202020204" pitchFamily="34" charset="0"/>
              </a:rPr>
              <a:t>s</a:t>
            </a:r>
            <a:r>
              <a:rPr lang="en-US" altLang="ko-KR" baseline="-25000" dirty="0">
                <a:latin typeface="Arial" panose="020B0604020202020204" pitchFamily="34" charset="0"/>
                <a:cs typeface="Arial" panose="020B0604020202020204" pitchFamily="34" charset="0"/>
              </a:rPr>
              <a:t>o</a:t>
            </a:r>
            <a:r>
              <a:rPr lang="en-US" altLang="ko-KR" dirty="0">
                <a:latin typeface="Arial" panose="020B0604020202020204" pitchFamily="34" charset="0"/>
                <a:cs typeface="Arial" panose="020B0604020202020204" pitchFamily="34" charset="0"/>
              </a:rPr>
              <a:t>-</a:t>
            </a:r>
            <a:r>
              <a:rPr lang="en-US" altLang="ko-KR" dirty="0" err="1">
                <a:latin typeface="Symbol" panose="05050102010706020507" pitchFamily="18" charset="2"/>
                <a:cs typeface="Arial" panose="020B0604020202020204" pitchFamily="34" charset="0"/>
              </a:rPr>
              <a:t>Ds</a:t>
            </a:r>
            <a:r>
              <a:rPr lang="en-US" altLang="ko-KR" sz="1050" dirty="0" err="1">
                <a:latin typeface="Arial" panose="020B0604020202020204" pitchFamily="34" charset="0"/>
                <a:cs typeface="Arial" panose="020B0604020202020204" pitchFamily="34" charset="0"/>
              </a:rPr>
              <a:t>coh</a:t>
            </a:r>
            <a:r>
              <a:rPr lang="en-US" altLang="ko-KR" dirty="0">
                <a:latin typeface="Arial" panose="020B0604020202020204" pitchFamily="34" charset="0"/>
                <a:cs typeface="Arial" panose="020B0604020202020204" pitchFamily="34" charset="0"/>
              </a:rPr>
              <a:t>)</a:t>
            </a:r>
          </a:p>
          <a:p>
            <a:r>
              <a:rPr lang="en-US" altLang="ko-KR" dirty="0">
                <a:latin typeface="Arial" panose="020B0604020202020204" pitchFamily="34" charset="0"/>
                <a:cs typeface="Arial" panose="020B0604020202020204" pitchFamily="34" charset="0"/>
              </a:rPr>
              <a:t>=180º</a:t>
            </a:r>
          </a:p>
          <a:p>
            <a:r>
              <a:rPr lang="en-US" altLang="ko-KR" dirty="0">
                <a:latin typeface="Arial" panose="020B0604020202020204" pitchFamily="34" charset="0"/>
                <a:cs typeface="Arial" panose="020B0604020202020204" pitchFamily="34" charset="0"/>
              </a:rPr>
              <a:t>instability</a:t>
            </a:r>
          </a:p>
          <a:p>
            <a:r>
              <a:rPr lang="en-US" altLang="ko-KR" dirty="0">
                <a:solidFill>
                  <a:srgbClr val="0000FF"/>
                </a:solidFill>
                <a:latin typeface="Arial" panose="020B0604020202020204" pitchFamily="34" charset="0"/>
                <a:cs typeface="Arial" panose="020B0604020202020204" pitchFamily="34" charset="0"/>
              </a:rPr>
              <a:t>KV</a:t>
            </a:r>
            <a:endParaRPr lang="ko-KR" altLang="en-US" dirty="0">
              <a:solidFill>
                <a:srgbClr val="0000FF"/>
              </a:solidFill>
              <a:latin typeface="Arial" panose="020B0604020202020204" pitchFamily="34" charset="0"/>
              <a:cs typeface="Arial" panose="020B0604020202020204" pitchFamily="34" charset="0"/>
            </a:endParaRPr>
          </a:p>
        </p:txBody>
      </p:sp>
      <p:sp>
        <p:nvSpPr>
          <p:cNvPr id="19" name="TextBox 18"/>
          <p:cNvSpPr txBox="1"/>
          <p:nvPr/>
        </p:nvSpPr>
        <p:spPr>
          <a:xfrm>
            <a:off x="3182624" y="2793911"/>
            <a:ext cx="805029" cy="369332"/>
          </a:xfrm>
          <a:prstGeom prst="rect">
            <a:avLst/>
          </a:prstGeom>
          <a:noFill/>
        </p:spPr>
        <p:txBody>
          <a:bodyPr wrap="none" rtlCol="0">
            <a:spAutoFit/>
          </a:bodyPr>
          <a:lstStyle/>
          <a:p>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=30°</a:t>
            </a:r>
            <a:endParaRPr lang="ko-KR" altLang="en-US" dirty="0">
              <a:latin typeface="Arial" panose="020B0604020202020204" pitchFamily="34" charset="0"/>
              <a:cs typeface="Arial" panose="020B0604020202020204" pitchFamily="34" charset="0"/>
            </a:endParaRPr>
          </a:p>
        </p:txBody>
      </p:sp>
      <p:sp>
        <p:nvSpPr>
          <p:cNvPr id="20" name="TextBox 19"/>
          <p:cNvSpPr txBox="1"/>
          <p:nvPr/>
        </p:nvSpPr>
        <p:spPr>
          <a:xfrm>
            <a:off x="5133263" y="3452807"/>
            <a:ext cx="1276311" cy="1200329"/>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4(</a:t>
            </a:r>
            <a:r>
              <a:rPr lang="en-US" altLang="ko-KR" dirty="0">
                <a:latin typeface="Symbol" panose="05050102010706020507" pitchFamily="18" charset="2"/>
                <a:cs typeface="Arial" panose="020B0604020202020204" pitchFamily="34" charset="0"/>
              </a:rPr>
              <a:t>s</a:t>
            </a:r>
            <a:r>
              <a:rPr lang="en-US" altLang="ko-KR" baseline="-25000" dirty="0">
                <a:latin typeface="Arial" panose="020B0604020202020204" pitchFamily="34" charset="0"/>
                <a:cs typeface="Arial" panose="020B0604020202020204" pitchFamily="34" charset="0"/>
              </a:rPr>
              <a:t>o</a:t>
            </a:r>
            <a:r>
              <a:rPr lang="en-US" altLang="ko-KR" dirty="0">
                <a:latin typeface="Arial" panose="020B0604020202020204" pitchFamily="34" charset="0"/>
                <a:cs typeface="Arial" panose="020B0604020202020204" pitchFamily="34" charset="0"/>
              </a:rPr>
              <a:t>-</a:t>
            </a:r>
            <a:r>
              <a:rPr lang="en-US" altLang="ko-KR" dirty="0" err="1">
                <a:latin typeface="Symbol" panose="05050102010706020507" pitchFamily="18" charset="2"/>
                <a:cs typeface="Arial" panose="020B0604020202020204" pitchFamily="34" charset="0"/>
              </a:rPr>
              <a:t>Ds</a:t>
            </a:r>
            <a:r>
              <a:rPr lang="en-US" altLang="ko-KR" sz="1100" dirty="0" err="1">
                <a:latin typeface="Arial" panose="020B0604020202020204" pitchFamily="34" charset="0"/>
                <a:cs typeface="Arial" panose="020B0604020202020204" pitchFamily="34" charset="0"/>
              </a:rPr>
              <a:t>coh</a:t>
            </a:r>
            <a:r>
              <a:rPr lang="en-US" altLang="ko-KR" dirty="0">
                <a:latin typeface="Arial" panose="020B0604020202020204" pitchFamily="34" charset="0"/>
                <a:cs typeface="Arial" panose="020B0604020202020204" pitchFamily="34" charset="0"/>
              </a:rPr>
              <a:t>)</a:t>
            </a:r>
          </a:p>
          <a:p>
            <a:r>
              <a:rPr lang="en-US" altLang="ko-KR" dirty="0">
                <a:latin typeface="Arial" panose="020B0604020202020204" pitchFamily="34" charset="0"/>
                <a:cs typeface="Arial" panose="020B0604020202020204" pitchFamily="34" charset="0"/>
              </a:rPr>
              <a:t>=360º</a:t>
            </a:r>
          </a:p>
          <a:p>
            <a:r>
              <a:rPr lang="en-US" altLang="ko-KR" dirty="0">
                <a:latin typeface="Arial" panose="020B0604020202020204" pitchFamily="34" charset="0"/>
                <a:cs typeface="Arial" panose="020B0604020202020204" pitchFamily="34" charset="0"/>
              </a:rPr>
              <a:t>instability</a:t>
            </a:r>
          </a:p>
          <a:p>
            <a:r>
              <a:rPr lang="en-US" altLang="ko-KR" dirty="0">
                <a:solidFill>
                  <a:srgbClr val="0000FF"/>
                </a:solidFill>
                <a:latin typeface="Arial" panose="020B0604020202020204" pitchFamily="34" charset="0"/>
                <a:cs typeface="Arial" panose="020B0604020202020204" pitchFamily="34" charset="0"/>
              </a:rPr>
              <a:t>KV</a:t>
            </a:r>
            <a:endParaRPr lang="ko-KR" altLang="en-US" dirty="0">
              <a:solidFill>
                <a:srgbClr val="0000FF"/>
              </a:solidFill>
              <a:latin typeface="Arial" panose="020B0604020202020204" pitchFamily="34" charset="0"/>
              <a:cs typeface="Arial" panose="020B0604020202020204" pitchFamily="34" charset="0"/>
            </a:endParaRPr>
          </a:p>
        </p:txBody>
      </p:sp>
      <p:sp>
        <p:nvSpPr>
          <p:cNvPr id="21" name="위쪽 화살표 20"/>
          <p:cNvSpPr/>
          <p:nvPr/>
        </p:nvSpPr>
        <p:spPr>
          <a:xfrm>
            <a:off x="6481973" y="3124674"/>
            <a:ext cx="223200" cy="381600"/>
          </a:xfrm>
          <a:prstGeom prst="upArrow">
            <a:avLst/>
          </a:prstGeom>
          <a:solidFill>
            <a:srgbClr val="FFFF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TextBox 21"/>
          <p:cNvSpPr txBox="1"/>
          <p:nvPr/>
        </p:nvSpPr>
        <p:spPr>
          <a:xfrm>
            <a:off x="6443205" y="3452806"/>
            <a:ext cx="1368965" cy="923330"/>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envelope </a:t>
            </a:r>
          </a:p>
          <a:p>
            <a:r>
              <a:rPr lang="en-US" altLang="ko-KR" dirty="0">
                <a:latin typeface="Arial" panose="020B0604020202020204" pitchFamily="34" charset="0"/>
                <a:cs typeface="Arial" panose="020B0604020202020204" pitchFamily="34" charset="0"/>
              </a:rPr>
              <a:t>instability</a:t>
            </a:r>
          </a:p>
          <a:p>
            <a:r>
              <a:rPr lang="en-US" altLang="ko-KR" dirty="0">
                <a:solidFill>
                  <a:srgbClr val="0000FF"/>
                </a:solidFill>
                <a:latin typeface="Arial" panose="020B0604020202020204" pitchFamily="34" charset="0"/>
                <a:cs typeface="Arial" panose="020B0604020202020204" pitchFamily="34" charset="0"/>
              </a:rPr>
              <a:t>non-KV, KV</a:t>
            </a:r>
            <a:endParaRPr lang="ko-KR" altLang="en-US" dirty="0">
              <a:solidFill>
                <a:srgbClr val="0000FF"/>
              </a:solidFill>
              <a:latin typeface="Arial" panose="020B0604020202020204" pitchFamily="34" charset="0"/>
              <a:cs typeface="Arial" panose="020B0604020202020204" pitchFamily="34" charset="0"/>
            </a:endParaRPr>
          </a:p>
        </p:txBody>
      </p:sp>
      <p:sp>
        <p:nvSpPr>
          <p:cNvPr id="26" name="TextBox 25"/>
          <p:cNvSpPr txBox="1"/>
          <p:nvPr/>
        </p:nvSpPr>
        <p:spPr>
          <a:xfrm>
            <a:off x="2818255" y="1148551"/>
            <a:ext cx="1266693" cy="1200329"/>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4(</a:t>
            </a:r>
            <a:r>
              <a:rPr lang="en-US" altLang="ko-KR" dirty="0">
                <a:latin typeface="Symbol" panose="05050102010706020507" pitchFamily="18" charset="2"/>
                <a:cs typeface="Arial" panose="020B0604020202020204" pitchFamily="34" charset="0"/>
              </a:rPr>
              <a:t>s</a:t>
            </a:r>
            <a:r>
              <a:rPr lang="en-US" altLang="ko-KR" baseline="-25000" dirty="0">
                <a:latin typeface="Arial" panose="020B0604020202020204" pitchFamily="34" charset="0"/>
                <a:cs typeface="Arial" panose="020B0604020202020204" pitchFamily="34" charset="0"/>
              </a:rPr>
              <a:t>o</a:t>
            </a:r>
            <a:r>
              <a:rPr lang="en-US" altLang="ko-KR" dirty="0">
                <a:latin typeface="Arial" panose="020B0604020202020204" pitchFamily="34" charset="0"/>
                <a:cs typeface="Arial" panose="020B0604020202020204" pitchFamily="34" charset="0"/>
              </a:rPr>
              <a:t>-</a:t>
            </a:r>
            <a:r>
              <a:rPr lang="en-US" altLang="ko-KR" dirty="0" err="1">
                <a:latin typeface="Symbol" panose="05050102010706020507" pitchFamily="18" charset="2"/>
                <a:cs typeface="Arial" panose="020B0604020202020204" pitchFamily="34" charset="0"/>
              </a:rPr>
              <a:t>Ds</a:t>
            </a:r>
            <a:r>
              <a:rPr lang="en-US" altLang="ko-KR" sz="1050" dirty="0" err="1">
                <a:latin typeface="Arial" panose="020B0604020202020204" pitchFamily="34" charset="0"/>
                <a:cs typeface="Arial" panose="020B0604020202020204" pitchFamily="34" charset="0"/>
              </a:rPr>
              <a:t>coh</a:t>
            </a:r>
            <a:r>
              <a:rPr lang="en-US" altLang="ko-KR" dirty="0">
                <a:latin typeface="Arial" panose="020B0604020202020204" pitchFamily="34" charset="0"/>
                <a:cs typeface="Arial" panose="020B0604020202020204" pitchFamily="34" charset="0"/>
              </a:rPr>
              <a:t>)</a:t>
            </a:r>
          </a:p>
          <a:p>
            <a:r>
              <a:rPr lang="en-US" altLang="ko-KR" dirty="0">
                <a:latin typeface="Arial" panose="020B0604020202020204" pitchFamily="34" charset="0"/>
                <a:cs typeface="Arial" panose="020B0604020202020204" pitchFamily="34" charset="0"/>
              </a:rPr>
              <a:t>=180º</a:t>
            </a:r>
          </a:p>
          <a:p>
            <a:r>
              <a:rPr lang="en-US" altLang="ko-KR" dirty="0">
                <a:latin typeface="Arial" panose="020B0604020202020204" pitchFamily="34" charset="0"/>
                <a:cs typeface="Arial" panose="020B0604020202020204" pitchFamily="34" charset="0"/>
              </a:rPr>
              <a:t>instability</a:t>
            </a:r>
          </a:p>
          <a:p>
            <a:r>
              <a:rPr lang="en-US" altLang="ko-KR" dirty="0">
                <a:solidFill>
                  <a:srgbClr val="0000FF"/>
                </a:solidFill>
                <a:latin typeface="Arial" panose="020B0604020202020204" pitchFamily="34" charset="0"/>
                <a:cs typeface="Arial" panose="020B0604020202020204" pitchFamily="34" charset="0"/>
              </a:rPr>
              <a:t>waterbag</a:t>
            </a:r>
            <a:endParaRPr lang="ko-KR" altLang="en-US" dirty="0">
              <a:solidFill>
                <a:srgbClr val="0000FF"/>
              </a:solidFill>
              <a:latin typeface="Arial" panose="020B0604020202020204" pitchFamily="34" charset="0"/>
              <a:cs typeface="Arial" panose="020B0604020202020204" pitchFamily="34" charset="0"/>
            </a:endParaRPr>
          </a:p>
        </p:txBody>
      </p:sp>
      <p:cxnSp>
        <p:nvCxnSpPr>
          <p:cNvPr id="27" name="직선 연결선 26"/>
          <p:cNvCxnSpPr/>
          <p:nvPr/>
        </p:nvCxnSpPr>
        <p:spPr>
          <a:xfrm>
            <a:off x="5211694" y="2663198"/>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4701216" y="2793911"/>
            <a:ext cx="805029" cy="369332"/>
          </a:xfrm>
          <a:prstGeom prst="rect">
            <a:avLst/>
          </a:prstGeom>
          <a:noFill/>
        </p:spPr>
        <p:txBody>
          <a:bodyPr wrap="none" rtlCol="0">
            <a:spAutoFit/>
          </a:bodyPr>
          <a:lstStyle/>
          <a:p>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=60°</a:t>
            </a:r>
            <a:endParaRPr lang="ko-KR" altLang="en-US" dirty="0">
              <a:latin typeface="Arial" panose="020B0604020202020204" pitchFamily="34" charset="0"/>
              <a:cs typeface="Arial" panose="020B0604020202020204" pitchFamily="34" charset="0"/>
            </a:endParaRPr>
          </a:p>
        </p:txBody>
      </p:sp>
      <p:cxnSp>
        <p:nvCxnSpPr>
          <p:cNvPr id="29" name="직선 연결선 28"/>
          <p:cNvCxnSpPr/>
          <p:nvPr/>
        </p:nvCxnSpPr>
        <p:spPr>
          <a:xfrm>
            <a:off x="8774839" y="2642333"/>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8338600" y="2801899"/>
            <a:ext cx="933269" cy="369332"/>
          </a:xfrm>
          <a:prstGeom prst="rect">
            <a:avLst/>
          </a:prstGeom>
          <a:noFill/>
        </p:spPr>
        <p:txBody>
          <a:bodyPr wrap="none" rtlCol="0">
            <a:spAutoFit/>
          </a:bodyPr>
          <a:lstStyle/>
          <a:p>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=135°</a:t>
            </a:r>
            <a:endParaRPr lang="ko-KR" altLang="en-US" dirty="0">
              <a:latin typeface="Arial" panose="020B0604020202020204" pitchFamily="34" charset="0"/>
              <a:cs typeface="Arial" panose="020B0604020202020204" pitchFamily="34" charset="0"/>
            </a:endParaRPr>
          </a:p>
        </p:txBody>
      </p:sp>
      <p:sp>
        <p:nvSpPr>
          <p:cNvPr id="31" name="위쪽 화살표 30"/>
          <p:cNvSpPr/>
          <p:nvPr/>
        </p:nvSpPr>
        <p:spPr>
          <a:xfrm>
            <a:off x="6204351" y="3124831"/>
            <a:ext cx="223200" cy="381600"/>
          </a:xfrm>
          <a:prstGeom prst="upArrow">
            <a:avLst/>
          </a:prstGeom>
          <a:solidFill>
            <a:srgbClr val="FFFF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위쪽 화살표 31"/>
          <p:cNvSpPr/>
          <p:nvPr/>
        </p:nvSpPr>
        <p:spPr>
          <a:xfrm rot="10800000">
            <a:off x="3830694" y="2327029"/>
            <a:ext cx="222448" cy="381600"/>
          </a:xfrm>
          <a:prstGeom prst="upArrow">
            <a:avLst/>
          </a:prstGeom>
          <a:solidFill>
            <a:srgbClr val="FFFF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위쪽 화살표 32"/>
          <p:cNvSpPr/>
          <p:nvPr/>
        </p:nvSpPr>
        <p:spPr>
          <a:xfrm>
            <a:off x="3605638" y="3124847"/>
            <a:ext cx="223200" cy="381600"/>
          </a:xfrm>
          <a:prstGeom prst="upArrow">
            <a:avLst/>
          </a:prstGeom>
          <a:solidFill>
            <a:srgbClr val="FFFF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내용 개체 틀 2"/>
          <p:cNvSpPr>
            <a:spLocks noGrp="1"/>
          </p:cNvSpPr>
          <p:nvPr>
            <p:ph sz="half" idx="2"/>
          </p:nvPr>
        </p:nvSpPr>
        <p:spPr>
          <a:xfrm>
            <a:off x="1198832" y="4928623"/>
            <a:ext cx="9721704" cy="1649869"/>
          </a:xfrm>
          <a:noFill/>
        </p:spPr>
        <p:txBody>
          <a:bodyPr>
            <a:normAutofit/>
          </a:bodyPr>
          <a:lstStyle/>
          <a:p>
            <a:pPr marL="177800" indent="-177800"/>
            <a:r>
              <a:rPr lang="en-US" altLang="ko-KR" sz="2200" dirty="0">
                <a:solidFill>
                  <a:srgbClr val="0000FF"/>
                </a:solidFill>
                <a:latin typeface="Arial" panose="020B0604020202020204" pitchFamily="34" charset="0"/>
                <a:cs typeface="Arial" panose="020B0604020202020204" pitchFamily="34" charset="0"/>
              </a:rPr>
              <a:t>3</a:t>
            </a:r>
            <a:r>
              <a:rPr lang="en-US" altLang="ko-KR" sz="2200" baseline="30000" dirty="0">
                <a:solidFill>
                  <a:srgbClr val="0000FF"/>
                </a:solidFill>
                <a:latin typeface="Arial" panose="020B0604020202020204" pitchFamily="34" charset="0"/>
                <a:cs typeface="Arial" panose="020B0604020202020204" pitchFamily="34" charset="0"/>
              </a:rPr>
              <a:t>rd</a:t>
            </a:r>
            <a:r>
              <a:rPr lang="en-US" altLang="ko-KR" sz="2200" dirty="0">
                <a:solidFill>
                  <a:srgbClr val="0000FF"/>
                </a:solidFill>
                <a:latin typeface="Arial" panose="020B0604020202020204" pitchFamily="34" charset="0"/>
                <a:cs typeface="Arial" panose="020B0604020202020204" pitchFamily="34" charset="0"/>
              </a:rPr>
              <a:t> and 4</a:t>
            </a:r>
            <a:r>
              <a:rPr lang="en-US" altLang="ko-KR" sz="2200" baseline="30000" dirty="0">
                <a:solidFill>
                  <a:srgbClr val="0000FF"/>
                </a:solidFill>
                <a:latin typeface="Arial" panose="020B0604020202020204" pitchFamily="34" charset="0"/>
                <a:cs typeface="Arial" panose="020B0604020202020204" pitchFamily="34" charset="0"/>
              </a:rPr>
              <a:t>th</a:t>
            </a:r>
            <a:r>
              <a:rPr lang="en-US" altLang="ko-KR" sz="2200" dirty="0">
                <a:solidFill>
                  <a:srgbClr val="0000FF"/>
                </a:solidFill>
                <a:latin typeface="Arial" panose="020B0604020202020204" pitchFamily="34" charset="0"/>
                <a:cs typeface="Arial" panose="020B0604020202020204" pitchFamily="34" charset="0"/>
              </a:rPr>
              <a:t> order parametric instabilities </a:t>
            </a:r>
            <a:r>
              <a:rPr lang="en-US" altLang="ko-KR" sz="2200" dirty="0">
                <a:latin typeface="Arial" panose="020B0604020202020204" pitchFamily="34" charset="0"/>
                <a:cs typeface="Arial" panose="020B0604020202020204" pitchFamily="34" charset="0"/>
              </a:rPr>
              <a:t>have been observed in multi-particle simulations</a:t>
            </a:r>
            <a:r>
              <a:rPr lang="en-US" altLang="ko-KR" sz="2200" dirty="0">
                <a:solidFill>
                  <a:srgbClr val="0000FF"/>
                </a:solidFill>
                <a:latin typeface="Arial" panose="020B0604020202020204" pitchFamily="34" charset="0"/>
                <a:cs typeface="Arial" panose="020B0604020202020204" pitchFamily="34" charset="0"/>
              </a:rPr>
              <a:t> for waterbag distribution </a:t>
            </a:r>
            <a:r>
              <a:rPr lang="en-US" altLang="ko-KR" sz="2200" dirty="0">
                <a:latin typeface="Arial" panose="020B0604020202020204" pitchFamily="34" charset="0"/>
                <a:cs typeface="Arial" panose="020B0604020202020204" pitchFamily="34" charset="0"/>
              </a:rPr>
              <a:t>and KV distribution. </a:t>
            </a:r>
          </a:p>
          <a:p>
            <a:pPr marL="177800" indent="-177800"/>
            <a:endParaRPr lang="en-US" altLang="ko-KR" sz="2000" dirty="0">
              <a:latin typeface="Arial" panose="020B0604020202020204" pitchFamily="34" charset="0"/>
              <a:cs typeface="Arial" panose="020B0604020202020204" pitchFamily="34" charset="0"/>
            </a:endParaRPr>
          </a:p>
        </p:txBody>
      </p:sp>
      <p:sp>
        <p:nvSpPr>
          <p:cNvPr id="36" name="슬라이드 번호 개체 틀 3"/>
          <p:cNvSpPr txBox="1">
            <a:spLocks/>
          </p:cNvSpPr>
          <p:nvPr/>
        </p:nvSpPr>
        <p:spPr>
          <a:xfrm>
            <a:off x="7220744" y="6484255"/>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140</a:t>
            </a:fld>
            <a:endParaRPr lang="ko-KR" altLang="en-US" dirty="0"/>
          </a:p>
        </p:txBody>
      </p:sp>
      <p:sp>
        <p:nvSpPr>
          <p:cNvPr id="3" name="TextBox 2">
            <a:extLst>
              <a:ext uri="{FF2B5EF4-FFF2-40B4-BE49-F238E27FC236}">
                <a16:creationId xmlns:a16="http://schemas.microsoft.com/office/drawing/2014/main" id="{5DD4DCFB-A1BC-49AF-A8FF-3447C162CC92}"/>
              </a:ext>
            </a:extLst>
          </p:cNvPr>
          <p:cNvSpPr txBox="1"/>
          <p:nvPr/>
        </p:nvSpPr>
        <p:spPr>
          <a:xfrm>
            <a:off x="6593573" y="1059402"/>
            <a:ext cx="5159746" cy="707886"/>
          </a:xfrm>
          <a:prstGeom prst="rect">
            <a:avLst/>
          </a:prstGeom>
          <a:noFill/>
        </p:spPr>
        <p:txBody>
          <a:bodyPr wrap="none" rtlCol="0">
            <a:spAutoFit/>
          </a:bodyPr>
          <a:lstStyle/>
          <a:p>
            <a:pPr marL="180975" indent="-180975">
              <a:buFont typeface="Arial" panose="020B0604020202020204" pitchFamily="34" charset="0"/>
              <a:buChar char="•"/>
            </a:pPr>
            <a:r>
              <a:rPr lang="en-US" altLang="ko-KR" sz="2000" dirty="0">
                <a:latin typeface="Symbol" panose="05050102010706020507" pitchFamily="18" charset="2"/>
              </a:rPr>
              <a:t>s</a:t>
            </a:r>
            <a:r>
              <a:rPr lang="en-US" altLang="ko-KR" sz="2000" dirty="0"/>
              <a:t>  : depressed phase advance per period</a:t>
            </a:r>
          </a:p>
          <a:p>
            <a:pPr marL="180975" indent="-180975">
              <a:buFont typeface="Arial" panose="020B0604020202020204" pitchFamily="34" charset="0"/>
              <a:buChar char="•"/>
            </a:pPr>
            <a:r>
              <a:rPr lang="en-US" altLang="ko-KR" sz="2000" dirty="0">
                <a:latin typeface="Symbol" panose="05050102010706020507" pitchFamily="18" charset="2"/>
              </a:rPr>
              <a:t>s</a:t>
            </a:r>
            <a:r>
              <a:rPr lang="en-US" altLang="ko-KR" sz="2000" baseline="-25000" dirty="0"/>
              <a:t>o</a:t>
            </a:r>
            <a:r>
              <a:rPr lang="en-US" altLang="ko-KR" sz="2000" dirty="0"/>
              <a:t> : zero current phase advance </a:t>
            </a:r>
          </a:p>
        </p:txBody>
      </p:sp>
    </p:spTree>
    <p:extLst>
      <p:ext uri="{BB962C8B-B14F-4D97-AF65-F5344CB8AC3E}">
        <p14:creationId xmlns:p14="http://schemas.microsoft.com/office/powerpoint/2010/main" val="401226989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5360" y="80628"/>
            <a:ext cx="11164821" cy="692696"/>
          </a:xfrm>
        </p:spPr>
        <p:txBody>
          <a:bodyPr>
            <a:normAutofit fontScale="90000"/>
          </a:bodyPr>
          <a:lstStyle/>
          <a:p>
            <a:r>
              <a:rPr lang="en-US" altLang="ko-KR" dirty="0">
                <a:latin typeface="Arial" panose="020B0604020202020204" pitchFamily="34" charset="0"/>
                <a:cs typeface="Arial" panose="020B0604020202020204" pitchFamily="34" charset="0"/>
              </a:rPr>
              <a:t>Parametric instabilities in actual linacs?</a:t>
            </a:r>
            <a:endParaRPr lang="ko-KR" altLang="en-US" dirty="0"/>
          </a:p>
        </p:txBody>
      </p:sp>
      <p:sp>
        <p:nvSpPr>
          <p:cNvPr id="3" name="내용 개체 틀 2"/>
          <p:cNvSpPr>
            <a:spLocks noGrp="1"/>
          </p:cNvSpPr>
          <p:nvPr>
            <p:ph sz="half" idx="2"/>
          </p:nvPr>
        </p:nvSpPr>
        <p:spPr>
          <a:xfrm>
            <a:off x="514800" y="1015200"/>
            <a:ext cx="10837784" cy="5112568"/>
          </a:xfrm>
        </p:spPr>
        <p:txBody>
          <a:bodyPr>
            <a:normAutofit/>
          </a:bodyPr>
          <a:lstStyle/>
          <a:p>
            <a:r>
              <a:rPr lang="en-US" altLang="ko-KR" sz="2200" dirty="0">
                <a:solidFill>
                  <a:srgbClr val="0000FF"/>
                </a:solidFill>
                <a:latin typeface="Arial" panose="020B0604020202020204" pitchFamily="34" charset="0"/>
                <a:cs typeface="Arial" panose="020B0604020202020204" pitchFamily="34" charset="0"/>
              </a:rPr>
              <a:t>Few parametric instabilities </a:t>
            </a:r>
            <a:r>
              <a:rPr lang="en-US" altLang="ko-KR" sz="2200" dirty="0">
                <a:latin typeface="Arial" panose="020B0604020202020204" pitchFamily="34" charset="0"/>
                <a:cs typeface="Arial" panose="020B0604020202020204" pitchFamily="34" charset="0"/>
              </a:rPr>
              <a:t>have been observed in multiparticle simulations                </a:t>
            </a:r>
            <a:r>
              <a:rPr lang="en-US" altLang="ko-KR" sz="2200" dirty="0">
                <a:solidFill>
                  <a:srgbClr val="0000FF"/>
                </a:solidFill>
                <a:latin typeface="Arial" panose="020B0604020202020204" pitchFamily="34" charset="0"/>
                <a:cs typeface="Arial" panose="020B0604020202020204" pitchFamily="34" charset="0"/>
              </a:rPr>
              <a:t>for waterbag distribution</a:t>
            </a:r>
            <a:r>
              <a:rPr lang="en-US" altLang="ko-KR" sz="2200" dirty="0">
                <a:latin typeface="Arial" panose="020B0604020202020204" pitchFamily="34" charset="0"/>
                <a:cs typeface="Arial" panose="020B0604020202020204" pitchFamily="34" charset="0"/>
              </a:rPr>
              <a:t>;</a:t>
            </a:r>
          </a:p>
          <a:p>
            <a:endParaRPr lang="en-US" altLang="ko-KR" sz="2200" dirty="0">
              <a:latin typeface="Arial" panose="020B0604020202020204" pitchFamily="34" charset="0"/>
              <a:cs typeface="Arial" panose="020B0604020202020204" pitchFamily="34" charset="0"/>
            </a:endParaRPr>
          </a:p>
          <a:p>
            <a:r>
              <a:rPr lang="en-US" altLang="ko-KR" sz="2200" dirty="0">
                <a:solidFill>
                  <a:srgbClr val="0000FF"/>
                </a:solidFill>
                <a:latin typeface="Arial" panose="020B0604020202020204" pitchFamily="34" charset="0"/>
                <a:cs typeface="Arial" panose="020B0604020202020204" pitchFamily="34" charset="0"/>
              </a:rPr>
              <a:t>But, not </a:t>
            </a:r>
            <a:r>
              <a:rPr lang="en-US" altLang="ko-KR" sz="2200" dirty="0">
                <a:latin typeface="Arial" panose="020B0604020202020204" pitchFamily="34" charset="0"/>
                <a:cs typeface="Arial" panose="020B0604020202020204" pitchFamily="34" charset="0"/>
              </a:rPr>
              <a:t>observed for </a:t>
            </a:r>
            <a:r>
              <a:rPr lang="en-US" altLang="ko-KR" sz="2200" dirty="0">
                <a:solidFill>
                  <a:srgbClr val="0000FF"/>
                </a:solidFill>
                <a:latin typeface="Arial" panose="020B0604020202020204" pitchFamily="34" charset="0"/>
                <a:cs typeface="Arial" panose="020B0604020202020204" pitchFamily="34" charset="0"/>
              </a:rPr>
              <a:t>Gaussian distribution</a:t>
            </a:r>
            <a:r>
              <a:rPr lang="en-US" altLang="ko-KR"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sym typeface="Wingdings" panose="05000000000000000000" pitchFamily="2" charset="2"/>
              </a:rPr>
              <a:t>                                                               indicating</a:t>
            </a:r>
            <a:r>
              <a:rPr lang="en-US" altLang="ko-KR" sz="2200" dirty="0">
                <a:latin typeface="Arial" panose="020B0604020202020204" pitchFamily="34" charset="0"/>
                <a:cs typeface="Arial" panose="020B0604020202020204" pitchFamily="34" charset="0"/>
              </a:rPr>
              <a:t> that </a:t>
            </a:r>
            <a:r>
              <a:rPr lang="en-US" altLang="ko-KR" sz="2200" dirty="0">
                <a:solidFill>
                  <a:srgbClr val="0000FF"/>
                </a:solidFill>
                <a:latin typeface="Arial" panose="020B0604020202020204" pitchFamily="34" charset="0"/>
                <a:cs typeface="Arial" panose="020B0604020202020204" pitchFamily="34" charset="0"/>
              </a:rPr>
              <a:t>most of parametric instabilities are not observable in actual linacs</a:t>
            </a:r>
            <a:r>
              <a:rPr lang="en-US" altLang="ko-KR" sz="2200" dirty="0">
                <a:latin typeface="Arial" panose="020B0604020202020204" pitchFamily="34" charset="0"/>
                <a:cs typeface="Arial" panose="020B0604020202020204" pitchFamily="34" charset="0"/>
              </a:rPr>
              <a:t>. </a:t>
            </a:r>
          </a:p>
          <a:p>
            <a:pPr marL="0" indent="0">
              <a:buNone/>
            </a:pPr>
            <a:endParaRPr lang="en-US" altLang="ko-KR" dirty="0">
              <a:latin typeface="Arial" panose="020B0604020202020204" pitchFamily="34" charset="0"/>
              <a:cs typeface="Arial" panose="020B0604020202020204" pitchFamily="34" charset="0"/>
            </a:endParaRPr>
          </a:p>
          <a:p>
            <a:endParaRPr lang="en-US" altLang="ko-KR" dirty="0">
              <a:solidFill>
                <a:srgbClr val="FF0000"/>
              </a:solidFill>
              <a:latin typeface="Arial" panose="020B0604020202020204" pitchFamily="34" charset="0"/>
              <a:cs typeface="Arial" panose="020B0604020202020204" pitchFamily="34" charset="0"/>
            </a:endParaRPr>
          </a:p>
          <a:p>
            <a:endParaRPr lang="en-US" altLang="ko-KR" dirty="0">
              <a:solidFill>
                <a:srgbClr val="FF0000"/>
              </a:solidFill>
              <a:latin typeface="Arial" panose="020B0604020202020204" pitchFamily="34" charset="0"/>
              <a:cs typeface="Arial" panose="020B0604020202020204" pitchFamily="34" charset="0"/>
            </a:endParaRPr>
          </a:p>
          <a:p>
            <a:endParaRPr lang="en-US" altLang="ko-KR" dirty="0">
              <a:solidFill>
                <a:srgbClr val="FF0000"/>
              </a:solidFill>
              <a:latin typeface="Arial" panose="020B0604020202020204" pitchFamily="34" charset="0"/>
              <a:cs typeface="Arial" panose="020B0604020202020204" pitchFamily="34" charset="0"/>
            </a:endParaRPr>
          </a:p>
          <a:p>
            <a:endParaRPr lang="en-US" altLang="ko-KR" dirty="0">
              <a:solidFill>
                <a:srgbClr val="FF0000"/>
              </a:solidFill>
              <a:latin typeface="Arial" panose="020B0604020202020204" pitchFamily="34" charset="0"/>
              <a:cs typeface="Arial" panose="020B0604020202020204" pitchFamily="34" charset="0"/>
            </a:endParaRPr>
          </a:p>
          <a:p>
            <a:endParaRPr lang="en-US" altLang="ko-KR" dirty="0">
              <a:solidFill>
                <a:srgbClr val="FF0000"/>
              </a:solidFill>
              <a:latin typeface="Arial" panose="020B0604020202020204" pitchFamily="34" charset="0"/>
              <a:cs typeface="Arial" panose="020B0604020202020204" pitchFamily="34" charset="0"/>
            </a:endParaRPr>
          </a:p>
          <a:p>
            <a:pPr marL="0" indent="0">
              <a:buNone/>
            </a:pPr>
            <a:endParaRPr lang="en-US" altLang="ko-KR" dirty="0">
              <a:solidFill>
                <a:srgbClr val="FF0000"/>
              </a:solidFill>
              <a:latin typeface="Arial" panose="020B0604020202020204" pitchFamily="34" charset="0"/>
              <a:cs typeface="Arial" panose="020B0604020202020204" pitchFamily="34" charset="0"/>
            </a:endParaRPr>
          </a:p>
          <a:p>
            <a:pPr marL="0" indent="0">
              <a:buNone/>
            </a:pPr>
            <a:endParaRPr lang="en-US" altLang="ko-KR" sz="2600" dirty="0">
              <a:solidFill>
                <a:srgbClr val="FF0000"/>
              </a:solidFill>
              <a:latin typeface="Arial" panose="020B0604020202020204" pitchFamily="34" charset="0"/>
              <a:cs typeface="Arial" panose="020B0604020202020204" pitchFamily="34" charset="0"/>
            </a:endParaRPr>
          </a:p>
          <a:p>
            <a:endParaRPr lang="ko-KR" altLang="en-US" dirty="0"/>
          </a:p>
        </p:txBody>
      </p:sp>
      <p:graphicFrame>
        <p:nvGraphicFramePr>
          <p:cNvPr id="4" name="표 3"/>
          <p:cNvGraphicFramePr>
            <a:graphicFrameLocks noGrp="1"/>
          </p:cNvGraphicFramePr>
          <p:nvPr>
            <p:extLst/>
          </p:nvPr>
        </p:nvGraphicFramePr>
        <p:xfrm>
          <a:off x="1379476" y="3897052"/>
          <a:ext cx="7200800" cy="1752600"/>
        </p:xfrm>
        <a:graphic>
          <a:graphicData uri="http://schemas.openxmlformats.org/drawingml/2006/table">
            <a:tbl>
              <a:tblPr firstRow="1" bandRow="1">
                <a:tableStyleId>{BC89EF96-8CEA-46FF-86C4-4CE0E7609802}</a:tableStyleId>
              </a:tblPr>
              <a:tblGrid>
                <a:gridCol w="2160240">
                  <a:extLst>
                    <a:ext uri="{9D8B030D-6E8A-4147-A177-3AD203B41FA5}">
                      <a16:colId xmlns:a16="http://schemas.microsoft.com/office/drawing/2014/main" val="20000"/>
                    </a:ext>
                  </a:extLst>
                </a:gridCol>
                <a:gridCol w="1690996">
                  <a:extLst>
                    <a:ext uri="{9D8B030D-6E8A-4147-A177-3AD203B41FA5}">
                      <a16:colId xmlns:a16="http://schemas.microsoft.com/office/drawing/2014/main" val="20001"/>
                    </a:ext>
                  </a:extLst>
                </a:gridCol>
                <a:gridCol w="1674782">
                  <a:extLst>
                    <a:ext uri="{9D8B030D-6E8A-4147-A177-3AD203B41FA5}">
                      <a16:colId xmlns:a16="http://schemas.microsoft.com/office/drawing/2014/main" val="20002"/>
                    </a:ext>
                  </a:extLst>
                </a:gridCol>
                <a:gridCol w="1674782">
                  <a:extLst>
                    <a:ext uri="{9D8B030D-6E8A-4147-A177-3AD203B41FA5}">
                      <a16:colId xmlns:a16="http://schemas.microsoft.com/office/drawing/2014/main" val="20003"/>
                    </a:ext>
                  </a:extLst>
                </a:gridCol>
              </a:tblGrid>
              <a:tr h="370840">
                <a:tc>
                  <a:txBody>
                    <a:bodyPr/>
                    <a:lstStyle/>
                    <a:p>
                      <a:pPr latinLnBrk="1"/>
                      <a:r>
                        <a:rPr lang="en-US" altLang="ko-KR" sz="1800" dirty="0">
                          <a:latin typeface="Arial" panose="020B0604020202020204" pitchFamily="34" charset="0"/>
                          <a:cs typeface="Arial" panose="020B0604020202020204" pitchFamily="34" charset="0"/>
                        </a:rPr>
                        <a:t>Parametric instability</a:t>
                      </a:r>
                      <a:endParaRPr lang="ko-KR" altLang="en-US" sz="1800" dirty="0">
                        <a:latin typeface="Arial" panose="020B0604020202020204" pitchFamily="34" charset="0"/>
                        <a:cs typeface="Arial" panose="020B0604020202020204" pitchFamily="34" charset="0"/>
                      </a:endParaRPr>
                    </a:p>
                  </a:txBody>
                  <a:tcPr/>
                </a:tc>
                <a:tc>
                  <a:txBody>
                    <a:bodyPr/>
                    <a:lstStyle/>
                    <a:p>
                      <a:pPr algn="ctr" latinLnBrk="1"/>
                      <a:r>
                        <a:rPr lang="en-US" altLang="ko-KR" sz="1800" dirty="0">
                          <a:latin typeface="Arial" panose="020B0604020202020204" pitchFamily="34" charset="0"/>
                          <a:cs typeface="Arial" panose="020B0604020202020204" pitchFamily="34" charset="0"/>
                        </a:rPr>
                        <a:t>KV</a:t>
                      </a:r>
                      <a:endParaRPr lang="ko-KR" altLang="en-US" sz="1800" dirty="0">
                        <a:latin typeface="Arial" panose="020B0604020202020204" pitchFamily="34" charset="0"/>
                        <a:cs typeface="Arial" panose="020B0604020202020204" pitchFamily="34" charset="0"/>
                      </a:endParaRPr>
                    </a:p>
                  </a:txBody>
                  <a:tcPr/>
                </a:tc>
                <a:tc>
                  <a:txBody>
                    <a:bodyPr/>
                    <a:lstStyle/>
                    <a:p>
                      <a:pPr algn="ctr" latinLnBrk="1"/>
                      <a:r>
                        <a:rPr lang="en-US" altLang="ko-KR" sz="1800" dirty="0">
                          <a:latin typeface="Arial" panose="020B0604020202020204" pitchFamily="34" charset="0"/>
                          <a:cs typeface="Arial" panose="020B0604020202020204" pitchFamily="34" charset="0"/>
                        </a:rPr>
                        <a:t>waterbag</a:t>
                      </a:r>
                      <a:endParaRPr lang="ko-KR" altLang="en-US" sz="1800" dirty="0">
                        <a:latin typeface="Arial" panose="020B0604020202020204" pitchFamily="34" charset="0"/>
                        <a:cs typeface="Arial" panose="020B0604020202020204" pitchFamily="34" charset="0"/>
                      </a:endParaRPr>
                    </a:p>
                  </a:txBody>
                  <a:tcPr/>
                </a:tc>
                <a:tc>
                  <a:txBody>
                    <a:bodyPr/>
                    <a:lstStyle/>
                    <a:p>
                      <a:pPr algn="ctr" latinLnBrk="1"/>
                      <a:r>
                        <a:rPr lang="en-US" altLang="ko-KR" sz="1800" dirty="0">
                          <a:latin typeface="Arial" panose="020B0604020202020204" pitchFamily="34" charset="0"/>
                          <a:cs typeface="Arial" panose="020B0604020202020204" pitchFamily="34" charset="0"/>
                        </a:rPr>
                        <a:t>Gaussian</a:t>
                      </a:r>
                      <a:endParaRPr lang="ko-KR" alt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pPr latinLnBrk="1"/>
                      <a:r>
                        <a:rPr lang="en-US" altLang="ko-KR" sz="1800" dirty="0">
                          <a:latin typeface="Arial" panose="020B0604020202020204" pitchFamily="34" charset="0"/>
                          <a:cs typeface="Arial" panose="020B0604020202020204" pitchFamily="34" charset="0"/>
                        </a:rPr>
                        <a:t>2</a:t>
                      </a:r>
                      <a:r>
                        <a:rPr lang="en-US" altLang="ko-KR" sz="1800" baseline="30000" dirty="0">
                          <a:latin typeface="Arial" panose="020B0604020202020204" pitchFamily="34" charset="0"/>
                          <a:cs typeface="Arial" panose="020B0604020202020204" pitchFamily="34" charset="0"/>
                        </a:rPr>
                        <a:t>nd</a:t>
                      </a:r>
                      <a:r>
                        <a:rPr lang="en-US" altLang="ko-KR" sz="1800" dirty="0">
                          <a:latin typeface="Arial" panose="020B0604020202020204" pitchFamily="34" charset="0"/>
                          <a:cs typeface="Arial" panose="020B0604020202020204" pitchFamily="34" charset="0"/>
                        </a:rPr>
                        <a:t> order</a:t>
                      </a:r>
                      <a:endParaRPr lang="ko-KR" altLang="en-US" sz="1800" dirty="0">
                        <a:latin typeface="Arial" panose="020B0604020202020204" pitchFamily="34" charset="0"/>
                        <a:cs typeface="Arial" panose="020B0604020202020204" pitchFamily="34" charset="0"/>
                      </a:endParaRPr>
                    </a:p>
                  </a:txBody>
                  <a:tcPr>
                    <a:noFill/>
                  </a:tcPr>
                </a:tc>
                <a:tc>
                  <a:txBody>
                    <a:bodyPr/>
                    <a:lstStyle/>
                    <a:p>
                      <a:pPr algn="ctr" latinLnBrk="1"/>
                      <a:r>
                        <a:rPr lang="en-US" altLang="ko-KR" sz="1800" dirty="0">
                          <a:latin typeface="Arial" panose="020B0604020202020204" pitchFamily="34" charset="0"/>
                          <a:cs typeface="Arial" panose="020B0604020202020204" pitchFamily="34" charset="0"/>
                        </a:rPr>
                        <a:t>Observed</a:t>
                      </a:r>
                      <a:endParaRPr lang="ko-KR" altLang="en-US" sz="1800" dirty="0">
                        <a:latin typeface="Arial" panose="020B0604020202020204" pitchFamily="34" charset="0"/>
                        <a:cs typeface="Arial" panose="020B0604020202020204" pitchFamily="34" charset="0"/>
                      </a:endParaRPr>
                    </a:p>
                  </a:txBody>
                  <a:tcPr>
                    <a:solidFill>
                      <a:srgbClr val="66FF99"/>
                    </a:solidFill>
                  </a:tcPr>
                </a:tc>
                <a:tc>
                  <a:txBody>
                    <a:bodyPr/>
                    <a:lstStyle/>
                    <a:p>
                      <a:pPr algn="ctr" latinLnBrk="1"/>
                      <a:r>
                        <a:rPr lang="en-US" altLang="ko-KR" sz="1800" dirty="0">
                          <a:latin typeface="Arial" panose="020B0604020202020204" pitchFamily="34" charset="0"/>
                          <a:cs typeface="Arial" panose="020B0604020202020204" pitchFamily="34" charset="0"/>
                        </a:rPr>
                        <a:t>Observed</a:t>
                      </a:r>
                      <a:endParaRPr lang="ko-KR" altLang="en-US" sz="1800" dirty="0">
                        <a:latin typeface="Arial" panose="020B0604020202020204" pitchFamily="34" charset="0"/>
                        <a:cs typeface="Arial" panose="020B0604020202020204" pitchFamily="34" charset="0"/>
                      </a:endParaRPr>
                    </a:p>
                  </a:txBody>
                  <a:tcPr>
                    <a:solidFill>
                      <a:srgbClr val="66FF99"/>
                    </a:solidFill>
                  </a:tcPr>
                </a:tc>
                <a:tc>
                  <a:txBody>
                    <a:bodyPr/>
                    <a:lstStyle/>
                    <a:p>
                      <a:pPr algn="ctr" latinLnBrk="1"/>
                      <a:r>
                        <a:rPr lang="en-US" altLang="ko-KR" sz="1800" dirty="0">
                          <a:latin typeface="Arial" panose="020B0604020202020204" pitchFamily="34" charset="0"/>
                          <a:cs typeface="Arial" panose="020B0604020202020204" pitchFamily="34" charset="0"/>
                        </a:rPr>
                        <a:t>Observed</a:t>
                      </a:r>
                      <a:endParaRPr lang="ko-KR" altLang="en-US" sz="1800" dirty="0">
                        <a:latin typeface="Arial" panose="020B0604020202020204" pitchFamily="34" charset="0"/>
                        <a:cs typeface="Arial" panose="020B0604020202020204" pitchFamily="34" charset="0"/>
                      </a:endParaRPr>
                    </a:p>
                  </a:txBody>
                  <a:tcPr>
                    <a:solidFill>
                      <a:srgbClr val="66FF99"/>
                    </a:solidFill>
                  </a:tcPr>
                </a:tc>
                <a:extLst>
                  <a:ext uri="{0D108BD9-81ED-4DB2-BD59-A6C34878D82A}">
                    <a16:rowId xmlns:a16="http://schemas.microsoft.com/office/drawing/2014/main" val="10001"/>
                  </a:ext>
                </a:extLst>
              </a:tr>
              <a:tr h="370840">
                <a:tc>
                  <a:txBody>
                    <a:bodyPr/>
                    <a:lstStyle/>
                    <a:p>
                      <a:pPr latinLnBrk="1"/>
                      <a:r>
                        <a:rPr lang="en-US" altLang="ko-KR" sz="1800" dirty="0">
                          <a:latin typeface="Arial" panose="020B0604020202020204" pitchFamily="34" charset="0"/>
                          <a:cs typeface="Arial" panose="020B0604020202020204" pitchFamily="34" charset="0"/>
                        </a:rPr>
                        <a:t>3</a:t>
                      </a:r>
                      <a:r>
                        <a:rPr lang="en-US" altLang="ko-KR" sz="1800" baseline="30000" dirty="0">
                          <a:latin typeface="Arial" panose="020B0604020202020204" pitchFamily="34" charset="0"/>
                          <a:cs typeface="Arial" panose="020B0604020202020204" pitchFamily="34" charset="0"/>
                        </a:rPr>
                        <a:t>rd</a:t>
                      </a:r>
                      <a:r>
                        <a:rPr lang="en-US" altLang="ko-KR" sz="1800" dirty="0">
                          <a:latin typeface="Arial" panose="020B0604020202020204" pitchFamily="34" charset="0"/>
                          <a:cs typeface="Arial" panose="020B0604020202020204" pitchFamily="34" charset="0"/>
                        </a:rPr>
                        <a:t> order, 4</a:t>
                      </a:r>
                      <a:r>
                        <a:rPr lang="en-US" altLang="ko-KR" sz="1800" baseline="30000" dirty="0">
                          <a:latin typeface="Arial" panose="020B0604020202020204" pitchFamily="34" charset="0"/>
                          <a:cs typeface="Arial" panose="020B0604020202020204" pitchFamily="34" charset="0"/>
                        </a:rPr>
                        <a:t>th</a:t>
                      </a:r>
                      <a:r>
                        <a:rPr lang="en-US" altLang="ko-KR" sz="1800" dirty="0">
                          <a:latin typeface="Arial" panose="020B0604020202020204" pitchFamily="34" charset="0"/>
                          <a:cs typeface="Arial" panose="020B0604020202020204" pitchFamily="34" charset="0"/>
                        </a:rPr>
                        <a:t> order </a:t>
                      </a:r>
                      <a:endParaRPr lang="ko-KR" altLang="en-US" sz="1800" dirty="0">
                        <a:latin typeface="Arial" panose="020B0604020202020204" pitchFamily="34" charset="0"/>
                        <a:cs typeface="Arial" panose="020B0604020202020204" pitchFamily="34" charset="0"/>
                      </a:endParaRPr>
                    </a:p>
                  </a:txBody>
                  <a:tcPr/>
                </a:tc>
                <a:tc>
                  <a:txBody>
                    <a:bodyPr/>
                    <a:lstStyle/>
                    <a:p>
                      <a:pPr algn="ctr" latinLnBrk="1"/>
                      <a:r>
                        <a:rPr lang="en-US" altLang="ko-KR" sz="1800" dirty="0">
                          <a:latin typeface="Arial" panose="020B0604020202020204" pitchFamily="34" charset="0"/>
                          <a:cs typeface="Arial" panose="020B0604020202020204" pitchFamily="34" charset="0"/>
                        </a:rPr>
                        <a:t>Observed</a:t>
                      </a:r>
                      <a:endParaRPr lang="ko-KR" altLang="en-US" sz="1800" dirty="0">
                        <a:latin typeface="Arial" panose="020B0604020202020204" pitchFamily="34" charset="0"/>
                        <a:cs typeface="Arial" panose="020B0604020202020204" pitchFamily="34" charset="0"/>
                      </a:endParaRPr>
                    </a:p>
                  </a:txBody>
                  <a:tcPr>
                    <a:solidFill>
                      <a:srgbClr val="66FF99"/>
                    </a:solidFill>
                  </a:tcPr>
                </a:tc>
                <a:tc>
                  <a:txBody>
                    <a:bodyPr/>
                    <a:lstStyle/>
                    <a:p>
                      <a:pPr algn="ctr" latinLnBrk="1"/>
                      <a:r>
                        <a:rPr lang="en-US" altLang="ko-KR" sz="1800" dirty="0">
                          <a:latin typeface="Arial" panose="020B0604020202020204" pitchFamily="34" charset="0"/>
                          <a:cs typeface="Arial" panose="020B0604020202020204" pitchFamily="34" charset="0"/>
                        </a:rPr>
                        <a:t>Observed</a:t>
                      </a:r>
                      <a:endParaRPr lang="ko-KR" altLang="en-US" sz="1800" dirty="0">
                        <a:latin typeface="Arial" panose="020B0604020202020204" pitchFamily="34" charset="0"/>
                        <a:cs typeface="Arial" panose="020B0604020202020204" pitchFamily="34" charset="0"/>
                      </a:endParaRPr>
                    </a:p>
                  </a:txBody>
                  <a:tcPr>
                    <a:solidFill>
                      <a:srgbClr val="66FF99"/>
                    </a:solidFill>
                  </a:tcPr>
                </a:tc>
                <a:tc>
                  <a:txBody>
                    <a:bodyPr/>
                    <a:lstStyle/>
                    <a:p>
                      <a:pPr algn="ctr" latinLnBrk="1"/>
                      <a:r>
                        <a:rPr lang="en-US" altLang="ko-KR" sz="1800" dirty="0">
                          <a:latin typeface="Arial" panose="020B0604020202020204" pitchFamily="34" charset="0"/>
                          <a:cs typeface="Arial" panose="020B0604020202020204" pitchFamily="34" charset="0"/>
                        </a:rPr>
                        <a:t>Not</a:t>
                      </a:r>
                      <a:r>
                        <a:rPr lang="en-US" altLang="ko-KR" sz="1800" baseline="0" dirty="0">
                          <a:latin typeface="Arial" panose="020B0604020202020204" pitchFamily="34" charset="0"/>
                          <a:cs typeface="Arial" panose="020B0604020202020204" pitchFamily="34" charset="0"/>
                        </a:rPr>
                        <a:t> observed</a:t>
                      </a:r>
                      <a:endParaRPr lang="ko-KR" altLang="en-US" sz="1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pPr latinLnBrk="1"/>
                      <a:r>
                        <a:rPr lang="en-US" altLang="ko-KR" sz="1800" dirty="0">
                          <a:latin typeface="Arial" panose="020B0604020202020204" pitchFamily="34" charset="0"/>
                          <a:cs typeface="Arial" panose="020B0604020202020204" pitchFamily="34" charset="0"/>
                        </a:rPr>
                        <a:t>higher order</a:t>
                      </a:r>
                      <a:endParaRPr lang="ko-KR" altLang="en-US" sz="1800" dirty="0">
                        <a:latin typeface="Arial" panose="020B0604020202020204" pitchFamily="34" charset="0"/>
                        <a:cs typeface="Arial" panose="020B0604020202020204" pitchFamily="34" charset="0"/>
                      </a:endParaRPr>
                    </a:p>
                  </a:txBody>
                  <a:tcPr>
                    <a:noFill/>
                  </a:tcPr>
                </a:tc>
                <a:tc>
                  <a:txBody>
                    <a:bodyPr/>
                    <a:lstStyle/>
                    <a:p>
                      <a:pPr algn="ctr" latinLnBrk="1"/>
                      <a:r>
                        <a:rPr lang="en-US" altLang="ko-KR" sz="1800" dirty="0">
                          <a:latin typeface="Arial" panose="020B0604020202020204" pitchFamily="34" charset="0"/>
                          <a:cs typeface="Arial" panose="020B0604020202020204" pitchFamily="34" charset="0"/>
                        </a:rPr>
                        <a:t>Observed</a:t>
                      </a:r>
                      <a:endParaRPr lang="ko-KR" altLang="en-US" sz="1800" dirty="0">
                        <a:latin typeface="Arial" panose="020B0604020202020204" pitchFamily="34" charset="0"/>
                        <a:cs typeface="Arial" panose="020B0604020202020204" pitchFamily="34" charset="0"/>
                      </a:endParaRPr>
                    </a:p>
                  </a:txBody>
                  <a:tcPr>
                    <a:solidFill>
                      <a:srgbClr val="66FF99"/>
                    </a:solidFill>
                  </a:tcPr>
                </a:tc>
                <a:tc>
                  <a:txBody>
                    <a:bodyPr/>
                    <a:lstStyle/>
                    <a:p>
                      <a:pPr algn="ctr" latinLnBrk="1"/>
                      <a:r>
                        <a:rPr lang="en-US" altLang="ko-KR" sz="1800" dirty="0">
                          <a:latin typeface="Arial" panose="020B0604020202020204" pitchFamily="34" charset="0"/>
                          <a:cs typeface="Arial" panose="020B0604020202020204" pitchFamily="34" charset="0"/>
                        </a:rPr>
                        <a:t>Not</a:t>
                      </a:r>
                      <a:r>
                        <a:rPr lang="en-US" altLang="ko-KR" sz="1800" baseline="0" dirty="0">
                          <a:latin typeface="Arial" panose="020B0604020202020204" pitchFamily="34" charset="0"/>
                          <a:cs typeface="Arial" panose="020B0604020202020204" pitchFamily="34" charset="0"/>
                        </a:rPr>
                        <a:t> observed</a:t>
                      </a:r>
                      <a:endParaRPr lang="ko-KR" altLang="en-US" sz="1800" dirty="0">
                        <a:latin typeface="Arial" panose="020B0604020202020204" pitchFamily="34" charset="0"/>
                        <a:cs typeface="Arial" panose="020B0604020202020204" pitchFamily="34" charset="0"/>
                      </a:endParaRPr>
                    </a:p>
                  </a:txBody>
                  <a:tcPr>
                    <a:noFill/>
                  </a:tcPr>
                </a:tc>
                <a:tc>
                  <a:txBody>
                    <a:bodyPr/>
                    <a:lstStyle/>
                    <a:p>
                      <a:pPr algn="ctr" latinLnBrk="1"/>
                      <a:r>
                        <a:rPr lang="en-US" altLang="ko-KR" sz="1800" dirty="0">
                          <a:latin typeface="Arial" panose="020B0604020202020204" pitchFamily="34" charset="0"/>
                          <a:cs typeface="Arial" panose="020B0604020202020204" pitchFamily="34" charset="0"/>
                        </a:rPr>
                        <a:t>Not</a:t>
                      </a:r>
                      <a:r>
                        <a:rPr lang="en-US" altLang="ko-KR" sz="1800" baseline="0" dirty="0">
                          <a:latin typeface="Arial" panose="020B0604020202020204" pitchFamily="34" charset="0"/>
                          <a:cs typeface="Arial" panose="020B0604020202020204" pitchFamily="34" charset="0"/>
                        </a:rPr>
                        <a:t> observed</a:t>
                      </a:r>
                      <a:endParaRPr lang="ko-KR" altLang="en-US" sz="18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10003"/>
                  </a:ext>
                </a:extLst>
              </a:tr>
            </a:tbl>
          </a:graphicData>
        </a:graphic>
      </p:graphicFrame>
      <p:sp>
        <p:nvSpPr>
          <p:cNvPr id="5" name="TextBox 4"/>
          <p:cNvSpPr txBox="1"/>
          <p:nvPr/>
        </p:nvSpPr>
        <p:spPr>
          <a:xfrm>
            <a:off x="2990591" y="2888940"/>
            <a:ext cx="4865434" cy="646331"/>
          </a:xfrm>
          <a:prstGeom prst="rect">
            <a:avLst/>
          </a:prstGeom>
          <a:solidFill>
            <a:schemeClr val="tx2">
              <a:lumMod val="20000"/>
              <a:lumOff val="80000"/>
            </a:schemeClr>
          </a:solidFill>
        </p:spPr>
        <p:txBody>
          <a:bodyPr wrap="none" rtlCol="0">
            <a:spAutoFit/>
          </a:bodyPr>
          <a:lstStyle/>
          <a:p>
            <a:r>
              <a:rPr lang="en-US" altLang="ko-KR" dirty="0">
                <a:latin typeface="Arial" panose="020B0604020202020204" pitchFamily="34" charset="0"/>
                <a:cs typeface="Arial" panose="020B0604020202020204" pitchFamily="34" charset="0"/>
              </a:rPr>
              <a:t>- Jeon, J. Korean Phys. Soc. 72, 1523 (2018);</a:t>
            </a:r>
          </a:p>
          <a:p>
            <a:r>
              <a:rPr lang="en-US" altLang="ko-KR" dirty="0">
                <a:latin typeface="Arial" panose="020B0604020202020204" pitchFamily="34" charset="0"/>
                <a:cs typeface="Arial" panose="020B0604020202020204" pitchFamily="34" charset="0"/>
              </a:rPr>
              <a:t>            HB2018 and Space Charge 2019</a:t>
            </a:r>
          </a:p>
        </p:txBody>
      </p:sp>
      <p:sp>
        <p:nvSpPr>
          <p:cNvPr id="8" name="슬라이드 번호 개체 틀 3"/>
          <p:cNvSpPr txBox="1">
            <a:spLocks/>
          </p:cNvSpPr>
          <p:nvPr/>
        </p:nvSpPr>
        <p:spPr>
          <a:xfrm>
            <a:off x="7220744" y="6484255"/>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141</a:t>
            </a:fld>
            <a:endParaRPr lang="ko-KR" altLang="en-US" dirty="0"/>
          </a:p>
        </p:txBody>
      </p:sp>
    </p:spTree>
    <p:extLst>
      <p:ext uri="{BB962C8B-B14F-4D97-AF65-F5344CB8AC3E}">
        <p14:creationId xmlns:p14="http://schemas.microsoft.com/office/powerpoint/2010/main" val="145605524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34D6686-CD06-49B9-9608-A79AAD616494}"/>
              </a:ext>
            </a:extLst>
          </p:cNvPr>
          <p:cNvSpPr>
            <a:spLocks noGrp="1"/>
          </p:cNvSpPr>
          <p:nvPr>
            <p:ph type="title"/>
          </p:nvPr>
        </p:nvSpPr>
        <p:spPr>
          <a:xfrm>
            <a:off x="335360" y="80628"/>
            <a:ext cx="11164821" cy="692696"/>
          </a:xfrm>
        </p:spPr>
        <p:txBody>
          <a:bodyPr>
            <a:normAutofit fontScale="90000"/>
          </a:bodyPr>
          <a:lstStyle/>
          <a:p>
            <a:r>
              <a:rPr lang="en-US" altLang="ko-KR" dirty="0">
                <a:latin typeface="Arial" panose="020B0604020202020204" pitchFamily="34" charset="0"/>
                <a:cs typeface="Arial" panose="020B0604020202020204" pitchFamily="34" charset="0"/>
              </a:rPr>
              <a:t>No 3</a:t>
            </a:r>
            <a:r>
              <a:rPr lang="en-US" altLang="ko-KR" baseline="30000" dirty="0">
                <a:latin typeface="Arial" panose="020B0604020202020204" pitchFamily="34" charset="0"/>
                <a:cs typeface="Arial" panose="020B0604020202020204" pitchFamily="34" charset="0"/>
              </a:rPr>
              <a:t>rd</a:t>
            </a:r>
            <a:r>
              <a:rPr lang="en-US" altLang="ko-KR" dirty="0">
                <a:latin typeface="Arial" panose="020B0604020202020204" pitchFamily="34" charset="0"/>
                <a:cs typeface="Arial" panose="020B0604020202020204" pitchFamily="34" charset="0"/>
              </a:rPr>
              <a:t> order parametric instability </a:t>
            </a:r>
            <a:br>
              <a:rPr lang="en-US" altLang="ko-KR" dirty="0">
                <a:latin typeface="Arial" panose="020B0604020202020204" pitchFamily="34" charset="0"/>
                <a:cs typeface="Arial" panose="020B0604020202020204" pitchFamily="34" charset="0"/>
              </a:rPr>
            </a:br>
            <a:r>
              <a:rPr lang="en-US" altLang="ko-KR" sz="2700" dirty="0">
                <a:latin typeface="Arial" panose="020B0604020202020204" pitchFamily="34" charset="0"/>
                <a:cs typeface="Arial" panose="020B0604020202020204" pitchFamily="34" charset="0"/>
              </a:rPr>
              <a:t>in actual </a:t>
            </a:r>
            <a:r>
              <a:rPr lang="en-US" altLang="ko-KR" sz="2700" dirty="0" err="1">
                <a:latin typeface="Arial" panose="020B0604020202020204" pitchFamily="34" charset="0"/>
                <a:cs typeface="Arial" panose="020B0604020202020204" pitchFamily="34" charset="0"/>
              </a:rPr>
              <a:t>linacs</a:t>
            </a:r>
            <a:endParaRPr lang="ko-KR" altLang="en-US" sz="2700" dirty="0">
              <a:latin typeface="Arial" panose="020B0604020202020204" pitchFamily="34" charset="0"/>
              <a:cs typeface="Arial" panose="020B0604020202020204" pitchFamily="34" charset="0"/>
            </a:endParaRPr>
          </a:p>
        </p:txBody>
      </p:sp>
      <p:pic>
        <p:nvPicPr>
          <p:cNvPr id="6" name="그림 5">
            <a:extLst>
              <a:ext uri="{FF2B5EF4-FFF2-40B4-BE49-F238E27FC236}">
                <a16:creationId xmlns:a16="http://schemas.microsoft.com/office/drawing/2014/main" id="{E20A0171-3F6D-4ACA-B2F9-4366993AF2D5}"/>
              </a:ext>
            </a:extLst>
          </p:cNvPr>
          <p:cNvPicPr>
            <a:picLocks noChangeAspect="1"/>
          </p:cNvPicPr>
          <p:nvPr/>
        </p:nvPicPr>
        <p:blipFill rotWithShape="1">
          <a:blip r:embed="rId2">
            <a:extLst>
              <a:ext uri="{28A0092B-C50C-407E-A947-70E740481C1C}">
                <a14:useLocalDpi xmlns:a14="http://schemas.microsoft.com/office/drawing/2010/main" val="0"/>
              </a:ext>
            </a:extLst>
          </a:blip>
          <a:srcRect t="4585"/>
          <a:stretch/>
        </p:blipFill>
        <p:spPr>
          <a:xfrm>
            <a:off x="155341" y="913940"/>
            <a:ext cx="3816424" cy="2731085"/>
          </a:xfrm>
          <a:prstGeom prst="rect">
            <a:avLst/>
          </a:prstGeom>
        </p:spPr>
      </p:pic>
      <p:sp>
        <p:nvSpPr>
          <p:cNvPr id="7" name="TextBox 6">
            <a:extLst>
              <a:ext uri="{FF2B5EF4-FFF2-40B4-BE49-F238E27FC236}">
                <a16:creationId xmlns:a16="http://schemas.microsoft.com/office/drawing/2014/main" id="{99323AF0-E494-4FE6-8439-2B63328336FF}"/>
              </a:ext>
            </a:extLst>
          </p:cNvPr>
          <p:cNvSpPr txBox="1"/>
          <p:nvPr/>
        </p:nvSpPr>
        <p:spPr>
          <a:xfrm>
            <a:off x="739867" y="2946432"/>
            <a:ext cx="1404552" cy="338554"/>
          </a:xfrm>
          <a:prstGeom prst="rect">
            <a:avLst/>
          </a:prstGeom>
          <a:solidFill>
            <a:schemeClr val="tx2">
              <a:lumMod val="20000"/>
              <a:lumOff val="80000"/>
            </a:schemeClr>
          </a:solidFill>
        </p:spPr>
        <p:txBody>
          <a:bodyPr wrap="none" rtlCol="0">
            <a:spAutoFit/>
          </a:bodyPr>
          <a:lstStyle/>
          <a:p>
            <a:r>
              <a:rPr lang="en-US" altLang="ko-KR" sz="1600" dirty="0" err="1">
                <a:latin typeface="Arial" panose="020B0604020202020204" pitchFamily="34" charset="0"/>
                <a:cs typeface="Arial" panose="020B0604020202020204" pitchFamily="34" charset="0"/>
              </a:rPr>
              <a:t>waterbag</a:t>
            </a:r>
            <a:r>
              <a:rPr lang="en-US" altLang="ko-KR" sz="1600" dirty="0">
                <a:latin typeface="Arial" panose="020B0604020202020204" pitchFamily="34" charset="0"/>
                <a:cs typeface="Arial" panose="020B0604020202020204" pitchFamily="34" charset="0"/>
              </a:rPr>
              <a:t> dist</a:t>
            </a:r>
            <a:endParaRPr lang="ko-KR" altLang="en-US" sz="1600" dirty="0">
              <a:latin typeface="Arial" panose="020B0604020202020204" pitchFamily="34" charset="0"/>
              <a:cs typeface="Arial" panose="020B0604020202020204" pitchFamily="34" charset="0"/>
            </a:endParaRPr>
          </a:p>
        </p:txBody>
      </p:sp>
      <p:pic>
        <p:nvPicPr>
          <p:cNvPr id="8" name="그림 7">
            <a:extLst>
              <a:ext uri="{FF2B5EF4-FFF2-40B4-BE49-F238E27FC236}">
                <a16:creationId xmlns:a16="http://schemas.microsoft.com/office/drawing/2014/main" id="{B81D8542-2B2A-41DD-AA2D-33103E0C1494}"/>
              </a:ext>
            </a:extLst>
          </p:cNvPr>
          <p:cNvPicPr>
            <a:picLocks noChangeAspect="1"/>
          </p:cNvPicPr>
          <p:nvPr/>
        </p:nvPicPr>
        <p:blipFill rotWithShape="1">
          <a:blip r:embed="rId3">
            <a:extLst>
              <a:ext uri="{28A0092B-C50C-407E-A947-70E740481C1C}">
                <a14:useLocalDpi xmlns:a14="http://schemas.microsoft.com/office/drawing/2010/main" val="0"/>
              </a:ext>
            </a:extLst>
          </a:blip>
          <a:srcRect t="4403"/>
          <a:stretch/>
        </p:blipFill>
        <p:spPr>
          <a:xfrm>
            <a:off x="4145889" y="913939"/>
            <a:ext cx="3816424" cy="2736305"/>
          </a:xfrm>
          <a:prstGeom prst="rect">
            <a:avLst/>
          </a:prstGeom>
        </p:spPr>
      </p:pic>
      <p:pic>
        <p:nvPicPr>
          <p:cNvPr id="10" name="그림 9">
            <a:extLst>
              <a:ext uri="{FF2B5EF4-FFF2-40B4-BE49-F238E27FC236}">
                <a16:creationId xmlns:a16="http://schemas.microsoft.com/office/drawing/2014/main" id="{7E236367-DD16-44AD-A7E8-C6D2257F0EDA}"/>
              </a:ext>
            </a:extLst>
          </p:cNvPr>
          <p:cNvPicPr>
            <a:picLocks noChangeAspect="1"/>
          </p:cNvPicPr>
          <p:nvPr/>
        </p:nvPicPr>
        <p:blipFill rotWithShape="1">
          <a:blip r:embed="rId4">
            <a:extLst>
              <a:ext uri="{28A0092B-C50C-407E-A947-70E740481C1C}">
                <a14:useLocalDpi xmlns:a14="http://schemas.microsoft.com/office/drawing/2010/main" val="0"/>
              </a:ext>
            </a:extLst>
          </a:blip>
          <a:srcRect t="4403"/>
          <a:stretch/>
        </p:blipFill>
        <p:spPr>
          <a:xfrm>
            <a:off x="8148228" y="908720"/>
            <a:ext cx="3816424" cy="2736306"/>
          </a:xfrm>
          <a:prstGeom prst="rect">
            <a:avLst/>
          </a:prstGeom>
        </p:spPr>
      </p:pic>
      <p:sp>
        <p:nvSpPr>
          <p:cNvPr id="11" name="TextBox 10">
            <a:extLst>
              <a:ext uri="{FF2B5EF4-FFF2-40B4-BE49-F238E27FC236}">
                <a16:creationId xmlns:a16="http://schemas.microsoft.com/office/drawing/2014/main" id="{57D72115-D2BE-428E-BB67-405D751CAB7F}"/>
              </a:ext>
            </a:extLst>
          </p:cNvPr>
          <p:cNvSpPr txBox="1"/>
          <p:nvPr/>
        </p:nvSpPr>
        <p:spPr>
          <a:xfrm>
            <a:off x="719970" y="1036484"/>
            <a:ext cx="1970155" cy="307777"/>
          </a:xfrm>
          <a:prstGeom prst="rect">
            <a:avLst/>
          </a:prstGeom>
          <a:solidFill>
            <a:schemeClr val="tx2">
              <a:lumMod val="20000"/>
              <a:lumOff val="80000"/>
            </a:schemeClr>
          </a:solidFill>
        </p:spPr>
        <p:txBody>
          <a:bodyPr wrap="none" rtlCol="0">
            <a:spAutoFit/>
          </a:bodyPr>
          <a:lstStyle/>
          <a:p>
            <a:r>
              <a:rPr lang="en-US" altLang="ko-KR" sz="1400" dirty="0">
                <a:latin typeface="Symbol" panose="05050102010706020507" pitchFamily="18" charset="2"/>
                <a:cs typeface="Arial" panose="020B0604020202020204" pitchFamily="34" charset="0"/>
              </a:rPr>
              <a:t>s</a:t>
            </a:r>
            <a:r>
              <a:rPr lang="en-US" altLang="ko-KR" sz="1400" baseline="-25000" dirty="0">
                <a:latin typeface="Arial" panose="020B0604020202020204" pitchFamily="34" charset="0"/>
                <a:cs typeface="Arial" panose="020B0604020202020204" pitchFamily="34" charset="0"/>
              </a:rPr>
              <a:t>o</a:t>
            </a:r>
            <a:r>
              <a:rPr lang="en-US" altLang="ko-KR" sz="1400" dirty="0">
                <a:latin typeface="Arial" panose="020B0604020202020204" pitchFamily="34" charset="0"/>
                <a:cs typeface="Arial" panose="020B0604020202020204" pitchFamily="34" charset="0"/>
              </a:rPr>
              <a:t>=92°, </a:t>
            </a:r>
            <a:r>
              <a:rPr lang="en-US" altLang="ko-KR" sz="1400" dirty="0">
                <a:latin typeface="Symbol" panose="05050102010706020507" pitchFamily="18" charset="2"/>
                <a:cs typeface="Arial" panose="020B0604020202020204" pitchFamily="34" charset="0"/>
              </a:rPr>
              <a:t>s</a:t>
            </a:r>
            <a:r>
              <a:rPr lang="en-US" altLang="ko-KR" sz="1400" dirty="0">
                <a:latin typeface="Arial" panose="020B0604020202020204" pitchFamily="34" charset="0"/>
                <a:cs typeface="Arial" panose="020B0604020202020204" pitchFamily="34" charset="0"/>
              </a:rPr>
              <a:t>=40°, 80 mA</a:t>
            </a:r>
            <a:endParaRPr lang="ko-KR" altLang="en-US" sz="1400" dirty="0">
              <a:latin typeface="Arial" panose="020B0604020202020204" pitchFamily="34" charset="0"/>
              <a:cs typeface="Arial" panose="020B0604020202020204" pitchFamily="34" charset="0"/>
            </a:endParaRPr>
          </a:p>
        </p:txBody>
      </p:sp>
      <p:pic>
        <p:nvPicPr>
          <p:cNvPr id="12" name="그림 11">
            <a:extLst>
              <a:ext uri="{FF2B5EF4-FFF2-40B4-BE49-F238E27FC236}">
                <a16:creationId xmlns:a16="http://schemas.microsoft.com/office/drawing/2014/main" id="{8C1C8D71-4BB7-42E9-8A79-D0FB414DA9AA}"/>
              </a:ext>
            </a:extLst>
          </p:cNvPr>
          <p:cNvPicPr>
            <a:picLocks noChangeAspect="1"/>
          </p:cNvPicPr>
          <p:nvPr/>
        </p:nvPicPr>
        <p:blipFill rotWithShape="1">
          <a:blip r:embed="rId5">
            <a:extLst>
              <a:ext uri="{28A0092B-C50C-407E-A947-70E740481C1C}">
                <a14:useLocalDpi xmlns:a14="http://schemas.microsoft.com/office/drawing/2010/main" val="0"/>
              </a:ext>
            </a:extLst>
          </a:blip>
          <a:srcRect t="4068"/>
          <a:stretch/>
        </p:blipFill>
        <p:spPr>
          <a:xfrm>
            <a:off x="155340" y="3697718"/>
            <a:ext cx="4392488" cy="3160357"/>
          </a:xfrm>
          <a:prstGeom prst="rect">
            <a:avLst/>
          </a:prstGeom>
        </p:spPr>
      </p:pic>
      <p:sp>
        <p:nvSpPr>
          <p:cNvPr id="13" name="TextBox 12">
            <a:extLst>
              <a:ext uri="{FF2B5EF4-FFF2-40B4-BE49-F238E27FC236}">
                <a16:creationId xmlns:a16="http://schemas.microsoft.com/office/drawing/2014/main" id="{CE750492-FA78-49D7-A7AE-937FECDCF439}"/>
              </a:ext>
            </a:extLst>
          </p:cNvPr>
          <p:cNvSpPr txBox="1"/>
          <p:nvPr/>
        </p:nvSpPr>
        <p:spPr>
          <a:xfrm>
            <a:off x="4706947" y="2951651"/>
            <a:ext cx="1426994" cy="338554"/>
          </a:xfrm>
          <a:prstGeom prst="rect">
            <a:avLst/>
          </a:prstGeom>
          <a:solidFill>
            <a:schemeClr val="tx2">
              <a:lumMod val="20000"/>
              <a:lumOff val="80000"/>
            </a:schemeClr>
          </a:solidFill>
        </p:spPr>
        <p:txBody>
          <a:bodyPr wrap="none" rtlCol="0">
            <a:spAutoFit/>
          </a:bodyPr>
          <a:lstStyle/>
          <a:p>
            <a:r>
              <a:rPr lang="en-US" altLang="ko-KR" sz="1600" dirty="0">
                <a:latin typeface="Arial" panose="020B0604020202020204" pitchFamily="34" charset="0"/>
                <a:cs typeface="Arial" panose="020B0604020202020204" pitchFamily="34" charset="0"/>
              </a:rPr>
              <a:t>Gaussian dist</a:t>
            </a:r>
            <a:endParaRPr lang="ko-KR" altLang="en-US" sz="16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5DF526D-6CB8-4BDE-BD04-880D358BC901}"/>
              </a:ext>
            </a:extLst>
          </p:cNvPr>
          <p:cNvSpPr txBox="1"/>
          <p:nvPr/>
        </p:nvSpPr>
        <p:spPr>
          <a:xfrm>
            <a:off x="8692956" y="2951651"/>
            <a:ext cx="1255472" cy="338554"/>
          </a:xfrm>
          <a:prstGeom prst="rect">
            <a:avLst/>
          </a:prstGeom>
          <a:solidFill>
            <a:schemeClr val="tx2">
              <a:lumMod val="20000"/>
              <a:lumOff val="80000"/>
            </a:schemeClr>
          </a:solidFill>
        </p:spPr>
        <p:txBody>
          <a:bodyPr wrap="none" rtlCol="0">
            <a:spAutoFit/>
          </a:bodyPr>
          <a:lstStyle/>
          <a:p>
            <a:r>
              <a:rPr lang="en-US" altLang="ko-KR" sz="1600" dirty="0">
                <a:latin typeface="Arial" panose="020B0604020202020204" pitchFamily="34" charset="0"/>
                <a:cs typeface="Arial" panose="020B0604020202020204" pitchFamily="34" charset="0"/>
              </a:rPr>
              <a:t>realistic dist</a:t>
            </a:r>
            <a:endParaRPr lang="ko-KR" altLang="en-US" sz="1600" dirty="0">
              <a:latin typeface="Arial" panose="020B0604020202020204" pitchFamily="34" charset="0"/>
              <a:cs typeface="Arial" panose="020B0604020202020204" pitchFamily="34" charset="0"/>
            </a:endParaRPr>
          </a:p>
        </p:txBody>
      </p:sp>
      <p:sp>
        <p:nvSpPr>
          <p:cNvPr id="16" name="내용 개체 틀 2">
            <a:extLst>
              <a:ext uri="{FF2B5EF4-FFF2-40B4-BE49-F238E27FC236}">
                <a16:creationId xmlns:a16="http://schemas.microsoft.com/office/drawing/2014/main" id="{CB9D7513-28F2-4C10-99B6-DAA30A02C9B6}"/>
              </a:ext>
            </a:extLst>
          </p:cNvPr>
          <p:cNvSpPr>
            <a:spLocks noGrp="1"/>
          </p:cNvSpPr>
          <p:nvPr>
            <p:ph sz="half" idx="2"/>
          </p:nvPr>
        </p:nvSpPr>
        <p:spPr>
          <a:xfrm>
            <a:off x="4547828" y="4077073"/>
            <a:ext cx="6588732" cy="2501420"/>
          </a:xfrm>
          <a:noFill/>
        </p:spPr>
        <p:txBody>
          <a:bodyPr>
            <a:normAutofit/>
          </a:bodyPr>
          <a:lstStyle/>
          <a:p>
            <a:pPr marL="177800" indent="-177800"/>
            <a:r>
              <a:rPr lang="en-US" altLang="ko-KR" sz="2200" dirty="0">
                <a:solidFill>
                  <a:srgbClr val="0000FF"/>
                </a:solidFill>
                <a:latin typeface="Arial" panose="020B0604020202020204" pitchFamily="34" charset="0"/>
                <a:cs typeface="Arial" panose="020B0604020202020204" pitchFamily="34" charset="0"/>
              </a:rPr>
              <a:t>3</a:t>
            </a:r>
            <a:r>
              <a:rPr lang="en-US" altLang="ko-KR" sz="2200" baseline="30000" dirty="0">
                <a:solidFill>
                  <a:srgbClr val="0000FF"/>
                </a:solidFill>
                <a:latin typeface="Arial" panose="020B0604020202020204" pitchFamily="34" charset="0"/>
                <a:cs typeface="Arial" panose="020B0604020202020204" pitchFamily="34" charset="0"/>
              </a:rPr>
              <a:t>rd</a:t>
            </a:r>
            <a:r>
              <a:rPr lang="en-US" altLang="ko-KR" sz="2200" dirty="0">
                <a:solidFill>
                  <a:srgbClr val="0000FF"/>
                </a:solidFill>
                <a:latin typeface="Arial" panose="020B0604020202020204" pitchFamily="34" charset="0"/>
                <a:cs typeface="Arial" panose="020B0604020202020204" pitchFamily="34" charset="0"/>
              </a:rPr>
              <a:t> order parametric instability </a:t>
            </a:r>
            <a:r>
              <a:rPr lang="en-US" altLang="ko-KR" sz="2200" dirty="0">
                <a:latin typeface="Arial" panose="020B0604020202020204" pitchFamily="34" charset="0"/>
                <a:cs typeface="Arial" panose="020B0604020202020204" pitchFamily="34" charset="0"/>
              </a:rPr>
              <a:t>is </a:t>
            </a:r>
            <a:r>
              <a:rPr lang="en-US" altLang="ko-KR" sz="2200" dirty="0">
                <a:solidFill>
                  <a:srgbClr val="0000FF"/>
                </a:solidFill>
                <a:latin typeface="Arial" panose="020B0604020202020204" pitchFamily="34" charset="0"/>
                <a:cs typeface="Arial" panose="020B0604020202020204" pitchFamily="34" charset="0"/>
              </a:rPr>
              <a:t>not manifested </a:t>
            </a:r>
            <a:r>
              <a:rPr lang="en-US" altLang="ko-KR" sz="2200" dirty="0">
                <a:latin typeface="Arial" panose="020B0604020202020204" pitchFamily="34" charset="0"/>
                <a:cs typeface="Arial" panose="020B0604020202020204" pitchFamily="34" charset="0"/>
              </a:rPr>
              <a:t>for Gaussian or realistic distributions. </a:t>
            </a:r>
            <a:endParaRPr lang="en-US" altLang="ko-KR" sz="2000" dirty="0">
              <a:latin typeface="Arial" panose="020B0604020202020204" pitchFamily="34" charset="0"/>
              <a:cs typeface="Arial" panose="020B0604020202020204" pitchFamily="34" charset="0"/>
            </a:endParaRPr>
          </a:p>
          <a:p>
            <a:pPr marL="177800" indent="-177800"/>
            <a:endParaRPr lang="en-US" altLang="ko-KR" sz="22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2760D787-E4DA-40FF-AE6E-E0540C2C63FD}"/>
              </a:ext>
            </a:extLst>
          </p:cNvPr>
          <p:cNvSpPr txBox="1"/>
          <p:nvPr/>
        </p:nvSpPr>
        <p:spPr>
          <a:xfrm>
            <a:off x="7500156" y="574561"/>
            <a:ext cx="4628960" cy="338554"/>
          </a:xfrm>
          <a:prstGeom prst="rect">
            <a:avLst/>
          </a:prstGeom>
          <a:solidFill>
            <a:schemeClr val="tx2">
              <a:lumMod val="20000"/>
              <a:lumOff val="80000"/>
            </a:schemeClr>
          </a:solidFill>
        </p:spPr>
        <p:txBody>
          <a:bodyPr wrap="none" rtlCol="0">
            <a:spAutoFit/>
          </a:bodyPr>
          <a:lstStyle/>
          <a:p>
            <a:r>
              <a:rPr lang="en-US" altLang="ko-KR" sz="1600" dirty="0">
                <a:latin typeface="Arial" panose="020B0604020202020204" pitchFamily="34" charset="0"/>
                <a:cs typeface="Arial" panose="020B0604020202020204" pitchFamily="34" charset="0"/>
              </a:rPr>
              <a:t>Jeon et al, </a:t>
            </a:r>
            <a:r>
              <a:rPr lang="en-US" altLang="ko-KR" sz="1600" dirty="0" err="1">
                <a:latin typeface="Arial" panose="020B0604020202020204" pitchFamily="34" charset="0"/>
                <a:cs typeface="Arial" panose="020B0604020202020204" pitchFamily="34" charset="0"/>
              </a:rPr>
              <a:t>Nucl</a:t>
            </a:r>
            <a:r>
              <a:rPr lang="en-US" altLang="ko-KR" sz="1600" dirty="0">
                <a:latin typeface="Arial" panose="020B0604020202020204" pitchFamily="34" charset="0"/>
                <a:cs typeface="Arial" panose="020B0604020202020204" pitchFamily="34" charset="0"/>
              </a:rPr>
              <a:t> Eng. Technol. 58, 104379 (2026)</a:t>
            </a:r>
          </a:p>
        </p:txBody>
      </p:sp>
    </p:spTree>
    <p:extLst>
      <p:ext uri="{BB962C8B-B14F-4D97-AF65-F5344CB8AC3E}">
        <p14:creationId xmlns:p14="http://schemas.microsoft.com/office/powerpoint/2010/main" val="103038036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8522511-ED7A-4A59-A4AF-F94DECA2C5F7}"/>
              </a:ext>
            </a:extLst>
          </p:cNvPr>
          <p:cNvSpPr>
            <a:spLocks noGrp="1"/>
          </p:cNvSpPr>
          <p:nvPr>
            <p:ph type="title"/>
          </p:nvPr>
        </p:nvSpPr>
        <p:spPr>
          <a:xfrm>
            <a:off x="335360" y="80628"/>
            <a:ext cx="11164821" cy="692696"/>
          </a:xfrm>
        </p:spPr>
        <p:txBody>
          <a:bodyPr>
            <a:normAutofit fontScale="90000"/>
          </a:bodyPr>
          <a:lstStyle/>
          <a:p>
            <a:r>
              <a:rPr lang="en-US" altLang="ko-KR" dirty="0">
                <a:latin typeface="Arial" panose="020B0604020202020204" pitchFamily="34" charset="0"/>
                <a:cs typeface="Arial" panose="020B0604020202020204" pitchFamily="34" charset="0"/>
              </a:rPr>
              <a:t>No 4</a:t>
            </a:r>
            <a:r>
              <a:rPr lang="en-US" altLang="ko-KR" baseline="30000" dirty="0">
                <a:latin typeface="Arial" panose="020B0604020202020204" pitchFamily="34" charset="0"/>
                <a:cs typeface="Arial" panose="020B0604020202020204" pitchFamily="34" charset="0"/>
              </a:rPr>
              <a:t>th</a:t>
            </a:r>
            <a:r>
              <a:rPr lang="en-US" altLang="ko-KR" dirty="0">
                <a:latin typeface="Arial" panose="020B0604020202020204" pitchFamily="34" charset="0"/>
                <a:cs typeface="Arial" panose="020B0604020202020204" pitchFamily="34" charset="0"/>
              </a:rPr>
              <a:t> order parametric instability </a:t>
            </a:r>
            <a:br>
              <a:rPr lang="en-US" altLang="ko-KR" dirty="0">
                <a:latin typeface="Arial" panose="020B0604020202020204" pitchFamily="34" charset="0"/>
                <a:cs typeface="Arial" panose="020B0604020202020204" pitchFamily="34" charset="0"/>
              </a:rPr>
            </a:br>
            <a:r>
              <a:rPr lang="en-US" altLang="ko-KR" sz="2700" dirty="0">
                <a:latin typeface="Arial" panose="020B0604020202020204" pitchFamily="34" charset="0"/>
                <a:cs typeface="Arial" panose="020B0604020202020204" pitchFamily="34" charset="0"/>
              </a:rPr>
              <a:t>in actual </a:t>
            </a:r>
            <a:r>
              <a:rPr lang="en-US" altLang="ko-KR" sz="2700" dirty="0" err="1">
                <a:latin typeface="Arial" panose="020B0604020202020204" pitchFamily="34" charset="0"/>
                <a:cs typeface="Arial" panose="020B0604020202020204" pitchFamily="34" charset="0"/>
              </a:rPr>
              <a:t>linacs</a:t>
            </a:r>
            <a:endParaRPr lang="ko-KR" altLang="en-US" dirty="0"/>
          </a:p>
        </p:txBody>
      </p:sp>
      <p:pic>
        <p:nvPicPr>
          <p:cNvPr id="4" name="그림 3">
            <a:extLst>
              <a:ext uri="{FF2B5EF4-FFF2-40B4-BE49-F238E27FC236}">
                <a16:creationId xmlns:a16="http://schemas.microsoft.com/office/drawing/2014/main" id="{8B8B2EDA-B2F0-4B5E-8FBD-BC490E76FE1B}"/>
              </a:ext>
            </a:extLst>
          </p:cNvPr>
          <p:cNvPicPr>
            <a:picLocks noChangeAspect="1"/>
          </p:cNvPicPr>
          <p:nvPr/>
        </p:nvPicPr>
        <p:blipFill rotWithShape="1">
          <a:blip r:embed="rId2">
            <a:extLst>
              <a:ext uri="{28A0092B-C50C-407E-A947-70E740481C1C}">
                <a14:useLocalDpi xmlns:a14="http://schemas.microsoft.com/office/drawing/2010/main" val="0"/>
              </a:ext>
            </a:extLst>
          </a:blip>
          <a:srcRect t="5120"/>
          <a:stretch/>
        </p:blipFill>
        <p:spPr>
          <a:xfrm>
            <a:off x="155341" y="929274"/>
            <a:ext cx="3816424" cy="2715750"/>
          </a:xfrm>
          <a:prstGeom prst="rect">
            <a:avLst/>
          </a:prstGeom>
        </p:spPr>
      </p:pic>
      <p:pic>
        <p:nvPicPr>
          <p:cNvPr id="5" name="그림 4">
            <a:extLst>
              <a:ext uri="{FF2B5EF4-FFF2-40B4-BE49-F238E27FC236}">
                <a16:creationId xmlns:a16="http://schemas.microsoft.com/office/drawing/2014/main" id="{62E10B87-FCFB-408B-BAC3-A66F8B3D2BF7}"/>
              </a:ext>
            </a:extLst>
          </p:cNvPr>
          <p:cNvPicPr>
            <a:picLocks noChangeAspect="1"/>
          </p:cNvPicPr>
          <p:nvPr/>
        </p:nvPicPr>
        <p:blipFill rotWithShape="1">
          <a:blip r:embed="rId3">
            <a:extLst>
              <a:ext uri="{28A0092B-C50C-407E-A947-70E740481C1C}">
                <a14:useLocalDpi xmlns:a14="http://schemas.microsoft.com/office/drawing/2010/main" val="0"/>
              </a:ext>
            </a:extLst>
          </a:blip>
          <a:srcRect t="5120"/>
          <a:stretch/>
        </p:blipFill>
        <p:spPr>
          <a:xfrm>
            <a:off x="4150082" y="929274"/>
            <a:ext cx="3816424" cy="2715750"/>
          </a:xfrm>
          <a:prstGeom prst="rect">
            <a:avLst/>
          </a:prstGeom>
        </p:spPr>
      </p:pic>
      <p:pic>
        <p:nvPicPr>
          <p:cNvPr id="6" name="그림 5">
            <a:extLst>
              <a:ext uri="{FF2B5EF4-FFF2-40B4-BE49-F238E27FC236}">
                <a16:creationId xmlns:a16="http://schemas.microsoft.com/office/drawing/2014/main" id="{FB5B3D76-002C-4B2A-AB85-453A17064032}"/>
              </a:ext>
            </a:extLst>
          </p:cNvPr>
          <p:cNvPicPr>
            <a:picLocks noChangeAspect="1"/>
          </p:cNvPicPr>
          <p:nvPr/>
        </p:nvPicPr>
        <p:blipFill rotWithShape="1">
          <a:blip r:embed="rId4">
            <a:extLst>
              <a:ext uri="{28A0092B-C50C-407E-A947-70E740481C1C}">
                <a14:useLocalDpi xmlns:a14="http://schemas.microsoft.com/office/drawing/2010/main" val="0"/>
              </a:ext>
            </a:extLst>
          </a:blip>
          <a:srcRect t="5120"/>
          <a:stretch/>
        </p:blipFill>
        <p:spPr>
          <a:xfrm>
            <a:off x="8144823" y="929274"/>
            <a:ext cx="3816424" cy="2715750"/>
          </a:xfrm>
          <a:prstGeom prst="rect">
            <a:avLst/>
          </a:prstGeom>
        </p:spPr>
      </p:pic>
      <p:sp>
        <p:nvSpPr>
          <p:cNvPr id="7" name="TextBox 6">
            <a:extLst>
              <a:ext uri="{FF2B5EF4-FFF2-40B4-BE49-F238E27FC236}">
                <a16:creationId xmlns:a16="http://schemas.microsoft.com/office/drawing/2014/main" id="{BD13991A-0E45-4931-8B8B-265AD8788167}"/>
              </a:ext>
            </a:extLst>
          </p:cNvPr>
          <p:cNvSpPr txBox="1"/>
          <p:nvPr/>
        </p:nvSpPr>
        <p:spPr>
          <a:xfrm>
            <a:off x="719970" y="2941024"/>
            <a:ext cx="1404552" cy="338554"/>
          </a:xfrm>
          <a:prstGeom prst="rect">
            <a:avLst/>
          </a:prstGeom>
          <a:solidFill>
            <a:schemeClr val="tx2">
              <a:lumMod val="20000"/>
              <a:lumOff val="80000"/>
            </a:schemeClr>
          </a:solidFill>
        </p:spPr>
        <p:txBody>
          <a:bodyPr wrap="none" rtlCol="0">
            <a:spAutoFit/>
          </a:bodyPr>
          <a:lstStyle/>
          <a:p>
            <a:r>
              <a:rPr lang="en-US" altLang="ko-KR" sz="1600" dirty="0" err="1">
                <a:latin typeface="Arial" panose="020B0604020202020204" pitchFamily="34" charset="0"/>
                <a:cs typeface="Arial" panose="020B0604020202020204" pitchFamily="34" charset="0"/>
              </a:rPr>
              <a:t>waterbag</a:t>
            </a:r>
            <a:r>
              <a:rPr lang="en-US" altLang="ko-KR" sz="1600" dirty="0">
                <a:latin typeface="Arial" panose="020B0604020202020204" pitchFamily="34" charset="0"/>
                <a:cs typeface="Arial" panose="020B0604020202020204" pitchFamily="34" charset="0"/>
              </a:rPr>
              <a:t> dist</a:t>
            </a:r>
            <a:endParaRPr lang="ko-KR" altLang="en-US" sz="16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E8D35A4-64A7-4836-8AC9-26F136E01B58}"/>
              </a:ext>
            </a:extLst>
          </p:cNvPr>
          <p:cNvSpPr txBox="1"/>
          <p:nvPr/>
        </p:nvSpPr>
        <p:spPr>
          <a:xfrm>
            <a:off x="4690845" y="2941024"/>
            <a:ext cx="1426994" cy="338554"/>
          </a:xfrm>
          <a:prstGeom prst="rect">
            <a:avLst/>
          </a:prstGeom>
          <a:solidFill>
            <a:schemeClr val="tx2">
              <a:lumMod val="20000"/>
              <a:lumOff val="80000"/>
            </a:schemeClr>
          </a:solidFill>
        </p:spPr>
        <p:txBody>
          <a:bodyPr wrap="none" rtlCol="0">
            <a:spAutoFit/>
          </a:bodyPr>
          <a:lstStyle/>
          <a:p>
            <a:r>
              <a:rPr lang="en-US" altLang="ko-KR" sz="1600" dirty="0">
                <a:latin typeface="Arial" panose="020B0604020202020204" pitchFamily="34" charset="0"/>
                <a:cs typeface="Arial" panose="020B0604020202020204" pitchFamily="34" charset="0"/>
              </a:rPr>
              <a:t>Gaussian dist</a:t>
            </a:r>
            <a:endParaRPr lang="ko-KR" altLang="en-US" sz="16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FDA195C-19AF-4735-B842-502C93C2F176}"/>
              </a:ext>
            </a:extLst>
          </p:cNvPr>
          <p:cNvSpPr txBox="1"/>
          <p:nvPr/>
        </p:nvSpPr>
        <p:spPr>
          <a:xfrm>
            <a:off x="8676854" y="2941024"/>
            <a:ext cx="1255472" cy="338554"/>
          </a:xfrm>
          <a:prstGeom prst="rect">
            <a:avLst/>
          </a:prstGeom>
          <a:solidFill>
            <a:schemeClr val="tx2">
              <a:lumMod val="20000"/>
              <a:lumOff val="80000"/>
            </a:schemeClr>
          </a:solidFill>
        </p:spPr>
        <p:txBody>
          <a:bodyPr wrap="none" rtlCol="0">
            <a:spAutoFit/>
          </a:bodyPr>
          <a:lstStyle/>
          <a:p>
            <a:r>
              <a:rPr lang="en-US" altLang="ko-KR" sz="1600" dirty="0">
                <a:latin typeface="Arial" panose="020B0604020202020204" pitchFamily="34" charset="0"/>
                <a:cs typeface="Arial" panose="020B0604020202020204" pitchFamily="34" charset="0"/>
              </a:rPr>
              <a:t>realistic dist</a:t>
            </a:r>
            <a:endParaRPr lang="ko-KR" altLang="en-US" sz="16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2DA1BA9-E953-46DD-BBE6-D54956FED1E2}"/>
              </a:ext>
            </a:extLst>
          </p:cNvPr>
          <p:cNvSpPr txBox="1"/>
          <p:nvPr/>
        </p:nvSpPr>
        <p:spPr>
          <a:xfrm>
            <a:off x="740887" y="1047399"/>
            <a:ext cx="1970155" cy="307777"/>
          </a:xfrm>
          <a:prstGeom prst="rect">
            <a:avLst/>
          </a:prstGeom>
          <a:solidFill>
            <a:schemeClr val="tx2">
              <a:lumMod val="20000"/>
              <a:lumOff val="80000"/>
            </a:schemeClr>
          </a:solidFill>
        </p:spPr>
        <p:txBody>
          <a:bodyPr wrap="none" rtlCol="0">
            <a:spAutoFit/>
          </a:bodyPr>
          <a:lstStyle/>
          <a:p>
            <a:r>
              <a:rPr lang="en-US" altLang="ko-KR" sz="1400" dirty="0">
                <a:latin typeface="Symbol" panose="05050102010706020507" pitchFamily="18" charset="2"/>
                <a:cs typeface="Arial" panose="020B0604020202020204" pitchFamily="34" charset="0"/>
              </a:rPr>
              <a:t>s</a:t>
            </a:r>
            <a:r>
              <a:rPr lang="en-US" altLang="ko-KR" sz="1400" baseline="-25000" dirty="0">
                <a:latin typeface="Arial" panose="020B0604020202020204" pitchFamily="34" charset="0"/>
                <a:cs typeface="Arial" panose="020B0604020202020204" pitchFamily="34" charset="0"/>
              </a:rPr>
              <a:t>o</a:t>
            </a:r>
            <a:r>
              <a:rPr lang="en-US" altLang="ko-KR" sz="1400" dirty="0">
                <a:latin typeface="Arial" panose="020B0604020202020204" pitchFamily="34" charset="0"/>
                <a:cs typeface="Arial" panose="020B0604020202020204" pitchFamily="34" charset="0"/>
              </a:rPr>
              <a:t>=71°, </a:t>
            </a:r>
            <a:r>
              <a:rPr lang="en-US" altLang="ko-KR" sz="1400" dirty="0">
                <a:latin typeface="Symbol" panose="05050102010706020507" pitchFamily="18" charset="2"/>
                <a:cs typeface="Arial" panose="020B0604020202020204" pitchFamily="34" charset="0"/>
              </a:rPr>
              <a:t>s</a:t>
            </a:r>
            <a:r>
              <a:rPr lang="en-US" altLang="ko-KR" sz="1400" dirty="0">
                <a:latin typeface="Arial" panose="020B0604020202020204" pitchFamily="34" charset="0"/>
                <a:cs typeface="Arial" panose="020B0604020202020204" pitchFamily="34" charset="0"/>
              </a:rPr>
              <a:t>=35°, 40 mA</a:t>
            </a:r>
            <a:endParaRPr lang="ko-KR" altLang="en-US" sz="1400" dirty="0">
              <a:latin typeface="Arial" panose="020B0604020202020204" pitchFamily="34" charset="0"/>
              <a:cs typeface="Arial" panose="020B0604020202020204" pitchFamily="34" charset="0"/>
            </a:endParaRPr>
          </a:p>
        </p:txBody>
      </p:sp>
      <p:pic>
        <p:nvPicPr>
          <p:cNvPr id="12" name="그림 11">
            <a:extLst>
              <a:ext uri="{FF2B5EF4-FFF2-40B4-BE49-F238E27FC236}">
                <a16:creationId xmlns:a16="http://schemas.microsoft.com/office/drawing/2014/main" id="{AE5DF6AA-9935-4791-A872-C95AFF38B2BD}"/>
              </a:ext>
            </a:extLst>
          </p:cNvPr>
          <p:cNvPicPr>
            <a:picLocks noChangeAspect="1"/>
          </p:cNvPicPr>
          <p:nvPr/>
        </p:nvPicPr>
        <p:blipFill rotWithShape="1">
          <a:blip r:embed="rId5">
            <a:extLst>
              <a:ext uri="{28A0092B-C50C-407E-A947-70E740481C1C}">
                <a14:useLocalDpi xmlns:a14="http://schemas.microsoft.com/office/drawing/2010/main" val="0"/>
              </a:ext>
            </a:extLst>
          </a:blip>
          <a:srcRect t="4125" b="1"/>
          <a:stretch/>
        </p:blipFill>
        <p:spPr>
          <a:xfrm>
            <a:off x="169445" y="3717032"/>
            <a:ext cx="4378383" cy="3148322"/>
          </a:xfrm>
          <a:prstGeom prst="rect">
            <a:avLst/>
          </a:prstGeom>
        </p:spPr>
      </p:pic>
      <p:sp>
        <p:nvSpPr>
          <p:cNvPr id="13" name="내용 개체 틀 2">
            <a:extLst>
              <a:ext uri="{FF2B5EF4-FFF2-40B4-BE49-F238E27FC236}">
                <a16:creationId xmlns:a16="http://schemas.microsoft.com/office/drawing/2014/main" id="{89F65DDC-2CC1-414C-A85B-68A0E6D26513}"/>
              </a:ext>
            </a:extLst>
          </p:cNvPr>
          <p:cNvSpPr>
            <a:spLocks noGrp="1"/>
          </p:cNvSpPr>
          <p:nvPr>
            <p:ph sz="half" idx="2"/>
          </p:nvPr>
        </p:nvSpPr>
        <p:spPr>
          <a:xfrm>
            <a:off x="4547828" y="4077073"/>
            <a:ext cx="6588732" cy="2501420"/>
          </a:xfrm>
          <a:noFill/>
        </p:spPr>
        <p:txBody>
          <a:bodyPr>
            <a:normAutofit/>
          </a:bodyPr>
          <a:lstStyle/>
          <a:p>
            <a:pPr marL="177800" indent="-177800"/>
            <a:r>
              <a:rPr lang="en-US" altLang="ko-KR" sz="2200" dirty="0">
                <a:solidFill>
                  <a:srgbClr val="0000FF"/>
                </a:solidFill>
                <a:latin typeface="Arial" panose="020B0604020202020204" pitchFamily="34" charset="0"/>
                <a:cs typeface="Arial" panose="020B0604020202020204" pitchFamily="34" charset="0"/>
              </a:rPr>
              <a:t>4</a:t>
            </a:r>
            <a:r>
              <a:rPr lang="en-US" altLang="ko-KR" sz="2200" baseline="30000" dirty="0">
                <a:solidFill>
                  <a:srgbClr val="0000FF"/>
                </a:solidFill>
                <a:latin typeface="Arial" panose="020B0604020202020204" pitchFamily="34" charset="0"/>
                <a:cs typeface="Arial" panose="020B0604020202020204" pitchFamily="34" charset="0"/>
              </a:rPr>
              <a:t>th</a:t>
            </a:r>
            <a:r>
              <a:rPr lang="en-US" altLang="ko-KR" sz="2200" dirty="0">
                <a:solidFill>
                  <a:srgbClr val="0000FF"/>
                </a:solidFill>
                <a:latin typeface="Arial" panose="020B0604020202020204" pitchFamily="34" charset="0"/>
                <a:cs typeface="Arial" panose="020B0604020202020204" pitchFamily="34" charset="0"/>
              </a:rPr>
              <a:t> order parametric instability </a:t>
            </a:r>
            <a:r>
              <a:rPr lang="en-US" altLang="ko-KR" sz="2200" dirty="0">
                <a:latin typeface="Arial" panose="020B0604020202020204" pitchFamily="34" charset="0"/>
                <a:cs typeface="Arial" panose="020B0604020202020204" pitchFamily="34" charset="0"/>
              </a:rPr>
              <a:t>is </a:t>
            </a:r>
            <a:r>
              <a:rPr lang="en-US" altLang="ko-KR" sz="2200" dirty="0">
                <a:solidFill>
                  <a:srgbClr val="0000FF"/>
                </a:solidFill>
                <a:latin typeface="Arial" panose="020B0604020202020204" pitchFamily="34" charset="0"/>
                <a:cs typeface="Arial" panose="020B0604020202020204" pitchFamily="34" charset="0"/>
              </a:rPr>
              <a:t>not manifested </a:t>
            </a:r>
            <a:r>
              <a:rPr lang="en-US" altLang="ko-KR" sz="2200" dirty="0">
                <a:latin typeface="Arial" panose="020B0604020202020204" pitchFamily="34" charset="0"/>
                <a:cs typeface="Arial" panose="020B0604020202020204" pitchFamily="34" charset="0"/>
              </a:rPr>
              <a:t>for Gaussian or realistic distributions. </a:t>
            </a:r>
            <a:endParaRPr lang="en-US" altLang="ko-KR" sz="2000" dirty="0">
              <a:latin typeface="Arial" panose="020B0604020202020204" pitchFamily="34" charset="0"/>
              <a:cs typeface="Arial" panose="020B0604020202020204" pitchFamily="34" charset="0"/>
            </a:endParaRPr>
          </a:p>
          <a:p>
            <a:pPr marL="177800" indent="-177800"/>
            <a:endParaRPr lang="en-US" altLang="ko-KR" sz="22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FD794EB4-D778-4056-9D4C-7BB47E18EB64}"/>
              </a:ext>
            </a:extLst>
          </p:cNvPr>
          <p:cNvSpPr txBox="1"/>
          <p:nvPr/>
        </p:nvSpPr>
        <p:spPr>
          <a:xfrm>
            <a:off x="7500156" y="574561"/>
            <a:ext cx="4628960" cy="338554"/>
          </a:xfrm>
          <a:prstGeom prst="rect">
            <a:avLst/>
          </a:prstGeom>
          <a:solidFill>
            <a:schemeClr val="tx2">
              <a:lumMod val="20000"/>
              <a:lumOff val="80000"/>
            </a:schemeClr>
          </a:solidFill>
        </p:spPr>
        <p:txBody>
          <a:bodyPr wrap="none" rtlCol="0">
            <a:spAutoFit/>
          </a:bodyPr>
          <a:lstStyle/>
          <a:p>
            <a:r>
              <a:rPr lang="en-US" altLang="ko-KR" sz="1600" dirty="0">
                <a:latin typeface="Arial" panose="020B0604020202020204" pitchFamily="34" charset="0"/>
                <a:cs typeface="Arial" panose="020B0604020202020204" pitchFamily="34" charset="0"/>
              </a:rPr>
              <a:t>Jeon et al, </a:t>
            </a:r>
            <a:r>
              <a:rPr lang="en-US" altLang="ko-KR" sz="1600" dirty="0" err="1">
                <a:latin typeface="Arial" panose="020B0604020202020204" pitchFamily="34" charset="0"/>
                <a:cs typeface="Arial" panose="020B0604020202020204" pitchFamily="34" charset="0"/>
              </a:rPr>
              <a:t>Nucl</a:t>
            </a:r>
            <a:r>
              <a:rPr lang="en-US" altLang="ko-KR" sz="1600" dirty="0">
                <a:latin typeface="Arial" panose="020B0604020202020204" pitchFamily="34" charset="0"/>
                <a:cs typeface="Arial" panose="020B0604020202020204" pitchFamily="34" charset="0"/>
              </a:rPr>
              <a:t> Eng. Technol. 58, 104379 (2026)</a:t>
            </a:r>
          </a:p>
        </p:txBody>
      </p:sp>
    </p:spTree>
    <p:extLst>
      <p:ext uri="{BB962C8B-B14F-4D97-AF65-F5344CB8AC3E}">
        <p14:creationId xmlns:p14="http://schemas.microsoft.com/office/powerpoint/2010/main" val="156227602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5360" y="80628"/>
            <a:ext cx="11164821" cy="692696"/>
          </a:xfrm>
        </p:spPr>
        <p:txBody>
          <a:bodyPr>
            <a:normAutofit fontScale="90000"/>
          </a:bodyPr>
          <a:lstStyle/>
          <a:p>
            <a:r>
              <a:rPr lang="en-US" altLang="ko-KR" dirty="0">
                <a:latin typeface="Arial" panose="020B0604020202020204" pitchFamily="34" charset="0"/>
                <a:cs typeface="Arial" panose="020B0604020202020204" pitchFamily="34" charset="0"/>
              </a:rPr>
              <a:t>Landau damping</a:t>
            </a:r>
            <a:endParaRPr lang="ko-KR" altLang="en-US" dirty="0"/>
          </a:p>
        </p:txBody>
      </p:sp>
      <p:sp>
        <p:nvSpPr>
          <p:cNvPr id="3" name="내용 개체 틀 2"/>
          <p:cNvSpPr>
            <a:spLocks noGrp="1"/>
          </p:cNvSpPr>
          <p:nvPr>
            <p:ph sz="half" idx="2"/>
          </p:nvPr>
        </p:nvSpPr>
        <p:spPr>
          <a:xfrm>
            <a:off x="911424" y="980728"/>
            <a:ext cx="9181020" cy="5580620"/>
          </a:xfrm>
        </p:spPr>
        <p:txBody>
          <a:bodyPr>
            <a:normAutofit lnSpcReduction="10000"/>
          </a:bodyPr>
          <a:lstStyle/>
          <a:p>
            <a:r>
              <a:rPr lang="en-US" altLang="ko-KR" sz="2200" dirty="0">
                <a:solidFill>
                  <a:srgbClr val="0000FF"/>
                </a:solidFill>
                <a:latin typeface="Arial" panose="020B0604020202020204" pitchFamily="34" charset="0"/>
                <a:cs typeface="Arial" panose="020B0604020202020204" pitchFamily="34" charset="0"/>
              </a:rPr>
              <a:t>Landau damping suppresses most of parametric instabilities                                        </a:t>
            </a:r>
            <a:r>
              <a:rPr lang="en-US" altLang="ko-KR" sz="2200" dirty="0">
                <a:latin typeface="Arial" panose="020B0604020202020204" pitchFamily="34" charset="0"/>
                <a:cs typeface="Arial" panose="020B0604020202020204" pitchFamily="34" charset="0"/>
              </a:rPr>
              <a:t>except the envelope instability </a:t>
            </a:r>
            <a:r>
              <a:rPr lang="en-US" altLang="ko-KR" sz="2200" dirty="0">
                <a:solidFill>
                  <a:srgbClr val="0000FF"/>
                </a:solidFill>
                <a:latin typeface="Arial" panose="020B0604020202020204" pitchFamily="34" charset="0"/>
                <a:cs typeface="Arial" panose="020B0604020202020204" pitchFamily="34" charset="0"/>
              </a:rPr>
              <a:t>for Gaussian distribution.</a:t>
            </a:r>
            <a:endParaRPr lang="en-US" altLang="ko-KR" sz="2200" dirty="0">
              <a:latin typeface="Arial" panose="020B0604020202020204" pitchFamily="34" charset="0"/>
              <a:cs typeface="Arial" panose="020B0604020202020204" pitchFamily="34" charset="0"/>
            </a:endParaRPr>
          </a:p>
          <a:p>
            <a:pPr marL="0" indent="0">
              <a:buNone/>
            </a:pPr>
            <a:endParaRPr lang="en-US" altLang="ko-KR" sz="2200" dirty="0">
              <a:latin typeface="Arial" panose="020B0604020202020204" pitchFamily="34" charset="0"/>
              <a:cs typeface="Arial" panose="020B0604020202020204" pitchFamily="34" charset="0"/>
            </a:endParaRPr>
          </a:p>
          <a:p>
            <a:pPr marL="0" indent="0">
              <a:buNone/>
            </a:pPr>
            <a:endParaRPr lang="en-US" altLang="ko-KR" sz="2200" dirty="0">
              <a:latin typeface="Arial" panose="020B0604020202020204" pitchFamily="34" charset="0"/>
              <a:cs typeface="Arial" panose="020B0604020202020204" pitchFamily="34" charset="0"/>
            </a:endParaRPr>
          </a:p>
          <a:p>
            <a:pPr marL="0" indent="0">
              <a:buNone/>
            </a:pPr>
            <a:endParaRPr lang="en-US" altLang="ko-KR" sz="2200" dirty="0">
              <a:latin typeface="Arial" panose="020B0604020202020204" pitchFamily="34" charset="0"/>
              <a:cs typeface="Arial" panose="020B0604020202020204" pitchFamily="34" charset="0"/>
            </a:endParaRPr>
          </a:p>
          <a:p>
            <a:pPr marL="0" indent="0">
              <a:buNone/>
            </a:pPr>
            <a:endParaRPr lang="en-US" altLang="ko-KR" sz="2200" dirty="0">
              <a:latin typeface="Arial" panose="020B0604020202020204" pitchFamily="34" charset="0"/>
              <a:cs typeface="Arial" panose="020B0604020202020204" pitchFamily="34" charset="0"/>
            </a:endParaRPr>
          </a:p>
          <a:p>
            <a:pPr marL="0" indent="0">
              <a:buNone/>
            </a:pPr>
            <a:endParaRPr lang="en-US" altLang="ko-KR" sz="2200" dirty="0">
              <a:latin typeface="Arial" panose="020B0604020202020204" pitchFamily="34" charset="0"/>
              <a:cs typeface="Arial" panose="020B0604020202020204" pitchFamily="34" charset="0"/>
            </a:endParaRPr>
          </a:p>
          <a:p>
            <a:pPr marL="0" indent="0">
              <a:buNone/>
            </a:pPr>
            <a:endParaRPr lang="en-US" altLang="ko-KR" sz="2200" dirty="0">
              <a:latin typeface="Arial" panose="020B0604020202020204" pitchFamily="34" charset="0"/>
              <a:cs typeface="Arial" panose="020B0604020202020204" pitchFamily="34" charset="0"/>
            </a:endParaRPr>
          </a:p>
          <a:p>
            <a:pPr marL="0" indent="0">
              <a:buNone/>
            </a:pPr>
            <a:endParaRPr lang="en-US" altLang="ko-KR" sz="2200" dirty="0">
              <a:latin typeface="Arial" panose="020B0604020202020204" pitchFamily="34" charset="0"/>
              <a:cs typeface="Arial" panose="020B0604020202020204" pitchFamily="34" charset="0"/>
            </a:endParaRPr>
          </a:p>
          <a:p>
            <a:pPr marL="0" indent="0">
              <a:buNone/>
            </a:pPr>
            <a:endParaRPr lang="en-US" altLang="ko-KR" sz="2200" dirty="0">
              <a:latin typeface="Arial" panose="020B0604020202020204" pitchFamily="34" charset="0"/>
              <a:cs typeface="Arial" panose="020B0604020202020204" pitchFamily="34" charset="0"/>
            </a:endParaRPr>
          </a:p>
          <a:p>
            <a:pPr marL="0" indent="0">
              <a:buNone/>
            </a:pPr>
            <a:endParaRPr lang="en-US" altLang="ko-KR" sz="2200" dirty="0">
              <a:latin typeface="Arial" panose="020B0604020202020204" pitchFamily="34" charset="0"/>
              <a:cs typeface="Arial" panose="020B0604020202020204" pitchFamily="34" charset="0"/>
            </a:endParaRPr>
          </a:p>
          <a:p>
            <a:pPr marL="0" indent="0">
              <a:buNone/>
            </a:pPr>
            <a:endParaRPr lang="en-US" altLang="ko-KR" sz="2200" dirty="0">
              <a:latin typeface="Arial" panose="020B0604020202020204" pitchFamily="34" charset="0"/>
              <a:cs typeface="Arial" panose="020B0604020202020204" pitchFamily="34" charset="0"/>
            </a:endParaRPr>
          </a:p>
          <a:p>
            <a:pPr marL="0" indent="0">
              <a:buNone/>
            </a:pPr>
            <a:endParaRPr lang="en-US" altLang="ko-KR" sz="2200" dirty="0">
              <a:latin typeface="Arial" panose="020B0604020202020204" pitchFamily="34" charset="0"/>
              <a:cs typeface="Arial" panose="020B0604020202020204" pitchFamily="34" charset="0"/>
            </a:endParaRPr>
          </a:p>
          <a:p>
            <a:r>
              <a:rPr lang="en-US" altLang="ko-KR" sz="2200" dirty="0">
                <a:solidFill>
                  <a:srgbClr val="0000FF"/>
                </a:solidFill>
                <a:latin typeface="Arial" panose="020B0604020202020204" pitchFamily="34" charset="0"/>
                <a:cs typeface="Arial" panose="020B0604020202020204" pitchFamily="34" charset="0"/>
              </a:rPr>
              <a:t>Only the envelope instability </a:t>
            </a:r>
            <a:r>
              <a:rPr lang="en-US" altLang="ko-KR" sz="2200" dirty="0">
                <a:latin typeface="Arial" panose="020B0604020202020204" pitchFamily="34" charset="0"/>
                <a:cs typeface="Arial" panose="020B0604020202020204" pitchFamily="34" charset="0"/>
              </a:rPr>
              <a:t>is </a:t>
            </a:r>
            <a:r>
              <a:rPr lang="en-US" altLang="ko-KR" sz="2200" dirty="0">
                <a:solidFill>
                  <a:srgbClr val="0000FF"/>
                </a:solidFill>
                <a:latin typeface="Arial" panose="020B0604020202020204" pitchFamily="34" charset="0"/>
                <a:cs typeface="Arial" panose="020B0604020202020204" pitchFamily="34" charset="0"/>
              </a:rPr>
              <a:t>observable in actual linacs</a:t>
            </a:r>
            <a:r>
              <a:rPr lang="en-US" altLang="ko-KR" sz="2200" dirty="0">
                <a:latin typeface="Arial" panose="020B0604020202020204" pitchFamily="34" charset="0"/>
                <a:cs typeface="Arial" panose="020B0604020202020204" pitchFamily="34" charset="0"/>
              </a:rPr>
              <a:t>.</a:t>
            </a:r>
          </a:p>
        </p:txBody>
      </p:sp>
      <p:sp>
        <p:nvSpPr>
          <p:cNvPr id="5" name="TextBox 4"/>
          <p:cNvSpPr txBox="1"/>
          <p:nvPr/>
        </p:nvSpPr>
        <p:spPr>
          <a:xfrm>
            <a:off x="5744360" y="1650897"/>
            <a:ext cx="3926075" cy="338554"/>
          </a:xfrm>
          <a:prstGeom prst="rect">
            <a:avLst/>
          </a:prstGeom>
          <a:solidFill>
            <a:schemeClr val="tx2">
              <a:lumMod val="20000"/>
              <a:lumOff val="80000"/>
            </a:schemeClr>
          </a:solidFill>
        </p:spPr>
        <p:txBody>
          <a:bodyPr wrap="none" rtlCol="0">
            <a:spAutoFit/>
          </a:bodyPr>
          <a:lstStyle/>
          <a:p>
            <a:r>
              <a:rPr lang="en-US" altLang="ko-KR" sz="1600" dirty="0">
                <a:latin typeface="Arial" panose="020B0604020202020204" pitchFamily="34" charset="0"/>
                <a:cs typeface="Arial" panose="020B0604020202020204" pitchFamily="34" charset="0"/>
              </a:rPr>
              <a:t>Hofmann et al, PRAB 24, 024201 (2021)</a:t>
            </a:r>
          </a:p>
        </p:txBody>
      </p:sp>
      <p:sp>
        <p:nvSpPr>
          <p:cNvPr id="7" name="TextBox 6"/>
          <p:cNvSpPr txBox="1"/>
          <p:nvPr/>
        </p:nvSpPr>
        <p:spPr>
          <a:xfrm>
            <a:off x="2459596" y="2249679"/>
            <a:ext cx="2356158" cy="369332"/>
          </a:xfrm>
          <a:prstGeom prst="rect">
            <a:avLst/>
          </a:prstGeom>
          <a:solidFill>
            <a:srgbClr val="92D050"/>
          </a:solidFill>
        </p:spPr>
        <p:txBody>
          <a:bodyPr wrap="none" rtlCol="0">
            <a:spAutoFit/>
          </a:bodyPr>
          <a:lstStyle/>
          <a:p>
            <a:r>
              <a:rPr lang="en-US" altLang="ko-KR" dirty="0">
                <a:latin typeface="Arial" panose="020B0604020202020204" pitchFamily="34" charset="0"/>
                <a:cs typeface="Arial" panose="020B0604020202020204" pitchFamily="34" charset="0"/>
              </a:rPr>
              <a:t>Waterbag distribution</a:t>
            </a:r>
            <a:endParaRPr lang="ko-KR" altLang="en-US" dirty="0">
              <a:latin typeface="Arial" panose="020B0604020202020204" pitchFamily="34" charset="0"/>
              <a:cs typeface="Arial" panose="020B0604020202020204" pitchFamily="34" charset="0"/>
            </a:endParaRPr>
          </a:p>
        </p:txBody>
      </p:sp>
      <p:sp>
        <p:nvSpPr>
          <p:cNvPr id="8" name="TextBox 7"/>
          <p:cNvSpPr txBox="1"/>
          <p:nvPr/>
        </p:nvSpPr>
        <p:spPr>
          <a:xfrm>
            <a:off x="5247802" y="2249679"/>
            <a:ext cx="2339102" cy="369332"/>
          </a:xfrm>
          <a:prstGeom prst="rect">
            <a:avLst/>
          </a:prstGeom>
          <a:solidFill>
            <a:srgbClr val="92D050"/>
          </a:solidFill>
        </p:spPr>
        <p:txBody>
          <a:bodyPr wrap="none" rtlCol="0">
            <a:spAutoFit/>
          </a:bodyPr>
          <a:lstStyle/>
          <a:p>
            <a:r>
              <a:rPr lang="en-US" altLang="ko-KR" dirty="0">
                <a:latin typeface="Arial" panose="020B0604020202020204" pitchFamily="34" charset="0"/>
                <a:cs typeface="Arial" panose="020B0604020202020204" pitchFamily="34" charset="0"/>
              </a:rPr>
              <a:t>Gaussian distribution</a:t>
            </a:r>
            <a:endParaRPr lang="ko-KR" altLang="en-US" dirty="0">
              <a:latin typeface="Arial" panose="020B0604020202020204" pitchFamily="34" charset="0"/>
              <a:cs typeface="Arial" panose="020B0604020202020204" pitchFamily="34" charset="0"/>
            </a:endParaRPr>
          </a:p>
        </p:txBody>
      </p:sp>
      <p:pic>
        <p:nvPicPr>
          <p:cNvPr id="10" name="그림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9576" y="2619011"/>
            <a:ext cx="5427822" cy="3006233"/>
          </a:xfrm>
          <a:prstGeom prst="rect">
            <a:avLst/>
          </a:prstGeom>
        </p:spPr>
      </p:pic>
      <p:sp>
        <p:nvSpPr>
          <p:cNvPr id="9" name="슬라이드 번호 개체 틀 3"/>
          <p:cNvSpPr txBox="1">
            <a:spLocks/>
          </p:cNvSpPr>
          <p:nvPr/>
        </p:nvSpPr>
        <p:spPr>
          <a:xfrm>
            <a:off x="7220744" y="6484255"/>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144</a:t>
            </a:fld>
            <a:endParaRPr lang="ko-KR" altLang="en-US" dirty="0"/>
          </a:p>
        </p:txBody>
      </p:sp>
    </p:spTree>
    <p:extLst>
      <p:ext uri="{BB962C8B-B14F-4D97-AF65-F5344CB8AC3E}">
        <p14:creationId xmlns:p14="http://schemas.microsoft.com/office/powerpoint/2010/main" val="113425397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BEFD73F-6643-4F9D-8C21-09FEDFB4B0CC}"/>
              </a:ext>
            </a:extLst>
          </p:cNvPr>
          <p:cNvSpPr>
            <a:spLocks noGrp="1"/>
          </p:cNvSpPr>
          <p:nvPr>
            <p:ph type="title"/>
          </p:nvPr>
        </p:nvSpPr>
        <p:spPr/>
        <p:txBody>
          <a:bodyPr>
            <a:normAutofit fontScale="90000"/>
          </a:bodyPr>
          <a:lstStyle/>
          <a:p>
            <a:r>
              <a:rPr lang="en-US" altLang="ko-KR" dirty="0">
                <a:latin typeface="Arial" panose="020B0604020202020204" pitchFamily="34" charset="0"/>
                <a:cs typeface="Arial" panose="020B0604020202020204" pitchFamily="34" charset="0"/>
              </a:rPr>
              <a:t>Envelope instability effect reduced</a:t>
            </a:r>
            <a:br>
              <a:rPr lang="en-US" altLang="ko-KR" dirty="0">
                <a:latin typeface="Arial" panose="020B0604020202020204" pitchFamily="34" charset="0"/>
                <a:cs typeface="Arial" panose="020B0604020202020204" pitchFamily="34" charset="0"/>
              </a:rPr>
            </a:br>
            <a:r>
              <a:rPr lang="en-US" altLang="ko-KR" sz="2700" dirty="0">
                <a:latin typeface="Arial" panose="020B0604020202020204" pitchFamily="34" charset="0"/>
                <a:cs typeface="Arial" panose="020B0604020202020204" pitchFamily="34" charset="0"/>
              </a:rPr>
              <a:t>for (SNS) realistic distribution  </a:t>
            </a:r>
            <a:endParaRPr lang="ko-KR" altLang="en-US" sz="2700" dirty="0">
              <a:latin typeface="Arial" panose="020B0604020202020204" pitchFamily="34" charset="0"/>
              <a:cs typeface="Arial" panose="020B0604020202020204" pitchFamily="34" charset="0"/>
            </a:endParaRPr>
          </a:p>
        </p:txBody>
      </p:sp>
      <p:pic>
        <p:nvPicPr>
          <p:cNvPr id="4" name="그림 3">
            <a:extLst>
              <a:ext uri="{FF2B5EF4-FFF2-40B4-BE49-F238E27FC236}">
                <a16:creationId xmlns:a16="http://schemas.microsoft.com/office/drawing/2014/main" id="{CE3A0DDE-9FB2-49AE-B025-D90A1FF612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900000"/>
            <a:ext cx="5333333" cy="4000000"/>
          </a:xfrm>
          <a:prstGeom prst="rect">
            <a:avLst/>
          </a:prstGeom>
        </p:spPr>
      </p:pic>
      <p:pic>
        <p:nvPicPr>
          <p:cNvPr id="5" name="그림 4">
            <a:extLst>
              <a:ext uri="{FF2B5EF4-FFF2-40B4-BE49-F238E27FC236}">
                <a16:creationId xmlns:a16="http://schemas.microsoft.com/office/drawing/2014/main" id="{C4DBAD27-75EF-40A9-B6EE-2D333565C1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776" y="900000"/>
            <a:ext cx="5333334" cy="3999185"/>
          </a:xfrm>
          <a:prstGeom prst="rect">
            <a:avLst/>
          </a:prstGeom>
        </p:spPr>
      </p:pic>
      <p:sp>
        <p:nvSpPr>
          <p:cNvPr id="7" name="내용 개체 틀 2">
            <a:extLst>
              <a:ext uri="{FF2B5EF4-FFF2-40B4-BE49-F238E27FC236}">
                <a16:creationId xmlns:a16="http://schemas.microsoft.com/office/drawing/2014/main" id="{10221B25-3A92-4598-AD05-58E489D34790}"/>
              </a:ext>
            </a:extLst>
          </p:cNvPr>
          <p:cNvSpPr>
            <a:spLocks noGrp="1"/>
          </p:cNvSpPr>
          <p:nvPr>
            <p:ph sz="half" idx="2"/>
          </p:nvPr>
        </p:nvSpPr>
        <p:spPr>
          <a:xfrm>
            <a:off x="551384" y="5051921"/>
            <a:ext cx="10693188" cy="1257399"/>
          </a:xfrm>
          <a:noFill/>
        </p:spPr>
        <p:txBody>
          <a:bodyPr>
            <a:noAutofit/>
          </a:bodyPr>
          <a:lstStyle/>
          <a:p>
            <a:r>
              <a:rPr lang="en-US" altLang="ko-KR" sz="2200" dirty="0">
                <a:latin typeface="Arial" panose="020B0604020202020204" pitchFamily="34" charset="0"/>
                <a:cs typeface="Arial" panose="020B0604020202020204" pitchFamily="34" charset="0"/>
                <a:sym typeface="Symbol"/>
              </a:rPr>
              <a:t>Realistic distribution of SNS 35-mA H</a:t>
            </a:r>
            <a:r>
              <a:rPr lang="en-US" altLang="ko-KR" sz="2200" baseline="50000" dirty="0">
                <a:latin typeface="Arial" panose="020B0604020202020204" pitchFamily="34" charset="0"/>
                <a:cs typeface="Arial" panose="020B0604020202020204" pitchFamily="34" charset="0"/>
                <a:sym typeface="Symbol"/>
              </a:rPr>
              <a:t>-</a:t>
            </a:r>
            <a:r>
              <a:rPr lang="en-US" altLang="ko-KR" sz="2200" dirty="0">
                <a:latin typeface="Arial" panose="020B0604020202020204" pitchFamily="34" charset="0"/>
                <a:cs typeface="Arial" panose="020B0604020202020204" pitchFamily="34" charset="0"/>
                <a:sym typeface="Symbol"/>
              </a:rPr>
              <a:t> beam is used.</a:t>
            </a:r>
          </a:p>
          <a:p>
            <a:r>
              <a:rPr lang="en-US" altLang="ko-KR" sz="2200" dirty="0">
                <a:solidFill>
                  <a:srgbClr val="0000FF"/>
                </a:solidFill>
                <a:latin typeface="Arial" panose="020B0604020202020204" pitchFamily="34" charset="0"/>
                <a:cs typeface="Arial" panose="020B0604020202020204" pitchFamily="34" charset="0"/>
                <a:sym typeface="Symbol"/>
              </a:rPr>
              <a:t>4</a:t>
            </a:r>
            <a:r>
              <a:rPr lang="en-US" altLang="ko-KR" sz="2200" baseline="30000" dirty="0">
                <a:solidFill>
                  <a:srgbClr val="0000FF"/>
                </a:solidFill>
                <a:latin typeface="Arial" panose="020B0604020202020204" pitchFamily="34" charset="0"/>
                <a:cs typeface="Arial" panose="020B0604020202020204" pitchFamily="34" charset="0"/>
                <a:sym typeface="Symbol"/>
              </a:rPr>
              <a:t>th</a:t>
            </a:r>
            <a:r>
              <a:rPr lang="en-US" altLang="ko-KR" sz="2200" dirty="0">
                <a:solidFill>
                  <a:srgbClr val="0000FF"/>
                </a:solidFill>
                <a:latin typeface="Arial" panose="020B0604020202020204" pitchFamily="34" charset="0"/>
                <a:cs typeface="Arial" panose="020B0604020202020204" pitchFamily="34" charset="0"/>
                <a:sym typeface="Symbol"/>
              </a:rPr>
              <a:t> order particle resonance effect </a:t>
            </a:r>
            <a:r>
              <a:rPr lang="en-US" altLang="ko-KR" sz="2200" dirty="0">
                <a:latin typeface="Arial" panose="020B0604020202020204" pitchFamily="34" charset="0"/>
                <a:cs typeface="Arial" panose="020B0604020202020204" pitchFamily="34" charset="0"/>
                <a:sym typeface="Symbol"/>
              </a:rPr>
              <a:t>is</a:t>
            </a:r>
            <a:r>
              <a:rPr lang="en-US" altLang="ko-KR" sz="2200" dirty="0">
                <a:solidFill>
                  <a:srgbClr val="0000FF"/>
                </a:solidFill>
                <a:latin typeface="Arial" panose="020B0604020202020204" pitchFamily="34" charset="0"/>
                <a:cs typeface="Arial" panose="020B0604020202020204" pitchFamily="34" charset="0"/>
                <a:sym typeface="Symbol"/>
              </a:rPr>
              <a:t> stronger </a:t>
            </a:r>
            <a:r>
              <a:rPr lang="en-US" altLang="ko-KR" sz="2200" dirty="0">
                <a:latin typeface="Arial" panose="020B0604020202020204" pitchFamily="34" charset="0"/>
                <a:cs typeface="Arial" panose="020B0604020202020204" pitchFamily="34" charset="0"/>
                <a:sym typeface="Symbol"/>
              </a:rPr>
              <a:t>for realistic distribution. </a:t>
            </a:r>
            <a:endParaRPr lang="en-US" altLang="ko-KR" sz="2200" dirty="0">
              <a:latin typeface="Arial" panose="020B0604020202020204" pitchFamily="34" charset="0"/>
              <a:cs typeface="Arial" panose="020B0604020202020204" pitchFamily="34" charset="0"/>
            </a:endParaRPr>
          </a:p>
          <a:p>
            <a:r>
              <a:rPr lang="en-US" altLang="ko-KR" sz="2200" dirty="0">
                <a:latin typeface="Arial" panose="020B0604020202020204" pitchFamily="34" charset="0"/>
                <a:cs typeface="Arial" panose="020B0604020202020204" pitchFamily="34" charset="0"/>
                <a:sym typeface="Symbol"/>
              </a:rPr>
              <a:t>However, </a:t>
            </a:r>
            <a:r>
              <a:rPr lang="en-US" altLang="ko-KR" sz="2200" dirty="0">
                <a:solidFill>
                  <a:srgbClr val="0000FF"/>
                </a:solidFill>
                <a:latin typeface="Arial" panose="020B0604020202020204" pitchFamily="34" charset="0"/>
                <a:cs typeface="Arial" panose="020B0604020202020204" pitchFamily="34" charset="0"/>
                <a:sym typeface="Symbol"/>
              </a:rPr>
              <a:t>onset </a:t>
            </a:r>
            <a:r>
              <a:rPr lang="en-US" altLang="ko-KR" sz="2200" dirty="0">
                <a:latin typeface="Arial" panose="020B0604020202020204" pitchFamily="34" charset="0"/>
                <a:cs typeface="Arial" panose="020B0604020202020204" pitchFamily="34" charset="0"/>
                <a:sym typeface="Symbol"/>
              </a:rPr>
              <a:t>of the </a:t>
            </a:r>
            <a:r>
              <a:rPr lang="en-US" altLang="ko-KR" sz="2200" dirty="0">
                <a:solidFill>
                  <a:srgbClr val="0000FF"/>
                </a:solidFill>
                <a:latin typeface="Arial" panose="020B0604020202020204" pitchFamily="34" charset="0"/>
                <a:cs typeface="Arial" panose="020B0604020202020204" pitchFamily="34" charset="0"/>
                <a:sym typeface="Symbol"/>
              </a:rPr>
              <a:t>envelope instability </a:t>
            </a:r>
            <a:r>
              <a:rPr lang="en-US" altLang="ko-KR" sz="2200" dirty="0">
                <a:latin typeface="Arial" panose="020B0604020202020204" pitchFamily="34" charset="0"/>
                <a:cs typeface="Arial" panose="020B0604020202020204" pitchFamily="34" charset="0"/>
                <a:sym typeface="Symbol"/>
              </a:rPr>
              <a:t>is </a:t>
            </a:r>
            <a:r>
              <a:rPr lang="en-US" altLang="ko-KR" sz="2200" dirty="0">
                <a:solidFill>
                  <a:srgbClr val="0000FF"/>
                </a:solidFill>
                <a:latin typeface="Arial" panose="020B0604020202020204" pitchFamily="34" charset="0"/>
                <a:cs typeface="Arial" panose="020B0604020202020204" pitchFamily="34" charset="0"/>
                <a:sym typeface="Symbol"/>
              </a:rPr>
              <a:t>delayed</a:t>
            </a:r>
            <a:r>
              <a:rPr lang="en-US" altLang="ko-KR" sz="2200" dirty="0">
                <a:latin typeface="Arial" panose="020B0604020202020204" pitchFamily="34" charset="0"/>
                <a:cs typeface="Arial" panose="020B0604020202020204" pitchFamily="34" charset="0"/>
                <a:sym typeface="Symbol"/>
              </a:rPr>
              <a:t>, </a:t>
            </a:r>
            <a:r>
              <a:rPr lang="en-US" altLang="ko-KR" sz="2200" dirty="0">
                <a:solidFill>
                  <a:srgbClr val="0000FF"/>
                </a:solidFill>
                <a:latin typeface="Arial" panose="020B0604020202020204" pitchFamily="34" charset="0"/>
                <a:cs typeface="Arial" panose="020B0604020202020204" pitchFamily="34" charset="0"/>
                <a:sym typeface="Symbol"/>
              </a:rPr>
              <a:t>emittance growth reduced</a:t>
            </a:r>
            <a:r>
              <a:rPr lang="en-US" altLang="ko-KR" sz="2200" dirty="0">
                <a:latin typeface="Arial" panose="020B0604020202020204" pitchFamily="34" charset="0"/>
                <a:cs typeface="Arial" panose="020B0604020202020204" pitchFamily="34" charset="0"/>
                <a:sym typeface="Symbol"/>
              </a:rPr>
              <a:t>.</a:t>
            </a:r>
          </a:p>
        </p:txBody>
      </p:sp>
      <p:sp>
        <p:nvSpPr>
          <p:cNvPr id="8" name="TextBox 7">
            <a:extLst>
              <a:ext uri="{FF2B5EF4-FFF2-40B4-BE49-F238E27FC236}">
                <a16:creationId xmlns:a16="http://schemas.microsoft.com/office/drawing/2014/main" id="{3FEEDDF7-ADD1-46FD-AFAD-3449AD9E9EFF}"/>
              </a:ext>
            </a:extLst>
          </p:cNvPr>
          <p:cNvSpPr txBox="1"/>
          <p:nvPr/>
        </p:nvSpPr>
        <p:spPr>
          <a:xfrm>
            <a:off x="7500156" y="908720"/>
            <a:ext cx="4628960" cy="338554"/>
          </a:xfrm>
          <a:prstGeom prst="rect">
            <a:avLst/>
          </a:prstGeom>
          <a:solidFill>
            <a:schemeClr val="tx2">
              <a:lumMod val="20000"/>
              <a:lumOff val="80000"/>
            </a:schemeClr>
          </a:solidFill>
        </p:spPr>
        <p:txBody>
          <a:bodyPr wrap="none" rtlCol="0">
            <a:spAutoFit/>
          </a:bodyPr>
          <a:lstStyle/>
          <a:p>
            <a:r>
              <a:rPr lang="en-US" altLang="ko-KR" sz="1600" dirty="0">
                <a:latin typeface="Arial" panose="020B0604020202020204" pitchFamily="34" charset="0"/>
                <a:cs typeface="Arial" panose="020B0604020202020204" pitchFamily="34" charset="0"/>
              </a:rPr>
              <a:t>Jeon et al, </a:t>
            </a:r>
            <a:r>
              <a:rPr lang="en-US" altLang="ko-KR" sz="1600" dirty="0" err="1">
                <a:latin typeface="Arial" panose="020B0604020202020204" pitchFamily="34" charset="0"/>
                <a:cs typeface="Arial" panose="020B0604020202020204" pitchFamily="34" charset="0"/>
              </a:rPr>
              <a:t>Nucl</a:t>
            </a:r>
            <a:r>
              <a:rPr lang="en-US" altLang="ko-KR" sz="1600" dirty="0">
                <a:latin typeface="Arial" panose="020B0604020202020204" pitchFamily="34" charset="0"/>
                <a:cs typeface="Arial" panose="020B0604020202020204" pitchFamily="34" charset="0"/>
              </a:rPr>
              <a:t> Eng. Technol. 58, 104379 (2026)</a:t>
            </a:r>
          </a:p>
        </p:txBody>
      </p:sp>
    </p:spTree>
    <p:extLst>
      <p:ext uri="{BB962C8B-B14F-4D97-AF65-F5344CB8AC3E}">
        <p14:creationId xmlns:p14="http://schemas.microsoft.com/office/powerpoint/2010/main" val="296144868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BEFD73F-6643-4F9D-8C21-09FEDFB4B0CC}"/>
              </a:ext>
            </a:extLst>
          </p:cNvPr>
          <p:cNvSpPr>
            <a:spLocks noGrp="1"/>
          </p:cNvSpPr>
          <p:nvPr>
            <p:ph type="title"/>
          </p:nvPr>
        </p:nvSpPr>
        <p:spPr/>
        <p:txBody>
          <a:bodyPr>
            <a:normAutofit fontScale="90000"/>
          </a:bodyPr>
          <a:lstStyle/>
          <a:p>
            <a:r>
              <a:rPr lang="en-US" altLang="ko-KR" dirty="0">
                <a:latin typeface="Arial" panose="020B0604020202020204" pitchFamily="34" charset="0"/>
                <a:cs typeface="Arial" panose="020B0604020202020204" pitchFamily="34" charset="0"/>
              </a:rPr>
              <a:t>Envelope instability effect reduced</a:t>
            </a:r>
            <a:br>
              <a:rPr lang="en-US" altLang="ko-KR" dirty="0">
                <a:latin typeface="Arial" panose="020B0604020202020204" pitchFamily="34" charset="0"/>
                <a:cs typeface="Arial" panose="020B0604020202020204" pitchFamily="34" charset="0"/>
              </a:rPr>
            </a:br>
            <a:r>
              <a:rPr lang="en-US" altLang="ko-KR" sz="2700" dirty="0">
                <a:latin typeface="Arial" panose="020B0604020202020204" pitchFamily="34" charset="0"/>
                <a:cs typeface="Arial" panose="020B0604020202020204" pitchFamily="34" charset="0"/>
              </a:rPr>
              <a:t>for (SNS) realistic distribution</a:t>
            </a:r>
            <a:endParaRPr lang="ko-KR" altLang="en-US" sz="2700" dirty="0">
              <a:latin typeface="Arial" panose="020B0604020202020204" pitchFamily="34" charset="0"/>
              <a:cs typeface="Arial" panose="020B0604020202020204" pitchFamily="34" charset="0"/>
            </a:endParaRPr>
          </a:p>
        </p:txBody>
      </p:sp>
      <p:sp>
        <p:nvSpPr>
          <p:cNvPr id="7" name="내용 개체 틀 2">
            <a:extLst>
              <a:ext uri="{FF2B5EF4-FFF2-40B4-BE49-F238E27FC236}">
                <a16:creationId xmlns:a16="http://schemas.microsoft.com/office/drawing/2014/main" id="{10221B25-3A92-4598-AD05-58E489D34790}"/>
              </a:ext>
            </a:extLst>
          </p:cNvPr>
          <p:cNvSpPr>
            <a:spLocks noGrp="1"/>
          </p:cNvSpPr>
          <p:nvPr>
            <p:ph sz="half" idx="2"/>
          </p:nvPr>
        </p:nvSpPr>
        <p:spPr>
          <a:xfrm>
            <a:off x="335360" y="5051921"/>
            <a:ext cx="11521280" cy="1582536"/>
          </a:xfrm>
          <a:noFill/>
        </p:spPr>
        <p:txBody>
          <a:bodyPr>
            <a:noAutofit/>
          </a:bodyPr>
          <a:lstStyle/>
          <a:p>
            <a:r>
              <a:rPr lang="en-US" altLang="ko-KR" sz="2200" dirty="0">
                <a:latin typeface="Arial" panose="020B0604020202020204" pitchFamily="34" charset="0"/>
                <a:cs typeface="Arial" panose="020B0604020202020204" pitchFamily="34" charset="0"/>
                <a:sym typeface="Symbol"/>
              </a:rPr>
              <a:t>For a lattice with flat </a:t>
            </a:r>
            <a:r>
              <a:rPr lang="en-US" altLang="ko-KR" sz="2200" dirty="0">
                <a:latin typeface="Symbol" panose="05050102010706020507" pitchFamily="18" charset="2"/>
                <a:cs typeface="Arial" panose="020B0604020202020204" pitchFamily="34" charset="0"/>
                <a:sym typeface="Symbol"/>
              </a:rPr>
              <a:t>s</a:t>
            </a:r>
            <a:r>
              <a:rPr lang="en-US" altLang="ko-KR" sz="2200" baseline="-25000" dirty="0">
                <a:latin typeface="Arial" panose="020B0604020202020204" pitchFamily="34" charset="0"/>
                <a:cs typeface="Arial" panose="020B0604020202020204" pitchFamily="34" charset="0"/>
                <a:sym typeface="Symbol"/>
              </a:rPr>
              <a:t>o</a:t>
            </a:r>
            <a:r>
              <a:rPr lang="en-US" altLang="ko-KR" sz="2200" dirty="0">
                <a:latin typeface="Arial" panose="020B0604020202020204" pitchFamily="34" charset="0"/>
                <a:cs typeface="Arial" panose="020B0604020202020204" pitchFamily="34" charset="0"/>
                <a:sym typeface="Symbol"/>
              </a:rPr>
              <a:t> ≈ 100°, </a:t>
            </a:r>
            <a:r>
              <a:rPr lang="en-US" altLang="ko-KR" sz="2200" dirty="0">
                <a:latin typeface="Symbol" panose="05050102010706020507" pitchFamily="18" charset="2"/>
                <a:cs typeface="Arial" panose="020B0604020202020204" pitchFamily="34" charset="0"/>
                <a:sym typeface="Symbol"/>
              </a:rPr>
              <a:t>s</a:t>
            </a:r>
            <a:r>
              <a:rPr lang="en-US" altLang="ko-KR" sz="2200" dirty="0">
                <a:latin typeface="Arial" panose="020B0604020202020204" pitchFamily="34" charset="0"/>
                <a:cs typeface="Arial" panose="020B0604020202020204" pitchFamily="34" charset="0"/>
                <a:sym typeface="Symbol"/>
              </a:rPr>
              <a:t> stays below 90° and envelope instability not induced. </a:t>
            </a:r>
          </a:p>
          <a:p>
            <a:r>
              <a:rPr lang="en-US" altLang="ko-KR" sz="2200" dirty="0">
                <a:latin typeface="Arial" panose="020B0604020202020204" pitchFamily="34" charset="0"/>
                <a:cs typeface="Arial" panose="020B0604020202020204" pitchFamily="34" charset="0"/>
                <a:sym typeface="Symbol"/>
              </a:rPr>
              <a:t>Mismatch (by increasing </a:t>
            </a:r>
            <a:r>
              <a:rPr lang="en-US" altLang="ko-KR" sz="2200" dirty="0">
                <a:latin typeface="Symbol" panose="05050102010706020507" pitchFamily="18" charset="2"/>
                <a:cs typeface="Arial" panose="020B0604020202020204" pitchFamily="34" charset="0"/>
                <a:sym typeface="Symbol"/>
              </a:rPr>
              <a:t>b</a:t>
            </a:r>
            <a:r>
              <a:rPr lang="en-US" altLang="ko-KR" sz="2200" baseline="-25000" dirty="0">
                <a:latin typeface="Arial" panose="020B0604020202020204" pitchFamily="34" charset="0"/>
                <a:cs typeface="Arial" panose="020B0604020202020204" pitchFamily="34" charset="0"/>
                <a:sym typeface="Symbol"/>
              </a:rPr>
              <a:t>x</a:t>
            </a:r>
            <a:r>
              <a:rPr lang="en-US" altLang="ko-KR" sz="2200" dirty="0">
                <a:latin typeface="Arial" panose="020B0604020202020204" pitchFamily="34" charset="0"/>
                <a:cs typeface="Arial" panose="020B0604020202020204" pitchFamily="34" charset="0"/>
                <a:sym typeface="Symbol"/>
              </a:rPr>
              <a:t> and </a:t>
            </a:r>
            <a:r>
              <a:rPr lang="en-US" altLang="ko-KR" sz="2200" dirty="0">
                <a:latin typeface="Symbol" panose="05050102010706020507" pitchFamily="18" charset="2"/>
                <a:cs typeface="Arial" panose="020B0604020202020204" pitchFamily="34" charset="0"/>
                <a:sym typeface="Symbol"/>
              </a:rPr>
              <a:t>b</a:t>
            </a:r>
            <a:r>
              <a:rPr lang="en-US" altLang="ko-KR" sz="2200" baseline="-25000" dirty="0">
                <a:latin typeface="Arial" panose="020B0604020202020204" pitchFamily="34" charset="0"/>
                <a:cs typeface="Arial" panose="020B0604020202020204" pitchFamily="34" charset="0"/>
                <a:sym typeface="Symbol"/>
              </a:rPr>
              <a:t>y</a:t>
            </a:r>
            <a:r>
              <a:rPr lang="en-US" altLang="ko-KR" sz="2200" dirty="0">
                <a:latin typeface="Arial" panose="020B0604020202020204" pitchFamily="34" charset="0"/>
                <a:cs typeface="Arial" panose="020B0604020202020204" pitchFamily="34" charset="0"/>
                <a:sym typeface="Symbol"/>
              </a:rPr>
              <a:t> </a:t>
            </a:r>
            <a:r>
              <a:rPr lang="en-US" altLang="ko-KR" sz="2200" dirty="0" err="1">
                <a:latin typeface="Arial" panose="020B0604020202020204" pitchFamily="34" charset="0"/>
                <a:cs typeface="Arial" panose="020B0604020202020204" pitchFamily="34" charset="0"/>
                <a:sym typeface="Symbol"/>
              </a:rPr>
              <a:t>by</a:t>
            </a:r>
            <a:r>
              <a:rPr lang="en-US" altLang="ko-KR" sz="2200" dirty="0">
                <a:latin typeface="Arial" panose="020B0604020202020204" pitchFamily="34" charset="0"/>
                <a:cs typeface="Arial" panose="020B0604020202020204" pitchFamily="34" charset="0"/>
                <a:sym typeface="Symbol"/>
              </a:rPr>
              <a:t> 20%) increases beam emittance.</a:t>
            </a:r>
            <a:endParaRPr lang="en-US" altLang="ko-KR" sz="2200" dirty="0">
              <a:latin typeface="Arial" panose="020B0604020202020204" pitchFamily="34" charset="0"/>
              <a:cs typeface="Arial" panose="020B0604020202020204" pitchFamily="34" charset="0"/>
            </a:endParaRPr>
          </a:p>
        </p:txBody>
      </p:sp>
      <p:pic>
        <p:nvPicPr>
          <p:cNvPr id="4" name="그림 3">
            <a:extLst>
              <a:ext uri="{FF2B5EF4-FFF2-40B4-BE49-F238E27FC236}">
                <a16:creationId xmlns:a16="http://schemas.microsoft.com/office/drawing/2014/main" id="{3786E27D-0B51-4A85-8DB7-B511542B7E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900000"/>
            <a:ext cx="5333333" cy="4000000"/>
          </a:xfrm>
          <a:prstGeom prst="rect">
            <a:avLst/>
          </a:prstGeom>
        </p:spPr>
      </p:pic>
      <p:pic>
        <p:nvPicPr>
          <p:cNvPr id="6" name="그림 5">
            <a:extLst>
              <a:ext uri="{FF2B5EF4-FFF2-40B4-BE49-F238E27FC236}">
                <a16:creationId xmlns:a16="http://schemas.microsoft.com/office/drawing/2014/main" id="{D5AA8CEB-BA79-4666-BCA3-6779E50FD9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000" y="900000"/>
            <a:ext cx="5333333" cy="4013063"/>
          </a:xfrm>
          <a:prstGeom prst="rect">
            <a:avLst/>
          </a:prstGeom>
        </p:spPr>
      </p:pic>
      <p:sp>
        <p:nvSpPr>
          <p:cNvPr id="8" name="TextBox 7">
            <a:extLst>
              <a:ext uri="{FF2B5EF4-FFF2-40B4-BE49-F238E27FC236}">
                <a16:creationId xmlns:a16="http://schemas.microsoft.com/office/drawing/2014/main" id="{CC3D90F7-8438-4DA1-8A56-F870E47A24BB}"/>
              </a:ext>
            </a:extLst>
          </p:cNvPr>
          <p:cNvSpPr txBox="1"/>
          <p:nvPr/>
        </p:nvSpPr>
        <p:spPr>
          <a:xfrm>
            <a:off x="7500156" y="908720"/>
            <a:ext cx="4628960" cy="338554"/>
          </a:xfrm>
          <a:prstGeom prst="rect">
            <a:avLst/>
          </a:prstGeom>
          <a:solidFill>
            <a:schemeClr val="tx2">
              <a:lumMod val="20000"/>
              <a:lumOff val="80000"/>
            </a:schemeClr>
          </a:solidFill>
        </p:spPr>
        <p:txBody>
          <a:bodyPr wrap="none" rtlCol="0">
            <a:spAutoFit/>
          </a:bodyPr>
          <a:lstStyle/>
          <a:p>
            <a:r>
              <a:rPr lang="en-US" altLang="ko-KR" sz="1600" dirty="0">
                <a:latin typeface="Arial" panose="020B0604020202020204" pitchFamily="34" charset="0"/>
                <a:cs typeface="Arial" panose="020B0604020202020204" pitchFamily="34" charset="0"/>
              </a:rPr>
              <a:t>Jeon et al, </a:t>
            </a:r>
            <a:r>
              <a:rPr lang="en-US" altLang="ko-KR" sz="1600" dirty="0" err="1">
                <a:latin typeface="Arial" panose="020B0604020202020204" pitchFamily="34" charset="0"/>
                <a:cs typeface="Arial" panose="020B0604020202020204" pitchFamily="34" charset="0"/>
              </a:rPr>
              <a:t>Nucl</a:t>
            </a:r>
            <a:r>
              <a:rPr lang="en-US" altLang="ko-KR" sz="1600" dirty="0">
                <a:latin typeface="Arial" panose="020B0604020202020204" pitchFamily="34" charset="0"/>
                <a:cs typeface="Arial" panose="020B0604020202020204" pitchFamily="34" charset="0"/>
              </a:rPr>
              <a:t> Eng. Technol. 58, 104379 (2026)</a:t>
            </a:r>
          </a:p>
        </p:txBody>
      </p:sp>
    </p:spTree>
    <p:extLst>
      <p:ext uri="{BB962C8B-B14F-4D97-AF65-F5344CB8AC3E}">
        <p14:creationId xmlns:p14="http://schemas.microsoft.com/office/powerpoint/2010/main" val="335721407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2"/>
          <p:cNvSpPr>
            <a:spLocks noGrp="1" noChangeArrowheads="1"/>
          </p:cNvSpPr>
          <p:nvPr>
            <p:ph type="title"/>
          </p:nvPr>
        </p:nvSpPr>
        <p:spPr>
          <a:xfrm>
            <a:off x="1981200" y="2501900"/>
            <a:ext cx="8229600" cy="1443038"/>
          </a:xfrm>
        </p:spPr>
        <p:txBody>
          <a:bodyPr/>
          <a:lstStyle/>
          <a:p>
            <a:pPr algn="ctr"/>
            <a:r>
              <a:rPr lang="en-US" sz="4400" dirty="0"/>
              <a:t>Related Experiments</a:t>
            </a:r>
          </a:p>
        </p:txBody>
      </p:sp>
    </p:spTree>
    <p:extLst>
      <p:ext uri="{BB962C8B-B14F-4D97-AF65-F5344CB8AC3E}">
        <p14:creationId xmlns:p14="http://schemas.microsoft.com/office/powerpoint/2010/main" val="306355159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5360" y="80628"/>
            <a:ext cx="11164821" cy="692696"/>
          </a:xfrm>
        </p:spPr>
        <p:txBody>
          <a:bodyPr>
            <a:normAutofit fontScale="90000"/>
          </a:bodyPr>
          <a:lstStyle/>
          <a:p>
            <a:r>
              <a:rPr lang="en-US" altLang="ko-KR" dirty="0">
                <a:latin typeface="Arial" panose="020B0604020202020204" pitchFamily="34" charset="0"/>
                <a:cs typeface="Arial" panose="020B0604020202020204" pitchFamily="34" charset="0"/>
              </a:rPr>
              <a:t>No sign of parametric instabilities</a:t>
            </a:r>
            <a:br>
              <a:rPr lang="en-US" altLang="ko-KR" dirty="0">
                <a:latin typeface="Arial" panose="020B0604020202020204" pitchFamily="34" charset="0"/>
                <a:cs typeface="Arial" panose="020B0604020202020204" pitchFamily="34" charset="0"/>
              </a:rPr>
            </a:br>
            <a:r>
              <a:rPr lang="en-US" altLang="ko-KR" sz="2700" dirty="0">
                <a:latin typeface="Arial" panose="020B0604020202020204" pitchFamily="34" charset="0"/>
                <a:cs typeface="Arial" panose="020B0604020202020204" pitchFamily="34" charset="0"/>
              </a:rPr>
              <a:t>in experiment data</a:t>
            </a:r>
            <a:endParaRPr lang="ko-KR" altLang="en-US" sz="2700" dirty="0"/>
          </a:p>
        </p:txBody>
      </p:sp>
      <p:sp>
        <p:nvSpPr>
          <p:cNvPr id="4" name="내용 개체 틀 2"/>
          <p:cNvSpPr>
            <a:spLocks noGrp="1"/>
          </p:cNvSpPr>
          <p:nvPr>
            <p:ph sz="half" idx="2"/>
          </p:nvPr>
        </p:nvSpPr>
        <p:spPr>
          <a:xfrm>
            <a:off x="587388" y="1052736"/>
            <a:ext cx="10297144" cy="5112568"/>
          </a:xfrm>
        </p:spPr>
        <p:txBody>
          <a:bodyPr>
            <a:normAutofit/>
          </a:bodyPr>
          <a:lstStyle/>
          <a:p>
            <a:r>
              <a:rPr lang="en-US" altLang="ko-KR" sz="2200" dirty="0" err="1">
                <a:solidFill>
                  <a:srgbClr val="0000FF"/>
                </a:solidFill>
                <a:latin typeface="Arial" panose="020B0604020202020204" pitchFamily="34" charset="0"/>
                <a:cs typeface="Arial" panose="020B0604020202020204" pitchFamily="34" charset="0"/>
              </a:rPr>
              <a:t>Tiefenback’s</a:t>
            </a:r>
            <a:r>
              <a:rPr lang="en-US" altLang="ko-KR" sz="2200" dirty="0">
                <a:solidFill>
                  <a:srgbClr val="0000FF"/>
                </a:solidFill>
                <a:latin typeface="Arial" panose="020B0604020202020204" pitchFamily="34" charset="0"/>
                <a:cs typeface="Arial" panose="020B0604020202020204" pitchFamily="34" charset="0"/>
              </a:rPr>
              <a:t> thesis </a:t>
            </a:r>
            <a:r>
              <a:rPr lang="en-US" altLang="ko-KR" sz="2200" dirty="0">
                <a:latin typeface="Arial" panose="020B0604020202020204" pitchFamily="34" charset="0"/>
                <a:cs typeface="Arial" panose="020B0604020202020204" pitchFamily="34" charset="0"/>
              </a:rPr>
              <a:t>stated: </a:t>
            </a:r>
            <a:r>
              <a:rPr lang="en-US" altLang="ko-KR" sz="2200" dirty="0">
                <a:solidFill>
                  <a:srgbClr val="0000FF"/>
                </a:solidFill>
                <a:latin typeface="Arial" panose="020B0604020202020204" pitchFamily="34" charset="0"/>
                <a:cs typeface="Arial" panose="020B0604020202020204" pitchFamily="34" charset="0"/>
              </a:rPr>
              <a:t>Our work shows no evidence </a:t>
            </a:r>
            <a:r>
              <a:rPr lang="en-US" altLang="ko-KR" sz="2200" dirty="0">
                <a:latin typeface="Arial" panose="020B0604020202020204" pitchFamily="34" charset="0"/>
                <a:cs typeface="Arial" panose="020B0604020202020204" pitchFamily="34" charset="0"/>
              </a:rPr>
              <a:t>of any unstable behavior … up to about </a:t>
            </a:r>
            <a:r>
              <a:rPr lang="en-US" altLang="ko-KR" sz="2200" dirty="0">
                <a:latin typeface="Symbol" panose="05050102010706020507" pitchFamily="18" charset="2"/>
                <a:cs typeface="Arial" panose="020B0604020202020204" pitchFamily="34" charset="0"/>
              </a:rPr>
              <a:t>s</a:t>
            </a:r>
            <a:r>
              <a:rPr lang="en-US" altLang="ko-KR" sz="2200" baseline="-25000" dirty="0">
                <a:latin typeface="Arial" panose="020B0604020202020204" pitchFamily="34" charset="0"/>
                <a:cs typeface="Arial" panose="020B0604020202020204" pitchFamily="34" charset="0"/>
              </a:rPr>
              <a:t>o</a:t>
            </a:r>
            <a:r>
              <a:rPr lang="en-US" altLang="ko-KR" sz="2200" dirty="0">
                <a:latin typeface="Arial" panose="020B0604020202020204" pitchFamily="34" charset="0"/>
                <a:cs typeface="Arial" panose="020B0604020202020204" pitchFamily="34" charset="0"/>
              </a:rPr>
              <a:t> = 88°.</a:t>
            </a:r>
          </a:p>
          <a:p>
            <a:pPr marL="0" indent="0">
              <a:buNone/>
            </a:pPr>
            <a:endParaRPr lang="en-US" altLang="ko-KR" sz="1400" dirty="0">
              <a:latin typeface="Arial" panose="020B0604020202020204" pitchFamily="34" charset="0"/>
              <a:cs typeface="Arial" panose="020B0604020202020204" pitchFamily="34" charset="0"/>
            </a:endParaRPr>
          </a:p>
          <a:p>
            <a:r>
              <a:rPr lang="en-US" altLang="ko-KR" sz="2200" dirty="0">
                <a:solidFill>
                  <a:srgbClr val="0000FF"/>
                </a:solidFill>
                <a:latin typeface="Arial" panose="020B0604020202020204" pitchFamily="34" charset="0"/>
                <a:cs typeface="Arial" panose="020B0604020202020204" pitchFamily="34" charset="0"/>
              </a:rPr>
              <a:t>No sign of parametric instabilities in the GSI experiment:</a:t>
            </a:r>
          </a:p>
        </p:txBody>
      </p:sp>
      <p:sp>
        <p:nvSpPr>
          <p:cNvPr id="5" name="TextBox 4"/>
          <p:cNvSpPr txBox="1"/>
          <p:nvPr/>
        </p:nvSpPr>
        <p:spPr>
          <a:xfrm>
            <a:off x="5229188" y="1442882"/>
            <a:ext cx="5090111" cy="338554"/>
          </a:xfrm>
          <a:prstGeom prst="rect">
            <a:avLst/>
          </a:prstGeom>
          <a:solidFill>
            <a:schemeClr val="tx2">
              <a:lumMod val="20000"/>
              <a:lumOff val="80000"/>
            </a:schemeClr>
          </a:solidFill>
        </p:spPr>
        <p:txBody>
          <a:bodyPr wrap="none" rtlCol="0">
            <a:spAutoFit/>
          </a:bodyPr>
          <a:lstStyle/>
          <a:p>
            <a:r>
              <a:rPr lang="en-US" altLang="ko-KR" sz="1600" dirty="0" err="1">
                <a:latin typeface="Arial" panose="020B0604020202020204" pitchFamily="34" charset="0"/>
                <a:cs typeface="Arial" panose="020B0604020202020204" pitchFamily="34" charset="0"/>
              </a:rPr>
              <a:t>Tiefenback’s</a:t>
            </a:r>
            <a:r>
              <a:rPr lang="en-US" altLang="ko-KR" sz="1600" dirty="0">
                <a:latin typeface="Arial" panose="020B0604020202020204" pitchFamily="34" charset="0"/>
                <a:cs typeface="Arial" panose="020B0604020202020204" pitchFamily="34" charset="0"/>
              </a:rPr>
              <a:t> thesis, LBL Report No LBL-22465 (1986)</a:t>
            </a:r>
          </a:p>
        </p:txBody>
      </p:sp>
      <p:sp>
        <p:nvSpPr>
          <p:cNvPr id="6" name="TextBox 5"/>
          <p:cNvSpPr txBox="1"/>
          <p:nvPr/>
        </p:nvSpPr>
        <p:spPr>
          <a:xfrm>
            <a:off x="1571186" y="5970766"/>
            <a:ext cx="4183196" cy="338554"/>
          </a:xfrm>
          <a:prstGeom prst="rect">
            <a:avLst/>
          </a:prstGeom>
          <a:solidFill>
            <a:schemeClr val="tx2">
              <a:lumMod val="20000"/>
              <a:lumOff val="80000"/>
            </a:schemeClr>
          </a:solidFill>
        </p:spPr>
        <p:txBody>
          <a:bodyPr wrap="none" rtlCol="0">
            <a:spAutoFit/>
          </a:bodyPr>
          <a:lstStyle/>
          <a:p>
            <a:r>
              <a:rPr lang="en-US" altLang="ko-KR" sz="1600" dirty="0">
                <a:latin typeface="Arial" panose="020B0604020202020204" pitchFamily="34" charset="0"/>
                <a:cs typeface="Arial" panose="020B0604020202020204" pitchFamily="34" charset="0"/>
              </a:rPr>
              <a:t>Groening et al, PRST-AB 11, 094201 (2008)</a:t>
            </a:r>
          </a:p>
        </p:txBody>
      </p:sp>
      <p:pic>
        <p:nvPicPr>
          <p:cNvPr id="7" name="그림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1187" y="2570794"/>
            <a:ext cx="4130755" cy="3176684"/>
          </a:xfrm>
          <a:prstGeom prst="rect">
            <a:avLst/>
          </a:prstGeom>
        </p:spPr>
      </p:pic>
      <p:sp>
        <p:nvSpPr>
          <p:cNvPr id="8" name="TextBox 7"/>
          <p:cNvSpPr txBox="1"/>
          <p:nvPr/>
        </p:nvSpPr>
        <p:spPr>
          <a:xfrm>
            <a:off x="2202758" y="2496922"/>
            <a:ext cx="2824812" cy="338554"/>
          </a:xfrm>
          <a:prstGeom prst="rect">
            <a:avLst/>
          </a:prstGeom>
          <a:solidFill>
            <a:srgbClr val="66FF99"/>
          </a:solidFill>
        </p:spPr>
        <p:txBody>
          <a:bodyPr wrap="none" rtlCol="0">
            <a:spAutoFit/>
          </a:bodyPr>
          <a:lstStyle/>
          <a:p>
            <a:r>
              <a:rPr lang="en-US" altLang="ko-KR" sz="1600" dirty="0">
                <a:latin typeface="Arial" panose="020B0604020202020204" pitchFamily="34" charset="0"/>
                <a:cs typeface="Arial" panose="020B0604020202020204" pitchFamily="34" charset="0"/>
              </a:rPr>
              <a:t>2</a:t>
            </a:r>
            <a:r>
              <a:rPr lang="en-US" altLang="ko-KR" sz="1600" dirty="0">
                <a:latin typeface="Symbol" panose="05050102010706020507" pitchFamily="18" charset="2"/>
                <a:cs typeface="Arial" panose="020B0604020202020204" pitchFamily="34" charset="0"/>
              </a:rPr>
              <a:t>s</a:t>
            </a:r>
            <a:r>
              <a:rPr lang="en-US" altLang="ko-KR" sz="1600" baseline="-25000" dirty="0">
                <a:latin typeface="Arial" panose="020B0604020202020204" pitchFamily="34" charset="0"/>
                <a:cs typeface="Arial" panose="020B0604020202020204" pitchFamily="34" charset="0"/>
              </a:rPr>
              <a:t>trans</a:t>
            </a:r>
            <a:r>
              <a:rPr lang="en-US" altLang="ko-KR" sz="1600" dirty="0">
                <a:latin typeface="Arial" panose="020B0604020202020204" pitchFamily="34" charset="0"/>
                <a:cs typeface="Arial" panose="020B0604020202020204" pitchFamily="34" charset="0"/>
              </a:rPr>
              <a:t> - 2</a:t>
            </a:r>
            <a:r>
              <a:rPr lang="en-US" altLang="ko-KR" sz="1600" dirty="0">
                <a:latin typeface="Symbol" panose="05050102010706020507" pitchFamily="18" charset="2"/>
                <a:cs typeface="Arial" panose="020B0604020202020204" pitchFamily="34" charset="0"/>
              </a:rPr>
              <a:t>s</a:t>
            </a:r>
            <a:r>
              <a:rPr lang="en-US" altLang="ko-KR" sz="1600" baseline="-25000" dirty="0">
                <a:latin typeface="Arial" panose="020B0604020202020204" pitchFamily="34" charset="0"/>
                <a:cs typeface="Arial" panose="020B0604020202020204" pitchFamily="34" charset="0"/>
              </a:rPr>
              <a:t>long</a:t>
            </a:r>
            <a:r>
              <a:rPr lang="en-US" altLang="ko-KR" sz="1600" dirty="0">
                <a:latin typeface="Arial" panose="020B0604020202020204" pitchFamily="34" charset="0"/>
                <a:cs typeface="Arial" panose="020B0604020202020204" pitchFamily="34" charset="0"/>
              </a:rPr>
              <a:t> = 0 resonance</a:t>
            </a:r>
            <a:endParaRPr lang="ko-KR" altLang="en-US" sz="1600" dirty="0">
              <a:latin typeface="Arial" panose="020B0604020202020204" pitchFamily="34" charset="0"/>
              <a:cs typeface="Arial" panose="020B0604020202020204" pitchFamily="34" charset="0"/>
            </a:endParaRPr>
          </a:p>
        </p:txBody>
      </p:sp>
      <p:cxnSp>
        <p:nvCxnSpPr>
          <p:cNvPr id="9" name="직선 화살표 연결선 8"/>
          <p:cNvCxnSpPr/>
          <p:nvPr/>
        </p:nvCxnSpPr>
        <p:spPr>
          <a:xfrm flipH="1">
            <a:off x="2395060" y="2852936"/>
            <a:ext cx="256246" cy="41736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227371" y="5517232"/>
            <a:ext cx="1042273" cy="369332"/>
          </a:xfrm>
          <a:prstGeom prst="rect">
            <a:avLst/>
          </a:prstGeom>
          <a:solidFill>
            <a:srgbClr val="FFFF00"/>
          </a:solidFill>
        </p:spPr>
        <p:txBody>
          <a:bodyPr wrap="none" rtlCol="0">
            <a:spAutoFit/>
          </a:bodyPr>
          <a:lstStyle/>
          <a:p>
            <a:r>
              <a:rPr lang="en-US" altLang="ko-KR" dirty="0">
                <a:latin typeface="Symbol" panose="05050102010706020507" pitchFamily="18" charset="2"/>
              </a:rPr>
              <a:t>s</a:t>
            </a:r>
            <a:r>
              <a:rPr lang="en-US" altLang="ko-KR" baseline="-25000" dirty="0"/>
              <a:t>o</a:t>
            </a:r>
            <a:r>
              <a:rPr lang="en-US" altLang="ko-KR" dirty="0"/>
              <a:t> [deg]</a:t>
            </a:r>
            <a:endParaRPr lang="ko-KR" altLang="en-US" dirty="0"/>
          </a:p>
        </p:txBody>
      </p:sp>
      <p:sp>
        <p:nvSpPr>
          <p:cNvPr id="11" name="TextBox 10"/>
          <p:cNvSpPr txBox="1"/>
          <p:nvPr/>
        </p:nvSpPr>
        <p:spPr>
          <a:xfrm rot="-5400000">
            <a:off x="222322" y="3862722"/>
            <a:ext cx="2748253" cy="338554"/>
          </a:xfrm>
          <a:prstGeom prst="rect">
            <a:avLst/>
          </a:prstGeom>
          <a:solidFill>
            <a:srgbClr val="FFFF00"/>
          </a:solidFill>
        </p:spPr>
        <p:txBody>
          <a:bodyPr wrap="none" rtlCol="0">
            <a:spAutoFit/>
          </a:bodyPr>
          <a:lstStyle/>
          <a:p>
            <a:r>
              <a:rPr lang="en-US" altLang="ko-KR" sz="1600" dirty="0">
                <a:latin typeface="Arial" panose="020B0604020202020204" pitchFamily="34" charset="0"/>
                <a:cs typeface="Arial" panose="020B0604020202020204" pitchFamily="34" charset="0"/>
              </a:rPr>
              <a:t>Trans. emittance [mm mrad]</a:t>
            </a:r>
            <a:endParaRPr lang="ko-KR" altLang="en-US" sz="1600" dirty="0">
              <a:latin typeface="Arial" panose="020B0604020202020204" pitchFamily="34" charset="0"/>
              <a:cs typeface="Arial" panose="020B0604020202020204" pitchFamily="34" charset="0"/>
            </a:endParaRPr>
          </a:p>
        </p:txBody>
      </p:sp>
      <p:pic>
        <p:nvPicPr>
          <p:cNvPr id="12" name="그림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3674" y="2570794"/>
            <a:ext cx="4380798" cy="3176684"/>
          </a:xfrm>
          <a:prstGeom prst="rect">
            <a:avLst/>
          </a:prstGeom>
        </p:spPr>
      </p:pic>
      <p:sp>
        <p:nvSpPr>
          <p:cNvPr id="13" name="TextBox 12"/>
          <p:cNvSpPr txBox="1"/>
          <p:nvPr/>
        </p:nvSpPr>
        <p:spPr>
          <a:xfrm>
            <a:off x="7772564" y="2496922"/>
            <a:ext cx="2151551" cy="338554"/>
          </a:xfrm>
          <a:prstGeom prst="rect">
            <a:avLst/>
          </a:prstGeom>
          <a:solidFill>
            <a:srgbClr val="66FF99"/>
          </a:solidFill>
        </p:spPr>
        <p:txBody>
          <a:bodyPr wrap="none" rtlCol="0">
            <a:spAutoFit/>
          </a:bodyPr>
          <a:lstStyle/>
          <a:p>
            <a:r>
              <a:rPr lang="en-US" altLang="ko-KR" sz="1600" dirty="0">
                <a:latin typeface="Arial" panose="020B0604020202020204" pitchFamily="34" charset="0"/>
                <a:cs typeface="Arial" panose="020B0604020202020204" pitchFamily="34" charset="0"/>
              </a:rPr>
              <a:t>4</a:t>
            </a:r>
            <a:r>
              <a:rPr lang="en-US" altLang="ko-KR" sz="1600" dirty="0">
                <a:latin typeface="Symbol" panose="05050102010706020507" pitchFamily="18" charset="2"/>
                <a:cs typeface="Arial" panose="020B0604020202020204" pitchFamily="34" charset="0"/>
              </a:rPr>
              <a:t>s</a:t>
            </a:r>
            <a:r>
              <a:rPr lang="en-US" altLang="ko-KR" sz="1600" dirty="0">
                <a:latin typeface="Arial" panose="020B0604020202020204" pitchFamily="34" charset="0"/>
                <a:cs typeface="Arial" panose="020B0604020202020204" pitchFamily="34" charset="0"/>
              </a:rPr>
              <a:t> = 360° resonance</a:t>
            </a:r>
            <a:endParaRPr lang="ko-KR" altLang="en-US" sz="1600" dirty="0">
              <a:latin typeface="Arial" panose="020B0604020202020204" pitchFamily="34" charset="0"/>
              <a:cs typeface="Arial" panose="020B0604020202020204" pitchFamily="34" charset="0"/>
            </a:endParaRPr>
          </a:p>
        </p:txBody>
      </p:sp>
      <p:cxnSp>
        <p:nvCxnSpPr>
          <p:cNvPr id="14" name="직선 화살표 연결선 13"/>
          <p:cNvCxnSpPr/>
          <p:nvPr/>
        </p:nvCxnSpPr>
        <p:spPr>
          <a:xfrm flipH="1">
            <a:off x="8576470" y="2852088"/>
            <a:ext cx="247261" cy="31036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760951" y="5517232"/>
            <a:ext cx="1042273" cy="369332"/>
          </a:xfrm>
          <a:prstGeom prst="rect">
            <a:avLst/>
          </a:prstGeom>
          <a:solidFill>
            <a:srgbClr val="FFFF00"/>
          </a:solidFill>
        </p:spPr>
        <p:txBody>
          <a:bodyPr wrap="none" rtlCol="0">
            <a:spAutoFit/>
          </a:bodyPr>
          <a:lstStyle/>
          <a:p>
            <a:r>
              <a:rPr lang="en-US" altLang="ko-KR" dirty="0">
                <a:latin typeface="Symbol" panose="05050102010706020507" pitchFamily="18" charset="2"/>
              </a:rPr>
              <a:t>s</a:t>
            </a:r>
            <a:r>
              <a:rPr lang="en-US" altLang="ko-KR" baseline="-25000" dirty="0"/>
              <a:t>o</a:t>
            </a:r>
            <a:r>
              <a:rPr lang="en-US" altLang="ko-KR" dirty="0"/>
              <a:t> [deg]</a:t>
            </a:r>
            <a:endParaRPr lang="ko-KR" altLang="en-US" dirty="0"/>
          </a:p>
        </p:txBody>
      </p:sp>
      <p:sp>
        <p:nvSpPr>
          <p:cNvPr id="16" name="TextBox 15"/>
          <p:cNvSpPr txBox="1"/>
          <p:nvPr/>
        </p:nvSpPr>
        <p:spPr>
          <a:xfrm rot="16200000">
            <a:off x="4636295" y="3862722"/>
            <a:ext cx="2748253" cy="338554"/>
          </a:xfrm>
          <a:prstGeom prst="rect">
            <a:avLst/>
          </a:prstGeom>
          <a:solidFill>
            <a:srgbClr val="FFFF00"/>
          </a:solidFill>
        </p:spPr>
        <p:txBody>
          <a:bodyPr wrap="none" rtlCol="0">
            <a:spAutoFit/>
          </a:bodyPr>
          <a:lstStyle/>
          <a:p>
            <a:r>
              <a:rPr lang="en-US" altLang="ko-KR" sz="1600" dirty="0">
                <a:latin typeface="Arial" panose="020B0604020202020204" pitchFamily="34" charset="0"/>
                <a:cs typeface="Arial" panose="020B0604020202020204" pitchFamily="34" charset="0"/>
              </a:rPr>
              <a:t>Trans. emittance [mm mrad]</a:t>
            </a:r>
            <a:endParaRPr lang="ko-KR" altLang="en-US" sz="1600" dirty="0">
              <a:latin typeface="Arial" panose="020B0604020202020204" pitchFamily="34" charset="0"/>
              <a:cs typeface="Arial" panose="020B0604020202020204" pitchFamily="34" charset="0"/>
            </a:endParaRPr>
          </a:p>
        </p:txBody>
      </p:sp>
      <p:sp>
        <p:nvSpPr>
          <p:cNvPr id="17" name="TextBox 16"/>
          <p:cNvSpPr txBox="1"/>
          <p:nvPr/>
        </p:nvSpPr>
        <p:spPr>
          <a:xfrm>
            <a:off x="6179699" y="5970766"/>
            <a:ext cx="3827073" cy="338554"/>
          </a:xfrm>
          <a:prstGeom prst="rect">
            <a:avLst/>
          </a:prstGeom>
          <a:solidFill>
            <a:schemeClr val="tx2">
              <a:lumMod val="20000"/>
              <a:lumOff val="80000"/>
            </a:schemeClr>
          </a:solidFill>
        </p:spPr>
        <p:txBody>
          <a:bodyPr wrap="none" rtlCol="0">
            <a:spAutoFit/>
          </a:bodyPr>
          <a:lstStyle/>
          <a:p>
            <a:pPr lvl="0"/>
            <a:r>
              <a:rPr lang="en-US" altLang="ko-KR" sz="1600" dirty="0">
                <a:latin typeface="Arial" panose="020B0604020202020204" pitchFamily="34" charset="0"/>
                <a:cs typeface="Arial" panose="020B0604020202020204" pitchFamily="34" charset="0"/>
              </a:rPr>
              <a:t>Groening et al, PRL 102, 234801 (2009)</a:t>
            </a:r>
            <a:endParaRPr lang="ko-KR" altLang="ko-KR" sz="1600" dirty="0">
              <a:latin typeface="Arial" panose="020B0604020202020204" pitchFamily="34" charset="0"/>
              <a:cs typeface="Arial" panose="020B0604020202020204" pitchFamily="34" charset="0"/>
            </a:endParaRPr>
          </a:p>
        </p:txBody>
      </p:sp>
      <p:sp>
        <p:nvSpPr>
          <p:cNvPr id="19" name="슬라이드 번호 개체 틀 3"/>
          <p:cNvSpPr txBox="1">
            <a:spLocks/>
          </p:cNvSpPr>
          <p:nvPr/>
        </p:nvSpPr>
        <p:spPr>
          <a:xfrm>
            <a:off x="7220744" y="6484255"/>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148</a:t>
            </a:fld>
            <a:endParaRPr lang="ko-KR" altLang="en-US" dirty="0"/>
          </a:p>
        </p:txBody>
      </p:sp>
    </p:spTree>
    <p:extLst>
      <p:ext uri="{BB962C8B-B14F-4D97-AF65-F5344CB8AC3E}">
        <p14:creationId xmlns:p14="http://schemas.microsoft.com/office/powerpoint/2010/main" val="181258310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내용 개체 틀 2"/>
          <p:cNvSpPr>
            <a:spLocks noGrp="1"/>
          </p:cNvSpPr>
          <p:nvPr>
            <p:ph sz="half" idx="2"/>
          </p:nvPr>
        </p:nvSpPr>
        <p:spPr>
          <a:xfrm>
            <a:off x="623392" y="1052736"/>
            <a:ext cx="10837204" cy="5112568"/>
          </a:xfrm>
        </p:spPr>
        <p:txBody>
          <a:bodyPr/>
          <a:lstStyle/>
          <a:p>
            <a:r>
              <a:rPr lang="en-US" altLang="ko-KR" sz="2200" dirty="0" err="1">
                <a:solidFill>
                  <a:srgbClr val="0000FF"/>
                </a:solidFill>
                <a:latin typeface="Arial" panose="020B0604020202020204" pitchFamily="34" charset="0"/>
                <a:cs typeface="Arial" panose="020B0604020202020204" pitchFamily="34" charset="0"/>
              </a:rPr>
              <a:t>Tiefenback’s</a:t>
            </a:r>
            <a:r>
              <a:rPr lang="en-US" altLang="ko-KR" sz="2200" dirty="0">
                <a:solidFill>
                  <a:srgbClr val="0000FF"/>
                </a:solidFill>
                <a:latin typeface="Arial" panose="020B0604020202020204" pitchFamily="34" charset="0"/>
                <a:cs typeface="Arial" panose="020B0604020202020204" pitchFamily="34" charset="0"/>
              </a:rPr>
              <a:t> PhD thesis </a:t>
            </a:r>
            <a:r>
              <a:rPr lang="en-US" altLang="ko-KR" sz="2200" dirty="0">
                <a:latin typeface="Arial" panose="020B0604020202020204" pitchFamily="34" charset="0"/>
                <a:cs typeface="Arial" panose="020B0604020202020204" pitchFamily="34" charset="0"/>
              </a:rPr>
              <a:t>(1986) reported an experiment observation of                   </a:t>
            </a:r>
            <a:r>
              <a:rPr lang="en-US" altLang="ko-KR" sz="2200" dirty="0">
                <a:solidFill>
                  <a:srgbClr val="0000FF"/>
                </a:solidFill>
                <a:latin typeface="Arial" panose="020B0604020202020204" pitchFamily="34" charset="0"/>
                <a:cs typeface="Arial" panose="020B0604020202020204" pitchFamily="34" charset="0"/>
              </a:rPr>
              <a:t>“four-pointed structure” </a:t>
            </a:r>
            <a:r>
              <a:rPr lang="en-US" altLang="ko-KR" sz="2200" dirty="0">
                <a:latin typeface="Arial" panose="020B0604020202020204" pitchFamily="34" charset="0"/>
                <a:cs typeface="Arial" panose="020B0604020202020204" pitchFamily="34" charset="0"/>
              </a:rPr>
              <a:t>for the </a:t>
            </a:r>
            <a:r>
              <a:rPr lang="en-US" altLang="ko-KR" sz="2200" dirty="0">
                <a:latin typeface="Symbol" panose="05050102010706020507" pitchFamily="18" charset="2"/>
              </a:rPr>
              <a:t>s</a:t>
            </a:r>
            <a:r>
              <a:rPr lang="en-US" altLang="ko-KR" sz="2200" baseline="-25000" dirty="0">
                <a:latin typeface="Arial" panose="020B0604020202020204" pitchFamily="34" charset="0"/>
                <a:cs typeface="Arial" panose="020B0604020202020204" pitchFamily="34" charset="0"/>
              </a:rPr>
              <a:t>o</a:t>
            </a:r>
            <a:r>
              <a:rPr lang="en-US" altLang="ko-KR" sz="2200" dirty="0"/>
              <a:t>=98</a:t>
            </a:r>
            <a:r>
              <a:rPr lang="en-US" altLang="ko-KR" sz="2200" dirty="0">
                <a:latin typeface="Arial" panose="020B0604020202020204" pitchFamily="34" charset="0"/>
                <a:cs typeface="Arial" panose="020B0604020202020204" pitchFamily="34" charset="0"/>
              </a:rPr>
              <a:t>° lattice</a:t>
            </a:r>
            <a:r>
              <a:rPr lang="en-US" altLang="ko-KR" sz="2200" dirty="0"/>
              <a:t>.</a:t>
            </a:r>
            <a:endParaRPr lang="en-US" altLang="ko-KR" sz="2200" dirty="0">
              <a:latin typeface="Arial" panose="020B0604020202020204" pitchFamily="34" charset="0"/>
              <a:cs typeface="Arial" panose="020B0604020202020204" pitchFamily="34" charset="0"/>
            </a:endParaRPr>
          </a:p>
          <a:p>
            <a:r>
              <a:rPr lang="en-US" altLang="ko-KR" sz="2200" dirty="0">
                <a:solidFill>
                  <a:srgbClr val="0000FF"/>
                </a:solidFill>
                <a:latin typeface="Arial" panose="020B0604020202020204" pitchFamily="34" charset="0"/>
                <a:cs typeface="Arial" panose="020B0604020202020204" pitchFamily="34" charset="0"/>
              </a:rPr>
              <a:t>But misidentified</a:t>
            </a:r>
            <a:r>
              <a:rPr lang="en-US" altLang="ko-KR" sz="2200" dirty="0">
                <a:latin typeface="Arial" panose="020B0604020202020204" pitchFamily="34" charset="0"/>
                <a:cs typeface="Arial" panose="020B0604020202020204" pitchFamily="34" charset="0"/>
              </a:rPr>
              <a:t> it as the </a:t>
            </a:r>
            <a:r>
              <a:rPr lang="en-US" altLang="ko-KR" sz="2200" dirty="0">
                <a:solidFill>
                  <a:srgbClr val="0000FF"/>
                </a:solidFill>
                <a:latin typeface="Arial" panose="020B0604020202020204" pitchFamily="34" charset="0"/>
                <a:cs typeface="Arial" panose="020B0604020202020204" pitchFamily="34" charset="0"/>
              </a:rPr>
              <a:t>“fourth order structure resonance”</a:t>
            </a:r>
            <a:r>
              <a:rPr lang="en-US" altLang="ko-KR" sz="2200" dirty="0">
                <a:latin typeface="Arial" panose="020B0604020202020204" pitchFamily="34" charset="0"/>
                <a:cs typeface="Arial" panose="020B0604020202020204" pitchFamily="34" charset="0"/>
              </a:rPr>
              <a:t> (parametric instability).</a:t>
            </a:r>
          </a:p>
          <a:p>
            <a:r>
              <a:rPr lang="en-US" altLang="ko-KR" sz="2200" dirty="0">
                <a:latin typeface="Arial" panose="020B0604020202020204" pitchFamily="34" charset="0"/>
                <a:cs typeface="Arial" panose="020B0604020202020204" pitchFamily="34" charset="0"/>
              </a:rPr>
              <a:t>It was the </a:t>
            </a:r>
            <a:r>
              <a:rPr lang="en-US" altLang="ko-KR" sz="2200" dirty="0">
                <a:solidFill>
                  <a:srgbClr val="0000FF"/>
                </a:solidFill>
                <a:latin typeface="Arial" panose="020B0604020202020204" pitchFamily="34" charset="0"/>
                <a:cs typeface="Arial" panose="020B0604020202020204" pitchFamily="34" charset="0"/>
              </a:rPr>
              <a:t>fourth-order particle resonance</a:t>
            </a:r>
            <a:r>
              <a:rPr lang="en-US" altLang="ko-KR" sz="2200" dirty="0">
                <a:latin typeface="Arial" panose="020B0604020202020204" pitchFamily="34" charset="0"/>
                <a:cs typeface="Arial" panose="020B0604020202020204" pitchFamily="34" charset="0"/>
              </a:rPr>
              <a:t>. </a:t>
            </a:r>
          </a:p>
          <a:p>
            <a:endParaRPr lang="ko-KR" altLang="en-US" dirty="0"/>
          </a:p>
        </p:txBody>
      </p:sp>
      <p:pic>
        <p:nvPicPr>
          <p:cNvPr id="28" name="그림 27"/>
          <p:cNvPicPr>
            <a:picLocks noChangeAspect="1"/>
          </p:cNvPicPr>
          <p:nvPr/>
        </p:nvPicPr>
        <p:blipFill rotWithShape="1">
          <a:blip r:embed="rId3"/>
          <a:srcRect l="22140"/>
          <a:stretch/>
        </p:blipFill>
        <p:spPr>
          <a:xfrm>
            <a:off x="3448156" y="2741368"/>
            <a:ext cx="4470294" cy="3312368"/>
          </a:xfrm>
          <a:prstGeom prst="rect">
            <a:avLst/>
          </a:prstGeom>
        </p:spPr>
      </p:pic>
      <p:sp>
        <p:nvSpPr>
          <p:cNvPr id="37" name="TextBox 36"/>
          <p:cNvSpPr txBox="1"/>
          <p:nvPr/>
        </p:nvSpPr>
        <p:spPr>
          <a:xfrm>
            <a:off x="3606196" y="6044606"/>
            <a:ext cx="4154214" cy="400110"/>
          </a:xfrm>
          <a:prstGeom prst="rect">
            <a:avLst/>
          </a:prstGeom>
          <a:noFill/>
        </p:spPr>
        <p:txBody>
          <a:bodyPr wrap="none" rtlCol="0">
            <a:spAutoFit/>
          </a:bodyPr>
          <a:lstStyle/>
          <a:p>
            <a:r>
              <a:rPr lang="en-US" altLang="ko-KR" sz="2000" dirty="0">
                <a:latin typeface="Arial" panose="020B0604020202020204" pitchFamily="34" charset="0"/>
                <a:cs typeface="Arial" panose="020B0604020202020204" pitchFamily="34" charset="0"/>
              </a:rPr>
              <a:t>Figure 5.15 of </a:t>
            </a:r>
            <a:r>
              <a:rPr lang="en-US" altLang="ko-KR" sz="2000" dirty="0" err="1">
                <a:latin typeface="Arial" panose="020B0604020202020204" pitchFamily="34" charset="0"/>
                <a:cs typeface="Arial" panose="020B0604020202020204" pitchFamily="34" charset="0"/>
              </a:rPr>
              <a:t>Tiefenback’s</a:t>
            </a:r>
            <a:r>
              <a:rPr lang="en-US" altLang="ko-KR" sz="2000" dirty="0">
                <a:latin typeface="Arial" panose="020B0604020202020204" pitchFamily="34" charset="0"/>
                <a:cs typeface="Arial" panose="020B0604020202020204" pitchFamily="34" charset="0"/>
              </a:rPr>
              <a:t> thesis</a:t>
            </a:r>
            <a:endParaRPr lang="ko-KR" altLang="en-US" sz="2000" dirty="0">
              <a:latin typeface="Arial" panose="020B0604020202020204" pitchFamily="34" charset="0"/>
              <a:cs typeface="Arial" panose="020B0604020202020204" pitchFamily="34" charset="0"/>
            </a:endParaRPr>
          </a:p>
        </p:txBody>
      </p:sp>
      <p:sp>
        <p:nvSpPr>
          <p:cNvPr id="38" name="TextBox 37"/>
          <p:cNvSpPr txBox="1"/>
          <p:nvPr/>
        </p:nvSpPr>
        <p:spPr>
          <a:xfrm>
            <a:off x="8076490" y="3028890"/>
            <a:ext cx="1734770" cy="400110"/>
          </a:xfrm>
          <a:prstGeom prst="rect">
            <a:avLst/>
          </a:prstGeom>
          <a:solidFill>
            <a:srgbClr val="66FF99"/>
          </a:solidFill>
        </p:spPr>
        <p:txBody>
          <a:bodyPr wrap="none" rtlCol="0">
            <a:spAutoFit/>
          </a:bodyPr>
          <a:lstStyle/>
          <a:p>
            <a:r>
              <a:rPr lang="en-US" altLang="ko-KR" sz="2000" dirty="0">
                <a:latin typeface="Symbol" panose="05050102010706020507" pitchFamily="18" charset="2"/>
              </a:rPr>
              <a:t>s</a:t>
            </a:r>
            <a:r>
              <a:rPr lang="en-US" altLang="ko-KR" sz="2000" baseline="-25000" dirty="0">
                <a:latin typeface="Arial" panose="020B0604020202020204" pitchFamily="34" charset="0"/>
                <a:cs typeface="Arial" panose="020B0604020202020204" pitchFamily="34" charset="0"/>
              </a:rPr>
              <a:t>o</a:t>
            </a:r>
            <a:r>
              <a:rPr lang="en-US" altLang="ko-KR" sz="2000" dirty="0"/>
              <a:t>=98</a:t>
            </a:r>
            <a:r>
              <a:rPr lang="en-US" altLang="ko-KR" sz="2000" dirty="0">
                <a:latin typeface="Arial" panose="020B0604020202020204" pitchFamily="34" charset="0"/>
                <a:cs typeface="Arial" panose="020B0604020202020204" pitchFamily="34" charset="0"/>
              </a:rPr>
              <a:t>° lattice</a:t>
            </a:r>
            <a:endParaRPr lang="ko-KR" altLang="en-US" sz="2000" dirty="0"/>
          </a:p>
        </p:txBody>
      </p:sp>
      <p:sp>
        <p:nvSpPr>
          <p:cNvPr id="40" name="제목 1"/>
          <p:cNvSpPr txBox="1">
            <a:spLocks noGrp="1"/>
          </p:cNvSpPr>
          <p:nvPr>
            <p:ph type="title"/>
          </p:nvPr>
        </p:nvSpPr>
        <p:spPr>
          <a:xfrm>
            <a:off x="335360" y="80628"/>
            <a:ext cx="11164821" cy="692696"/>
          </a:xfrm>
          <a:prstGeom prst="rect">
            <a:avLst/>
          </a:prstGeom>
        </p:spPr>
        <p:txBody>
          <a:bodyPr vert="horz" lIns="91440" tIns="45720" rIns="91440" bIns="45720" rtlCol="0" anchor="ctr">
            <a:noAutofit/>
          </a:bodyPr>
          <a:lstStyle>
            <a:lvl1pPr algn="ctr" defTabSz="914377" rtl="0" eaLnBrk="1" latinLnBrk="1" hangingPunct="1">
              <a:spcBef>
                <a:spcPct val="0"/>
              </a:spcBef>
              <a:buNone/>
              <a:defRPr sz="4000" b="1" kern="1200">
                <a:solidFill>
                  <a:schemeClr val="tx1"/>
                </a:solidFill>
                <a:latin typeface="+mj-lt"/>
                <a:ea typeface="+mj-ea"/>
                <a:cs typeface="+mj-cs"/>
              </a:defRPr>
            </a:lvl1pPr>
          </a:lstStyle>
          <a:p>
            <a:r>
              <a:rPr lang="en-US" altLang="ko-KR" sz="3600" dirty="0" err="1"/>
              <a:t>Tiefenback’s</a:t>
            </a:r>
            <a:r>
              <a:rPr lang="en-US" altLang="ko-KR" sz="3600" dirty="0"/>
              <a:t> experiment</a:t>
            </a:r>
            <a:endParaRPr lang="ko-KR" altLang="en-US" sz="3600" dirty="0"/>
          </a:p>
        </p:txBody>
      </p:sp>
      <p:sp>
        <p:nvSpPr>
          <p:cNvPr id="8" name="슬라이드 번호 개체 틀 3"/>
          <p:cNvSpPr txBox="1">
            <a:spLocks/>
          </p:cNvSpPr>
          <p:nvPr/>
        </p:nvSpPr>
        <p:spPr>
          <a:xfrm>
            <a:off x="7220744" y="6484255"/>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149</a:t>
            </a:fld>
            <a:endParaRPr lang="ko-KR" altLang="en-US" dirty="0"/>
          </a:p>
        </p:txBody>
      </p:sp>
    </p:spTree>
    <p:extLst>
      <p:ext uri="{BB962C8B-B14F-4D97-AF65-F5344CB8AC3E}">
        <p14:creationId xmlns:p14="http://schemas.microsoft.com/office/powerpoint/2010/main" val="1617985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Injector</a:t>
            </a:r>
            <a:endParaRPr lang="ko-KR" altLang="en-US" dirty="0"/>
          </a:p>
        </p:txBody>
      </p:sp>
      <p:sp>
        <p:nvSpPr>
          <p:cNvPr id="3" name="내용 개체 틀 2"/>
          <p:cNvSpPr>
            <a:spLocks noGrp="1"/>
          </p:cNvSpPr>
          <p:nvPr>
            <p:ph sz="half" idx="2"/>
          </p:nvPr>
        </p:nvSpPr>
        <p:spPr>
          <a:xfrm>
            <a:off x="335360" y="944724"/>
            <a:ext cx="11233248" cy="5184576"/>
          </a:xfrm>
        </p:spPr>
        <p:txBody>
          <a:bodyPr>
            <a:normAutofit/>
          </a:bodyPr>
          <a:lstStyle/>
          <a:p>
            <a:r>
              <a:rPr lang="en-US" altLang="ko-KR" sz="2200" dirty="0">
                <a:latin typeface="Arial" panose="020B0604020202020204" pitchFamily="34" charset="0"/>
                <a:cs typeface="Arial" panose="020B0604020202020204" pitchFamily="34" charset="0"/>
              </a:rPr>
              <a:t>There are 28 GHz and 14.5 GHz ECR Ion Sources to</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generate ions. </a:t>
            </a:r>
          </a:p>
          <a:p>
            <a:r>
              <a:rPr lang="en-US" altLang="ko-KR" sz="2200" dirty="0">
                <a:latin typeface="Arial" panose="020B0604020202020204" pitchFamily="34" charset="0"/>
                <a:cs typeface="Arial" panose="020B0604020202020204" pitchFamily="34" charset="0"/>
              </a:rPr>
              <a:t>LEBT (Low Energy Beam Transport) is to transport and match the beam from the ECR-IS to the RFQ (Radio-Frequency Quadrupole).</a:t>
            </a:r>
          </a:p>
          <a:p>
            <a:r>
              <a:rPr lang="en-US" altLang="ko-KR" sz="2200" dirty="0">
                <a:latin typeface="Arial" panose="020B0604020202020204" pitchFamily="34" charset="0"/>
                <a:cs typeface="Arial" panose="020B0604020202020204" pitchFamily="34" charset="0"/>
              </a:rPr>
              <a:t>81.25 MHz RFQ (10 keV/u to 500 keV/u)</a:t>
            </a:r>
          </a:p>
          <a:p>
            <a:r>
              <a:rPr lang="en-US" altLang="ko-KR" sz="2200" dirty="0">
                <a:latin typeface="Arial" panose="020B0604020202020204" pitchFamily="34" charset="0"/>
                <a:cs typeface="Arial" panose="020B0604020202020204" pitchFamily="34" charset="0"/>
              </a:rPr>
              <a:t>Medium Energy Beam Transport is to transport and match the beam from the RFQ to the SCL (Super-Conducting Linac) </a:t>
            </a:r>
          </a:p>
          <a:p>
            <a:endParaRPr lang="en-US" altLang="ko-KR" dirty="0"/>
          </a:p>
          <a:p>
            <a:endParaRPr lang="ko-KR" altLang="en-US" dirty="0"/>
          </a:p>
        </p:txBody>
      </p:sp>
      <p:pic>
        <p:nvPicPr>
          <p:cNvPr id="4" name="그림 3"/>
          <p:cNvPicPr>
            <a:picLocks noChangeAspect="1"/>
          </p:cNvPicPr>
          <p:nvPr/>
        </p:nvPicPr>
        <p:blipFill rotWithShape="1">
          <a:blip r:embed="rId2">
            <a:extLst>
              <a:ext uri="{28A0092B-C50C-407E-A947-70E740481C1C}">
                <a14:useLocalDpi xmlns:a14="http://schemas.microsoft.com/office/drawing/2010/main" val="0"/>
              </a:ext>
            </a:extLst>
          </a:blip>
          <a:srcRect t="3040"/>
          <a:stretch/>
        </p:blipFill>
        <p:spPr>
          <a:xfrm>
            <a:off x="1803134" y="3248980"/>
            <a:ext cx="8229271" cy="3564396"/>
          </a:xfrm>
          <a:prstGeom prst="rect">
            <a:avLst/>
          </a:prstGeom>
        </p:spPr>
      </p:pic>
      <p:sp>
        <p:nvSpPr>
          <p:cNvPr id="5" name="TextBox 4">
            <a:extLst>
              <a:ext uri="{FF2B5EF4-FFF2-40B4-BE49-F238E27FC236}">
                <a16:creationId xmlns:a16="http://schemas.microsoft.com/office/drawing/2014/main" id="{40EBE86F-EF91-4508-A8D1-6A8B61434A5C}"/>
              </a:ext>
            </a:extLst>
          </p:cNvPr>
          <p:cNvSpPr txBox="1"/>
          <p:nvPr/>
        </p:nvSpPr>
        <p:spPr>
          <a:xfrm>
            <a:off x="1803134" y="4869160"/>
            <a:ext cx="492443" cy="307777"/>
          </a:xfrm>
          <a:prstGeom prst="rect">
            <a:avLst/>
          </a:prstGeom>
          <a:noFill/>
          <a:ln>
            <a:solidFill>
              <a:schemeClr val="tx1"/>
            </a:solidFill>
          </a:ln>
        </p:spPr>
        <p:txBody>
          <a:bodyPr wrap="none" rtlCol="0">
            <a:spAutoFit/>
          </a:bodyPr>
          <a:lstStyle/>
          <a:p>
            <a:r>
              <a:rPr lang="en-US" altLang="ko-KR" sz="1400" b="1" dirty="0">
                <a:latin typeface="+mn-ea"/>
                <a:cs typeface="Arial" panose="020B0604020202020204" pitchFamily="34" charset="0"/>
              </a:rPr>
              <a:t>SCL</a:t>
            </a:r>
            <a:endParaRPr lang="ko-KR" altLang="en-US" sz="1400" b="1" dirty="0">
              <a:latin typeface="+mn-ea"/>
              <a:cs typeface="Arial" panose="020B0604020202020204" pitchFamily="34" charset="0"/>
            </a:endParaRPr>
          </a:p>
        </p:txBody>
      </p:sp>
    </p:spTree>
    <p:extLst>
      <p:ext uri="{BB962C8B-B14F-4D97-AF65-F5344CB8AC3E}">
        <p14:creationId xmlns:p14="http://schemas.microsoft.com/office/powerpoint/2010/main" val="127821437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Autofit/>
          </a:bodyPr>
          <a:lstStyle/>
          <a:p>
            <a:r>
              <a:rPr lang="en-US" altLang="ko-KR" dirty="0"/>
              <a:t>In multi-particle simulations</a:t>
            </a:r>
            <a:endParaRPr lang="ko-KR" altLang="en-US" dirty="0"/>
          </a:p>
        </p:txBody>
      </p:sp>
      <p:sp>
        <p:nvSpPr>
          <p:cNvPr id="4" name="내용 개체 틀 2"/>
          <p:cNvSpPr>
            <a:spLocks noGrp="1"/>
          </p:cNvSpPr>
          <p:nvPr>
            <p:ph sz="half" idx="2"/>
          </p:nvPr>
        </p:nvSpPr>
        <p:spPr>
          <a:xfrm>
            <a:off x="1199456" y="4509119"/>
            <a:ext cx="9613068" cy="1878165"/>
          </a:xfrm>
          <a:noFill/>
        </p:spPr>
        <p:txBody>
          <a:bodyPr>
            <a:noAutofit/>
          </a:bodyPr>
          <a:lstStyle/>
          <a:p>
            <a:pPr marL="177800" indent="-177800"/>
            <a:r>
              <a:rPr lang="en-US" altLang="ko-KR" sz="2200" dirty="0">
                <a:solidFill>
                  <a:srgbClr val="0000FF"/>
                </a:solidFill>
                <a:latin typeface="Arial" panose="020B0604020202020204" pitchFamily="34" charset="0"/>
                <a:cs typeface="Arial" panose="020B0604020202020204" pitchFamily="34" charset="0"/>
              </a:rPr>
              <a:t>Around</a:t>
            </a:r>
            <a:r>
              <a:rPr lang="ko-KR" altLang="en-US" sz="2200" dirty="0">
                <a:solidFill>
                  <a:srgbClr val="0000FF"/>
                </a:solidFill>
                <a:latin typeface="Arial" panose="020B0604020202020204" pitchFamily="34" charset="0"/>
                <a:cs typeface="Arial" panose="020B0604020202020204" pitchFamily="34" charset="0"/>
              </a:rPr>
              <a:t> </a:t>
            </a:r>
            <a:r>
              <a:rPr lang="en-US" altLang="ko-KR" sz="2200" dirty="0">
                <a:solidFill>
                  <a:srgbClr val="0000FF"/>
                </a:solidFill>
                <a:latin typeface="Arial" panose="020B0604020202020204" pitchFamily="34" charset="0"/>
                <a:cs typeface="Arial" panose="020B0604020202020204" pitchFamily="34" charset="0"/>
              </a:rPr>
              <a:t>particle resonances, no parametric instabilities </a:t>
            </a:r>
            <a:r>
              <a:rPr lang="en-US" altLang="ko-KR" sz="2200" dirty="0">
                <a:latin typeface="Arial" panose="020B0604020202020204" pitchFamily="34" charset="0"/>
                <a:cs typeface="Arial" panose="020B0604020202020204" pitchFamily="34" charset="0"/>
              </a:rPr>
              <a:t>are manifested          except the envelope instability for non-KV beams. </a:t>
            </a:r>
          </a:p>
          <a:p>
            <a:pPr marL="177800" indent="-177800"/>
            <a:r>
              <a:rPr lang="en-US" altLang="ko-KR" sz="2200" dirty="0">
                <a:solidFill>
                  <a:srgbClr val="0000FF"/>
                </a:solidFill>
                <a:latin typeface="Arial" panose="020B0604020202020204" pitchFamily="34" charset="0"/>
                <a:cs typeface="Arial" panose="020B0604020202020204" pitchFamily="34" charset="0"/>
              </a:rPr>
              <a:t>The rest parametric instabilities </a:t>
            </a:r>
            <a:r>
              <a:rPr lang="en-US" altLang="ko-KR" sz="2200" dirty="0">
                <a:latin typeface="Arial" panose="020B0604020202020204" pitchFamily="34" charset="0"/>
                <a:cs typeface="Arial" panose="020B0604020202020204" pitchFamily="34" charset="0"/>
              </a:rPr>
              <a:t>manifest away from particle resonances for waterbag beam, but </a:t>
            </a:r>
            <a:r>
              <a:rPr lang="en-US" altLang="ko-KR" sz="2200" dirty="0">
                <a:solidFill>
                  <a:srgbClr val="0000FF"/>
                </a:solidFill>
                <a:latin typeface="Arial" panose="020B0604020202020204" pitchFamily="34" charset="0"/>
                <a:cs typeface="Arial" panose="020B0604020202020204" pitchFamily="34" charset="0"/>
              </a:rPr>
              <a:t>not for Gaussian</a:t>
            </a:r>
            <a:r>
              <a:rPr lang="en-US" altLang="ko-KR" sz="2200" dirty="0">
                <a:latin typeface="Arial" panose="020B0604020202020204" pitchFamily="34" charset="0"/>
                <a:cs typeface="Arial" panose="020B0604020202020204" pitchFamily="34" charset="0"/>
              </a:rPr>
              <a:t>.</a:t>
            </a:r>
          </a:p>
        </p:txBody>
      </p:sp>
      <p:cxnSp>
        <p:nvCxnSpPr>
          <p:cNvPr id="5" name="직선 연결선 4"/>
          <p:cNvCxnSpPr/>
          <p:nvPr/>
        </p:nvCxnSpPr>
        <p:spPr>
          <a:xfrm>
            <a:off x="2036918" y="2468270"/>
            <a:ext cx="7488832" cy="0"/>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6" name="직선 연결선 5"/>
          <p:cNvCxnSpPr/>
          <p:nvPr/>
        </p:nvCxnSpPr>
        <p:spPr>
          <a:xfrm>
            <a:off x="2036918" y="2360258"/>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7" name="직선 연결선 6"/>
          <p:cNvCxnSpPr/>
          <p:nvPr/>
        </p:nvCxnSpPr>
        <p:spPr>
          <a:xfrm>
            <a:off x="6645430" y="2360258"/>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8" name="직선 연결선 7"/>
          <p:cNvCxnSpPr/>
          <p:nvPr/>
        </p:nvCxnSpPr>
        <p:spPr>
          <a:xfrm>
            <a:off x="8085590" y="2360258"/>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193910" y="2519824"/>
            <a:ext cx="805029" cy="369332"/>
          </a:xfrm>
          <a:prstGeom prst="rect">
            <a:avLst/>
          </a:prstGeom>
          <a:noFill/>
        </p:spPr>
        <p:txBody>
          <a:bodyPr wrap="none" rtlCol="0">
            <a:spAutoFit/>
          </a:bodyPr>
          <a:lstStyle/>
          <a:p>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=90°</a:t>
            </a:r>
            <a:endParaRPr lang="ko-KR" altLang="en-US" dirty="0">
              <a:latin typeface="Arial" panose="020B0604020202020204" pitchFamily="34" charset="0"/>
              <a:cs typeface="Arial" panose="020B0604020202020204" pitchFamily="34" charset="0"/>
            </a:endParaRPr>
          </a:p>
        </p:txBody>
      </p:sp>
      <p:sp>
        <p:nvSpPr>
          <p:cNvPr id="10" name="TextBox 9"/>
          <p:cNvSpPr txBox="1"/>
          <p:nvPr/>
        </p:nvSpPr>
        <p:spPr>
          <a:xfrm>
            <a:off x="7509527" y="2519824"/>
            <a:ext cx="933269" cy="369332"/>
          </a:xfrm>
          <a:prstGeom prst="rect">
            <a:avLst/>
          </a:prstGeom>
          <a:noFill/>
        </p:spPr>
        <p:txBody>
          <a:bodyPr wrap="none" rtlCol="0">
            <a:spAutoFit/>
          </a:bodyPr>
          <a:lstStyle/>
          <a:p>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=120°</a:t>
            </a:r>
            <a:endParaRPr lang="ko-KR" altLang="en-US" dirty="0">
              <a:latin typeface="Arial" panose="020B0604020202020204" pitchFamily="34" charset="0"/>
              <a:cs typeface="Arial" panose="020B0604020202020204" pitchFamily="34" charset="0"/>
            </a:endParaRPr>
          </a:p>
        </p:txBody>
      </p:sp>
      <p:sp>
        <p:nvSpPr>
          <p:cNvPr id="11" name="TextBox 10"/>
          <p:cNvSpPr txBox="1"/>
          <p:nvPr/>
        </p:nvSpPr>
        <p:spPr>
          <a:xfrm>
            <a:off x="4114399" y="860520"/>
            <a:ext cx="1266693" cy="1200329"/>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3(</a:t>
            </a:r>
            <a:r>
              <a:rPr lang="en-US" altLang="ko-KR" dirty="0">
                <a:latin typeface="Symbol" panose="05050102010706020507" pitchFamily="18" charset="2"/>
                <a:cs typeface="Arial" panose="020B0604020202020204" pitchFamily="34" charset="0"/>
              </a:rPr>
              <a:t>s</a:t>
            </a:r>
            <a:r>
              <a:rPr lang="en-US" altLang="ko-KR" baseline="-25000" dirty="0">
                <a:latin typeface="Arial" panose="020B0604020202020204" pitchFamily="34" charset="0"/>
                <a:cs typeface="Arial" panose="020B0604020202020204" pitchFamily="34" charset="0"/>
              </a:rPr>
              <a:t>o</a:t>
            </a:r>
            <a:r>
              <a:rPr lang="en-US" altLang="ko-KR" dirty="0">
                <a:latin typeface="Arial" panose="020B0604020202020204" pitchFamily="34" charset="0"/>
                <a:cs typeface="Arial" panose="020B0604020202020204" pitchFamily="34" charset="0"/>
              </a:rPr>
              <a:t>-</a:t>
            </a:r>
            <a:r>
              <a:rPr lang="en-US" altLang="ko-KR" dirty="0" err="1">
                <a:latin typeface="Symbol" panose="05050102010706020507" pitchFamily="18" charset="2"/>
                <a:cs typeface="Arial" panose="020B0604020202020204" pitchFamily="34" charset="0"/>
              </a:rPr>
              <a:t>Ds</a:t>
            </a:r>
            <a:r>
              <a:rPr lang="en-US" altLang="ko-KR" sz="1050" dirty="0" err="1">
                <a:latin typeface="Arial" panose="020B0604020202020204" pitchFamily="34" charset="0"/>
                <a:cs typeface="Arial" panose="020B0604020202020204" pitchFamily="34" charset="0"/>
              </a:rPr>
              <a:t>coh</a:t>
            </a:r>
            <a:r>
              <a:rPr lang="en-US" altLang="ko-KR" dirty="0">
                <a:latin typeface="Arial" panose="020B0604020202020204" pitchFamily="34" charset="0"/>
                <a:cs typeface="Arial" panose="020B0604020202020204" pitchFamily="34" charset="0"/>
              </a:rPr>
              <a:t>)</a:t>
            </a:r>
          </a:p>
          <a:p>
            <a:r>
              <a:rPr lang="en-US" altLang="ko-KR" dirty="0">
                <a:latin typeface="Arial" panose="020B0604020202020204" pitchFamily="34" charset="0"/>
                <a:cs typeface="Arial" panose="020B0604020202020204" pitchFamily="34" charset="0"/>
              </a:rPr>
              <a:t>=180º</a:t>
            </a:r>
          </a:p>
          <a:p>
            <a:r>
              <a:rPr lang="en-US" altLang="ko-KR" dirty="0">
                <a:latin typeface="Arial" panose="020B0604020202020204" pitchFamily="34" charset="0"/>
                <a:cs typeface="Arial" panose="020B0604020202020204" pitchFamily="34" charset="0"/>
              </a:rPr>
              <a:t>instability</a:t>
            </a:r>
          </a:p>
          <a:p>
            <a:r>
              <a:rPr lang="en-US" altLang="ko-KR" dirty="0">
                <a:solidFill>
                  <a:srgbClr val="0000FF"/>
                </a:solidFill>
                <a:latin typeface="Arial" panose="020B0604020202020204" pitchFamily="34" charset="0"/>
                <a:cs typeface="Arial" panose="020B0604020202020204" pitchFamily="34" charset="0"/>
              </a:rPr>
              <a:t>waterbag</a:t>
            </a:r>
            <a:endParaRPr lang="ko-KR" altLang="en-US" dirty="0">
              <a:solidFill>
                <a:srgbClr val="0000FF"/>
              </a:solidFill>
              <a:latin typeface="Arial" panose="020B0604020202020204" pitchFamily="34" charset="0"/>
              <a:cs typeface="Arial" panose="020B0604020202020204" pitchFamily="34" charset="0"/>
            </a:endParaRPr>
          </a:p>
        </p:txBody>
      </p:sp>
      <p:cxnSp>
        <p:nvCxnSpPr>
          <p:cNvPr id="12" name="직선 연결선 11"/>
          <p:cNvCxnSpPr/>
          <p:nvPr/>
        </p:nvCxnSpPr>
        <p:spPr>
          <a:xfrm>
            <a:off x="3693102" y="2375167"/>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sp>
        <p:nvSpPr>
          <p:cNvPr id="13" name="왼쪽 중괄호 12"/>
          <p:cNvSpPr/>
          <p:nvPr/>
        </p:nvSpPr>
        <p:spPr>
          <a:xfrm rot="5400000">
            <a:off x="6040390" y="1638410"/>
            <a:ext cx="180881" cy="1023092"/>
          </a:xfrm>
          <a:prstGeom prst="leftBrace">
            <a:avLst/>
          </a:prstGeom>
          <a:ln w="190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4" name="TextBox 13"/>
          <p:cNvSpPr txBox="1"/>
          <p:nvPr/>
        </p:nvSpPr>
        <p:spPr>
          <a:xfrm>
            <a:off x="5493302" y="1172126"/>
            <a:ext cx="1261884" cy="923330"/>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4</a:t>
            </a:r>
            <a:r>
              <a:rPr lang="en-US" altLang="ko-KR" baseline="30000" dirty="0">
                <a:latin typeface="Arial" panose="020B0604020202020204" pitchFamily="34" charset="0"/>
                <a:cs typeface="Arial" panose="020B0604020202020204" pitchFamily="34" charset="0"/>
              </a:rPr>
              <a:t>th</a:t>
            </a:r>
            <a:r>
              <a:rPr lang="en-US" altLang="ko-KR" dirty="0">
                <a:latin typeface="Arial" panose="020B0604020202020204" pitchFamily="34" charset="0"/>
                <a:cs typeface="Arial" panose="020B0604020202020204" pitchFamily="34" charset="0"/>
              </a:rPr>
              <a:t> order</a:t>
            </a:r>
          </a:p>
          <a:p>
            <a:r>
              <a:rPr lang="en-US" altLang="ko-KR" dirty="0">
                <a:latin typeface="Arial" panose="020B0604020202020204" pitchFamily="34" charset="0"/>
                <a:cs typeface="Arial" panose="020B0604020202020204" pitchFamily="34" charset="0"/>
              </a:rPr>
              <a:t>resonance</a:t>
            </a:r>
          </a:p>
          <a:p>
            <a:r>
              <a:rPr lang="en-US" altLang="ko-KR" dirty="0">
                <a:solidFill>
                  <a:srgbClr val="0000FF"/>
                </a:solidFill>
                <a:latin typeface="Arial" panose="020B0604020202020204" pitchFamily="34" charset="0"/>
                <a:cs typeface="Arial" panose="020B0604020202020204" pitchFamily="34" charset="0"/>
              </a:rPr>
              <a:t>non-KV</a:t>
            </a:r>
            <a:endParaRPr lang="ko-KR" altLang="en-US" dirty="0">
              <a:solidFill>
                <a:srgbClr val="0000FF"/>
              </a:solidFill>
              <a:latin typeface="Arial" panose="020B0604020202020204" pitchFamily="34" charset="0"/>
              <a:cs typeface="Arial" panose="020B0604020202020204" pitchFamily="34" charset="0"/>
            </a:endParaRPr>
          </a:p>
        </p:txBody>
      </p:sp>
      <p:sp>
        <p:nvSpPr>
          <p:cNvPr id="15" name="왼쪽 중괄호 14"/>
          <p:cNvSpPr/>
          <p:nvPr/>
        </p:nvSpPr>
        <p:spPr>
          <a:xfrm rot="5400000">
            <a:off x="7631997" y="1786806"/>
            <a:ext cx="187104" cy="720079"/>
          </a:xfrm>
          <a:prstGeom prst="leftBrace">
            <a:avLst/>
          </a:prstGeom>
          <a:ln w="190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6" name="TextBox 15"/>
          <p:cNvSpPr txBox="1"/>
          <p:nvPr/>
        </p:nvSpPr>
        <p:spPr>
          <a:xfrm>
            <a:off x="7077478" y="1172126"/>
            <a:ext cx="1261884" cy="923330"/>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6</a:t>
            </a:r>
            <a:r>
              <a:rPr lang="en-US" altLang="ko-KR" baseline="30000" dirty="0">
                <a:latin typeface="Arial" panose="020B0604020202020204" pitchFamily="34" charset="0"/>
                <a:cs typeface="Arial" panose="020B0604020202020204" pitchFamily="34" charset="0"/>
              </a:rPr>
              <a:t>th</a:t>
            </a:r>
            <a:r>
              <a:rPr lang="en-US" altLang="ko-KR" dirty="0">
                <a:latin typeface="Arial" panose="020B0604020202020204" pitchFamily="34" charset="0"/>
                <a:cs typeface="Arial" panose="020B0604020202020204" pitchFamily="34" charset="0"/>
              </a:rPr>
              <a:t> order</a:t>
            </a:r>
          </a:p>
          <a:p>
            <a:r>
              <a:rPr lang="en-US" altLang="ko-KR" dirty="0">
                <a:latin typeface="Arial" panose="020B0604020202020204" pitchFamily="34" charset="0"/>
                <a:cs typeface="Arial" panose="020B0604020202020204" pitchFamily="34" charset="0"/>
              </a:rPr>
              <a:t>resonance</a:t>
            </a:r>
          </a:p>
          <a:p>
            <a:r>
              <a:rPr lang="en-US" altLang="ko-KR" dirty="0">
                <a:solidFill>
                  <a:srgbClr val="0000FF"/>
                </a:solidFill>
                <a:latin typeface="Arial" panose="020B0604020202020204" pitchFamily="34" charset="0"/>
                <a:cs typeface="Arial" panose="020B0604020202020204" pitchFamily="34" charset="0"/>
              </a:rPr>
              <a:t>non-KV</a:t>
            </a:r>
            <a:endParaRPr lang="ko-KR" altLang="en-US" dirty="0">
              <a:solidFill>
                <a:srgbClr val="0000FF"/>
              </a:solidFill>
              <a:latin typeface="Arial" panose="020B0604020202020204" pitchFamily="34" charset="0"/>
              <a:cs typeface="Arial" panose="020B0604020202020204" pitchFamily="34" charset="0"/>
            </a:endParaRPr>
          </a:p>
        </p:txBody>
      </p:sp>
      <p:sp>
        <p:nvSpPr>
          <p:cNvPr id="17" name="위쪽 화살표 16"/>
          <p:cNvSpPr/>
          <p:nvPr/>
        </p:nvSpPr>
        <p:spPr>
          <a:xfrm rot="10800000">
            <a:off x="4125151" y="2037616"/>
            <a:ext cx="222448" cy="381600"/>
          </a:xfrm>
          <a:prstGeom prst="upArrow">
            <a:avLst/>
          </a:prstGeom>
          <a:solidFill>
            <a:srgbClr val="FFFF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TextBox 17"/>
          <p:cNvSpPr txBox="1"/>
          <p:nvPr/>
        </p:nvSpPr>
        <p:spPr>
          <a:xfrm>
            <a:off x="3142152" y="3164776"/>
            <a:ext cx="1266693" cy="1200329"/>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4(</a:t>
            </a:r>
            <a:r>
              <a:rPr lang="en-US" altLang="ko-KR" dirty="0">
                <a:latin typeface="Symbol" panose="05050102010706020507" pitchFamily="18" charset="2"/>
                <a:cs typeface="Arial" panose="020B0604020202020204" pitchFamily="34" charset="0"/>
              </a:rPr>
              <a:t>s</a:t>
            </a:r>
            <a:r>
              <a:rPr lang="en-US" altLang="ko-KR" baseline="-25000" dirty="0">
                <a:latin typeface="Arial" panose="020B0604020202020204" pitchFamily="34" charset="0"/>
                <a:cs typeface="Arial" panose="020B0604020202020204" pitchFamily="34" charset="0"/>
              </a:rPr>
              <a:t>o</a:t>
            </a:r>
            <a:r>
              <a:rPr lang="en-US" altLang="ko-KR" dirty="0">
                <a:latin typeface="Arial" panose="020B0604020202020204" pitchFamily="34" charset="0"/>
                <a:cs typeface="Arial" panose="020B0604020202020204" pitchFamily="34" charset="0"/>
              </a:rPr>
              <a:t>-</a:t>
            </a:r>
            <a:r>
              <a:rPr lang="en-US" altLang="ko-KR" dirty="0" err="1">
                <a:latin typeface="Symbol" panose="05050102010706020507" pitchFamily="18" charset="2"/>
                <a:cs typeface="Arial" panose="020B0604020202020204" pitchFamily="34" charset="0"/>
              </a:rPr>
              <a:t>Ds</a:t>
            </a:r>
            <a:r>
              <a:rPr lang="en-US" altLang="ko-KR" sz="1050" dirty="0" err="1">
                <a:latin typeface="Arial" panose="020B0604020202020204" pitchFamily="34" charset="0"/>
                <a:cs typeface="Arial" panose="020B0604020202020204" pitchFamily="34" charset="0"/>
              </a:rPr>
              <a:t>coh</a:t>
            </a:r>
            <a:r>
              <a:rPr lang="en-US" altLang="ko-KR" dirty="0">
                <a:latin typeface="Arial" panose="020B0604020202020204" pitchFamily="34" charset="0"/>
                <a:cs typeface="Arial" panose="020B0604020202020204" pitchFamily="34" charset="0"/>
              </a:rPr>
              <a:t>)</a:t>
            </a:r>
          </a:p>
          <a:p>
            <a:r>
              <a:rPr lang="en-US" altLang="ko-KR" dirty="0">
                <a:latin typeface="Arial" panose="020B0604020202020204" pitchFamily="34" charset="0"/>
                <a:cs typeface="Arial" panose="020B0604020202020204" pitchFamily="34" charset="0"/>
              </a:rPr>
              <a:t>=180º</a:t>
            </a:r>
          </a:p>
          <a:p>
            <a:r>
              <a:rPr lang="en-US" altLang="ko-KR" dirty="0">
                <a:latin typeface="Arial" panose="020B0604020202020204" pitchFamily="34" charset="0"/>
                <a:cs typeface="Arial" panose="020B0604020202020204" pitchFamily="34" charset="0"/>
              </a:rPr>
              <a:t>instability</a:t>
            </a:r>
          </a:p>
          <a:p>
            <a:r>
              <a:rPr lang="en-US" altLang="ko-KR" dirty="0">
                <a:solidFill>
                  <a:srgbClr val="0000FF"/>
                </a:solidFill>
                <a:latin typeface="Arial" panose="020B0604020202020204" pitchFamily="34" charset="0"/>
                <a:cs typeface="Arial" panose="020B0604020202020204" pitchFamily="34" charset="0"/>
              </a:rPr>
              <a:t>KV</a:t>
            </a:r>
            <a:endParaRPr lang="ko-KR" altLang="en-US" dirty="0">
              <a:solidFill>
                <a:srgbClr val="0000FF"/>
              </a:solidFill>
              <a:latin typeface="Arial" panose="020B0604020202020204" pitchFamily="34" charset="0"/>
              <a:cs typeface="Arial" panose="020B0604020202020204" pitchFamily="34" charset="0"/>
            </a:endParaRPr>
          </a:p>
        </p:txBody>
      </p:sp>
      <p:sp>
        <p:nvSpPr>
          <p:cNvPr id="19" name="TextBox 18"/>
          <p:cNvSpPr txBox="1"/>
          <p:nvPr/>
        </p:nvSpPr>
        <p:spPr>
          <a:xfrm>
            <a:off x="3182624" y="2505880"/>
            <a:ext cx="805029" cy="369332"/>
          </a:xfrm>
          <a:prstGeom prst="rect">
            <a:avLst/>
          </a:prstGeom>
          <a:noFill/>
        </p:spPr>
        <p:txBody>
          <a:bodyPr wrap="none" rtlCol="0">
            <a:spAutoFit/>
          </a:bodyPr>
          <a:lstStyle/>
          <a:p>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=30°</a:t>
            </a:r>
            <a:endParaRPr lang="ko-KR" altLang="en-US" dirty="0">
              <a:latin typeface="Arial" panose="020B0604020202020204" pitchFamily="34" charset="0"/>
              <a:cs typeface="Arial" panose="020B0604020202020204" pitchFamily="34" charset="0"/>
            </a:endParaRPr>
          </a:p>
        </p:txBody>
      </p:sp>
      <p:sp>
        <p:nvSpPr>
          <p:cNvPr id="20" name="TextBox 19"/>
          <p:cNvSpPr txBox="1"/>
          <p:nvPr/>
        </p:nvSpPr>
        <p:spPr>
          <a:xfrm>
            <a:off x="5133263" y="3164776"/>
            <a:ext cx="1276311" cy="1200329"/>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4(</a:t>
            </a:r>
            <a:r>
              <a:rPr lang="en-US" altLang="ko-KR" dirty="0">
                <a:latin typeface="Symbol" panose="05050102010706020507" pitchFamily="18" charset="2"/>
                <a:cs typeface="Arial" panose="020B0604020202020204" pitchFamily="34" charset="0"/>
              </a:rPr>
              <a:t>s</a:t>
            </a:r>
            <a:r>
              <a:rPr lang="en-US" altLang="ko-KR" baseline="-25000" dirty="0">
                <a:latin typeface="Arial" panose="020B0604020202020204" pitchFamily="34" charset="0"/>
                <a:cs typeface="Arial" panose="020B0604020202020204" pitchFamily="34" charset="0"/>
              </a:rPr>
              <a:t>o</a:t>
            </a:r>
            <a:r>
              <a:rPr lang="en-US" altLang="ko-KR" dirty="0">
                <a:latin typeface="Arial" panose="020B0604020202020204" pitchFamily="34" charset="0"/>
                <a:cs typeface="Arial" panose="020B0604020202020204" pitchFamily="34" charset="0"/>
              </a:rPr>
              <a:t>-</a:t>
            </a:r>
            <a:r>
              <a:rPr lang="en-US" altLang="ko-KR" dirty="0" err="1">
                <a:latin typeface="Symbol" panose="05050102010706020507" pitchFamily="18" charset="2"/>
                <a:cs typeface="Arial" panose="020B0604020202020204" pitchFamily="34" charset="0"/>
              </a:rPr>
              <a:t>Ds</a:t>
            </a:r>
            <a:r>
              <a:rPr lang="en-US" altLang="ko-KR" sz="1100" dirty="0" err="1">
                <a:latin typeface="Arial" panose="020B0604020202020204" pitchFamily="34" charset="0"/>
                <a:cs typeface="Arial" panose="020B0604020202020204" pitchFamily="34" charset="0"/>
              </a:rPr>
              <a:t>coh</a:t>
            </a:r>
            <a:r>
              <a:rPr lang="en-US" altLang="ko-KR" dirty="0">
                <a:latin typeface="Arial" panose="020B0604020202020204" pitchFamily="34" charset="0"/>
                <a:cs typeface="Arial" panose="020B0604020202020204" pitchFamily="34" charset="0"/>
              </a:rPr>
              <a:t>)</a:t>
            </a:r>
          </a:p>
          <a:p>
            <a:r>
              <a:rPr lang="en-US" altLang="ko-KR" dirty="0">
                <a:latin typeface="Arial" panose="020B0604020202020204" pitchFamily="34" charset="0"/>
                <a:cs typeface="Arial" panose="020B0604020202020204" pitchFamily="34" charset="0"/>
              </a:rPr>
              <a:t>=360º</a:t>
            </a:r>
          </a:p>
          <a:p>
            <a:r>
              <a:rPr lang="en-US" altLang="ko-KR" dirty="0">
                <a:latin typeface="Arial" panose="020B0604020202020204" pitchFamily="34" charset="0"/>
                <a:cs typeface="Arial" panose="020B0604020202020204" pitchFamily="34" charset="0"/>
              </a:rPr>
              <a:t>instability</a:t>
            </a:r>
          </a:p>
          <a:p>
            <a:r>
              <a:rPr lang="en-US" altLang="ko-KR" dirty="0">
                <a:solidFill>
                  <a:srgbClr val="0000FF"/>
                </a:solidFill>
                <a:latin typeface="Arial" panose="020B0604020202020204" pitchFamily="34" charset="0"/>
                <a:cs typeface="Arial" panose="020B0604020202020204" pitchFamily="34" charset="0"/>
              </a:rPr>
              <a:t>KV</a:t>
            </a:r>
            <a:endParaRPr lang="ko-KR" altLang="en-US" dirty="0">
              <a:solidFill>
                <a:srgbClr val="0000FF"/>
              </a:solidFill>
              <a:latin typeface="Arial" panose="020B0604020202020204" pitchFamily="34" charset="0"/>
              <a:cs typeface="Arial" panose="020B0604020202020204" pitchFamily="34" charset="0"/>
            </a:endParaRPr>
          </a:p>
        </p:txBody>
      </p:sp>
      <p:sp>
        <p:nvSpPr>
          <p:cNvPr id="21" name="위쪽 화살표 20"/>
          <p:cNvSpPr/>
          <p:nvPr/>
        </p:nvSpPr>
        <p:spPr>
          <a:xfrm>
            <a:off x="6481973" y="2836643"/>
            <a:ext cx="223200" cy="381600"/>
          </a:xfrm>
          <a:prstGeom prst="upArrow">
            <a:avLst/>
          </a:prstGeom>
          <a:solidFill>
            <a:srgbClr val="FFFF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TextBox 21"/>
          <p:cNvSpPr txBox="1"/>
          <p:nvPr/>
        </p:nvSpPr>
        <p:spPr>
          <a:xfrm>
            <a:off x="6443205" y="3164775"/>
            <a:ext cx="1368965" cy="923330"/>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envelope </a:t>
            </a:r>
          </a:p>
          <a:p>
            <a:r>
              <a:rPr lang="en-US" altLang="ko-KR" dirty="0">
                <a:latin typeface="Arial" panose="020B0604020202020204" pitchFamily="34" charset="0"/>
                <a:cs typeface="Arial" panose="020B0604020202020204" pitchFamily="34" charset="0"/>
              </a:rPr>
              <a:t>instability</a:t>
            </a:r>
          </a:p>
          <a:p>
            <a:r>
              <a:rPr lang="en-US" altLang="ko-KR" dirty="0">
                <a:solidFill>
                  <a:srgbClr val="0000FF"/>
                </a:solidFill>
                <a:latin typeface="Arial" panose="020B0604020202020204" pitchFamily="34" charset="0"/>
                <a:cs typeface="Arial" panose="020B0604020202020204" pitchFamily="34" charset="0"/>
              </a:rPr>
              <a:t>non-KV, KV</a:t>
            </a:r>
            <a:endParaRPr lang="ko-KR" altLang="en-US" dirty="0">
              <a:solidFill>
                <a:srgbClr val="0000FF"/>
              </a:solidFill>
              <a:latin typeface="Arial" panose="020B0604020202020204" pitchFamily="34" charset="0"/>
              <a:cs typeface="Arial" panose="020B0604020202020204" pitchFamily="34" charset="0"/>
            </a:endParaRPr>
          </a:p>
        </p:txBody>
      </p:sp>
      <p:sp>
        <p:nvSpPr>
          <p:cNvPr id="23" name="왼쪽 중괄호 22"/>
          <p:cNvSpPr/>
          <p:nvPr/>
        </p:nvSpPr>
        <p:spPr>
          <a:xfrm rot="5400000">
            <a:off x="8514895" y="1985313"/>
            <a:ext cx="158994" cy="342528"/>
          </a:xfrm>
          <a:prstGeom prst="leftBrace">
            <a:avLst/>
          </a:prstGeom>
          <a:ln w="190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24" name="왼쪽 중괄호 23"/>
          <p:cNvSpPr/>
          <p:nvPr/>
        </p:nvSpPr>
        <p:spPr>
          <a:xfrm rot="5400000">
            <a:off x="8908741" y="2037098"/>
            <a:ext cx="154472" cy="234436"/>
          </a:xfrm>
          <a:prstGeom prst="leftBrace">
            <a:avLst/>
          </a:prstGeom>
          <a:ln w="190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25" name="TextBox 24"/>
          <p:cNvSpPr txBox="1"/>
          <p:nvPr/>
        </p:nvSpPr>
        <p:spPr>
          <a:xfrm>
            <a:off x="8283580" y="1166503"/>
            <a:ext cx="1556836" cy="923330"/>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8</a:t>
            </a:r>
            <a:r>
              <a:rPr lang="en-US" altLang="ko-KR" baseline="30000" dirty="0">
                <a:latin typeface="Arial" panose="020B0604020202020204" pitchFamily="34" charset="0"/>
                <a:cs typeface="Arial" panose="020B0604020202020204" pitchFamily="34" charset="0"/>
              </a:rPr>
              <a:t>th</a:t>
            </a:r>
            <a:r>
              <a:rPr lang="en-US" altLang="ko-KR" dirty="0">
                <a:latin typeface="Arial" panose="020B0604020202020204" pitchFamily="34" charset="0"/>
                <a:cs typeface="Arial" panose="020B0604020202020204" pitchFamily="34" charset="0"/>
              </a:rPr>
              <a:t>, 10</a:t>
            </a:r>
            <a:r>
              <a:rPr lang="en-US" altLang="ko-KR" baseline="30000" dirty="0">
                <a:latin typeface="Arial" panose="020B0604020202020204" pitchFamily="34" charset="0"/>
                <a:cs typeface="Arial" panose="020B0604020202020204" pitchFamily="34" charset="0"/>
              </a:rPr>
              <a:t>th</a:t>
            </a:r>
            <a:r>
              <a:rPr lang="en-US" altLang="ko-KR" dirty="0">
                <a:latin typeface="Arial" panose="020B0604020202020204" pitchFamily="34" charset="0"/>
                <a:cs typeface="Arial" panose="020B0604020202020204" pitchFamily="34" charset="0"/>
              </a:rPr>
              <a:t> order</a:t>
            </a:r>
          </a:p>
          <a:p>
            <a:r>
              <a:rPr lang="en-US" altLang="ko-KR" dirty="0">
                <a:latin typeface="Arial" panose="020B0604020202020204" pitchFamily="34" charset="0"/>
                <a:cs typeface="Arial" panose="020B0604020202020204" pitchFamily="34" charset="0"/>
              </a:rPr>
              <a:t>resonance</a:t>
            </a:r>
          </a:p>
          <a:p>
            <a:r>
              <a:rPr lang="en-US" altLang="ko-KR" dirty="0">
                <a:solidFill>
                  <a:srgbClr val="0000FF"/>
                </a:solidFill>
                <a:latin typeface="Arial" panose="020B0604020202020204" pitchFamily="34" charset="0"/>
                <a:cs typeface="Arial" panose="020B0604020202020204" pitchFamily="34" charset="0"/>
              </a:rPr>
              <a:t>non-KV</a:t>
            </a:r>
            <a:endParaRPr lang="ko-KR" altLang="en-US" dirty="0">
              <a:solidFill>
                <a:srgbClr val="0000FF"/>
              </a:solidFill>
              <a:latin typeface="Arial" panose="020B0604020202020204" pitchFamily="34" charset="0"/>
              <a:cs typeface="Arial" panose="020B0604020202020204" pitchFamily="34" charset="0"/>
            </a:endParaRPr>
          </a:p>
        </p:txBody>
      </p:sp>
      <p:sp>
        <p:nvSpPr>
          <p:cNvPr id="26" name="TextBox 25"/>
          <p:cNvSpPr txBox="1"/>
          <p:nvPr/>
        </p:nvSpPr>
        <p:spPr>
          <a:xfrm>
            <a:off x="2818255" y="860520"/>
            <a:ext cx="1266693" cy="1200329"/>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4(</a:t>
            </a:r>
            <a:r>
              <a:rPr lang="en-US" altLang="ko-KR" dirty="0">
                <a:latin typeface="Symbol" panose="05050102010706020507" pitchFamily="18" charset="2"/>
                <a:cs typeface="Arial" panose="020B0604020202020204" pitchFamily="34" charset="0"/>
              </a:rPr>
              <a:t>s</a:t>
            </a:r>
            <a:r>
              <a:rPr lang="en-US" altLang="ko-KR" baseline="-25000" dirty="0">
                <a:latin typeface="Arial" panose="020B0604020202020204" pitchFamily="34" charset="0"/>
                <a:cs typeface="Arial" panose="020B0604020202020204" pitchFamily="34" charset="0"/>
              </a:rPr>
              <a:t>o</a:t>
            </a:r>
            <a:r>
              <a:rPr lang="en-US" altLang="ko-KR" dirty="0">
                <a:latin typeface="Arial" panose="020B0604020202020204" pitchFamily="34" charset="0"/>
                <a:cs typeface="Arial" panose="020B0604020202020204" pitchFamily="34" charset="0"/>
              </a:rPr>
              <a:t>-</a:t>
            </a:r>
            <a:r>
              <a:rPr lang="en-US" altLang="ko-KR" dirty="0" err="1">
                <a:latin typeface="Symbol" panose="05050102010706020507" pitchFamily="18" charset="2"/>
                <a:cs typeface="Arial" panose="020B0604020202020204" pitchFamily="34" charset="0"/>
              </a:rPr>
              <a:t>Ds</a:t>
            </a:r>
            <a:r>
              <a:rPr lang="en-US" altLang="ko-KR" sz="1050" dirty="0" err="1">
                <a:latin typeface="Arial" panose="020B0604020202020204" pitchFamily="34" charset="0"/>
                <a:cs typeface="Arial" panose="020B0604020202020204" pitchFamily="34" charset="0"/>
              </a:rPr>
              <a:t>coh</a:t>
            </a:r>
            <a:r>
              <a:rPr lang="en-US" altLang="ko-KR" dirty="0">
                <a:latin typeface="Arial" panose="020B0604020202020204" pitchFamily="34" charset="0"/>
                <a:cs typeface="Arial" panose="020B0604020202020204" pitchFamily="34" charset="0"/>
              </a:rPr>
              <a:t>)</a:t>
            </a:r>
          </a:p>
          <a:p>
            <a:r>
              <a:rPr lang="en-US" altLang="ko-KR" dirty="0">
                <a:latin typeface="Arial" panose="020B0604020202020204" pitchFamily="34" charset="0"/>
                <a:cs typeface="Arial" panose="020B0604020202020204" pitchFamily="34" charset="0"/>
              </a:rPr>
              <a:t>=180º</a:t>
            </a:r>
          </a:p>
          <a:p>
            <a:r>
              <a:rPr lang="en-US" altLang="ko-KR" dirty="0">
                <a:latin typeface="Arial" panose="020B0604020202020204" pitchFamily="34" charset="0"/>
                <a:cs typeface="Arial" panose="020B0604020202020204" pitchFamily="34" charset="0"/>
              </a:rPr>
              <a:t>instability</a:t>
            </a:r>
          </a:p>
          <a:p>
            <a:r>
              <a:rPr lang="en-US" altLang="ko-KR" dirty="0">
                <a:solidFill>
                  <a:srgbClr val="0000FF"/>
                </a:solidFill>
                <a:latin typeface="Arial" panose="020B0604020202020204" pitchFamily="34" charset="0"/>
                <a:cs typeface="Arial" panose="020B0604020202020204" pitchFamily="34" charset="0"/>
              </a:rPr>
              <a:t>waterbag</a:t>
            </a:r>
            <a:endParaRPr lang="ko-KR" altLang="en-US" dirty="0">
              <a:solidFill>
                <a:srgbClr val="0000FF"/>
              </a:solidFill>
              <a:latin typeface="Arial" panose="020B0604020202020204" pitchFamily="34" charset="0"/>
              <a:cs typeface="Arial" panose="020B0604020202020204" pitchFamily="34" charset="0"/>
            </a:endParaRPr>
          </a:p>
        </p:txBody>
      </p:sp>
      <p:cxnSp>
        <p:nvCxnSpPr>
          <p:cNvPr id="27" name="직선 연결선 26"/>
          <p:cNvCxnSpPr/>
          <p:nvPr/>
        </p:nvCxnSpPr>
        <p:spPr>
          <a:xfrm>
            <a:off x="5211694" y="2375167"/>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4701216" y="2505880"/>
            <a:ext cx="805029" cy="369332"/>
          </a:xfrm>
          <a:prstGeom prst="rect">
            <a:avLst/>
          </a:prstGeom>
          <a:noFill/>
        </p:spPr>
        <p:txBody>
          <a:bodyPr wrap="none" rtlCol="0">
            <a:spAutoFit/>
          </a:bodyPr>
          <a:lstStyle/>
          <a:p>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=60°</a:t>
            </a:r>
            <a:endParaRPr lang="ko-KR" altLang="en-US" dirty="0">
              <a:latin typeface="Arial" panose="020B0604020202020204" pitchFamily="34" charset="0"/>
              <a:cs typeface="Arial" panose="020B0604020202020204" pitchFamily="34" charset="0"/>
            </a:endParaRPr>
          </a:p>
        </p:txBody>
      </p:sp>
      <p:cxnSp>
        <p:nvCxnSpPr>
          <p:cNvPr id="29" name="직선 연결선 28"/>
          <p:cNvCxnSpPr/>
          <p:nvPr/>
        </p:nvCxnSpPr>
        <p:spPr>
          <a:xfrm>
            <a:off x="8774839" y="2354302"/>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8338600" y="2513868"/>
            <a:ext cx="933269" cy="369332"/>
          </a:xfrm>
          <a:prstGeom prst="rect">
            <a:avLst/>
          </a:prstGeom>
          <a:noFill/>
        </p:spPr>
        <p:txBody>
          <a:bodyPr wrap="none" rtlCol="0">
            <a:spAutoFit/>
          </a:bodyPr>
          <a:lstStyle/>
          <a:p>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=135°</a:t>
            </a:r>
            <a:endParaRPr lang="ko-KR" altLang="en-US" dirty="0">
              <a:latin typeface="Arial" panose="020B0604020202020204" pitchFamily="34" charset="0"/>
              <a:cs typeface="Arial" panose="020B0604020202020204" pitchFamily="34" charset="0"/>
            </a:endParaRPr>
          </a:p>
        </p:txBody>
      </p:sp>
      <p:sp>
        <p:nvSpPr>
          <p:cNvPr id="31" name="위쪽 화살표 30"/>
          <p:cNvSpPr/>
          <p:nvPr/>
        </p:nvSpPr>
        <p:spPr>
          <a:xfrm>
            <a:off x="6204351" y="2836800"/>
            <a:ext cx="223200" cy="381600"/>
          </a:xfrm>
          <a:prstGeom prst="upArrow">
            <a:avLst/>
          </a:prstGeom>
          <a:solidFill>
            <a:srgbClr val="FFFF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위쪽 화살표 31"/>
          <p:cNvSpPr/>
          <p:nvPr/>
        </p:nvSpPr>
        <p:spPr>
          <a:xfrm rot="10800000">
            <a:off x="3830694" y="2038998"/>
            <a:ext cx="222448" cy="381600"/>
          </a:xfrm>
          <a:prstGeom prst="upArrow">
            <a:avLst/>
          </a:prstGeom>
          <a:solidFill>
            <a:srgbClr val="FFFF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위쪽 화살표 32"/>
          <p:cNvSpPr/>
          <p:nvPr/>
        </p:nvSpPr>
        <p:spPr>
          <a:xfrm>
            <a:off x="3605638" y="2836816"/>
            <a:ext cx="223200" cy="381600"/>
          </a:xfrm>
          <a:prstGeom prst="upArrow">
            <a:avLst/>
          </a:prstGeom>
          <a:solidFill>
            <a:srgbClr val="FFFF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슬라이드 번호 개체 틀 3"/>
          <p:cNvSpPr txBox="1">
            <a:spLocks/>
          </p:cNvSpPr>
          <p:nvPr/>
        </p:nvSpPr>
        <p:spPr>
          <a:xfrm>
            <a:off x="7220744" y="6484255"/>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150</a:t>
            </a:fld>
            <a:endParaRPr lang="ko-KR" altLang="en-US" dirty="0"/>
          </a:p>
        </p:txBody>
      </p:sp>
    </p:spTree>
    <p:extLst>
      <p:ext uri="{BB962C8B-B14F-4D97-AF65-F5344CB8AC3E}">
        <p14:creationId xmlns:p14="http://schemas.microsoft.com/office/powerpoint/2010/main" val="250792275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Autofit/>
          </a:bodyPr>
          <a:lstStyle/>
          <a:p>
            <a:r>
              <a:rPr lang="en-US" altLang="ko-KR" dirty="0"/>
              <a:t>However, in actual linear accelerators</a:t>
            </a:r>
            <a:endParaRPr lang="ko-KR" altLang="en-US" dirty="0"/>
          </a:p>
        </p:txBody>
      </p:sp>
      <p:cxnSp>
        <p:nvCxnSpPr>
          <p:cNvPr id="4" name="직선 연결선 3"/>
          <p:cNvCxnSpPr/>
          <p:nvPr/>
        </p:nvCxnSpPr>
        <p:spPr>
          <a:xfrm>
            <a:off x="2036918" y="2468270"/>
            <a:ext cx="7488832" cy="0"/>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5" name="직선 연결선 4"/>
          <p:cNvCxnSpPr/>
          <p:nvPr/>
        </p:nvCxnSpPr>
        <p:spPr>
          <a:xfrm>
            <a:off x="2036918" y="2360258"/>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6" name="직선 연결선 5"/>
          <p:cNvCxnSpPr/>
          <p:nvPr/>
        </p:nvCxnSpPr>
        <p:spPr>
          <a:xfrm>
            <a:off x="6645430" y="2360258"/>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7" name="직선 연결선 6"/>
          <p:cNvCxnSpPr/>
          <p:nvPr/>
        </p:nvCxnSpPr>
        <p:spPr>
          <a:xfrm>
            <a:off x="8085590" y="2360258"/>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193910" y="2519824"/>
            <a:ext cx="805029" cy="369332"/>
          </a:xfrm>
          <a:prstGeom prst="rect">
            <a:avLst/>
          </a:prstGeom>
          <a:noFill/>
        </p:spPr>
        <p:txBody>
          <a:bodyPr wrap="none" rtlCol="0">
            <a:spAutoFit/>
          </a:bodyPr>
          <a:lstStyle/>
          <a:p>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=90°</a:t>
            </a:r>
            <a:endParaRPr lang="ko-KR" altLang="en-US" dirty="0">
              <a:latin typeface="Arial" panose="020B0604020202020204" pitchFamily="34" charset="0"/>
              <a:cs typeface="Arial" panose="020B0604020202020204" pitchFamily="34" charset="0"/>
            </a:endParaRPr>
          </a:p>
        </p:txBody>
      </p:sp>
      <p:sp>
        <p:nvSpPr>
          <p:cNvPr id="9" name="TextBox 8"/>
          <p:cNvSpPr txBox="1"/>
          <p:nvPr/>
        </p:nvSpPr>
        <p:spPr>
          <a:xfrm>
            <a:off x="7509527" y="2519824"/>
            <a:ext cx="933269" cy="369332"/>
          </a:xfrm>
          <a:prstGeom prst="rect">
            <a:avLst/>
          </a:prstGeom>
          <a:noFill/>
        </p:spPr>
        <p:txBody>
          <a:bodyPr wrap="none" rtlCol="0">
            <a:spAutoFit/>
          </a:bodyPr>
          <a:lstStyle/>
          <a:p>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=120°</a:t>
            </a:r>
            <a:endParaRPr lang="ko-KR" altLang="en-US" dirty="0">
              <a:latin typeface="Arial" panose="020B0604020202020204" pitchFamily="34" charset="0"/>
              <a:cs typeface="Arial" panose="020B0604020202020204" pitchFamily="34" charset="0"/>
            </a:endParaRPr>
          </a:p>
        </p:txBody>
      </p:sp>
      <p:cxnSp>
        <p:nvCxnSpPr>
          <p:cNvPr id="10" name="직선 연결선 9"/>
          <p:cNvCxnSpPr/>
          <p:nvPr/>
        </p:nvCxnSpPr>
        <p:spPr>
          <a:xfrm>
            <a:off x="3693102" y="2375167"/>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sp>
        <p:nvSpPr>
          <p:cNvPr id="11" name="왼쪽 중괄호 10"/>
          <p:cNvSpPr/>
          <p:nvPr/>
        </p:nvSpPr>
        <p:spPr>
          <a:xfrm rot="5400000">
            <a:off x="6040390" y="1638410"/>
            <a:ext cx="180881" cy="1023092"/>
          </a:xfrm>
          <a:prstGeom prst="leftBrace">
            <a:avLst/>
          </a:prstGeom>
          <a:ln w="190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2" name="TextBox 11"/>
          <p:cNvSpPr txBox="1"/>
          <p:nvPr/>
        </p:nvSpPr>
        <p:spPr>
          <a:xfrm>
            <a:off x="5493302" y="1172126"/>
            <a:ext cx="1261884" cy="923330"/>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4</a:t>
            </a:r>
            <a:r>
              <a:rPr lang="en-US" altLang="ko-KR" baseline="30000" dirty="0">
                <a:latin typeface="Arial" panose="020B0604020202020204" pitchFamily="34" charset="0"/>
                <a:cs typeface="Arial" panose="020B0604020202020204" pitchFamily="34" charset="0"/>
              </a:rPr>
              <a:t>th</a:t>
            </a:r>
            <a:r>
              <a:rPr lang="en-US" altLang="ko-KR" dirty="0">
                <a:latin typeface="Arial" panose="020B0604020202020204" pitchFamily="34" charset="0"/>
                <a:cs typeface="Arial" panose="020B0604020202020204" pitchFamily="34" charset="0"/>
              </a:rPr>
              <a:t> order</a:t>
            </a:r>
          </a:p>
          <a:p>
            <a:r>
              <a:rPr lang="en-US" altLang="ko-KR" dirty="0">
                <a:latin typeface="Arial" panose="020B0604020202020204" pitchFamily="34" charset="0"/>
                <a:cs typeface="Arial" panose="020B0604020202020204" pitchFamily="34" charset="0"/>
              </a:rPr>
              <a:t>resonance</a:t>
            </a:r>
          </a:p>
          <a:p>
            <a:r>
              <a:rPr lang="en-US" altLang="ko-KR" dirty="0">
                <a:solidFill>
                  <a:srgbClr val="0000FF"/>
                </a:solidFill>
                <a:latin typeface="Arial" panose="020B0604020202020204" pitchFamily="34" charset="0"/>
                <a:cs typeface="Arial" panose="020B0604020202020204" pitchFamily="34" charset="0"/>
              </a:rPr>
              <a:t>non-KV</a:t>
            </a:r>
            <a:endParaRPr lang="ko-KR" altLang="en-US" dirty="0">
              <a:solidFill>
                <a:srgbClr val="0000FF"/>
              </a:solidFill>
              <a:latin typeface="Arial" panose="020B0604020202020204" pitchFamily="34" charset="0"/>
              <a:cs typeface="Arial" panose="020B0604020202020204" pitchFamily="34" charset="0"/>
            </a:endParaRPr>
          </a:p>
        </p:txBody>
      </p:sp>
      <p:sp>
        <p:nvSpPr>
          <p:cNvPr id="13" name="왼쪽 중괄호 12"/>
          <p:cNvSpPr/>
          <p:nvPr/>
        </p:nvSpPr>
        <p:spPr>
          <a:xfrm rot="5400000">
            <a:off x="7631997" y="1786806"/>
            <a:ext cx="187104" cy="720079"/>
          </a:xfrm>
          <a:prstGeom prst="leftBrace">
            <a:avLst/>
          </a:prstGeom>
          <a:ln w="190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4" name="TextBox 13"/>
          <p:cNvSpPr txBox="1"/>
          <p:nvPr/>
        </p:nvSpPr>
        <p:spPr>
          <a:xfrm>
            <a:off x="7077478" y="1172126"/>
            <a:ext cx="1261884" cy="923330"/>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6</a:t>
            </a:r>
            <a:r>
              <a:rPr lang="en-US" altLang="ko-KR" baseline="30000" dirty="0">
                <a:latin typeface="Arial" panose="020B0604020202020204" pitchFamily="34" charset="0"/>
                <a:cs typeface="Arial" panose="020B0604020202020204" pitchFamily="34" charset="0"/>
              </a:rPr>
              <a:t>th</a:t>
            </a:r>
            <a:r>
              <a:rPr lang="en-US" altLang="ko-KR" dirty="0">
                <a:latin typeface="Arial" panose="020B0604020202020204" pitchFamily="34" charset="0"/>
                <a:cs typeface="Arial" panose="020B0604020202020204" pitchFamily="34" charset="0"/>
              </a:rPr>
              <a:t> order</a:t>
            </a:r>
          </a:p>
          <a:p>
            <a:r>
              <a:rPr lang="en-US" altLang="ko-KR" dirty="0">
                <a:latin typeface="Arial" panose="020B0604020202020204" pitchFamily="34" charset="0"/>
                <a:cs typeface="Arial" panose="020B0604020202020204" pitchFamily="34" charset="0"/>
              </a:rPr>
              <a:t>resonance</a:t>
            </a:r>
          </a:p>
          <a:p>
            <a:r>
              <a:rPr lang="en-US" altLang="ko-KR" dirty="0">
                <a:solidFill>
                  <a:srgbClr val="0000FF"/>
                </a:solidFill>
                <a:latin typeface="Arial" panose="020B0604020202020204" pitchFamily="34" charset="0"/>
                <a:cs typeface="Arial" panose="020B0604020202020204" pitchFamily="34" charset="0"/>
              </a:rPr>
              <a:t>non-KV</a:t>
            </a:r>
            <a:endParaRPr lang="ko-KR" altLang="en-US" dirty="0">
              <a:solidFill>
                <a:srgbClr val="0000FF"/>
              </a:solidFill>
              <a:latin typeface="Arial" panose="020B0604020202020204" pitchFamily="34" charset="0"/>
              <a:cs typeface="Arial" panose="020B0604020202020204" pitchFamily="34" charset="0"/>
            </a:endParaRPr>
          </a:p>
        </p:txBody>
      </p:sp>
      <p:sp>
        <p:nvSpPr>
          <p:cNvPr id="15" name="TextBox 14"/>
          <p:cNvSpPr txBox="1"/>
          <p:nvPr/>
        </p:nvSpPr>
        <p:spPr>
          <a:xfrm>
            <a:off x="3182624" y="2505880"/>
            <a:ext cx="805029" cy="369332"/>
          </a:xfrm>
          <a:prstGeom prst="rect">
            <a:avLst/>
          </a:prstGeom>
          <a:noFill/>
        </p:spPr>
        <p:txBody>
          <a:bodyPr wrap="none" rtlCol="0">
            <a:spAutoFit/>
          </a:bodyPr>
          <a:lstStyle/>
          <a:p>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=30°</a:t>
            </a:r>
            <a:endParaRPr lang="ko-KR" altLang="en-US" dirty="0">
              <a:latin typeface="Arial" panose="020B0604020202020204" pitchFamily="34" charset="0"/>
              <a:cs typeface="Arial" panose="020B0604020202020204" pitchFamily="34" charset="0"/>
            </a:endParaRPr>
          </a:p>
        </p:txBody>
      </p:sp>
      <p:sp>
        <p:nvSpPr>
          <p:cNvPr id="16" name="왼쪽 중괄호 15"/>
          <p:cNvSpPr/>
          <p:nvPr/>
        </p:nvSpPr>
        <p:spPr>
          <a:xfrm rot="5400000">
            <a:off x="8514895" y="1985313"/>
            <a:ext cx="158994" cy="342528"/>
          </a:xfrm>
          <a:prstGeom prst="leftBrace">
            <a:avLst/>
          </a:prstGeom>
          <a:ln w="190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7" name="왼쪽 중괄호 16"/>
          <p:cNvSpPr/>
          <p:nvPr/>
        </p:nvSpPr>
        <p:spPr>
          <a:xfrm rot="5400000">
            <a:off x="8908741" y="2037098"/>
            <a:ext cx="154472" cy="234436"/>
          </a:xfrm>
          <a:prstGeom prst="leftBrace">
            <a:avLst/>
          </a:prstGeom>
          <a:ln w="190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8" name="TextBox 17"/>
          <p:cNvSpPr txBox="1"/>
          <p:nvPr/>
        </p:nvSpPr>
        <p:spPr>
          <a:xfrm>
            <a:off x="8283580" y="1166503"/>
            <a:ext cx="1556836" cy="923330"/>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8</a:t>
            </a:r>
            <a:r>
              <a:rPr lang="en-US" altLang="ko-KR" baseline="30000" dirty="0">
                <a:latin typeface="Arial" panose="020B0604020202020204" pitchFamily="34" charset="0"/>
                <a:cs typeface="Arial" panose="020B0604020202020204" pitchFamily="34" charset="0"/>
              </a:rPr>
              <a:t>th</a:t>
            </a:r>
            <a:r>
              <a:rPr lang="en-US" altLang="ko-KR" dirty="0">
                <a:latin typeface="Arial" panose="020B0604020202020204" pitchFamily="34" charset="0"/>
                <a:cs typeface="Arial" panose="020B0604020202020204" pitchFamily="34" charset="0"/>
              </a:rPr>
              <a:t>, 10</a:t>
            </a:r>
            <a:r>
              <a:rPr lang="en-US" altLang="ko-KR" baseline="30000" dirty="0">
                <a:latin typeface="Arial" panose="020B0604020202020204" pitchFamily="34" charset="0"/>
                <a:cs typeface="Arial" panose="020B0604020202020204" pitchFamily="34" charset="0"/>
              </a:rPr>
              <a:t>th</a:t>
            </a:r>
            <a:r>
              <a:rPr lang="en-US" altLang="ko-KR" dirty="0">
                <a:latin typeface="Arial" panose="020B0604020202020204" pitchFamily="34" charset="0"/>
                <a:cs typeface="Arial" panose="020B0604020202020204" pitchFamily="34" charset="0"/>
              </a:rPr>
              <a:t> order</a:t>
            </a:r>
          </a:p>
          <a:p>
            <a:r>
              <a:rPr lang="en-US" altLang="ko-KR" dirty="0">
                <a:latin typeface="Arial" panose="020B0604020202020204" pitchFamily="34" charset="0"/>
                <a:cs typeface="Arial" panose="020B0604020202020204" pitchFamily="34" charset="0"/>
              </a:rPr>
              <a:t>resonance</a:t>
            </a:r>
          </a:p>
          <a:p>
            <a:r>
              <a:rPr lang="en-US" altLang="ko-KR" dirty="0">
                <a:solidFill>
                  <a:srgbClr val="0000FF"/>
                </a:solidFill>
                <a:latin typeface="Arial" panose="020B0604020202020204" pitchFamily="34" charset="0"/>
                <a:cs typeface="Arial" panose="020B0604020202020204" pitchFamily="34" charset="0"/>
              </a:rPr>
              <a:t>non-KV</a:t>
            </a:r>
            <a:endParaRPr lang="ko-KR" altLang="en-US" dirty="0">
              <a:solidFill>
                <a:srgbClr val="0000FF"/>
              </a:solidFill>
              <a:latin typeface="Arial" panose="020B0604020202020204" pitchFamily="34" charset="0"/>
              <a:cs typeface="Arial" panose="020B0604020202020204" pitchFamily="34" charset="0"/>
            </a:endParaRPr>
          </a:p>
        </p:txBody>
      </p:sp>
      <p:cxnSp>
        <p:nvCxnSpPr>
          <p:cNvPr id="19" name="직선 연결선 18"/>
          <p:cNvCxnSpPr/>
          <p:nvPr/>
        </p:nvCxnSpPr>
        <p:spPr>
          <a:xfrm>
            <a:off x="5211694" y="2375167"/>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701216" y="2505880"/>
            <a:ext cx="805029" cy="369332"/>
          </a:xfrm>
          <a:prstGeom prst="rect">
            <a:avLst/>
          </a:prstGeom>
          <a:noFill/>
        </p:spPr>
        <p:txBody>
          <a:bodyPr wrap="none" rtlCol="0">
            <a:spAutoFit/>
          </a:bodyPr>
          <a:lstStyle/>
          <a:p>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=60°</a:t>
            </a:r>
            <a:endParaRPr lang="ko-KR" altLang="en-US" dirty="0">
              <a:latin typeface="Arial" panose="020B0604020202020204" pitchFamily="34" charset="0"/>
              <a:cs typeface="Arial" panose="020B0604020202020204" pitchFamily="34" charset="0"/>
            </a:endParaRPr>
          </a:p>
        </p:txBody>
      </p:sp>
      <p:cxnSp>
        <p:nvCxnSpPr>
          <p:cNvPr id="21" name="직선 연결선 20"/>
          <p:cNvCxnSpPr/>
          <p:nvPr/>
        </p:nvCxnSpPr>
        <p:spPr>
          <a:xfrm>
            <a:off x="8774839" y="2354302"/>
            <a:ext cx="0" cy="216024"/>
          </a:xfrm>
          <a:prstGeom prst="line">
            <a:avLst/>
          </a:prstGeom>
          <a:ln w="19050">
            <a:solidFill>
              <a:srgbClr val="000099"/>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8338600" y="2513868"/>
            <a:ext cx="933269" cy="369332"/>
          </a:xfrm>
          <a:prstGeom prst="rect">
            <a:avLst/>
          </a:prstGeom>
          <a:noFill/>
        </p:spPr>
        <p:txBody>
          <a:bodyPr wrap="none" rtlCol="0">
            <a:spAutoFit/>
          </a:bodyPr>
          <a:lstStyle/>
          <a:p>
            <a:r>
              <a:rPr lang="en-US" altLang="ko-KR" dirty="0">
                <a:latin typeface="Symbol" panose="05050102010706020507" pitchFamily="18" charset="2"/>
                <a:cs typeface="Arial" panose="020B0604020202020204" pitchFamily="34" charset="0"/>
              </a:rPr>
              <a:t>s</a:t>
            </a:r>
            <a:r>
              <a:rPr lang="en-US" altLang="ko-KR" dirty="0">
                <a:latin typeface="Arial" panose="020B0604020202020204" pitchFamily="34" charset="0"/>
                <a:cs typeface="Arial" panose="020B0604020202020204" pitchFamily="34" charset="0"/>
              </a:rPr>
              <a:t>=135°</a:t>
            </a:r>
            <a:endParaRPr lang="ko-KR" altLang="en-US" dirty="0">
              <a:latin typeface="Arial" panose="020B0604020202020204" pitchFamily="34" charset="0"/>
              <a:cs typeface="Arial" panose="020B0604020202020204" pitchFamily="34" charset="0"/>
            </a:endParaRPr>
          </a:p>
        </p:txBody>
      </p:sp>
      <p:sp>
        <p:nvSpPr>
          <p:cNvPr id="23" name="내용 개체 틀 2"/>
          <p:cNvSpPr txBox="1">
            <a:spLocks/>
          </p:cNvSpPr>
          <p:nvPr/>
        </p:nvSpPr>
        <p:spPr>
          <a:xfrm>
            <a:off x="1198831" y="4510800"/>
            <a:ext cx="10301349" cy="1430654"/>
          </a:xfrm>
          <a:prstGeom prst="rect">
            <a:avLst/>
          </a:prstGeom>
          <a:noFill/>
        </p:spPr>
        <p:txBody>
          <a:bodyPr vert="horz" lIns="91440" tIns="45720" rIns="91440" bIns="45720" rtlCol="0">
            <a:noAutofit/>
          </a:bodyPr>
          <a:lstStyle>
            <a:lvl1pPr marL="342900" indent="-3429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9pPr>
          </a:lstStyle>
          <a:p>
            <a:pPr marL="177800" indent="-177800"/>
            <a:r>
              <a:rPr lang="en-US" altLang="ko-KR" sz="2200" dirty="0">
                <a:solidFill>
                  <a:srgbClr val="0000FF"/>
                </a:solidFill>
                <a:latin typeface="Arial" panose="020B0604020202020204" pitchFamily="34" charset="0"/>
                <a:cs typeface="Arial" panose="020B0604020202020204" pitchFamily="34" charset="0"/>
              </a:rPr>
              <a:t>Only particle resonances</a:t>
            </a:r>
            <a:r>
              <a:rPr lang="en-US" altLang="ko-KR" sz="2200" dirty="0">
                <a:latin typeface="Arial" panose="020B0604020202020204" pitchFamily="34" charset="0"/>
                <a:cs typeface="Arial" panose="020B0604020202020204" pitchFamily="34" charset="0"/>
              </a:rPr>
              <a:t> and </a:t>
            </a:r>
            <a:r>
              <a:rPr lang="en-US" altLang="ko-KR" sz="2200" dirty="0">
                <a:solidFill>
                  <a:srgbClr val="0000FF"/>
                </a:solidFill>
                <a:latin typeface="Arial" panose="020B0604020202020204" pitchFamily="34" charset="0"/>
                <a:cs typeface="Arial" panose="020B0604020202020204" pitchFamily="34" charset="0"/>
              </a:rPr>
              <a:t>the envelope instability </a:t>
            </a:r>
            <a:r>
              <a:rPr lang="en-US" altLang="ko-KR" sz="2200" dirty="0">
                <a:latin typeface="Arial" panose="020B0604020202020204" pitchFamily="34" charset="0"/>
                <a:cs typeface="Arial" panose="020B0604020202020204" pitchFamily="34" charset="0"/>
              </a:rPr>
              <a:t>are </a:t>
            </a:r>
            <a:r>
              <a:rPr lang="en-US" altLang="ko-KR" sz="2200" dirty="0">
                <a:solidFill>
                  <a:srgbClr val="0000FF"/>
                </a:solidFill>
                <a:latin typeface="Arial" panose="020B0604020202020204" pitchFamily="34" charset="0"/>
                <a:cs typeface="Arial" panose="020B0604020202020204" pitchFamily="34" charset="0"/>
              </a:rPr>
              <a:t>observable</a:t>
            </a:r>
            <a:r>
              <a:rPr lang="en-US" altLang="ko-KR" sz="2200" dirty="0">
                <a:latin typeface="Arial" panose="020B0604020202020204" pitchFamily="34" charset="0"/>
                <a:cs typeface="Arial" panose="020B0604020202020204" pitchFamily="34" charset="0"/>
              </a:rPr>
              <a:t> in actual linacs. </a:t>
            </a:r>
          </a:p>
          <a:p>
            <a:pPr marL="177800" indent="-177800"/>
            <a:r>
              <a:rPr lang="en-US" altLang="ko-KR" sz="2200" dirty="0">
                <a:solidFill>
                  <a:srgbClr val="0000FF"/>
                </a:solidFill>
                <a:latin typeface="Arial" panose="020B0604020202020204" pitchFamily="34" charset="0"/>
                <a:cs typeface="Arial" panose="020B0604020202020204" pitchFamily="34" charset="0"/>
              </a:rPr>
              <a:t>The rest parametric instabilities are damped </a:t>
            </a:r>
            <a:r>
              <a:rPr lang="en-US" altLang="ko-KR" sz="2200" dirty="0">
                <a:latin typeface="Arial" panose="020B0604020202020204" pitchFamily="34" charset="0"/>
                <a:cs typeface="Arial" panose="020B0604020202020204" pitchFamily="34" charset="0"/>
              </a:rPr>
              <a:t>by Landau damping.</a:t>
            </a:r>
          </a:p>
        </p:txBody>
      </p:sp>
      <p:sp>
        <p:nvSpPr>
          <p:cNvPr id="24" name="위쪽 화살표 23"/>
          <p:cNvSpPr/>
          <p:nvPr/>
        </p:nvSpPr>
        <p:spPr>
          <a:xfrm>
            <a:off x="6481973" y="2836643"/>
            <a:ext cx="223200" cy="381600"/>
          </a:xfrm>
          <a:prstGeom prst="upArrow">
            <a:avLst/>
          </a:prstGeom>
          <a:solidFill>
            <a:srgbClr val="FFFF00"/>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TextBox 24"/>
          <p:cNvSpPr txBox="1"/>
          <p:nvPr/>
        </p:nvSpPr>
        <p:spPr>
          <a:xfrm>
            <a:off x="6443205" y="3164775"/>
            <a:ext cx="1215076" cy="923330"/>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envelope </a:t>
            </a:r>
          </a:p>
          <a:p>
            <a:r>
              <a:rPr lang="en-US" altLang="ko-KR" dirty="0">
                <a:latin typeface="Arial" panose="020B0604020202020204" pitchFamily="34" charset="0"/>
                <a:cs typeface="Arial" panose="020B0604020202020204" pitchFamily="34" charset="0"/>
              </a:rPr>
              <a:t>instability</a:t>
            </a:r>
          </a:p>
          <a:p>
            <a:r>
              <a:rPr lang="en-US" altLang="ko-KR" dirty="0">
                <a:solidFill>
                  <a:srgbClr val="0000FF"/>
                </a:solidFill>
                <a:latin typeface="Arial" panose="020B0604020202020204" pitchFamily="34" charset="0"/>
                <a:cs typeface="Arial" panose="020B0604020202020204" pitchFamily="34" charset="0"/>
              </a:rPr>
              <a:t>non-KV</a:t>
            </a:r>
            <a:endParaRPr lang="ko-KR" altLang="en-US" dirty="0">
              <a:solidFill>
                <a:srgbClr val="0000FF"/>
              </a:solidFill>
              <a:latin typeface="Arial" panose="020B0604020202020204" pitchFamily="34" charset="0"/>
              <a:cs typeface="Arial" panose="020B0604020202020204" pitchFamily="34" charset="0"/>
            </a:endParaRPr>
          </a:p>
        </p:txBody>
      </p:sp>
      <p:sp>
        <p:nvSpPr>
          <p:cNvPr id="26" name="슬라이드 번호 개체 틀 3"/>
          <p:cNvSpPr txBox="1">
            <a:spLocks/>
          </p:cNvSpPr>
          <p:nvPr/>
        </p:nvSpPr>
        <p:spPr>
          <a:xfrm>
            <a:off x="7220744" y="6484255"/>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151</a:t>
            </a:fld>
            <a:endParaRPr lang="ko-KR" altLang="en-US" dirty="0"/>
          </a:p>
        </p:txBody>
      </p:sp>
    </p:spTree>
    <p:extLst>
      <p:ext uri="{BB962C8B-B14F-4D97-AF65-F5344CB8AC3E}">
        <p14:creationId xmlns:p14="http://schemas.microsoft.com/office/powerpoint/2010/main" val="230515981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Autofit/>
          </a:bodyPr>
          <a:lstStyle/>
          <a:p>
            <a:r>
              <a:rPr lang="en-US" altLang="ko-KR" dirty="0"/>
              <a:t>Summary</a:t>
            </a:r>
            <a:endParaRPr lang="ko-KR" altLang="en-US" dirty="0"/>
          </a:p>
        </p:txBody>
      </p:sp>
      <p:sp>
        <p:nvSpPr>
          <p:cNvPr id="3" name="내용 개체 틀 2"/>
          <p:cNvSpPr>
            <a:spLocks noGrp="1"/>
          </p:cNvSpPr>
          <p:nvPr>
            <p:ph sz="half" idx="2"/>
          </p:nvPr>
        </p:nvSpPr>
        <p:spPr/>
        <p:txBody>
          <a:bodyPr/>
          <a:lstStyle/>
          <a:p>
            <a:r>
              <a:rPr lang="en-US" altLang="ko-KR" dirty="0">
                <a:solidFill>
                  <a:srgbClr val="0000FF"/>
                </a:solidFill>
                <a:latin typeface="Arial" panose="020B0604020202020204" pitchFamily="34" charset="0"/>
                <a:cs typeface="Arial" panose="020B0604020202020204" pitchFamily="34" charset="0"/>
              </a:rPr>
              <a:t>Particle resonances </a:t>
            </a:r>
            <a:r>
              <a:rPr lang="en-US" altLang="ko-KR" dirty="0">
                <a:latin typeface="Arial" panose="020B0604020202020204" pitchFamily="34" charset="0"/>
                <a:cs typeface="Arial" panose="020B0604020202020204" pitchFamily="34" charset="0"/>
              </a:rPr>
              <a:t>and </a:t>
            </a:r>
            <a:r>
              <a:rPr lang="en-US" altLang="ko-KR" dirty="0">
                <a:solidFill>
                  <a:srgbClr val="0000FF"/>
                </a:solidFill>
                <a:latin typeface="Arial" panose="020B0604020202020204" pitchFamily="34" charset="0"/>
                <a:cs typeface="Arial" panose="020B0604020202020204" pitchFamily="34" charset="0"/>
              </a:rPr>
              <a:t>the envelope instability </a:t>
            </a:r>
            <a:r>
              <a:rPr lang="en-US" altLang="ko-KR" dirty="0">
                <a:latin typeface="Arial" panose="020B0604020202020204" pitchFamily="34" charset="0"/>
                <a:cs typeface="Arial" panose="020B0604020202020204" pitchFamily="34" charset="0"/>
              </a:rPr>
              <a:t>are observable in actual high-intensity linear accelerators. </a:t>
            </a:r>
          </a:p>
          <a:p>
            <a:endParaRPr lang="en-US" altLang="ko-KR" dirty="0">
              <a:latin typeface="Arial" panose="020B0604020202020204" pitchFamily="34" charset="0"/>
              <a:cs typeface="Arial" panose="020B0604020202020204" pitchFamily="34" charset="0"/>
            </a:endParaRPr>
          </a:p>
          <a:p>
            <a:r>
              <a:rPr lang="en-US" altLang="ko-KR" dirty="0">
                <a:solidFill>
                  <a:srgbClr val="0000FF"/>
                </a:solidFill>
                <a:latin typeface="Arial" panose="020B0604020202020204" pitchFamily="34" charset="0"/>
                <a:cs typeface="Arial" panose="020B0604020202020204" pitchFamily="34" charset="0"/>
              </a:rPr>
              <a:t>The rest parametric instabilities are damped </a:t>
            </a:r>
            <a:r>
              <a:rPr lang="en-US" altLang="ko-KR" dirty="0">
                <a:latin typeface="Arial" panose="020B0604020202020204" pitchFamily="34" charset="0"/>
                <a:cs typeface="Arial" panose="020B0604020202020204" pitchFamily="34" charset="0"/>
              </a:rPr>
              <a:t>by Landau damping in actual linear accelerators. </a:t>
            </a:r>
          </a:p>
          <a:p>
            <a:endParaRPr lang="en-US" altLang="ko-KR" dirty="0">
              <a:latin typeface="Arial" panose="020B0604020202020204" pitchFamily="34" charset="0"/>
              <a:cs typeface="Arial" panose="020B0604020202020204" pitchFamily="34" charset="0"/>
            </a:endParaRPr>
          </a:p>
          <a:p>
            <a:r>
              <a:rPr lang="en-US" altLang="ko-KR" dirty="0">
                <a:latin typeface="Arial" panose="020B0604020202020204" pitchFamily="34" charset="0"/>
                <a:cs typeface="Arial" panose="020B0604020202020204" pitchFamily="34" charset="0"/>
              </a:rPr>
              <a:t>Realistic distributions show that </a:t>
            </a:r>
            <a:r>
              <a:rPr lang="en-US" altLang="ko-KR" dirty="0">
                <a:solidFill>
                  <a:srgbClr val="0000FF"/>
                </a:solidFill>
                <a:latin typeface="Arial" panose="020B0604020202020204" pitchFamily="34" charset="0"/>
                <a:cs typeface="Arial" panose="020B0604020202020204" pitchFamily="34" charset="0"/>
              </a:rPr>
              <a:t>onset of the envelope instability is delayed </a:t>
            </a:r>
            <a:r>
              <a:rPr lang="en-US" altLang="ko-KR" dirty="0">
                <a:latin typeface="Arial" panose="020B0604020202020204" pitchFamily="34" charset="0"/>
                <a:cs typeface="Arial" panose="020B0604020202020204" pitchFamily="34" charset="0"/>
              </a:rPr>
              <a:t>and the </a:t>
            </a:r>
            <a:r>
              <a:rPr lang="en-US" altLang="ko-KR" dirty="0">
                <a:solidFill>
                  <a:srgbClr val="0000FF"/>
                </a:solidFill>
                <a:latin typeface="Arial" panose="020B0604020202020204" pitchFamily="34" charset="0"/>
                <a:cs typeface="Arial" panose="020B0604020202020204" pitchFamily="34" charset="0"/>
              </a:rPr>
              <a:t>emittance growth reduced</a:t>
            </a:r>
            <a:r>
              <a:rPr lang="en-US" altLang="ko-KR" dirty="0">
                <a:latin typeface="Arial" panose="020B0604020202020204" pitchFamily="34" charset="0"/>
                <a:cs typeface="Arial" panose="020B0604020202020204" pitchFamily="34" charset="0"/>
              </a:rPr>
              <a:t>. </a:t>
            </a:r>
          </a:p>
          <a:p>
            <a:endParaRPr lang="en-US" altLang="ko-KR" dirty="0">
              <a:latin typeface="Arial" panose="020B0604020202020204" pitchFamily="34" charset="0"/>
              <a:cs typeface="Arial" panose="020B0604020202020204" pitchFamily="34" charset="0"/>
            </a:endParaRPr>
          </a:p>
          <a:p>
            <a:endParaRPr lang="en-US" altLang="ko-KR" dirty="0">
              <a:latin typeface="Arial" panose="020B0604020202020204" pitchFamily="34" charset="0"/>
              <a:cs typeface="Arial" panose="020B0604020202020204" pitchFamily="34" charset="0"/>
            </a:endParaRPr>
          </a:p>
        </p:txBody>
      </p:sp>
      <p:sp>
        <p:nvSpPr>
          <p:cNvPr id="6" name="슬라이드 번호 개체 틀 3"/>
          <p:cNvSpPr txBox="1">
            <a:spLocks/>
          </p:cNvSpPr>
          <p:nvPr/>
        </p:nvSpPr>
        <p:spPr>
          <a:xfrm>
            <a:off x="7220744" y="6484255"/>
            <a:ext cx="2133600" cy="365125"/>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AA297820-8D4B-4C15-9B7C-DA3099B5919D}" type="slidenum">
              <a:rPr lang="ko-KR" altLang="en-US" smtClean="0"/>
              <a:pPr/>
              <a:t>152</a:t>
            </a:fld>
            <a:endParaRPr lang="ko-KR" altLang="en-US" dirty="0"/>
          </a:p>
        </p:txBody>
      </p:sp>
    </p:spTree>
    <p:extLst>
      <p:ext uri="{BB962C8B-B14F-4D97-AF65-F5344CB8AC3E}">
        <p14:creationId xmlns:p14="http://schemas.microsoft.com/office/powerpoint/2010/main" val="5817196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ECR Ion Source Design</a:t>
            </a:r>
            <a:endParaRPr lang="ko-KR" altLang="en-US" dirty="0"/>
          </a:p>
        </p:txBody>
      </p:sp>
      <p:sp>
        <p:nvSpPr>
          <p:cNvPr id="3" name="슬라이드 번호 개체 틀 2"/>
          <p:cNvSpPr>
            <a:spLocks noGrp="1"/>
          </p:cNvSpPr>
          <p:nvPr>
            <p:ph type="sldNum" idx="12"/>
          </p:nvPr>
        </p:nvSpPr>
        <p:spPr/>
        <p:txBody>
          <a:bodyPr/>
          <a:lstStyle/>
          <a:p>
            <a:fld id="{69ADB5B4-F1FE-4BB7-B1F7-9F157FE4631E}" type="slidenum">
              <a:rPr lang="en-US" altLang="ko-KR" smtClean="0"/>
              <a:pPr/>
              <a:t>153</a:t>
            </a:fld>
            <a:endParaRPr lang="en-US" altLang="ko-K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3652" y="3417114"/>
            <a:ext cx="4152983" cy="2532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218" t="12963" r="11723" b="19907"/>
          <a:stretch/>
        </p:blipFill>
        <p:spPr bwMode="auto">
          <a:xfrm>
            <a:off x="2960104" y="908721"/>
            <a:ext cx="4612060" cy="2478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44" t="15706" r="1866" b="15854"/>
          <a:stretch/>
        </p:blipFill>
        <p:spPr bwMode="auto">
          <a:xfrm>
            <a:off x="7681655" y="922062"/>
            <a:ext cx="2938177" cy="196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4486" b="16038"/>
          <a:stretch/>
        </p:blipFill>
        <p:spPr bwMode="auto">
          <a:xfrm>
            <a:off x="7667592" y="3260231"/>
            <a:ext cx="2952240" cy="1932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_x277881576" descr="EMB00000db85ea0"/>
          <p:cNvPicPr>
            <a:picLocks noChangeAspect="1" noChangeArrowheads="1"/>
          </p:cNvPicPr>
          <p:nvPr/>
        </p:nvPicPr>
        <p:blipFill>
          <a:blip r:embed="rId6">
            <a:extLst>
              <a:ext uri="{28A0092B-C50C-407E-A947-70E740481C1C}">
                <a14:useLocalDpi xmlns:a14="http://schemas.microsoft.com/office/drawing/2010/main" val="0"/>
              </a:ext>
            </a:extLst>
          </a:blip>
          <a:srcRect l="5899" t="1576" r="645" b="1639"/>
          <a:stretch>
            <a:fillRect/>
          </a:stretch>
        </p:blipFill>
        <p:spPr bwMode="auto">
          <a:xfrm>
            <a:off x="65666" y="3387010"/>
            <a:ext cx="2784947" cy="217784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1"/>
          <p:cNvSpPr>
            <a:spLocks/>
          </p:cNvSpPr>
          <p:nvPr/>
        </p:nvSpPr>
        <p:spPr bwMode="auto">
          <a:xfrm>
            <a:off x="668938" y="5550550"/>
            <a:ext cx="17953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l"/>
            <a:r>
              <a:rPr lang="en-US" altLang="ko-KR" dirty="0">
                <a:latin typeface="Arial" pitchFamily="34" charset="0"/>
                <a:ea typeface="굴림" charset="-127"/>
                <a:cs typeface="Arial" pitchFamily="34" charset="0"/>
                <a:sym typeface="Helvetica" charset="0"/>
              </a:rPr>
              <a:t>ECR field surface</a:t>
            </a:r>
          </a:p>
        </p:txBody>
      </p:sp>
      <p:sp>
        <p:nvSpPr>
          <p:cNvPr id="11" name="Rectangle 1"/>
          <p:cNvSpPr>
            <a:spLocks/>
          </p:cNvSpPr>
          <p:nvPr/>
        </p:nvSpPr>
        <p:spPr bwMode="auto">
          <a:xfrm>
            <a:off x="7788188" y="2893421"/>
            <a:ext cx="9874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l"/>
            <a:r>
              <a:rPr lang="en-US" altLang="ko-KR" dirty="0">
                <a:latin typeface="Arial" pitchFamily="34" charset="0"/>
                <a:ea typeface="굴림" charset="-127"/>
                <a:cs typeface="Arial" pitchFamily="34" charset="0"/>
                <a:sym typeface="Helvetica" charset="0"/>
              </a:rPr>
              <a:t>Axial field</a:t>
            </a:r>
          </a:p>
        </p:txBody>
      </p:sp>
      <p:sp>
        <p:nvSpPr>
          <p:cNvPr id="12" name="Rectangle 1"/>
          <p:cNvSpPr>
            <a:spLocks/>
          </p:cNvSpPr>
          <p:nvPr/>
        </p:nvSpPr>
        <p:spPr bwMode="auto">
          <a:xfrm>
            <a:off x="7788188" y="5223827"/>
            <a:ext cx="11413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l"/>
            <a:r>
              <a:rPr lang="en-US" altLang="ko-KR" dirty="0">
                <a:latin typeface="Arial" pitchFamily="34" charset="0"/>
                <a:ea typeface="굴림" charset="-127"/>
                <a:cs typeface="Arial" pitchFamily="34" charset="0"/>
                <a:sym typeface="Helvetica" charset="0"/>
              </a:rPr>
              <a:t>Radial field</a:t>
            </a:r>
          </a:p>
        </p:txBody>
      </p:sp>
      <p:sp>
        <p:nvSpPr>
          <p:cNvPr id="13" name="Rectangle 1"/>
          <p:cNvSpPr>
            <a:spLocks/>
          </p:cNvSpPr>
          <p:nvPr/>
        </p:nvSpPr>
        <p:spPr bwMode="auto">
          <a:xfrm>
            <a:off x="2960105" y="891285"/>
            <a:ext cx="129522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l"/>
            <a:r>
              <a:rPr lang="en-US" altLang="ko-KR" dirty="0">
                <a:latin typeface="Arial" pitchFamily="34" charset="0"/>
                <a:ea typeface="굴림" charset="-127"/>
                <a:cs typeface="Arial" pitchFamily="34" charset="0"/>
                <a:sym typeface="Helvetica" charset="0"/>
              </a:rPr>
              <a:t>3D modeling</a:t>
            </a:r>
          </a:p>
        </p:txBody>
      </p:sp>
      <p:sp>
        <p:nvSpPr>
          <p:cNvPr id="15" name="TextBox 14"/>
          <p:cNvSpPr txBox="1"/>
          <p:nvPr/>
        </p:nvSpPr>
        <p:spPr>
          <a:xfrm>
            <a:off x="2063551" y="5877272"/>
            <a:ext cx="7272809" cy="923330"/>
          </a:xfrm>
          <a:prstGeom prst="rect">
            <a:avLst/>
          </a:prstGeom>
          <a:solidFill>
            <a:schemeClr val="bg1"/>
          </a:solidFill>
        </p:spPr>
        <p:txBody>
          <a:bodyPr wrap="square" rtlCol="0">
            <a:spAutoFit/>
          </a:bodyPr>
          <a:lstStyle/>
          <a:p>
            <a:r>
              <a:rPr lang="en-US" altLang="ko-KR" dirty="0"/>
              <a:t>Boundary condition :</a:t>
            </a:r>
          </a:p>
          <a:p>
            <a:endParaRPr lang="en-US" altLang="ko-KR" dirty="0"/>
          </a:p>
          <a:p>
            <a:r>
              <a:rPr lang="en-US" altLang="ko-KR" dirty="0"/>
              <a:t>Design result : </a:t>
            </a:r>
          </a:p>
        </p:txBody>
      </p:sp>
      <p:sp>
        <p:nvSpPr>
          <p:cNvPr id="16" name="TextBox 15"/>
          <p:cNvSpPr txBox="1"/>
          <p:nvPr/>
        </p:nvSpPr>
        <p:spPr>
          <a:xfrm>
            <a:off x="3719736" y="6444044"/>
            <a:ext cx="5544616" cy="369332"/>
          </a:xfrm>
          <a:prstGeom prst="rect">
            <a:avLst/>
          </a:prstGeom>
          <a:noFill/>
        </p:spPr>
        <p:txBody>
          <a:bodyPr wrap="square" rtlCol="0">
            <a:spAutoFit/>
          </a:bodyPr>
          <a:lstStyle/>
          <a:p>
            <a:r>
              <a:rPr lang="en-US" altLang="ko-KR" b="1" dirty="0" err="1">
                <a:solidFill>
                  <a:srgbClr val="0000FF"/>
                </a:solidFill>
                <a:latin typeface="Times" pitchFamily="18" charset="0"/>
                <a:cs typeface="Times" pitchFamily="18" charset="0"/>
              </a:rPr>
              <a:t>B</a:t>
            </a:r>
            <a:r>
              <a:rPr lang="en-US" altLang="ko-KR" b="1" baseline="-25000" dirty="0" err="1">
                <a:solidFill>
                  <a:srgbClr val="0000FF"/>
                </a:solidFill>
                <a:latin typeface="Times" pitchFamily="18" charset="0"/>
                <a:cs typeface="Times" pitchFamily="18" charset="0"/>
              </a:rPr>
              <a:t>inj</a:t>
            </a:r>
            <a:r>
              <a:rPr lang="en-US" altLang="ko-KR" b="1" dirty="0">
                <a:solidFill>
                  <a:srgbClr val="0000FF"/>
                </a:solidFill>
                <a:latin typeface="Times" pitchFamily="18" charset="0"/>
                <a:cs typeface="Times" pitchFamily="18" charset="0"/>
              </a:rPr>
              <a:t>= 3.61 T, </a:t>
            </a:r>
            <a:r>
              <a:rPr lang="en-US" altLang="ko-KR" b="1" dirty="0" err="1">
                <a:solidFill>
                  <a:srgbClr val="0000FF"/>
                </a:solidFill>
                <a:latin typeface="Times" pitchFamily="18" charset="0"/>
                <a:cs typeface="Times" pitchFamily="18" charset="0"/>
              </a:rPr>
              <a:t>B</a:t>
            </a:r>
            <a:r>
              <a:rPr lang="en-US" altLang="ko-KR" b="1" baseline="-25000" dirty="0" err="1">
                <a:solidFill>
                  <a:srgbClr val="0000FF"/>
                </a:solidFill>
                <a:latin typeface="Times" pitchFamily="18" charset="0"/>
                <a:cs typeface="Times" pitchFamily="18" charset="0"/>
              </a:rPr>
              <a:t>ext</a:t>
            </a:r>
            <a:r>
              <a:rPr lang="en-US" altLang="ko-KR" b="1" dirty="0">
                <a:solidFill>
                  <a:srgbClr val="0000FF"/>
                </a:solidFill>
                <a:latin typeface="Times" pitchFamily="18" charset="0"/>
                <a:cs typeface="Times" pitchFamily="18" charset="0"/>
              </a:rPr>
              <a:t>= 2.07 T, </a:t>
            </a:r>
            <a:r>
              <a:rPr lang="en-US" altLang="ja-JP" b="1" dirty="0">
                <a:solidFill>
                  <a:srgbClr val="0000FF"/>
                </a:solidFill>
                <a:latin typeface="Times" pitchFamily="18" charset="0"/>
                <a:cs typeface="Times" pitchFamily="18" charset="0"/>
              </a:rPr>
              <a:t>B</a:t>
            </a:r>
            <a:r>
              <a:rPr lang="en-US" altLang="ja-JP" b="1" baseline="-25000" dirty="0">
                <a:solidFill>
                  <a:srgbClr val="0000FF"/>
                </a:solidFill>
                <a:latin typeface="Times" pitchFamily="18" charset="0"/>
                <a:cs typeface="Times" pitchFamily="18" charset="0"/>
              </a:rPr>
              <a:t>r</a:t>
            </a:r>
            <a:r>
              <a:rPr lang="en-US" altLang="ja-JP" b="1" dirty="0">
                <a:solidFill>
                  <a:srgbClr val="0000FF"/>
                </a:solidFill>
                <a:latin typeface="Times" pitchFamily="18" charset="0"/>
                <a:cs typeface="Times" pitchFamily="18" charset="0"/>
              </a:rPr>
              <a:t>= 2.17 </a:t>
            </a:r>
            <a:r>
              <a:rPr lang="en-US" altLang="ja-JP" b="1" dirty="0" err="1">
                <a:solidFill>
                  <a:srgbClr val="0000FF"/>
                </a:solidFill>
                <a:latin typeface="Times" pitchFamily="18" charset="0"/>
                <a:cs typeface="Times" pitchFamily="18" charset="0"/>
              </a:rPr>
              <a:t>B</a:t>
            </a:r>
            <a:r>
              <a:rPr lang="en-US" altLang="ja-JP" b="1" baseline="-25000" dirty="0" err="1">
                <a:solidFill>
                  <a:srgbClr val="0000FF"/>
                </a:solidFill>
                <a:latin typeface="Times" pitchFamily="18" charset="0"/>
                <a:cs typeface="Times" pitchFamily="18" charset="0"/>
              </a:rPr>
              <a:t>ecr</a:t>
            </a:r>
            <a:r>
              <a:rPr lang="en-US" altLang="ja-JP" b="1" baseline="-25000" dirty="0">
                <a:solidFill>
                  <a:srgbClr val="0000FF"/>
                </a:solidFill>
                <a:latin typeface="Times" pitchFamily="18" charset="0"/>
                <a:cs typeface="Times" pitchFamily="18" charset="0"/>
              </a:rPr>
              <a:t> </a:t>
            </a:r>
            <a:r>
              <a:rPr lang="en-US" altLang="ja-JP" b="1" dirty="0">
                <a:solidFill>
                  <a:srgbClr val="0000FF"/>
                </a:solidFill>
                <a:latin typeface="Times" pitchFamily="18" charset="0"/>
                <a:cs typeface="Times" pitchFamily="18" charset="0"/>
              </a:rPr>
              <a:t>, </a:t>
            </a:r>
            <a:r>
              <a:rPr lang="en-US" altLang="ko-KR" b="1" dirty="0" err="1">
                <a:solidFill>
                  <a:srgbClr val="0000FF"/>
                </a:solidFill>
                <a:latin typeface="Times" pitchFamily="18" charset="0"/>
                <a:cs typeface="Times" pitchFamily="18" charset="0"/>
              </a:rPr>
              <a:t>B</a:t>
            </a:r>
            <a:r>
              <a:rPr lang="en-US" altLang="ko-KR" b="1" baseline="-25000" dirty="0" err="1">
                <a:solidFill>
                  <a:srgbClr val="0000FF"/>
                </a:solidFill>
                <a:latin typeface="Times" pitchFamily="18" charset="0"/>
                <a:cs typeface="Times" pitchFamily="18" charset="0"/>
              </a:rPr>
              <a:t>min</a:t>
            </a:r>
            <a:r>
              <a:rPr lang="en-US" altLang="ko-KR" b="1" dirty="0">
                <a:solidFill>
                  <a:srgbClr val="0000FF"/>
                </a:solidFill>
                <a:latin typeface="Times" pitchFamily="18" charset="0"/>
                <a:cs typeface="Times" pitchFamily="18" charset="0"/>
              </a:rPr>
              <a:t>= 0.545 T </a:t>
            </a:r>
            <a:endParaRPr lang="ko-KR" altLang="en-US" b="1" dirty="0">
              <a:solidFill>
                <a:srgbClr val="0000FF"/>
              </a:solidFill>
              <a:latin typeface="Times" pitchFamily="18" charset="0"/>
              <a:cs typeface="Times" pitchFamily="18" charset="0"/>
            </a:endParaRPr>
          </a:p>
        </p:txBody>
      </p:sp>
      <p:sp>
        <p:nvSpPr>
          <p:cNvPr id="17" name="Text Box 11"/>
          <p:cNvSpPr txBox="1">
            <a:spLocks noChangeArrowheads="1"/>
          </p:cNvSpPr>
          <p:nvPr/>
        </p:nvSpPr>
        <p:spPr bwMode="auto">
          <a:xfrm>
            <a:off x="4440462" y="5877272"/>
            <a:ext cx="4895899" cy="369332"/>
          </a:xfrm>
          <a:prstGeom prst="rect">
            <a:avLst/>
          </a:prstGeom>
          <a:noFill/>
          <a:ln w="22225">
            <a:solidFill>
              <a:srgbClr val="FF0000"/>
            </a:solidFill>
            <a:miter lim="800000"/>
            <a:headEnd/>
            <a:tailEnd/>
          </a:ln>
          <a:effectLst/>
        </p:spPr>
        <p:txBody>
          <a:bodyPr wrap="square">
            <a:spAutoFit/>
          </a:bodyPr>
          <a:lstStyle/>
          <a:p>
            <a:pPr algn="ctr"/>
            <a:r>
              <a:rPr lang="en-US" altLang="ja-JP" b="1" dirty="0" err="1">
                <a:solidFill>
                  <a:srgbClr val="FF0000"/>
                </a:solidFill>
                <a:latin typeface="Times" pitchFamily="18" charset="0"/>
                <a:cs typeface="Times" pitchFamily="18" charset="0"/>
              </a:rPr>
              <a:t>B</a:t>
            </a:r>
            <a:r>
              <a:rPr lang="en-US" altLang="ja-JP" b="1" baseline="-25000" dirty="0" err="1">
                <a:solidFill>
                  <a:srgbClr val="FF0000"/>
                </a:solidFill>
                <a:latin typeface="Times" pitchFamily="18" charset="0"/>
                <a:cs typeface="Times" pitchFamily="18" charset="0"/>
              </a:rPr>
              <a:t>inj</a:t>
            </a:r>
            <a:r>
              <a:rPr lang="en-US" altLang="ja-JP" b="1" dirty="0">
                <a:solidFill>
                  <a:srgbClr val="FF0000"/>
                </a:solidFill>
                <a:latin typeface="Times" pitchFamily="18" charset="0"/>
                <a:cs typeface="Times" pitchFamily="18" charset="0"/>
              </a:rPr>
              <a:t> &gt;3.5B</a:t>
            </a:r>
            <a:r>
              <a:rPr lang="en-US" altLang="ja-JP" b="1" baseline="-25000" dirty="0">
                <a:solidFill>
                  <a:srgbClr val="FF0000"/>
                </a:solidFill>
                <a:latin typeface="Times" pitchFamily="18" charset="0"/>
                <a:cs typeface="Times" pitchFamily="18" charset="0"/>
              </a:rPr>
              <a:t>ecr </a:t>
            </a:r>
            <a:r>
              <a:rPr lang="en-US" altLang="ja-JP" b="1" dirty="0">
                <a:solidFill>
                  <a:srgbClr val="FF0000"/>
                </a:solidFill>
                <a:latin typeface="Times" pitchFamily="18" charset="0"/>
                <a:cs typeface="Times" pitchFamily="18" charset="0"/>
              </a:rPr>
              <a:t>,  B</a:t>
            </a:r>
            <a:r>
              <a:rPr lang="en-US" altLang="ja-JP" b="1" baseline="-25000" dirty="0">
                <a:solidFill>
                  <a:srgbClr val="FF0000"/>
                </a:solidFill>
                <a:latin typeface="Times" pitchFamily="18" charset="0"/>
                <a:cs typeface="Times" pitchFamily="18" charset="0"/>
              </a:rPr>
              <a:t>ext</a:t>
            </a:r>
            <a:r>
              <a:rPr lang="en-US" altLang="ja-JP" b="1" dirty="0">
                <a:solidFill>
                  <a:srgbClr val="FF0000"/>
                </a:solidFill>
                <a:latin typeface="Times" pitchFamily="18" charset="0"/>
                <a:cs typeface="Times" pitchFamily="18" charset="0"/>
              </a:rPr>
              <a:t>~2B</a:t>
            </a:r>
            <a:r>
              <a:rPr lang="en-US" altLang="ja-JP" b="1" baseline="-25000" dirty="0">
                <a:solidFill>
                  <a:srgbClr val="FF0000"/>
                </a:solidFill>
                <a:latin typeface="Times" pitchFamily="18" charset="0"/>
                <a:cs typeface="Times" pitchFamily="18" charset="0"/>
              </a:rPr>
              <a:t>ecr </a:t>
            </a:r>
            <a:r>
              <a:rPr lang="en-US" altLang="ja-JP" b="1" dirty="0">
                <a:solidFill>
                  <a:srgbClr val="FF0000"/>
                </a:solidFill>
                <a:latin typeface="Times" pitchFamily="18" charset="0"/>
                <a:cs typeface="Times" pitchFamily="18" charset="0"/>
              </a:rPr>
              <a:t>,  B</a:t>
            </a:r>
            <a:r>
              <a:rPr lang="en-US" altLang="ja-JP" b="1" baseline="-25000" dirty="0">
                <a:solidFill>
                  <a:srgbClr val="FF0000"/>
                </a:solidFill>
                <a:latin typeface="Times" pitchFamily="18" charset="0"/>
                <a:cs typeface="Times" pitchFamily="18" charset="0"/>
              </a:rPr>
              <a:t>r</a:t>
            </a:r>
            <a:r>
              <a:rPr lang="en-US" altLang="ja-JP" b="1" dirty="0">
                <a:solidFill>
                  <a:srgbClr val="FF0000"/>
                </a:solidFill>
                <a:latin typeface="Times" pitchFamily="18" charset="0"/>
                <a:cs typeface="Times" pitchFamily="18" charset="0"/>
              </a:rPr>
              <a:t>~2B</a:t>
            </a:r>
            <a:r>
              <a:rPr lang="en-US" altLang="ja-JP" b="1" baseline="-25000" dirty="0">
                <a:solidFill>
                  <a:srgbClr val="FF0000"/>
                </a:solidFill>
                <a:latin typeface="Times" pitchFamily="18" charset="0"/>
                <a:cs typeface="Times" pitchFamily="18" charset="0"/>
              </a:rPr>
              <a:t>ecr </a:t>
            </a:r>
            <a:r>
              <a:rPr lang="en-US" altLang="ja-JP" b="1" dirty="0">
                <a:solidFill>
                  <a:srgbClr val="FF0000"/>
                </a:solidFill>
                <a:latin typeface="Times" pitchFamily="18" charset="0"/>
                <a:cs typeface="Times" pitchFamily="18" charset="0"/>
              </a:rPr>
              <a:t>,  B</a:t>
            </a:r>
            <a:r>
              <a:rPr lang="en-US" altLang="ja-JP" b="1" baseline="-25000" dirty="0">
                <a:solidFill>
                  <a:srgbClr val="FF0000"/>
                </a:solidFill>
                <a:latin typeface="Times" pitchFamily="18" charset="0"/>
                <a:cs typeface="Times" pitchFamily="18" charset="0"/>
              </a:rPr>
              <a:t>min</a:t>
            </a:r>
            <a:r>
              <a:rPr lang="en-US" altLang="ja-JP" b="1" dirty="0">
                <a:solidFill>
                  <a:srgbClr val="FF0000"/>
                </a:solidFill>
                <a:latin typeface="Times" pitchFamily="18" charset="0"/>
                <a:cs typeface="Times" pitchFamily="18" charset="0"/>
              </a:rPr>
              <a:t>~0.8B</a:t>
            </a:r>
            <a:r>
              <a:rPr lang="en-US" altLang="ja-JP" b="1" baseline="-25000" dirty="0">
                <a:solidFill>
                  <a:srgbClr val="FF0000"/>
                </a:solidFill>
                <a:latin typeface="Times" pitchFamily="18" charset="0"/>
                <a:cs typeface="Times" pitchFamily="18" charset="0"/>
              </a:rPr>
              <a:t>ecr</a:t>
            </a:r>
          </a:p>
        </p:txBody>
      </p:sp>
    </p:spTree>
    <p:extLst>
      <p:ext uri="{BB962C8B-B14F-4D97-AF65-F5344CB8AC3E}">
        <p14:creationId xmlns:p14="http://schemas.microsoft.com/office/powerpoint/2010/main" val="45548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FD3AFF2-0063-4ABE-A02A-022F0EF7C6F2}"/>
              </a:ext>
            </a:extLst>
          </p:cNvPr>
          <p:cNvSpPr>
            <a:spLocks noGrp="1"/>
          </p:cNvSpPr>
          <p:nvPr>
            <p:ph type="title"/>
          </p:nvPr>
        </p:nvSpPr>
        <p:spPr/>
        <p:txBody>
          <a:bodyPr>
            <a:normAutofit fontScale="90000"/>
          </a:bodyPr>
          <a:lstStyle/>
          <a:p>
            <a:r>
              <a:rPr lang="en-US" altLang="ko-KR" dirty="0"/>
              <a:t>ECR Ion Source</a:t>
            </a:r>
            <a:br>
              <a:rPr lang="en-US" altLang="ko-KR" dirty="0"/>
            </a:br>
            <a:r>
              <a:rPr lang="en-US" altLang="ko-KR" sz="2200" dirty="0"/>
              <a:t>(Electron Cyclotron Resonance)</a:t>
            </a:r>
            <a:endParaRPr lang="ko-KR" altLang="en-US" dirty="0"/>
          </a:p>
        </p:txBody>
      </p:sp>
      <p:sp>
        <p:nvSpPr>
          <p:cNvPr id="4" name="내용 개체 틀 2">
            <a:extLst>
              <a:ext uri="{FF2B5EF4-FFF2-40B4-BE49-F238E27FC236}">
                <a16:creationId xmlns:a16="http://schemas.microsoft.com/office/drawing/2014/main" id="{ECA600E7-3024-47E3-855C-9E8F188C2ED2}"/>
              </a:ext>
            </a:extLst>
          </p:cNvPr>
          <p:cNvSpPr>
            <a:spLocks noGrp="1"/>
          </p:cNvSpPr>
          <p:nvPr>
            <p:ph sz="half" idx="2"/>
          </p:nvPr>
        </p:nvSpPr>
        <p:spPr>
          <a:xfrm>
            <a:off x="551385" y="1052736"/>
            <a:ext cx="10657184" cy="5544616"/>
          </a:xfrm>
        </p:spPr>
        <p:txBody>
          <a:bodyPr>
            <a:normAutofit lnSpcReduction="10000"/>
          </a:bodyPr>
          <a:lstStyle/>
          <a:p>
            <a:r>
              <a:rPr lang="en-US" altLang="ko-KR" sz="2200" dirty="0">
                <a:latin typeface="Arial" panose="020B0604020202020204" pitchFamily="34" charset="0"/>
                <a:cs typeface="Arial" panose="020B0604020202020204" pitchFamily="34" charset="0"/>
              </a:rPr>
              <a:t>ECR ion source is to generate charged ions from gas or metals.</a:t>
            </a:r>
          </a:p>
          <a:p>
            <a:r>
              <a:rPr lang="en-US" altLang="ko-KR" sz="2200" dirty="0">
                <a:latin typeface="Arial" panose="020B0604020202020204" pitchFamily="34" charset="0"/>
                <a:cs typeface="Arial" panose="020B0604020202020204" pitchFamily="34" charset="0"/>
              </a:rPr>
              <a:t>High performance ECR ion source is needed to generate high charged beams.</a:t>
            </a:r>
          </a:p>
          <a:p>
            <a:endParaRPr lang="en-US" altLang="ko-KR" dirty="0">
              <a:latin typeface="Arial" panose="020B0604020202020204" pitchFamily="34" charset="0"/>
              <a:cs typeface="Arial" panose="020B0604020202020204" pitchFamily="34" charset="0"/>
            </a:endParaRPr>
          </a:p>
          <a:p>
            <a:endParaRPr lang="en-US" altLang="ko-KR" dirty="0">
              <a:latin typeface="Arial" panose="020B0604020202020204" pitchFamily="34" charset="0"/>
              <a:cs typeface="Arial" panose="020B0604020202020204" pitchFamily="34" charset="0"/>
            </a:endParaRPr>
          </a:p>
          <a:p>
            <a:endParaRPr lang="en-US" altLang="ko-KR" dirty="0">
              <a:latin typeface="Arial" panose="020B0604020202020204" pitchFamily="34" charset="0"/>
              <a:cs typeface="Arial" panose="020B0604020202020204" pitchFamily="34" charset="0"/>
            </a:endParaRPr>
          </a:p>
          <a:p>
            <a:endParaRPr lang="en-US" altLang="ko-KR" dirty="0">
              <a:latin typeface="Arial" panose="020B0604020202020204" pitchFamily="34" charset="0"/>
              <a:cs typeface="Arial" panose="020B0604020202020204" pitchFamily="34" charset="0"/>
            </a:endParaRPr>
          </a:p>
          <a:p>
            <a:endParaRPr lang="en-US" altLang="ko-KR" dirty="0">
              <a:latin typeface="Arial" panose="020B0604020202020204" pitchFamily="34" charset="0"/>
              <a:cs typeface="Arial" panose="020B0604020202020204" pitchFamily="34" charset="0"/>
            </a:endParaRPr>
          </a:p>
          <a:p>
            <a:pPr marL="0" indent="0">
              <a:buNone/>
            </a:pPr>
            <a:endParaRPr lang="en-US" altLang="ko-KR" dirty="0">
              <a:latin typeface="Arial" panose="020B0604020202020204" pitchFamily="34" charset="0"/>
              <a:cs typeface="Arial" panose="020B0604020202020204" pitchFamily="34" charset="0"/>
            </a:endParaRPr>
          </a:p>
          <a:p>
            <a:r>
              <a:rPr lang="en-US" altLang="ko-KR" sz="2200" dirty="0">
                <a:latin typeface="Arial" panose="020B0604020202020204" pitchFamily="34" charset="0"/>
                <a:cs typeface="Arial" panose="020B0604020202020204" pitchFamily="34" charset="0"/>
              </a:rPr>
              <a:t>Performance</a:t>
            </a:r>
          </a:p>
          <a:p>
            <a:pPr marL="538163" indent="-182563">
              <a:buFontTx/>
              <a:buChar char="-"/>
            </a:pPr>
            <a:r>
              <a:rPr lang="en-US" altLang="ko-KR" sz="1800" dirty="0">
                <a:latin typeface="Arial" panose="020B0604020202020204" pitchFamily="34" charset="0"/>
                <a:cs typeface="Arial" panose="020B0604020202020204" pitchFamily="34" charset="0"/>
              </a:rPr>
              <a:t>High intensities</a:t>
            </a:r>
          </a:p>
          <a:p>
            <a:pPr marL="538163" indent="-182563">
              <a:buFontTx/>
              <a:buChar char="-"/>
            </a:pPr>
            <a:r>
              <a:rPr lang="en-US" altLang="ko-KR" sz="1800" dirty="0">
                <a:latin typeface="Arial" panose="020B0604020202020204" pitchFamily="34" charset="0"/>
                <a:cs typeface="Arial" panose="020B0604020202020204" pitchFamily="34" charset="0"/>
              </a:rPr>
              <a:t>High charge states</a:t>
            </a:r>
          </a:p>
          <a:p>
            <a:pPr marL="538163" indent="-182563">
              <a:buFontTx/>
              <a:buChar char="-"/>
            </a:pPr>
            <a:r>
              <a:rPr lang="en-US" altLang="ko-KR" sz="1800" dirty="0">
                <a:solidFill>
                  <a:srgbClr val="0000FF"/>
                </a:solidFill>
                <a:latin typeface="Arial" panose="020B0604020202020204" pitchFamily="34" charset="0"/>
                <a:cs typeface="Arial" panose="020B0604020202020204" pitchFamily="34" charset="0"/>
              </a:rPr>
              <a:t>Increase the ECR frequency to increase the plasma density</a:t>
            </a:r>
          </a:p>
          <a:p>
            <a:r>
              <a:rPr lang="en-US" altLang="ko-KR" sz="2200" dirty="0">
                <a:latin typeface="Arial" panose="020B0604020202020204" pitchFamily="34" charset="0"/>
                <a:cs typeface="Arial" panose="020B0604020202020204" pitchFamily="34" charset="0"/>
              </a:rPr>
              <a:t>Present state</a:t>
            </a:r>
          </a:p>
          <a:p>
            <a:pPr marL="0" indent="355600">
              <a:buNone/>
            </a:pPr>
            <a:r>
              <a:rPr lang="en-US" altLang="ko-KR" sz="1800" dirty="0">
                <a:latin typeface="Arial" panose="020B0604020202020204" pitchFamily="34" charset="0"/>
                <a:cs typeface="Arial" panose="020B0604020202020204" pitchFamily="34" charset="0"/>
              </a:rPr>
              <a:t>- 28 GHz Superconducting ECR IS: US, Japan, China, Korea</a:t>
            </a:r>
          </a:p>
          <a:p>
            <a:endParaRPr lang="ko-KR" altLang="en-US" dirty="0"/>
          </a:p>
        </p:txBody>
      </p:sp>
      <p:grpSp>
        <p:nvGrpSpPr>
          <p:cNvPr id="5" name="Groupe 44">
            <a:extLst>
              <a:ext uri="{FF2B5EF4-FFF2-40B4-BE49-F238E27FC236}">
                <a16:creationId xmlns:a16="http://schemas.microsoft.com/office/drawing/2014/main" id="{DFB62C7D-34F7-42B8-AF65-00441D9EF845}"/>
              </a:ext>
            </a:extLst>
          </p:cNvPr>
          <p:cNvGrpSpPr>
            <a:grpSpLocks/>
          </p:cNvGrpSpPr>
          <p:nvPr/>
        </p:nvGrpSpPr>
        <p:grpSpPr bwMode="auto">
          <a:xfrm>
            <a:off x="1843392" y="1880828"/>
            <a:ext cx="8499471" cy="1717674"/>
            <a:chOff x="341530" y="1268760"/>
            <a:chExt cx="8498613" cy="1717615"/>
          </a:xfrm>
        </p:grpSpPr>
        <p:grpSp>
          <p:nvGrpSpPr>
            <p:cNvPr id="6" name="Groupe 43">
              <a:extLst>
                <a:ext uri="{FF2B5EF4-FFF2-40B4-BE49-F238E27FC236}">
                  <a16:creationId xmlns:a16="http://schemas.microsoft.com/office/drawing/2014/main" id="{AE16B444-2D6B-4C0B-9B3C-EA13A55920A3}"/>
                </a:ext>
              </a:extLst>
            </p:cNvPr>
            <p:cNvGrpSpPr>
              <a:grpSpLocks/>
            </p:cNvGrpSpPr>
            <p:nvPr/>
          </p:nvGrpSpPr>
          <p:grpSpPr bwMode="auto">
            <a:xfrm>
              <a:off x="4662010" y="1297936"/>
              <a:ext cx="1325956" cy="1299006"/>
              <a:chOff x="4662010" y="1297936"/>
              <a:chExt cx="1325956" cy="1299006"/>
            </a:xfrm>
          </p:grpSpPr>
          <p:sp>
            <p:nvSpPr>
              <p:cNvPr id="19" name="Oval 64">
                <a:extLst>
                  <a:ext uri="{FF2B5EF4-FFF2-40B4-BE49-F238E27FC236}">
                    <a16:creationId xmlns:a16="http://schemas.microsoft.com/office/drawing/2014/main" id="{B7A3194C-7E14-45BA-8B80-42C17C89E645}"/>
                  </a:ext>
                </a:extLst>
              </p:cNvPr>
              <p:cNvSpPr>
                <a:spLocks noChangeArrowheads="1"/>
              </p:cNvSpPr>
              <p:nvPr/>
            </p:nvSpPr>
            <p:spPr bwMode="auto">
              <a:xfrm>
                <a:off x="4662010" y="1297936"/>
                <a:ext cx="1325956" cy="1299006"/>
              </a:xfrm>
              <a:prstGeom prst="ellipse">
                <a:avLst/>
              </a:prstGeom>
              <a:solidFill>
                <a:srgbClr val="FFFFFF"/>
              </a:solidFill>
              <a:ln w="9525">
                <a:solidFill>
                  <a:schemeClr val="tx1"/>
                </a:solidFill>
                <a:round/>
                <a:headEnd/>
                <a:tailEnd/>
              </a:ln>
            </p:spPr>
            <p:txBody>
              <a:bodyPr wrap="none" anchor="ct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pPr eaLnBrk="1" hangingPunct="1"/>
                <a:endParaRPr lang="fr-FR" altLang="ko-KR" sz="1400"/>
              </a:p>
            </p:txBody>
          </p:sp>
          <p:sp>
            <p:nvSpPr>
              <p:cNvPr id="20" name="Oval 65">
                <a:extLst>
                  <a:ext uri="{FF2B5EF4-FFF2-40B4-BE49-F238E27FC236}">
                    <a16:creationId xmlns:a16="http://schemas.microsoft.com/office/drawing/2014/main" id="{37FB5EF6-44A2-43A2-8581-2194F358CDC1}"/>
                  </a:ext>
                </a:extLst>
              </p:cNvPr>
              <p:cNvSpPr>
                <a:spLocks noChangeArrowheads="1"/>
              </p:cNvSpPr>
              <p:nvPr/>
            </p:nvSpPr>
            <p:spPr bwMode="auto">
              <a:xfrm>
                <a:off x="5003881" y="1640124"/>
                <a:ext cx="635539" cy="608818"/>
              </a:xfrm>
              <a:prstGeom prst="ellipse">
                <a:avLst/>
              </a:prstGeom>
              <a:solidFill>
                <a:srgbClr val="CC99FF"/>
              </a:solidFill>
              <a:ln w="19050">
                <a:solidFill>
                  <a:schemeClr val="tx1"/>
                </a:solidFill>
                <a:round/>
                <a:headEnd/>
                <a:tailEnd/>
              </a:ln>
            </p:spPr>
            <p:txBody>
              <a:bodyPr wrap="none" anchor="ct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pPr eaLnBrk="1" hangingPunct="1"/>
                <a:endParaRPr lang="fr-FR" altLang="ko-KR" sz="1400"/>
              </a:p>
            </p:txBody>
          </p:sp>
          <p:sp>
            <p:nvSpPr>
              <p:cNvPr id="21" name="Line 66">
                <a:extLst>
                  <a:ext uri="{FF2B5EF4-FFF2-40B4-BE49-F238E27FC236}">
                    <a16:creationId xmlns:a16="http://schemas.microsoft.com/office/drawing/2014/main" id="{7DBA5976-EA2F-4B3E-B168-48BB7F0ABC44}"/>
                  </a:ext>
                </a:extLst>
              </p:cNvPr>
              <p:cNvSpPr>
                <a:spLocks noChangeShapeType="1"/>
              </p:cNvSpPr>
              <p:nvPr/>
            </p:nvSpPr>
            <p:spPr bwMode="auto">
              <a:xfrm>
                <a:off x="5326471" y="1313765"/>
                <a:ext cx="0" cy="314735"/>
              </a:xfrm>
              <a:prstGeom prst="line">
                <a:avLst/>
              </a:prstGeom>
              <a:noFill/>
              <a:ln w="60325">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endParaRPr lang="ko-KR" altLang="en-US"/>
              </a:p>
            </p:txBody>
          </p:sp>
          <p:sp>
            <p:nvSpPr>
              <p:cNvPr id="22" name="Line 67">
                <a:extLst>
                  <a:ext uri="{FF2B5EF4-FFF2-40B4-BE49-F238E27FC236}">
                    <a16:creationId xmlns:a16="http://schemas.microsoft.com/office/drawing/2014/main" id="{310252EB-791F-4C00-8304-72E5ACEA9ED3}"/>
                  </a:ext>
                </a:extLst>
              </p:cNvPr>
              <p:cNvSpPr>
                <a:spLocks noChangeShapeType="1"/>
              </p:cNvSpPr>
              <p:nvPr/>
            </p:nvSpPr>
            <p:spPr bwMode="auto">
              <a:xfrm>
                <a:off x="5329439" y="2260566"/>
                <a:ext cx="0" cy="313339"/>
              </a:xfrm>
              <a:prstGeom prst="line">
                <a:avLst/>
              </a:prstGeom>
              <a:noFill/>
              <a:ln w="60325">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endParaRPr lang="ko-KR" altLang="en-US"/>
              </a:p>
            </p:txBody>
          </p:sp>
          <p:sp>
            <p:nvSpPr>
              <p:cNvPr id="23" name="Line 68">
                <a:extLst>
                  <a:ext uri="{FF2B5EF4-FFF2-40B4-BE49-F238E27FC236}">
                    <a16:creationId xmlns:a16="http://schemas.microsoft.com/office/drawing/2014/main" id="{DAC06AF9-BD37-4001-892B-9BFC1D21CDCA}"/>
                  </a:ext>
                </a:extLst>
              </p:cNvPr>
              <p:cNvSpPr>
                <a:spLocks noChangeShapeType="1"/>
              </p:cNvSpPr>
              <p:nvPr/>
            </p:nvSpPr>
            <p:spPr bwMode="auto">
              <a:xfrm flipV="1">
                <a:off x="5606791" y="1628799"/>
                <a:ext cx="277190" cy="154447"/>
              </a:xfrm>
              <a:prstGeom prst="line">
                <a:avLst/>
              </a:prstGeom>
              <a:noFill/>
              <a:ln w="60325">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endParaRPr lang="ko-KR" altLang="en-US"/>
              </a:p>
            </p:txBody>
          </p:sp>
          <p:sp>
            <p:nvSpPr>
              <p:cNvPr id="24" name="Line 69">
                <a:extLst>
                  <a:ext uri="{FF2B5EF4-FFF2-40B4-BE49-F238E27FC236}">
                    <a16:creationId xmlns:a16="http://schemas.microsoft.com/office/drawing/2014/main" id="{B71CC3E8-0E7F-431F-BA05-18A1E2E9DCEC}"/>
                  </a:ext>
                </a:extLst>
              </p:cNvPr>
              <p:cNvSpPr>
                <a:spLocks noChangeShapeType="1"/>
              </p:cNvSpPr>
              <p:nvPr/>
            </p:nvSpPr>
            <p:spPr bwMode="auto">
              <a:xfrm flipV="1">
                <a:off x="4790829" y="2102186"/>
                <a:ext cx="258290" cy="156684"/>
              </a:xfrm>
              <a:prstGeom prst="line">
                <a:avLst/>
              </a:prstGeom>
              <a:noFill/>
              <a:ln w="60325">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endParaRPr lang="ko-KR" altLang="en-US"/>
              </a:p>
            </p:txBody>
          </p:sp>
          <p:sp>
            <p:nvSpPr>
              <p:cNvPr id="25" name="Line 70">
                <a:extLst>
                  <a:ext uri="{FF2B5EF4-FFF2-40B4-BE49-F238E27FC236}">
                    <a16:creationId xmlns:a16="http://schemas.microsoft.com/office/drawing/2014/main" id="{2A63CF8D-06BC-4000-8DD1-44A18EF08618}"/>
                  </a:ext>
                </a:extLst>
              </p:cNvPr>
              <p:cNvSpPr>
                <a:spLocks noChangeShapeType="1"/>
              </p:cNvSpPr>
              <p:nvPr/>
            </p:nvSpPr>
            <p:spPr bwMode="auto">
              <a:xfrm rot="10800000">
                <a:off x="5609015" y="2111630"/>
                <a:ext cx="268130" cy="144474"/>
              </a:xfrm>
              <a:prstGeom prst="line">
                <a:avLst/>
              </a:prstGeom>
              <a:noFill/>
              <a:ln w="60325">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endParaRPr lang="ko-KR" altLang="en-US"/>
              </a:p>
            </p:txBody>
          </p:sp>
          <p:sp>
            <p:nvSpPr>
              <p:cNvPr id="26" name="Line 71">
                <a:extLst>
                  <a:ext uri="{FF2B5EF4-FFF2-40B4-BE49-F238E27FC236}">
                    <a16:creationId xmlns:a16="http://schemas.microsoft.com/office/drawing/2014/main" id="{DEDBF48E-11B1-4E0E-9EC7-10AD915CB134}"/>
                  </a:ext>
                </a:extLst>
              </p:cNvPr>
              <p:cNvSpPr>
                <a:spLocks noChangeShapeType="1"/>
              </p:cNvSpPr>
              <p:nvPr/>
            </p:nvSpPr>
            <p:spPr bwMode="auto">
              <a:xfrm rot="10800000">
                <a:off x="4786818" y="1628800"/>
                <a:ext cx="239309" cy="141370"/>
              </a:xfrm>
              <a:prstGeom prst="line">
                <a:avLst/>
              </a:prstGeom>
              <a:noFill/>
              <a:ln w="60325">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endParaRPr lang="ko-KR" altLang="en-US"/>
              </a:p>
            </p:txBody>
          </p:sp>
          <p:sp>
            <p:nvSpPr>
              <p:cNvPr id="27" name="Oval 72">
                <a:extLst>
                  <a:ext uri="{FF2B5EF4-FFF2-40B4-BE49-F238E27FC236}">
                    <a16:creationId xmlns:a16="http://schemas.microsoft.com/office/drawing/2014/main" id="{995E1B8D-D69A-49D6-B813-3CB5E888E8DE}"/>
                  </a:ext>
                </a:extLst>
              </p:cNvPr>
              <p:cNvSpPr>
                <a:spLocks noChangeArrowheads="1"/>
              </p:cNvSpPr>
              <p:nvPr/>
            </p:nvSpPr>
            <p:spPr bwMode="auto">
              <a:xfrm>
                <a:off x="5206334" y="1839915"/>
                <a:ext cx="232858" cy="222313"/>
              </a:xfrm>
              <a:prstGeom prst="ellipse">
                <a:avLst/>
              </a:prstGeom>
              <a:noFill/>
              <a:ln w="28575">
                <a:solidFill>
                  <a:srgbClr val="FF00FF"/>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pPr eaLnBrk="1" hangingPunct="1"/>
                <a:endParaRPr lang="fr-FR" altLang="ko-KR" sz="1400"/>
              </a:p>
            </p:txBody>
          </p:sp>
          <p:sp>
            <p:nvSpPr>
              <p:cNvPr id="28" name="Freeform 73">
                <a:extLst>
                  <a:ext uri="{FF2B5EF4-FFF2-40B4-BE49-F238E27FC236}">
                    <a16:creationId xmlns:a16="http://schemas.microsoft.com/office/drawing/2014/main" id="{C17D6E85-2A5B-44A6-B23A-81BFBBF07B6D}"/>
                  </a:ext>
                </a:extLst>
              </p:cNvPr>
              <p:cNvSpPr>
                <a:spLocks/>
              </p:cNvSpPr>
              <p:nvPr/>
            </p:nvSpPr>
            <p:spPr bwMode="auto">
              <a:xfrm>
                <a:off x="5052826" y="2022270"/>
                <a:ext cx="272904" cy="226672"/>
              </a:xfrm>
              <a:custGeom>
                <a:avLst/>
                <a:gdLst>
                  <a:gd name="T0" fmla="*/ 0 w 368"/>
                  <a:gd name="T1" fmla="*/ 2147483647 h 312"/>
                  <a:gd name="T2" fmla="*/ 2147483647 w 368"/>
                  <a:gd name="T3" fmla="*/ 2147483647 h 312"/>
                  <a:gd name="T4" fmla="*/ 2147483647 w 368"/>
                  <a:gd name="T5" fmla="*/ 2147483647 h 312"/>
                  <a:gd name="T6" fmla="*/ 0 60000 65536"/>
                  <a:gd name="T7" fmla="*/ 0 60000 65536"/>
                  <a:gd name="T8" fmla="*/ 0 60000 65536"/>
                  <a:gd name="T9" fmla="*/ 0 w 368"/>
                  <a:gd name="T10" fmla="*/ 0 h 312"/>
                  <a:gd name="T11" fmla="*/ 368 w 368"/>
                  <a:gd name="T12" fmla="*/ 312 h 312"/>
                </a:gdLst>
                <a:ahLst/>
                <a:cxnLst>
                  <a:cxn ang="T6">
                    <a:pos x="T0" y="T1"/>
                  </a:cxn>
                  <a:cxn ang="T7">
                    <a:pos x="T2" y="T3"/>
                  </a:cxn>
                  <a:cxn ang="T8">
                    <a:pos x="T4" y="T5"/>
                  </a:cxn>
                </a:cxnLst>
                <a:rect l="T9" t="T10" r="T11" b="T12"/>
                <a:pathLst>
                  <a:path w="368" h="312">
                    <a:moveTo>
                      <a:pt x="0" y="110"/>
                    </a:moveTo>
                    <a:cubicBezTo>
                      <a:pt x="112" y="55"/>
                      <a:pt x="225" y="0"/>
                      <a:pt x="286" y="34"/>
                    </a:cubicBezTo>
                    <a:cubicBezTo>
                      <a:pt x="347" y="68"/>
                      <a:pt x="357" y="190"/>
                      <a:pt x="368" y="312"/>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endParaRPr lang="ko-KR" altLang="en-US"/>
              </a:p>
            </p:txBody>
          </p:sp>
          <p:sp>
            <p:nvSpPr>
              <p:cNvPr id="29" name="Freeform 74">
                <a:extLst>
                  <a:ext uri="{FF2B5EF4-FFF2-40B4-BE49-F238E27FC236}">
                    <a16:creationId xmlns:a16="http://schemas.microsoft.com/office/drawing/2014/main" id="{0A1A591E-A5BF-4ACE-823E-A3B2A3B837C7}"/>
                  </a:ext>
                </a:extLst>
              </p:cNvPr>
              <p:cNvSpPr>
                <a:spLocks/>
              </p:cNvSpPr>
              <p:nvPr/>
            </p:nvSpPr>
            <p:spPr bwMode="auto">
              <a:xfrm>
                <a:off x="5323505" y="2020090"/>
                <a:ext cx="265488" cy="227399"/>
              </a:xfrm>
              <a:custGeom>
                <a:avLst/>
                <a:gdLst>
                  <a:gd name="T0" fmla="*/ 0 w 358"/>
                  <a:gd name="T1" fmla="*/ 2147483647 h 313"/>
                  <a:gd name="T2" fmla="*/ 2147483647 w 358"/>
                  <a:gd name="T3" fmla="*/ 2147483647 h 313"/>
                  <a:gd name="T4" fmla="*/ 2147483647 w 358"/>
                  <a:gd name="T5" fmla="*/ 2147483647 h 313"/>
                  <a:gd name="T6" fmla="*/ 0 60000 65536"/>
                  <a:gd name="T7" fmla="*/ 0 60000 65536"/>
                  <a:gd name="T8" fmla="*/ 0 60000 65536"/>
                  <a:gd name="T9" fmla="*/ 0 w 358"/>
                  <a:gd name="T10" fmla="*/ 0 h 313"/>
                  <a:gd name="T11" fmla="*/ 358 w 358"/>
                  <a:gd name="T12" fmla="*/ 313 h 313"/>
                </a:gdLst>
                <a:ahLst/>
                <a:cxnLst>
                  <a:cxn ang="T6">
                    <a:pos x="T0" y="T1"/>
                  </a:cxn>
                  <a:cxn ang="T7">
                    <a:pos x="T2" y="T3"/>
                  </a:cxn>
                  <a:cxn ang="T8">
                    <a:pos x="T4" y="T5"/>
                  </a:cxn>
                </a:cxnLst>
                <a:rect l="T9" t="T10" r="T11" b="T12"/>
                <a:pathLst>
                  <a:path w="358" h="313">
                    <a:moveTo>
                      <a:pt x="0" y="313"/>
                    </a:moveTo>
                    <a:cubicBezTo>
                      <a:pt x="8" y="188"/>
                      <a:pt x="17" y="64"/>
                      <a:pt x="77" y="32"/>
                    </a:cubicBezTo>
                    <a:cubicBezTo>
                      <a:pt x="137" y="0"/>
                      <a:pt x="312" y="104"/>
                      <a:pt x="358" y="118"/>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endParaRPr lang="ko-KR" altLang="en-US"/>
              </a:p>
            </p:txBody>
          </p:sp>
          <p:sp>
            <p:nvSpPr>
              <p:cNvPr id="30" name="Freeform 75">
                <a:extLst>
                  <a:ext uri="{FF2B5EF4-FFF2-40B4-BE49-F238E27FC236}">
                    <a16:creationId xmlns:a16="http://schemas.microsoft.com/office/drawing/2014/main" id="{73412018-BCC5-4FD3-8312-EFD9BB084336}"/>
                  </a:ext>
                </a:extLst>
              </p:cNvPr>
              <p:cNvSpPr>
                <a:spLocks/>
              </p:cNvSpPr>
              <p:nvPr/>
            </p:nvSpPr>
            <p:spPr bwMode="auto">
              <a:xfrm>
                <a:off x="5436968" y="1790512"/>
                <a:ext cx="155733" cy="311674"/>
              </a:xfrm>
              <a:custGeom>
                <a:avLst/>
                <a:gdLst>
                  <a:gd name="T0" fmla="*/ 2147483647 w 210"/>
                  <a:gd name="T1" fmla="*/ 2147483647 h 429"/>
                  <a:gd name="T2" fmla="*/ 2147483647 w 210"/>
                  <a:gd name="T3" fmla="*/ 2147483647 h 429"/>
                  <a:gd name="T4" fmla="*/ 2147483647 w 210"/>
                  <a:gd name="T5" fmla="*/ 0 h 429"/>
                  <a:gd name="T6" fmla="*/ 0 60000 65536"/>
                  <a:gd name="T7" fmla="*/ 0 60000 65536"/>
                  <a:gd name="T8" fmla="*/ 0 60000 65536"/>
                  <a:gd name="T9" fmla="*/ 0 w 210"/>
                  <a:gd name="T10" fmla="*/ 0 h 429"/>
                  <a:gd name="T11" fmla="*/ 210 w 210"/>
                  <a:gd name="T12" fmla="*/ 429 h 429"/>
                </a:gdLst>
                <a:ahLst/>
                <a:cxnLst>
                  <a:cxn ang="T6">
                    <a:pos x="T0" y="T1"/>
                  </a:cxn>
                  <a:cxn ang="T7">
                    <a:pos x="T2" y="T3"/>
                  </a:cxn>
                  <a:cxn ang="T8">
                    <a:pos x="T4" y="T5"/>
                  </a:cxn>
                </a:cxnLst>
                <a:rect l="T9" t="T10" r="T11" b="T12"/>
                <a:pathLst>
                  <a:path w="210" h="429">
                    <a:moveTo>
                      <a:pt x="202" y="429"/>
                    </a:moveTo>
                    <a:cubicBezTo>
                      <a:pt x="101" y="360"/>
                      <a:pt x="0" y="292"/>
                      <a:pt x="1" y="221"/>
                    </a:cubicBezTo>
                    <a:cubicBezTo>
                      <a:pt x="2" y="150"/>
                      <a:pt x="106" y="75"/>
                      <a:pt x="210" y="0"/>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endParaRPr lang="ko-KR" altLang="en-US"/>
              </a:p>
            </p:txBody>
          </p:sp>
          <p:sp>
            <p:nvSpPr>
              <p:cNvPr id="31" name="Freeform 76">
                <a:extLst>
                  <a:ext uri="{FF2B5EF4-FFF2-40B4-BE49-F238E27FC236}">
                    <a16:creationId xmlns:a16="http://schemas.microsoft.com/office/drawing/2014/main" id="{8703C733-CAD8-44C0-A397-6C20C404F65F}"/>
                  </a:ext>
                </a:extLst>
              </p:cNvPr>
              <p:cNvSpPr>
                <a:spLocks/>
              </p:cNvSpPr>
              <p:nvPr/>
            </p:nvSpPr>
            <p:spPr bwMode="auto">
              <a:xfrm>
                <a:off x="5323505" y="1638671"/>
                <a:ext cx="266971" cy="237570"/>
              </a:xfrm>
              <a:custGeom>
                <a:avLst/>
                <a:gdLst>
                  <a:gd name="T0" fmla="*/ 2147483647 w 360"/>
                  <a:gd name="T1" fmla="*/ 2147483647 h 327"/>
                  <a:gd name="T2" fmla="*/ 2147483647 w 360"/>
                  <a:gd name="T3" fmla="*/ 2147483647 h 327"/>
                  <a:gd name="T4" fmla="*/ 0 w 360"/>
                  <a:gd name="T5" fmla="*/ 0 h 327"/>
                  <a:gd name="T6" fmla="*/ 0 60000 65536"/>
                  <a:gd name="T7" fmla="*/ 0 60000 65536"/>
                  <a:gd name="T8" fmla="*/ 0 60000 65536"/>
                  <a:gd name="T9" fmla="*/ 0 w 360"/>
                  <a:gd name="T10" fmla="*/ 0 h 327"/>
                  <a:gd name="T11" fmla="*/ 360 w 360"/>
                  <a:gd name="T12" fmla="*/ 327 h 327"/>
                </a:gdLst>
                <a:ahLst/>
                <a:cxnLst>
                  <a:cxn ang="T6">
                    <a:pos x="T0" y="T1"/>
                  </a:cxn>
                  <a:cxn ang="T7">
                    <a:pos x="T2" y="T3"/>
                  </a:cxn>
                  <a:cxn ang="T8">
                    <a:pos x="T4" y="T5"/>
                  </a:cxn>
                </a:cxnLst>
                <a:rect l="T9" t="T10" r="T11" b="T12"/>
                <a:pathLst>
                  <a:path w="360" h="327">
                    <a:moveTo>
                      <a:pt x="360" y="206"/>
                    </a:moveTo>
                    <a:cubicBezTo>
                      <a:pt x="246" y="266"/>
                      <a:pt x="132" y="327"/>
                      <a:pt x="72" y="293"/>
                    </a:cubicBezTo>
                    <a:cubicBezTo>
                      <a:pt x="12" y="259"/>
                      <a:pt x="6" y="129"/>
                      <a:pt x="0" y="0"/>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endParaRPr lang="ko-KR" altLang="en-US"/>
              </a:p>
            </p:txBody>
          </p:sp>
          <p:sp>
            <p:nvSpPr>
              <p:cNvPr id="32" name="Freeform 77">
                <a:extLst>
                  <a:ext uri="{FF2B5EF4-FFF2-40B4-BE49-F238E27FC236}">
                    <a16:creationId xmlns:a16="http://schemas.microsoft.com/office/drawing/2014/main" id="{9F0D7715-2551-4533-8DEA-ACABDAE59EA2}"/>
                  </a:ext>
                </a:extLst>
              </p:cNvPr>
              <p:cNvSpPr>
                <a:spLocks/>
              </p:cNvSpPr>
              <p:nvPr/>
            </p:nvSpPr>
            <p:spPr bwMode="auto">
              <a:xfrm>
                <a:off x="5049860" y="1788333"/>
                <a:ext cx="157216" cy="312401"/>
              </a:xfrm>
              <a:custGeom>
                <a:avLst/>
                <a:gdLst>
                  <a:gd name="T0" fmla="*/ 2147483647 w 212"/>
                  <a:gd name="T1" fmla="*/ 2147483647 h 430"/>
                  <a:gd name="T2" fmla="*/ 2147483647 w 212"/>
                  <a:gd name="T3" fmla="*/ 2147483647 h 430"/>
                  <a:gd name="T4" fmla="*/ 0 w 212"/>
                  <a:gd name="T5" fmla="*/ 0 h 430"/>
                  <a:gd name="T6" fmla="*/ 0 60000 65536"/>
                  <a:gd name="T7" fmla="*/ 0 60000 65536"/>
                  <a:gd name="T8" fmla="*/ 0 60000 65536"/>
                  <a:gd name="T9" fmla="*/ 0 w 212"/>
                  <a:gd name="T10" fmla="*/ 0 h 430"/>
                  <a:gd name="T11" fmla="*/ 212 w 212"/>
                  <a:gd name="T12" fmla="*/ 430 h 430"/>
                </a:gdLst>
                <a:ahLst/>
                <a:cxnLst>
                  <a:cxn ang="T6">
                    <a:pos x="T0" y="T1"/>
                  </a:cxn>
                  <a:cxn ang="T7">
                    <a:pos x="T2" y="T3"/>
                  </a:cxn>
                  <a:cxn ang="T8">
                    <a:pos x="T4" y="T5"/>
                  </a:cxn>
                </a:cxnLst>
                <a:rect l="T9" t="T10" r="T11" b="T12"/>
                <a:pathLst>
                  <a:path w="212" h="430">
                    <a:moveTo>
                      <a:pt x="7" y="430"/>
                    </a:moveTo>
                    <a:cubicBezTo>
                      <a:pt x="109" y="361"/>
                      <a:pt x="212" y="293"/>
                      <a:pt x="211" y="221"/>
                    </a:cubicBezTo>
                    <a:cubicBezTo>
                      <a:pt x="210" y="149"/>
                      <a:pt x="105" y="74"/>
                      <a:pt x="0" y="0"/>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endParaRPr lang="ko-KR" altLang="en-US"/>
              </a:p>
            </p:txBody>
          </p:sp>
          <p:sp>
            <p:nvSpPr>
              <p:cNvPr id="33" name="Freeform 78">
                <a:extLst>
                  <a:ext uri="{FF2B5EF4-FFF2-40B4-BE49-F238E27FC236}">
                    <a16:creationId xmlns:a16="http://schemas.microsoft.com/office/drawing/2014/main" id="{9356730E-7426-4606-9C01-87538C4F287F}"/>
                  </a:ext>
                </a:extLst>
              </p:cNvPr>
              <p:cNvSpPr>
                <a:spLocks/>
              </p:cNvSpPr>
              <p:nvPr/>
            </p:nvSpPr>
            <p:spPr bwMode="auto">
              <a:xfrm>
                <a:off x="5047635" y="1640124"/>
                <a:ext cx="275870" cy="239023"/>
              </a:xfrm>
              <a:custGeom>
                <a:avLst/>
                <a:gdLst>
                  <a:gd name="T0" fmla="*/ 0 w 372"/>
                  <a:gd name="T1" fmla="*/ 2147483647 h 329"/>
                  <a:gd name="T2" fmla="*/ 2147483647 w 372"/>
                  <a:gd name="T3" fmla="*/ 2147483647 h 329"/>
                  <a:gd name="T4" fmla="*/ 2147483647 w 372"/>
                  <a:gd name="T5" fmla="*/ 0 h 329"/>
                  <a:gd name="T6" fmla="*/ 0 60000 65536"/>
                  <a:gd name="T7" fmla="*/ 0 60000 65536"/>
                  <a:gd name="T8" fmla="*/ 0 60000 65536"/>
                  <a:gd name="T9" fmla="*/ 0 w 372"/>
                  <a:gd name="T10" fmla="*/ 0 h 329"/>
                  <a:gd name="T11" fmla="*/ 372 w 372"/>
                  <a:gd name="T12" fmla="*/ 329 h 329"/>
                </a:gdLst>
                <a:ahLst/>
                <a:cxnLst>
                  <a:cxn ang="T6">
                    <a:pos x="T0" y="T1"/>
                  </a:cxn>
                  <a:cxn ang="T7">
                    <a:pos x="T2" y="T3"/>
                  </a:cxn>
                  <a:cxn ang="T8">
                    <a:pos x="T4" y="T5"/>
                  </a:cxn>
                </a:cxnLst>
                <a:rect l="T9" t="T10" r="T11" b="T12"/>
                <a:pathLst>
                  <a:path w="372" h="329">
                    <a:moveTo>
                      <a:pt x="0" y="200"/>
                    </a:moveTo>
                    <a:cubicBezTo>
                      <a:pt x="115" y="264"/>
                      <a:pt x="231" y="329"/>
                      <a:pt x="293" y="296"/>
                    </a:cubicBezTo>
                    <a:cubicBezTo>
                      <a:pt x="355" y="263"/>
                      <a:pt x="363" y="131"/>
                      <a:pt x="372" y="0"/>
                    </a:cubicBezTo>
                  </a:path>
                </a:pathLst>
              </a:custGeom>
              <a:noFill/>
              <a:ln w="952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endParaRPr lang="ko-KR" altLang="en-US"/>
              </a:p>
            </p:txBody>
          </p:sp>
        </p:grpSp>
        <p:pic>
          <p:nvPicPr>
            <p:cNvPr id="7" name="Picture 79" descr="APHOENIX 2Bstructure2">
              <a:extLst>
                <a:ext uri="{FF2B5EF4-FFF2-40B4-BE49-F238E27FC236}">
                  <a16:creationId xmlns:a16="http://schemas.microsoft.com/office/drawing/2014/main" id="{459381BA-2829-45F7-8779-836F45B30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29" r="1910"/>
            <a:stretch>
              <a:fillRect/>
            </a:stretch>
          </p:blipFill>
          <p:spPr bwMode="auto">
            <a:xfrm>
              <a:off x="6372200" y="1568486"/>
              <a:ext cx="2467943" cy="75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0" descr="source minB">
              <a:extLst>
                <a:ext uri="{FF2B5EF4-FFF2-40B4-BE49-F238E27FC236}">
                  <a16:creationId xmlns:a16="http://schemas.microsoft.com/office/drawing/2014/main" id="{76E2ACDE-8E71-4A90-974D-CC35AA43CB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268760"/>
              <a:ext cx="1773602" cy="1357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DA7858C2-6DCF-4B3C-B463-CEAED507AAAA}"/>
                </a:ext>
              </a:extLst>
            </p:cNvPr>
            <p:cNvSpPr>
              <a:spLocks/>
            </p:cNvSpPr>
            <p:nvPr/>
          </p:nvSpPr>
          <p:spPr bwMode="auto">
            <a:xfrm>
              <a:off x="341530" y="2660948"/>
              <a:ext cx="2160368" cy="311139"/>
            </a:xfrm>
            <a:prstGeom prst="rect">
              <a:avLst/>
            </a:prstGeom>
            <a:solidFill>
              <a:schemeClr val="bg1">
                <a:lumMod val="20000"/>
                <a:lumOff val="80000"/>
              </a:schemeClr>
            </a:solidFill>
            <a:ln w="25400">
              <a:noFill/>
              <a:miter lim="800000"/>
              <a:headEnd/>
              <a:tailEnd/>
            </a:ln>
          </p:spPr>
          <p:txBody>
            <a:bodyPr lIns="64291" tIns="32146" rIns="64291" bIns="32146">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pPr eaLnBrk="1" hangingPunct="1"/>
              <a:r>
                <a:rPr lang="en-US" altLang="ko-KR" sz="1600">
                  <a:solidFill>
                    <a:srgbClr val="FF0000"/>
                  </a:solidFill>
                  <a:latin typeface="Tahoma" pitchFamily="34" charset="0"/>
                  <a:ea typeface="굴림" charset="-127"/>
                </a:rPr>
                <a:t>ω</a:t>
              </a:r>
              <a:r>
                <a:rPr lang="en-US" altLang="ko-KR" sz="1600" baseline="-25000">
                  <a:solidFill>
                    <a:srgbClr val="FF0000"/>
                  </a:solidFill>
                  <a:latin typeface="Tahoma" pitchFamily="34" charset="0"/>
                  <a:ea typeface="굴림" charset="-127"/>
                </a:rPr>
                <a:t>ce</a:t>
              </a:r>
              <a:r>
                <a:rPr lang="en-US" altLang="ko-KR" sz="1600">
                  <a:solidFill>
                    <a:srgbClr val="FF0000"/>
                  </a:solidFill>
                  <a:latin typeface="Tahoma" pitchFamily="34" charset="0"/>
                  <a:ea typeface="굴림" charset="-127"/>
                </a:rPr>
                <a:t> = q</a:t>
              </a:r>
              <a:r>
                <a:rPr lang="en-US" altLang="ko-KR" sz="1600" baseline="-25000">
                  <a:solidFill>
                    <a:srgbClr val="FF0000"/>
                  </a:solidFill>
                  <a:latin typeface="Tahoma" pitchFamily="34" charset="0"/>
                  <a:ea typeface="굴림" charset="-127"/>
                </a:rPr>
                <a:t>e</a:t>
              </a:r>
              <a:r>
                <a:rPr lang="en-US" altLang="ko-KR" sz="1600">
                  <a:solidFill>
                    <a:srgbClr val="FF0000"/>
                  </a:solidFill>
                  <a:latin typeface="Tahoma" pitchFamily="34" charset="0"/>
                  <a:ea typeface="굴림" charset="-127"/>
                </a:rPr>
                <a:t> B / M</a:t>
              </a:r>
              <a:r>
                <a:rPr lang="en-US" altLang="ko-KR" sz="1600" baseline="-25000">
                  <a:solidFill>
                    <a:srgbClr val="FF0000"/>
                  </a:solidFill>
                  <a:latin typeface="Tahoma" pitchFamily="34" charset="0"/>
                  <a:ea typeface="굴림" charset="-127"/>
                </a:rPr>
                <a:t>e</a:t>
              </a:r>
              <a:r>
                <a:rPr lang="en-US" altLang="ko-KR" sz="1600">
                  <a:solidFill>
                    <a:srgbClr val="FF0000"/>
                  </a:solidFill>
                  <a:latin typeface="Tahoma" pitchFamily="34" charset="0"/>
                  <a:ea typeface="굴림" charset="-127"/>
                </a:rPr>
                <a:t> = ω</a:t>
              </a:r>
              <a:r>
                <a:rPr lang="en-US" altLang="ko-KR" sz="1600" baseline="-25000">
                  <a:solidFill>
                    <a:srgbClr val="FF0000"/>
                  </a:solidFill>
                  <a:latin typeface="Tahoma" pitchFamily="34" charset="0"/>
                  <a:ea typeface="굴림" charset="-127"/>
                </a:rPr>
                <a:t>HF</a:t>
              </a:r>
            </a:p>
          </p:txBody>
        </p:sp>
        <p:pic>
          <p:nvPicPr>
            <p:cNvPr id="10" name="Image 27" descr="B axial A phoenix.jpg">
              <a:extLst>
                <a:ext uri="{FF2B5EF4-FFF2-40B4-BE49-F238E27FC236}">
                  <a16:creationId xmlns:a16="http://schemas.microsoft.com/office/drawing/2014/main" id="{44EE66BA-3611-477A-8F0E-9383F512C38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61810" y="1284460"/>
              <a:ext cx="1350150" cy="1325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7">
              <a:extLst>
                <a:ext uri="{FF2B5EF4-FFF2-40B4-BE49-F238E27FC236}">
                  <a16:creationId xmlns:a16="http://schemas.microsoft.com/office/drawing/2014/main" id="{ACB7271B-4976-44B7-B1D2-967449BDEE09}"/>
                </a:ext>
              </a:extLst>
            </p:cNvPr>
            <p:cNvSpPr>
              <a:spLocks/>
            </p:cNvSpPr>
            <p:nvPr/>
          </p:nvSpPr>
          <p:spPr bwMode="auto">
            <a:xfrm>
              <a:off x="3132072" y="2660948"/>
              <a:ext cx="765097" cy="311139"/>
            </a:xfrm>
            <a:prstGeom prst="rect">
              <a:avLst/>
            </a:prstGeom>
            <a:solidFill>
              <a:schemeClr val="bg1">
                <a:lumMod val="20000"/>
                <a:lumOff val="80000"/>
              </a:schemeClr>
            </a:solidFill>
            <a:ln w="25400">
              <a:noFill/>
              <a:miter lim="800000"/>
              <a:headEnd/>
              <a:tailEnd/>
            </a:ln>
          </p:spPr>
          <p:txBody>
            <a:bodyPr lIns="64291" tIns="32146" rIns="64291" bIns="32146">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pPr algn="ctr">
                <a:defRPr/>
              </a:pPr>
              <a:r>
                <a:rPr lang="en-US" sz="1600" dirty="0">
                  <a:solidFill>
                    <a:srgbClr val="FF0000"/>
                  </a:solidFill>
                  <a:latin typeface="+mn-lt"/>
                </a:rPr>
                <a:t>B axial</a:t>
              </a:r>
            </a:p>
          </p:txBody>
        </p:sp>
        <p:sp>
          <p:nvSpPr>
            <p:cNvPr id="12" name="Rectangle 7">
              <a:extLst>
                <a:ext uri="{FF2B5EF4-FFF2-40B4-BE49-F238E27FC236}">
                  <a16:creationId xmlns:a16="http://schemas.microsoft.com/office/drawing/2014/main" id="{76ACF59C-3042-4D79-9E2B-641715A5BD62}"/>
                </a:ext>
              </a:extLst>
            </p:cNvPr>
            <p:cNvSpPr>
              <a:spLocks/>
            </p:cNvSpPr>
            <p:nvPr/>
          </p:nvSpPr>
          <p:spPr bwMode="auto">
            <a:xfrm>
              <a:off x="4887669" y="2657773"/>
              <a:ext cx="853988" cy="311139"/>
            </a:xfrm>
            <a:prstGeom prst="rect">
              <a:avLst/>
            </a:prstGeom>
            <a:solidFill>
              <a:schemeClr val="bg1">
                <a:lumMod val="20000"/>
                <a:lumOff val="80000"/>
              </a:schemeClr>
            </a:solidFill>
            <a:ln w="25400">
              <a:noFill/>
              <a:miter lim="800000"/>
              <a:headEnd/>
              <a:tailEnd/>
            </a:ln>
          </p:spPr>
          <p:txBody>
            <a:bodyPr lIns="64291" tIns="32146" rIns="64291" bIns="32146">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pPr algn="ctr">
                <a:defRPr/>
              </a:pPr>
              <a:r>
                <a:rPr lang="en-US" sz="1600" dirty="0">
                  <a:solidFill>
                    <a:srgbClr val="FF0000"/>
                  </a:solidFill>
                  <a:latin typeface="+mn-lt"/>
                </a:rPr>
                <a:t>B radial</a:t>
              </a:r>
            </a:p>
          </p:txBody>
        </p:sp>
        <p:sp>
          <p:nvSpPr>
            <p:cNvPr id="13" name="ZoneTexte 35">
              <a:extLst>
                <a:ext uri="{FF2B5EF4-FFF2-40B4-BE49-F238E27FC236}">
                  <a16:creationId xmlns:a16="http://schemas.microsoft.com/office/drawing/2014/main" id="{704E25D9-4B7E-44D6-9FF5-8166827672AB}"/>
                </a:ext>
              </a:extLst>
            </p:cNvPr>
            <p:cNvSpPr txBox="1"/>
            <p:nvPr/>
          </p:nvSpPr>
          <p:spPr>
            <a:xfrm>
              <a:off x="7113118" y="2648249"/>
              <a:ext cx="1193679" cy="338126"/>
            </a:xfrm>
            <a:prstGeom prst="rect">
              <a:avLst/>
            </a:prstGeom>
            <a:solidFill>
              <a:schemeClr val="bg1">
                <a:lumMod val="20000"/>
                <a:lumOff val="80000"/>
              </a:schemeClr>
            </a:solidFill>
          </p:spPr>
          <p:txBody>
            <a:bodyPr wrap="none">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pPr algn="ctr" eaLnBrk="1" hangingPunct="1"/>
              <a:r>
                <a:rPr lang="fr-FR" altLang="ko-KR" sz="1600">
                  <a:solidFill>
                    <a:srgbClr val="FF0000"/>
                  </a:solidFill>
                  <a:latin typeface="Tahoma" pitchFamily="34" charset="0"/>
                </a:rPr>
                <a:t>Minimum B</a:t>
              </a:r>
              <a:endParaRPr lang="en-US" altLang="ko-KR" sz="1600">
                <a:solidFill>
                  <a:srgbClr val="FF0000"/>
                </a:solidFill>
                <a:latin typeface="Tahoma" pitchFamily="34" charset="0"/>
                <a:ea typeface="굴림" charset="-127"/>
              </a:endParaRPr>
            </a:p>
          </p:txBody>
        </p:sp>
        <p:sp>
          <p:nvSpPr>
            <p:cNvPr id="14" name="Rectangle 7">
              <a:extLst>
                <a:ext uri="{FF2B5EF4-FFF2-40B4-BE49-F238E27FC236}">
                  <a16:creationId xmlns:a16="http://schemas.microsoft.com/office/drawing/2014/main" id="{F019EBDE-A1F2-4059-A125-8A4CD29593A4}"/>
                </a:ext>
              </a:extLst>
            </p:cNvPr>
            <p:cNvSpPr>
              <a:spLocks/>
            </p:cNvSpPr>
            <p:nvPr/>
          </p:nvSpPr>
          <p:spPr bwMode="auto">
            <a:xfrm>
              <a:off x="4301940" y="2660948"/>
              <a:ext cx="269848" cy="311139"/>
            </a:xfrm>
            <a:prstGeom prst="rect">
              <a:avLst/>
            </a:prstGeom>
            <a:solidFill>
              <a:schemeClr val="bg1">
                <a:lumMod val="20000"/>
                <a:lumOff val="80000"/>
              </a:schemeClr>
            </a:solidFill>
            <a:ln w="25400">
              <a:noFill/>
              <a:miter lim="800000"/>
              <a:headEnd/>
              <a:tailEnd/>
            </a:ln>
          </p:spPr>
          <p:txBody>
            <a:bodyPr lIns="64291" tIns="32146" rIns="64291" bIns="32146">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pPr>
                <a:defRPr/>
              </a:pPr>
              <a:r>
                <a:rPr lang="en-US" sz="1600" dirty="0">
                  <a:solidFill>
                    <a:srgbClr val="FF0000"/>
                  </a:solidFill>
                  <a:latin typeface="+mn-lt"/>
                </a:rPr>
                <a:t>+</a:t>
              </a:r>
            </a:p>
          </p:txBody>
        </p:sp>
        <p:sp>
          <p:nvSpPr>
            <p:cNvPr id="15" name="Rectangle 7">
              <a:extLst>
                <a:ext uri="{FF2B5EF4-FFF2-40B4-BE49-F238E27FC236}">
                  <a16:creationId xmlns:a16="http://schemas.microsoft.com/office/drawing/2014/main" id="{4681E40A-4FFD-462E-A790-58213FBADEF8}"/>
                </a:ext>
              </a:extLst>
            </p:cNvPr>
            <p:cNvSpPr>
              <a:spLocks/>
            </p:cNvSpPr>
            <p:nvPr/>
          </p:nvSpPr>
          <p:spPr bwMode="auto">
            <a:xfrm>
              <a:off x="6192462" y="2660948"/>
              <a:ext cx="269848" cy="311139"/>
            </a:xfrm>
            <a:prstGeom prst="rect">
              <a:avLst/>
            </a:prstGeom>
            <a:solidFill>
              <a:schemeClr val="bg1">
                <a:lumMod val="20000"/>
                <a:lumOff val="80000"/>
              </a:schemeClr>
            </a:solidFill>
            <a:ln w="25400">
              <a:noFill/>
              <a:miter lim="800000"/>
              <a:headEnd/>
              <a:tailEnd/>
            </a:ln>
          </p:spPr>
          <p:txBody>
            <a:bodyPr lIns="64291" tIns="32146" rIns="64291" bIns="32146">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pPr>
                <a:defRPr/>
              </a:pPr>
              <a:r>
                <a:rPr lang="en-US" sz="1600" dirty="0">
                  <a:solidFill>
                    <a:srgbClr val="FF0000"/>
                  </a:solidFill>
                  <a:latin typeface="+mn-lt"/>
                </a:rPr>
                <a:t>=</a:t>
              </a:r>
            </a:p>
          </p:txBody>
        </p:sp>
        <p:sp>
          <p:nvSpPr>
            <p:cNvPr id="16" name="ZoneTexte 39">
              <a:extLst>
                <a:ext uri="{FF2B5EF4-FFF2-40B4-BE49-F238E27FC236}">
                  <a16:creationId xmlns:a16="http://schemas.microsoft.com/office/drawing/2014/main" id="{2BE92325-FED3-40A5-B96D-21F6C25EAF25}"/>
                </a:ext>
              </a:extLst>
            </p:cNvPr>
            <p:cNvSpPr txBox="1">
              <a:spLocks noChangeArrowheads="1"/>
            </p:cNvSpPr>
            <p:nvPr/>
          </p:nvSpPr>
          <p:spPr bwMode="auto">
            <a:xfrm>
              <a:off x="3504594" y="2177280"/>
              <a:ext cx="66236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pPr eaLnBrk="1" hangingPunct="1"/>
              <a:r>
                <a:rPr lang="fr-FR" altLang="ko-KR" sz="1100" dirty="0">
                  <a:solidFill>
                    <a:srgbClr val="FF00FF"/>
                  </a:solidFill>
                  <a:latin typeface="Arial" charset="0"/>
                  <a:cs typeface="Arial" charset="0"/>
                </a:rPr>
                <a:t>18 GHz</a:t>
              </a:r>
              <a:endParaRPr lang="en-US" altLang="ko-KR" sz="1100" dirty="0">
                <a:solidFill>
                  <a:srgbClr val="FF00FF"/>
                </a:solidFill>
                <a:latin typeface="Arial" charset="0"/>
                <a:ea typeface="굴림" charset="-127"/>
                <a:cs typeface="Arial" charset="0"/>
              </a:endParaRPr>
            </a:p>
          </p:txBody>
        </p:sp>
        <p:cxnSp>
          <p:nvCxnSpPr>
            <p:cNvPr id="17" name="Connecteur droit 41">
              <a:extLst>
                <a:ext uri="{FF2B5EF4-FFF2-40B4-BE49-F238E27FC236}">
                  <a16:creationId xmlns:a16="http://schemas.microsoft.com/office/drawing/2014/main" id="{A0DA3584-2511-426A-9616-9136C823FFBF}"/>
                </a:ext>
              </a:extLst>
            </p:cNvPr>
            <p:cNvCxnSpPr/>
            <p:nvPr/>
          </p:nvCxnSpPr>
          <p:spPr>
            <a:xfrm>
              <a:off x="3311441" y="2033908"/>
              <a:ext cx="45080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ZoneTexte 42">
              <a:extLst>
                <a:ext uri="{FF2B5EF4-FFF2-40B4-BE49-F238E27FC236}">
                  <a16:creationId xmlns:a16="http://schemas.microsoft.com/office/drawing/2014/main" id="{25B26AC1-B13C-4F1E-B4B8-5EDCE1DEDCE1}"/>
                </a:ext>
              </a:extLst>
            </p:cNvPr>
            <p:cNvSpPr txBox="1">
              <a:spLocks noChangeArrowheads="1"/>
            </p:cNvSpPr>
            <p:nvPr/>
          </p:nvSpPr>
          <p:spPr bwMode="auto">
            <a:xfrm>
              <a:off x="2784514" y="1808820"/>
              <a:ext cx="66236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1"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1"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1"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1" hangingPunct="1">
                <a:defRPr sz="2400" kern="1200">
                  <a:solidFill>
                    <a:schemeClr val="tx1"/>
                  </a:solidFill>
                  <a:latin typeface="Times New Roman" pitchFamily="18" charset="0"/>
                  <a:ea typeface="+mn-ea"/>
                  <a:cs typeface="Times New Roman" pitchFamily="18" charset="0"/>
                </a:defRPr>
              </a:lvl9pPr>
            </a:lstStyle>
            <a:p>
              <a:pPr eaLnBrk="1" hangingPunct="1"/>
              <a:r>
                <a:rPr lang="fr-FR" altLang="ko-KR" sz="1100">
                  <a:solidFill>
                    <a:srgbClr val="FF0000"/>
                  </a:solidFill>
                  <a:latin typeface="Arial" charset="0"/>
                  <a:cs typeface="Arial" charset="0"/>
                </a:rPr>
                <a:t>28 GHz</a:t>
              </a:r>
              <a:endParaRPr lang="en-US" altLang="ko-KR" sz="1100">
                <a:solidFill>
                  <a:srgbClr val="FF0000"/>
                </a:solidFill>
                <a:latin typeface="Arial" charset="0"/>
                <a:ea typeface="굴림" charset="-127"/>
                <a:cs typeface="Arial" charset="0"/>
              </a:endParaRPr>
            </a:p>
          </p:txBody>
        </p:sp>
      </p:grpSp>
      <p:sp>
        <p:nvSpPr>
          <p:cNvPr id="34" name="Rectangle 4">
            <a:extLst>
              <a:ext uri="{FF2B5EF4-FFF2-40B4-BE49-F238E27FC236}">
                <a16:creationId xmlns:a16="http://schemas.microsoft.com/office/drawing/2014/main" id="{5B1A0247-5CC0-49ED-9704-60BB481EEC85}"/>
              </a:ext>
            </a:extLst>
          </p:cNvPr>
          <p:cNvSpPr>
            <a:spLocks noChangeArrowheads="1"/>
          </p:cNvSpPr>
          <p:nvPr/>
        </p:nvSpPr>
        <p:spPr bwMode="auto">
          <a:xfrm>
            <a:off x="5226828" y="3703480"/>
            <a:ext cx="2363932" cy="1493001"/>
          </a:xfrm>
          <a:prstGeom prst="rect">
            <a:avLst/>
          </a:prstGeom>
          <a:noFill/>
          <a:ln w="38100">
            <a:solidFill>
              <a:srgbClr val="000066"/>
            </a:solidFill>
            <a:miter lim="800000"/>
            <a:headEnd/>
            <a:tailEnd/>
          </a:ln>
        </p:spPr>
        <p:txBody>
          <a:bodyPr wrap="none" lIns="82030" tIns="41015" rIns="82030" bIns="41015"/>
          <a:lstStyle/>
          <a:p>
            <a:pPr defTabSz="820450" fontAlgn="base">
              <a:spcBef>
                <a:spcPct val="0"/>
              </a:spcBef>
              <a:spcAft>
                <a:spcPct val="0"/>
              </a:spcAft>
              <a:buClr>
                <a:srgbClr val="0000FF"/>
              </a:buClr>
              <a:buSzPct val="50000"/>
              <a:defRPr/>
            </a:pPr>
            <a:r>
              <a:rPr lang="en-US" sz="2500" dirty="0">
                <a:solidFill>
                  <a:srgbClr val="800000"/>
                </a:solidFill>
                <a:latin typeface="Arial Black" pitchFamily="34" charset="0"/>
              </a:rPr>
              <a:t>n</a:t>
            </a:r>
            <a:r>
              <a:rPr lang="en-US" sz="2500" baseline="-25000" dirty="0">
                <a:solidFill>
                  <a:srgbClr val="800000"/>
                </a:solidFill>
                <a:latin typeface="Arial Black" pitchFamily="34" charset="0"/>
              </a:rPr>
              <a:t>e</a:t>
            </a:r>
            <a:r>
              <a:rPr lang="en-US" sz="2500" b="1" dirty="0">
                <a:solidFill>
                  <a:srgbClr val="800000"/>
                </a:solidFill>
                <a:latin typeface="Arial Black" pitchFamily="34" charset="0"/>
                <a:sym typeface="Symbol" pitchFamily="18" charset="2"/>
              </a:rPr>
              <a:t></a:t>
            </a:r>
            <a:r>
              <a:rPr lang="en-US" sz="2500" dirty="0">
                <a:solidFill>
                  <a:srgbClr val="800000"/>
                </a:solidFill>
                <a:latin typeface="Arial Black" pitchFamily="34" charset="0"/>
                <a:sym typeface="Symbol" pitchFamily="18" charset="2"/>
              </a:rPr>
              <a:t> </a:t>
            </a:r>
            <a:r>
              <a:rPr lang="el-GR" sz="2900" dirty="0">
                <a:solidFill>
                  <a:srgbClr val="800000"/>
                </a:solidFill>
                <a:latin typeface="Times New Roman" pitchFamily="18" charset="0"/>
                <a:cs typeface="Times New Roman" pitchFamily="18" charset="0"/>
              </a:rPr>
              <a:t>ω</a:t>
            </a:r>
            <a:r>
              <a:rPr lang="en-US" sz="2500" baseline="-25000" dirty="0">
                <a:solidFill>
                  <a:srgbClr val="800000"/>
                </a:solidFill>
                <a:latin typeface="Arial Black" pitchFamily="34" charset="0"/>
              </a:rPr>
              <a:t>rf</a:t>
            </a:r>
            <a:r>
              <a:rPr lang="en-US" sz="2500" baseline="30000" dirty="0">
                <a:solidFill>
                  <a:srgbClr val="800000"/>
                </a:solidFill>
                <a:latin typeface="Arial Black" pitchFamily="34" charset="0"/>
              </a:rPr>
              <a:t>2</a:t>
            </a:r>
            <a:br>
              <a:rPr lang="en-US" sz="2500" baseline="30000" dirty="0">
                <a:solidFill>
                  <a:srgbClr val="800000"/>
                </a:solidFill>
                <a:latin typeface="Arial Black" pitchFamily="34" charset="0"/>
              </a:rPr>
            </a:br>
            <a:r>
              <a:rPr lang="en-US" sz="2500" dirty="0" err="1">
                <a:solidFill>
                  <a:srgbClr val="800000"/>
                </a:solidFill>
                <a:latin typeface="Arial Black" pitchFamily="34" charset="0"/>
              </a:rPr>
              <a:t>q</a:t>
            </a:r>
            <a:r>
              <a:rPr lang="en-US" sz="2500" baseline="-25000" dirty="0" err="1">
                <a:solidFill>
                  <a:srgbClr val="800000"/>
                </a:solidFill>
                <a:latin typeface="Arial Black" pitchFamily="34" charset="0"/>
              </a:rPr>
              <a:t>opt</a:t>
            </a:r>
            <a:r>
              <a:rPr lang="en-US" sz="2500" dirty="0">
                <a:solidFill>
                  <a:srgbClr val="800000"/>
                </a:solidFill>
                <a:latin typeface="Arial Black" pitchFamily="34" charset="0"/>
                <a:sym typeface="Symbol" pitchFamily="18" charset="2"/>
              </a:rPr>
              <a:t> </a:t>
            </a:r>
            <a:r>
              <a:rPr lang="en-US" sz="2500" b="1" dirty="0">
                <a:solidFill>
                  <a:srgbClr val="800000"/>
                </a:solidFill>
                <a:latin typeface="Arial Black" pitchFamily="34" charset="0"/>
                <a:sym typeface="Symbol" pitchFamily="18" charset="2"/>
              </a:rPr>
              <a:t></a:t>
            </a:r>
            <a:r>
              <a:rPr lang="en-US" sz="2500" dirty="0">
                <a:solidFill>
                  <a:srgbClr val="800000"/>
                </a:solidFill>
                <a:latin typeface="Arial Black" pitchFamily="34" charset="0"/>
                <a:sym typeface="Symbol" pitchFamily="18" charset="2"/>
              </a:rPr>
              <a:t> </a:t>
            </a:r>
            <a:r>
              <a:rPr lang="en-US" sz="2500" dirty="0">
                <a:solidFill>
                  <a:srgbClr val="800000"/>
                </a:solidFill>
                <a:latin typeface="Arial Black" pitchFamily="34" charset="0"/>
              </a:rPr>
              <a:t>log B</a:t>
            </a:r>
            <a:endParaRPr lang="en-US" sz="2500" baseline="30000" dirty="0">
              <a:solidFill>
                <a:srgbClr val="800000"/>
              </a:solidFill>
              <a:latin typeface="Arial Black" pitchFamily="34" charset="0"/>
            </a:endParaRPr>
          </a:p>
          <a:p>
            <a:pPr defTabSz="820450" fontAlgn="base">
              <a:spcBef>
                <a:spcPct val="0"/>
              </a:spcBef>
              <a:spcAft>
                <a:spcPct val="0"/>
              </a:spcAft>
              <a:buClr>
                <a:srgbClr val="0000FF"/>
              </a:buClr>
              <a:buSzPct val="50000"/>
              <a:defRPr/>
            </a:pPr>
            <a:r>
              <a:rPr lang="en-US" sz="2500" dirty="0" err="1">
                <a:solidFill>
                  <a:srgbClr val="800000"/>
                </a:solidFill>
                <a:latin typeface="Arial Black" pitchFamily="34" charset="0"/>
              </a:rPr>
              <a:t>n</a:t>
            </a:r>
            <a:r>
              <a:rPr lang="en-US" sz="2500" baseline="-25000" dirty="0" err="1">
                <a:solidFill>
                  <a:srgbClr val="800000"/>
                </a:solidFill>
                <a:latin typeface="Arial Black" pitchFamily="34" charset="0"/>
              </a:rPr>
              <a:t>e</a:t>
            </a:r>
            <a:r>
              <a:rPr lang="en-US" sz="2500" dirty="0" err="1">
                <a:solidFill>
                  <a:srgbClr val="800000"/>
                </a:solidFill>
                <a:latin typeface="Arial Black" pitchFamily="34" charset="0"/>
              </a:rPr>
              <a:t>T</a:t>
            </a:r>
            <a:r>
              <a:rPr lang="en-US" sz="2500" baseline="-25000" dirty="0" err="1">
                <a:solidFill>
                  <a:srgbClr val="800000"/>
                </a:solidFill>
                <a:latin typeface="Arial Black" pitchFamily="34" charset="0"/>
              </a:rPr>
              <a:t>e</a:t>
            </a:r>
            <a:r>
              <a:rPr lang="en-US" sz="3200" b="1" dirty="0">
                <a:solidFill>
                  <a:srgbClr val="800000"/>
                </a:solidFill>
                <a:latin typeface="Arial Black" pitchFamily="34" charset="0"/>
                <a:sym typeface="Symbol" pitchFamily="18" charset="2"/>
              </a:rPr>
              <a:t></a:t>
            </a:r>
            <a:r>
              <a:rPr lang="en-US" sz="2500" baseline="-25000" dirty="0">
                <a:solidFill>
                  <a:srgbClr val="800000"/>
                </a:solidFill>
                <a:latin typeface="Arial Black" pitchFamily="34" charset="0"/>
              </a:rPr>
              <a:t> ion</a:t>
            </a:r>
            <a:r>
              <a:rPr lang="en-US" sz="2500" dirty="0">
                <a:solidFill>
                  <a:srgbClr val="800000"/>
                </a:solidFill>
                <a:sym typeface="Symbol" pitchFamily="18" charset="2"/>
              </a:rPr>
              <a:t>  </a:t>
            </a:r>
            <a:r>
              <a:rPr lang="en-US" sz="2500" b="1" dirty="0">
                <a:solidFill>
                  <a:srgbClr val="800000"/>
                </a:solidFill>
                <a:latin typeface="Arial Black" pitchFamily="34" charset="0"/>
              </a:rPr>
              <a:t>B</a:t>
            </a:r>
          </a:p>
          <a:p>
            <a:pPr marL="182499" indent="-460213" defTabSz="820450" fontAlgn="base">
              <a:spcBef>
                <a:spcPct val="0"/>
              </a:spcBef>
              <a:spcAft>
                <a:spcPct val="0"/>
              </a:spcAft>
              <a:buClr>
                <a:srgbClr val="0000FF"/>
              </a:buClr>
              <a:buSzPct val="50000"/>
              <a:defRPr/>
            </a:pPr>
            <a:endParaRPr lang="en-US" sz="2500" baseline="30000" dirty="0">
              <a:solidFill>
                <a:srgbClr val="800000"/>
              </a:solidFill>
              <a:latin typeface="Arial Black" pitchFamily="34" charset="0"/>
            </a:endParaRPr>
          </a:p>
        </p:txBody>
      </p:sp>
      <p:sp>
        <p:nvSpPr>
          <p:cNvPr id="35" name="Rectangle 16">
            <a:extLst>
              <a:ext uri="{FF2B5EF4-FFF2-40B4-BE49-F238E27FC236}">
                <a16:creationId xmlns:a16="http://schemas.microsoft.com/office/drawing/2014/main" id="{14474BA8-A02C-4BD6-AAF8-1BA3DBCBEA87}"/>
              </a:ext>
            </a:extLst>
          </p:cNvPr>
          <p:cNvSpPr>
            <a:spLocks noChangeArrowheads="1"/>
          </p:cNvSpPr>
          <p:nvPr/>
        </p:nvSpPr>
        <p:spPr bwMode="auto">
          <a:xfrm>
            <a:off x="8061803" y="4140794"/>
            <a:ext cx="2108489" cy="739588"/>
          </a:xfrm>
          <a:prstGeom prst="rect">
            <a:avLst/>
          </a:prstGeom>
          <a:solidFill>
            <a:schemeClr val="bg1"/>
          </a:solidFill>
          <a:ln w="38100">
            <a:solidFill>
              <a:srgbClr val="000066"/>
            </a:solidFill>
            <a:miter lim="800000"/>
            <a:headEnd/>
            <a:tailEnd/>
          </a:ln>
        </p:spPr>
        <p:txBody>
          <a:bodyPr lIns="82030" tIns="41015" rIns="82030" bIns="41015"/>
          <a:lstStyle/>
          <a:p>
            <a:pPr marL="460101" indent="-460101" defTabSz="819062" fontAlgn="base">
              <a:lnSpc>
                <a:spcPct val="170000"/>
              </a:lnSpc>
              <a:spcBef>
                <a:spcPct val="20000"/>
              </a:spcBef>
              <a:spcAft>
                <a:spcPct val="0"/>
              </a:spcAft>
              <a:buClr>
                <a:srgbClr val="0000FF"/>
              </a:buClr>
              <a:buSzPct val="50000"/>
            </a:pPr>
            <a:r>
              <a:rPr lang="en-US" sz="2200" b="1" dirty="0">
                <a:solidFill>
                  <a:srgbClr val="800000"/>
                </a:solidFill>
                <a:latin typeface="Symbol" pitchFamily="18" charset="2"/>
              </a:rPr>
              <a:t>w</a:t>
            </a:r>
            <a:r>
              <a:rPr lang="en-US" b="1" baseline="-25000" dirty="0">
                <a:solidFill>
                  <a:srgbClr val="800000"/>
                </a:solidFill>
                <a:latin typeface="Arial Black" pitchFamily="34" charset="0"/>
              </a:rPr>
              <a:t>e</a:t>
            </a:r>
            <a:r>
              <a:rPr lang="en-US" dirty="0">
                <a:solidFill>
                  <a:srgbClr val="800000"/>
                </a:solidFill>
                <a:latin typeface="Arial Black" pitchFamily="34" charset="0"/>
              </a:rPr>
              <a:t> </a:t>
            </a:r>
            <a:r>
              <a:rPr lang="en-US" dirty="0">
                <a:solidFill>
                  <a:srgbClr val="800000"/>
                </a:solidFill>
                <a:latin typeface="Arial Black" pitchFamily="34" charset="0"/>
                <a:sym typeface="Symbol" pitchFamily="18" charset="2"/>
              </a:rPr>
              <a:t>=</a:t>
            </a:r>
            <a:r>
              <a:rPr lang="en-US" dirty="0">
                <a:solidFill>
                  <a:srgbClr val="800000"/>
                </a:solidFill>
                <a:latin typeface="Arial Black" pitchFamily="34" charset="0"/>
              </a:rPr>
              <a:t>          = </a:t>
            </a:r>
            <a:r>
              <a:rPr lang="en-US" sz="2200" b="1" dirty="0" err="1">
                <a:solidFill>
                  <a:srgbClr val="800000"/>
                </a:solidFill>
                <a:latin typeface="Symbol" pitchFamily="18" charset="2"/>
              </a:rPr>
              <a:t>w</a:t>
            </a:r>
            <a:r>
              <a:rPr lang="en-US" b="1" baseline="-25000" dirty="0" err="1">
                <a:solidFill>
                  <a:srgbClr val="800000"/>
                </a:solidFill>
                <a:latin typeface="Arial Black" pitchFamily="34" charset="0"/>
              </a:rPr>
              <a:t>rf</a:t>
            </a:r>
            <a:r>
              <a:rPr lang="en-US" dirty="0">
                <a:solidFill>
                  <a:srgbClr val="800000"/>
                </a:solidFill>
                <a:latin typeface="Arial Black" pitchFamily="34" charset="0"/>
              </a:rPr>
              <a:t> </a:t>
            </a:r>
          </a:p>
        </p:txBody>
      </p:sp>
      <p:sp>
        <p:nvSpPr>
          <p:cNvPr id="36" name="Rectangle 17">
            <a:extLst>
              <a:ext uri="{FF2B5EF4-FFF2-40B4-BE49-F238E27FC236}">
                <a16:creationId xmlns:a16="http://schemas.microsoft.com/office/drawing/2014/main" id="{A338E695-2AE9-4D70-BA7E-AC13D03658E4}"/>
              </a:ext>
            </a:extLst>
          </p:cNvPr>
          <p:cNvSpPr>
            <a:spLocks noChangeArrowheads="1"/>
          </p:cNvSpPr>
          <p:nvPr/>
        </p:nvSpPr>
        <p:spPr bwMode="auto">
          <a:xfrm>
            <a:off x="8819475" y="4123985"/>
            <a:ext cx="614503" cy="359830"/>
          </a:xfrm>
          <a:prstGeom prst="rect">
            <a:avLst/>
          </a:prstGeom>
          <a:noFill/>
          <a:ln w="9525">
            <a:noFill/>
            <a:miter lim="800000"/>
            <a:headEnd/>
            <a:tailEnd/>
          </a:ln>
        </p:spPr>
        <p:txBody>
          <a:bodyPr wrap="none" lIns="82030" tIns="41015" rIns="82030" bIns="41015">
            <a:spAutoFit/>
          </a:bodyPr>
          <a:lstStyle/>
          <a:p>
            <a:pPr defTabSz="819062" eaLnBrk="0" fontAlgn="base" hangingPunct="0">
              <a:spcBef>
                <a:spcPct val="0"/>
              </a:spcBef>
              <a:spcAft>
                <a:spcPct val="0"/>
              </a:spcAft>
            </a:pPr>
            <a:r>
              <a:rPr lang="en-US" dirty="0" err="1">
                <a:solidFill>
                  <a:srgbClr val="800000"/>
                </a:solidFill>
                <a:latin typeface="Arial Black" pitchFamily="34" charset="0"/>
              </a:rPr>
              <a:t>e•B</a:t>
            </a:r>
            <a:endParaRPr lang="en-US" dirty="0">
              <a:solidFill>
                <a:srgbClr val="800000"/>
              </a:solidFill>
              <a:latin typeface="Arial Black" pitchFamily="34" charset="0"/>
            </a:endParaRPr>
          </a:p>
        </p:txBody>
      </p:sp>
      <p:sp>
        <p:nvSpPr>
          <p:cNvPr id="37" name="Rectangle 18">
            <a:extLst>
              <a:ext uri="{FF2B5EF4-FFF2-40B4-BE49-F238E27FC236}">
                <a16:creationId xmlns:a16="http://schemas.microsoft.com/office/drawing/2014/main" id="{3A441109-C70C-482B-9328-594096A1F6DD}"/>
              </a:ext>
            </a:extLst>
          </p:cNvPr>
          <p:cNvSpPr>
            <a:spLocks noChangeArrowheads="1"/>
          </p:cNvSpPr>
          <p:nvPr/>
        </p:nvSpPr>
        <p:spPr bwMode="auto">
          <a:xfrm>
            <a:off x="8932044" y="4391525"/>
            <a:ext cx="396495" cy="359830"/>
          </a:xfrm>
          <a:prstGeom prst="rect">
            <a:avLst/>
          </a:prstGeom>
          <a:noFill/>
          <a:ln w="9525">
            <a:noFill/>
            <a:miter lim="800000"/>
            <a:headEnd/>
            <a:tailEnd/>
          </a:ln>
        </p:spPr>
        <p:txBody>
          <a:bodyPr wrap="none" lIns="82030" tIns="41015" rIns="82030" bIns="41015">
            <a:spAutoFit/>
          </a:bodyPr>
          <a:lstStyle/>
          <a:p>
            <a:pPr defTabSz="819062" eaLnBrk="0" fontAlgn="base" hangingPunct="0">
              <a:spcBef>
                <a:spcPct val="0"/>
              </a:spcBef>
              <a:spcAft>
                <a:spcPct val="0"/>
              </a:spcAft>
            </a:pPr>
            <a:r>
              <a:rPr lang="en-US" dirty="0">
                <a:solidFill>
                  <a:srgbClr val="800000"/>
                </a:solidFill>
                <a:latin typeface="Arial Black" pitchFamily="34" charset="0"/>
              </a:rPr>
              <a:t>m</a:t>
            </a:r>
          </a:p>
        </p:txBody>
      </p:sp>
      <p:sp>
        <p:nvSpPr>
          <p:cNvPr id="38" name="Line 19">
            <a:extLst>
              <a:ext uri="{FF2B5EF4-FFF2-40B4-BE49-F238E27FC236}">
                <a16:creationId xmlns:a16="http://schemas.microsoft.com/office/drawing/2014/main" id="{F997F880-7E69-4BF2-8FCF-366757A4E618}"/>
              </a:ext>
            </a:extLst>
          </p:cNvPr>
          <p:cNvSpPr>
            <a:spLocks noChangeShapeType="1"/>
          </p:cNvSpPr>
          <p:nvPr/>
        </p:nvSpPr>
        <p:spPr bwMode="auto">
          <a:xfrm>
            <a:off x="8806484" y="4416738"/>
            <a:ext cx="622012" cy="0"/>
          </a:xfrm>
          <a:prstGeom prst="line">
            <a:avLst/>
          </a:prstGeom>
          <a:noFill/>
          <a:ln w="28575">
            <a:solidFill>
              <a:srgbClr val="800000"/>
            </a:solidFill>
            <a:round/>
            <a:headEnd/>
            <a:tailEnd/>
          </a:ln>
        </p:spPr>
        <p:txBody>
          <a:bodyPr lIns="91407" tIns="45704" rIns="91407" bIns="45704"/>
          <a:lstStyle/>
          <a:p>
            <a:pPr algn="r" eaLnBrk="0" fontAlgn="base" hangingPunct="0">
              <a:spcBef>
                <a:spcPct val="50000"/>
              </a:spcBef>
              <a:spcAft>
                <a:spcPct val="0"/>
              </a:spcAft>
            </a:pPr>
            <a:endParaRPr lang="en-US" b="1">
              <a:solidFill>
                <a:srgbClr val="663300"/>
              </a:solidFill>
              <a:latin typeface="Arial Unicode MS" pitchFamily="34" charset="-128"/>
            </a:endParaRPr>
          </a:p>
        </p:txBody>
      </p:sp>
      <p:sp>
        <p:nvSpPr>
          <p:cNvPr id="39" name="Rectangle 51">
            <a:extLst>
              <a:ext uri="{FF2B5EF4-FFF2-40B4-BE49-F238E27FC236}">
                <a16:creationId xmlns:a16="http://schemas.microsoft.com/office/drawing/2014/main" id="{1E77F73D-FA97-48C1-B8A8-E3381CFB0A3F}"/>
              </a:ext>
            </a:extLst>
          </p:cNvPr>
          <p:cNvSpPr>
            <a:spLocks noChangeArrowheads="1"/>
          </p:cNvSpPr>
          <p:nvPr/>
        </p:nvSpPr>
        <p:spPr bwMode="auto">
          <a:xfrm>
            <a:off x="7611435" y="3684154"/>
            <a:ext cx="3082830" cy="369300"/>
          </a:xfrm>
          <a:prstGeom prst="rect">
            <a:avLst/>
          </a:prstGeom>
          <a:noFill/>
          <a:ln w="9525">
            <a:noFill/>
            <a:miter lim="800000"/>
            <a:headEnd/>
            <a:tailEnd/>
          </a:ln>
        </p:spPr>
        <p:txBody>
          <a:bodyPr wrap="none" lIns="91407" tIns="45704" rIns="91407" bIns="45704">
            <a:spAutoFit/>
          </a:bodyPr>
          <a:lstStyle/>
          <a:p>
            <a:pPr algn="ctr" eaLnBrk="0" fontAlgn="base" hangingPunct="0">
              <a:spcBef>
                <a:spcPct val="0"/>
              </a:spcBef>
              <a:spcAft>
                <a:spcPct val="0"/>
              </a:spcAft>
            </a:pPr>
            <a:r>
              <a:rPr lang="en-US" b="1" dirty="0">
                <a:solidFill>
                  <a:srgbClr val="990000"/>
                </a:solidFill>
              </a:rPr>
              <a:t>Resonant electron heating</a:t>
            </a:r>
            <a:endParaRPr lang="en-US" dirty="0">
              <a:solidFill>
                <a:srgbClr val="800000"/>
              </a:solidFill>
            </a:endParaRPr>
          </a:p>
        </p:txBody>
      </p:sp>
    </p:spTree>
    <p:extLst>
      <p:ext uri="{BB962C8B-B14F-4D97-AF65-F5344CB8AC3E}">
        <p14:creationId xmlns:p14="http://schemas.microsoft.com/office/powerpoint/2010/main" val="150472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86FC34F-921F-4DC3-8C2E-1F49FF739F07}"/>
              </a:ext>
            </a:extLst>
          </p:cNvPr>
          <p:cNvSpPr>
            <a:spLocks noGrp="1"/>
          </p:cNvSpPr>
          <p:nvPr>
            <p:ph type="title"/>
          </p:nvPr>
        </p:nvSpPr>
        <p:spPr/>
        <p:txBody>
          <a:bodyPr>
            <a:normAutofit fontScale="90000"/>
          </a:bodyPr>
          <a:lstStyle/>
          <a:p>
            <a:r>
              <a:rPr lang="en-US" altLang="ko-KR" dirty="0"/>
              <a:t>28 GHz ECR Ion Source</a:t>
            </a:r>
            <a:endParaRPr lang="ko-KR" altLang="en-US" dirty="0"/>
          </a:p>
        </p:txBody>
      </p:sp>
      <p:pic>
        <p:nvPicPr>
          <p:cNvPr id="4" name="Picture 11">
            <a:extLst>
              <a:ext uri="{FF2B5EF4-FFF2-40B4-BE49-F238E27FC236}">
                <a16:creationId xmlns:a16="http://schemas.microsoft.com/office/drawing/2014/main" id="{FFCDF663-8B09-4C0E-AA90-157E40F012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4661" y="947800"/>
            <a:ext cx="2747963"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5" name="Picture 7" descr="名称未設定-5">
            <a:extLst>
              <a:ext uri="{FF2B5EF4-FFF2-40B4-BE49-F238E27FC236}">
                <a16:creationId xmlns:a16="http://schemas.microsoft.com/office/drawing/2014/main" id="{36F02B6B-E2AE-44F8-AADB-D367AAE95B30}"/>
              </a:ext>
            </a:extLst>
          </p:cNvPr>
          <p:cNvPicPr>
            <a:picLocks noChangeAspect="1" noChangeArrowheads="1"/>
          </p:cNvPicPr>
          <p:nvPr/>
        </p:nvPicPr>
        <p:blipFill rotWithShape="1">
          <a:blip r:embed="rId3" cstate="print"/>
          <a:srcRect t="57409"/>
          <a:stretch/>
        </p:blipFill>
        <p:spPr bwMode="auto">
          <a:xfrm>
            <a:off x="2207568" y="3739101"/>
            <a:ext cx="7416824" cy="3038271"/>
          </a:xfrm>
          <a:prstGeom prst="rect">
            <a:avLst/>
          </a:prstGeom>
          <a:noFill/>
        </p:spPr>
      </p:pic>
      <p:sp>
        <p:nvSpPr>
          <p:cNvPr id="6" name="Rectangle 9">
            <a:extLst>
              <a:ext uri="{FF2B5EF4-FFF2-40B4-BE49-F238E27FC236}">
                <a16:creationId xmlns:a16="http://schemas.microsoft.com/office/drawing/2014/main" id="{6BB8E9CD-CABC-40F9-A856-97A1D8F38B32}"/>
              </a:ext>
            </a:extLst>
          </p:cNvPr>
          <p:cNvSpPr>
            <a:spLocks/>
          </p:cNvSpPr>
          <p:nvPr/>
        </p:nvSpPr>
        <p:spPr bwMode="auto">
          <a:xfrm>
            <a:off x="623391" y="893631"/>
            <a:ext cx="8341269" cy="2485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algn="l">
              <a:buSzPct val="100000"/>
              <a:buFont typeface="Times" charset="0"/>
              <a:buChar char="•"/>
            </a:pPr>
            <a:r>
              <a:rPr lang="en-US" altLang="ko-KR" sz="2000" dirty="0">
                <a:latin typeface="Arial" panose="020B0604020202020204" pitchFamily="34" charset="0"/>
                <a:ea typeface="굴림" charset="-127"/>
                <a:cs typeface="Arial" panose="020B0604020202020204" pitchFamily="34" charset="0"/>
                <a:sym typeface="Times" charset="0"/>
              </a:rPr>
              <a:t> Plasma is produced and heated by microwave.</a:t>
            </a:r>
          </a:p>
          <a:p>
            <a:pPr algn="l">
              <a:buSzPct val="100000"/>
              <a:buFont typeface="Times" charset="0"/>
              <a:buChar char="•"/>
            </a:pPr>
            <a:r>
              <a:rPr lang="en-US" altLang="ko-KR" sz="2000" dirty="0">
                <a:latin typeface="Arial" panose="020B0604020202020204" pitchFamily="34" charset="0"/>
                <a:ea typeface="굴림" charset="-127"/>
                <a:cs typeface="Arial" panose="020B0604020202020204" pitchFamily="34" charset="0"/>
                <a:sym typeface="Times" charset="0"/>
              </a:rPr>
              <a:t> Plasma is confined by minimum B structure. (solenoids + </a:t>
            </a:r>
            <a:r>
              <a:rPr lang="en-US" altLang="ko-KR" sz="2000" dirty="0" err="1">
                <a:latin typeface="Arial" panose="020B0604020202020204" pitchFamily="34" charset="0"/>
                <a:ea typeface="굴림" charset="-127"/>
                <a:cs typeface="Arial" panose="020B0604020202020204" pitchFamily="34" charset="0"/>
                <a:sym typeface="Times" charset="0"/>
              </a:rPr>
              <a:t>sextupoles</a:t>
            </a:r>
            <a:r>
              <a:rPr lang="en-US" altLang="ko-KR" sz="2000" dirty="0">
                <a:latin typeface="Arial" panose="020B0604020202020204" pitchFamily="34" charset="0"/>
                <a:ea typeface="굴림" charset="-127"/>
                <a:cs typeface="Arial" panose="020B0604020202020204" pitchFamily="34" charset="0"/>
                <a:sym typeface="Times" charset="0"/>
              </a:rPr>
              <a:t>)</a:t>
            </a:r>
          </a:p>
          <a:p>
            <a:pPr algn="l">
              <a:buSzPct val="100000"/>
              <a:buFont typeface="Times" charset="0"/>
              <a:buChar char="•"/>
            </a:pPr>
            <a:r>
              <a:rPr lang="en-US" altLang="ko-KR" sz="2000" dirty="0">
                <a:latin typeface="Arial" panose="020B0604020202020204" pitchFamily="34" charset="0"/>
                <a:ea typeface="굴림" charset="-127"/>
                <a:cs typeface="Arial" panose="020B0604020202020204" pitchFamily="34" charset="0"/>
                <a:sym typeface="Times" charset="0"/>
              </a:rPr>
              <a:t> To produce highly charged or high current ion beams</a:t>
            </a:r>
            <a:br>
              <a:rPr lang="en-US" altLang="ko-KR" sz="2000" dirty="0">
                <a:latin typeface="Arial" panose="020B0604020202020204" pitchFamily="34" charset="0"/>
                <a:ea typeface="굴림" charset="-127"/>
                <a:cs typeface="Arial" panose="020B0604020202020204" pitchFamily="34" charset="0"/>
                <a:sym typeface="Times" charset="0"/>
              </a:rPr>
            </a:br>
            <a:r>
              <a:rPr lang="en-US" altLang="ko-KR" sz="2000" dirty="0">
                <a:latin typeface="Arial" panose="020B0604020202020204" pitchFamily="34" charset="0"/>
                <a:ea typeface="굴림" charset="-127"/>
                <a:cs typeface="Arial" panose="020B0604020202020204" pitchFamily="34" charset="0"/>
                <a:sym typeface="Times" charset="0"/>
              </a:rPr>
              <a:t>    need high n</a:t>
            </a:r>
            <a:r>
              <a:rPr lang="en-US" altLang="ko-KR" sz="2000" baseline="-6000" dirty="0">
                <a:latin typeface="Arial" panose="020B0604020202020204" pitchFamily="34" charset="0"/>
                <a:ea typeface="굴림" charset="-127"/>
                <a:cs typeface="Arial" panose="020B0604020202020204" pitchFamily="34" charset="0"/>
                <a:sym typeface="Times" charset="0"/>
              </a:rPr>
              <a:t>e</a:t>
            </a:r>
            <a:r>
              <a:rPr lang="en-US" altLang="ko-KR" sz="2000" dirty="0">
                <a:latin typeface="Arial" panose="020B0604020202020204" pitchFamily="34" charset="0"/>
                <a:ea typeface="굴림" charset="-127"/>
                <a:cs typeface="Arial" panose="020B0604020202020204" pitchFamily="34" charset="0"/>
                <a:sym typeface="Times" charset="0"/>
              </a:rPr>
              <a:t> (electron density) and long </a:t>
            </a:r>
            <a:r>
              <a:rPr lang="en-US" altLang="ko-KR" sz="2000" dirty="0" err="1">
                <a:latin typeface="Arial" panose="020B0604020202020204" pitchFamily="34" charset="0"/>
                <a:ea typeface="굴림" charset="-127"/>
                <a:cs typeface="Arial" panose="020B0604020202020204" pitchFamily="34" charset="0"/>
                <a:sym typeface="Times" charset="0"/>
              </a:rPr>
              <a:t>T</a:t>
            </a:r>
            <a:r>
              <a:rPr lang="en-US" altLang="ko-KR" sz="2000" baseline="-6000" dirty="0" err="1">
                <a:latin typeface="Arial" panose="020B0604020202020204" pitchFamily="34" charset="0"/>
                <a:ea typeface="굴림" charset="-127"/>
                <a:cs typeface="Arial" panose="020B0604020202020204" pitchFamily="34" charset="0"/>
                <a:sym typeface="Times" charset="0"/>
              </a:rPr>
              <a:t>ion</a:t>
            </a:r>
            <a:r>
              <a:rPr lang="en-US" altLang="ko-KR" sz="2000" dirty="0">
                <a:latin typeface="Arial" panose="020B0604020202020204" pitchFamily="34" charset="0"/>
                <a:ea typeface="굴림" charset="-127"/>
                <a:cs typeface="Arial" panose="020B0604020202020204" pitchFamily="34" charset="0"/>
                <a:sym typeface="Times" charset="0"/>
              </a:rPr>
              <a:t> (ion confinement time) </a:t>
            </a:r>
          </a:p>
          <a:p>
            <a:pPr algn="l"/>
            <a:r>
              <a:rPr lang="en-US" altLang="ko-KR" sz="2000" dirty="0">
                <a:latin typeface="Arial" panose="020B0604020202020204" pitchFamily="34" charset="0"/>
                <a:ea typeface="굴림" charset="-127"/>
                <a:cs typeface="Arial" panose="020B0604020202020204" pitchFamily="34" charset="0"/>
                <a:sym typeface="Times" charset="0"/>
              </a:rPr>
              <a:t>        ➔ high </a:t>
            </a:r>
            <a:r>
              <a:rPr lang="en-US" altLang="ko-KR" sz="2000" dirty="0" err="1">
                <a:latin typeface="Arial" panose="020B0604020202020204" pitchFamily="34" charset="0"/>
                <a:ea typeface="굴림" charset="-127"/>
                <a:cs typeface="Arial" panose="020B0604020202020204" pitchFamily="34" charset="0"/>
                <a:sym typeface="Times" charset="0"/>
              </a:rPr>
              <a:t>ω</a:t>
            </a:r>
            <a:r>
              <a:rPr lang="en-US" altLang="ko-KR" sz="2000" baseline="-6000" dirty="0" err="1">
                <a:latin typeface="Arial" panose="020B0604020202020204" pitchFamily="34" charset="0"/>
                <a:ea typeface="굴림" charset="-127"/>
                <a:cs typeface="Arial" panose="020B0604020202020204" pitchFamily="34" charset="0"/>
                <a:sym typeface="Times" charset="0"/>
              </a:rPr>
              <a:t>RF</a:t>
            </a:r>
            <a:r>
              <a:rPr lang="en-US" altLang="ko-KR" sz="2000" dirty="0">
                <a:latin typeface="Arial" panose="020B0604020202020204" pitchFamily="34" charset="0"/>
                <a:ea typeface="굴림" charset="-127"/>
                <a:cs typeface="Arial" panose="020B0604020202020204" pitchFamily="34" charset="0"/>
                <a:sym typeface="Times" charset="0"/>
              </a:rPr>
              <a:t> ➔ high B-field</a:t>
            </a:r>
            <a:br>
              <a:rPr lang="en-US" altLang="ko-KR" sz="2000" dirty="0">
                <a:latin typeface="Arial" panose="020B0604020202020204" pitchFamily="34" charset="0"/>
                <a:ea typeface="굴림" charset="-127"/>
                <a:cs typeface="Arial" panose="020B0604020202020204" pitchFamily="34" charset="0"/>
                <a:sym typeface="Times" charset="0"/>
              </a:rPr>
            </a:br>
            <a:endParaRPr lang="en-US" altLang="ko-KR" sz="2000" dirty="0">
              <a:latin typeface="Arial" panose="020B0604020202020204" pitchFamily="34" charset="0"/>
              <a:ea typeface="굴림" charset="-127"/>
              <a:cs typeface="Arial" panose="020B0604020202020204" pitchFamily="34" charset="0"/>
              <a:sym typeface="Times" charset="0"/>
            </a:endParaRPr>
          </a:p>
          <a:p>
            <a:pPr algn="l">
              <a:buSzPct val="100000"/>
              <a:buFont typeface="Times" charset="0"/>
              <a:buChar char="•"/>
            </a:pPr>
            <a:r>
              <a:rPr lang="en-US" altLang="ko-KR" sz="2000" dirty="0">
                <a:latin typeface="Arial" panose="020B0604020202020204" pitchFamily="34" charset="0"/>
                <a:ea typeface="굴림" charset="-127"/>
                <a:cs typeface="Arial" panose="020B0604020202020204" pitchFamily="34" charset="0"/>
                <a:sym typeface="Times" charset="0"/>
              </a:rPr>
              <a:t> </a:t>
            </a:r>
            <a:r>
              <a:rPr lang="en-US" altLang="ko-KR" sz="2000" dirty="0">
                <a:solidFill>
                  <a:srgbClr val="0000FF"/>
                </a:solidFill>
                <a:latin typeface="Arial" panose="020B0604020202020204" pitchFamily="34" charset="0"/>
                <a:ea typeface="굴림" charset="-127"/>
                <a:cs typeface="Arial" panose="020B0604020202020204" pitchFamily="34" charset="0"/>
                <a:sym typeface="Times" charset="0"/>
              </a:rPr>
              <a:t>28-GHz ECR IS needs B ~ 3.5T and requires superconducting magnets</a:t>
            </a:r>
            <a:r>
              <a:rPr lang="en-US" altLang="ko-KR" sz="2000" dirty="0">
                <a:latin typeface="Arial" panose="020B0604020202020204" pitchFamily="34" charset="0"/>
                <a:ea typeface="굴림" charset="-127"/>
                <a:cs typeface="Arial" panose="020B0604020202020204" pitchFamily="34" charset="0"/>
                <a:sym typeface="Times" charset="0"/>
              </a:rPr>
              <a:t>.</a:t>
            </a:r>
          </a:p>
        </p:txBody>
      </p:sp>
    </p:spTree>
    <p:extLst>
      <p:ext uri="{BB962C8B-B14F-4D97-AF65-F5344CB8AC3E}">
        <p14:creationId xmlns:p14="http://schemas.microsoft.com/office/powerpoint/2010/main" val="1822875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ECR IS Design Parameters</a:t>
            </a:r>
            <a:endParaRPr lang="ko-KR" altLang="en-US" dirty="0"/>
          </a:p>
        </p:txBody>
      </p:sp>
      <p:graphicFrame>
        <p:nvGraphicFramePr>
          <p:cNvPr id="4" name="표 3"/>
          <p:cNvGraphicFramePr>
            <a:graphicFrameLocks noGrp="1"/>
          </p:cNvGraphicFramePr>
          <p:nvPr>
            <p:extLst>
              <p:ext uri="{D42A27DB-BD31-4B8C-83A1-F6EECF244321}">
                <p14:modId xmlns:p14="http://schemas.microsoft.com/office/powerpoint/2010/main" val="1940414553"/>
              </p:ext>
            </p:extLst>
          </p:nvPr>
        </p:nvGraphicFramePr>
        <p:xfrm>
          <a:off x="2393388" y="1484784"/>
          <a:ext cx="7086988" cy="3976796"/>
        </p:xfrm>
        <a:graphic>
          <a:graphicData uri="http://schemas.openxmlformats.org/drawingml/2006/table">
            <a:tbl>
              <a:tblPr firstRow="1" firstCol="1" bandRow="1">
                <a:tableStyleId>{5C22544A-7EE6-4342-B048-85BDC9FD1C3A}</a:tableStyleId>
              </a:tblPr>
              <a:tblGrid>
                <a:gridCol w="4464496">
                  <a:extLst>
                    <a:ext uri="{9D8B030D-6E8A-4147-A177-3AD203B41FA5}">
                      <a16:colId xmlns:a16="http://schemas.microsoft.com/office/drawing/2014/main" val="20000"/>
                    </a:ext>
                  </a:extLst>
                </a:gridCol>
                <a:gridCol w="2622492">
                  <a:extLst>
                    <a:ext uri="{9D8B030D-6E8A-4147-A177-3AD203B41FA5}">
                      <a16:colId xmlns:a16="http://schemas.microsoft.com/office/drawing/2014/main" val="20001"/>
                    </a:ext>
                  </a:extLst>
                </a:gridCol>
              </a:tblGrid>
              <a:tr h="387476">
                <a:tc>
                  <a:txBody>
                    <a:bodyPr/>
                    <a:lstStyle/>
                    <a:p>
                      <a:pPr marL="127000" algn="just">
                        <a:lnSpc>
                          <a:spcPct val="115000"/>
                        </a:lnSpc>
                        <a:spcAft>
                          <a:spcPts val="0"/>
                        </a:spcAft>
                      </a:pPr>
                      <a:r>
                        <a:rPr lang="en-US" sz="1800" kern="100" dirty="0">
                          <a:solidFill>
                            <a:schemeClr val="tx1"/>
                          </a:solidFill>
                          <a:effectLst/>
                          <a:latin typeface="Arial" pitchFamily="34" charset="0"/>
                          <a:cs typeface="Arial" pitchFamily="34" charset="0"/>
                        </a:rPr>
                        <a:t>Frequency (GHz)</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0" algn="ctr">
                        <a:lnSpc>
                          <a:spcPct val="115000"/>
                        </a:lnSpc>
                        <a:spcAft>
                          <a:spcPts val="0"/>
                        </a:spcAft>
                      </a:pPr>
                      <a:r>
                        <a:rPr lang="en-US" sz="1800" b="0" kern="100" dirty="0">
                          <a:solidFill>
                            <a:schemeClr val="tx1"/>
                          </a:solidFill>
                          <a:effectLst/>
                          <a:latin typeface="Arial" pitchFamily="34" charset="0"/>
                          <a:cs typeface="Arial" pitchFamily="34" charset="0"/>
                        </a:rPr>
                        <a:t>28 + (18)</a:t>
                      </a:r>
                      <a:endParaRPr lang="ko-KR" sz="1800" b="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99110">
                <a:tc>
                  <a:txBody>
                    <a:bodyPr/>
                    <a:lstStyle/>
                    <a:p>
                      <a:pPr marL="127000" algn="just">
                        <a:lnSpc>
                          <a:spcPct val="115000"/>
                        </a:lnSpc>
                        <a:spcAft>
                          <a:spcPts val="0"/>
                        </a:spcAft>
                      </a:pPr>
                      <a:r>
                        <a:rPr lang="en-US" sz="1800" kern="100" dirty="0">
                          <a:solidFill>
                            <a:schemeClr val="tx1"/>
                          </a:solidFill>
                          <a:effectLst/>
                          <a:latin typeface="Arial" pitchFamily="34" charset="0"/>
                          <a:cs typeface="Arial" pitchFamily="34" charset="0"/>
                        </a:rPr>
                        <a:t>RF Power (kW)</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0" algn="ctr">
                        <a:lnSpc>
                          <a:spcPct val="115000"/>
                        </a:lnSpc>
                        <a:spcAft>
                          <a:spcPts val="0"/>
                        </a:spcAft>
                      </a:pPr>
                      <a:r>
                        <a:rPr lang="en-US" sz="1800" kern="100" dirty="0">
                          <a:solidFill>
                            <a:schemeClr val="tx1"/>
                          </a:solidFill>
                          <a:effectLst/>
                          <a:latin typeface="Arial" pitchFamily="34" charset="0"/>
                          <a:cs typeface="Arial" pitchFamily="34" charset="0"/>
                        </a:rPr>
                        <a:t>10</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99110">
                <a:tc>
                  <a:txBody>
                    <a:bodyPr/>
                    <a:lstStyle/>
                    <a:p>
                      <a:pPr marL="127000" algn="just">
                        <a:lnSpc>
                          <a:spcPct val="115000"/>
                        </a:lnSpc>
                        <a:spcAft>
                          <a:spcPts val="0"/>
                        </a:spcAft>
                      </a:pPr>
                      <a:r>
                        <a:rPr lang="en-US" sz="1800" kern="100" dirty="0">
                          <a:solidFill>
                            <a:schemeClr val="tx1"/>
                          </a:solidFill>
                          <a:effectLst/>
                          <a:latin typeface="Arial" pitchFamily="34" charset="0"/>
                          <a:cs typeface="Arial" pitchFamily="34" charset="0"/>
                        </a:rPr>
                        <a:t>Plasma Chamber Diameter (mm)</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0" algn="ctr">
                        <a:lnSpc>
                          <a:spcPct val="115000"/>
                        </a:lnSpc>
                        <a:spcAft>
                          <a:spcPts val="0"/>
                        </a:spcAft>
                      </a:pPr>
                      <a:r>
                        <a:rPr lang="en-US" sz="1800" kern="100" dirty="0">
                          <a:solidFill>
                            <a:schemeClr val="tx1"/>
                          </a:solidFill>
                          <a:effectLst/>
                          <a:latin typeface="Arial" pitchFamily="34" charset="0"/>
                          <a:cs typeface="Arial" pitchFamily="34" charset="0"/>
                        </a:rPr>
                        <a:t>150</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99110">
                <a:tc>
                  <a:txBody>
                    <a:bodyPr/>
                    <a:lstStyle/>
                    <a:p>
                      <a:pPr marL="127000" algn="just">
                        <a:lnSpc>
                          <a:spcPct val="115000"/>
                        </a:lnSpc>
                        <a:spcAft>
                          <a:spcPts val="0"/>
                        </a:spcAft>
                      </a:pPr>
                      <a:r>
                        <a:rPr lang="en-US" sz="1800" kern="100" dirty="0">
                          <a:solidFill>
                            <a:schemeClr val="tx1"/>
                          </a:solidFill>
                          <a:effectLst/>
                          <a:latin typeface="Arial" pitchFamily="34" charset="0"/>
                          <a:cs typeface="Arial" pitchFamily="34" charset="0"/>
                        </a:rPr>
                        <a:t>Plasma Chamber Material</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0" algn="ctr">
                        <a:lnSpc>
                          <a:spcPct val="115000"/>
                        </a:lnSpc>
                        <a:spcAft>
                          <a:spcPts val="0"/>
                        </a:spcAft>
                      </a:pPr>
                      <a:r>
                        <a:rPr lang="en-US" sz="1800" kern="100" dirty="0">
                          <a:solidFill>
                            <a:schemeClr val="tx1"/>
                          </a:solidFill>
                          <a:effectLst/>
                          <a:latin typeface="Arial" pitchFamily="34" charset="0"/>
                          <a:cs typeface="Arial" pitchFamily="34" charset="0"/>
                        </a:rPr>
                        <a:t>Aluminum</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99110">
                <a:tc>
                  <a:txBody>
                    <a:bodyPr/>
                    <a:lstStyle/>
                    <a:p>
                      <a:pPr marL="127000" algn="just">
                        <a:lnSpc>
                          <a:spcPct val="115000"/>
                        </a:lnSpc>
                        <a:spcAft>
                          <a:spcPts val="0"/>
                        </a:spcAft>
                      </a:pPr>
                      <a:r>
                        <a:rPr lang="en-US" sz="1800" kern="100" dirty="0">
                          <a:solidFill>
                            <a:schemeClr val="tx1"/>
                          </a:solidFill>
                          <a:effectLst/>
                          <a:latin typeface="Arial" pitchFamily="34" charset="0"/>
                          <a:cs typeface="Arial" pitchFamily="34" charset="0"/>
                        </a:rPr>
                        <a:t>Mirror Length (mm)</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0" algn="ctr">
                        <a:lnSpc>
                          <a:spcPct val="115000"/>
                        </a:lnSpc>
                        <a:spcAft>
                          <a:spcPts val="0"/>
                        </a:spcAft>
                      </a:pPr>
                      <a:r>
                        <a:rPr lang="en-US" sz="1800" kern="100" dirty="0">
                          <a:solidFill>
                            <a:schemeClr val="tx1"/>
                          </a:solidFill>
                          <a:effectLst/>
                          <a:latin typeface="Arial" pitchFamily="34" charset="0"/>
                          <a:cs typeface="Arial" pitchFamily="34" charset="0"/>
                        </a:rPr>
                        <a:t>500</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99110">
                <a:tc>
                  <a:txBody>
                    <a:bodyPr/>
                    <a:lstStyle/>
                    <a:p>
                      <a:pPr marL="127000" algn="just">
                        <a:lnSpc>
                          <a:spcPct val="115000"/>
                        </a:lnSpc>
                        <a:spcAft>
                          <a:spcPts val="0"/>
                        </a:spcAft>
                      </a:pPr>
                      <a:r>
                        <a:rPr lang="en-US" sz="1800" kern="100" dirty="0" err="1">
                          <a:solidFill>
                            <a:schemeClr val="tx1"/>
                          </a:solidFill>
                          <a:effectLst/>
                          <a:latin typeface="Arial" pitchFamily="34" charset="0"/>
                          <a:cs typeface="Arial" pitchFamily="34" charset="0"/>
                        </a:rPr>
                        <a:t>V</a:t>
                      </a:r>
                      <a:r>
                        <a:rPr lang="en-US" sz="1800" kern="100" baseline="-25000" dirty="0" err="1">
                          <a:solidFill>
                            <a:schemeClr val="tx1"/>
                          </a:solidFill>
                          <a:effectLst/>
                          <a:latin typeface="Arial" pitchFamily="34" charset="0"/>
                          <a:cs typeface="Arial" pitchFamily="34" charset="0"/>
                        </a:rPr>
                        <a:t>ext</a:t>
                      </a:r>
                      <a:r>
                        <a:rPr lang="en-US" sz="1800" kern="100" baseline="-25000" dirty="0">
                          <a:solidFill>
                            <a:schemeClr val="tx1"/>
                          </a:solidFill>
                          <a:effectLst/>
                          <a:latin typeface="Arial" pitchFamily="34" charset="0"/>
                          <a:cs typeface="Arial" pitchFamily="34" charset="0"/>
                        </a:rPr>
                        <a:t> </a:t>
                      </a:r>
                      <a:r>
                        <a:rPr lang="en-US" sz="1800" kern="100" dirty="0">
                          <a:solidFill>
                            <a:schemeClr val="tx1"/>
                          </a:solidFill>
                          <a:effectLst/>
                          <a:latin typeface="Arial" pitchFamily="34" charset="0"/>
                          <a:cs typeface="Arial" pitchFamily="34" charset="0"/>
                        </a:rPr>
                        <a:t>(kV)</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0" algn="ctr">
                        <a:lnSpc>
                          <a:spcPct val="115000"/>
                        </a:lnSpc>
                        <a:spcAft>
                          <a:spcPts val="0"/>
                        </a:spcAft>
                      </a:pPr>
                      <a:r>
                        <a:rPr lang="en-US" sz="1800" kern="100" dirty="0">
                          <a:solidFill>
                            <a:schemeClr val="tx1"/>
                          </a:solidFill>
                          <a:effectLst/>
                          <a:latin typeface="Arial" pitchFamily="34" charset="0"/>
                          <a:cs typeface="Arial" pitchFamily="34" charset="0"/>
                        </a:rPr>
                        <a:t>30</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99110">
                <a:tc>
                  <a:txBody>
                    <a:bodyPr/>
                    <a:lstStyle/>
                    <a:p>
                      <a:pPr marL="127000" algn="just">
                        <a:lnSpc>
                          <a:spcPct val="115000"/>
                        </a:lnSpc>
                        <a:spcAft>
                          <a:spcPts val="0"/>
                        </a:spcAft>
                      </a:pPr>
                      <a:r>
                        <a:rPr lang="en-US" sz="1800" kern="100" dirty="0">
                          <a:solidFill>
                            <a:schemeClr val="tx1"/>
                          </a:solidFill>
                          <a:effectLst/>
                          <a:latin typeface="Arial" pitchFamily="34" charset="0"/>
                          <a:cs typeface="Arial" pitchFamily="34" charset="0"/>
                        </a:rPr>
                        <a:t>SC Wire</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0" algn="ctr">
                        <a:lnSpc>
                          <a:spcPct val="115000"/>
                        </a:lnSpc>
                        <a:spcAft>
                          <a:spcPts val="0"/>
                        </a:spcAft>
                      </a:pPr>
                      <a:r>
                        <a:rPr lang="en-US" sz="1800" kern="100" dirty="0" err="1">
                          <a:solidFill>
                            <a:schemeClr val="tx1"/>
                          </a:solidFill>
                          <a:effectLst/>
                          <a:latin typeface="Arial" pitchFamily="34" charset="0"/>
                          <a:cs typeface="Arial" pitchFamily="34" charset="0"/>
                        </a:rPr>
                        <a:t>NbTi</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299110">
                <a:tc>
                  <a:txBody>
                    <a:bodyPr/>
                    <a:lstStyle/>
                    <a:p>
                      <a:pPr marL="127000" algn="just">
                        <a:lnSpc>
                          <a:spcPct val="115000"/>
                        </a:lnSpc>
                        <a:spcAft>
                          <a:spcPts val="0"/>
                        </a:spcAft>
                      </a:pPr>
                      <a:r>
                        <a:rPr lang="en-US" sz="1800" kern="100" dirty="0">
                          <a:solidFill>
                            <a:schemeClr val="tx1"/>
                          </a:solidFill>
                          <a:effectLst/>
                          <a:latin typeface="Arial" pitchFamily="34" charset="0"/>
                          <a:cs typeface="Arial" pitchFamily="34" charset="0"/>
                        </a:rPr>
                        <a:t>Number of Solenoid Coils</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0" algn="ctr">
                        <a:lnSpc>
                          <a:spcPct val="115000"/>
                        </a:lnSpc>
                        <a:spcAft>
                          <a:spcPts val="0"/>
                        </a:spcAft>
                      </a:pPr>
                      <a:r>
                        <a:rPr lang="en-US" altLang="ko-KR" sz="1800" kern="100" dirty="0">
                          <a:solidFill>
                            <a:schemeClr val="tx1"/>
                          </a:solidFill>
                          <a:effectLst/>
                          <a:latin typeface="Arial" pitchFamily="34" charset="0"/>
                          <a:ea typeface="+mn-ea"/>
                          <a:cs typeface="Arial" pitchFamily="34" charset="0"/>
                        </a:rPr>
                        <a:t>4</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299110">
                <a:tc>
                  <a:txBody>
                    <a:bodyPr/>
                    <a:lstStyle/>
                    <a:p>
                      <a:pPr marL="127000" algn="just">
                        <a:lnSpc>
                          <a:spcPct val="115000"/>
                        </a:lnSpc>
                        <a:spcAft>
                          <a:spcPts val="0"/>
                        </a:spcAft>
                      </a:pPr>
                      <a:r>
                        <a:rPr lang="en-US" sz="1800" kern="100" dirty="0" err="1">
                          <a:solidFill>
                            <a:schemeClr val="tx1"/>
                          </a:solidFill>
                          <a:effectLst/>
                          <a:latin typeface="Arial" pitchFamily="34" charset="0"/>
                          <a:cs typeface="Arial" pitchFamily="34" charset="0"/>
                        </a:rPr>
                        <a:t>Sextupole</a:t>
                      </a:r>
                      <a:r>
                        <a:rPr lang="en-US" sz="1800" kern="100" dirty="0">
                          <a:solidFill>
                            <a:schemeClr val="tx1"/>
                          </a:solidFill>
                          <a:effectLst/>
                          <a:latin typeface="Arial" pitchFamily="34" charset="0"/>
                          <a:cs typeface="Arial" pitchFamily="34" charset="0"/>
                        </a:rPr>
                        <a:t> Winding Type</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0" algn="ctr">
                        <a:lnSpc>
                          <a:spcPct val="115000"/>
                        </a:lnSpc>
                        <a:spcAft>
                          <a:spcPts val="0"/>
                        </a:spcAft>
                      </a:pPr>
                      <a:r>
                        <a:rPr lang="en-US" sz="1800" kern="100" dirty="0">
                          <a:solidFill>
                            <a:schemeClr val="tx1"/>
                          </a:solidFill>
                          <a:effectLst/>
                          <a:latin typeface="Arial" pitchFamily="34" charset="0"/>
                          <a:cs typeface="Arial" pitchFamily="34" charset="0"/>
                        </a:rPr>
                        <a:t>Saddle</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299110">
                <a:tc>
                  <a:txBody>
                    <a:bodyPr/>
                    <a:lstStyle/>
                    <a:p>
                      <a:pPr marL="127000" algn="just">
                        <a:lnSpc>
                          <a:spcPct val="115000"/>
                        </a:lnSpc>
                        <a:spcAft>
                          <a:spcPts val="0"/>
                        </a:spcAft>
                      </a:pPr>
                      <a:r>
                        <a:rPr lang="en-US" sz="1800" kern="100" dirty="0" err="1">
                          <a:solidFill>
                            <a:schemeClr val="tx1"/>
                          </a:solidFill>
                          <a:effectLst/>
                          <a:latin typeface="Arial" pitchFamily="34" charset="0"/>
                          <a:cs typeface="Arial" pitchFamily="34" charset="0"/>
                        </a:rPr>
                        <a:t>B</a:t>
                      </a:r>
                      <a:r>
                        <a:rPr lang="en-US" sz="1800" kern="100" baseline="-25000" dirty="0" err="1">
                          <a:solidFill>
                            <a:schemeClr val="tx1"/>
                          </a:solidFill>
                          <a:effectLst/>
                          <a:latin typeface="Arial" pitchFamily="34" charset="0"/>
                          <a:cs typeface="Arial" pitchFamily="34" charset="0"/>
                        </a:rPr>
                        <a:t>inj</a:t>
                      </a:r>
                      <a:r>
                        <a:rPr lang="en-US" sz="1800" kern="100" baseline="-25000" dirty="0">
                          <a:solidFill>
                            <a:schemeClr val="tx1"/>
                          </a:solidFill>
                          <a:effectLst/>
                          <a:latin typeface="Arial" pitchFamily="34" charset="0"/>
                          <a:cs typeface="Arial" pitchFamily="34" charset="0"/>
                        </a:rPr>
                        <a:t> </a:t>
                      </a:r>
                      <a:r>
                        <a:rPr lang="en-US" sz="1800" kern="100" dirty="0">
                          <a:solidFill>
                            <a:schemeClr val="tx1"/>
                          </a:solidFill>
                          <a:effectLst/>
                          <a:latin typeface="Arial" pitchFamily="34" charset="0"/>
                          <a:cs typeface="Arial" pitchFamily="34" charset="0"/>
                        </a:rPr>
                        <a:t>(T)</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0" algn="ctr">
                        <a:lnSpc>
                          <a:spcPct val="115000"/>
                        </a:lnSpc>
                        <a:spcAft>
                          <a:spcPts val="0"/>
                        </a:spcAft>
                      </a:pPr>
                      <a:r>
                        <a:rPr lang="en-US" altLang="ko-KR" sz="1800" kern="100" dirty="0">
                          <a:solidFill>
                            <a:schemeClr val="tx1"/>
                          </a:solidFill>
                          <a:effectLst/>
                          <a:latin typeface="Arial" pitchFamily="34" charset="0"/>
                          <a:ea typeface="+mn-ea"/>
                          <a:cs typeface="Arial" pitchFamily="34" charset="0"/>
                        </a:rPr>
                        <a:t>3.5</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299110">
                <a:tc>
                  <a:txBody>
                    <a:bodyPr/>
                    <a:lstStyle/>
                    <a:p>
                      <a:pPr marL="127000" algn="just">
                        <a:lnSpc>
                          <a:spcPct val="115000"/>
                        </a:lnSpc>
                        <a:spcAft>
                          <a:spcPts val="0"/>
                        </a:spcAft>
                      </a:pPr>
                      <a:r>
                        <a:rPr lang="en-US" sz="1800" kern="100">
                          <a:solidFill>
                            <a:schemeClr val="tx1"/>
                          </a:solidFill>
                          <a:effectLst/>
                          <a:latin typeface="Arial" pitchFamily="34" charset="0"/>
                          <a:cs typeface="Arial" pitchFamily="34" charset="0"/>
                        </a:rPr>
                        <a:t>B</a:t>
                      </a:r>
                      <a:r>
                        <a:rPr lang="en-US" sz="1800" kern="100" baseline="-25000">
                          <a:solidFill>
                            <a:schemeClr val="tx1"/>
                          </a:solidFill>
                          <a:effectLst/>
                          <a:latin typeface="Arial" pitchFamily="34" charset="0"/>
                          <a:cs typeface="Arial" pitchFamily="34" charset="0"/>
                        </a:rPr>
                        <a:t>r </a:t>
                      </a:r>
                      <a:r>
                        <a:rPr lang="en-US" sz="1800" kern="100">
                          <a:solidFill>
                            <a:schemeClr val="tx1"/>
                          </a:solidFill>
                          <a:effectLst/>
                          <a:latin typeface="Arial" pitchFamily="34" charset="0"/>
                          <a:cs typeface="Arial" pitchFamily="34" charset="0"/>
                        </a:rPr>
                        <a:t>(T)</a:t>
                      </a:r>
                      <a:endParaRPr lang="ko-KR" sz="1800" kern="10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0" algn="ctr">
                        <a:lnSpc>
                          <a:spcPct val="115000"/>
                        </a:lnSpc>
                        <a:spcAft>
                          <a:spcPts val="0"/>
                        </a:spcAft>
                      </a:pPr>
                      <a:r>
                        <a:rPr lang="en-US" sz="1800" kern="100" dirty="0">
                          <a:solidFill>
                            <a:schemeClr val="tx1"/>
                          </a:solidFill>
                          <a:effectLst/>
                          <a:latin typeface="Arial" pitchFamily="34" charset="0"/>
                          <a:cs typeface="Arial" pitchFamily="34" charset="0"/>
                        </a:rPr>
                        <a:t>2</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299110">
                <a:tc>
                  <a:txBody>
                    <a:bodyPr/>
                    <a:lstStyle/>
                    <a:p>
                      <a:pPr marL="127000" algn="just">
                        <a:lnSpc>
                          <a:spcPct val="115000"/>
                        </a:lnSpc>
                        <a:spcAft>
                          <a:spcPts val="0"/>
                        </a:spcAft>
                      </a:pPr>
                      <a:r>
                        <a:rPr lang="en-US" sz="1800" kern="100">
                          <a:solidFill>
                            <a:schemeClr val="tx1"/>
                          </a:solidFill>
                          <a:effectLst/>
                          <a:latin typeface="Arial" pitchFamily="34" charset="0"/>
                          <a:cs typeface="Arial" pitchFamily="34" charset="0"/>
                        </a:rPr>
                        <a:t>B</a:t>
                      </a:r>
                      <a:r>
                        <a:rPr lang="en-US" sz="1800" kern="100" baseline="-25000">
                          <a:solidFill>
                            <a:schemeClr val="tx1"/>
                          </a:solidFill>
                          <a:effectLst/>
                          <a:latin typeface="Arial" pitchFamily="34" charset="0"/>
                          <a:cs typeface="Arial" pitchFamily="34" charset="0"/>
                        </a:rPr>
                        <a:t>ext </a:t>
                      </a:r>
                      <a:r>
                        <a:rPr lang="en-US" sz="1800" kern="100">
                          <a:solidFill>
                            <a:schemeClr val="tx1"/>
                          </a:solidFill>
                          <a:effectLst/>
                          <a:latin typeface="Arial" pitchFamily="34" charset="0"/>
                          <a:cs typeface="Arial" pitchFamily="34" charset="0"/>
                        </a:rPr>
                        <a:t>(T)</a:t>
                      </a:r>
                      <a:endParaRPr lang="ko-KR" sz="1800" kern="10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0" algn="ctr">
                        <a:lnSpc>
                          <a:spcPct val="115000"/>
                        </a:lnSpc>
                        <a:spcAft>
                          <a:spcPts val="0"/>
                        </a:spcAft>
                      </a:pPr>
                      <a:r>
                        <a:rPr lang="en-US" sz="1800" kern="100" dirty="0">
                          <a:solidFill>
                            <a:schemeClr val="tx1"/>
                          </a:solidFill>
                          <a:effectLst/>
                          <a:latin typeface="Arial" pitchFamily="34" charset="0"/>
                          <a:cs typeface="Arial" pitchFamily="34" charset="0"/>
                        </a:rPr>
                        <a:t>2</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299110">
                <a:tc>
                  <a:txBody>
                    <a:bodyPr/>
                    <a:lstStyle/>
                    <a:p>
                      <a:pPr marL="127000" algn="just">
                        <a:lnSpc>
                          <a:spcPct val="115000"/>
                        </a:lnSpc>
                        <a:spcAft>
                          <a:spcPts val="0"/>
                        </a:spcAft>
                      </a:pPr>
                      <a:r>
                        <a:rPr lang="en-US" sz="1800" kern="100" dirty="0" err="1">
                          <a:solidFill>
                            <a:schemeClr val="tx1"/>
                          </a:solidFill>
                          <a:effectLst/>
                          <a:latin typeface="Arial" pitchFamily="34" charset="0"/>
                          <a:cs typeface="Arial" pitchFamily="34" charset="0"/>
                        </a:rPr>
                        <a:t>B</a:t>
                      </a:r>
                      <a:r>
                        <a:rPr lang="en-US" sz="1800" kern="100" baseline="-25000" dirty="0" err="1">
                          <a:solidFill>
                            <a:schemeClr val="tx1"/>
                          </a:solidFill>
                          <a:effectLst/>
                          <a:latin typeface="Arial" pitchFamily="34" charset="0"/>
                          <a:cs typeface="Arial" pitchFamily="34" charset="0"/>
                        </a:rPr>
                        <a:t>min</a:t>
                      </a:r>
                      <a:r>
                        <a:rPr lang="en-US" sz="1800" kern="100" baseline="-25000" dirty="0">
                          <a:solidFill>
                            <a:schemeClr val="tx1"/>
                          </a:solidFill>
                          <a:effectLst/>
                          <a:latin typeface="Arial" pitchFamily="34" charset="0"/>
                          <a:cs typeface="Arial" pitchFamily="34" charset="0"/>
                        </a:rPr>
                        <a:t> </a:t>
                      </a:r>
                      <a:r>
                        <a:rPr lang="en-US" sz="1800" kern="100" dirty="0">
                          <a:solidFill>
                            <a:schemeClr val="tx1"/>
                          </a:solidFill>
                          <a:effectLst/>
                          <a:latin typeface="Arial" pitchFamily="34" charset="0"/>
                          <a:cs typeface="Arial" pitchFamily="34" charset="0"/>
                        </a:rPr>
                        <a:t>(T)</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27000" algn="ctr">
                        <a:lnSpc>
                          <a:spcPct val="115000"/>
                        </a:lnSpc>
                        <a:spcAft>
                          <a:spcPts val="0"/>
                        </a:spcAft>
                      </a:pPr>
                      <a:r>
                        <a:rPr lang="en-US" sz="1800" kern="100" dirty="0">
                          <a:solidFill>
                            <a:schemeClr val="tx1"/>
                          </a:solidFill>
                          <a:effectLst/>
                          <a:latin typeface="Arial" pitchFamily="34" charset="0"/>
                          <a:cs typeface="Arial" pitchFamily="34" charset="0"/>
                        </a:rPr>
                        <a:t>0.4 ~ 0.8</a:t>
                      </a:r>
                      <a:endParaRPr lang="ko-KR" sz="1800" kern="100" dirty="0">
                        <a:solidFill>
                          <a:schemeClr val="tx1"/>
                        </a:solidFill>
                        <a:effectLst/>
                        <a:latin typeface="Arial" pitchFamily="34" charset="0"/>
                        <a:ea typeface="맑은 고딕"/>
                        <a:cs typeface="Arial"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501195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524000" y="19813"/>
            <a:ext cx="8892480" cy="692696"/>
          </a:xfrm>
        </p:spPr>
        <p:txBody>
          <a:bodyPr>
            <a:normAutofit fontScale="90000"/>
          </a:bodyPr>
          <a:lstStyle/>
          <a:p>
            <a:r>
              <a:rPr lang="en-US" altLang="ko-KR" dirty="0"/>
              <a:t>28-GHz ECR Ion</a:t>
            </a:r>
            <a:r>
              <a:rPr lang="ko-KR" altLang="en-US" dirty="0"/>
              <a:t> </a:t>
            </a:r>
            <a:r>
              <a:rPr lang="en-US" altLang="ko-KR" dirty="0"/>
              <a:t>Source</a:t>
            </a:r>
            <a:endParaRPr lang="ko-KR" altLang="en-US" dirty="0"/>
          </a:p>
        </p:txBody>
      </p:sp>
      <p:sp>
        <p:nvSpPr>
          <p:cNvPr id="4" name="Rectangle 2"/>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sp>
        <p:nvSpPr>
          <p:cNvPr id="5" name="Rectangle 4"/>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sp>
        <p:nvSpPr>
          <p:cNvPr id="16" name="TextBox 15"/>
          <p:cNvSpPr txBox="1"/>
          <p:nvPr/>
        </p:nvSpPr>
        <p:spPr>
          <a:xfrm>
            <a:off x="3685967" y="5726286"/>
            <a:ext cx="3385863" cy="1231106"/>
          </a:xfrm>
          <a:prstGeom prst="rect">
            <a:avLst/>
          </a:prstGeom>
          <a:noFill/>
        </p:spPr>
        <p:txBody>
          <a:bodyPr wrap="none" rtlCol="0">
            <a:spAutoFit/>
          </a:bodyPr>
          <a:lstStyle/>
          <a:p>
            <a:r>
              <a:rPr lang="ko-KR" altLang="en-US" sz="1600" dirty="0"/>
              <a:t>총 </a:t>
            </a:r>
            <a:r>
              <a:rPr lang="en-US" altLang="ko-KR" sz="1600" dirty="0"/>
              <a:t>7</a:t>
            </a:r>
            <a:r>
              <a:rPr lang="ko-KR" altLang="en-US" sz="1600" dirty="0"/>
              <a:t>대의 </a:t>
            </a:r>
            <a:r>
              <a:rPr lang="en-US" altLang="ko-KR" sz="1600" dirty="0" err="1"/>
              <a:t>cryocooler</a:t>
            </a:r>
            <a:r>
              <a:rPr lang="en-US" altLang="ko-KR" sz="1600" dirty="0"/>
              <a:t> </a:t>
            </a:r>
            <a:r>
              <a:rPr lang="ko-KR" altLang="en-US" sz="1600" dirty="0"/>
              <a:t>사용</a:t>
            </a:r>
            <a:endParaRPr lang="en-US" altLang="ko-KR" sz="1600" dirty="0"/>
          </a:p>
          <a:p>
            <a:pPr marL="285750" indent="-285750">
              <a:buFontTx/>
              <a:buChar char="-"/>
            </a:pPr>
            <a:r>
              <a:rPr lang="en-US" altLang="ko-KR" sz="1600" dirty="0"/>
              <a:t>2</a:t>
            </a:r>
            <a:r>
              <a:rPr lang="ko-KR" altLang="en-US" sz="1600" dirty="0"/>
              <a:t>단 냉동기 </a:t>
            </a:r>
            <a:r>
              <a:rPr lang="en-US" altLang="ko-KR" sz="1600" dirty="0"/>
              <a:t>6</a:t>
            </a:r>
            <a:r>
              <a:rPr lang="ko-KR" altLang="en-US" sz="1600" dirty="0"/>
              <a:t>대</a:t>
            </a:r>
            <a:r>
              <a:rPr lang="en-US" altLang="ko-KR" sz="1600" dirty="0"/>
              <a:t>, 1</a:t>
            </a:r>
            <a:r>
              <a:rPr lang="ko-KR" altLang="en-US" sz="1600" dirty="0"/>
              <a:t>단 냉동기 </a:t>
            </a:r>
            <a:r>
              <a:rPr lang="en-US" altLang="ko-KR" sz="1600" dirty="0"/>
              <a:t>1</a:t>
            </a:r>
            <a:r>
              <a:rPr lang="ko-KR" altLang="en-US" sz="1600" dirty="0"/>
              <a:t>대</a:t>
            </a:r>
            <a:endParaRPr lang="en-US" altLang="ko-KR" sz="1600" dirty="0"/>
          </a:p>
          <a:p>
            <a:pPr marL="285750" indent="-285750">
              <a:buFontTx/>
              <a:buChar char="-"/>
            </a:pPr>
            <a:r>
              <a:rPr lang="ko-KR" altLang="en-US" sz="1600" dirty="0" err="1"/>
              <a:t>재응축형으로</a:t>
            </a:r>
            <a:r>
              <a:rPr lang="ko-KR" altLang="en-US" sz="1600" dirty="0"/>
              <a:t> 운전</a:t>
            </a:r>
            <a:endParaRPr lang="en-US" altLang="ko-KR" sz="1600" dirty="0"/>
          </a:p>
          <a:p>
            <a:endParaRPr lang="en-US" altLang="ko-KR" sz="1300" dirty="0"/>
          </a:p>
          <a:p>
            <a:endParaRPr lang="ko-KR" altLang="en-US" sz="1300" dirty="0"/>
          </a:p>
        </p:txBody>
      </p:sp>
      <p:graphicFrame>
        <p:nvGraphicFramePr>
          <p:cNvPr id="24" name="표 23"/>
          <p:cNvGraphicFramePr>
            <a:graphicFrameLocks noGrp="1"/>
          </p:cNvGraphicFramePr>
          <p:nvPr>
            <p:extLst/>
          </p:nvPr>
        </p:nvGraphicFramePr>
        <p:xfrm>
          <a:off x="7433032" y="656692"/>
          <a:ext cx="4577987" cy="6189724"/>
        </p:xfrm>
        <a:graphic>
          <a:graphicData uri="http://schemas.openxmlformats.org/drawingml/2006/table">
            <a:tbl>
              <a:tblPr/>
              <a:tblGrid>
                <a:gridCol w="1708816">
                  <a:extLst>
                    <a:ext uri="{9D8B030D-6E8A-4147-A177-3AD203B41FA5}">
                      <a16:colId xmlns:a16="http://schemas.microsoft.com/office/drawing/2014/main" val="20000"/>
                    </a:ext>
                  </a:extLst>
                </a:gridCol>
                <a:gridCol w="949701">
                  <a:extLst>
                    <a:ext uri="{9D8B030D-6E8A-4147-A177-3AD203B41FA5}">
                      <a16:colId xmlns:a16="http://schemas.microsoft.com/office/drawing/2014/main" val="20001"/>
                    </a:ext>
                  </a:extLst>
                </a:gridCol>
                <a:gridCol w="746066">
                  <a:extLst>
                    <a:ext uri="{9D8B030D-6E8A-4147-A177-3AD203B41FA5}">
                      <a16:colId xmlns:a16="http://schemas.microsoft.com/office/drawing/2014/main" val="20002"/>
                    </a:ext>
                  </a:extLst>
                </a:gridCol>
                <a:gridCol w="586702">
                  <a:extLst>
                    <a:ext uri="{9D8B030D-6E8A-4147-A177-3AD203B41FA5}">
                      <a16:colId xmlns:a16="http://schemas.microsoft.com/office/drawing/2014/main" val="20003"/>
                    </a:ext>
                  </a:extLst>
                </a:gridCol>
                <a:gridCol w="586702">
                  <a:extLst>
                    <a:ext uri="{9D8B030D-6E8A-4147-A177-3AD203B41FA5}">
                      <a16:colId xmlns:a16="http://schemas.microsoft.com/office/drawing/2014/main" val="20004"/>
                    </a:ext>
                  </a:extLst>
                </a:gridCol>
              </a:tblGrid>
              <a:tr h="182669">
                <a:tc gridSpan="3">
                  <a:txBody>
                    <a:bodyPr/>
                    <a:lstStyle/>
                    <a:p>
                      <a:pPr marL="0" marR="0" indent="0" algn="ctr" fontAlgn="base" latinLnBrk="0">
                        <a:lnSpc>
                          <a:spcPct val="160000"/>
                        </a:lnSpc>
                        <a:spcBef>
                          <a:spcPts val="0"/>
                        </a:spcBef>
                        <a:spcAft>
                          <a:spcPts val="0"/>
                        </a:spcAft>
                      </a:pPr>
                      <a:r>
                        <a:rPr lang="ko-KR" altLang="en-US" sz="1000" kern="0" spc="0" dirty="0">
                          <a:solidFill>
                            <a:srgbClr val="000000"/>
                          </a:solidFill>
                          <a:effectLst/>
                          <a:ea typeface="맑은 고딕"/>
                        </a:rPr>
                        <a:t>항 목</a:t>
                      </a:r>
                      <a:endParaRPr lang="ko-KR" altLang="en-US" sz="1000" kern="0" spc="0" dirty="0">
                        <a:solidFill>
                          <a:srgbClr val="000000"/>
                        </a:solidFill>
                        <a:effectLst/>
                      </a:endParaRPr>
                    </a:p>
                  </a:txBody>
                  <a:tcPr marL="8658" marR="8658" marT="8658" marB="8658" anchor="ctr">
                    <a:lnL w="21590"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21590"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ko-KR" altLang="en-US" sz="1000" kern="0" spc="0">
                          <a:solidFill>
                            <a:srgbClr val="000000"/>
                          </a:solidFill>
                          <a:effectLst/>
                          <a:ea typeface="맑은 고딕"/>
                        </a:rPr>
                        <a:t>단 위</a:t>
                      </a:r>
                      <a:endParaRPr lang="ko-KR" altLang="en-US" sz="1000" kern="0" spc="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21590"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ko-KR" altLang="en-US" sz="1000" kern="0" spc="0">
                          <a:solidFill>
                            <a:srgbClr val="000000"/>
                          </a:solidFill>
                          <a:effectLst/>
                          <a:ea typeface="맑은 고딕"/>
                        </a:rPr>
                        <a:t>사 양</a:t>
                      </a:r>
                      <a:endParaRPr lang="ko-KR" altLang="en-US" sz="1000" kern="0" spc="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21590"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82669">
                <a:tc gridSpan="3">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Outside Diameter of Cryostat</a:t>
                      </a:r>
                      <a:endParaRPr lang="en-US" sz="1000" kern="0" spc="0" dirty="0">
                        <a:solidFill>
                          <a:srgbClr val="000000"/>
                        </a:solidFill>
                        <a:effectLst/>
                      </a:endParaRPr>
                    </a:p>
                  </a:txBody>
                  <a:tcPr marL="8658" marR="8658" marT="8658" marB="8658" anchor="ctr">
                    <a:lnL w="21590"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mm</a:t>
                      </a:r>
                      <a:endParaRPr lang="en-US" sz="1000" kern="0" spc="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898</a:t>
                      </a:r>
                      <a:endParaRPr lang="en-US" sz="1000" kern="0" spc="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669">
                <a:tc gridSpan="3">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RT bore if Cryostat</a:t>
                      </a:r>
                      <a:endParaRPr lang="en-US" sz="1000" kern="0" spc="0" dirty="0">
                        <a:solidFill>
                          <a:srgbClr val="000000"/>
                        </a:solidFill>
                        <a:effectLst/>
                      </a:endParaRPr>
                    </a:p>
                  </a:txBody>
                  <a:tcPr marL="8658" marR="8658" marT="8658" marB="8658" anchor="ctr">
                    <a:lnL w="21590"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mm</a:t>
                      </a:r>
                      <a:endParaRPr lang="en-US" sz="1000" kern="0" spc="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170</a:t>
                      </a:r>
                      <a:endParaRPr lang="en-US" sz="1000" kern="0" spc="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2669">
                <a:tc gridSpan="3">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Material of Cryostat</a:t>
                      </a:r>
                      <a:endParaRPr lang="en-US" sz="1000" kern="0" spc="0" dirty="0">
                        <a:solidFill>
                          <a:srgbClr val="000000"/>
                        </a:solidFill>
                        <a:effectLst/>
                      </a:endParaRPr>
                    </a:p>
                  </a:txBody>
                  <a:tcPr marL="8658" marR="8658" marT="8658" marB="8658" anchor="ctr">
                    <a:lnL w="21590"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mm</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STS</a:t>
                      </a:r>
                      <a:endParaRPr lang="en-US" sz="1000" kern="0" spc="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2669">
                <a:tc gridSpan="3">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Length of Cryostat</a:t>
                      </a:r>
                      <a:endParaRPr lang="en-US" sz="1000" kern="0" spc="0" dirty="0">
                        <a:solidFill>
                          <a:srgbClr val="000000"/>
                        </a:solidFill>
                        <a:effectLst/>
                      </a:endParaRPr>
                    </a:p>
                  </a:txBody>
                  <a:tcPr marL="8658" marR="8658" marT="8658" marB="8658" anchor="ctr">
                    <a:lnL w="21590"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mm</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1714</a:t>
                      </a:r>
                      <a:endParaRPr lang="en-US" sz="1000" kern="0" spc="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82669">
                <a:tc gridSpan="3">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Weight of Cryostat(iron </a:t>
                      </a:r>
                      <a:r>
                        <a:rPr lang="en-US" sz="1000" kern="0" spc="0" dirty="0" err="1">
                          <a:solidFill>
                            <a:srgbClr val="000000"/>
                          </a:solidFill>
                          <a:effectLst/>
                          <a:latin typeface="맑은 고딕"/>
                        </a:rPr>
                        <a:t>york</a:t>
                      </a:r>
                      <a:r>
                        <a:rPr lang="ko-KR" altLang="en-US" sz="1000" kern="0" spc="0" dirty="0">
                          <a:solidFill>
                            <a:srgbClr val="000000"/>
                          </a:solidFill>
                          <a:effectLst/>
                          <a:ea typeface="맑은 고딕"/>
                        </a:rPr>
                        <a:t>제외</a:t>
                      </a:r>
                      <a:r>
                        <a:rPr lang="en-US" altLang="ko-KR" sz="1000" kern="0" spc="0" dirty="0">
                          <a:solidFill>
                            <a:srgbClr val="000000"/>
                          </a:solidFill>
                          <a:effectLst/>
                          <a:latin typeface="맑은 고딕"/>
                        </a:rPr>
                        <a:t>)</a:t>
                      </a:r>
                      <a:endParaRPr lang="ko-KR" altLang="en-US" sz="1000" kern="0" spc="0" dirty="0">
                        <a:solidFill>
                          <a:srgbClr val="000000"/>
                        </a:solidFill>
                        <a:effectLst/>
                      </a:endParaRPr>
                    </a:p>
                  </a:txBody>
                  <a:tcPr marL="8658" marR="8658" marT="8658" marB="8658" anchor="ctr">
                    <a:lnL w="21590"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kg</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&lt;1600kg</a:t>
                      </a:r>
                      <a:endParaRPr lang="en-US" sz="1000" kern="0" spc="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82669">
                <a:tc gridSpan="3">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Vacuum Rate of Cryostat</a:t>
                      </a:r>
                      <a:endParaRPr lang="en-US" sz="1000" kern="0" spc="0" dirty="0">
                        <a:solidFill>
                          <a:srgbClr val="000000"/>
                        </a:solidFill>
                        <a:effectLst/>
                      </a:endParaRPr>
                    </a:p>
                  </a:txBody>
                  <a:tcPr marL="8658" marR="8658" marT="8658" marB="8658" anchor="ctr">
                    <a:lnL w="21590"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torr</a:t>
                      </a:r>
                      <a:endParaRPr lang="en-US" sz="1000" kern="0" spc="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&lt;~9x10</a:t>
                      </a:r>
                      <a:r>
                        <a:rPr lang="en-US" sz="1000" kern="0" spc="0" baseline="30000" dirty="0">
                          <a:solidFill>
                            <a:srgbClr val="000000"/>
                          </a:solidFill>
                          <a:effectLst/>
                          <a:latin typeface="맑은 고딕"/>
                        </a:rPr>
                        <a:t>-5</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71979">
                <a:tc gridSpan="3">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He Leak Rate of Cryostat</a:t>
                      </a:r>
                      <a:endParaRPr lang="en-US" sz="1000" kern="0" spc="0" dirty="0">
                        <a:solidFill>
                          <a:srgbClr val="000000"/>
                        </a:solidFill>
                        <a:effectLst/>
                      </a:endParaRPr>
                    </a:p>
                  </a:txBody>
                  <a:tcPr marL="8658" marR="8658" marT="8658" marB="8658" anchor="ctr">
                    <a:lnL w="21590"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dirty="0" err="1">
                          <a:solidFill>
                            <a:srgbClr val="000000"/>
                          </a:solidFill>
                          <a:effectLst/>
                          <a:latin typeface="맑은 고딕"/>
                        </a:rPr>
                        <a:t>mbar.l</a:t>
                      </a:r>
                      <a:r>
                        <a:rPr lang="en-US" sz="1000" kern="0" spc="0" dirty="0">
                          <a:solidFill>
                            <a:srgbClr val="000000"/>
                          </a:solidFill>
                          <a:effectLst/>
                          <a:latin typeface="맑은 고딕"/>
                        </a:rPr>
                        <a:t>/sec</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&lt;~9x10</a:t>
                      </a:r>
                      <a:r>
                        <a:rPr lang="en-US" sz="1000" kern="0" spc="0" baseline="30000" dirty="0">
                          <a:solidFill>
                            <a:srgbClr val="000000"/>
                          </a:solidFill>
                          <a:effectLst/>
                          <a:latin typeface="맑은 고딕"/>
                        </a:rPr>
                        <a:t>-9</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182669">
                <a:tc rowSpan="4">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LHe Vessel</a:t>
                      </a:r>
                      <a:endParaRPr lang="en-US" sz="1000" kern="0" spc="0">
                        <a:solidFill>
                          <a:srgbClr val="000000"/>
                        </a:solidFill>
                        <a:effectLst/>
                      </a:endParaRPr>
                    </a:p>
                  </a:txBody>
                  <a:tcPr marL="8658" marR="8658" marT="8658" marB="8658" anchor="ctr">
                    <a:lnL w="21590"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gridSpan="2">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Volume</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liter</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&lt;1000</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182669">
                <a:tc vMerge="1">
                  <a:txBody>
                    <a:bodyPr/>
                    <a:lstStyle/>
                    <a:p>
                      <a:pPr latinLnBrk="1"/>
                      <a:endParaRPr lang="ko-KR" altLang="en-US"/>
                    </a:p>
                  </a:txBody>
                  <a:tcPr/>
                </a:tc>
                <a:tc gridSpan="2">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Outer Dimeter</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mm</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740</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182669">
                <a:tc vMerge="1">
                  <a:txBody>
                    <a:bodyPr/>
                    <a:lstStyle/>
                    <a:p>
                      <a:pPr latinLnBrk="1"/>
                      <a:endParaRPr lang="ko-KR" altLang="en-US"/>
                    </a:p>
                  </a:txBody>
                  <a:tcPr/>
                </a:tc>
                <a:tc gridSpan="2">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Inner Diameter</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mm</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195</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182669">
                <a:tc vMerge="1">
                  <a:txBody>
                    <a:bodyPr/>
                    <a:lstStyle/>
                    <a:p>
                      <a:pPr latinLnBrk="1"/>
                      <a:endParaRPr lang="ko-KR" altLang="en-US"/>
                    </a:p>
                  </a:txBody>
                  <a:tcPr/>
                </a:tc>
                <a:tc gridSpan="2">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Heater</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W</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25</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r h="182669">
                <a:tc rowSpan="6">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Top plate</a:t>
                      </a:r>
                      <a:endParaRPr lang="en-US" sz="1000" kern="0" spc="0" dirty="0">
                        <a:solidFill>
                          <a:srgbClr val="000000"/>
                        </a:solidFill>
                        <a:effectLst/>
                      </a:endParaRPr>
                    </a:p>
                  </a:txBody>
                  <a:tcPr marL="8658" marR="8658" marT="8658" marB="8658" anchor="ctr">
                    <a:lnL w="21590"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rowSpan="2">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Number of CL</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7112"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500A CL</a:t>
                      </a:r>
                      <a:endParaRPr lang="en-US" sz="1000" kern="0" spc="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pair</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1</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2"/>
                  </a:ext>
                </a:extLst>
              </a:tr>
              <a:tr h="182669">
                <a:tc vMerge="1">
                  <a:txBody>
                    <a:bodyPr/>
                    <a:lstStyle/>
                    <a:p>
                      <a:pPr latinLnBrk="1"/>
                      <a:endParaRPr lang="ko-KR" altLang="en-US"/>
                    </a:p>
                  </a:txBody>
                  <a:tcPr/>
                </a:tc>
                <a:tc v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300A CL</a:t>
                      </a:r>
                      <a:endParaRPr lang="en-US" sz="1000" kern="0" spc="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7112"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pair</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4</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3"/>
                  </a:ext>
                </a:extLst>
              </a:tr>
              <a:tr h="182669">
                <a:tc vMerge="1">
                  <a:txBody>
                    <a:bodyPr/>
                    <a:lstStyle/>
                    <a:p>
                      <a:pPr latinLnBrk="1"/>
                      <a:endParaRPr lang="ko-KR" altLang="en-US"/>
                    </a:p>
                  </a:txBody>
                  <a:tcPr/>
                </a:tc>
                <a:tc gridSpan="2">
                  <a:txBody>
                    <a:bodyPr/>
                    <a:lstStyle/>
                    <a:p>
                      <a:pPr marL="0" marR="0" indent="0" algn="ctr" fontAlgn="base" latinLnBrk="0">
                        <a:lnSpc>
                          <a:spcPct val="100000"/>
                        </a:lnSpc>
                        <a:spcBef>
                          <a:spcPts val="0"/>
                        </a:spcBef>
                        <a:spcAft>
                          <a:spcPts val="0"/>
                        </a:spcAft>
                      </a:pPr>
                      <a:r>
                        <a:rPr lang="en-US" sz="1000" kern="0" spc="0" dirty="0">
                          <a:solidFill>
                            <a:srgbClr val="000000"/>
                          </a:solidFill>
                          <a:effectLst/>
                          <a:latin typeface="맑은 고딕"/>
                        </a:rPr>
                        <a:t>Electrical feedthrough</a:t>
                      </a:r>
                      <a:endParaRPr lang="en-US" sz="1000" kern="0" spc="0" dirty="0">
                        <a:solidFill>
                          <a:srgbClr val="000000"/>
                        </a:solidFill>
                        <a:effectLst/>
                      </a:endParaRPr>
                    </a:p>
                  </a:txBody>
                  <a:tcPr marL="33036" marR="33036" marT="17378" marB="17378" anchor="ctr">
                    <a:lnL w="7112"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7112" cap="flat" cmpd="sng" algn="ctr">
                      <a:solidFill>
                        <a:srgbClr val="000000"/>
                      </a:solidFill>
                      <a:prstDash val="solid"/>
                      <a:round/>
                      <a:headEnd type="none" w="med" len="med"/>
                      <a:tailEnd type="none" w="med" len="med"/>
                    </a:lnT>
                    <a:lnB w="7112"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dirty="0" err="1">
                          <a:solidFill>
                            <a:srgbClr val="000000"/>
                          </a:solidFill>
                          <a:effectLst/>
                          <a:latin typeface="맑은 고딕"/>
                        </a:rPr>
                        <a:t>ea</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3</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4"/>
                  </a:ext>
                </a:extLst>
              </a:tr>
              <a:tr h="275185">
                <a:tc vMerge="1">
                  <a:txBody>
                    <a:bodyPr/>
                    <a:lstStyle/>
                    <a:p>
                      <a:pPr latinLnBrk="1"/>
                      <a:endParaRPr lang="ko-KR" altLang="en-US"/>
                    </a:p>
                  </a:txBody>
                  <a:tcPr/>
                </a:tc>
                <a:tc gridSpan="2">
                  <a:txBody>
                    <a:bodyPr/>
                    <a:lstStyle/>
                    <a:p>
                      <a:pPr marL="0" marR="0" indent="0" algn="ctr" fontAlgn="base" latinLnBrk="0">
                        <a:lnSpc>
                          <a:spcPct val="100000"/>
                        </a:lnSpc>
                        <a:spcBef>
                          <a:spcPts val="0"/>
                        </a:spcBef>
                        <a:spcAft>
                          <a:spcPts val="0"/>
                        </a:spcAft>
                      </a:pPr>
                      <a:r>
                        <a:rPr lang="fr-FR" sz="1000" kern="0" spc="0" dirty="0">
                          <a:solidFill>
                            <a:srgbClr val="000000"/>
                          </a:solidFill>
                          <a:effectLst/>
                          <a:latin typeface="맑은 고딕"/>
                        </a:rPr>
                        <a:t>LHe Transfer &amp; safety &amp; vent port</a:t>
                      </a:r>
                      <a:endParaRPr lang="fr-FR" sz="1000" kern="0" spc="0" dirty="0">
                        <a:solidFill>
                          <a:srgbClr val="000000"/>
                        </a:solidFill>
                        <a:effectLst/>
                      </a:endParaRPr>
                    </a:p>
                  </a:txBody>
                  <a:tcPr marL="33036" marR="33036" marT="17378" marB="17378" anchor="ctr">
                    <a:lnL w="7112"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7112" cap="flat" cmpd="sng" algn="ctr">
                      <a:solidFill>
                        <a:srgbClr val="000000"/>
                      </a:solidFill>
                      <a:prstDash val="solid"/>
                      <a:round/>
                      <a:headEnd type="none" w="med" len="med"/>
                      <a:tailEnd type="none" w="med" len="med"/>
                    </a:lnT>
                    <a:lnB w="7112"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dirty="0" err="1">
                          <a:solidFill>
                            <a:srgbClr val="000000"/>
                          </a:solidFill>
                          <a:effectLst/>
                          <a:latin typeface="맑은 고딕"/>
                        </a:rPr>
                        <a:t>ea</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1</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5"/>
                  </a:ext>
                </a:extLst>
              </a:tr>
              <a:tr h="182669">
                <a:tc vMerge="1">
                  <a:txBody>
                    <a:bodyPr/>
                    <a:lstStyle/>
                    <a:p>
                      <a:pPr latinLnBrk="1"/>
                      <a:endParaRPr lang="ko-KR" altLang="en-US"/>
                    </a:p>
                  </a:txBody>
                  <a:tcPr/>
                </a:tc>
                <a:tc gridSpan="2">
                  <a:txBody>
                    <a:bodyPr/>
                    <a:lstStyle/>
                    <a:p>
                      <a:pPr marL="0" marR="0" indent="0" algn="ctr" fontAlgn="base" latinLnBrk="0">
                        <a:lnSpc>
                          <a:spcPct val="100000"/>
                        </a:lnSpc>
                        <a:spcBef>
                          <a:spcPts val="0"/>
                        </a:spcBef>
                        <a:spcAft>
                          <a:spcPts val="0"/>
                        </a:spcAft>
                      </a:pPr>
                      <a:r>
                        <a:rPr lang="en-US" sz="1000" kern="0" spc="0" dirty="0">
                          <a:solidFill>
                            <a:srgbClr val="000000"/>
                          </a:solidFill>
                          <a:effectLst/>
                          <a:latin typeface="맑은 고딕"/>
                        </a:rPr>
                        <a:t>Relief valve</a:t>
                      </a:r>
                      <a:endParaRPr lang="en-US" sz="1000" kern="0" spc="0" dirty="0">
                        <a:solidFill>
                          <a:srgbClr val="000000"/>
                        </a:solidFill>
                        <a:effectLst/>
                      </a:endParaRPr>
                    </a:p>
                  </a:txBody>
                  <a:tcPr marL="33036" marR="33036" marT="17378" marB="17378" anchor="ctr">
                    <a:lnL w="7112"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7112" cap="flat" cmpd="sng" algn="ctr">
                      <a:solidFill>
                        <a:srgbClr val="000000"/>
                      </a:solidFill>
                      <a:prstDash val="solid"/>
                      <a:round/>
                      <a:headEnd type="none" w="med" len="med"/>
                      <a:tailEnd type="none" w="med" len="med"/>
                    </a:lnT>
                    <a:lnB w="7112"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ea</a:t>
                      </a:r>
                      <a:endParaRPr lang="en-US" sz="1000" kern="0" spc="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1</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6"/>
                  </a:ext>
                </a:extLst>
              </a:tr>
              <a:tr h="182669">
                <a:tc vMerge="1">
                  <a:txBody>
                    <a:bodyPr/>
                    <a:lstStyle/>
                    <a:p>
                      <a:pPr latinLnBrk="1"/>
                      <a:endParaRPr lang="ko-KR" altLang="en-US"/>
                    </a:p>
                  </a:txBody>
                  <a:tcPr/>
                </a:tc>
                <a:tc gridSpan="2">
                  <a:txBody>
                    <a:bodyPr/>
                    <a:lstStyle/>
                    <a:p>
                      <a:pPr marL="0" marR="0" indent="0" algn="ctr" fontAlgn="base" latinLnBrk="0">
                        <a:lnSpc>
                          <a:spcPct val="100000"/>
                        </a:lnSpc>
                        <a:spcBef>
                          <a:spcPts val="0"/>
                        </a:spcBef>
                        <a:spcAft>
                          <a:spcPts val="0"/>
                        </a:spcAft>
                      </a:pPr>
                      <a:r>
                        <a:rPr lang="en-US" sz="1000" kern="0" spc="0" dirty="0">
                          <a:solidFill>
                            <a:srgbClr val="000000"/>
                          </a:solidFill>
                          <a:effectLst/>
                          <a:latin typeface="맑은 고딕"/>
                        </a:rPr>
                        <a:t>Rupture disk</a:t>
                      </a:r>
                      <a:endParaRPr lang="en-US" sz="1000" kern="0" spc="0" dirty="0">
                        <a:solidFill>
                          <a:srgbClr val="000000"/>
                        </a:solidFill>
                        <a:effectLst/>
                      </a:endParaRPr>
                    </a:p>
                  </a:txBody>
                  <a:tcPr marL="33036" marR="33036" marT="17378" marB="17378" anchor="ctr">
                    <a:lnL w="7112"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7112"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ea</a:t>
                      </a:r>
                      <a:endParaRPr lang="en-US" sz="1000" kern="0" spc="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1</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7"/>
                  </a:ext>
                </a:extLst>
              </a:tr>
              <a:tr h="182669">
                <a:tc rowSpan="2">
                  <a:txBody>
                    <a:bodyPr/>
                    <a:lstStyle/>
                    <a:p>
                      <a:pPr marL="0" marR="0" indent="0" algn="ctr" fontAlgn="base" latinLnBrk="0">
                        <a:lnSpc>
                          <a:spcPct val="120000"/>
                        </a:lnSpc>
                        <a:spcBef>
                          <a:spcPts val="0"/>
                        </a:spcBef>
                        <a:spcAft>
                          <a:spcPts val="0"/>
                        </a:spcAft>
                      </a:pPr>
                      <a:r>
                        <a:rPr lang="ko-KR" altLang="en-US" sz="1000" kern="0" spc="0">
                          <a:solidFill>
                            <a:srgbClr val="000000"/>
                          </a:solidFill>
                          <a:effectLst/>
                          <a:ea typeface="맑은 고딕"/>
                        </a:rPr>
                        <a:t>냉동기 </a:t>
                      </a:r>
                      <a:r>
                        <a:rPr lang="en-US" altLang="ko-KR" sz="1000" kern="0" spc="0">
                          <a:solidFill>
                            <a:srgbClr val="000000"/>
                          </a:solidFill>
                          <a:effectLst/>
                          <a:latin typeface="맑은 고딕"/>
                        </a:rPr>
                        <a:t>(6</a:t>
                      </a:r>
                      <a:r>
                        <a:rPr lang="ko-KR" altLang="en-US" sz="1000" kern="0" spc="0">
                          <a:solidFill>
                            <a:srgbClr val="000000"/>
                          </a:solidFill>
                          <a:effectLst/>
                          <a:ea typeface="맑은 고딕"/>
                        </a:rPr>
                        <a:t>대</a:t>
                      </a:r>
                      <a:r>
                        <a:rPr lang="en-US" altLang="ko-KR" sz="1000" kern="0" spc="0">
                          <a:solidFill>
                            <a:srgbClr val="000000"/>
                          </a:solidFill>
                          <a:effectLst/>
                          <a:latin typeface="맑은 고딕"/>
                        </a:rPr>
                        <a:t>)</a:t>
                      </a:r>
                      <a:endParaRPr lang="ko-KR" altLang="en-US" sz="1000" kern="0" spc="0">
                        <a:solidFill>
                          <a:srgbClr val="000000"/>
                        </a:solidFill>
                        <a:effectLst/>
                      </a:endParaRPr>
                    </a:p>
                    <a:p>
                      <a:pPr marL="0" marR="0" indent="0" algn="ctr" fontAlgn="base" latinLnBrk="0">
                        <a:lnSpc>
                          <a:spcPct val="120000"/>
                        </a:lnSpc>
                        <a:spcBef>
                          <a:spcPts val="0"/>
                        </a:spcBef>
                        <a:spcAft>
                          <a:spcPts val="0"/>
                        </a:spcAft>
                      </a:pPr>
                      <a:r>
                        <a:rPr lang="en-US" sz="1000" kern="0" spc="0">
                          <a:solidFill>
                            <a:srgbClr val="000000"/>
                          </a:solidFill>
                          <a:effectLst/>
                          <a:latin typeface="맑은 고딕"/>
                        </a:rPr>
                        <a:t>RDK-415</a:t>
                      </a:r>
                      <a:endParaRPr lang="en-US" sz="1000" kern="0" spc="0">
                        <a:solidFill>
                          <a:srgbClr val="000000"/>
                        </a:solidFill>
                        <a:effectLst/>
                      </a:endParaRPr>
                    </a:p>
                  </a:txBody>
                  <a:tcPr marL="8658" marR="8658" marT="8658" marB="8658" anchor="ctr">
                    <a:lnL w="21590"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gridSpan="2">
                  <a:txBody>
                    <a:bodyPr/>
                    <a:lstStyle/>
                    <a:p>
                      <a:pPr marL="0" marR="0" indent="0" algn="ctr" fontAlgn="base" latinLnBrk="0">
                        <a:lnSpc>
                          <a:spcPct val="160000"/>
                        </a:lnSpc>
                        <a:spcBef>
                          <a:spcPts val="0"/>
                        </a:spcBef>
                        <a:spcAft>
                          <a:spcPts val="0"/>
                        </a:spcAft>
                      </a:pPr>
                      <a:r>
                        <a:rPr lang="en-US" altLang="ko-KR" sz="1000" kern="0" spc="0" dirty="0">
                          <a:solidFill>
                            <a:srgbClr val="000000"/>
                          </a:solidFill>
                          <a:effectLst/>
                          <a:latin typeface="맑은 고딕"/>
                        </a:rPr>
                        <a:t>1</a:t>
                      </a:r>
                      <a:r>
                        <a:rPr lang="ko-KR" altLang="en-US" sz="1000" kern="0" spc="0" dirty="0">
                          <a:solidFill>
                            <a:srgbClr val="000000"/>
                          </a:solidFill>
                          <a:effectLst/>
                          <a:ea typeface="맑은 고딕"/>
                        </a:rPr>
                        <a:t>단 </a:t>
                      </a:r>
                      <a:r>
                        <a:rPr lang="en-US" altLang="ko-KR" sz="1000" kern="0" spc="0" dirty="0">
                          <a:solidFill>
                            <a:srgbClr val="000000"/>
                          </a:solidFill>
                          <a:effectLst/>
                          <a:latin typeface="맑은 고딕"/>
                        </a:rPr>
                        <a:t>(50</a:t>
                      </a:r>
                      <a:r>
                        <a:rPr lang="en-US" sz="1000" kern="0" spc="0" dirty="0">
                          <a:solidFill>
                            <a:srgbClr val="000000"/>
                          </a:solidFill>
                          <a:effectLst/>
                          <a:latin typeface="맑은 고딕"/>
                        </a:rPr>
                        <a:t>K)</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W</a:t>
                      </a:r>
                      <a:endParaRPr lang="en-US" sz="1000" kern="0" spc="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300</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8"/>
                  </a:ext>
                </a:extLst>
              </a:tr>
              <a:tr h="182669">
                <a:tc vMerge="1">
                  <a:txBody>
                    <a:bodyPr/>
                    <a:lstStyle/>
                    <a:p>
                      <a:pPr latinLnBrk="1"/>
                      <a:endParaRPr lang="ko-KR" altLang="en-US"/>
                    </a:p>
                  </a:txBody>
                  <a:tcPr/>
                </a:tc>
                <a:tc gridSpan="2">
                  <a:txBody>
                    <a:bodyPr/>
                    <a:lstStyle/>
                    <a:p>
                      <a:pPr marL="0" marR="0" indent="0" algn="ctr" fontAlgn="base" latinLnBrk="0">
                        <a:lnSpc>
                          <a:spcPct val="160000"/>
                        </a:lnSpc>
                        <a:spcBef>
                          <a:spcPts val="0"/>
                        </a:spcBef>
                        <a:spcAft>
                          <a:spcPts val="0"/>
                        </a:spcAft>
                      </a:pPr>
                      <a:r>
                        <a:rPr lang="en-US" altLang="ko-KR" sz="1000" kern="0" spc="0" dirty="0">
                          <a:solidFill>
                            <a:srgbClr val="000000"/>
                          </a:solidFill>
                          <a:effectLst/>
                          <a:latin typeface="맑은 고딕"/>
                        </a:rPr>
                        <a:t>2</a:t>
                      </a:r>
                      <a:r>
                        <a:rPr lang="ko-KR" altLang="en-US" sz="1000" kern="0" spc="0" dirty="0">
                          <a:solidFill>
                            <a:srgbClr val="000000"/>
                          </a:solidFill>
                          <a:effectLst/>
                          <a:ea typeface="맑은 고딕"/>
                        </a:rPr>
                        <a:t>단 </a:t>
                      </a:r>
                      <a:r>
                        <a:rPr lang="en-US" altLang="ko-KR" sz="1000" kern="0" spc="0" dirty="0">
                          <a:solidFill>
                            <a:srgbClr val="000000"/>
                          </a:solidFill>
                          <a:effectLst/>
                          <a:latin typeface="맑은 고딕"/>
                        </a:rPr>
                        <a:t>(4.2</a:t>
                      </a:r>
                      <a:r>
                        <a:rPr lang="en-US" sz="1000" kern="0" spc="0" dirty="0">
                          <a:solidFill>
                            <a:srgbClr val="000000"/>
                          </a:solidFill>
                          <a:effectLst/>
                          <a:latin typeface="맑은 고딕"/>
                        </a:rPr>
                        <a:t>K)</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W</a:t>
                      </a:r>
                      <a:endParaRPr lang="en-US" sz="1000" kern="0" spc="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9</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9"/>
                  </a:ext>
                </a:extLst>
              </a:tr>
              <a:tr h="289155">
                <a:tc>
                  <a:txBody>
                    <a:bodyPr/>
                    <a:lstStyle/>
                    <a:p>
                      <a:pPr marL="0" marR="0" indent="0" algn="ctr" fontAlgn="base" latinLnBrk="0">
                        <a:lnSpc>
                          <a:spcPct val="120000"/>
                        </a:lnSpc>
                        <a:spcBef>
                          <a:spcPts val="0"/>
                        </a:spcBef>
                        <a:spcAft>
                          <a:spcPts val="0"/>
                        </a:spcAft>
                      </a:pPr>
                      <a:r>
                        <a:rPr lang="ko-KR" altLang="en-US" sz="1000" kern="0" spc="0">
                          <a:solidFill>
                            <a:srgbClr val="000000"/>
                          </a:solidFill>
                          <a:effectLst/>
                          <a:ea typeface="맑은 고딕"/>
                        </a:rPr>
                        <a:t>냉동기 </a:t>
                      </a:r>
                      <a:r>
                        <a:rPr lang="en-US" altLang="ko-KR" sz="1000" kern="0" spc="0">
                          <a:solidFill>
                            <a:srgbClr val="000000"/>
                          </a:solidFill>
                          <a:effectLst/>
                          <a:latin typeface="맑은 고딕"/>
                        </a:rPr>
                        <a:t>(1</a:t>
                      </a:r>
                      <a:r>
                        <a:rPr lang="ko-KR" altLang="en-US" sz="1000" kern="0" spc="0">
                          <a:solidFill>
                            <a:srgbClr val="000000"/>
                          </a:solidFill>
                          <a:effectLst/>
                          <a:ea typeface="맑은 고딕"/>
                        </a:rPr>
                        <a:t>개</a:t>
                      </a:r>
                      <a:r>
                        <a:rPr lang="en-US" altLang="ko-KR" sz="1000" kern="0" spc="0">
                          <a:solidFill>
                            <a:srgbClr val="000000"/>
                          </a:solidFill>
                          <a:effectLst/>
                          <a:latin typeface="맑은 고딕"/>
                        </a:rPr>
                        <a:t>) </a:t>
                      </a:r>
                      <a:endParaRPr lang="ko-KR" altLang="en-US" sz="1000" kern="0" spc="0">
                        <a:solidFill>
                          <a:srgbClr val="000000"/>
                        </a:solidFill>
                        <a:effectLst/>
                      </a:endParaRPr>
                    </a:p>
                    <a:p>
                      <a:pPr marL="0" marR="0" indent="0" algn="ctr" fontAlgn="base" latinLnBrk="0">
                        <a:lnSpc>
                          <a:spcPct val="120000"/>
                        </a:lnSpc>
                        <a:spcBef>
                          <a:spcPts val="0"/>
                        </a:spcBef>
                        <a:spcAft>
                          <a:spcPts val="0"/>
                        </a:spcAft>
                      </a:pPr>
                      <a:r>
                        <a:rPr lang="en-US" sz="1000" kern="0" spc="0">
                          <a:solidFill>
                            <a:srgbClr val="000000"/>
                          </a:solidFill>
                          <a:effectLst/>
                          <a:latin typeface="맑은 고딕"/>
                        </a:rPr>
                        <a:t>RDK-400</a:t>
                      </a:r>
                      <a:endParaRPr lang="en-US" sz="1000" kern="0" spc="0">
                        <a:solidFill>
                          <a:srgbClr val="000000"/>
                        </a:solidFill>
                        <a:effectLst/>
                      </a:endParaRPr>
                    </a:p>
                  </a:txBody>
                  <a:tcPr marL="8658" marR="8658" marT="8658" marB="8658" anchor="ctr">
                    <a:lnL w="21590"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gridSpan="2">
                  <a:txBody>
                    <a:bodyPr/>
                    <a:lstStyle/>
                    <a:p>
                      <a:pPr marL="0" marR="0" indent="0" algn="ctr" fontAlgn="base" latinLnBrk="0">
                        <a:lnSpc>
                          <a:spcPct val="160000"/>
                        </a:lnSpc>
                        <a:spcBef>
                          <a:spcPts val="0"/>
                        </a:spcBef>
                        <a:spcAft>
                          <a:spcPts val="0"/>
                        </a:spcAft>
                      </a:pPr>
                      <a:r>
                        <a:rPr lang="en-US" altLang="ko-KR" sz="1000" kern="0" spc="0" dirty="0">
                          <a:solidFill>
                            <a:srgbClr val="000000"/>
                          </a:solidFill>
                          <a:effectLst/>
                          <a:latin typeface="맑은 고딕"/>
                        </a:rPr>
                        <a:t>1</a:t>
                      </a:r>
                      <a:r>
                        <a:rPr lang="ko-KR" altLang="en-US" sz="1000" kern="0" spc="0" dirty="0">
                          <a:solidFill>
                            <a:srgbClr val="000000"/>
                          </a:solidFill>
                          <a:effectLst/>
                          <a:ea typeface="맑은 고딕"/>
                        </a:rPr>
                        <a:t>단 </a:t>
                      </a:r>
                      <a:r>
                        <a:rPr lang="en-US" altLang="ko-KR" sz="1000" kern="0" spc="0" dirty="0">
                          <a:solidFill>
                            <a:srgbClr val="000000"/>
                          </a:solidFill>
                          <a:effectLst/>
                          <a:latin typeface="맑은 고딕"/>
                        </a:rPr>
                        <a:t>(40</a:t>
                      </a:r>
                      <a:r>
                        <a:rPr lang="en-US" sz="1000" kern="0" spc="0" dirty="0">
                          <a:solidFill>
                            <a:srgbClr val="000000"/>
                          </a:solidFill>
                          <a:effectLst/>
                          <a:latin typeface="맑은 고딕"/>
                        </a:rPr>
                        <a:t>K)</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W</a:t>
                      </a:r>
                      <a:endParaRPr lang="en-US" sz="1000" kern="0" spc="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74</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0"/>
                  </a:ext>
                </a:extLst>
              </a:tr>
              <a:tr h="182669">
                <a:tc rowSpan="2">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Number of HTS CL</a:t>
                      </a:r>
                      <a:endParaRPr lang="en-US" sz="1000" kern="0" spc="0">
                        <a:solidFill>
                          <a:srgbClr val="000000"/>
                        </a:solidFill>
                        <a:effectLst/>
                      </a:endParaRPr>
                    </a:p>
                  </a:txBody>
                  <a:tcPr marL="8658" marR="8658" marT="8658" marB="8658" anchor="ctr">
                    <a:lnL w="21590"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gridSpan="2">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500A Current Lead </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pair</a:t>
                      </a:r>
                      <a:endParaRPr lang="en-US" sz="1000" kern="0" spc="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1</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1"/>
                  </a:ext>
                </a:extLst>
              </a:tr>
              <a:tr h="182669">
                <a:tc vMerge="1">
                  <a:txBody>
                    <a:bodyPr/>
                    <a:lstStyle/>
                    <a:p>
                      <a:pPr latinLnBrk="1"/>
                      <a:endParaRPr lang="ko-KR" altLang="en-US"/>
                    </a:p>
                  </a:txBody>
                  <a:tcPr/>
                </a:tc>
                <a:tc gridSpan="2">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300A Current Lead </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10795"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pair</a:t>
                      </a:r>
                      <a:endParaRPr lang="en-US" sz="1000" kern="0" spc="0" dirty="0">
                        <a:solidFill>
                          <a:srgbClr val="000000"/>
                        </a:solidFill>
                        <a:effectLst/>
                      </a:endParaRPr>
                    </a:p>
                  </a:txBody>
                  <a:tcPr marL="8658" marR="8658" marT="8658" marB="8658" anchor="ctr">
                    <a:lnL w="10795"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4</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2"/>
                  </a:ext>
                </a:extLst>
              </a:tr>
              <a:tr h="182669">
                <a:tc gridSpan="3">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Number of 60K Thermal Shield</a:t>
                      </a:r>
                      <a:endParaRPr lang="en-US" sz="1000" kern="0" spc="0">
                        <a:solidFill>
                          <a:srgbClr val="000000"/>
                        </a:solidFill>
                        <a:effectLst/>
                      </a:endParaRPr>
                    </a:p>
                  </a:txBody>
                  <a:tcPr marL="8658" marR="8658" marT="8658" marB="8658" anchor="ctr">
                    <a:lnL w="21590"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layer</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1</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3"/>
                  </a:ext>
                </a:extLst>
              </a:tr>
              <a:tr h="182669">
                <a:tc gridSpan="3">
                  <a:txBody>
                    <a:bodyPr/>
                    <a:lstStyle/>
                    <a:p>
                      <a:pPr marL="0" marR="0" indent="0" algn="ctr" fontAlgn="base" latinLnBrk="0">
                        <a:lnSpc>
                          <a:spcPct val="160000"/>
                        </a:lnSpc>
                        <a:spcBef>
                          <a:spcPts val="0"/>
                        </a:spcBef>
                        <a:spcAft>
                          <a:spcPts val="0"/>
                        </a:spcAft>
                      </a:pPr>
                      <a:r>
                        <a:rPr lang="en-US" sz="1000" kern="0" spc="0">
                          <a:solidFill>
                            <a:srgbClr val="000000"/>
                          </a:solidFill>
                          <a:effectLst/>
                          <a:latin typeface="맑은 고딕"/>
                        </a:rPr>
                        <a:t>Number of Cooler Port</a:t>
                      </a:r>
                      <a:endParaRPr lang="en-US" sz="1000" kern="0" spc="0">
                        <a:solidFill>
                          <a:srgbClr val="000000"/>
                        </a:solidFill>
                        <a:effectLst/>
                      </a:endParaRPr>
                    </a:p>
                  </a:txBody>
                  <a:tcPr marL="8658" marR="8658" marT="8658" marB="8658" anchor="ctr">
                    <a:lnL w="21590"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hMerge="1">
                  <a:txBody>
                    <a:bodyPr/>
                    <a:lstStyle/>
                    <a:p>
                      <a:pPr latinLnBrk="1"/>
                      <a:endParaRPr lang="ko-KR" altLang="en-US"/>
                    </a:p>
                  </a:txBody>
                  <a:tcPr/>
                </a:tc>
                <a:tc hMerge="1">
                  <a:txBody>
                    <a:bodyPr/>
                    <a:lstStyle/>
                    <a:p>
                      <a:pPr latinLnBrk="1"/>
                      <a:endParaRPr lang="ko-KR" altLang="en-US"/>
                    </a:p>
                  </a:txBody>
                  <a:tcPr/>
                </a:tc>
                <a:tc>
                  <a:txBody>
                    <a:bodyPr/>
                    <a:lstStyle/>
                    <a:p>
                      <a:pPr marL="0" marR="0" indent="0" algn="ctr" fontAlgn="base" latinLnBrk="0">
                        <a:lnSpc>
                          <a:spcPct val="160000"/>
                        </a:lnSpc>
                        <a:spcBef>
                          <a:spcPts val="0"/>
                        </a:spcBef>
                        <a:spcAft>
                          <a:spcPts val="0"/>
                        </a:spcAft>
                      </a:pPr>
                      <a:r>
                        <a:rPr lang="en-US" sz="1000" kern="0" spc="0" dirty="0" err="1">
                          <a:solidFill>
                            <a:srgbClr val="000000"/>
                          </a:solidFill>
                          <a:effectLst/>
                          <a:latin typeface="맑은 고딕"/>
                        </a:rPr>
                        <a:t>ea</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indent="0" algn="ctr" fontAlgn="base" latinLnBrk="0">
                        <a:lnSpc>
                          <a:spcPct val="160000"/>
                        </a:lnSpc>
                        <a:spcBef>
                          <a:spcPts val="0"/>
                        </a:spcBef>
                        <a:spcAft>
                          <a:spcPts val="0"/>
                        </a:spcAft>
                      </a:pPr>
                      <a:r>
                        <a:rPr lang="en-US" sz="1000" kern="0" spc="0" dirty="0">
                          <a:solidFill>
                            <a:srgbClr val="000000"/>
                          </a:solidFill>
                          <a:effectLst/>
                          <a:latin typeface="맑은 고딕"/>
                        </a:rPr>
                        <a:t>6</a:t>
                      </a:r>
                      <a:endParaRPr lang="en-US" sz="1000" kern="0" spc="0" dirty="0">
                        <a:solidFill>
                          <a:srgbClr val="000000"/>
                        </a:solidFill>
                        <a:effectLst/>
                      </a:endParaRPr>
                    </a:p>
                  </a:txBody>
                  <a:tcPr marL="8658" marR="8658" marT="8658" marB="8658" anchor="ctr">
                    <a:lnL w="3556" cap="flat" cmpd="sng" algn="ctr">
                      <a:solidFill>
                        <a:srgbClr val="000000"/>
                      </a:solidFill>
                      <a:prstDash val="solid"/>
                      <a:round/>
                      <a:headEnd type="none" w="med" len="med"/>
                      <a:tailEnd type="none" w="med" len="med"/>
                    </a:lnL>
                    <a:lnR w="21590"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24"/>
                  </a:ext>
                </a:extLst>
              </a:tr>
            </a:tbl>
          </a:graphicData>
        </a:graphic>
      </p:graphicFrame>
      <p:pic>
        <p:nvPicPr>
          <p:cNvPr id="10" name="Picture 2">
            <a:extLst>
              <a:ext uri="{FF2B5EF4-FFF2-40B4-BE49-F238E27FC236}">
                <a16:creationId xmlns:a16="http://schemas.microsoft.com/office/drawing/2014/main" id="{FD089C31-1437-4D58-B258-1A4AD0FDBAC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555" t="13333" r="37709" b="4334"/>
          <a:stretch/>
        </p:blipFill>
        <p:spPr bwMode="auto">
          <a:xfrm>
            <a:off x="657408" y="4040549"/>
            <a:ext cx="2847958" cy="22474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5">
            <a:extLst>
              <a:ext uri="{FF2B5EF4-FFF2-40B4-BE49-F238E27FC236}">
                <a16:creationId xmlns:a16="http://schemas.microsoft.com/office/drawing/2014/main" id="{7E0452B6-75FA-413C-B006-2F7E8B9695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408" y="939450"/>
            <a:ext cx="5400600" cy="3090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0">
            <a:extLst>
              <a:ext uri="{FF2B5EF4-FFF2-40B4-BE49-F238E27FC236}">
                <a16:creationId xmlns:a16="http://schemas.microsoft.com/office/drawing/2014/main" id="{5422790F-E249-4B9B-A56F-0111B44A093C}"/>
              </a:ext>
            </a:extLst>
          </p:cNvPr>
          <p:cNvSpPr txBox="1"/>
          <p:nvPr/>
        </p:nvSpPr>
        <p:spPr>
          <a:xfrm>
            <a:off x="3685967" y="4245242"/>
            <a:ext cx="2866073" cy="523220"/>
          </a:xfrm>
          <a:prstGeom prst="rect">
            <a:avLst/>
          </a:prstGeom>
          <a:noFill/>
        </p:spPr>
        <p:txBody>
          <a:bodyPr wrap="squar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1400" b="1" dirty="0" err="1">
                <a:cs typeface="Times" pitchFamily="18" charset="0"/>
              </a:rPr>
              <a:t>B</a:t>
            </a:r>
            <a:r>
              <a:rPr lang="en-US" altLang="ko-KR" sz="1400" b="1" baseline="-25000" dirty="0" err="1">
                <a:cs typeface="Times" pitchFamily="18" charset="0"/>
              </a:rPr>
              <a:t>inj</a:t>
            </a:r>
            <a:r>
              <a:rPr lang="en-US" altLang="ko-KR" sz="1400" b="1" dirty="0">
                <a:cs typeface="Times" pitchFamily="18" charset="0"/>
              </a:rPr>
              <a:t>= 3.5 T, </a:t>
            </a:r>
            <a:r>
              <a:rPr lang="en-US" altLang="ko-KR" sz="1400" b="1" dirty="0" err="1">
                <a:cs typeface="Times" pitchFamily="18" charset="0"/>
              </a:rPr>
              <a:t>B</a:t>
            </a:r>
            <a:r>
              <a:rPr lang="en-US" altLang="ko-KR" sz="1400" b="1" baseline="-25000" dirty="0" err="1">
                <a:cs typeface="Times" pitchFamily="18" charset="0"/>
              </a:rPr>
              <a:t>ext</a:t>
            </a:r>
            <a:r>
              <a:rPr lang="en-US" altLang="ko-KR" sz="1400" b="1" dirty="0">
                <a:cs typeface="Times" pitchFamily="18" charset="0"/>
              </a:rPr>
              <a:t>= 2.2 T, </a:t>
            </a:r>
          </a:p>
          <a:p>
            <a:r>
              <a:rPr lang="en-US" altLang="ja-JP" sz="1400" b="1" dirty="0">
                <a:cs typeface="Times" pitchFamily="18" charset="0"/>
              </a:rPr>
              <a:t>B</a:t>
            </a:r>
            <a:r>
              <a:rPr lang="en-US" altLang="ja-JP" sz="1400" b="1" baseline="-25000" dirty="0">
                <a:cs typeface="Times" pitchFamily="18" charset="0"/>
              </a:rPr>
              <a:t>r</a:t>
            </a:r>
            <a:r>
              <a:rPr lang="en-US" altLang="ja-JP" sz="1400" b="1" dirty="0">
                <a:cs typeface="Times" pitchFamily="18" charset="0"/>
              </a:rPr>
              <a:t>= 2 </a:t>
            </a:r>
            <a:r>
              <a:rPr lang="en-US" altLang="ja-JP" sz="1400" b="1" dirty="0" err="1">
                <a:cs typeface="Times" pitchFamily="18" charset="0"/>
              </a:rPr>
              <a:t>B</a:t>
            </a:r>
            <a:r>
              <a:rPr lang="en-US" altLang="ja-JP" sz="1400" b="1" baseline="-25000" dirty="0" err="1">
                <a:cs typeface="Times" pitchFamily="18" charset="0"/>
              </a:rPr>
              <a:t>ecr</a:t>
            </a:r>
            <a:r>
              <a:rPr lang="en-US" altLang="ja-JP" sz="1400" b="1" baseline="-25000" dirty="0">
                <a:cs typeface="Times" pitchFamily="18" charset="0"/>
              </a:rPr>
              <a:t> </a:t>
            </a:r>
            <a:r>
              <a:rPr lang="en-US" altLang="ja-JP" sz="1400" b="1" dirty="0">
                <a:cs typeface="Times" pitchFamily="18" charset="0"/>
              </a:rPr>
              <a:t>, </a:t>
            </a:r>
            <a:r>
              <a:rPr lang="en-US" altLang="ko-KR" sz="1400" b="1" dirty="0" err="1">
                <a:cs typeface="Times" pitchFamily="18" charset="0"/>
              </a:rPr>
              <a:t>B</a:t>
            </a:r>
            <a:r>
              <a:rPr lang="en-US" altLang="ko-KR" sz="1400" b="1" baseline="-25000" dirty="0" err="1">
                <a:cs typeface="Times" pitchFamily="18" charset="0"/>
              </a:rPr>
              <a:t>min</a:t>
            </a:r>
            <a:r>
              <a:rPr lang="en-US" altLang="ko-KR" sz="1400" b="1" dirty="0">
                <a:cs typeface="Times" pitchFamily="18" charset="0"/>
              </a:rPr>
              <a:t>= 0.7 T </a:t>
            </a:r>
            <a:endParaRPr lang="ko-KR" altLang="en-US" sz="1400" b="1" dirty="0">
              <a:cs typeface="Times" pitchFamily="18" charset="0"/>
            </a:endParaRPr>
          </a:p>
        </p:txBody>
      </p:sp>
    </p:spTree>
    <p:extLst>
      <p:ext uri="{BB962C8B-B14F-4D97-AF65-F5344CB8AC3E}">
        <p14:creationId xmlns:p14="http://schemas.microsoft.com/office/powerpoint/2010/main" val="3250465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2"/>
          <p:cNvSpPr>
            <a:spLocks noGrp="1" noChangeArrowheads="1"/>
          </p:cNvSpPr>
          <p:nvPr>
            <p:ph type="title"/>
          </p:nvPr>
        </p:nvSpPr>
        <p:spPr>
          <a:xfrm>
            <a:off x="1981200" y="2501900"/>
            <a:ext cx="8229600" cy="1443038"/>
          </a:xfrm>
        </p:spPr>
        <p:txBody>
          <a:bodyPr/>
          <a:lstStyle/>
          <a:p>
            <a:pPr algn="ctr"/>
            <a:r>
              <a:rPr lang="en-US" sz="4400" dirty="0"/>
              <a:t>Basic Concepts</a:t>
            </a:r>
          </a:p>
        </p:txBody>
      </p:sp>
    </p:spTree>
    <p:extLst>
      <p:ext uri="{BB962C8B-B14F-4D97-AF65-F5344CB8AC3E}">
        <p14:creationId xmlns:p14="http://schemas.microsoft.com/office/powerpoint/2010/main" val="22157426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Sextupole of ECR IS</a:t>
            </a:r>
            <a:endParaRPr lang="ko-KR" altLang="en-US" dirty="0"/>
          </a:p>
        </p:txBody>
      </p:sp>
      <p:sp>
        <p:nvSpPr>
          <p:cNvPr id="4" name="TextBox 3"/>
          <p:cNvSpPr txBox="1"/>
          <p:nvPr/>
        </p:nvSpPr>
        <p:spPr>
          <a:xfrm>
            <a:off x="1451191" y="938443"/>
            <a:ext cx="9280489" cy="461665"/>
          </a:xfrm>
          <a:prstGeom prst="rect">
            <a:avLst/>
          </a:prstGeom>
          <a:noFill/>
        </p:spPr>
        <p:txBody>
          <a:bodyPr wrap="none" rtlCol="0">
            <a:spAutoFit/>
          </a:bodyPr>
          <a:lstStyle/>
          <a:p>
            <a:r>
              <a:rPr lang="en-US" altLang="ko-KR" sz="2400" dirty="0"/>
              <a:t>The comparison between the racetrack type and the saddle type</a:t>
            </a:r>
            <a:endParaRPr lang="ko-KR" altLang="en-US" sz="2400" dirty="0"/>
          </a:p>
        </p:txBody>
      </p:sp>
      <p:pic>
        <p:nvPicPr>
          <p:cNvPr id="5"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2494" r="45252" b="25245"/>
          <a:stretch/>
        </p:blipFill>
        <p:spPr bwMode="auto">
          <a:xfrm>
            <a:off x="1703513" y="1904164"/>
            <a:ext cx="2404813" cy="1514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4641" r="35321"/>
          <a:stretch/>
        </p:blipFill>
        <p:spPr bwMode="auto">
          <a:xfrm>
            <a:off x="1994698" y="3488340"/>
            <a:ext cx="1445996" cy="3099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39621" r="43402"/>
          <a:stretch/>
        </p:blipFill>
        <p:spPr bwMode="auto">
          <a:xfrm>
            <a:off x="4196897" y="2264204"/>
            <a:ext cx="1467056"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20525" t="27954" r="48602" b="33481"/>
          <a:stretch/>
        </p:blipFill>
        <p:spPr bwMode="auto">
          <a:xfrm>
            <a:off x="6384032" y="1832156"/>
            <a:ext cx="1656184"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l="42545" r="41330"/>
          <a:stretch/>
        </p:blipFill>
        <p:spPr bwMode="auto">
          <a:xfrm>
            <a:off x="6600056" y="3655812"/>
            <a:ext cx="1105472"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7"/>
          <p:cNvPicPr>
            <a:picLocks noChangeAspect="1" noChangeArrowheads="1"/>
          </p:cNvPicPr>
          <p:nvPr/>
        </p:nvPicPr>
        <p:blipFill rotWithShape="1">
          <a:blip r:embed="rId7">
            <a:extLst>
              <a:ext uri="{28A0092B-C50C-407E-A947-70E740481C1C}">
                <a14:useLocalDpi xmlns:a14="http://schemas.microsoft.com/office/drawing/2010/main" val="0"/>
              </a:ext>
            </a:extLst>
          </a:blip>
          <a:srcRect l="41743" t="4800" r="44496" b="3990"/>
          <a:stretch/>
        </p:blipFill>
        <p:spPr bwMode="auto">
          <a:xfrm>
            <a:off x="8328248" y="2048180"/>
            <a:ext cx="1728192"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직사각형 10"/>
          <p:cNvSpPr/>
          <p:nvPr/>
        </p:nvSpPr>
        <p:spPr>
          <a:xfrm>
            <a:off x="1703512" y="1760148"/>
            <a:ext cx="4176464" cy="48279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TextBox 11"/>
          <p:cNvSpPr txBox="1"/>
          <p:nvPr/>
        </p:nvSpPr>
        <p:spPr>
          <a:xfrm>
            <a:off x="1698947" y="1462824"/>
            <a:ext cx="1425390" cy="369332"/>
          </a:xfrm>
          <a:prstGeom prst="rect">
            <a:avLst/>
          </a:prstGeom>
          <a:solidFill>
            <a:srgbClr val="FFFF00"/>
          </a:solidFill>
          <a:ln>
            <a:solidFill>
              <a:schemeClr val="accent1"/>
            </a:solidFill>
          </a:ln>
        </p:spPr>
        <p:txBody>
          <a:bodyPr wrap="none" rtlCol="0">
            <a:spAutoFit/>
          </a:bodyPr>
          <a:lstStyle/>
          <a:p>
            <a:r>
              <a:rPr lang="en-US" altLang="ko-KR" dirty="0"/>
              <a:t>Saddle type</a:t>
            </a:r>
            <a:endParaRPr lang="ko-KR" altLang="en-US" dirty="0"/>
          </a:p>
        </p:txBody>
      </p:sp>
      <p:sp>
        <p:nvSpPr>
          <p:cNvPr id="13" name="직사각형 12"/>
          <p:cNvSpPr/>
          <p:nvPr/>
        </p:nvSpPr>
        <p:spPr>
          <a:xfrm>
            <a:off x="6096000" y="1769440"/>
            <a:ext cx="4176464" cy="48279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TextBox 13"/>
          <p:cNvSpPr txBox="1"/>
          <p:nvPr/>
        </p:nvSpPr>
        <p:spPr>
          <a:xfrm>
            <a:off x="6091436" y="1472116"/>
            <a:ext cx="1723549" cy="369332"/>
          </a:xfrm>
          <a:prstGeom prst="rect">
            <a:avLst/>
          </a:prstGeom>
          <a:solidFill>
            <a:srgbClr val="FFFF00"/>
          </a:solidFill>
          <a:ln>
            <a:solidFill>
              <a:schemeClr val="accent1"/>
            </a:solidFill>
          </a:ln>
        </p:spPr>
        <p:txBody>
          <a:bodyPr wrap="none" rtlCol="0">
            <a:spAutoFit/>
          </a:bodyPr>
          <a:lstStyle/>
          <a:p>
            <a:r>
              <a:rPr lang="en-US" altLang="ko-KR" dirty="0"/>
              <a:t>Racetrack type</a:t>
            </a:r>
            <a:endParaRPr lang="ko-KR" altLang="en-US" dirty="0"/>
          </a:p>
        </p:txBody>
      </p:sp>
    </p:spTree>
    <p:extLst>
      <p:ext uri="{BB962C8B-B14F-4D97-AF65-F5344CB8AC3E}">
        <p14:creationId xmlns:p14="http://schemas.microsoft.com/office/powerpoint/2010/main" val="3455595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524000" y="19813"/>
            <a:ext cx="8892480" cy="692696"/>
          </a:xfrm>
        </p:spPr>
        <p:txBody>
          <a:bodyPr>
            <a:noAutofit/>
          </a:bodyPr>
          <a:lstStyle/>
          <a:p>
            <a:r>
              <a:rPr lang="en-US" altLang="ko-KR" dirty="0"/>
              <a:t>Sextupole Prototypes</a:t>
            </a:r>
            <a:endParaRPr lang="ko-KR" altLang="en-US" dirty="0"/>
          </a:p>
        </p:txBody>
      </p:sp>
      <p:sp>
        <p:nvSpPr>
          <p:cNvPr id="4" name="Rectangle 2"/>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sp>
        <p:nvSpPr>
          <p:cNvPr id="5" name="Rectangle 4"/>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pic>
        <p:nvPicPr>
          <p:cNvPr id="14" name="_x273612056" descr="EMB0000163c2adc"/>
          <p:cNvPicPr>
            <a:picLocks noChangeAspect="1" noChangeArrowheads="1"/>
          </p:cNvPicPr>
          <p:nvPr/>
        </p:nvPicPr>
        <p:blipFill rotWithShape="1">
          <a:blip r:embed="rId2">
            <a:extLst>
              <a:ext uri="{28A0092B-C50C-407E-A947-70E740481C1C}">
                <a14:useLocalDpi xmlns:a14="http://schemas.microsoft.com/office/drawing/2010/main" val="0"/>
              </a:ext>
            </a:extLst>
          </a:blip>
          <a:srcRect b="47089"/>
          <a:stretch/>
        </p:blipFill>
        <p:spPr bwMode="auto">
          <a:xfrm>
            <a:off x="1964178" y="1412776"/>
            <a:ext cx="3915799" cy="2088232"/>
          </a:xfrm>
          <a:prstGeom prst="rect">
            <a:avLst/>
          </a:prstGeom>
          <a:noFill/>
          <a:extLst>
            <a:ext uri="{909E8E84-426E-40DD-AFC4-6F175D3DCCD1}">
              <a14:hiddenFill xmlns:a14="http://schemas.microsoft.com/office/drawing/2010/main">
                <a:solidFill>
                  <a:srgbClr val="FFFFFF"/>
                </a:solidFill>
              </a14:hiddenFill>
            </a:ext>
          </a:extLst>
        </p:spPr>
      </p:pic>
      <p:pic>
        <p:nvPicPr>
          <p:cNvPr id="15" name="_x273612056" descr="EMB0000163c2adc"/>
          <p:cNvPicPr>
            <a:picLocks noChangeAspect="1" noChangeArrowheads="1"/>
          </p:cNvPicPr>
          <p:nvPr/>
        </p:nvPicPr>
        <p:blipFill rotWithShape="1">
          <a:blip r:embed="rId2">
            <a:extLst>
              <a:ext uri="{28A0092B-C50C-407E-A947-70E740481C1C}">
                <a14:useLocalDpi xmlns:a14="http://schemas.microsoft.com/office/drawing/2010/main" val="0"/>
              </a:ext>
            </a:extLst>
          </a:blip>
          <a:srcRect t="54323"/>
          <a:stretch/>
        </p:blipFill>
        <p:spPr bwMode="auto">
          <a:xfrm>
            <a:off x="5879976" y="1412777"/>
            <a:ext cx="4464496" cy="2088231"/>
          </a:xfrm>
          <a:prstGeom prst="rect">
            <a:avLst/>
          </a:prstGeom>
          <a:noFill/>
          <a:extLst>
            <a:ext uri="{909E8E84-426E-40DD-AFC4-6F175D3DCCD1}">
              <a14:hiddenFill xmlns:a14="http://schemas.microsoft.com/office/drawing/2010/main">
                <a:solidFill>
                  <a:srgbClr val="FFFFFF"/>
                </a:solidFill>
              </a14:hiddenFill>
            </a:ext>
          </a:extLst>
        </p:spPr>
      </p:pic>
      <p:sp>
        <p:nvSpPr>
          <p:cNvPr id="16" name="직사각형 15"/>
          <p:cNvSpPr/>
          <p:nvPr/>
        </p:nvSpPr>
        <p:spPr>
          <a:xfrm>
            <a:off x="1847528" y="1165394"/>
            <a:ext cx="8712968" cy="24076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16"/>
          <p:cNvSpPr txBox="1"/>
          <p:nvPr/>
        </p:nvSpPr>
        <p:spPr>
          <a:xfrm>
            <a:off x="1964178" y="980728"/>
            <a:ext cx="1467527" cy="369332"/>
          </a:xfrm>
          <a:prstGeom prst="rect">
            <a:avLst/>
          </a:prstGeom>
          <a:solidFill>
            <a:srgbClr val="FFFF00"/>
          </a:solidFill>
        </p:spPr>
        <p:txBody>
          <a:bodyPr wrap="square" rtlCol="0">
            <a:normAutofit/>
          </a:bodyPr>
          <a:lstStyle/>
          <a:p>
            <a:r>
              <a:rPr lang="en-US" altLang="ko-KR" dirty="0"/>
              <a:t>Saddle type</a:t>
            </a:r>
            <a:endParaRPr lang="ko-KR" altLang="en-US" dirty="0"/>
          </a:p>
        </p:txBody>
      </p:sp>
      <p:sp>
        <p:nvSpPr>
          <p:cNvPr id="18" name="직사각형 17"/>
          <p:cNvSpPr/>
          <p:nvPr/>
        </p:nvSpPr>
        <p:spPr>
          <a:xfrm>
            <a:off x="1847528" y="3829690"/>
            <a:ext cx="8712968" cy="24076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TextBox 18"/>
          <p:cNvSpPr txBox="1"/>
          <p:nvPr/>
        </p:nvSpPr>
        <p:spPr>
          <a:xfrm>
            <a:off x="1964178" y="3645024"/>
            <a:ext cx="1755559" cy="369332"/>
          </a:xfrm>
          <a:prstGeom prst="rect">
            <a:avLst/>
          </a:prstGeom>
          <a:solidFill>
            <a:srgbClr val="FFFF00"/>
          </a:solidFill>
        </p:spPr>
        <p:txBody>
          <a:bodyPr wrap="square" rtlCol="0">
            <a:spAutoFit/>
          </a:bodyPr>
          <a:lstStyle/>
          <a:p>
            <a:r>
              <a:rPr lang="en-US" altLang="ko-KR" dirty="0"/>
              <a:t>Racetrack type</a:t>
            </a:r>
            <a:endParaRPr lang="ko-KR" altLang="en-US" dirty="0"/>
          </a:p>
        </p:txBody>
      </p:sp>
      <p:pic>
        <p:nvPicPr>
          <p:cNvPr id="20" name="그림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7430" y="4014356"/>
            <a:ext cx="1974647" cy="2090120"/>
          </a:xfrm>
          <a:prstGeom prst="rect">
            <a:avLst/>
          </a:prstGeom>
        </p:spPr>
      </p:pic>
      <p:pic>
        <p:nvPicPr>
          <p:cNvPr id="21" name="그림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2076" y="4014356"/>
            <a:ext cx="1957900" cy="2090120"/>
          </a:xfrm>
          <a:prstGeom prst="rect">
            <a:avLst/>
          </a:prstGeom>
        </p:spPr>
      </p:pic>
      <p:pic>
        <p:nvPicPr>
          <p:cNvPr id="22" name="그림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98312" y="4014356"/>
            <a:ext cx="2285920" cy="2090120"/>
          </a:xfrm>
          <a:prstGeom prst="rect">
            <a:avLst/>
          </a:prstGeom>
        </p:spPr>
      </p:pic>
      <p:pic>
        <p:nvPicPr>
          <p:cNvPr id="23" name="그림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56240" y="4014356"/>
            <a:ext cx="2160240" cy="2090120"/>
          </a:xfrm>
          <a:prstGeom prst="rect">
            <a:avLst/>
          </a:prstGeom>
        </p:spPr>
      </p:pic>
    </p:spTree>
    <p:extLst>
      <p:ext uri="{BB962C8B-B14F-4D97-AF65-F5344CB8AC3E}">
        <p14:creationId xmlns:p14="http://schemas.microsoft.com/office/powerpoint/2010/main" val="417009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79376" y="63256"/>
            <a:ext cx="10968960" cy="762000"/>
          </a:xfrm>
        </p:spPr>
        <p:txBody>
          <a:bodyPr>
            <a:normAutofit/>
          </a:bodyPr>
          <a:lstStyle/>
          <a:p>
            <a:r>
              <a:rPr lang="en-US" altLang="ko-KR" sz="4000" dirty="0">
                <a:latin typeface="+mj-ea"/>
                <a:ea typeface="+mj-ea"/>
              </a:rPr>
              <a:t>Low Energy Beam Transport (LEBT)</a:t>
            </a:r>
            <a:endParaRPr lang="ko-KR" altLang="en-US" sz="2700" dirty="0">
              <a:latin typeface="+mj-ea"/>
              <a:ea typeface="+mj-ea"/>
            </a:endParaRP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423"/>
          <a:stretch/>
        </p:blipFill>
        <p:spPr bwMode="auto">
          <a:xfrm>
            <a:off x="878069" y="922617"/>
            <a:ext cx="4509928" cy="2716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027548" y="3612669"/>
            <a:ext cx="2847703" cy="369332"/>
          </a:xfrm>
          <a:prstGeom prst="rect">
            <a:avLst/>
          </a:prstGeom>
          <a:noFill/>
        </p:spPr>
        <p:txBody>
          <a:bodyPr wrap="none" rtlCol="0">
            <a:spAutoFit/>
          </a:bodyPr>
          <a:lstStyle/>
          <a:p>
            <a:r>
              <a:rPr lang="en-US" altLang="ko-KR" dirty="0"/>
              <a:t>[SCL1</a:t>
            </a:r>
            <a:r>
              <a:rPr lang="ko-KR" altLang="en-US" dirty="0"/>
              <a:t> </a:t>
            </a:r>
            <a:r>
              <a:rPr lang="en-US" altLang="ko-KR" dirty="0"/>
              <a:t>LEBT layout (TDR) ]</a:t>
            </a:r>
            <a:endParaRPr lang="ko-KR" altLang="en-US" dirty="0"/>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070" y="3990494"/>
            <a:ext cx="4509928" cy="20960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216761" y="6084004"/>
            <a:ext cx="2847703" cy="369332"/>
          </a:xfrm>
          <a:prstGeom prst="rect">
            <a:avLst/>
          </a:prstGeom>
          <a:noFill/>
        </p:spPr>
        <p:txBody>
          <a:bodyPr wrap="none" rtlCol="0">
            <a:spAutoFit/>
          </a:bodyPr>
          <a:lstStyle/>
          <a:p>
            <a:r>
              <a:rPr lang="en-US" altLang="ko-KR" dirty="0"/>
              <a:t>[SCL3</a:t>
            </a:r>
            <a:r>
              <a:rPr lang="ko-KR" altLang="en-US" dirty="0"/>
              <a:t> </a:t>
            </a:r>
            <a:r>
              <a:rPr lang="en-US" altLang="ko-KR" dirty="0"/>
              <a:t>LEBT layout (TDR) ]</a:t>
            </a:r>
            <a:endParaRPr lang="ko-KR" altLang="en-US" dirty="0"/>
          </a:p>
        </p:txBody>
      </p:sp>
      <p:sp>
        <p:nvSpPr>
          <p:cNvPr id="8" name="TextBox 7"/>
          <p:cNvSpPr txBox="1"/>
          <p:nvPr/>
        </p:nvSpPr>
        <p:spPr>
          <a:xfrm>
            <a:off x="5303913" y="1011737"/>
            <a:ext cx="5589735" cy="1938992"/>
          </a:xfrm>
          <a:prstGeom prst="rect">
            <a:avLst/>
          </a:prstGeom>
          <a:noFill/>
        </p:spPr>
        <p:txBody>
          <a:bodyPr wrap="none" rtlCol="0">
            <a:spAutoFit/>
          </a:bodyPr>
          <a:lstStyle/>
          <a:p>
            <a:pPr>
              <a:buFont typeface="Wingdings"/>
              <a:buChar char="q"/>
            </a:pPr>
            <a:r>
              <a:rPr lang="ko-KR" altLang="en-US" sz="2000" dirty="0">
                <a:sym typeface="Wingdings"/>
              </a:rPr>
              <a:t> </a:t>
            </a:r>
            <a:r>
              <a:rPr lang="en-US" altLang="ko-KR" sz="2000" dirty="0">
                <a:latin typeface="Arial" pitchFamily="34" charset="0"/>
                <a:cs typeface="Arial" pitchFamily="34" charset="0"/>
              </a:rPr>
              <a:t>LEBT layout (TDR)</a:t>
            </a:r>
          </a:p>
          <a:p>
            <a:r>
              <a:rPr lang="en-US" altLang="ko-KR" sz="2000" dirty="0">
                <a:latin typeface="Arial" pitchFamily="34" charset="0"/>
                <a:cs typeface="Arial" pitchFamily="34" charset="0"/>
              </a:rPr>
              <a:t>    - SCL1</a:t>
            </a:r>
            <a:r>
              <a:rPr lang="ko-KR" altLang="en-US" sz="2000" dirty="0">
                <a:latin typeface="Arial" pitchFamily="34" charset="0"/>
                <a:cs typeface="Arial" pitchFamily="34" charset="0"/>
              </a:rPr>
              <a:t> </a:t>
            </a:r>
            <a:r>
              <a:rPr lang="en-US" altLang="ko-KR" sz="2000" dirty="0">
                <a:latin typeface="Arial" pitchFamily="34" charset="0"/>
                <a:cs typeface="Arial" pitchFamily="34" charset="0"/>
              </a:rPr>
              <a:t>LEBT: 180</a:t>
            </a:r>
            <a:r>
              <a:rPr lang="ko-KR" altLang="en-US" sz="2000" dirty="0">
                <a:latin typeface="Arial" pitchFamily="34" charset="0"/>
                <a:cs typeface="Arial" pitchFamily="34" charset="0"/>
              </a:rPr>
              <a:t>° </a:t>
            </a:r>
            <a:r>
              <a:rPr lang="en-US" altLang="ko-KR" sz="2000" dirty="0">
                <a:latin typeface="Arial" pitchFamily="34" charset="0"/>
                <a:cs typeface="Arial" pitchFamily="34" charset="0"/>
              </a:rPr>
              <a:t>bending (Uranium</a:t>
            </a:r>
            <a:r>
              <a:rPr lang="ko-KR" altLang="en-US" sz="2000" dirty="0">
                <a:latin typeface="Arial" pitchFamily="34" charset="0"/>
                <a:cs typeface="Arial" pitchFamily="34" charset="0"/>
              </a:rPr>
              <a:t> </a:t>
            </a:r>
            <a:r>
              <a:rPr lang="en-US" altLang="ko-KR" sz="2000" dirty="0">
                <a:latin typeface="Arial" pitchFamily="34" charset="0"/>
                <a:cs typeface="Arial" pitchFamily="34" charset="0"/>
              </a:rPr>
              <a:t>beam)</a:t>
            </a:r>
          </a:p>
          <a:p>
            <a:r>
              <a:rPr lang="en-US" altLang="ko-KR" sz="2000" dirty="0">
                <a:latin typeface="Arial" pitchFamily="34" charset="0"/>
                <a:cs typeface="Arial" pitchFamily="34" charset="0"/>
              </a:rPr>
              <a:t>    - SCL3</a:t>
            </a:r>
            <a:r>
              <a:rPr lang="ko-KR" altLang="en-US" sz="2000" dirty="0">
                <a:latin typeface="Arial" pitchFamily="34" charset="0"/>
                <a:cs typeface="Arial" pitchFamily="34" charset="0"/>
              </a:rPr>
              <a:t> </a:t>
            </a:r>
            <a:r>
              <a:rPr lang="en-US" altLang="ko-KR" sz="2000" dirty="0">
                <a:latin typeface="Arial" pitchFamily="34" charset="0"/>
                <a:cs typeface="Arial" pitchFamily="34" charset="0"/>
              </a:rPr>
              <a:t>LEBT:   90°</a:t>
            </a:r>
            <a:r>
              <a:rPr lang="ko-KR" altLang="en-US" sz="2000" dirty="0">
                <a:latin typeface="Arial" pitchFamily="34" charset="0"/>
                <a:cs typeface="Arial" pitchFamily="34" charset="0"/>
              </a:rPr>
              <a:t> </a:t>
            </a:r>
            <a:r>
              <a:rPr lang="en-US" altLang="ko-KR" sz="2000" dirty="0">
                <a:latin typeface="Arial" pitchFamily="34" charset="0"/>
                <a:cs typeface="Arial" pitchFamily="34" charset="0"/>
              </a:rPr>
              <a:t>bending (RI beam)</a:t>
            </a:r>
          </a:p>
          <a:p>
            <a:endParaRPr lang="en-US" altLang="ko-KR" sz="2000" dirty="0">
              <a:latin typeface="Arial" pitchFamily="34" charset="0"/>
              <a:cs typeface="Arial" pitchFamily="34" charset="0"/>
            </a:endParaRPr>
          </a:p>
          <a:p>
            <a:pPr>
              <a:buFont typeface="Wingdings"/>
              <a:buChar char="q"/>
            </a:pPr>
            <a:r>
              <a:rPr lang="ko-KR" altLang="en-US" sz="2000" dirty="0">
                <a:sym typeface="Wingdings"/>
              </a:rPr>
              <a:t> </a:t>
            </a:r>
            <a:r>
              <a:rPr lang="en-US" altLang="ko-KR" sz="2000" dirty="0">
                <a:sym typeface="Wingdings"/>
              </a:rPr>
              <a:t>Present </a:t>
            </a:r>
            <a:r>
              <a:rPr lang="en-US" altLang="ko-KR" sz="2000" dirty="0">
                <a:latin typeface="Arial" pitchFamily="34" charset="0"/>
                <a:cs typeface="Arial" pitchFamily="34" charset="0"/>
              </a:rPr>
              <a:t>LEBT layout</a:t>
            </a:r>
            <a:r>
              <a:rPr lang="ko-KR" altLang="en-US" sz="2000" dirty="0">
                <a:latin typeface="Arial" pitchFamily="34" charset="0"/>
                <a:cs typeface="Arial" pitchFamily="34" charset="0"/>
              </a:rPr>
              <a:t> </a:t>
            </a:r>
            <a:r>
              <a:rPr lang="en-US" altLang="ko-KR" sz="2000" dirty="0">
                <a:latin typeface="Arial" pitchFamily="34" charset="0"/>
                <a:cs typeface="Arial" pitchFamily="34" charset="0"/>
              </a:rPr>
              <a:t>(Uranium, RI beam)</a:t>
            </a:r>
          </a:p>
          <a:p>
            <a:r>
              <a:rPr lang="en-US" altLang="ko-KR" sz="2000" dirty="0">
                <a:latin typeface="Arial" pitchFamily="34" charset="0"/>
                <a:cs typeface="Arial" pitchFamily="34" charset="0"/>
              </a:rPr>
              <a:t>    - 180</a:t>
            </a:r>
            <a:r>
              <a:rPr lang="ko-KR" altLang="en-US" sz="2000" dirty="0">
                <a:latin typeface="Arial" pitchFamily="34" charset="0"/>
                <a:cs typeface="Arial" pitchFamily="34" charset="0"/>
              </a:rPr>
              <a:t>° </a:t>
            </a:r>
            <a:r>
              <a:rPr lang="en-US" altLang="ko-KR" sz="2000" dirty="0">
                <a:latin typeface="Arial" pitchFamily="34" charset="0"/>
                <a:cs typeface="Arial" pitchFamily="34" charset="0"/>
              </a:rPr>
              <a:t>bending</a:t>
            </a:r>
          </a:p>
        </p:txBody>
      </p:sp>
      <p:sp>
        <p:nvSpPr>
          <p:cNvPr id="9" name="TextBox 8"/>
          <p:cNvSpPr txBox="1"/>
          <p:nvPr/>
        </p:nvSpPr>
        <p:spPr>
          <a:xfrm>
            <a:off x="6940175" y="5801478"/>
            <a:ext cx="2608791" cy="369332"/>
          </a:xfrm>
          <a:prstGeom prst="rect">
            <a:avLst/>
          </a:prstGeom>
          <a:noFill/>
        </p:spPr>
        <p:txBody>
          <a:bodyPr wrap="none" rtlCol="0">
            <a:spAutoFit/>
          </a:bodyPr>
          <a:lstStyle/>
          <a:p>
            <a:r>
              <a:rPr lang="en-US" altLang="ko-KR" dirty="0"/>
              <a:t>[ Present LEBT layout ]</a:t>
            </a:r>
            <a:endParaRPr lang="ko-KR" altLang="en-US" dirty="0"/>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3932" y="2992314"/>
            <a:ext cx="5314485" cy="281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a:extLst>
              <a:ext uri="{FF2B5EF4-FFF2-40B4-BE49-F238E27FC236}">
                <a16:creationId xmlns:a16="http://schemas.microsoft.com/office/drawing/2014/main" id="{80433089-BDEE-4721-8CC0-13F8F0735389}"/>
              </a:ext>
            </a:extLst>
          </p:cNvPr>
          <p:cNvSpPr txBox="1"/>
          <p:nvPr/>
        </p:nvSpPr>
        <p:spPr>
          <a:xfrm>
            <a:off x="6996100" y="3212976"/>
            <a:ext cx="1712328" cy="369332"/>
          </a:xfrm>
          <a:prstGeom prst="rect">
            <a:avLst/>
          </a:prstGeom>
          <a:solidFill>
            <a:schemeClr val="bg1"/>
          </a:solidFill>
        </p:spPr>
        <p:txBody>
          <a:bodyPr wrap="none" rtlCol="0">
            <a:spAutoFit/>
          </a:bodyPr>
          <a:lstStyle/>
          <a:p>
            <a:r>
              <a:rPr lang="en-US" altLang="ko-KR" dirty="0"/>
              <a:t>28 GHz ECR IS</a:t>
            </a:r>
            <a:endParaRPr lang="ko-KR" altLang="en-US" dirty="0"/>
          </a:p>
        </p:txBody>
      </p:sp>
    </p:spTree>
    <p:extLst>
      <p:ext uri="{BB962C8B-B14F-4D97-AF65-F5344CB8AC3E}">
        <p14:creationId xmlns:p14="http://schemas.microsoft.com/office/powerpoint/2010/main" val="2063266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69EB172-359D-4346-A531-145AFA264E87}"/>
              </a:ext>
            </a:extLst>
          </p:cNvPr>
          <p:cNvSpPr>
            <a:spLocks noGrp="1"/>
          </p:cNvSpPr>
          <p:nvPr>
            <p:ph type="title"/>
          </p:nvPr>
        </p:nvSpPr>
        <p:spPr/>
        <p:txBody>
          <a:bodyPr>
            <a:normAutofit fontScale="90000"/>
          </a:bodyPr>
          <a:lstStyle/>
          <a:p>
            <a:r>
              <a:rPr lang="en-US" altLang="ko-KR" dirty="0"/>
              <a:t>ESQ (Electro-Static Quadrupole)</a:t>
            </a:r>
            <a:endParaRPr lang="ko-KR" altLang="en-US" dirty="0"/>
          </a:p>
        </p:txBody>
      </p:sp>
      <p:pic>
        <p:nvPicPr>
          <p:cNvPr id="4" name="Picture 2">
            <a:extLst>
              <a:ext uri="{FF2B5EF4-FFF2-40B4-BE49-F238E27FC236}">
                <a16:creationId xmlns:a16="http://schemas.microsoft.com/office/drawing/2014/main" id="{CEF7E644-CC3E-4DB4-BE13-D1FBA76061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3484" y="924128"/>
            <a:ext cx="4019054" cy="5139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BE2E8D4D-353B-4BDB-B23F-29F671386201}"/>
              </a:ext>
            </a:extLst>
          </p:cNvPr>
          <p:cNvSpPr txBox="1"/>
          <p:nvPr/>
        </p:nvSpPr>
        <p:spPr>
          <a:xfrm>
            <a:off x="8508268" y="944724"/>
            <a:ext cx="3643625" cy="3139321"/>
          </a:xfrm>
          <a:prstGeom prst="rect">
            <a:avLst/>
          </a:prstGeom>
          <a:noFill/>
        </p:spPr>
        <p:txBody>
          <a:bodyPr wrap="square" rtlCol="0">
            <a:spAutoFit/>
          </a:bodyPr>
          <a:lstStyle/>
          <a:p>
            <a:r>
              <a:rPr lang="en-US" altLang="ko-KR" sz="2200" dirty="0">
                <a:latin typeface="Arial" panose="020B0604020202020204" pitchFamily="34" charset="0"/>
                <a:cs typeface="Arial" panose="020B0604020202020204" pitchFamily="34" charset="0"/>
              </a:rPr>
              <a:t>Electro-Static Quadrupole (ESQ) is used for transverse</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focusing in the LEBT. </a:t>
            </a:r>
          </a:p>
          <a:p>
            <a:endParaRPr lang="en-US" altLang="ko-KR" sz="2200" dirty="0">
              <a:latin typeface="Arial" panose="020B0604020202020204" pitchFamily="34" charset="0"/>
              <a:cs typeface="Arial" panose="020B0604020202020204" pitchFamily="34" charset="0"/>
            </a:endParaRPr>
          </a:p>
          <a:p>
            <a:r>
              <a:rPr lang="en-US" altLang="ko-KR" sz="2200" dirty="0">
                <a:latin typeface="Arial" panose="020B0604020202020204" pitchFamily="34" charset="0"/>
                <a:cs typeface="Arial" panose="020B0604020202020204" pitchFamily="34" charset="0"/>
              </a:rPr>
              <a:t>Force is independent of particle velocity. </a:t>
            </a:r>
          </a:p>
          <a:p>
            <a:endParaRPr lang="en-US" altLang="ko-KR" sz="2200" dirty="0"/>
          </a:p>
          <a:p>
            <a:endParaRPr lang="ko-KR" altLang="en-US" sz="2200" dirty="0"/>
          </a:p>
        </p:txBody>
      </p:sp>
      <p:pic>
        <p:nvPicPr>
          <p:cNvPr id="8" name="그림 7">
            <a:extLst>
              <a:ext uri="{FF2B5EF4-FFF2-40B4-BE49-F238E27FC236}">
                <a16:creationId xmlns:a16="http://schemas.microsoft.com/office/drawing/2014/main" id="{B28A52C9-FB34-47CC-ACAD-8C25D88760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299357" y="3781824"/>
            <a:ext cx="3791797" cy="2995548"/>
          </a:xfrm>
          <a:prstGeom prst="rect">
            <a:avLst/>
          </a:prstGeom>
        </p:spPr>
      </p:pic>
      <p:pic>
        <p:nvPicPr>
          <p:cNvPr id="9" name="그림 8">
            <a:extLst>
              <a:ext uri="{FF2B5EF4-FFF2-40B4-BE49-F238E27FC236}">
                <a16:creationId xmlns:a16="http://schemas.microsoft.com/office/drawing/2014/main" id="{C92C8306-5704-4340-9F99-4D928511CA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53" y="924128"/>
            <a:ext cx="4239367" cy="2792904"/>
          </a:xfrm>
          <a:prstGeom prst="rect">
            <a:avLst/>
          </a:prstGeom>
        </p:spPr>
      </p:pic>
    </p:spTree>
    <p:extLst>
      <p:ext uri="{BB962C8B-B14F-4D97-AF65-F5344CB8AC3E}">
        <p14:creationId xmlns:p14="http://schemas.microsoft.com/office/powerpoint/2010/main" val="1281938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07368" y="47506"/>
            <a:ext cx="10968960" cy="762000"/>
          </a:xfrm>
        </p:spPr>
        <p:txBody>
          <a:bodyPr>
            <a:normAutofit/>
          </a:bodyPr>
          <a:lstStyle/>
          <a:p>
            <a:r>
              <a:rPr lang="en-US" altLang="ko-KR" sz="4000" dirty="0">
                <a:latin typeface="Arial" panose="020B0604020202020204" pitchFamily="34" charset="0"/>
                <a:ea typeface="+mj-ea"/>
                <a:cs typeface="Arial" panose="020B0604020202020204" pitchFamily="34" charset="0"/>
              </a:rPr>
              <a:t>LEBT beam dynamics (28-GHz ECR IS)</a:t>
            </a:r>
            <a:endParaRPr lang="ko-KR" altLang="en-US" sz="4000" dirty="0">
              <a:latin typeface="Arial" panose="020B0604020202020204" pitchFamily="34" charset="0"/>
              <a:ea typeface="+mj-ea"/>
              <a:cs typeface="Arial" panose="020B0604020202020204" pitchFamily="34" charset="0"/>
            </a:endParaRPr>
          </a:p>
        </p:txBody>
      </p:sp>
      <p:sp>
        <p:nvSpPr>
          <p:cNvPr id="4" name="TextBox 3"/>
          <p:cNvSpPr txBox="1"/>
          <p:nvPr/>
        </p:nvSpPr>
        <p:spPr>
          <a:xfrm>
            <a:off x="1631504" y="906976"/>
            <a:ext cx="5232583" cy="1231106"/>
          </a:xfrm>
          <a:prstGeom prst="rect">
            <a:avLst/>
          </a:prstGeom>
          <a:noFill/>
        </p:spPr>
        <p:txBody>
          <a:bodyPr wrap="square" rtlCol="0">
            <a:spAutoFit/>
          </a:bodyPr>
          <a:lstStyle/>
          <a:p>
            <a:pPr>
              <a:buFont typeface="Wingdings"/>
              <a:buChar char="q"/>
            </a:pPr>
            <a:r>
              <a:rPr lang="en-US" altLang="ko-KR" sz="2000" dirty="0">
                <a:latin typeface="Arial" pitchFamily="34" charset="0"/>
                <a:cs typeface="Arial" pitchFamily="34" charset="0"/>
                <a:sym typeface="Wingdings"/>
              </a:rPr>
              <a:t> LEBT functions</a:t>
            </a:r>
            <a:endParaRPr lang="en-US" altLang="ko-KR" sz="2000" dirty="0">
              <a:latin typeface="Arial" pitchFamily="34" charset="0"/>
              <a:cs typeface="Arial" pitchFamily="34" charset="0"/>
            </a:endParaRPr>
          </a:p>
          <a:p>
            <a:r>
              <a:rPr lang="en-US" altLang="ko-KR" dirty="0">
                <a:latin typeface="Arial" pitchFamily="34" charset="0"/>
                <a:cs typeface="Arial" pitchFamily="34" charset="0"/>
              </a:rPr>
              <a:t>    - charge selection (s</a:t>
            </a:r>
            <a:r>
              <a:rPr lang="en-US" altLang="ko-KR" dirty="0">
                <a:latin typeface="Arial" pitchFamily="34" charset="0"/>
                <a:cs typeface="Arial" pitchFamily="34" charset="0"/>
                <a:sym typeface="Wingdings"/>
              </a:rPr>
              <a:t>electing U 33+, 34+)</a:t>
            </a:r>
            <a:endParaRPr lang="en-US" altLang="ko-KR" dirty="0">
              <a:latin typeface="Arial" pitchFamily="34" charset="0"/>
              <a:cs typeface="Arial" pitchFamily="34" charset="0"/>
            </a:endParaRPr>
          </a:p>
          <a:p>
            <a:r>
              <a:rPr lang="en-US" altLang="ko-KR" dirty="0">
                <a:latin typeface="Arial" pitchFamily="34" charset="0"/>
                <a:cs typeface="Arial" pitchFamily="34" charset="0"/>
              </a:rPr>
              <a:t>    - first order achromat design</a:t>
            </a:r>
          </a:p>
          <a:p>
            <a:r>
              <a:rPr lang="en-US" altLang="ko-KR" dirty="0">
                <a:latin typeface="Arial" pitchFamily="34" charset="0"/>
                <a:cs typeface="Arial" pitchFamily="34" charset="0"/>
              </a:rPr>
              <a:t>    - chopping</a:t>
            </a:r>
          </a:p>
        </p:txBody>
      </p:sp>
      <p:sp>
        <p:nvSpPr>
          <p:cNvPr id="5" name="TextBox 4"/>
          <p:cNvSpPr txBox="1"/>
          <p:nvPr/>
        </p:nvSpPr>
        <p:spPr>
          <a:xfrm>
            <a:off x="8386937" y="5769260"/>
            <a:ext cx="2332626" cy="369332"/>
          </a:xfrm>
          <a:prstGeom prst="rect">
            <a:avLst/>
          </a:prstGeom>
          <a:noFill/>
        </p:spPr>
        <p:txBody>
          <a:bodyPr wrap="none" rtlCol="0">
            <a:spAutoFit/>
          </a:bodyPr>
          <a:lstStyle/>
          <a:p>
            <a:r>
              <a:rPr lang="en-US" altLang="ko-KR" dirty="0"/>
              <a:t>[ Achromat design ]</a:t>
            </a:r>
            <a:endParaRPr lang="ko-KR" altLang="en-US" dirty="0"/>
          </a:p>
        </p:txBody>
      </p:sp>
      <p:sp>
        <p:nvSpPr>
          <p:cNvPr id="6" name="TextBox 5"/>
          <p:cNvSpPr txBox="1"/>
          <p:nvPr/>
        </p:nvSpPr>
        <p:spPr>
          <a:xfrm>
            <a:off x="1817016" y="6286632"/>
            <a:ext cx="4260975" cy="369332"/>
          </a:xfrm>
          <a:prstGeom prst="rect">
            <a:avLst/>
          </a:prstGeom>
          <a:solidFill>
            <a:schemeClr val="bg1"/>
          </a:solidFill>
        </p:spPr>
        <p:txBody>
          <a:bodyPr wrap="none" rtlCol="0">
            <a:spAutoFit/>
          </a:bodyPr>
          <a:lstStyle/>
          <a:p>
            <a:r>
              <a:rPr lang="en-US" altLang="ko-KR" dirty="0"/>
              <a:t>[</a:t>
            </a:r>
            <a:r>
              <a:rPr lang="ko-KR" altLang="en-US" dirty="0"/>
              <a:t> </a:t>
            </a:r>
            <a:r>
              <a:rPr lang="en-US" altLang="ko-KR" dirty="0"/>
              <a:t>TRACK simulation :</a:t>
            </a:r>
            <a:r>
              <a:rPr lang="ko-KR" altLang="en-US" dirty="0"/>
              <a:t> </a:t>
            </a:r>
            <a:r>
              <a:rPr lang="en-US" altLang="ko-KR" dirty="0"/>
              <a:t>charge selection ]</a:t>
            </a:r>
            <a:endParaRPr lang="ko-KR" altLang="en-US" dirty="0"/>
          </a:p>
        </p:txBody>
      </p:sp>
      <p:pic>
        <p:nvPicPr>
          <p:cNvPr id="7" name="그림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4095" y="2240868"/>
            <a:ext cx="5078311" cy="3402992"/>
          </a:xfrm>
          <a:prstGeom prst="rect">
            <a:avLst/>
          </a:prstGeom>
        </p:spPr>
      </p:pic>
      <p:pic>
        <p:nvPicPr>
          <p:cNvPr id="8" name="그림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687" y="2240868"/>
            <a:ext cx="5858401" cy="4004607"/>
          </a:xfrm>
          <a:prstGeom prst="rect">
            <a:avLst/>
          </a:prstGeom>
        </p:spPr>
      </p:pic>
    </p:spTree>
    <p:extLst>
      <p:ext uri="{BB962C8B-B14F-4D97-AF65-F5344CB8AC3E}">
        <p14:creationId xmlns:p14="http://schemas.microsoft.com/office/powerpoint/2010/main" val="1187823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71364" y="69192"/>
            <a:ext cx="10968960" cy="762000"/>
          </a:xfrm>
        </p:spPr>
        <p:txBody>
          <a:bodyPr>
            <a:normAutofit/>
          </a:bodyPr>
          <a:lstStyle/>
          <a:p>
            <a:r>
              <a:rPr lang="en-US" altLang="ko-KR" sz="4000" dirty="0">
                <a:latin typeface="Arial" panose="020B0604020202020204" pitchFamily="34" charset="0"/>
                <a:cs typeface="Arial" panose="020B0604020202020204" pitchFamily="34" charset="0"/>
              </a:rPr>
              <a:t>LEBT beam dynamics (14.5-GHz ECR IS)</a:t>
            </a:r>
            <a:endParaRPr lang="ko-KR" altLang="en-US" sz="4000" dirty="0">
              <a:latin typeface="Arial" panose="020B0604020202020204" pitchFamily="34" charset="0"/>
              <a:cs typeface="Arial" panose="020B0604020202020204" pitchFamily="34" charset="0"/>
            </a:endParaRPr>
          </a:p>
        </p:txBody>
      </p:sp>
      <p:sp>
        <p:nvSpPr>
          <p:cNvPr id="4" name="슬라이드 번호 개체 틀 9"/>
          <p:cNvSpPr txBox="1">
            <a:spLocks/>
          </p:cNvSpPr>
          <p:nvPr/>
        </p:nvSpPr>
        <p:spPr>
          <a:xfrm>
            <a:off x="8904312" y="6489341"/>
            <a:ext cx="972108" cy="257113"/>
          </a:xfrm>
          <a:prstGeom prst="rect">
            <a:avLst/>
          </a:prstGeom>
        </p:spPr>
        <p:txBody>
          <a:bodyPr/>
          <a:lstStyle>
            <a:defPPr>
              <a:defRPr lang="en-GB"/>
            </a:defPPr>
            <a:lvl1pPr algn="l" rtl="0" eaLnBrk="0" fontAlgn="base" hangingPunct="0">
              <a:spcBef>
                <a:spcPct val="0"/>
              </a:spcBef>
              <a:spcAft>
                <a:spcPct val="0"/>
              </a:spcAft>
              <a:defRPr sz="1600" kern="1200">
                <a:solidFill>
                  <a:schemeClr val="tx1"/>
                </a:solidFill>
                <a:latin typeface="Arial" charset="0"/>
                <a:ea typeface="+mn-ea"/>
                <a:cs typeface="+mn-cs"/>
              </a:defRPr>
            </a:lvl1pPr>
            <a:lvl2pPr marL="457200" algn="l" rtl="0" eaLnBrk="0" fontAlgn="base" hangingPunct="0">
              <a:spcBef>
                <a:spcPct val="0"/>
              </a:spcBef>
              <a:spcAft>
                <a:spcPct val="0"/>
              </a:spcAft>
              <a:defRPr sz="1600" kern="1200">
                <a:solidFill>
                  <a:schemeClr val="tx1"/>
                </a:solidFill>
                <a:latin typeface="Arial" charset="0"/>
                <a:ea typeface="+mn-ea"/>
                <a:cs typeface="+mn-cs"/>
              </a:defRPr>
            </a:lvl2pPr>
            <a:lvl3pPr marL="914400" algn="l" rtl="0" eaLnBrk="0" fontAlgn="base" hangingPunct="0">
              <a:spcBef>
                <a:spcPct val="0"/>
              </a:spcBef>
              <a:spcAft>
                <a:spcPct val="0"/>
              </a:spcAft>
              <a:defRPr sz="1600" kern="1200">
                <a:solidFill>
                  <a:schemeClr val="tx1"/>
                </a:solidFill>
                <a:latin typeface="Arial" charset="0"/>
                <a:ea typeface="+mn-ea"/>
                <a:cs typeface="+mn-cs"/>
              </a:defRPr>
            </a:lvl3pPr>
            <a:lvl4pPr marL="1371600" algn="l" rtl="0" eaLnBrk="0" fontAlgn="base" hangingPunct="0">
              <a:spcBef>
                <a:spcPct val="0"/>
              </a:spcBef>
              <a:spcAft>
                <a:spcPct val="0"/>
              </a:spcAft>
              <a:defRPr sz="1600" kern="1200">
                <a:solidFill>
                  <a:schemeClr val="tx1"/>
                </a:solidFill>
                <a:latin typeface="Arial" charset="0"/>
                <a:ea typeface="+mn-ea"/>
                <a:cs typeface="+mn-cs"/>
              </a:defRPr>
            </a:lvl4pPr>
            <a:lvl5pPr marL="1828800" algn="l" rtl="0" eaLnBrk="0" fontAlgn="base" hangingPunct="0">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8ECE3F3E-312A-4DBA-B1CF-08141468BDBF}" type="slidenum">
              <a:rPr lang="ko-KR" altLang="en-US"/>
              <a:pPr/>
              <a:t>25</a:t>
            </a:fld>
            <a:endParaRPr lang="ko-KR" altLang="en-US" dirty="0"/>
          </a:p>
        </p:txBody>
      </p:sp>
      <p:sp>
        <p:nvSpPr>
          <p:cNvPr id="5" name="TextBox 4"/>
          <p:cNvSpPr txBox="1"/>
          <p:nvPr/>
        </p:nvSpPr>
        <p:spPr>
          <a:xfrm>
            <a:off x="1631505" y="865746"/>
            <a:ext cx="3493264" cy="1231106"/>
          </a:xfrm>
          <a:prstGeom prst="rect">
            <a:avLst/>
          </a:prstGeom>
          <a:noFill/>
        </p:spPr>
        <p:txBody>
          <a:bodyPr wrap="none" rtlCol="0">
            <a:spAutoFit/>
          </a:bodyPr>
          <a:lstStyle/>
          <a:p>
            <a:pPr>
              <a:buFont typeface="Wingdings"/>
              <a:buChar char="q"/>
            </a:pPr>
            <a:r>
              <a:rPr lang="en-US" altLang="ko-KR" sz="2000" dirty="0">
                <a:latin typeface="Arial" pitchFamily="34" charset="0"/>
                <a:cs typeface="Arial" pitchFamily="34" charset="0"/>
                <a:sym typeface="Wingdings"/>
              </a:rPr>
              <a:t> LEBT functions: </a:t>
            </a:r>
            <a:endParaRPr lang="en-US" altLang="ko-KR" sz="2000" dirty="0">
              <a:latin typeface="Arial" pitchFamily="34" charset="0"/>
              <a:cs typeface="Arial" pitchFamily="34" charset="0"/>
            </a:endParaRPr>
          </a:p>
          <a:p>
            <a:r>
              <a:rPr lang="en-US" altLang="ko-KR" dirty="0">
                <a:latin typeface="Arial" pitchFamily="34" charset="0"/>
                <a:cs typeface="Arial" pitchFamily="34" charset="0"/>
              </a:rPr>
              <a:t>    - charge selection</a:t>
            </a:r>
          </a:p>
          <a:p>
            <a:r>
              <a:rPr lang="en-US" altLang="ko-KR" dirty="0">
                <a:latin typeface="Arial" pitchFamily="34" charset="0"/>
                <a:cs typeface="Arial" pitchFamily="34" charset="0"/>
              </a:rPr>
              <a:t>    - first order achromatic design</a:t>
            </a:r>
          </a:p>
          <a:p>
            <a:r>
              <a:rPr lang="en-US" altLang="ko-KR" dirty="0">
                <a:latin typeface="Arial" pitchFamily="34" charset="0"/>
                <a:cs typeface="Arial" pitchFamily="34" charset="0"/>
              </a:rPr>
              <a:t>    - chopping</a:t>
            </a:r>
          </a:p>
        </p:txBody>
      </p:sp>
      <p:sp>
        <p:nvSpPr>
          <p:cNvPr id="6" name="TextBox 5"/>
          <p:cNvSpPr txBox="1"/>
          <p:nvPr/>
        </p:nvSpPr>
        <p:spPr>
          <a:xfrm>
            <a:off x="7932204" y="4066123"/>
            <a:ext cx="2332626" cy="369332"/>
          </a:xfrm>
          <a:prstGeom prst="rect">
            <a:avLst/>
          </a:prstGeom>
          <a:noFill/>
        </p:spPr>
        <p:txBody>
          <a:bodyPr wrap="none" rtlCol="0">
            <a:spAutoFit/>
          </a:bodyPr>
          <a:lstStyle/>
          <a:p>
            <a:r>
              <a:rPr lang="en-US" altLang="ko-KR" dirty="0"/>
              <a:t>[ Achromat design ]</a:t>
            </a:r>
            <a:endParaRPr lang="ko-KR" altLang="en-US" dirty="0"/>
          </a:p>
        </p:txBody>
      </p:sp>
      <p:pic>
        <p:nvPicPr>
          <p:cNvPr id="8" name="그림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75671" y="1272692"/>
            <a:ext cx="4164653" cy="2793431"/>
          </a:xfrm>
          <a:prstGeom prst="rect">
            <a:avLst/>
          </a:prstGeom>
        </p:spPr>
      </p:pic>
      <p:pic>
        <p:nvPicPr>
          <p:cNvPr id="9" name="그림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436" y="2177529"/>
            <a:ext cx="5925525" cy="4050491"/>
          </a:xfrm>
          <a:prstGeom prst="rect">
            <a:avLst/>
          </a:prstGeom>
        </p:spPr>
      </p:pic>
      <p:pic>
        <p:nvPicPr>
          <p:cNvPr id="10" name="그림 9"/>
          <p:cNvPicPr>
            <a:picLocks noChangeAspect="1"/>
          </p:cNvPicPr>
          <p:nvPr/>
        </p:nvPicPr>
        <p:blipFill>
          <a:blip r:embed="rId4"/>
          <a:stretch>
            <a:fillRect/>
          </a:stretch>
        </p:blipFill>
        <p:spPr>
          <a:xfrm>
            <a:off x="7232562" y="4506970"/>
            <a:ext cx="3379948" cy="2319723"/>
          </a:xfrm>
          <a:prstGeom prst="rect">
            <a:avLst/>
          </a:prstGeom>
        </p:spPr>
      </p:pic>
      <p:sp>
        <p:nvSpPr>
          <p:cNvPr id="11" name="TextBox 10"/>
          <p:cNvSpPr txBox="1"/>
          <p:nvPr/>
        </p:nvSpPr>
        <p:spPr>
          <a:xfrm>
            <a:off x="7232562" y="6412686"/>
            <a:ext cx="2113079" cy="369332"/>
          </a:xfrm>
          <a:prstGeom prst="rect">
            <a:avLst/>
          </a:prstGeom>
          <a:noFill/>
        </p:spPr>
        <p:txBody>
          <a:bodyPr wrap="none" rtlCol="0">
            <a:spAutoFit/>
          </a:bodyPr>
          <a:lstStyle/>
          <a:p>
            <a:r>
              <a:rPr lang="en-US" altLang="ko-KR" dirty="0"/>
              <a:t>[ 14.5GHz ECR IS ]</a:t>
            </a:r>
            <a:endParaRPr lang="ko-KR" altLang="en-US" dirty="0"/>
          </a:p>
        </p:txBody>
      </p:sp>
      <p:sp>
        <p:nvSpPr>
          <p:cNvPr id="12" name="TextBox 11">
            <a:extLst>
              <a:ext uri="{FF2B5EF4-FFF2-40B4-BE49-F238E27FC236}">
                <a16:creationId xmlns:a16="http://schemas.microsoft.com/office/drawing/2014/main" id="{A8177616-091D-4570-A41C-1AEDEAF22D7D}"/>
              </a:ext>
            </a:extLst>
          </p:cNvPr>
          <p:cNvSpPr txBox="1"/>
          <p:nvPr/>
        </p:nvSpPr>
        <p:spPr>
          <a:xfrm>
            <a:off x="2197552" y="6228020"/>
            <a:ext cx="4260975" cy="369332"/>
          </a:xfrm>
          <a:prstGeom prst="rect">
            <a:avLst/>
          </a:prstGeom>
          <a:solidFill>
            <a:schemeClr val="bg1"/>
          </a:solidFill>
        </p:spPr>
        <p:txBody>
          <a:bodyPr wrap="none" rtlCol="0">
            <a:spAutoFit/>
          </a:bodyPr>
          <a:lstStyle/>
          <a:p>
            <a:r>
              <a:rPr lang="en-US" altLang="ko-KR" dirty="0"/>
              <a:t>[</a:t>
            </a:r>
            <a:r>
              <a:rPr lang="ko-KR" altLang="en-US" dirty="0"/>
              <a:t> </a:t>
            </a:r>
            <a:r>
              <a:rPr lang="en-US" altLang="ko-KR" dirty="0"/>
              <a:t>TRACK simulation :</a:t>
            </a:r>
            <a:r>
              <a:rPr lang="ko-KR" altLang="en-US" dirty="0"/>
              <a:t> </a:t>
            </a:r>
            <a:r>
              <a:rPr lang="en-US" altLang="ko-KR" dirty="0"/>
              <a:t>charge selection ]</a:t>
            </a:r>
            <a:endParaRPr lang="ko-KR" altLang="en-US" dirty="0"/>
          </a:p>
        </p:txBody>
      </p:sp>
      <p:sp>
        <p:nvSpPr>
          <p:cNvPr id="13" name="TextBox 12">
            <a:extLst>
              <a:ext uri="{FF2B5EF4-FFF2-40B4-BE49-F238E27FC236}">
                <a16:creationId xmlns:a16="http://schemas.microsoft.com/office/drawing/2014/main" id="{742873E1-7512-4180-9C6F-2C57D8F6CE2E}"/>
              </a:ext>
            </a:extLst>
          </p:cNvPr>
          <p:cNvSpPr txBox="1"/>
          <p:nvPr/>
        </p:nvSpPr>
        <p:spPr>
          <a:xfrm>
            <a:off x="7212124" y="4469846"/>
            <a:ext cx="1935145" cy="369332"/>
          </a:xfrm>
          <a:prstGeom prst="rect">
            <a:avLst/>
          </a:prstGeom>
          <a:noFill/>
        </p:spPr>
        <p:txBody>
          <a:bodyPr wrap="none" rtlCol="0">
            <a:spAutoFit/>
          </a:bodyPr>
          <a:lstStyle/>
          <a:p>
            <a:r>
              <a:rPr lang="en-US" altLang="ko-KR" dirty="0"/>
              <a:t>[ 28GHz ECR IS ]</a:t>
            </a:r>
            <a:endParaRPr lang="ko-KR" altLang="en-US" dirty="0"/>
          </a:p>
        </p:txBody>
      </p:sp>
    </p:spTree>
    <p:extLst>
      <p:ext uri="{BB962C8B-B14F-4D97-AF65-F5344CB8AC3E}">
        <p14:creationId xmlns:p14="http://schemas.microsoft.com/office/powerpoint/2010/main" val="14715486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23581" y="110716"/>
            <a:ext cx="10968960" cy="762000"/>
          </a:xfrm>
        </p:spPr>
        <p:txBody>
          <a:bodyPr>
            <a:normAutofit/>
          </a:bodyPr>
          <a:lstStyle/>
          <a:p>
            <a:r>
              <a:rPr lang="en-US" altLang="ko-KR" dirty="0">
                <a:latin typeface="Arial" panose="020B0604020202020204" pitchFamily="34" charset="0"/>
                <a:cs typeface="Arial" panose="020B0604020202020204" pitchFamily="34" charset="0"/>
              </a:rPr>
              <a:t>Multi Harmonic Buncher (MHB) &amp; Velocity Equalizer (VE)</a:t>
            </a:r>
            <a:endParaRPr lang="ko-KR" altLang="en-US" dirty="0">
              <a:latin typeface="Arial" panose="020B0604020202020204" pitchFamily="34" charset="0"/>
              <a:cs typeface="Arial" panose="020B0604020202020204" pitchFamily="34" charset="0"/>
            </a:endParaRPr>
          </a:p>
        </p:txBody>
      </p:sp>
      <p:sp>
        <p:nvSpPr>
          <p:cNvPr id="4" name="TextBox 3"/>
          <p:cNvSpPr txBox="1"/>
          <p:nvPr/>
        </p:nvSpPr>
        <p:spPr>
          <a:xfrm>
            <a:off x="1343472" y="917429"/>
            <a:ext cx="8136903" cy="1323439"/>
          </a:xfrm>
          <a:prstGeom prst="rect">
            <a:avLst/>
          </a:prstGeom>
          <a:noFill/>
        </p:spPr>
        <p:txBody>
          <a:bodyPr wrap="square" rtlCol="0">
            <a:spAutoFit/>
          </a:bodyPr>
          <a:lstStyle/>
          <a:p>
            <a:pPr marL="360363" indent="-179388">
              <a:buFontTx/>
              <a:buChar char="-"/>
            </a:pPr>
            <a:r>
              <a:rPr lang="en-US" altLang="ko-KR" sz="2000" dirty="0">
                <a:solidFill>
                  <a:srgbClr val="0000FF"/>
                </a:solidFill>
                <a:latin typeface="Arial" pitchFamily="34" charset="0"/>
                <a:cs typeface="Arial" pitchFamily="34" charset="0"/>
              </a:rPr>
              <a:t>reduces RFQ output</a:t>
            </a:r>
            <a:r>
              <a:rPr lang="ko-KR" altLang="en-US" sz="2000" dirty="0">
                <a:solidFill>
                  <a:srgbClr val="0000FF"/>
                </a:solidFill>
                <a:latin typeface="Arial" pitchFamily="34" charset="0"/>
                <a:cs typeface="Arial" pitchFamily="34" charset="0"/>
              </a:rPr>
              <a:t> </a:t>
            </a:r>
            <a:r>
              <a:rPr lang="en-US" altLang="ko-KR" sz="2000" dirty="0">
                <a:solidFill>
                  <a:srgbClr val="0000FF"/>
                </a:solidFill>
                <a:latin typeface="Arial" pitchFamily="34" charset="0"/>
                <a:cs typeface="Arial" pitchFamily="34" charset="0"/>
              </a:rPr>
              <a:t>beam</a:t>
            </a:r>
            <a:r>
              <a:rPr lang="ko-KR" altLang="en-US" sz="2000" dirty="0">
                <a:solidFill>
                  <a:srgbClr val="0000FF"/>
                </a:solidFill>
                <a:latin typeface="Arial" pitchFamily="34" charset="0"/>
                <a:cs typeface="Arial" pitchFamily="34" charset="0"/>
              </a:rPr>
              <a:t> </a:t>
            </a:r>
            <a:r>
              <a:rPr lang="en-US" altLang="ko-KR" sz="2000" dirty="0">
                <a:solidFill>
                  <a:srgbClr val="0000FF"/>
                </a:solidFill>
                <a:latin typeface="Arial" pitchFamily="34" charset="0"/>
                <a:cs typeface="Arial" pitchFamily="34" charset="0"/>
              </a:rPr>
              <a:t>longitudinal rms emittance,</a:t>
            </a:r>
          </a:p>
          <a:p>
            <a:pPr marL="360363" indent="-179388">
              <a:buFontTx/>
              <a:buChar char="-"/>
            </a:pPr>
            <a:r>
              <a:rPr lang="en-US" altLang="ko-KR" sz="2000" dirty="0">
                <a:latin typeface="Arial" pitchFamily="34" charset="0"/>
                <a:cs typeface="Arial" pitchFamily="34" charset="0"/>
              </a:rPr>
              <a:t>MHB uses 3 harmonics : 40.625 MHz, 81.25 MHz, 121.875 MHz,</a:t>
            </a:r>
          </a:p>
          <a:p>
            <a:pPr marL="360363" indent="-179388">
              <a:buFontTx/>
              <a:buChar char="-"/>
            </a:pPr>
            <a:r>
              <a:rPr lang="en-US" altLang="ko-KR" sz="2000" dirty="0">
                <a:latin typeface="Arial" pitchFamily="34" charset="0"/>
                <a:cs typeface="Arial" pitchFamily="34" charset="0"/>
              </a:rPr>
              <a:t>separating U 33+</a:t>
            </a:r>
            <a:r>
              <a:rPr lang="ko-KR" altLang="en-US" sz="2000" dirty="0">
                <a:latin typeface="Arial" pitchFamily="34" charset="0"/>
                <a:cs typeface="Arial" pitchFamily="34" charset="0"/>
              </a:rPr>
              <a:t> </a:t>
            </a:r>
            <a:r>
              <a:rPr lang="en-US" altLang="ko-KR" sz="2000" dirty="0">
                <a:latin typeface="Arial" pitchFamily="34" charset="0"/>
                <a:cs typeface="Arial" pitchFamily="34" charset="0"/>
              </a:rPr>
              <a:t>and</a:t>
            </a:r>
            <a:r>
              <a:rPr lang="ko-KR" altLang="en-US" sz="2000" dirty="0">
                <a:latin typeface="Arial" pitchFamily="34" charset="0"/>
                <a:cs typeface="Arial" pitchFamily="34" charset="0"/>
              </a:rPr>
              <a:t> </a:t>
            </a:r>
            <a:r>
              <a:rPr lang="en-US" altLang="ko-KR" sz="2000" dirty="0">
                <a:latin typeface="Arial" pitchFamily="34" charset="0"/>
                <a:cs typeface="Arial" pitchFamily="34" charset="0"/>
              </a:rPr>
              <a:t>34+ beam, </a:t>
            </a:r>
          </a:p>
          <a:p>
            <a:pPr marL="360363" indent="-179388">
              <a:buFontTx/>
              <a:buChar char="-"/>
            </a:pPr>
            <a:r>
              <a:rPr lang="en-US" altLang="ko-KR" sz="2000" dirty="0">
                <a:latin typeface="Arial" pitchFamily="34" charset="0"/>
                <a:cs typeface="Arial" pitchFamily="34" charset="0"/>
              </a:rPr>
              <a:t>making input energy</a:t>
            </a:r>
            <a:r>
              <a:rPr lang="ko-KR" altLang="en-US" sz="2000" dirty="0">
                <a:latin typeface="Arial" pitchFamily="34" charset="0"/>
                <a:cs typeface="Arial" pitchFamily="34" charset="0"/>
              </a:rPr>
              <a:t> </a:t>
            </a:r>
            <a:r>
              <a:rPr lang="en-US" altLang="ko-KR" sz="2000" dirty="0">
                <a:latin typeface="Arial" pitchFamily="34" charset="0"/>
                <a:cs typeface="Arial" pitchFamily="34" charset="0"/>
              </a:rPr>
              <a:t>equal</a:t>
            </a:r>
            <a:r>
              <a:rPr lang="ko-KR" altLang="en-US" sz="2000" dirty="0">
                <a:latin typeface="Arial" pitchFamily="34" charset="0"/>
                <a:cs typeface="Arial" pitchFamily="34" charset="0"/>
              </a:rPr>
              <a:t> </a:t>
            </a:r>
            <a:r>
              <a:rPr lang="en-US" altLang="ko-KR" sz="2000" dirty="0">
                <a:latin typeface="Arial" pitchFamily="34" charset="0"/>
                <a:cs typeface="Arial" pitchFamily="34" charset="0"/>
              </a:rPr>
              <a:t>and inject to RFQ.</a:t>
            </a:r>
          </a:p>
        </p:txBody>
      </p:sp>
      <p:pic>
        <p:nvPicPr>
          <p:cNvPr id="5" name="내용 개체 틀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2603612" y="2435406"/>
            <a:ext cx="5409826" cy="43235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259F8868-EF5C-4132-A4CD-65E243E6B213}"/>
              </a:ext>
            </a:extLst>
          </p:cNvPr>
          <p:cNvSpPr txBox="1"/>
          <p:nvPr/>
        </p:nvSpPr>
        <p:spPr>
          <a:xfrm>
            <a:off x="3503712" y="2939462"/>
            <a:ext cx="623889" cy="369332"/>
          </a:xfrm>
          <a:prstGeom prst="rect">
            <a:avLst/>
          </a:prstGeom>
          <a:noFill/>
        </p:spPr>
        <p:txBody>
          <a:bodyPr wrap="none" rtlCol="0">
            <a:spAutoFit/>
          </a:bodyPr>
          <a:lstStyle/>
          <a:p>
            <a:r>
              <a:rPr lang="en-US" altLang="ko-KR" dirty="0"/>
              <a:t>U</a:t>
            </a:r>
            <a:r>
              <a:rPr lang="en-US" altLang="ko-KR" baseline="30000" dirty="0"/>
              <a:t>34+</a:t>
            </a:r>
            <a:endParaRPr lang="ko-KR" altLang="en-US" dirty="0"/>
          </a:p>
        </p:txBody>
      </p:sp>
      <p:sp>
        <p:nvSpPr>
          <p:cNvPr id="6" name="TextBox 5">
            <a:extLst>
              <a:ext uri="{FF2B5EF4-FFF2-40B4-BE49-F238E27FC236}">
                <a16:creationId xmlns:a16="http://schemas.microsoft.com/office/drawing/2014/main" id="{02263D0D-A462-4289-A793-C16E8BB7B0DB}"/>
              </a:ext>
            </a:extLst>
          </p:cNvPr>
          <p:cNvSpPr txBox="1"/>
          <p:nvPr/>
        </p:nvSpPr>
        <p:spPr>
          <a:xfrm>
            <a:off x="3503711" y="3698484"/>
            <a:ext cx="623889" cy="369332"/>
          </a:xfrm>
          <a:prstGeom prst="rect">
            <a:avLst/>
          </a:prstGeom>
          <a:noFill/>
        </p:spPr>
        <p:txBody>
          <a:bodyPr wrap="none" rtlCol="0">
            <a:spAutoFit/>
          </a:bodyPr>
          <a:lstStyle/>
          <a:p>
            <a:r>
              <a:rPr lang="en-US" altLang="ko-KR" dirty="0"/>
              <a:t>U</a:t>
            </a:r>
            <a:r>
              <a:rPr lang="en-US" altLang="ko-KR" baseline="30000" dirty="0"/>
              <a:t>33+</a:t>
            </a:r>
            <a:endParaRPr lang="ko-KR" altLang="en-US" dirty="0"/>
          </a:p>
        </p:txBody>
      </p:sp>
      <p:sp>
        <p:nvSpPr>
          <p:cNvPr id="7" name="TextBox 6">
            <a:extLst>
              <a:ext uri="{FF2B5EF4-FFF2-40B4-BE49-F238E27FC236}">
                <a16:creationId xmlns:a16="http://schemas.microsoft.com/office/drawing/2014/main" id="{7FE64DE9-8E30-430C-8A01-F6E0794832F8}"/>
              </a:ext>
            </a:extLst>
          </p:cNvPr>
          <p:cNvSpPr txBox="1"/>
          <p:nvPr/>
        </p:nvSpPr>
        <p:spPr>
          <a:xfrm>
            <a:off x="3611724" y="2420888"/>
            <a:ext cx="1313501" cy="338554"/>
          </a:xfrm>
          <a:prstGeom prst="rect">
            <a:avLst/>
          </a:prstGeom>
          <a:solidFill>
            <a:srgbClr val="92D050"/>
          </a:solidFill>
        </p:spPr>
        <p:txBody>
          <a:bodyPr wrap="none" rtlCol="0">
            <a:spAutoFit/>
          </a:bodyPr>
          <a:lstStyle/>
          <a:p>
            <a:r>
              <a:rPr lang="en-US" altLang="ko-KR" sz="1600" dirty="0"/>
              <a:t>Before MHB</a:t>
            </a:r>
            <a:endParaRPr lang="ko-KR" altLang="en-US" sz="1600" dirty="0"/>
          </a:p>
        </p:txBody>
      </p:sp>
      <p:sp>
        <p:nvSpPr>
          <p:cNvPr id="8" name="TextBox 7">
            <a:extLst>
              <a:ext uri="{FF2B5EF4-FFF2-40B4-BE49-F238E27FC236}">
                <a16:creationId xmlns:a16="http://schemas.microsoft.com/office/drawing/2014/main" id="{9A0BBD14-90DC-4C6F-BA7C-408F0D9DCF58}"/>
              </a:ext>
            </a:extLst>
          </p:cNvPr>
          <p:cNvSpPr txBox="1"/>
          <p:nvPr/>
        </p:nvSpPr>
        <p:spPr>
          <a:xfrm>
            <a:off x="6096000" y="2420888"/>
            <a:ext cx="1169616" cy="338554"/>
          </a:xfrm>
          <a:prstGeom prst="rect">
            <a:avLst/>
          </a:prstGeom>
          <a:solidFill>
            <a:srgbClr val="92D050"/>
          </a:solidFill>
        </p:spPr>
        <p:txBody>
          <a:bodyPr wrap="none" rtlCol="0">
            <a:spAutoFit/>
          </a:bodyPr>
          <a:lstStyle/>
          <a:p>
            <a:r>
              <a:rPr lang="en-US" altLang="ko-KR" sz="1600" dirty="0"/>
              <a:t>After MHB</a:t>
            </a:r>
            <a:endParaRPr lang="ko-KR" altLang="en-US" sz="1600" dirty="0"/>
          </a:p>
        </p:txBody>
      </p:sp>
      <p:sp>
        <p:nvSpPr>
          <p:cNvPr id="9" name="TextBox 8">
            <a:extLst>
              <a:ext uri="{FF2B5EF4-FFF2-40B4-BE49-F238E27FC236}">
                <a16:creationId xmlns:a16="http://schemas.microsoft.com/office/drawing/2014/main" id="{3EDF2F55-AB87-4B59-8444-053E85EDDDCB}"/>
              </a:ext>
            </a:extLst>
          </p:cNvPr>
          <p:cNvSpPr txBox="1"/>
          <p:nvPr/>
        </p:nvSpPr>
        <p:spPr>
          <a:xfrm>
            <a:off x="3653399" y="4559642"/>
            <a:ext cx="948401" cy="338554"/>
          </a:xfrm>
          <a:prstGeom prst="rect">
            <a:avLst/>
          </a:prstGeom>
          <a:solidFill>
            <a:srgbClr val="92D050"/>
          </a:solidFill>
        </p:spPr>
        <p:txBody>
          <a:bodyPr wrap="none" rtlCol="0">
            <a:spAutoFit/>
          </a:bodyPr>
          <a:lstStyle/>
          <a:p>
            <a:r>
              <a:rPr lang="en-US" altLang="ko-KR" sz="1600" dirty="0"/>
              <a:t>After VE</a:t>
            </a:r>
            <a:endParaRPr lang="ko-KR" altLang="en-US" sz="1600" dirty="0"/>
          </a:p>
        </p:txBody>
      </p:sp>
      <p:sp>
        <p:nvSpPr>
          <p:cNvPr id="10" name="TextBox 9">
            <a:extLst>
              <a:ext uri="{FF2B5EF4-FFF2-40B4-BE49-F238E27FC236}">
                <a16:creationId xmlns:a16="http://schemas.microsoft.com/office/drawing/2014/main" id="{D3101E1B-1E9E-4014-A692-3DEDAC4DB8B2}"/>
              </a:ext>
            </a:extLst>
          </p:cNvPr>
          <p:cNvSpPr txBox="1"/>
          <p:nvPr/>
        </p:nvSpPr>
        <p:spPr>
          <a:xfrm>
            <a:off x="5952115" y="4559642"/>
            <a:ext cx="1242969" cy="338554"/>
          </a:xfrm>
          <a:prstGeom prst="rect">
            <a:avLst/>
          </a:prstGeom>
          <a:solidFill>
            <a:srgbClr val="92D050"/>
          </a:solidFill>
        </p:spPr>
        <p:txBody>
          <a:bodyPr wrap="none" rtlCol="0">
            <a:spAutoFit/>
          </a:bodyPr>
          <a:lstStyle/>
          <a:p>
            <a:r>
              <a:rPr lang="en-US" altLang="ko-KR" sz="1600" dirty="0"/>
              <a:t>Before RFQ</a:t>
            </a:r>
            <a:endParaRPr lang="ko-KR" altLang="en-US" sz="1600" dirty="0"/>
          </a:p>
        </p:txBody>
      </p:sp>
    </p:spTree>
    <p:extLst>
      <p:ext uri="{BB962C8B-B14F-4D97-AF65-F5344CB8AC3E}">
        <p14:creationId xmlns:p14="http://schemas.microsoft.com/office/powerpoint/2010/main" val="31407972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D0554C3-20AA-498F-8BB4-FE1B9C0E481E}"/>
              </a:ext>
            </a:extLst>
          </p:cNvPr>
          <p:cNvSpPr>
            <a:spLocks noGrp="1"/>
          </p:cNvSpPr>
          <p:nvPr>
            <p:ph type="title"/>
          </p:nvPr>
        </p:nvSpPr>
        <p:spPr/>
        <p:txBody>
          <a:bodyPr>
            <a:normAutofit fontScale="90000"/>
          </a:bodyPr>
          <a:lstStyle/>
          <a:p>
            <a:r>
              <a:rPr lang="en-US" altLang="ko-KR" dirty="0"/>
              <a:t>Operation without MHB</a:t>
            </a:r>
            <a:endParaRPr lang="ko-KR" altLang="en-US" dirty="0"/>
          </a:p>
        </p:txBody>
      </p:sp>
      <p:sp>
        <p:nvSpPr>
          <p:cNvPr id="4" name="내용 개체 틀 2">
            <a:extLst>
              <a:ext uri="{FF2B5EF4-FFF2-40B4-BE49-F238E27FC236}">
                <a16:creationId xmlns:a16="http://schemas.microsoft.com/office/drawing/2014/main" id="{1DC6416B-88D8-4DE1-8B71-A8B7BA1A3A61}"/>
              </a:ext>
            </a:extLst>
          </p:cNvPr>
          <p:cNvSpPr>
            <a:spLocks noGrp="1"/>
          </p:cNvSpPr>
          <p:nvPr>
            <p:ph sz="half" idx="2"/>
          </p:nvPr>
        </p:nvSpPr>
        <p:spPr>
          <a:xfrm>
            <a:off x="623392" y="1052736"/>
            <a:ext cx="10693188" cy="5472608"/>
          </a:xfrm>
        </p:spPr>
        <p:txBody>
          <a:bodyPr>
            <a:normAutofit/>
          </a:bodyPr>
          <a:lstStyle/>
          <a:p>
            <a:r>
              <a:rPr lang="en-US" altLang="ko-KR" sz="2200" dirty="0">
                <a:latin typeface="Arial" panose="020B0604020202020204" pitchFamily="34" charset="0"/>
                <a:cs typeface="Arial" panose="020B0604020202020204" pitchFamily="34" charset="0"/>
              </a:rPr>
              <a:t>MHB (Multi Harmonic Buncher)</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&amp;</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VE (Velocity Equalizer)</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are very essential to FRIB</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RFQ design</a:t>
            </a:r>
          </a:p>
          <a:p>
            <a:pPr marL="534988" indent="-266700">
              <a:buFontTx/>
              <a:buChar char="-"/>
            </a:pPr>
            <a:r>
              <a:rPr lang="en-US" altLang="ko-KR" sz="2000" dirty="0">
                <a:latin typeface="Arial" panose="020B0604020202020204" pitchFamily="34" charset="0"/>
                <a:cs typeface="Arial" panose="020B0604020202020204" pitchFamily="34" charset="0"/>
              </a:rPr>
              <a:t>FRIB RFQ transmission 80%</a:t>
            </a:r>
          </a:p>
          <a:p>
            <a:pPr marL="534988" indent="-266700">
              <a:buFontTx/>
              <a:buChar char="-"/>
            </a:pPr>
            <a:endParaRPr lang="en-US" altLang="ko-KR" sz="2000" dirty="0">
              <a:latin typeface="Arial" panose="020B0604020202020204" pitchFamily="34" charset="0"/>
              <a:cs typeface="Arial" panose="020B0604020202020204" pitchFamily="34" charset="0"/>
            </a:endParaRPr>
          </a:p>
          <a:p>
            <a:r>
              <a:rPr lang="en-US" altLang="ko-KR" sz="2200" dirty="0">
                <a:latin typeface="Arial" panose="020B0604020202020204" pitchFamily="34" charset="0"/>
                <a:cs typeface="Arial" panose="020B0604020202020204" pitchFamily="34" charset="0"/>
              </a:rPr>
              <a:t>RAON</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RFQ employs shaper and</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gentle</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buncher. So MHB &amp; VE are not essential. </a:t>
            </a:r>
          </a:p>
          <a:p>
            <a:pPr marL="534988" indent="-266700">
              <a:buFontTx/>
              <a:buChar char="-"/>
            </a:pPr>
            <a:r>
              <a:rPr lang="en-US" altLang="ko-KR" sz="2000" dirty="0">
                <a:latin typeface="Arial" panose="020B0604020202020204" pitchFamily="34" charset="0"/>
                <a:cs typeface="Arial" panose="020B0604020202020204" pitchFamily="34" charset="0"/>
              </a:rPr>
              <a:t>RAON RFQ transmission 98%</a:t>
            </a:r>
          </a:p>
          <a:p>
            <a:endParaRPr lang="en-US" altLang="ko-KR" dirty="0">
              <a:latin typeface="Arial" panose="020B0604020202020204" pitchFamily="34" charset="0"/>
              <a:cs typeface="Arial" panose="020B0604020202020204" pitchFamily="34" charset="0"/>
            </a:endParaRPr>
          </a:p>
          <a:p>
            <a:endParaRPr lang="en-US" altLang="ko-KR" dirty="0">
              <a:latin typeface="Arial" panose="020B0604020202020204" pitchFamily="34" charset="0"/>
              <a:cs typeface="Arial" panose="020B0604020202020204" pitchFamily="34" charset="0"/>
            </a:endParaRPr>
          </a:p>
          <a:p>
            <a:endParaRPr lang="en-US" altLang="ko-KR" dirty="0">
              <a:latin typeface="Arial" panose="020B0604020202020204" pitchFamily="34" charset="0"/>
              <a:cs typeface="Arial" panose="020B0604020202020204" pitchFamily="34" charset="0"/>
            </a:endParaRPr>
          </a:p>
          <a:p>
            <a:endParaRPr lang="en-US" altLang="ko-KR" dirty="0">
              <a:latin typeface="Arial" panose="020B0604020202020204" pitchFamily="34" charset="0"/>
              <a:cs typeface="Arial" panose="020B0604020202020204" pitchFamily="34" charset="0"/>
            </a:endParaRPr>
          </a:p>
          <a:p>
            <a:endParaRPr lang="en-US" altLang="ko-KR" dirty="0">
              <a:latin typeface="Arial" panose="020B0604020202020204" pitchFamily="34" charset="0"/>
              <a:cs typeface="Arial" panose="020B0604020202020204" pitchFamily="34" charset="0"/>
            </a:endParaRPr>
          </a:p>
          <a:p>
            <a:r>
              <a:rPr lang="en-US" altLang="ko-KR" sz="2200" dirty="0">
                <a:latin typeface="Arial" panose="020B0604020202020204" pitchFamily="34" charset="0"/>
                <a:cs typeface="Arial" panose="020B0604020202020204" pitchFamily="34" charset="0"/>
              </a:rPr>
              <a:t>We studied whether beam operation is feasible without MHB through machine imperfection study. </a:t>
            </a:r>
            <a:endParaRPr lang="ko-KR" altLang="en-US" sz="2200" dirty="0">
              <a:latin typeface="Arial" panose="020B0604020202020204" pitchFamily="34" charset="0"/>
              <a:cs typeface="Arial" panose="020B0604020202020204" pitchFamily="34" charset="0"/>
            </a:endParaRPr>
          </a:p>
          <a:p>
            <a:endParaRPr lang="ko-KR" altLang="en-US" dirty="0"/>
          </a:p>
        </p:txBody>
      </p:sp>
      <p:graphicFrame>
        <p:nvGraphicFramePr>
          <p:cNvPr id="5" name="표 4">
            <a:extLst>
              <a:ext uri="{FF2B5EF4-FFF2-40B4-BE49-F238E27FC236}">
                <a16:creationId xmlns:a16="http://schemas.microsoft.com/office/drawing/2014/main" id="{36C8BA96-7B0C-40E1-A9E8-C13E6A6F5745}"/>
              </a:ext>
            </a:extLst>
          </p:cNvPr>
          <p:cNvGraphicFramePr>
            <a:graphicFrameLocks noGrp="1"/>
          </p:cNvGraphicFramePr>
          <p:nvPr>
            <p:extLst>
              <p:ext uri="{D42A27DB-BD31-4B8C-83A1-F6EECF244321}">
                <p14:modId xmlns:p14="http://schemas.microsoft.com/office/powerpoint/2010/main" val="2786448445"/>
              </p:ext>
            </p:extLst>
          </p:nvPr>
        </p:nvGraphicFramePr>
        <p:xfrm>
          <a:off x="1739516" y="3450691"/>
          <a:ext cx="8280918" cy="1724406"/>
        </p:xfrm>
        <a:graphic>
          <a:graphicData uri="http://schemas.openxmlformats.org/drawingml/2006/table">
            <a:tbl>
              <a:tblPr/>
              <a:tblGrid>
                <a:gridCol w="2071000">
                  <a:extLst>
                    <a:ext uri="{9D8B030D-6E8A-4147-A177-3AD203B41FA5}">
                      <a16:colId xmlns:a16="http://schemas.microsoft.com/office/drawing/2014/main" val="2779007662"/>
                    </a:ext>
                  </a:extLst>
                </a:gridCol>
                <a:gridCol w="2071000">
                  <a:extLst>
                    <a:ext uri="{9D8B030D-6E8A-4147-A177-3AD203B41FA5}">
                      <a16:colId xmlns:a16="http://schemas.microsoft.com/office/drawing/2014/main" val="2097678368"/>
                    </a:ext>
                  </a:extLst>
                </a:gridCol>
                <a:gridCol w="2070559">
                  <a:extLst>
                    <a:ext uri="{9D8B030D-6E8A-4147-A177-3AD203B41FA5}">
                      <a16:colId xmlns:a16="http://schemas.microsoft.com/office/drawing/2014/main" val="2323276419"/>
                    </a:ext>
                  </a:extLst>
                </a:gridCol>
                <a:gridCol w="2068359">
                  <a:extLst>
                    <a:ext uri="{9D8B030D-6E8A-4147-A177-3AD203B41FA5}">
                      <a16:colId xmlns:a16="http://schemas.microsoft.com/office/drawing/2014/main" val="3202966040"/>
                    </a:ext>
                  </a:extLst>
                </a:gridCol>
              </a:tblGrid>
              <a:tr h="462534">
                <a:tc>
                  <a:txBody>
                    <a:bodyPr/>
                    <a:lstStyle/>
                    <a:p>
                      <a:pPr marL="0" marR="0" indent="0" algn="ctr" fontAlgn="base" latinLnBrk="0">
                        <a:lnSpc>
                          <a:spcPct val="150000"/>
                        </a:lnSpc>
                        <a:spcBef>
                          <a:spcPts val="0"/>
                        </a:spcBef>
                        <a:spcAft>
                          <a:spcPts val="0"/>
                        </a:spcAft>
                      </a:pPr>
                      <a:r>
                        <a:rPr lang="en-US" sz="1800" kern="0" spc="0" dirty="0">
                          <a:solidFill>
                            <a:srgbClr val="000000"/>
                          </a:solidFill>
                          <a:effectLst/>
                          <a:latin typeface="Arial" panose="020B0604020202020204" pitchFamily="34" charset="0"/>
                          <a:ea typeface="휴먼명조"/>
                          <a:cs typeface="Arial" panose="020B0604020202020204" pitchFamily="34" charset="0"/>
                        </a:rPr>
                        <a:t>Longitudinal</a:t>
                      </a:r>
                      <a:endParaRPr lang="en-US" sz="1800" kern="0" spc="0" dirty="0">
                        <a:solidFill>
                          <a:srgbClr val="000000"/>
                        </a:solidFill>
                        <a:effectLst/>
                        <a:latin typeface="Arial" panose="020B0604020202020204" pitchFamily="34" charset="0"/>
                        <a:cs typeface="Arial" panose="020B0604020202020204" pitchFamily="34" charset="0"/>
                      </a:endParaRPr>
                    </a:p>
                    <a:p>
                      <a:pPr marL="0" marR="0" indent="0" algn="ctr" fontAlgn="base" latinLnBrk="0">
                        <a:lnSpc>
                          <a:spcPct val="150000"/>
                        </a:lnSpc>
                        <a:spcBef>
                          <a:spcPts val="0"/>
                        </a:spcBef>
                        <a:spcAft>
                          <a:spcPts val="0"/>
                        </a:spcAft>
                      </a:pPr>
                      <a:r>
                        <a:rPr lang="en-US" sz="1800" kern="0" spc="0" dirty="0">
                          <a:solidFill>
                            <a:srgbClr val="000000"/>
                          </a:solidFill>
                          <a:effectLst/>
                          <a:latin typeface="Arial" panose="020B0604020202020204" pitchFamily="34" charset="0"/>
                          <a:ea typeface="휴먼명조"/>
                          <a:cs typeface="Arial" panose="020B0604020202020204" pitchFamily="34" charset="0"/>
                        </a:rPr>
                        <a:t>Emittance</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50000"/>
                        </a:lnSpc>
                        <a:spcBef>
                          <a:spcPts val="0"/>
                        </a:spcBef>
                        <a:spcAft>
                          <a:spcPts val="0"/>
                        </a:spcAft>
                      </a:pPr>
                      <a:r>
                        <a:rPr lang="en-US" sz="1800" kern="0" spc="0" dirty="0">
                          <a:solidFill>
                            <a:srgbClr val="000000"/>
                          </a:solidFill>
                          <a:effectLst/>
                          <a:latin typeface="Arial" panose="020B0604020202020204" pitchFamily="34" charset="0"/>
                          <a:ea typeface="휴먼명조"/>
                          <a:cs typeface="Arial" panose="020B0604020202020204" pitchFamily="34" charset="0"/>
                        </a:rPr>
                        <a:t>with MHB, VE</a:t>
                      </a:r>
                      <a:endParaRPr lang="ko-KR" altLang="en-US" sz="1800" kern="0" spc="0" dirty="0">
                        <a:solidFill>
                          <a:srgbClr val="000000"/>
                        </a:solidFill>
                        <a:effectLst/>
                        <a:latin typeface="Arial" panose="020B0604020202020204" pitchFamily="34" charset="0"/>
                        <a:cs typeface="Arial" panose="020B0604020202020204" pitchFamily="34" charset="0"/>
                      </a:endParaRPr>
                    </a:p>
                    <a:p>
                      <a:pPr marL="0" marR="0" indent="0" algn="ctr" fontAlgn="base" latinLnBrk="0">
                        <a:lnSpc>
                          <a:spcPct val="150000"/>
                        </a:lnSpc>
                        <a:spcBef>
                          <a:spcPts val="0"/>
                        </a:spcBef>
                        <a:spcAft>
                          <a:spcPts val="0"/>
                        </a:spcAft>
                      </a:pPr>
                      <a:r>
                        <a:rPr lang="en-US" altLang="ko-KR" sz="1800" kern="0" spc="0" dirty="0">
                          <a:solidFill>
                            <a:srgbClr val="000000"/>
                          </a:solidFill>
                          <a:effectLst/>
                          <a:latin typeface="Arial" panose="020B0604020202020204" pitchFamily="34" charset="0"/>
                          <a:ea typeface="휴먼명조"/>
                          <a:cs typeface="Arial" panose="020B0604020202020204" pitchFamily="34" charset="0"/>
                        </a:rPr>
                        <a:t>(</a:t>
                      </a:r>
                      <a:r>
                        <a:rPr lang="en-US" sz="1800" kern="0" spc="0" dirty="0" err="1">
                          <a:solidFill>
                            <a:srgbClr val="000000"/>
                          </a:solidFill>
                          <a:effectLst/>
                          <a:latin typeface="Arial" panose="020B0604020202020204" pitchFamily="34" charset="0"/>
                          <a:ea typeface="휴먼명조"/>
                          <a:cs typeface="Arial" panose="020B0604020202020204" pitchFamily="34" charset="0"/>
                        </a:rPr>
                        <a:t>keV</a:t>
                      </a:r>
                      <a:r>
                        <a:rPr lang="en-US" sz="1800" kern="0" spc="0" dirty="0">
                          <a:solidFill>
                            <a:srgbClr val="000000"/>
                          </a:solidFill>
                          <a:effectLst/>
                          <a:latin typeface="Arial" panose="020B0604020202020204" pitchFamily="34" charset="0"/>
                          <a:ea typeface="휴먼명조"/>
                          <a:cs typeface="Arial" panose="020B0604020202020204" pitchFamily="34" charset="0"/>
                        </a:rPr>
                        <a:t>/u-ns)</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50000"/>
                        </a:lnSpc>
                        <a:spcBef>
                          <a:spcPts val="0"/>
                        </a:spcBef>
                        <a:spcAft>
                          <a:spcPts val="0"/>
                        </a:spcAft>
                      </a:pPr>
                      <a:r>
                        <a:rPr lang="en-US" sz="1800" kern="0" spc="0" dirty="0">
                          <a:solidFill>
                            <a:srgbClr val="000000"/>
                          </a:solidFill>
                          <a:effectLst/>
                          <a:latin typeface="Arial" panose="020B0604020202020204" pitchFamily="34" charset="0"/>
                          <a:ea typeface="휴먼명조"/>
                          <a:cs typeface="Arial" panose="020B0604020202020204" pitchFamily="34" charset="0"/>
                        </a:rPr>
                        <a:t>without MHB, VE </a:t>
                      </a:r>
                      <a:endParaRPr lang="ko-KR" altLang="en-US" sz="1800" kern="0" spc="0" dirty="0">
                        <a:solidFill>
                          <a:srgbClr val="000000"/>
                        </a:solidFill>
                        <a:effectLst/>
                        <a:latin typeface="Arial" panose="020B0604020202020204" pitchFamily="34" charset="0"/>
                        <a:cs typeface="Arial" panose="020B0604020202020204" pitchFamily="34" charset="0"/>
                      </a:endParaRPr>
                    </a:p>
                    <a:p>
                      <a:pPr marL="0" marR="0" indent="0" algn="ctr" fontAlgn="base" latinLnBrk="0">
                        <a:lnSpc>
                          <a:spcPct val="150000"/>
                        </a:lnSpc>
                        <a:spcBef>
                          <a:spcPts val="0"/>
                        </a:spcBef>
                        <a:spcAft>
                          <a:spcPts val="0"/>
                        </a:spcAft>
                      </a:pPr>
                      <a:r>
                        <a:rPr lang="en-US" altLang="ko-KR" sz="1800" kern="0" spc="0" dirty="0">
                          <a:solidFill>
                            <a:srgbClr val="000000"/>
                          </a:solidFill>
                          <a:effectLst/>
                          <a:latin typeface="Arial" panose="020B0604020202020204" pitchFamily="34" charset="0"/>
                          <a:ea typeface="휴먼명조"/>
                          <a:cs typeface="Arial" panose="020B0604020202020204" pitchFamily="34" charset="0"/>
                        </a:rPr>
                        <a:t>(</a:t>
                      </a:r>
                      <a:r>
                        <a:rPr lang="en-US" sz="1800" kern="0" spc="0" dirty="0" err="1">
                          <a:solidFill>
                            <a:srgbClr val="000000"/>
                          </a:solidFill>
                          <a:effectLst/>
                          <a:latin typeface="Arial" panose="020B0604020202020204" pitchFamily="34" charset="0"/>
                          <a:ea typeface="휴먼명조"/>
                          <a:cs typeface="Arial" panose="020B0604020202020204" pitchFamily="34" charset="0"/>
                        </a:rPr>
                        <a:t>keV</a:t>
                      </a:r>
                      <a:r>
                        <a:rPr lang="en-US" sz="1800" kern="0" spc="0" dirty="0">
                          <a:solidFill>
                            <a:srgbClr val="000000"/>
                          </a:solidFill>
                          <a:effectLst/>
                          <a:latin typeface="Arial" panose="020B0604020202020204" pitchFamily="34" charset="0"/>
                          <a:ea typeface="휴먼명조"/>
                          <a:cs typeface="Arial" panose="020B0604020202020204" pitchFamily="34" charset="0"/>
                        </a:rPr>
                        <a:t>/u-ns)</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50000"/>
                        </a:lnSpc>
                        <a:spcBef>
                          <a:spcPts val="0"/>
                        </a:spcBef>
                        <a:spcAft>
                          <a:spcPts val="0"/>
                        </a:spcAft>
                      </a:pPr>
                      <a:r>
                        <a:rPr lang="en-US" altLang="ko-KR" sz="1800" kern="0" spc="0" dirty="0">
                          <a:solidFill>
                            <a:srgbClr val="000000"/>
                          </a:solidFill>
                          <a:effectLst/>
                          <a:latin typeface="Arial" panose="020B0604020202020204" pitchFamily="34" charset="0"/>
                          <a:ea typeface="휴먼명조"/>
                          <a:cs typeface="Arial" panose="020B0604020202020204" pitchFamily="34" charset="0"/>
                        </a:rPr>
                        <a:t>Change</a:t>
                      </a:r>
                      <a:r>
                        <a:rPr lang="en-US" altLang="ko-KR" sz="1800" kern="0" spc="0" baseline="0" dirty="0">
                          <a:solidFill>
                            <a:srgbClr val="000000"/>
                          </a:solidFill>
                          <a:effectLst/>
                          <a:latin typeface="Arial" panose="020B0604020202020204" pitchFamily="34" charset="0"/>
                          <a:ea typeface="휴먼명조"/>
                          <a:cs typeface="Arial" panose="020B0604020202020204" pitchFamily="34" charset="0"/>
                        </a:rPr>
                        <a:t> </a:t>
                      </a:r>
                    </a:p>
                    <a:p>
                      <a:pPr marL="0" marR="0" indent="0" algn="ctr" fontAlgn="base" latinLnBrk="0">
                        <a:lnSpc>
                          <a:spcPct val="150000"/>
                        </a:lnSpc>
                        <a:spcBef>
                          <a:spcPts val="0"/>
                        </a:spcBef>
                        <a:spcAft>
                          <a:spcPts val="0"/>
                        </a:spcAft>
                      </a:pPr>
                      <a:r>
                        <a:rPr lang="en-US" altLang="ko-KR" sz="1800" kern="0" spc="0" dirty="0">
                          <a:solidFill>
                            <a:srgbClr val="000000"/>
                          </a:solidFill>
                          <a:effectLst/>
                          <a:latin typeface="Arial" panose="020B0604020202020204" pitchFamily="34" charset="0"/>
                          <a:ea typeface="휴먼명조"/>
                          <a:cs typeface="Arial" panose="020B0604020202020204" pitchFamily="34" charset="0"/>
                        </a:rPr>
                        <a:t>(%)</a:t>
                      </a:r>
                      <a:endParaRPr lang="ko-KR" alt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6107645"/>
                  </a:ext>
                </a:extLst>
              </a:tr>
              <a:tr h="258699">
                <a:tc>
                  <a:txBody>
                    <a:bodyPr/>
                    <a:lstStyle/>
                    <a:p>
                      <a:pPr marL="0" marR="0" indent="0" algn="ctr" fontAlgn="base" latinLnBrk="0">
                        <a:lnSpc>
                          <a:spcPct val="180000"/>
                        </a:lnSpc>
                        <a:spcBef>
                          <a:spcPts val="0"/>
                        </a:spcBef>
                        <a:spcAft>
                          <a:spcPts val="0"/>
                        </a:spcAft>
                      </a:pPr>
                      <a:r>
                        <a:rPr lang="en-US" sz="1800" kern="0" spc="0" dirty="0">
                          <a:solidFill>
                            <a:srgbClr val="000000"/>
                          </a:solidFill>
                          <a:effectLst/>
                          <a:latin typeface="Arial" panose="020B0604020202020204" pitchFamily="34" charset="0"/>
                          <a:ea typeface="휴먼명조"/>
                          <a:cs typeface="Arial" panose="020B0604020202020204" pitchFamily="34" charset="0"/>
                        </a:rPr>
                        <a:t>RMS emittance</a:t>
                      </a:r>
                      <a:endParaRPr lang="ko-KR" altLang="en-US" sz="1800" kern="0" spc="0" dirty="0">
                        <a:solidFill>
                          <a:srgbClr val="000000"/>
                        </a:solidFill>
                        <a:effectLst/>
                        <a:latin typeface="Arial" panose="020B0604020202020204" pitchFamily="34" charset="0"/>
                        <a:ea typeface="휴먼명조"/>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80000"/>
                        </a:lnSpc>
                        <a:spcBef>
                          <a:spcPts val="0"/>
                        </a:spcBef>
                        <a:spcAft>
                          <a:spcPts val="0"/>
                        </a:spcAft>
                      </a:pPr>
                      <a:r>
                        <a:rPr lang="en-US" sz="1800" kern="0" spc="0" dirty="0">
                          <a:solidFill>
                            <a:srgbClr val="000000"/>
                          </a:solidFill>
                          <a:effectLst/>
                          <a:latin typeface="Arial" panose="020B0604020202020204" pitchFamily="34" charset="0"/>
                          <a:ea typeface="휴먼명조"/>
                          <a:cs typeface="Arial" panose="020B0604020202020204" pitchFamily="34" charset="0"/>
                        </a:rPr>
                        <a:t>0.380</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80000"/>
                        </a:lnSpc>
                        <a:spcBef>
                          <a:spcPts val="0"/>
                        </a:spcBef>
                        <a:spcAft>
                          <a:spcPts val="0"/>
                        </a:spcAft>
                      </a:pPr>
                      <a:r>
                        <a:rPr lang="en-US" sz="1800" kern="0" spc="0" dirty="0">
                          <a:solidFill>
                            <a:srgbClr val="000000"/>
                          </a:solidFill>
                          <a:effectLst/>
                          <a:latin typeface="Arial" panose="020B0604020202020204" pitchFamily="34" charset="0"/>
                          <a:ea typeface="휴먼명조"/>
                          <a:cs typeface="Arial" panose="020B0604020202020204" pitchFamily="34" charset="0"/>
                        </a:rPr>
                        <a:t>0.916</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80000"/>
                        </a:lnSpc>
                        <a:spcBef>
                          <a:spcPts val="0"/>
                        </a:spcBef>
                        <a:spcAft>
                          <a:spcPts val="0"/>
                        </a:spcAft>
                      </a:pPr>
                      <a:r>
                        <a:rPr lang="en-US" altLang="ko-KR" sz="1800" kern="0" spc="0" dirty="0">
                          <a:solidFill>
                            <a:srgbClr val="000000"/>
                          </a:solidFill>
                          <a:effectLst/>
                          <a:latin typeface="Arial" panose="020B0604020202020204" pitchFamily="34" charset="0"/>
                          <a:ea typeface="휴먼명조"/>
                          <a:cs typeface="Arial" panose="020B0604020202020204" pitchFamily="34" charset="0"/>
                        </a:rPr>
                        <a:t>141% increase</a:t>
                      </a:r>
                      <a:endParaRPr lang="ko-KR" alt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4979211"/>
                  </a:ext>
                </a:extLst>
              </a:tr>
              <a:tr h="258572">
                <a:tc>
                  <a:txBody>
                    <a:bodyPr/>
                    <a:lstStyle/>
                    <a:p>
                      <a:pPr marL="0" marR="0" indent="0" algn="ctr" fontAlgn="base" latinLnBrk="0">
                        <a:lnSpc>
                          <a:spcPct val="180000"/>
                        </a:lnSpc>
                        <a:spcBef>
                          <a:spcPts val="0"/>
                        </a:spcBef>
                        <a:spcAft>
                          <a:spcPts val="0"/>
                        </a:spcAft>
                      </a:pPr>
                      <a:r>
                        <a:rPr lang="en-US" altLang="ko-KR" sz="1800" kern="0" spc="0" dirty="0">
                          <a:solidFill>
                            <a:srgbClr val="000000"/>
                          </a:solidFill>
                          <a:effectLst/>
                          <a:latin typeface="Arial" panose="020B0604020202020204" pitchFamily="34" charset="0"/>
                          <a:ea typeface="휴먼명조"/>
                          <a:cs typeface="Arial" panose="020B0604020202020204" pitchFamily="34" charset="0"/>
                        </a:rPr>
                        <a:t>99.9% emittance</a:t>
                      </a:r>
                      <a:endParaRPr lang="ko-KR" alt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80000"/>
                        </a:lnSpc>
                        <a:spcBef>
                          <a:spcPts val="0"/>
                        </a:spcBef>
                        <a:spcAft>
                          <a:spcPts val="0"/>
                        </a:spcAft>
                      </a:pPr>
                      <a:r>
                        <a:rPr lang="en-US" sz="1800" kern="0" spc="0" dirty="0">
                          <a:solidFill>
                            <a:srgbClr val="000000"/>
                          </a:solidFill>
                          <a:effectLst/>
                          <a:latin typeface="Arial" panose="020B0604020202020204" pitchFamily="34" charset="0"/>
                          <a:ea typeface="휴먼명조"/>
                          <a:cs typeface="Arial" panose="020B0604020202020204" pitchFamily="34" charset="0"/>
                        </a:rPr>
                        <a:t>14.92</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80000"/>
                        </a:lnSpc>
                        <a:spcBef>
                          <a:spcPts val="0"/>
                        </a:spcBef>
                        <a:spcAft>
                          <a:spcPts val="0"/>
                        </a:spcAft>
                      </a:pPr>
                      <a:r>
                        <a:rPr lang="en-US" sz="1800" kern="0" spc="0" dirty="0">
                          <a:solidFill>
                            <a:srgbClr val="000000"/>
                          </a:solidFill>
                          <a:effectLst/>
                          <a:latin typeface="Arial" panose="020B0604020202020204" pitchFamily="34" charset="0"/>
                          <a:ea typeface="휴먼명조"/>
                          <a:cs typeface="Arial" panose="020B0604020202020204" pitchFamily="34" charset="0"/>
                        </a:rPr>
                        <a:t>15.70</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ctr" fontAlgn="base" latinLnBrk="0">
                        <a:lnSpc>
                          <a:spcPct val="180000"/>
                        </a:lnSpc>
                        <a:spcBef>
                          <a:spcPts val="0"/>
                        </a:spcBef>
                        <a:spcAft>
                          <a:spcPts val="0"/>
                        </a:spcAft>
                      </a:pPr>
                      <a:r>
                        <a:rPr lang="en-US" altLang="ko-KR" sz="1800" kern="0" spc="0" dirty="0">
                          <a:solidFill>
                            <a:srgbClr val="000000"/>
                          </a:solidFill>
                          <a:effectLst/>
                          <a:latin typeface="Arial" panose="020B0604020202020204" pitchFamily="34" charset="0"/>
                          <a:ea typeface="휴먼명조"/>
                          <a:cs typeface="Arial" panose="020B0604020202020204" pitchFamily="34" charset="0"/>
                        </a:rPr>
                        <a:t>    5% increase</a:t>
                      </a:r>
                      <a:endParaRPr lang="ko-KR" alt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2865287"/>
                  </a:ext>
                </a:extLst>
              </a:tr>
            </a:tbl>
          </a:graphicData>
        </a:graphic>
      </p:graphicFrame>
    </p:spTree>
    <p:extLst>
      <p:ext uri="{BB962C8B-B14F-4D97-AF65-F5344CB8AC3E}">
        <p14:creationId xmlns:p14="http://schemas.microsoft.com/office/powerpoint/2010/main" val="33021032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RFQ comparison </a:t>
            </a:r>
            <a:endParaRPr lang="ko-KR" altLang="en-US" dirty="0"/>
          </a:p>
        </p:txBody>
      </p:sp>
      <p:sp>
        <p:nvSpPr>
          <p:cNvPr id="4" name="슬라이드 번호 개체 틀 3"/>
          <p:cNvSpPr>
            <a:spLocks noGrp="1"/>
          </p:cNvSpPr>
          <p:nvPr>
            <p:ph type="sldNum" sz="quarter" idx="12"/>
          </p:nvPr>
        </p:nvSpPr>
        <p:spPr>
          <a:xfrm>
            <a:off x="7220744" y="6376244"/>
            <a:ext cx="2133600" cy="365125"/>
          </a:xfrm>
        </p:spPr>
        <p:txBody>
          <a:bodyPr/>
          <a:lstStyle/>
          <a:p>
            <a:fld id="{AA297820-8D4B-4C15-9B7C-DA3099B5919D}" type="slidenum">
              <a:rPr lang="ko-KR" altLang="en-US" smtClean="0"/>
              <a:t>28</a:t>
            </a:fld>
            <a:endParaRPr lang="ko-KR" altLang="en-US" dirty="0"/>
          </a:p>
        </p:txBody>
      </p:sp>
      <p:sp>
        <p:nvSpPr>
          <p:cNvPr id="9" name="내용 개체 틀 2"/>
          <p:cNvSpPr>
            <a:spLocks noGrp="1"/>
          </p:cNvSpPr>
          <p:nvPr>
            <p:ph sz="half" idx="2"/>
          </p:nvPr>
        </p:nvSpPr>
        <p:spPr>
          <a:xfrm>
            <a:off x="875420" y="908720"/>
            <a:ext cx="5292588" cy="5328592"/>
          </a:xfrm>
        </p:spPr>
        <p:txBody>
          <a:bodyPr>
            <a:normAutofit/>
          </a:bodyPr>
          <a:lstStyle/>
          <a:p>
            <a:pPr marL="0" indent="0">
              <a:buNone/>
            </a:pPr>
            <a:r>
              <a:rPr lang="en-US" altLang="ko-KR" sz="2000" dirty="0">
                <a:latin typeface="Arial" panose="020B0604020202020204" pitchFamily="34" charset="0"/>
                <a:cs typeface="Arial" panose="020B0604020202020204" pitchFamily="34" charset="0"/>
              </a:rPr>
              <a:t>     </a:t>
            </a:r>
            <a:r>
              <a:rPr lang="en-US" altLang="ko-KR" sz="2000" b="1" dirty="0">
                <a:solidFill>
                  <a:srgbClr val="0000FF"/>
                </a:solidFill>
                <a:latin typeface="Arial" panose="020B0604020202020204" pitchFamily="34" charset="0"/>
                <a:cs typeface="Arial" panose="020B0604020202020204" pitchFamily="34" charset="0"/>
              </a:rPr>
              <a:t>FRIB</a:t>
            </a:r>
          </a:p>
          <a:p>
            <a:r>
              <a:rPr lang="en-US" altLang="ko-KR" sz="2000" dirty="0">
                <a:latin typeface="Arial" panose="020B0604020202020204" pitchFamily="34" charset="0"/>
                <a:cs typeface="Arial" panose="020B0604020202020204" pitchFamily="34" charset="0"/>
              </a:rPr>
              <a:t>FRIB RFQ</a:t>
            </a: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Accelerates from 12keV/u to 500keV/u</a:t>
            </a: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Less adiabatic bunching</a:t>
            </a:r>
          </a:p>
          <a:p>
            <a:pPr marL="447675" indent="-177800">
              <a:buFontTx/>
              <a:buChar char="-"/>
            </a:pPr>
            <a:r>
              <a:rPr lang="en-US" altLang="ko-KR" sz="1600" dirty="0">
                <a:solidFill>
                  <a:srgbClr val="FF0000"/>
                </a:solidFill>
                <a:latin typeface="Arial" panose="020B0604020202020204" pitchFamily="34" charset="0"/>
                <a:cs typeface="Arial" panose="020B0604020202020204" pitchFamily="34" charset="0"/>
              </a:rPr>
              <a:t>Cuts off 20% of the beam</a:t>
            </a: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Transmission is low ~80%</a:t>
            </a:r>
          </a:p>
          <a:p>
            <a:pPr marL="447675" indent="-177800">
              <a:buFontTx/>
              <a:buChar char="-"/>
            </a:pPr>
            <a:endParaRPr lang="en-US" altLang="ko-KR" sz="1600" dirty="0">
              <a:solidFill>
                <a:schemeClr val="accent1">
                  <a:lumMod val="75000"/>
                </a:schemeClr>
              </a:solidFill>
              <a:latin typeface="Arial" panose="020B0604020202020204" pitchFamily="34" charset="0"/>
              <a:cs typeface="Arial" panose="020B0604020202020204" pitchFamily="34" charset="0"/>
            </a:endParaRP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Z emittance is small  </a:t>
            </a:r>
            <a:r>
              <a:rPr lang="en-US" altLang="ko-KR" sz="1600" dirty="0">
                <a:solidFill>
                  <a:schemeClr val="accent1">
                    <a:lumMod val="75000"/>
                  </a:schemeClr>
                </a:solidFill>
                <a:latin typeface="Arial" panose="020B0604020202020204" pitchFamily="34" charset="0"/>
                <a:cs typeface="Arial" panose="020B0604020202020204" pitchFamily="34" charset="0"/>
                <a:sym typeface="Symbol"/>
              </a:rPr>
              <a:t></a:t>
            </a:r>
            <a:r>
              <a:rPr lang="en-US" altLang="ko-KR" sz="1600" baseline="-25000" dirty="0" err="1">
                <a:solidFill>
                  <a:schemeClr val="accent1">
                    <a:lumMod val="75000"/>
                  </a:schemeClr>
                </a:solidFill>
                <a:latin typeface="Arial" panose="020B0604020202020204" pitchFamily="34" charset="0"/>
                <a:cs typeface="Arial" panose="020B0604020202020204" pitchFamily="34" charset="0"/>
                <a:sym typeface="Symbol"/>
              </a:rPr>
              <a:t>n,r</a:t>
            </a:r>
            <a:r>
              <a:rPr lang="en-US" altLang="ko-KR" sz="1600" baseline="-25000" dirty="0" err="1">
                <a:solidFill>
                  <a:schemeClr val="accent1">
                    <a:lumMod val="75000"/>
                  </a:schemeClr>
                </a:solidFill>
                <a:latin typeface="Arial" panose="020B0604020202020204" pitchFamily="34" charset="0"/>
                <a:cs typeface="Arial" panose="020B0604020202020204" pitchFamily="34" charset="0"/>
              </a:rPr>
              <a:t>ms</a:t>
            </a:r>
            <a:r>
              <a:rPr lang="en-US" altLang="ko-KR" sz="1600" baseline="-25000" dirty="0">
                <a:solidFill>
                  <a:schemeClr val="accent1">
                    <a:lumMod val="75000"/>
                  </a:schemeClr>
                </a:solidFill>
                <a:latin typeface="Arial" panose="020B0604020202020204" pitchFamily="34" charset="0"/>
                <a:cs typeface="Arial" panose="020B0604020202020204" pitchFamily="34" charset="0"/>
              </a:rPr>
              <a:t> </a:t>
            </a:r>
            <a:r>
              <a:rPr lang="en-US" altLang="ko-KR" sz="1600" dirty="0">
                <a:solidFill>
                  <a:schemeClr val="accent1">
                    <a:lumMod val="75000"/>
                  </a:schemeClr>
                </a:solidFill>
                <a:latin typeface="Arial" panose="020B0604020202020204" pitchFamily="34" charset="0"/>
                <a:cs typeface="Arial" panose="020B0604020202020204" pitchFamily="34" charset="0"/>
              </a:rPr>
              <a:t>:  0.08 keV/u-ns</a:t>
            </a:r>
          </a:p>
          <a:p>
            <a:pPr marL="447675" indent="-177800">
              <a:buFontTx/>
              <a:buChar char="-"/>
            </a:pPr>
            <a:r>
              <a:rPr lang="el-GR" altLang="ko-KR" sz="1600" dirty="0">
                <a:solidFill>
                  <a:schemeClr val="accent1">
                    <a:lumMod val="75000"/>
                  </a:schemeClr>
                </a:solidFill>
                <a:latin typeface="Arial" panose="020B0604020202020204" pitchFamily="34" charset="0"/>
                <a:cs typeface="Arial" panose="020B0604020202020204" pitchFamily="34" charset="0"/>
              </a:rPr>
              <a:t>ε</a:t>
            </a:r>
            <a:r>
              <a:rPr lang="en-US" altLang="ko-KR" sz="1600" baseline="-25000" dirty="0">
                <a:solidFill>
                  <a:schemeClr val="accent1">
                    <a:lumMod val="75000"/>
                  </a:schemeClr>
                </a:solidFill>
                <a:latin typeface="Arial" panose="020B0604020202020204" pitchFamily="34" charset="0"/>
                <a:cs typeface="Arial" panose="020B0604020202020204" pitchFamily="34" charset="0"/>
              </a:rPr>
              <a:t>nz,99.5 % </a:t>
            </a:r>
            <a:r>
              <a:rPr lang="en-US" altLang="ko-KR" sz="1600" dirty="0">
                <a:solidFill>
                  <a:schemeClr val="accent1">
                    <a:lumMod val="75000"/>
                  </a:schemeClr>
                </a:solidFill>
                <a:latin typeface="Arial" panose="020B0604020202020204" pitchFamily="34" charset="0"/>
                <a:cs typeface="Arial" panose="020B0604020202020204" pitchFamily="34" charset="0"/>
              </a:rPr>
              <a:t>: 1.3 </a:t>
            </a:r>
            <a:r>
              <a:rPr lang="en-US" altLang="ko-KR" sz="1600" dirty="0" err="1">
                <a:solidFill>
                  <a:schemeClr val="accent1">
                    <a:lumMod val="75000"/>
                  </a:schemeClr>
                </a:solidFill>
                <a:latin typeface="Arial" panose="020B0604020202020204" pitchFamily="34" charset="0"/>
                <a:cs typeface="Arial" panose="020B0604020202020204" pitchFamily="34" charset="0"/>
              </a:rPr>
              <a:t>keV</a:t>
            </a:r>
            <a:r>
              <a:rPr lang="en-US" altLang="ko-KR" sz="1600" dirty="0">
                <a:solidFill>
                  <a:schemeClr val="accent1">
                    <a:lumMod val="75000"/>
                  </a:schemeClr>
                </a:solidFill>
                <a:latin typeface="Arial" panose="020B0604020202020204" pitchFamily="34" charset="0"/>
                <a:cs typeface="Arial" panose="020B0604020202020204" pitchFamily="34" charset="0"/>
              </a:rPr>
              <a:t>/u-ns</a:t>
            </a:r>
          </a:p>
          <a:p>
            <a:pPr marL="447675" indent="-177800">
              <a:buFontTx/>
              <a:buChar char="-"/>
            </a:pPr>
            <a:endParaRPr lang="en-US" altLang="ko-KR" sz="1000" dirty="0">
              <a:latin typeface="Arial" panose="020B0604020202020204" pitchFamily="34" charset="0"/>
              <a:cs typeface="Arial" panose="020B0604020202020204" pitchFamily="34" charset="0"/>
            </a:endParaRPr>
          </a:p>
          <a:p>
            <a:r>
              <a:rPr lang="en-US" altLang="ko-KR" sz="2000" dirty="0">
                <a:latin typeface="Arial" panose="020B0604020202020204" pitchFamily="34" charset="0"/>
                <a:cs typeface="Arial" panose="020B0604020202020204" pitchFamily="34" charset="0"/>
              </a:rPr>
              <a:t>Segment1 acceptance</a:t>
            </a:r>
          </a:p>
          <a:p>
            <a:pPr marL="447675" indent="-177800">
              <a:buFontTx/>
              <a:buChar char="-"/>
            </a:pPr>
            <a:endParaRPr lang="en-US" altLang="ko-KR" sz="1600" dirty="0">
              <a:solidFill>
                <a:schemeClr val="accent1">
                  <a:lumMod val="75000"/>
                </a:schemeClr>
              </a:solidFill>
              <a:latin typeface="Arial" panose="020B0604020202020204" pitchFamily="34" charset="0"/>
              <a:cs typeface="Arial" panose="020B0604020202020204" pitchFamily="34" charset="0"/>
            </a:endParaRPr>
          </a:p>
        </p:txBody>
      </p:sp>
      <p:sp>
        <p:nvSpPr>
          <p:cNvPr id="10" name="내용 개체 틀 2"/>
          <p:cNvSpPr txBox="1">
            <a:spLocks/>
          </p:cNvSpPr>
          <p:nvPr/>
        </p:nvSpPr>
        <p:spPr>
          <a:xfrm>
            <a:off x="6047116" y="908720"/>
            <a:ext cx="5017436" cy="5328592"/>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9pPr>
          </a:lstStyle>
          <a:p>
            <a:pPr marL="0" indent="0">
              <a:buNone/>
            </a:pPr>
            <a:r>
              <a:rPr lang="en-US" altLang="ko-KR" sz="2000" dirty="0">
                <a:latin typeface="Arial" panose="020B0604020202020204" pitchFamily="34" charset="0"/>
                <a:cs typeface="Arial" panose="020B0604020202020204" pitchFamily="34" charset="0"/>
              </a:rPr>
              <a:t>     </a:t>
            </a:r>
            <a:r>
              <a:rPr lang="en-US" altLang="ko-KR" sz="2000" b="1" dirty="0">
                <a:solidFill>
                  <a:srgbClr val="0000FF"/>
                </a:solidFill>
                <a:latin typeface="Arial" panose="020B0604020202020204" pitchFamily="34" charset="0"/>
                <a:cs typeface="Arial" panose="020B0604020202020204" pitchFamily="34" charset="0"/>
              </a:rPr>
              <a:t>RAON</a:t>
            </a:r>
          </a:p>
          <a:p>
            <a:r>
              <a:rPr lang="en-US" altLang="ko-KR" sz="2000" dirty="0">
                <a:latin typeface="Arial" panose="020B0604020202020204" pitchFamily="34" charset="0"/>
                <a:cs typeface="Arial" panose="020B0604020202020204" pitchFamily="34" charset="0"/>
              </a:rPr>
              <a:t>RAON RFQ </a:t>
            </a: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Accelerates from 10keV/u to 500keV/u</a:t>
            </a: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Adiabatic bunching</a:t>
            </a:r>
          </a:p>
          <a:p>
            <a:pPr marL="447675" indent="-177800">
              <a:buFontTx/>
              <a:buChar char="-"/>
            </a:pPr>
            <a:r>
              <a:rPr lang="en-US" altLang="ko-KR" sz="1600" dirty="0">
                <a:solidFill>
                  <a:srgbClr val="FF0000"/>
                </a:solidFill>
                <a:latin typeface="Arial" panose="020B0604020202020204" pitchFamily="34" charset="0"/>
                <a:cs typeface="Arial" panose="020B0604020202020204" pitchFamily="34" charset="0"/>
              </a:rPr>
              <a:t>Transmits almost all the beam</a:t>
            </a: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Transmission is high ~98%</a:t>
            </a:r>
          </a:p>
          <a:p>
            <a:pPr marL="447675" indent="-177800">
              <a:buFontTx/>
              <a:buChar char="-"/>
            </a:pPr>
            <a:endParaRPr lang="en-US" altLang="ko-KR" sz="1600" dirty="0">
              <a:solidFill>
                <a:schemeClr val="accent1">
                  <a:lumMod val="75000"/>
                </a:schemeClr>
              </a:solidFill>
              <a:latin typeface="Arial" panose="020B0604020202020204" pitchFamily="34" charset="0"/>
              <a:cs typeface="Arial" panose="020B0604020202020204" pitchFamily="34" charset="0"/>
            </a:endParaRP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Z emittance is big  </a:t>
            </a:r>
            <a:r>
              <a:rPr lang="en-US" altLang="ko-KR" sz="1600" dirty="0">
                <a:solidFill>
                  <a:schemeClr val="accent1">
                    <a:lumMod val="75000"/>
                  </a:schemeClr>
                </a:solidFill>
                <a:latin typeface="Symbol" panose="05050102010706020507" pitchFamily="18" charset="2"/>
                <a:cs typeface="Arial" panose="020B0604020202020204" pitchFamily="34" charset="0"/>
                <a:sym typeface="Symbol"/>
              </a:rPr>
              <a:t></a:t>
            </a:r>
            <a:r>
              <a:rPr lang="en-US" altLang="ko-KR" sz="1600" baseline="-25000" dirty="0" err="1">
                <a:solidFill>
                  <a:schemeClr val="accent1">
                    <a:lumMod val="75000"/>
                  </a:schemeClr>
                </a:solidFill>
                <a:latin typeface="Arial" panose="020B0604020202020204" pitchFamily="34" charset="0"/>
                <a:cs typeface="Arial" panose="020B0604020202020204" pitchFamily="34" charset="0"/>
                <a:sym typeface="Symbol"/>
              </a:rPr>
              <a:t>n,r</a:t>
            </a:r>
            <a:r>
              <a:rPr lang="en-US" altLang="ko-KR" sz="1600" baseline="-25000" dirty="0" err="1">
                <a:solidFill>
                  <a:schemeClr val="accent1">
                    <a:lumMod val="75000"/>
                  </a:schemeClr>
                </a:solidFill>
                <a:latin typeface="Arial" panose="020B0604020202020204" pitchFamily="34" charset="0"/>
                <a:cs typeface="Arial" panose="020B0604020202020204" pitchFamily="34" charset="0"/>
              </a:rPr>
              <a:t>ms</a:t>
            </a:r>
            <a:r>
              <a:rPr lang="en-US" altLang="ko-KR" sz="1600" dirty="0">
                <a:solidFill>
                  <a:schemeClr val="accent1">
                    <a:lumMod val="75000"/>
                  </a:schemeClr>
                </a:solidFill>
                <a:latin typeface="Arial" panose="020B0604020202020204" pitchFamily="34" charset="0"/>
                <a:cs typeface="Arial" panose="020B0604020202020204" pitchFamily="34" charset="0"/>
              </a:rPr>
              <a:t> :  0.91 keV/u-ns</a:t>
            </a:r>
          </a:p>
          <a:p>
            <a:pPr marL="447675" indent="-177800">
              <a:buFontTx/>
              <a:buChar char="-"/>
            </a:pPr>
            <a:r>
              <a:rPr lang="el-GR" altLang="ko-KR" sz="1600" dirty="0">
                <a:solidFill>
                  <a:schemeClr val="accent1">
                    <a:lumMod val="75000"/>
                  </a:schemeClr>
                </a:solidFill>
                <a:latin typeface="Arial" pitchFamily="34" charset="0"/>
                <a:cs typeface="Arial" pitchFamily="34" charset="0"/>
              </a:rPr>
              <a:t>ε</a:t>
            </a:r>
            <a:r>
              <a:rPr lang="en-US" altLang="ko-KR" sz="1600" baseline="-25000" dirty="0">
                <a:solidFill>
                  <a:schemeClr val="accent1">
                    <a:lumMod val="75000"/>
                  </a:schemeClr>
                </a:solidFill>
                <a:latin typeface="Arial" pitchFamily="34" charset="0"/>
                <a:cs typeface="Arial" pitchFamily="34" charset="0"/>
              </a:rPr>
              <a:t>nz,99.5 % </a:t>
            </a:r>
            <a:r>
              <a:rPr lang="en-US" altLang="ko-KR" sz="1600" dirty="0">
                <a:solidFill>
                  <a:schemeClr val="accent1">
                    <a:lumMod val="75000"/>
                  </a:schemeClr>
                </a:solidFill>
                <a:latin typeface="Arial" pitchFamily="34" charset="0"/>
                <a:cs typeface="Arial" pitchFamily="34" charset="0"/>
              </a:rPr>
              <a:t>: 8.5 </a:t>
            </a:r>
            <a:r>
              <a:rPr lang="en-US" altLang="ko-KR" sz="1600" dirty="0" err="1">
                <a:solidFill>
                  <a:schemeClr val="accent1">
                    <a:lumMod val="75000"/>
                  </a:schemeClr>
                </a:solidFill>
                <a:latin typeface="Arial" pitchFamily="34" charset="0"/>
                <a:cs typeface="Arial" pitchFamily="34" charset="0"/>
              </a:rPr>
              <a:t>keV</a:t>
            </a:r>
            <a:r>
              <a:rPr lang="en-US" altLang="ko-KR" sz="1600" dirty="0">
                <a:solidFill>
                  <a:schemeClr val="accent1">
                    <a:lumMod val="75000"/>
                  </a:schemeClr>
                </a:solidFill>
                <a:latin typeface="Arial" pitchFamily="34" charset="0"/>
                <a:cs typeface="Arial" pitchFamily="34" charset="0"/>
              </a:rPr>
              <a:t>/u-ns</a:t>
            </a:r>
          </a:p>
          <a:p>
            <a:pPr marL="447675" indent="-177800">
              <a:buFontTx/>
              <a:buChar char="-"/>
            </a:pPr>
            <a:endParaRPr lang="en-US" altLang="ko-KR" sz="1000" dirty="0">
              <a:latin typeface="Arial" panose="020B0604020202020204" pitchFamily="34" charset="0"/>
              <a:cs typeface="Arial" panose="020B0604020202020204" pitchFamily="34" charset="0"/>
            </a:endParaRPr>
          </a:p>
          <a:p>
            <a:r>
              <a:rPr lang="en-US" altLang="ko-KR" sz="2000" dirty="0">
                <a:latin typeface="Arial" panose="020B0604020202020204" pitchFamily="34" charset="0"/>
                <a:cs typeface="Arial" panose="020B0604020202020204" pitchFamily="34" charset="0"/>
              </a:rPr>
              <a:t>SCL3 acceptance</a:t>
            </a:r>
          </a:p>
          <a:p>
            <a:endParaRPr lang="ko-KR" altLang="en-US" sz="2000" dirty="0">
              <a:latin typeface="Arial" panose="020B0604020202020204" pitchFamily="34" charset="0"/>
              <a:cs typeface="Arial" panose="020B0604020202020204" pitchFamily="34" charset="0"/>
            </a:endParaRPr>
          </a:p>
        </p:txBody>
      </p:sp>
      <p:pic>
        <p:nvPicPr>
          <p:cNvPr id="6" name="그림 5"/>
          <p:cNvPicPr>
            <a:picLocks noChangeAspect="1"/>
          </p:cNvPicPr>
          <p:nvPr/>
        </p:nvPicPr>
        <p:blipFill rotWithShape="1">
          <a:blip r:embed="rId2" cstate="print">
            <a:extLst>
              <a:ext uri="{28A0092B-C50C-407E-A947-70E740481C1C}">
                <a14:useLocalDpi xmlns:a14="http://schemas.microsoft.com/office/drawing/2010/main" val="0"/>
              </a:ext>
            </a:extLst>
          </a:blip>
          <a:srcRect l="1685" t="4769" r="6241" b="2484"/>
          <a:stretch/>
        </p:blipFill>
        <p:spPr>
          <a:xfrm>
            <a:off x="1991544" y="4241267"/>
            <a:ext cx="2736304" cy="2501075"/>
          </a:xfrm>
          <a:prstGeom prst="rect">
            <a:avLst/>
          </a:prstGeom>
        </p:spPr>
      </p:pic>
      <p:pic>
        <p:nvPicPr>
          <p:cNvPr id="17" name="Picture 10" descr="C:\Users\ibs16\Desktop\acceptanc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0016" y="4344277"/>
            <a:ext cx="2736304" cy="2423584"/>
          </a:xfrm>
          <a:prstGeom prst="rect">
            <a:avLst/>
          </a:prstGeom>
          <a:noFill/>
          <a:extLst>
            <a:ext uri="{909E8E84-426E-40DD-AFC4-6F175D3DCCD1}">
              <a14:hiddenFill xmlns:a14="http://schemas.microsoft.com/office/drawing/2010/main">
                <a:solidFill>
                  <a:srgbClr val="FFFFFF"/>
                </a:solidFill>
              </a14:hiddenFill>
            </a:ext>
          </a:extLst>
        </p:spPr>
      </p:pic>
      <p:sp>
        <p:nvSpPr>
          <p:cNvPr id="18" name="타원 17"/>
          <p:cNvSpPr/>
          <p:nvPr/>
        </p:nvSpPr>
        <p:spPr>
          <a:xfrm rot="3300000">
            <a:off x="6781522" y="4980901"/>
            <a:ext cx="1834600" cy="870657"/>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TextBox 18"/>
          <p:cNvSpPr txBox="1"/>
          <p:nvPr/>
        </p:nvSpPr>
        <p:spPr>
          <a:xfrm>
            <a:off x="7921467" y="4973304"/>
            <a:ext cx="1444626" cy="338554"/>
          </a:xfrm>
          <a:prstGeom prst="rect">
            <a:avLst/>
          </a:prstGeom>
          <a:noFill/>
        </p:spPr>
        <p:txBody>
          <a:bodyPr wrap="none" rtlCol="0">
            <a:spAutoFit/>
          </a:bodyPr>
          <a:lstStyle/>
          <a:p>
            <a:r>
              <a:rPr lang="en-US" altLang="ko-KR" sz="1600" b="1" dirty="0">
                <a:latin typeface="Arial" panose="020B0604020202020204" pitchFamily="34" charset="0"/>
                <a:cs typeface="Arial" panose="020B0604020202020204" pitchFamily="34" charset="0"/>
              </a:rPr>
              <a:t>~27 </a:t>
            </a:r>
            <a:r>
              <a:rPr lang="en-US" altLang="ko-KR" sz="1600" b="1" dirty="0" err="1">
                <a:latin typeface="Arial" panose="020B0604020202020204" pitchFamily="34" charset="0"/>
                <a:cs typeface="Arial" panose="020B0604020202020204" pitchFamily="34" charset="0"/>
              </a:rPr>
              <a:t>keV</a:t>
            </a:r>
            <a:r>
              <a:rPr lang="en-US" altLang="ko-KR" sz="1600" b="1" dirty="0">
                <a:latin typeface="Arial" panose="020B0604020202020204" pitchFamily="34" charset="0"/>
                <a:cs typeface="Arial" panose="020B0604020202020204" pitchFamily="34" charset="0"/>
              </a:rPr>
              <a:t>/u-ns</a:t>
            </a:r>
            <a:endParaRPr lang="ko-KR" altLang="en-US" sz="1600" b="1" dirty="0">
              <a:latin typeface="Arial" panose="020B0604020202020204" pitchFamily="34" charset="0"/>
              <a:cs typeface="Arial" panose="020B0604020202020204" pitchFamily="34" charset="0"/>
            </a:endParaRPr>
          </a:p>
        </p:txBody>
      </p:sp>
      <p:sp>
        <p:nvSpPr>
          <p:cNvPr id="20" name="TextBox 19"/>
          <p:cNvSpPr txBox="1"/>
          <p:nvPr/>
        </p:nvSpPr>
        <p:spPr>
          <a:xfrm>
            <a:off x="3863752" y="4964850"/>
            <a:ext cx="1444626" cy="338554"/>
          </a:xfrm>
          <a:prstGeom prst="rect">
            <a:avLst/>
          </a:prstGeom>
          <a:noFill/>
        </p:spPr>
        <p:txBody>
          <a:bodyPr wrap="none" rtlCol="0">
            <a:spAutoFit/>
          </a:bodyPr>
          <a:lstStyle/>
          <a:p>
            <a:r>
              <a:rPr lang="en-US" altLang="ko-KR" sz="1600" b="1" dirty="0">
                <a:latin typeface="Arial" panose="020B0604020202020204" pitchFamily="34" charset="0"/>
                <a:cs typeface="Arial" panose="020B0604020202020204" pitchFamily="34" charset="0"/>
              </a:rPr>
              <a:t>~30 </a:t>
            </a:r>
            <a:r>
              <a:rPr lang="en-US" altLang="ko-KR" sz="1600" b="1" dirty="0" err="1">
                <a:latin typeface="Arial" panose="020B0604020202020204" pitchFamily="34" charset="0"/>
                <a:cs typeface="Arial" panose="020B0604020202020204" pitchFamily="34" charset="0"/>
              </a:rPr>
              <a:t>keV</a:t>
            </a:r>
            <a:r>
              <a:rPr lang="en-US" altLang="ko-KR" sz="1600" b="1" dirty="0">
                <a:latin typeface="Arial" panose="020B0604020202020204" pitchFamily="34" charset="0"/>
                <a:cs typeface="Arial" panose="020B0604020202020204" pitchFamily="34" charset="0"/>
              </a:rPr>
              <a:t>/u-ns</a:t>
            </a:r>
            <a:endParaRPr lang="ko-KR" alt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39452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B6878C1-976F-4319-A3F0-E54ABC11E363}"/>
              </a:ext>
            </a:extLst>
          </p:cNvPr>
          <p:cNvSpPr>
            <a:spLocks noGrp="1"/>
          </p:cNvSpPr>
          <p:nvPr>
            <p:ph type="title"/>
          </p:nvPr>
        </p:nvSpPr>
        <p:spPr/>
        <p:txBody>
          <a:bodyPr>
            <a:normAutofit fontScale="90000"/>
          </a:bodyPr>
          <a:lstStyle/>
          <a:p>
            <a:r>
              <a:rPr lang="en-US" altLang="ko-KR" dirty="0"/>
              <a:t>Operation possible without MHB</a:t>
            </a:r>
            <a:endParaRPr lang="ko-KR" altLang="en-US" dirty="0"/>
          </a:p>
        </p:txBody>
      </p:sp>
      <p:sp>
        <p:nvSpPr>
          <p:cNvPr id="4" name="내용 개체 틀 2">
            <a:extLst>
              <a:ext uri="{FF2B5EF4-FFF2-40B4-BE49-F238E27FC236}">
                <a16:creationId xmlns:a16="http://schemas.microsoft.com/office/drawing/2014/main" id="{04F3D2D1-D488-4C45-AC98-7C1708B313EA}"/>
              </a:ext>
            </a:extLst>
          </p:cNvPr>
          <p:cNvSpPr>
            <a:spLocks noGrp="1"/>
          </p:cNvSpPr>
          <p:nvPr>
            <p:ph sz="half" idx="2"/>
          </p:nvPr>
        </p:nvSpPr>
        <p:spPr>
          <a:xfrm>
            <a:off x="1165242" y="4761148"/>
            <a:ext cx="9505056" cy="1800200"/>
          </a:xfrm>
        </p:spPr>
        <p:txBody>
          <a:bodyPr>
            <a:normAutofit/>
          </a:bodyPr>
          <a:lstStyle/>
          <a:p>
            <a:r>
              <a:rPr lang="en-US" altLang="ko-KR" sz="2200" dirty="0">
                <a:latin typeface="Arial" panose="020B0604020202020204" pitchFamily="34" charset="0"/>
                <a:cs typeface="Arial" panose="020B0604020202020204" pitchFamily="34" charset="0"/>
              </a:rPr>
              <a:t>Machine imperfection studies show that 400 kW operation is possible without</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MHB</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and VE for the RAON. </a:t>
            </a:r>
          </a:p>
          <a:p>
            <a:r>
              <a:rPr lang="en-US" altLang="ko-KR" sz="2200" dirty="0">
                <a:solidFill>
                  <a:srgbClr val="0000FF"/>
                </a:solidFill>
                <a:latin typeface="Arial" panose="020B0604020202020204" pitchFamily="34" charset="0"/>
                <a:cs typeface="Arial" panose="020B0604020202020204" pitchFamily="34" charset="0"/>
              </a:rPr>
              <a:t>End-to-end machine</a:t>
            </a:r>
            <a:r>
              <a:rPr lang="ko-KR" altLang="en-US" sz="2200" dirty="0">
                <a:solidFill>
                  <a:srgbClr val="0000FF"/>
                </a:solidFill>
                <a:latin typeface="Arial" panose="020B0604020202020204" pitchFamily="34" charset="0"/>
                <a:cs typeface="Arial" panose="020B0604020202020204" pitchFamily="34" charset="0"/>
              </a:rPr>
              <a:t> </a:t>
            </a:r>
            <a:r>
              <a:rPr lang="en-US" altLang="ko-KR" sz="2200" dirty="0">
                <a:solidFill>
                  <a:srgbClr val="0000FF"/>
                </a:solidFill>
                <a:latin typeface="Arial" panose="020B0604020202020204" pitchFamily="34" charset="0"/>
                <a:cs typeface="Arial" panose="020B0604020202020204" pitchFamily="34" charset="0"/>
              </a:rPr>
              <a:t>imperfection study showed</a:t>
            </a:r>
            <a:r>
              <a:rPr lang="ko-KR" altLang="en-US" sz="2200" dirty="0">
                <a:solidFill>
                  <a:srgbClr val="0000FF"/>
                </a:solidFill>
                <a:latin typeface="Arial" panose="020B0604020202020204" pitchFamily="34" charset="0"/>
                <a:cs typeface="Arial" panose="020B0604020202020204" pitchFamily="34" charset="0"/>
              </a:rPr>
              <a:t> </a:t>
            </a:r>
            <a:r>
              <a:rPr lang="en-US" altLang="ko-KR" sz="2200" dirty="0">
                <a:solidFill>
                  <a:srgbClr val="0000FF"/>
                </a:solidFill>
                <a:latin typeface="Arial" panose="020B0604020202020204" pitchFamily="34" charset="0"/>
                <a:cs typeface="Arial" panose="020B0604020202020204" pitchFamily="34" charset="0"/>
              </a:rPr>
              <a:t>that beam loss requirement &lt; 1 W/m is met.  </a:t>
            </a:r>
          </a:p>
          <a:p>
            <a:endParaRPr lang="en-US" altLang="ko-KR" sz="2200" dirty="0"/>
          </a:p>
          <a:p>
            <a:endParaRPr lang="en-US" altLang="ko-KR" sz="2200" dirty="0"/>
          </a:p>
          <a:p>
            <a:endParaRPr lang="ko-KR" altLang="en-US" sz="2000" dirty="0"/>
          </a:p>
        </p:txBody>
      </p:sp>
      <p:pic>
        <p:nvPicPr>
          <p:cNvPr id="5" name="Picture 2" descr="C:\Work\Jeon\Papers\2018\JKPS_Imperfection_2018\fig11_jeon.png">
            <a:extLst>
              <a:ext uri="{FF2B5EF4-FFF2-40B4-BE49-F238E27FC236}">
                <a16:creationId xmlns:a16="http://schemas.microsoft.com/office/drawing/2014/main" id="{37FF3AC5-9FCA-4E72-BE15-B5E908824D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0675" y="908720"/>
            <a:ext cx="8805116" cy="361239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3E08CF2-8BB3-42DA-B4E8-83949E054E53}"/>
              </a:ext>
            </a:extLst>
          </p:cNvPr>
          <p:cNvSpPr txBox="1"/>
          <p:nvPr/>
        </p:nvSpPr>
        <p:spPr>
          <a:xfrm>
            <a:off x="5591944" y="1558533"/>
            <a:ext cx="1287532" cy="646331"/>
          </a:xfrm>
          <a:prstGeom prst="rect">
            <a:avLst/>
          </a:prstGeom>
          <a:solidFill>
            <a:srgbClr val="92D050"/>
          </a:solidFill>
        </p:spPr>
        <p:txBody>
          <a:bodyPr wrap="none" rtlCol="0">
            <a:spAutoFit/>
          </a:bodyPr>
          <a:lstStyle/>
          <a:p>
            <a:r>
              <a:rPr lang="en-US" altLang="ko-KR" dirty="0">
                <a:latin typeface="Arial" panose="020B0604020202020204" pitchFamily="34" charset="0"/>
                <a:cs typeface="Arial" panose="020B0604020202020204" pitchFamily="34" charset="0"/>
              </a:rPr>
              <a:t>P2DT </a:t>
            </a:r>
          </a:p>
          <a:p>
            <a:r>
              <a:rPr lang="en-US" altLang="ko-KR" dirty="0">
                <a:latin typeface="Arial" panose="020B0604020202020204" pitchFamily="34" charset="0"/>
                <a:cs typeface="Arial" panose="020B0604020202020204" pitchFamily="34" charset="0"/>
              </a:rPr>
              <a:t>collimators</a:t>
            </a:r>
            <a:endParaRPr lang="ko-KR" altLang="en-US" dirty="0">
              <a:latin typeface="Arial" panose="020B0604020202020204" pitchFamily="34" charset="0"/>
              <a:cs typeface="Arial" panose="020B0604020202020204" pitchFamily="34" charset="0"/>
            </a:endParaRPr>
          </a:p>
        </p:txBody>
      </p:sp>
      <p:sp>
        <p:nvSpPr>
          <p:cNvPr id="6" name="사각형: 둥근 모서리 5">
            <a:extLst>
              <a:ext uri="{FF2B5EF4-FFF2-40B4-BE49-F238E27FC236}">
                <a16:creationId xmlns:a16="http://schemas.microsoft.com/office/drawing/2014/main" id="{5228E793-AFA4-44A3-A209-64035530C6B1}"/>
              </a:ext>
            </a:extLst>
          </p:cNvPr>
          <p:cNvSpPr/>
          <p:nvPr/>
        </p:nvSpPr>
        <p:spPr>
          <a:xfrm>
            <a:off x="3719736" y="1520788"/>
            <a:ext cx="612068" cy="1800200"/>
          </a:xfrm>
          <a:prstGeom prst="roundRect">
            <a:avLst/>
          </a:prstGeom>
          <a:no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사각형: 둥근 모서리 6">
            <a:extLst>
              <a:ext uri="{FF2B5EF4-FFF2-40B4-BE49-F238E27FC236}">
                <a16:creationId xmlns:a16="http://schemas.microsoft.com/office/drawing/2014/main" id="{B44E1D61-52EE-433E-B586-DF6320161085}"/>
              </a:ext>
            </a:extLst>
          </p:cNvPr>
          <p:cNvSpPr/>
          <p:nvPr/>
        </p:nvSpPr>
        <p:spPr>
          <a:xfrm>
            <a:off x="8112224" y="1520788"/>
            <a:ext cx="612068" cy="1800200"/>
          </a:xfrm>
          <a:prstGeom prst="roundRect">
            <a:avLst/>
          </a:prstGeom>
          <a:no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9" name="직선 화살표 연결선 8">
            <a:extLst>
              <a:ext uri="{FF2B5EF4-FFF2-40B4-BE49-F238E27FC236}">
                <a16:creationId xmlns:a16="http://schemas.microsoft.com/office/drawing/2014/main" id="{3EE8A967-9D54-41AC-9C58-9D405B7833DA}"/>
              </a:ext>
            </a:extLst>
          </p:cNvPr>
          <p:cNvCxnSpPr/>
          <p:nvPr/>
        </p:nvCxnSpPr>
        <p:spPr>
          <a:xfrm flipH="1">
            <a:off x="4431075" y="1952836"/>
            <a:ext cx="1080120" cy="216024"/>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직선 화살표 연결선 9">
            <a:extLst>
              <a:ext uri="{FF2B5EF4-FFF2-40B4-BE49-F238E27FC236}">
                <a16:creationId xmlns:a16="http://schemas.microsoft.com/office/drawing/2014/main" id="{5BAD352E-43C2-4743-9F33-AACD4D25E526}"/>
              </a:ext>
            </a:extLst>
          </p:cNvPr>
          <p:cNvCxnSpPr>
            <a:cxnSpLocks/>
          </p:cNvCxnSpPr>
          <p:nvPr/>
        </p:nvCxnSpPr>
        <p:spPr>
          <a:xfrm>
            <a:off x="6965252" y="1952836"/>
            <a:ext cx="1074964" cy="216024"/>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6146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E3D2011-69FE-4D82-8B5F-151AD85672EF}"/>
              </a:ext>
            </a:extLst>
          </p:cNvPr>
          <p:cNvSpPr>
            <a:spLocks noGrp="1"/>
          </p:cNvSpPr>
          <p:nvPr>
            <p:ph type="title"/>
          </p:nvPr>
        </p:nvSpPr>
        <p:spPr/>
        <p:txBody>
          <a:bodyPr>
            <a:normAutofit fontScale="90000"/>
          </a:bodyPr>
          <a:lstStyle/>
          <a:p>
            <a:r>
              <a:rPr lang="en-US" altLang="ko-KR" dirty="0"/>
              <a:t>Lorentz equation</a:t>
            </a:r>
            <a:endParaRPr lang="ko-KR" altLang="en-US" dirty="0"/>
          </a:p>
        </p:txBody>
      </p:sp>
      <p:sp>
        <p:nvSpPr>
          <p:cNvPr id="3" name="내용 개체 틀 2">
            <a:extLst>
              <a:ext uri="{FF2B5EF4-FFF2-40B4-BE49-F238E27FC236}">
                <a16:creationId xmlns:a16="http://schemas.microsoft.com/office/drawing/2014/main" id="{8D0781F8-C984-4B1E-9EFA-049FC9FD7757}"/>
              </a:ext>
            </a:extLst>
          </p:cNvPr>
          <p:cNvSpPr>
            <a:spLocks noGrp="1"/>
          </p:cNvSpPr>
          <p:nvPr>
            <p:ph sz="half" idx="2"/>
          </p:nvPr>
        </p:nvSpPr>
        <p:spPr>
          <a:xfrm>
            <a:off x="407368" y="944724"/>
            <a:ext cx="10081120" cy="4932548"/>
          </a:xfrm>
        </p:spPr>
        <p:txBody>
          <a:bodyPr/>
          <a:lstStyle/>
          <a:p>
            <a:r>
              <a:rPr lang="en-US" altLang="ko-KR" sz="2200" dirty="0">
                <a:latin typeface="Arial" panose="020B0604020202020204" pitchFamily="34" charset="0"/>
                <a:cs typeface="Arial" panose="020B0604020202020204" pitchFamily="34" charset="0"/>
              </a:rPr>
              <a:t>Lorentz equation governs the equation of motion of the beam. </a:t>
            </a:r>
          </a:p>
          <a:p>
            <a:endParaRPr lang="en-US" altLang="ko-KR" sz="2200" dirty="0">
              <a:latin typeface="Arial" panose="020B0604020202020204" pitchFamily="34" charset="0"/>
              <a:cs typeface="Arial" panose="020B0604020202020204" pitchFamily="34" charset="0"/>
            </a:endParaRPr>
          </a:p>
          <a:p>
            <a:pPr marL="0" indent="0">
              <a:buNone/>
            </a:pPr>
            <a:endParaRPr lang="en-US" altLang="ko-KR" sz="2200" dirty="0">
              <a:latin typeface="Arial" panose="020B0604020202020204" pitchFamily="34" charset="0"/>
              <a:cs typeface="Arial" panose="020B0604020202020204" pitchFamily="34" charset="0"/>
            </a:endParaRPr>
          </a:p>
          <a:p>
            <a:r>
              <a:rPr lang="en-US" altLang="ko-KR" sz="2200" dirty="0">
                <a:latin typeface="Arial" panose="020B0604020202020204" pitchFamily="34" charset="0"/>
                <a:cs typeface="Arial" panose="020B0604020202020204" pitchFamily="34" charset="0"/>
              </a:rPr>
              <a:t>Electric field or magnetic field is used to apply force to the beam. </a:t>
            </a:r>
          </a:p>
          <a:p>
            <a:r>
              <a:rPr lang="en-US" altLang="ko-KR" sz="2200" dirty="0"/>
              <a:t>Magnetic field multipoles are expressed as follows: </a:t>
            </a:r>
          </a:p>
          <a:p>
            <a:endParaRPr lang="en-US" altLang="ko-KR" dirty="0"/>
          </a:p>
        </p:txBody>
      </p:sp>
      <p:pic>
        <p:nvPicPr>
          <p:cNvPr id="4" name="그림 3">
            <a:extLst>
              <a:ext uri="{FF2B5EF4-FFF2-40B4-BE49-F238E27FC236}">
                <a16:creationId xmlns:a16="http://schemas.microsoft.com/office/drawing/2014/main" id="{058E7A3D-2A6A-4583-B0A9-C78024086438}"/>
              </a:ext>
            </a:extLst>
          </p:cNvPr>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1631504" y="1454047"/>
            <a:ext cx="4464496" cy="585473"/>
          </a:xfrm>
          <a:prstGeom prst="rect">
            <a:avLst/>
          </a:prstGeom>
        </p:spPr>
      </p:pic>
      <p:pic>
        <p:nvPicPr>
          <p:cNvPr id="11" name="그림 10">
            <a:extLst>
              <a:ext uri="{FF2B5EF4-FFF2-40B4-BE49-F238E27FC236}">
                <a16:creationId xmlns:a16="http://schemas.microsoft.com/office/drawing/2014/main" id="{F1CA4F43-F5C6-4607-A740-7E3469110DE6}"/>
              </a:ext>
            </a:extLst>
          </p:cNvPr>
          <p:cNvPicPr>
            <a:picLocks noChangeAspect="1"/>
          </p:cNvPicPr>
          <p:nvPr>
            <p:custDataLst>
              <p:tags r:id="rId2"/>
            </p:custDataLst>
          </p:nvPr>
        </p:nvPicPr>
        <p:blipFill>
          <a:blip r:embed="rId5" cstate="print">
            <a:extLst>
              <a:ext uri="{28A0092B-C50C-407E-A947-70E740481C1C}">
                <a14:useLocalDpi xmlns:a14="http://schemas.microsoft.com/office/drawing/2010/main" val="0"/>
              </a:ext>
            </a:extLst>
          </a:blip>
          <a:stretch>
            <a:fillRect/>
          </a:stretch>
        </p:blipFill>
        <p:spPr>
          <a:xfrm>
            <a:off x="1064338" y="2964757"/>
            <a:ext cx="8632062" cy="644263"/>
          </a:xfrm>
          <a:prstGeom prst="rect">
            <a:avLst/>
          </a:prstGeom>
        </p:spPr>
      </p:pic>
      <p:grpSp>
        <p:nvGrpSpPr>
          <p:cNvPr id="12" name="그룹 11">
            <a:extLst>
              <a:ext uri="{FF2B5EF4-FFF2-40B4-BE49-F238E27FC236}">
                <a16:creationId xmlns:a16="http://schemas.microsoft.com/office/drawing/2014/main" id="{61453E0A-C65C-40C1-88ED-63F04C40C4B0}"/>
              </a:ext>
            </a:extLst>
          </p:cNvPr>
          <p:cNvGrpSpPr/>
          <p:nvPr/>
        </p:nvGrpSpPr>
        <p:grpSpPr>
          <a:xfrm>
            <a:off x="886783" y="3662993"/>
            <a:ext cx="8989637" cy="3150383"/>
            <a:chOff x="154363" y="1696558"/>
            <a:chExt cx="8989637" cy="3150383"/>
          </a:xfrm>
        </p:grpSpPr>
        <p:grpSp>
          <p:nvGrpSpPr>
            <p:cNvPr id="13" name="그룹 12">
              <a:extLst>
                <a:ext uri="{FF2B5EF4-FFF2-40B4-BE49-F238E27FC236}">
                  <a16:creationId xmlns:a16="http://schemas.microsoft.com/office/drawing/2014/main" id="{106B91C9-A444-449C-B988-FE0311AA2DDF}"/>
                </a:ext>
              </a:extLst>
            </p:cNvPr>
            <p:cNvGrpSpPr/>
            <p:nvPr/>
          </p:nvGrpSpPr>
          <p:grpSpPr>
            <a:xfrm>
              <a:off x="154363" y="1696558"/>
              <a:ext cx="8989637" cy="3150383"/>
              <a:chOff x="154363" y="1696558"/>
              <a:chExt cx="8989637" cy="3150383"/>
            </a:xfrm>
          </p:grpSpPr>
          <p:pic>
            <p:nvPicPr>
              <p:cNvPr id="15" name="Picture 2">
                <a:extLst>
                  <a:ext uri="{FF2B5EF4-FFF2-40B4-BE49-F238E27FC236}">
                    <a16:creationId xmlns:a16="http://schemas.microsoft.com/office/drawing/2014/main" id="{6C3AC945-90F3-4873-8BD4-6306C6A0FA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363" y="1696558"/>
                <a:ext cx="8924041" cy="3150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직사각형 15">
                <a:extLst>
                  <a:ext uri="{FF2B5EF4-FFF2-40B4-BE49-F238E27FC236}">
                    <a16:creationId xmlns:a16="http://schemas.microsoft.com/office/drawing/2014/main" id="{7F79F5AE-55BE-47F3-B4AD-309D7A0DF9F7}"/>
                  </a:ext>
                </a:extLst>
              </p:cNvPr>
              <p:cNvSpPr/>
              <p:nvPr/>
            </p:nvSpPr>
            <p:spPr>
              <a:xfrm>
                <a:off x="8686800" y="4426085"/>
                <a:ext cx="457200" cy="27237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p>
            </p:txBody>
          </p:sp>
          <p:pic>
            <p:nvPicPr>
              <p:cNvPr id="17" name="Picture 3">
                <a:extLst>
                  <a:ext uri="{FF2B5EF4-FFF2-40B4-BE49-F238E27FC236}">
                    <a16:creationId xmlns:a16="http://schemas.microsoft.com/office/drawing/2014/main" id="{25FA9FAD-5F89-4270-BD6C-525242F411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10254" y="4421872"/>
                <a:ext cx="1313234" cy="2859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4" name="직사각형 13">
              <a:extLst>
                <a:ext uri="{FF2B5EF4-FFF2-40B4-BE49-F238E27FC236}">
                  <a16:creationId xmlns:a16="http://schemas.microsoft.com/office/drawing/2014/main" id="{6FB1AAB4-477E-4FFF-9FE2-8202DBF89577}"/>
                </a:ext>
              </a:extLst>
            </p:cNvPr>
            <p:cNvSpPr/>
            <p:nvPr/>
          </p:nvSpPr>
          <p:spPr>
            <a:xfrm>
              <a:off x="213360" y="1752600"/>
              <a:ext cx="8755380" cy="3040380"/>
            </a:xfrm>
            <a:prstGeom prst="rect">
              <a:avLst/>
            </a:prstGeom>
            <a:noFill/>
            <a:ln w="50800"/>
          </p:spPr>
          <p:style>
            <a:lnRef idx="1">
              <a:schemeClr val="accent1"/>
            </a:lnRef>
            <a:fillRef idx="3">
              <a:schemeClr val="accent1"/>
            </a:fillRef>
            <a:effectRef idx="2">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17815584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980481" y="116633"/>
            <a:ext cx="8226720" cy="716971"/>
          </a:xfrm>
        </p:spPr>
        <p:txBody>
          <a:bodyPr>
            <a:normAutofit fontScale="90000"/>
          </a:bodyPr>
          <a:lstStyle/>
          <a:p>
            <a:r>
              <a:rPr lang="en-US" altLang="ko-KR" dirty="0"/>
              <a:t>RFQ                                                           </a:t>
            </a:r>
            <a:r>
              <a:rPr lang="en-US" altLang="ko-KR" sz="2700" dirty="0"/>
              <a:t>Radio Frequency Quadrupole</a:t>
            </a:r>
            <a:endParaRPr lang="ko-KR" altLang="en-US" sz="2700"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309" t="8178" r="3748" b="6688"/>
          <a:stretch/>
        </p:blipFill>
        <p:spPr bwMode="auto">
          <a:xfrm>
            <a:off x="6852084" y="3286708"/>
            <a:ext cx="5076564" cy="3411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내용 개체 틀 2"/>
          <p:cNvSpPr txBox="1">
            <a:spLocks/>
          </p:cNvSpPr>
          <p:nvPr/>
        </p:nvSpPr>
        <p:spPr bwMode="auto">
          <a:xfrm>
            <a:off x="700916" y="1034112"/>
            <a:ext cx="11047712" cy="23228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5572" rIns="0" bIns="0" numCol="1" anchor="t" anchorCtr="0" compatLnSpc="1">
            <a:prstTxWarp prst="textNoShape">
              <a:avLst/>
            </a:prstTxWarp>
          </a:bodyPr>
          <a:lstStyle>
            <a:lvl1pPr marL="310659" indent="-310659" algn="l" defTabSz="414210" rtl="0" eaLnBrk="0" fontAlgn="base" hangingPunct="0">
              <a:lnSpc>
                <a:spcPct val="93000"/>
              </a:lnSpc>
              <a:spcBef>
                <a:spcPct val="0"/>
              </a:spcBef>
              <a:spcAft>
                <a:spcPts val="1293"/>
              </a:spcAft>
              <a:buClr>
                <a:srgbClr val="000000"/>
              </a:buClr>
              <a:buSzPct val="100000"/>
              <a:buFont typeface="Times New Roman" pitchFamily="16" charset="0"/>
              <a:defRPr sz="2900">
                <a:solidFill>
                  <a:srgbClr val="000000"/>
                </a:solidFill>
                <a:latin typeface="+mn-lt"/>
                <a:ea typeface="+mn-ea"/>
                <a:cs typeface="+mn-cs"/>
              </a:defRPr>
            </a:lvl1pPr>
            <a:lvl2pPr marL="673092" indent="-258882" algn="l" defTabSz="414210" rtl="0" eaLnBrk="0" fontAlgn="base" hangingPunct="0">
              <a:lnSpc>
                <a:spcPct val="93000"/>
              </a:lnSpc>
              <a:spcBef>
                <a:spcPct val="0"/>
              </a:spcBef>
              <a:spcAft>
                <a:spcPts val="1032"/>
              </a:spcAft>
              <a:buClr>
                <a:srgbClr val="000000"/>
              </a:buClr>
              <a:buSzPct val="100000"/>
              <a:buFont typeface="Times New Roman" pitchFamily="16" charset="0"/>
              <a:defRPr sz="2500">
                <a:solidFill>
                  <a:srgbClr val="000000"/>
                </a:solidFill>
                <a:latin typeface="+mn-lt"/>
                <a:ea typeface="+mn-ea"/>
                <a:cs typeface="+mn-cs"/>
              </a:defRPr>
            </a:lvl2pPr>
            <a:lvl3pPr marL="1035524" indent="-207106" algn="l" defTabSz="414210" rtl="0" eaLnBrk="0" fontAlgn="base" hangingPunct="0">
              <a:lnSpc>
                <a:spcPct val="93000"/>
              </a:lnSpc>
              <a:spcBef>
                <a:spcPct val="0"/>
              </a:spcBef>
              <a:spcAft>
                <a:spcPts val="771"/>
              </a:spcAft>
              <a:buClr>
                <a:srgbClr val="000000"/>
              </a:buClr>
              <a:buSzPct val="100000"/>
              <a:buFont typeface="Times New Roman" pitchFamily="16" charset="0"/>
              <a:defRPr sz="2200">
                <a:solidFill>
                  <a:srgbClr val="000000"/>
                </a:solidFill>
                <a:latin typeface="+mn-lt"/>
                <a:ea typeface="+mn-ea"/>
                <a:cs typeface="+mn-cs"/>
              </a:defRPr>
            </a:lvl3pPr>
            <a:lvl4pPr marL="1449736" indent="-207106" algn="l" defTabSz="414210" rtl="0" eaLnBrk="0" fontAlgn="base" hangingPunct="0">
              <a:lnSpc>
                <a:spcPct val="93000"/>
              </a:lnSpc>
              <a:spcBef>
                <a:spcPct val="0"/>
              </a:spcBef>
              <a:spcAft>
                <a:spcPts val="522"/>
              </a:spcAft>
              <a:buClr>
                <a:srgbClr val="000000"/>
              </a:buClr>
              <a:buSzPct val="100000"/>
              <a:buFont typeface="Times New Roman" pitchFamily="16" charset="0"/>
              <a:defRPr sz="1800">
                <a:solidFill>
                  <a:srgbClr val="000000"/>
                </a:solidFill>
                <a:latin typeface="+mn-lt"/>
                <a:ea typeface="+mn-ea"/>
                <a:cs typeface="+mn-cs"/>
              </a:defRPr>
            </a:lvl4pPr>
            <a:lvl5pPr marL="1863947" indent="-207106" algn="l" defTabSz="414210" rtl="0" eaLnBrk="0" fontAlgn="base" hangingPunct="0">
              <a:lnSpc>
                <a:spcPct val="93000"/>
              </a:lnSpc>
              <a:spcBef>
                <a:spcPct val="0"/>
              </a:spcBef>
              <a:spcAft>
                <a:spcPts val="261"/>
              </a:spcAft>
              <a:buClr>
                <a:srgbClr val="000000"/>
              </a:buClr>
              <a:buSzPct val="100000"/>
              <a:buFont typeface="Times New Roman" pitchFamily="16" charset="0"/>
              <a:defRPr sz="1800">
                <a:solidFill>
                  <a:srgbClr val="000000"/>
                </a:solidFill>
                <a:latin typeface="+mn-lt"/>
                <a:ea typeface="+mn-ea"/>
                <a:cs typeface="+mn-cs"/>
              </a:defRPr>
            </a:lvl5pPr>
            <a:lvl6pPr marL="2278159" indent="-207106" algn="l" defTabSz="414210" rtl="0" fontAlgn="base" hangingPunct="0">
              <a:lnSpc>
                <a:spcPct val="93000"/>
              </a:lnSpc>
              <a:spcBef>
                <a:spcPct val="0"/>
              </a:spcBef>
              <a:spcAft>
                <a:spcPts val="261"/>
              </a:spcAft>
              <a:buClr>
                <a:srgbClr val="000000"/>
              </a:buClr>
              <a:buSzPct val="100000"/>
              <a:buFont typeface="Times New Roman" pitchFamily="16" charset="0"/>
              <a:defRPr sz="1800">
                <a:solidFill>
                  <a:srgbClr val="000000"/>
                </a:solidFill>
                <a:latin typeface="+mn-lt"/>
                <a:ea typeface="+mn-ea"/>
                <a:cs typeface="+mn-cs"/>
              </a:defRPr>
            </a:lvl6pPr>
            <a:lvl7pPr marL="2692368" indent="-207106" algn="l" defTabSz="414210" rtl="0" fontAlgn="base" hangingPunct="0">
              <a:lnSpc>
                <a:spcPct val="93000"/>
              </a:lnSpc>
              <a:spcBef>
                <a:spcPct val="0"/>
              </a:spcBef>
              <a:spcAft>
                <a:spcPts val="261"/>
              </a:spcAft>
              <a:buClr>
                <a:srgbClr val="000000"/>
              </a:buClr>
              <a:buSzPct val="100000"/>
              <a:buFont typeface="Times New Roman" pitchFamily="16" charset="0"/>
              <a:defRPr sz="1800">
                <a:solidFill>
                  <a:srgbClr val="000000"/>
                </a:solidFill>
                <a:latin typeface="+mn-lt"/>
                <a:ea typeface="+mn-ea"/>
                <a:cs typeface="+mn-cs"/>
              </a:defRPr>
            </a:lvl7pPr>
            <a:lvl8pPr marL="3106582" indent="-207106" algn="l" defTabSz="414210" rtl="0" fontAlgn="base" hangingPunct="0">
              <a:lnSpc>
                <a:spcPct val="93000"/>
              </a:lnSpc>
              <a:spcBef>
                <a:spcPct val="0"/>
              </a:spcBef>
              <a:spcAft>
                <a:spcPts val="261"/>
              </a:spcAft>
              <a:buClr>
                <a:srgbClr val="000000"/>
              </a:buClr>
              <a:buSzPct val="100000"/>
              <a:buFont typeface="Times New Roman" pitchFamily="16" charset="0"/>
              <a:defRPr sz="1800">
                <a:solidFill>
                  <a:srgbClr val="000000"/>
                </a:solidFill>
                <a:latin typeface="+mn-lt"/>
                <a:ea typeface="+mn-ea"/>
                <a:cs typeface="+mn-cs"/>
              </a:defRPr>
            </a:lvl8pPr>
            <a:lvl9pPr marL="3520789" indent="-207106" algn="l" defTabSz="414210" rtl="0" fontAlgn="base" hangingPunct="0">
              <a:lnSpc>
                <a:spcPct val="93000"/>
              </a:lnSpc>
              <a:spcBef>
                <a:spcPct val="0"/>
              </a:spcBef>
              <a:spcAft>
                <a:spcPts val="261"/>
              </a:spcAft>
              <a:buClr>
                <a:srgbClr val="000000"/>
              </a:buClr>
              <a:buSzPct val="100000"/>
              <a:buFont typeface="Times New Roman" pitchFamily="16" charset="0"/>
              <a:defRPr sz="1800">
                <a:solidFill>
                  <a:srgbClr val="000000"/>
                </a:solidFill>
                <a:latin typeface="+mn-lt"/>
                <a:ea typeface="+mn-ea"/>
                <a:cs typeface="+mn-cs"/>
              </a:defRPr>
            </a:lvl9pPr>
          </a:lstStyle>
          <a:p>
            <a:pPr marL="457200" indent="-457200">
              <a:buFont typeface="Arial" pitchFamily="34" charset="0"/>
              <a:buChar char="•"/>
            </a:pPr>
            <a:r>
              <a:rPr lang="en-US" altLang="ko-KR" sz="2400" dirty="0">
                <a:latin typeface="Arial" panose="020B0604020202020204" pitchFamily="34" charset="0"/>
                <a:cs typeface="Arial" panose="020B0604020202020204" pitchFamily="34" charset="0"/>
              </a:rPr>
              <a:t>Perfect link between ion source (DC beam) and linac (bunched beam).</a:t>
            </a:r>
          </a:p>
          <a:p>
            <a:pPr marL="457200" indent="-457200">
              <a:buFont typeface="Arial" pitchFamily="34" charset="0"/>
              <a:buChar char="•"/>
            </a:pPr>
            <a:r>
              <a:rPr lang="en-US" altLang="ko-KR" sz="2400" dirty="0">
                <a:latin typeface="Arial" panose="020B0604020202020204" pitchFamily="34" charset="0"/>
                <a:cs typeface="Arial" panose="020B0604020202020204" pitchFamily="34" charset="0"/>
              </a:rPr>
              <a:t>Bunches and accelerates DC input beam into a bunched beam </a:t>
            </a:r>
            <a:r>
              <a:rPr lang="en-US" altLang="ko-KR" sz="2400" dirty="0">
                <a:latin typeface="Arial" panose="020B0604020202020204" pitchFamily="34" charset="0"/>
                <a:cs typeface="Arial" panose="020B0604020202020204" pitchFamily="34" charset="0"/>
                <a:sym typeface="Wingdings" panose="05000000000000000000" pitchFamily="2" charset="2"/>
              </a:rPr>
              <a:t> reduces beam loss dramatically.</a:t>
            </a:r>
            <a:endParaRPr lang="en-US" altLang="ko-KR" sz="2400" dirty="0">
              <a:latin typeface="Arial" panose="020B0604020202020204" pitchFamily="34" charset="0"/>
              <a:cs typeface="Arial" panose="020B0604020202020204" pitchFamily="34" charset="0"/>
            </a:endParaRPr>
          </a:p>
          <a:p>
            <a:pPr marL="457200" indent="-457200">
              <a:buFont typeface="Arial" pitchFamily="34" charset="0"/>
              <a:buChar char="•"/>
            </a:pPr>
            <a:r>
              <a:rPr lang="en-US" altLang="ko-KR" sz="2400" dirty="0">
                <a:latin typeface="Arial" panose="020B0604020202020204" pitchFamily="34" charset="0"/>
                <a:cs typeface="Arial" panose="020B0604020202020204" pitchFamily="34" charset="0"/>
              </a:rPr>
              <a:t>Accelerate high current and small emittance beam to reasonably high energy.</a:t>
            </a:r>
          </a:p>
          <a:p>
            <a:pPr marL="0" indent="0"/>
            <a:endParaRPr lang="en-US" altLang="ko-KR" dirty="0"/>
          </a:p>
          <a:p>
            <a:pPr marL="457200" indent="-457200">
              <a:buFont typeface="Arial" pitchFamily="34" charset="0"/>
              <a:buChar char="•"/>
            </a:pPr>
            <a:endParaRPr lang="ko-KR" altLang="en-US" dirty="0"/>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410" y="3284984"/>
            <a:ext cx="6483213" cy="1936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39423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980481" y="116633"/>
            <a:ext cx="8226720" cy="716971"/>
          </a:xfrm>
        </p:spPr>
        <p:txBody>
          <a:bodyPr/>
          <a:lstStyle/>
          <a:p>
            <a:r>
              <a:rPr lang="en-US" altLang="ko-KR" dirty="0">
                <a:latin typeface="Arial" panose="020B0604020202020204" pitchFamily="34" charset="0"/>
                <a:cs typeface="Arial" panose="020B0604020202020204" pitchFamily="34" charset="0"/>
              </a:rPr>
              <a:t>RFQ history</a:t>
            </a:r>
            <a:endParaRPr lang="ko-KR" altLang="en-US" dirty="0">
              <a:latin typeface="Arial" panose="020B0604020202020204" pitchFamily="34" charset="0"/>
              <a:cs typeface="Arial" panose="020B0604020202020204" pitchFamily="34" charset="0"/>
            </a:endParaRPr>
          </a:p>
        </p:txBody>
      </p:sp>
      <p:sp>
        <p:nvSpPr>
          <p:cNvPr id="4" name="내용 개체 틀 3"/>
          <p:cNvSpPr>
            <a:spLocks noGrp="1"/>
          </p:cNvSpPr>
          <p:nvPr>
            <p:ph idx="4294967295"/>
          </p:nvPr>
        </p:nvSpPr>
        <p:spPr>
          <a:xfrm>
            <a:off x="587388" y="980728"/>
            <a:ext cx="10477164" cy="5562599"/>
          </a:xfrm>
          <a:prstGeom prst="rect">
            <a:avLst/>
          </a:prstGeom>
        </p:spPr>
        <p:txBody>
          <a:bodyPr>
            <a:normAutofit/>
          </a:bodyPr>
          <a:lstStyle/>
          <a:p>
            <a:r>
              <a:rPr lang="en-US" altLang="ko-KR" sz="2200" dirty="0">
                <a:latin typeface="Arial" panose="020B0604020202020204" pitchFamily="34" charset="0"/>
                <a:cs typeface="Arial" panose="020B0604020202020204" pitchFamily="34" charset="0"/>
              </a:rPr>
              <a:t>1970 </a:t>
            </a:r>
            <a:r>
              <a:rPr lang="en-US" altLang="ko-KR" sz="2200" dirty="0" err="1">
                <a:latin typeface="Arial" panose="020B0604020202020204" pitchFamily="34" charset="0"/>
                <a:cs typeface="Arial" panose="020B0604020202020204" pitchFamily="34" charset="0"/>
              </a:rPr>
              <a:t>Kapchinskij</a:t>
            </a:r>
            <a:r>
              <a:rPr lang="en-US" altLang="ko-KR" sz="2200" dirty="0">
                <a:latin typeface="Arial" panose="020B0604020202020204" pitchFamily="34" charset="0"/>
                <a:cs typeface="Arial" panose="020B0604020202020204" pitchFamily="34" charset="0"/>
              </a:rPr>
              <a:t> and </a:t>
            </a:r>
            <a:r>
              <a:rPr lang="en-US" altLang="ko-KR" sz="2200" dirty="0" err="1">
                <a:latin typeface="Arial" panose="020B0604020202020204" pitchFamily="34" charset="0"/>
                <a:cs typeface="Arial" panose="020B0604020202020204" pitchFamily="34" charset="0"/>
              </a:rPr>
              <a:t>Teplyakov</a:t>
            </a:r>
            <a:r>
              <a:rPr lang="en-US" altLang="ko-KR" sz="2200" dirty="0">
                <a:latin typeface="Arial" panose="020B0604020202020204" pitchFamily="34" charset="0"/>
                <a:cs typeface="Arial" panose="020B0604020202020204" pitchFamily="34" charset="0"/>
              </a:rPr>
              <a:t> proposed the idea of the radiofrequency quadrupole (I. M. </a:t>
            </a:r>
            <a:r>
              <a:rPr lang="en-US" altLang="ko-KR" sz="2200" dirty="0" err="1">
                <a:latin typeface="Arial" panose="020B0604020202020204" pitchFamily="34" charset="0"/>
                <a:cs typeface="Arial" panose="020B0604020202020204" pitchFamily="34" charset="0"/>
              </a:rPr>
              <a:t>Kapchinskij</a:t>
            </a:r>
            <a:r>
              <a:rPr lang="en-US" altLang="ko-KR" sz="2200" dirty="0">
                <a:latin typeface="Arial" panose="020B0604020202020204" pitchFamily="34" charset="0"/>
                <a:cs typeface="Arial" panose="020B0604020202020204" pitchFamily="34" charset="0"/>
              </a:rPr>
              <a:t> and V. A. </a:t>
            </a:r>
            <a:r>
              <a:rPr lang="en-US" altLang="ko-KR" sz="2200" dirty="0" err="1">
                <a:latin typeface="Arial" panose="020B0604020202020204" pitchFamily="34" charset="0"/>
                <a:cs typeface="Arial" panose="020B0604020202020204" pitchFamily="34" charset="0"/>
              </a:rPr>
              <a:t>Teplvakov</a:t>
            </a:r>
            <a:r>
              <a:rPr lang="en-US" altLang="ko-KR" sz="2200" dirty="0">
                <a:latin typeface="Arial" panose="020B0604020202020204" pitchFamily="34" charset="0"/>
                <a:cs typeface="Arial" panose="020B0604020202020204" pitchFamily="34" charset="0"/>
              </a:rPr>
              <a:t>, </a:t>
            </a:r>
            <a:r>
              <a:rPr lang="en-US" altLang="ko-KR" sz="2200" dirty="0" err="1">
                <a:latin typeface="Arial" panose="020B0604020202020204" pitchFamily="34" charset="0"/>
                <a:cs typeface="Arial" panose="020B0604020202020204" pitchFamily="34" charset="0"/>
              </a:rPr>
              <a:t>Prib</a:t>
            </a:r>
            <a:r>
              <a:rPr lang="en-US" altLang="ko-KR" sz="2200" dirty="0">
                <a:latin typeface="Arial" panose="020B0604020202020204" pitchFamily="34" charset="0"/>
                <a:cs typeface="Arial" panose="020B0604020202020204" pitchFamily="34" charset="0"/>
              </a:rPr>
              <a:t>. </a:t>
            </a:r>
            <a:r>
              <a:rPr lang="en-US" altLang="ko-KR" sz="2200" dirty="0" err="1">
                <a:latin typeface="Arial" panose="020B0604020202020204" pitchFamily="34" charset="0"/>
                <a:cs typeface="Arial" panose="020B0604020202020204" pitchFamily="34" charset="0"/>
              </a:rPr>
              <a:t>Tekh</a:t>
            </a:r>
            <a:r>
              <a:rPr lang="en-US" altLang="ko-KR" sz="2200" dirty="0">
                <a:latin typeface="Arial" panose="020B0604020202020204" pitchFamily="34" charset="0"/>
                <a:cs typeface="Arial" panose="020B0604020202020204" pitchFamily="34" charset="0"/>
              </a:rPr>
              <a:t>. </a:t>
            </a:r>
            <a:r>
              <a:rPr lang="en-US" altLang="ko-KR" sz="2200" dirty="0" err="1">
                <a:latin typeface="Arial" panose="020B0604020202020204" pitchFamily="34" charset="0"/>
                <a:cs typeface="Arial" panose="020B0604020202020204" pitchFamily="34" charset="0"/>
              </a:rPr>
              <a:t>Eksp</a:t>
            </a:r>
            <a:r>
              <a:rPr lang="en-US" altLang="ko-KR" sz="2200" dirty="0">
                <a:latin typeface="Arial" panose="020B0604020202020204" pitchFamily="34" charset="0"/>
                <a:cs typeface="Arial" panose="020B0604020202020204" pitchFamily="34" charset="0"/>
              </a:rPr>
              <a:t>. No. 2, 19 (1970)).</a:t>
            </a:r>
          </a:p>
          <a:p>
            <a:r>
              <a:rPr lang="en-US" altLang="ko-KR" sz="2200" dirty="0">
                <a:latin typeface="Arial" panose="020B0604020202020204" pitchFamily="34" charset="0"/>
                <a:cs typeface="Arial" panose="020B0604020202020204" pitchFamily="34" charset="0"/>
              </a:rPr>
              <a:t>1974 experimental test of K&amp;T idea at USSR Institute for High Energy Physics in </a:t>
            </a:r>
            <a:r>
              <a:rPr lang="en-US" altLang="ko-KR" sz="2200" dirty="0" err="1">
                <a:latin typeface="Arial" panose="020B0604020202020204" pitchFamily="34" charset="0"/>
                <a:cs typeface="Arial" panose="020B0604020202020204" pitchFamily="34" charset="0"/>
              </a:rPr>
              <a:t>Protvino</a:t>
            </a:r>
            <a:r>
              <a:rPr lang="en-US" altLang="ko-KR" sz="2200" dirty="0">
                <a:latin typeface="Arial" panose="020B0604020202020204" pitchFamily="34" charset="0"/>
                <a:cs typeface="Arial" panose="020B0604020202020204" pitchFamily="34" charset="0"/>
              </a:rPr>
              <a:t>. A 148.5-MHz RFQ accelerated 100-KeV protons to 620 KeV with a transmission of 50%.</a:t>
            </a:r>
          </a:p>
          <a:p>
            <a:r>
              <a:rPr lang="en-US" altLang="ko-KR" sz="2200" dirty="0">
                <a:latin typeface="Arial" panose="020B0604020202020204" pitchFamily="34" charset="0"/>
                <a:cs typeface="Arial" panose="020B0604020202020204" pitchFamily="34" charset="0"/>
              </a:rPr>
              <a:t>1977 RFQ concept is published in the western world. Strong interest in Los Alamos National Laboratory (USA). Decision to test the RFQ principle for possible application in development of high current low emittance beams. Developments of computer codes for RFQ design.</a:t>
            </a:r>
          </a:p>
          <a:p>
            <a:pPr>
              <a:lnSpc>
                <a:spcPct val="100000"/>
              </a:lnSpc>
            </a:pPr>
            <a:r>
              <a:rPr lang="en-US" altLang="ko-KR" sz="2200" dirty="0">
                <a:latin typeface="Arial" panose="020B0604020202020204" pitchFamily="34" charset="0"/>
                <a:cs typeface="Arial" panose="020B0604020202020204" pitchFamily="34" charset="0"/>
              </a:rPr>
              <a:t>1979 Start of P.O.P. (Proof-of-principle experiment) at Los Alamos. 425 MHz RFQ accelerates a 100-keV proton beam to 640 keV with a transmission of 90%, as predicted by the codes. (1980.02.14.)</a:t>
            </a:r>
          </a:p>
          <a:p>
            <a:r>
              <a:rPr lang="en-US" altLang="ko-KR" sz="2200" dirty="0">
                <a:latin typeface="Arial" panose="020B0604020202020204" pitchFamily="34" charset="0"/>
                <a:cs typeface="Arial" panose="020B0604020202020204" pitchFamily="34" charset="0"/>
              </a:rPr>
              <a:t>Nowadays hundreds of RFQ accelerators are operating in the world.</a:t>
            </a:r>
            <a:endParaRPr lang="ko-KR" alt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7710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EEE1F74-0E68-4953-B3F0-8286FD886B92}"/>
              </a:ext>
            </a:extLst>
          </p:cNvPr>
          <p:cNvSpPr>
            <a:spLocks noGrp="1"/>
          </p:cNvSpPr>
          <p:nvPr>
            <p:ph type="title"/>
          </p:nvPr>
        </p:nvSpPr>
        <p:spPr/>
        <p:txBody>
          <a:bodyPr>
            <a:noAutofit/>
          </a:bodyPr>
          <a:lstStyle/>
          <a:p>
            <a:r>
              <a:rPr lang="en-US" altLang="ko-KR" dirty="0">
                <a:latin typeface="Arial" panose="020B0604020202020204" pitchFamily="34" charset="0"/>
                <a:cs typeface="Arial" panose="020B0604020202020204" pitchFamily="34" charset="0"/>
              </a:rPr>
              <a:t>RFQ</a:t>
            </a:r>
            <a:endParaRPr lang="ko-KR" altLang="en-US" dirty="0">
              <a:latin typeface="Arial" panose="020B0604020202020204" pitchFamily="34" charset="0"/>
              <a:cs typeface="Arial" panose="020B0604020202020204" pitchFamily="34" charset="0"/>
            </a:endParaRPr>
          </a:p>
        </p:txBody>
      </p:sp>
      <p:pic>
        <p:nvPicPr>
          <p:cNvPr id="4" name="Picture 7">
            <a:extLst>
              <a:ext uri="{FF2B5EF4-FFF2-40B4-BE49-F238E27FC236}">
                <a16:creationId xmlns:a16="http://schemas.microsoft.com/office/drawing/2014/main" id="{B692B39B-380D-4446-B14B-3601A17885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0940" y="990600"/>
            <a:ext cx="5271624" cy="2068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8">
            <a:extLst>
              <a:ext uri="{FF2B5EF4-FFF2-40B4-BE49-F238E27FC236}">
                <a16:creationId xmlns:a16="http://schemas.microsoft.com/office/drawing/2014/main" id="{B4B327CF-A566-4376-8821-E48988BDE2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3879" y="2992581"/>
            <a:ext cx="5245465" cy="1638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9">
            <a:extLst>
              <a:ext uri="{FF2B5EF4-FFF2-40B4-BE49-F238E27FC236}">
                <a16:creationId xmlns:a16="http://schemas.microsoft.com/office/drawing/2014/main" id="{A1103CB7-DD67-4D4C-BD38-62C1192C0E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5547" y="4745632"/>
            <a:ext cx="5188533" cy="1527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11">
            <a:extLst>
              <a:ext uri="{FF2B5EF4-FFF2-40B4-BE49-F238E27FC236}">
                <a16:creationId xmlns:a16="http://schemas.microsoft.com/office/drawing/2014/main" id="{FE491F22-2F45-418F-B76A-5547E31224F5}"/>
              </a:ext>
            </a:extLst>
          </p:cNvPr>
          <p:cNvSpPr txBox="1">
            <a:spLocks noChangeArrowheads="1"/>
          </p:cNvSpPr>
          <p:nvPr/>
        </p:nvSpPr>
        <p:spPr bwMode="auto">
          <a:xfrm>
            <a:off x="665714" y="5309418"/>
            <a:ext cx="4156907" cy="707886"/>
          </a:xfrm>
          <a:prstGeom prst="rect">
            <a:avLst/>
          </a:prstGeom>
          <a:solidFill>
            <a:schemeClr val="bg1"/>
          </a:solidFill>
          <a:ln>
            <a:noFill/>
          </a:ln>
          <a:effectLst/>
          <a:extLst/>
        </p:spPr>
        <p:txBody>
          <a:bodyPr wrap="none">
            <a:spAutoFit/>
          </a:bodyPr>
          <a:lstStyle/>
          <a:p>
            <a:pPr algn="l"/>
            <a:r>
              <a:rPr lang="en-US" altLang="ko-KR" sz="2000" dirty="0">
                <a:latin typeface="Arial" panose="020B0604020202020204" pitchFamily="34" charset="0"/>
                <a:cs typeface="Arial" panose="020B0604020202020204" pitchFamily="34" charset="0"/>
              </a:rPr>
              <a:t>Proton</a:t>
            </a:r>
            <a:r>
              <a:rPr lang="ko-KR" altLang="en-US" sz="2000" dirty="0">
                <a:latin typeface="Arial" panose="020B0604020202020204" pitchFamily="34" charset="0"/>
                <a:cs typeface="Arial" panose="020B0604020202020204" pitchFamily="34" charset="0"/>
              </a:rPr>
              <a:t> </a:t>
            </a:r>
            <a:r>
              <a:rPr lang="en-US" altLang="ko-KR" sz="2000" dirty="0">
                <a:latin typeface="Arial" panose="020B0604020202020204" pitchFamily="34" charset="0"/>
                <a:cs typeface="Arial" panose="020B0604020202020204" pitchFamily="34" charset="0"/>
              </a:rPr>
              <a:t>is</a:t>
            </a:r>
            <a:r>
              <a:rPr lang="ko-KR" altLang="en-US" sz="2000" dirty="0">
                <a:latin typeface="Arial" panose="020B0604020202020204" pitchFamily="34" charset="0"/>
                <a:cs typeface="Arial" panose="020B0604020202020204" pitchFamily="34" charset="0"/>
              </a:rPr>
              <a:t> </a:t>
            </a:r>
            <a:r>
              <a:rPr lang="en-US" altLang="ko-KR" sz="2000" dirty="0">
                <a:latin typeface="Arial" panose="020B0604020202020204" pitchFamily="34" charset="0"/>
                <a:cs typeface="Arial" panose="020B0604020202020204" pitchFamily="34" charset="0"/>
              </a:rPr>
              <a:t>accelerated</a:t>
            </a:r>
            <a:r>
              <a:rPr lang="ko-KR" altLang="en-US" sz="2000" dirty="0">
                <a:latin typeface="Arial" panose="020B0604020202020204" pitchFamily="34" charset="0"/>
                <a:cs typeface="Arial" panose="020B0604020202020204" pitchFamily="34" charset="0"/>
              </a:rPr>
              <a:t> </a:t>
            </a:r>
            <a:r>
              <a:rPr lang="en-US" altLang="ko-KR" sz="2000" dirty="0">
                <a:latin typeface="Arial" panose="020B0604020202020204" pitchFamily="34" charset="0"/>
                <a:cs typeface="Arial" panose="020B0604020202020204" pitchFamily="34" charset="0"/>
              </a:rPr>
              <a:t>to</a:t>
            </a:r>
            <a:r>
              <a:rPr lang="ko-KR" altLang="en-US" sz="2000" dirty="0">
                <a:latin typeface="Arial" panose="020B0604020202020204" pitchFamily="34" charset="0"/>
                <a:cs typeface="Arial" panose="020B0604020202020204" pitchFamily="34" charset="0"/>
              </a:rPr>
              <a:t> </a:t>
            </a:r>
            <a:r>
              <a:rPr lang="en-US" altLang="ko-KR" sz="2000" dirty="0">
                <a:latin typeface="Arial" panose="020B0604020202020204" pitchFamily="34" charset="0"/>
                <a:cs typeface="Arial" panose="020B0604020202020204" pitchFamily="34" charset="0"/>
              </a:rPr>
              <a:t>a</a:t>
            </a:r>
            <a:r>
              <a:rPr lang="ko-KR" altLang="en-US" sz="2000" dirty="0">
                <a:latin typeface="Arial" panose="020B0604020202020204" pitchFamily="34" charset="0"/>
                <a:cs typeface="Arial" panose="020B0604020202020204" pitchFamily="34" charset="0"/>
              </a:rPr>
              <a:t> </a:t>
            </a:r>
            <a:r>
              <a:rPr lang="en-US" altLang="ko-KR" sz="2000" dirty="0">
                <a:latin typeface="Arial" panose="020B0604020202020204" pitchFamily="34" charset="0"/>
                <a:cs typeface="Arial" panose="020B0604020202020204" pitchFamily="34" charset="0"/>
              </a:rPr>
              <a:t>few</a:t>
            </a:r>
            <a:r>
              <a:rPr lang="ko-KR" altLang="en-US" sz="2000" dirty="0">
                <a:latin typeface="Arial" panose="020B0604020202020204" pitchFamily="34" charset="0"/>
                <a:cs typeface="Arial" panose="020B0604020202020204" pitchFamily="34" charset="0"/>
              </a:rPr>
              <a:t> </a:t>
            </a:r>
            <a:r>
              <a:rPr lang="en-US" altLang="ko-KR" sz="2000" dirty="0">
                <a:latin typeface="Arial" panose="020B0604020202020204" pitchFamily="34" charset="0"/>
                <a:cs typeface="Arial" panose="020B0604020202020204" pitchFamily="34" charset="0"/>
              </a:rPr>
              <a:t>MeV</a:t>
            </a:r>
          </a:p>
          <a:p>
            <a:pPr algn="l"/>
            <a:r>
              <a:rPr lang="en-US" altLang="ko-KR" sz="2000" dirty="0">
                <a:latin typeface="Arial" panose="020B0604020202020204" pitchFamily="34" charset="0"/>
                <a:cs typeface="Arial" panose="020B0604020202020204" pitchFamily="34" charset="0"/>
              </a:rPr>
              <a:t>and heavy ions to &lt; 1 MeV/u</a:t>
            </a:r>
            <a:endParaRPr lang="ko-KR" altLang="en-US" sz="2000" dirty="0">
              <a:latin typeface="Arial" panose="020B0604020202020204" pitchFamily="34" charset="0"/>
              <a:cs typeface="Arial" panose="020B0604020202020204" pitchFamily="34" charset="0"/>
            </a:endParaRPr>
          </a:p>
        </p:txBody>
      </p:sp>
      <p:pic>
        <p:nvPicPr>
          <p:cNvPr id="9" name="그림 8">
            <a:extLst>
              <a:ext uri="{FF2B5EF4-FFF2-40B4-BE49-F238E27FC236}">
                <a16:creationId xmlns:a16="http://schemas.microsoft.com/office/drawing/2014/main" id="{B69712BF-F85F-4BFD-B2FF-08AFEEFFD5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3020" y="3059057"/>
            <a:ext cx="2039467" cy="2030403"/>
          </a:xfrm>
          <a:prstGeom prst="rect">
            <a:avLst/>
          </a:prstGeom>
        </p:spPr>
      </p:pic>
      <p:pic>
        <p:nvPicPr>
          <p:cNvPr id="10" name="그림 9">
            <a:extLst>
              <a:ext uri="{FF2B5EF4-FFF2-40B4-BE49-F238E27FC236}">
                <a16:creationId xmlns:a16="http://schemas.microsoft.com/office/drawing/2014/main" id="{EB3D4C54-6B86-49BE-A7C2-2F6977E06B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7468" y="1047660"/>
            <a:ext cx="2873400" cy="1954335"/>
          </a:xfrm>
          <a:prstGeom prst="rect">
            <a:avLst/>
          </a:prstGeom>
        </p:spPr>
      </p:pic>
    </p:spTree>
    <p:extLst>
      <p:ext uri="{BB962C8B-B14F-4D97-AF65-F5344CB8AC3E}">
        <p14:creationId xmlns:p14="http://schemas.microsoft.com/office/powerpoint/2010/main" val="1570314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980481" y="44624"/>
            <a:ext cx="8226720" cy="792000"/>
          </a:xfrm>
        </p:spPr>
        <p:txBody>
          <a:bodyPr>
            <a:normAutofit fontScale="90000"/>
          </a:bodyPr>
          <a:lstStyle/>
          <a:p>
            <a:r>
              <a:rPr lang="en-US" altLang="ko-KR" dirty="0"/>
              <a:t>RFQ</a:t>
            </a:r>
            <a:br>
              <a:rPr lang="en-US" altLang="ko-KR" dirty="0"/>
            </a:br>
            <a:r>
              <a:rPr lang="en-US" altLang="ko-KR" sz="2700" dirty="0"/>
              <a:t>four-vane type or four-rod type</a:t>
            </a:r>
            <a:endParaRPr lang="ko-KR" altLang="en-US" sz="2700" dirty="0"/>
          </a:p>
        </p:txBody>
      </p:sp>
      <p:sp>
        <p:nvSpPr>
          <p:cNvPr id="3" name="내용 개체 틀 2"/>
          <p:cNvSpPr>
            <a:spLocks noGrp="1"/>
          </p:cNvSpPr>
          <p:nvPr>
            <p:ph idx="4294967295"/>
          </p:nvPr>
        </p:nvSpPr>
        <p:spPr>
          <a:xfrm>
            <a:off x="7388625" y="1206638"/>
            <a:ext cx="4428492" cy="1529958"/>
          </a:xfrm>
          <a:prstGeom prst="rect">
            <a:avLst/>
          </a:prstGeom>
        </p:spPr>
        <p:txBody>
          <a:bodyPr>
            <a:normAutofit fontScale="55000" lnSpcReduction="20000"/>
          </a:bodyPr>
          <a:lstStyle/>
          <a:p>
            <a:pPr marL="0" indent="0">
              <a:lnSpc>
                <a:spcPct val="120000"/>
              </a:lnSpc>
              <a:buNone/>
            </a:pPr>
            <a:r>
              <a:rPr lang="en-US" altLang="ko-KR" sz="4400" dirty="0">
                <a:latin typeface="Arial" panose="020B0604020202020204" pitchFamily="34" charset="0"/>
                <a:cs typeface="Arial" panose="020B0604020202020204" pitchFamily="34" charset="0"/>
              </a:rPr>
              <a:t>four-vane type</a:t>
            </a:r>
          </a:p>
          <a:p>
            <a:pPr>
              <a:lnSpc>
                <a:spcPct val="120000"/>
              </a:lnSpc>
            </a:pPr>
            <a:r>
              <a:rPr lang="en-US" altLang="ko-KR" sz="3600" dirty="0">
                <a:latin typeface="Arial" panose="020B0604020202020204" pitchFamily="34" charset="0"/>
                <a:cs typeface="Arial" panose="020B0604020202020204" pitchFamily="34" charset="0"/>
              </a:rPr>
              <a:t>Frequency depends on cylinder dimension</a:t>
            </a:r>
          </a:p>
          <a:p>
            <a:pPr>
              <a:lnSpc>
                <a:spcPct val="120000"/>
              </a:lnSpc>
            </a:pPr>
            <a:r>
              <a:rPr lang="en-US" altLang="ko-KR" sz="3600" dirty="0">
                <a:latin typeface="Arial" panose="020B0604020202020204" pitchFamily="34" charset="0"/>
                <a:cs typeface="Arial" panose="020B0604020202020204" pitchFamily="34" charset="0"/>
              </a:rPr>
              <a:t>Need dipole mode stabilization</a:t>
            </a:r>
            <a:endParaRPr lang="ko-KR" altLang="en-US" sz="3600" dirty="0">
              <a:latin typeface="Arial" panose="020B0604020202020204" pitchFamily="34" charset="0"/>
              <a:cs typeface="Arial" panose="020B0604020202020204" pitchFamily="34"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6311" y="1250970"/>
            <a:ext cx="2441046" cy="1889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1784" y="1052736"/>
            <a:ext cx="2690644" cy="2591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935724" y="3158016"/>
            <a:ext cx="965329" cy="523220"/>
          </a:xfrm>
          <a:prstGeom prst="rect">
            <a:avLst/>
          </a:prstGeom>
          <a:noFill/>
        </p:spPr>
        <p:txBody>
          <a:bodyPr wrap="none" rtlCol="0">
            <a:spAutoFit/>
          </a:bodyPr>
          <a:lstStyle/>
          <a:p>
            <a:r>
              <a:rPr lang="en-US" altLang="ko-KR" sz="2800" dirty="0">
                <a:latin typeface="Arial" panose="020B0604020202020204" pitchFamily="34" charset="0"/>
                <a:cs typeface="Arial" panose="020B0604020202020204" pitchFamily="34" charset="0"/>
              </a:rPr>
              <a:t>vane</a:t>
            </a:r>
            <a:endParaRPr lang="ko-KR" altLang="en-US" sz="2800" dirty="0">
              <a:latin typeface="Arial" panose="020B0604020202020204" pitchFamily="34" charset="0"/>
              <a:cs typeface="Arial" panose="020B0604020202020204" pitchFamily="34" charset="0"/>
            </a:endParaRPr>
          </a:p>
        </p:txBody>
      </p:sp>
      <p:cxnSp>
        <p:nvCxnSpPr>
          <p:cNvPr id="11" name="직선 화살표 연결선 10"/>
          <p:cNvCxnSpPr>
            <a:stCxn id="4" idx="0"/>
          </p:cNvCxnSpPr>
          <p:nvPr/>
        </p:nvCxnSpPr>
        <p:spPr bwMode="auto">
          <a:xfrm flipH="1" flipV="1">
            <a:off x="2542038" y="2609084"/>
            <a:ext cx="876350" cy="548932"/>
          </a:xfrm>
          <a:prstGeom prst="straightConnector1">
            <a:avLst/>
          </a:prstGeom>
          <a:solidFill>
            <a:srgbClr val="00B8FF"/>
          </a:solidFill>
          <a:ln w="28575"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직선 화살표 연결선 13"/>
          <p:cNvCxnSpPr>
            <a:stCxn id="4" idx="0"/>
          </p:cNvCxnSpPr>
          <p:nvPr/>
        </p:nvCxnSpPr>
        <p:spPr bwMode="auto">
          <a:xfrm flipV="1">
            <a:off x="3418388" y="2424914"/>
            <a:ext cx="1885524" cy="733102"/>
          </a:xfrm>
          <a:prstGeom prst="straightConnector1">
            <a:avLst/>
          </a:prstGeom>
          <a:solidFill>
            <a:srgbClr val="00B8FF"/>
          </a:solidFill>
          <a:ln w="28575"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3784" y="4365104"/>
            <a:ext cx="2586101" cy="2044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9885" y="4414356"/>
            <a:ext cx="3122808" cy="2110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1850292" y="3815462"/>
            <a:ext cx="705642" cy="523220"/>
          </a:xfrm>
          <a:prstGeom prst="rect">
            <a:avLst/>
          </a:prstGeom>
          <a:noFill/>
        </p:spPr>
        <p:txBody>
          <a:bodyPr wrap="none" rtlCol="0">
            <a:spAutoFit/>
          </a:bodyPr>
          <a:lstStyle/>
          <a:p>
            <a:r>
              <a:rPr lang="en-US" altLang="ko-KR" sz="2800" dirty="0">
                <a:latin typeface="Arial" panose="020B0604020202020204" pitchFamily="34" charset="0"/>
                <a:cs typeface="Arial" panose="020B0604020202020204" pitchFamily="34" charset="0"/>
              </a:rPr>
              <a:t>rod</a:t>
            </a:r>
            <a:endParaRPr lang="ko-KR" altLang="en-US" sz="2800" dirty="0">
              <a:latin typeface="Arial" panose="020B0604020202020204" pitchFamily="34" charset="0"/>
              <a:cs typeface="Arial" panose="020B0604020202020204" pitchFamily="34" charset="0"/>
            </a:endParaRPr>
          </a:p>
        </p:txBody>
      </p:sp>
      <p:cxnSp>
        <p:nvCxnSpPr>
          <p:cNvPr id="17" name="직선 화살표 연결선 16"/>
          <p:cNvCxnSpPr>
            <a:stCxn id="16" idx="3"/>
          </p:cNvCxnSpPr>
          <p:nvPr/>
        </p:nvCxnSpPr>
        <p:spPr bwMode="auto">
          <a:xfrm>
            <a:off x="2555934" y="4077072"/>
            <a:ext cx="2243922" cy="1008112"/>
          </a:xfrm>
          <a:prstGeom prst="straightConnector1">
            <a:avLst/>
          </a:prstGeom>
          <a:solidFill>
            <a:srgbClr val="00B8FF"/>
          </a:solidFill>
          <a:ln w="28575"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직선 화살표 연결선 17"/>
          <p:cNvCxnSpPr/>
          <p:nvPr/>
        </p:nvCxnSpPr>
        <p:spPr bwMode="auto">
          <a:xfrm>
            <a:off x="2573940" y="4077072"/>
            <a:ext cx="641740" cy="720080"/>
          </a:xfrm>
          <a:prstGeom prst="straightConnector1">
            <a:avLst/>
          </a:prstGeom>
          <a:solidFill>
            <a:srgbClr val="00B8FF"/>
          </a:solidFill>
          <a:ln w="28575"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내용 개체 틀 2"/>
          <p:cNvSpPr>
            <a:spLocks noGrp="1"/>
          </p:cNvSpPr>
          <p:nvPr>
            <p:ph idx="4294967295"/>
          </p:nvPr>
        </p:nvSpPr>
        <p:spPr>
          <a:xfrm>
            <a:off x="7385957" y="4636568"/>
            <a:ext cx="4536504" cy="1669639"/>
          </a:xfrm>
          <a:prstGeom prst="rect">
            <a:avLst/>
          </a:prstGeom>
        </p:spPr>
        <p:txBody>
          <a:bodyPr>
            <a:normAutofit/>
          </a:bodyPr>
          <a:lstStyle/>
          <a:p>
            <a:pPr marL="0" indent="0">
              <a:buNone/>
            </a:pPr>
            <a:r>
              <a:rPr lang="en-US" altLang="ko-KR" sz="2200" dirty="0">
                <a:latin typeface="Arial" panose="020B0604020202020204" pitchFamily="34" charset="0"/>
                <a:cs typeface="Arial" panose="020B0604020202020204" pitchFamily="34" charset="0"/>
              </a:rPr>
              <a:t>four-rod type</a:t>
            </a:r>
          </a:p>
          <a:p>
            <a:r>
              <a:rPr lang="en-US" altLang="ko-KR" sz="2000" dirty="0">
                <a:latin typeface="Arial" panose="020B0604020202020204" pitchFamily="34" charset="0"/>
                <a:cs typeface="Arial" panose="020B0604020202020204" pitchFamily="34" charset="0"/>
              </a:rPr>
              <a:t>Easy to machine</a:t>
            </a:r>
          </a:p>
          <a:p>
            <a:r>
              <a:rPr lang="en-US" altLang="ko-KR" sz="2000" dirty="0">
                <a:latin typeface="Arial" panose="020B0604020202020204" pitchFamily="34" charset="0"/>
                <a:cs typeface="Arial" panose="020B0604020202020204" pitchFamily="34" charset="0"/>
              </a:rPr>
              <a:t>Problems with end cells</a:t>
            </a:r>
          </a:p>
          <a:p>
            <a:r>
              <a:rPr lang="en-US" altLang="ko-KR" sz="2000" dirty="0">
                <a:latin typeface="Arial" panose="020B0604020202020204" pitchFamily="34" charset="0"/>
                <a:cs typeface="Arial" panose="020B0604020202020204" pitchFamily="34" charset="0"/>
              </a:rPr>
              <a:t>Less efficient than four-vane type</a:t>
            </a:r>
            <a:endParaRPr lang="ko-KR" alt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35981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Autofit/>
          </a:bodyPr>
          <a:lstStyle/>
          <a:p>
            <a:r>
              <a:rPr lang="en-US" altLang="ko-KR" sz="3600" dirty="0"/>
              <a:t>RFQ design parameters      </a:t>
            </a:r>
            <a:endParaRPr lang="ko-KR" altLang="en-US" sz="3600" dirty="0"/>
          </a:p>
        </p:txBody>
      </p:sp>
      <p:graphicFrame>
        <p:nvGraphicFramePr>
          <p:cNvPr id="6" name="내용 개체 틀 5"/>
          <p:cNvGraphicFramePr>
            <a:graphicFrameLocks noGrp="1"/>
          </p:cNvGraphicFramePr>
          <p:nvPr>
            <p:ph sz="half" idx="4294967295"/>
            <p:extLst>
              <p:ext uri="{D42A27DB-BD31-4B8C-83A1-F6EECF244321}">
                <p14:modId xmlns:p14="http://schemas.microsoft.com/office/powerpoint/2010/main" val="466562420"/>
              </p:ext>
            </p:extLst>
          </p:nvPr>
        </p:nvGraphicFramePr>
        <p:xfrm>
          <a:off x="1098858" y="1340768"/>
          <a:ext cx="5501198" cy="4693920"/>
        </p:xfrm>
        <a:graphic>
          <a:graphicData uri="http://schemas.openxmlformats.org/drawingml/2006/table">
            <a:tbl>
              <a:tblPr>
                <a:tableStyleId>{5C22544A-7EE6-4342-B048-85BDC9FD1C3A}</a:tableStyleId>
              </a:tblPr>
              <a:tblGrid>
                <a:gridCol w="3556982">
                  <a:extLst>
                    <a:ext uri="{9D8B030D-6E8A-4147-A177-3AD203B41FA5}">
                      <a16:colId xmlns:a16="http://schemas.microsoft.com/office/drawing/2014/main" val="20000"/>
                    </a:ext>
                  </a:extLst>
                </a:gridCol>
                <a:gridCol w="1944216">
                  <a:extLst>
                    <a:ext uri="{9D8B030D-6E8A-4147-A177-3AD203B41FA5}">
                      <a16:colId xmlns:a16="http://schemas.microsoft.com/office/drawing/2014/main" val="20001"/>
                    </a:ext>
                  </a:extLst>
                </a:gridCol>
              </a:tblGrid>
              <a:tr h="0">
                <a:tc>
                  <a:txBody>
                    <a:bodyPr/>
                    <a:lstStyle/>
                    <a:p>
                      <a:pPr>
                        <a:spcAft>
                          <a:spcPts val="0"/>
                        </a:spcAft>
                      </a:pPr>
                      <a:r>
                        <a:rPr lang="en-US" sz="1400" dirty="0">
                          <a:effectLst/>
                        </a:rPr>
                        <a:t>PARAMETER</a:t>
                      </a:r>
                      <a:endParaRPr lang="ko-KR" sz="1400" dirty="0">
                        <a:effectLst/>
                        <a:latin typeface="Times New Roman"/>
                        <a:ea typeface="맑은 고딕"/>
                      </a:endParaRPr>
                    </a:p>
                  </a:txBody>
                  <a:tcPr marL="68580" marR="68580" marT="0" marB="0"/>
                </a:tc>
                <a:tc>
                  <a:txBody>
                    <a:bodyPr/>
                    <a:lstStyle/>
                    <a:p>
                      <a:pPr>
                        <a:spcAft>
                          <a:spcPts val="0"/>
                        </a:spcAft>
                      </a:pPr>
                      <a:r>
                        <a:rPr lang="en-US" sz="1400">
                          <a:effectLst/>
                        </a:rPr>
                        <a:t>VALUE</a:t>
                      </a:r>
                      <a:endParaRPr lang="ko-KR" sz="1400">
                        <a:effectLst/>
                        <a:latin typeface="Times New Roman"/>
                        <a:ea typeface="맑은 고딕"/>
                      </a:endParaRPr>
                    </a:p>
                  </a:txBody>
                  <a:tcPr marL="68580" marR="68580" marT="0" marB="0"/>
                </a:tc>
                <a:extLst>
                  <a:ext uri="{0D108BD9-81ED-4DB2-BD59-A6C34878D82A}">
                    <a16:rowId xmlns:a16="http://schemas.microsoft.com/office/drawing/2014/main" val="10000"/>
                  </a:ext>
                </a:extLst>
              </a:tr>
              <a:tr h="0">
                <a:tc>
                  <a:txBody>
                    <a:bodyPr/>
                    <a:lstStyle/>
                    <a:p>
                      <a:pPr>
                        <a:spcAft>
                          <a:spcPts val="0"/>
                        </a:spcAft>
                      </a:pPr>
                      <a:r>
                        <a:rPr lang="en-US" sz="1400" dirty="0">
                          <a:effectLst/>
                        </a:rPr>
                        <a:t>Beam Properties:</a:t>
                      </a:r>
                      <a:endParaRPr lang="ko-KR" sz="1400" dirty="0">
                        <a:effectLst/>
                        <a:latin typeface="Times New Roman"/>
                        <a:ea typeface="맑은 고딕"/>
                      </a:endParaRPr>
                    </a:p>
                  </a:txBody>
                  <a:tcPr marL="68580" marR="68580" marT="0" marB="0"/>
                </a:tc>
                <a:tc>
                  <a:txBody>
                    <a:bodyPr/>
                    <a:lstStyle/>
                    <a:p>
                      <a:pPr>
                        <a:spcAft>
                          <a:spcPts val="0"/>
                        </a:spcAft>
                      </a:pPr>
                      <a:r>
                        <a:rPr lang="en-US" sz="1400" dirty="0">
                          <a:effectLst/>
                        </a:rPr>
                        <a:t> </a:t>
                      </a:r>
                      <a:endParaRPr lang="ko-KR" sz="1400" dirty="0">
                        <a:effectLst/>
                        <a:latin typeface="Times New Roman"/>
                        <a:ea typeface="맑은 고딕"/>
                      </a:endParaRPr>
                    </a:p>
                  </a:txBody>
                  <a:tcPr marL="68580" marR="68580" marT="0" marB="0"/>
                </a:tc>
                <a:extLst>
                  <a:ext uri="{0D108BD9-81ED-4DB2-BD59-A6C34878D82A}">
                    <a16:rowId xmlns:a16="http://schemas.microsoft.com/office/drawing/2014/main" val="10001"/>
                  </a:ext>
                </a:extLst>
              </a:tr>
              <a:tr h="0">
                <a:tc>
                  <a:txBody>
                    <a:bodyPr/>
                    <a:lstStyle/>
                    <a:p>
                      <a:pPr>
                        <a:spcAft>
                          <a:spcPts val="0"/>
                        </a:spcAft>
                      </a:pPr>
                      <a:r>
                        <a:rPr lang="en-US" sz="1400" dirty="0">
                          <a:effectLst/>
                        </a:rPr>
                        <a:t>Frequency</a:t>
                      </a:r>
                      <a:endParaRPr lang="ko-KR" sz="1000" dirty="0">
                        <a:effectLst/>
                        <a:latin typeface="Times New Roman"/>
                        <a:ea typeface="맑은 고딕"/>
                      </a:endParaRPr>
                    </a:p>
                  </a:txBody>
                  <a:tcPr marL="68580" marR="68580" marT="0" marB="0"/>
                </a:tc>
                <a:tc>
                  <a:txBody>
                    <a:bodyPr/>
                    <a:lstStyle/>
                    <a:p>
                      <a:pPr>
                        <a:spcAft>
                          <a:spcPts val="0"/>
                        </a:spcAft>
                      </a:pPr>
                      <a:r>
                        <a:rPr lang="en-US" sz="1400">
                          <a:effectLst/>
                        </a:rPr>
                        <a:t>81.250 MHz</a:t>
                      </a:r>
                      <a:endParaRPr lang="ko-KR" sz="1000">
                        <a:effectLst/>
                        <a:latin typeface="Times New Roman"/>
                        <a:ea typeface="맑은 고딕"/>
                      </a:endParaRPr>
                    </a:p>
                  </a:txBody>
                  <a:tcPr marL="68580" marR="68580" marT="0" marB="0"/>
                </a:tc>
                <a:extLst>
                  <a:ext uri="{0D108BD9-81ED-4DB2-BD59-A6C34878D82A}">
                    <a16:rowId xmlns:a16="http://schemas.microsoft.com/office/drawing/2014/main" val="10002"/>
                  </a:ext>
                </a:extLst>
              </a:tr>
              <a:tr h="0">
                <a:tc>
                  <a:txBody>
                    <a:bodyPr/>
                    <a:lstStyle/>
                    <a:p>
                      <a:pPr>
                        <a:spcAft>
                          <a:spcPts val="0"/>
                        </a:spcAft>
                      </a:pPr>
                      <a:r>
                        <a:rPr lang="en-US" sz="1400" dirty="0">
                          <a:solidFill>
                            <a:srgbClr val="FF0000"/>
                          </a:solidFill>
                          <a:effectLst/>
                        </a:rPr>
                        <a:t>Particle</a:t>
                      </a:r>
                      <a:endParaRPr lang="ko-KR" sz="1000" dirty="0">
                        <a:solidFill>
                          <a:srgbClr val="FF0000"/>
                        </a:solidFill>
                        <a:effectLst/>
                        <a:latin typeface="Times New Roman"/>
                        <a:ea typeface="맑은 고딕"/>
                      </a:endParaRPr>
                    </a:p>
                  </a:txBody>
                  <a:tcPr marL="68580" marR="68580" marT="0" marB="0"/>
                </a:tc>
                <a:tc>
                  <a:txBody>
                    <a:bodyPr/>
                    <a:lstStyle/>
                    <a:p>
                      <a:pPr>
                        <a:spcAft>
                          <a:spcPts val="0"/>
                        </a:spcAft>
                      </a:pPr>
                      <a:r>
                        <a:rPr lang="en-US" sz="1400" dirty="0">
                          <a:solidFill>
                            <a:srgbClr val="FF0000"/>
                          </a:solidFill>
                          <a:effectLst/>
                        </a:rPr>
                        <a:t>H</a:t>
                      </a:r>
                      <a:r>
                        <a:rPr lang="en-US" sz="1400" baseline="30000" dirty="0">
                          <a:solidFill>
                            <a:srgbClr val="FF0000"/>
                          </a:solidFill>
                          <a:effectLst/>
                        </a:rPr>
                        <a:t>+1</a:t>
                      </a:r>
                      <a:r>
                        <a:rPr lang="en-US" sz="1400" dirty="0">
                          <a:solidFill>
                            <a:srgbClr val="FF0000"/>
                          </a:solidFill>
                          <a:effectLst/>
                        </a:rPr>
                        <a:t> to </a:t>
                      </a:r>
                      <a:r>
                        <a:rPr lang="en-US" sz="1400" u="none" dirty="0">
                          <a:solidFill>
                            <a:srgbClr val="FF0000"/>
                          </a:solidFill>
                          <a:effectLst/>
                        </a:rPr>
                        <a:t>U</a:t>
                      </a:r>
                      <a:r>
                        <a:rPr lang="en-US" sz="1400" u="none" baseline="-25000" dirty="0">
                          <a:solidFill>
                            <a:srgbClr val="FF0000"/>
                          </a:solidFill>
                          <a:effectLst/>
                        </a:rPr>
                        <a:t>238</a:t>
                      </a:r>
                      <a:r>
                        <a:rPr lang="en-US" sz="1400" u="none" baseline="30000" dirty="0">
                          <a:solidFill>
                            <a:srgbClr val="FF0000"/>
                          </a:solidFill>
                          <a:effectLst/>
                        </a:rPr>
                        <a:t>+33</a:t>
                      </a:r>
                      <a:endParaRPr lang="ko-KR" sz="1000" u="none" dirty="0">
                        <a:solidFill>
                          <a:srgbClr val="FF0000"/>
                        </a:solidFill>
                        <a:effectLst/>
                        <a:latin typeface="Times New Roman"/>
                        <a:ea typeface="맑은 고딕"/>
                      </a:endParaRPr>
                    </a:p>
                  </a:txBody>
                  <a:tcPr marL="68580" marR="68580" marT="0" marB="0"/>
                </a:tc>
                <a:extLst>
                  <a:ext uri="{0D108BD9-81ED-4DB2-BD59-A6C34878D82A}">
                    <a16:rowId xmlns:a16="http://schemas.microsoft.com/office/drawing/2014/main" val="10003"/>
                  </a:ext>
                </a:extLst>
              </a:tr>
              <a:tr h="0">
                <a:tc>
                  <a:txBody>
                    <a:bodyPr/>
                    <a:lstStyle/>
                    <a:p>
                      <a:pPr>
                        <a:spcAft>
                          <a:spcPts val="0"/>
                        </a:spcAft>
                      </a:pPr>
                      <a:r>
                        <a:rPr lang="en-US" sz="1400">
                          <a:effectLst/>
                        </a:rPr>
                        <a:t>Input Energy</a:t>
                      </a:r>
                      <a:endParaRPr lang="ko-KR" sz="1000">
                        <a:effectLst/>
                        <a:latin typeface="Times New Roman"/>
                        <a:ea typeface="맑은 고딕"/>
                      </a:endParaRPr>
                    </a:p>
                  </a:txBody>
                  <a:tcPr marL="68580" marR="68580" marT="0" marB="0"/>
                </a:tc>
                <a:tc>
                  <a:txBody>
                    <a:bodyPr/>
                    <a:lstStyle/>
                    <a:p>
                      <a:pPr>
                        <a:spcAft>
                          <a:spcPts val="0"/>
                        </a:spcAft>
                      </a:pPr>
                      <a:r>
                        <a:rPr lang="en-US" sz="1400">
                          <a:effectLst/>
                        </a:rPr>
                        <a:t>10 keV/u</a:t>
                      </a:r>
                      <a:endParaRPr lang="ko-KR" sz="1000">
                        <a:effectLst/>
                        <a:latin typeface="Times New Roman"/>
                        <a:ea typeface="맑은 고딕"/>
                      </a:endParaRPr>
                    </a:p>
                  </a:txBody>
                  <a:tcPr marL="68580" marR="68580" marT="0" marB="0"/>
                </a:tc>
                <a:extLst>
                  <a:ext uri="{0D108BD9-81ED-4DB2-BD59-A6C34878D82A}">
                    <a16:rowId xmlns:a16="http://schemas.microsoft.com/office/drawing/2014/main" val="10004"/>
                  </a:ext>
                </a:extLst>
              </a:tr>
              <a:tr h="0">
                <a:tc>
                  <a:txBody>
                    <a:bodyPr/>
                    <a:lstStyle/>
                    <a:p>
                      <a:pPr>
                        <a:spcAft>
                          <a:spcPts val="0"/>
                        </a:spcAft>
                      </a:pPr>
                      <a:r>
                        <a:rPr lang="en-US" sz="1400">
                          <a:effectLst/>
                        </a:rPr>
                        <a:t>Input Current</a:t>
                      </a:r>
                      <a:endParaRPr lang="ko-KR" sz="1000">
                        <a:effectLst/>
                        <a:latin typeface="Times New Roman"/>
                        <a:ea typeface="맑은 고딕"/>
                      </a:endParaRPr>
                    </a:p>
                  </a:txBody>
                  <a:tcPr marL="68580" marR="68580" marT="0" marB="0"/>
                </a:tc>
                <a:tc>
                  <a:txBody>
                    <a:bodyPr/>
                    <a:lstStyle/>
                    <a:p>
                      <a:pPr>
                        <a:spcAft>
                          <a:spcPts val="0"/>
                        </a:spcAft>
                      </a:pPr>
                      <a:r>
                        <a:rPr lang="en-US" sz="1400">
                          <a:effectLst/>
                        </a:rPr>
                        <a:t>0.4 mA</a:t>
                      </a:r>
                      <a:endParaRPr lang="ko-KR" sz="1000">
                        <a:effectLst/>
                        <a:latin typeface="Times New Roman"/>
                        <a:ea typeface="맑은 고딕"/>
                      </a:endParaRPr>
                    </a:p>
                  </a:txBody>
                  <a:tcPr marL="68580" marR="68580" marT="0" marB="0"/>
                </a:tc>
                <a:extLst>
                  <a:ext uri="{0D108BD9-81ED-4DB2-BD59-A6C34878D82A}">
                    <a16:rowId xmlns:a16="http://schemas.microsoft.com/office/drawing/2014/main" val="10005"/>
                  </a:ext>
                </a:extLst>
              </a:tr>
              <a:tr h="0">
                <a:tc>
                  <a:txBody>
                    <a:bodyPr/>
                    <a:lstStyle/>
                    <a:p>
                      <a:pPr>
                        <a:spcAft>
                          <a:spcPts val="0"/>
                        </a:spcAft>
                      </a:pPr>
                      <a:r>
                        <a:rPr lang="en-US" sz="1400" dirty="0">
                          <a:effectLst/>
                        </a:rPr>
                        <a:t>Input Emittance:   transverse (</a:t>
                      </a:r>
                      <a:r>
                        <a:rPr lang="en-US" sz="1400" dirty="0" err="1">
                          <a:effectLst/>
                        </a:rPr>
                        <a:t>rms</a:t>
                      </a:r>
                      <a:r>
                        <a:rPr lang="en-US" sz="1400" dirty="0">
                          <a:effectLst/>
                        </a:rPr>
                        <a:t>, norm)</a:t>
                      </a:r>
                      <a:endParaRPr lang="ko-KR" sz="1000" dirty="0">
                        <a:effectLst/>
                        <a:latin typeface="Times New Roman"/>
                        <a:ea typeface="맑은 고딕"/>
                      </a:endParaRPr>
                    </a:p>
                  </a:txBody>
                  <a:tcPr marL="68580" marR="68580" marT="0" marB="0"/>
                </a:tc>
                <a:tc>
                  <a:txBody>
                    <a:bodyPr/>
                    <a:lstStyle/>
                    <a:p>
                      <a:pPr>
                        <a:spcAft>
                          <a:spcPts val="0"/>
                        </a:spcAft>
                      </a:pPr>
                      <a:r>
                        <a:rPr lang="en-US" sz="1400">
                          <a:effectLst/>
                        </a:rPr>
                        <a:t>0.012 .cm. mrad</a:t>
                      </a:r>
                      <a:endParaRPr lang="ko-KR" sz="1000">
                        <a:effectLst/>
                        <a:latin typeface="Times New Roman"/>
                        <a:ea typeface="맑은 고딕"/>
                      </a:endParaRPr>
                    </a:p>
                  </a:txBody>
                  <a:tcPr marL="68580" marR="68580" marT="0" marB="0"/>
                </a:tc>
                <a:extLst>
                  <a:ext uri="{0D108BD9-81ED-4DB2-BD59-A6C34878D82A}">
                    <a16:rowId xmlns:a16="http://schemas.microsoft.com/office/drawing/2014/main" val="10006"/>
                  </a:ext>
                </a:extLst>
              </a:tr>
              <a:tr h="0">
                <a:tc>
                  <a:txBody>
                    <a:bodyPr/>
                    <a:lstStyle/>
                    <a:p>
                      <a:pPr>
                        <a:spcAft>
                          <a:spcPts val="0"/>
                        </a:spcAft>
                      </a:pPr>
                      <a:r>
                        <a:rPr lang="en-US" sz="1400" dirty="0">
                          <a:effectLst/>
                        </a:rPr>
                        <a:t>Output Energy</a:t>
                      </a:r>
                      <a:endParaRPr lang="ko-KR" sz="1000" dirty="0">
                        <a:effectLst/>
                        <a:latin typeface="Times New Roman"/>
                        <a:ea typeface="맑은 고딕"/>
                      </a:endParaRPr>
                    </a:p>
                  </a:txBody>
                  <a:tcPr marL="68580" marR="68580" marT="0" marB="0"/>
                </a:tc>
                <a:tc>
                  <a:txBody>
                    <a:bodyPr/>
                    <a:lstStyle/>
                    <a:p>
                      <a:pPr>
                        <a:spcAft>
                          <a:spcPts val="0"/>
                        </a:spcAft>
                      </a:pPr>
                      <a:r>
                        <a:rPr lang="en-US" sz="1400">
                          <a:effectLst/>
                        </a:rPr>
                        <a:t>0.507 MeV/u</a:t>
                      </a:r>
                      <a:endParaRPr lang="ko-KR" sz="1000">
                        <a:effectLst/>
                        <a:latin typeface="Times New Roman"/>
                        <a:ea typeface="맑은 고딕"/>
                      </a:endParaRPr>
                    </a:p>
                  </a:txBody>
                  <a:tcPr marL="68580" marR="68580" marT="0" marB="0"/>
                </a:tc>
                <a:extLst>
                  <a:ext uri="{0D108BD9-81ED-4DB2-BD59-A6C34878D82A}">
                    <a16:rowId xmlns:a16="http://schemas.microsoft.com/office/drawing/2014/main" val="10007"/>
                  </a:ext>
                </a:extLst>
              </a:tr>
              <a:tr h="0">
                <a:tc>
                  <a:txBody>
                    <a:bodyPr/>
                    <a:lstStyle/>
                    <a:p>
                      <a:pPr>
                        <a:spcAft>
                          <a:spcPts val="0"/>
                        </a:spcAft>
                      </a:pPr>
                      <a:r>
                        <a:rPr lang="en-US" sz="1400">
                          <a:effectLst/>
                        </a:rPr>
                        <a:t>Output Current for 0.4mA in.</a:t>
                      </a:r>
                      <a:endParaRPr lang="ko-KR" sz="1000">
                        <a:effectLst/>
                        <a:latin typeface="Times New Roman"/>
                        <a:ea typeface="맑은 고딕"/>
                      </a:endParaRPr>
                    </a:p>
                  </a:txBody>
                  <a:tcPr marL="68580" marR="68580" marT="0" marB="0"/>
                </a:tc>
                <a:tc>
                  <a:txBody>
                    <a:bodyPr/>
                    <a:lstStyle/>
                    <a:p>
                      <a:pPr>
                        <a:spcAft>
                          <a:spcPts val="0"/>
                        </a:spcAft>
                      </a:pPr>
                      <a:r>
                        <a:rPr lang="en-US" sz="1400">
                          <a:effectLst/>
                        </a:rPr>
                        <a:t>~0.39 mA</a:t>
                      </a:r>
                      <a:endParaRPr lang="ko-KR" sz="1000">
                        <a:effectLst/>
                        <a:latin typeface="Times New Roman"/>
                        <a:ea typeface="맑은 고딕"/>
                      </a:endParaRPr>
                    </a:p>
                  </a:txBody>
                  <a:tcPr marL="68580" marR="68580" marT="0" marB="0"/>
                </a:tc>
                <a:extLst>
                  <a:ext uri="{0D108BD9-81ED-4DB2-BD59-A6C34878D82A}">
                    <a16:rowId xmlns:a16="http://schemas.microsoft.com/office/drawing/2014/main" val="10008"/>
                  </a:ext>
                </a:extLst>
              </a:tr>
              <a:tr h="0">
                <a:tc>
                  <a:txBody>
                    <a:bodyPr/>
                    <a:lstStyle/>
                    <a:p>
                      <a:pPr>
                        <a:spcAft>
                          <a:spcPts val="0"/>
                        </a:spcAft>
                      </a:pPr>
                      <a:r>
                        <a:rPr lang="en-US" sz="1400" dirty="0">
                          <a:effectLst/>
                        </a:rPr>
                        <a:t>Output Emittance: transverse (</a:t>
                      </a:r>
                      <a:r>
                        <a:rPr lang="en-US" sz="1400" dirty="0" err="1">
                          <a:effectLst/>
                        </a:rPr>
                        <a:t>rms</a:t>
                      </a:r>
                      <a:r>
                        <a:rPr lang="en-US" sz="1400" dirty="0">
                          <a:effectLst/>
                        </a:rPr>
                        <a:t>, norm)</a:t>
                      </a:r>
                      <a:r>
                        <a:rPr lang="en-US" sz="1000" baseline="0" dirty="0">
                          <a:effectLst/>
                        </a:rPr>
                        <a:t> </a:t>
                      </a:r>
                      <a:r>
                        <a:rPr lang="en-US" sz="1400" dirty="0">
                          <a:effectLst/>
                        </a:rPr>
                        <a:t>longitudinal (</a:t>
                      </a:r>
                      <a:r>
                        <a:rPr lang="en-US" sz="1400" dirty="0" err="1">
                          <a:effectLst/>
                        </a:rPr>
                        <a:t>rms</a:t>
                      </a:r>
                      <a:r>
                        <a:rPr lang="en-US" sz="1400" dirty="0">
                          <a:effectLst/>
                        </a:rPr>
                        <a:t>)</a:t>
                      </a:r>
                      <a:endParaRPr lang="ko-KR" sz="1000" dirty="0">
                        <a:effectLst/>
                        <a:latin typeface="Times New Roman"/>
                        <a:ea typeface="맑은 고딕"/>
                      </a:endParaRPr>
                    </a:p>
                  </a:txBody>
                  <a:tcPr marL="68580" marR="68580" marT="0" marB="0"/>
                </a:tc>
                <a:tc>
                  <a:txBody>
                    <a:bodyPr/>
                    <a:lstStyle/>
                    <a:p>
                      <a:pPr>
                        <a:spcAft>
                          <a:spcPts val="0"/>
                        </a:spcAft>
                      </a:pPr>
                      <a:r>
                        <a:rPr lang="en-US" sz="1400">
                          <a:effectLst/>
                        </a:rPr>
                        <a:t>0.0125 .cm. mrad</a:t>
                      </a:r>
                      <a:endParaRPr lang="ko-KR" sz="1000">
                        <a:effectLst/>
                      </a:endParaRPr>
                    </a:p>
                    <a:p>
                      <a:pPr>
                        <a:spcAft>
                          <a:spcPts val="0"/>
                        </a:spcAft>
                      </a:pPr>
                      <a:r>
                        <a:rPr lang="en-US" sz="1400">
                          <a:effectLst/>
                        </a:rPr>
                        <a:t>~26 keV/u-Degree</a:t>
                      </a:r>
                      <a:endParaRPr lang="ko-KR" sz="1000">
                        <a:effectLst/>
                        <a:latin typeface="Times New Roman"/>
                        <a:ea typeface="맑은 고딕"/>
                      </a:endParaRPr>
                    </a:p>
                  </a:txBody>
                  <a:tcPr marL="68580" marR="68580" marT="0" marB="0"/>
                </a:tc>
                <a:extLst>
                  <a:ext uri="{0D108BD9-81ED-4DB2-BD59-A6C34878D82A}">
                    <a16:rowId xmlns:a16="http://schemas.microsoft.com/office/drawing/2014/main" val="10009"/>
                  </a:ext>
                </a:extLst>
              </a:tr>
              <a:tr h="156210">
                <a:tc>
                  <a:txBody>
                    <a:bodyPr/>
                    <a:lstStyle/>
                    <a:p>
                      <a:pPr>
                        <a:spcAft>
                          <a:spcPts val="0"/>
                        </a:spcAft>
                      </a:pPr>
                      <a:r>
                        <a:rPr lang="en-US" sz="1400" dirty="0">
                          <a:solidFill>
                            <a:srgbClr val="FF0000"/>
                          </a:solidFill>
                          <a:effectLst/>
                        </a:rPr>
                        <a:t>Transmission</a:t>
                      </a:r>
                      <a:endParaRPr lang="ko-KR" sz="1000" dirty="0">
                        <a:solidFill>
                          <a:srgbClr val="FF0000"/>
                        </a:solidFill>
                        <a:effectLst/>
                        <a:latin typeface="Times New Roman"/>
                        <a:ea typeface="맑은 고딕"/>
                      </a:endParaRPr>
                    </a:p>
                  </a:txBody>
                  <a:tcPr marL="68580" marR="68580" marT="0" marB="0"/>
                </a:tc>
                <a:tc>
                  <a:txBody>
                    <a:bodyPr/>
                    <a:lstStyle/>
                    <a:p>
                      <a:pPr>
                        <a:spcAft>
                          <a:spcPts val="0"/>
                        </a:spcAft>
                      </a:pPr>
                      <a:r>
                        <a:rPr lang="en-US" sz="1400" dirty="0">
                          <a:solidFill>
                            <a:srgbClr val="FF0000"/>
                          </a:solidFill>
                          <a:effectLst/>
                        </a:rPr>
                        <a:t>~98 %</a:t>
                      </a:r>
                      <a:endParaRPr lang="ko-KR" sz="1000" dirty="0">
                        <a:solidFill>
                          <a:srgbClr val="FF0000"/>
                        </a:solidFill>
                        <a:effectLst/>
                        <a:latin typeface="Times New Roman"/>
                        <a:ea typeface="맑은 고딕"/>
                      </a:endParaRPr>
                    </a:p>
                  </a:txBody>
                  <a:tcPr marL="68580" marR="68580" marT="0" marB="0"/>
                </a:tc>
                <a:extLst>
                  <a:ext uri="{0D108BD9-81ED-4DB2-BD59-A6C34878D82A}">
                    <a16:rowId xmlns:a16="http://schemas.microsoft.com/office/drawing/2014/main" val="10010"/>
                  </a:ext>
                </a:extLst>
              </a:tr>
              <a:tr h="0">
                <a:tc>
                  <a:txBody>
                    <a:bodyPr/>
                    <a:lstStyle/>
                    <a:p>
                      <a:pPr>
                        <a:spcAft>
                          <a:spcPts val="0"/>
                        </a:spcAft>
                      </a:pPr>
                      <a:r>
                        <a:rPr lang="en-US" sz="1400">
                          <a:effectLst/>
                        </a:rPr>
                        <a:t>Structures and RF:</a:t>
                      </a:r>
                      <a:endParaRPr lang="ko-KR" sz="1000">
                        <a:effectLst/>
                        <a:latin typeface="Times New Roman"/>
                        <a:ea typeface="맑은 고딕"/>
                      </a:endParaRPr>
                    </a:p>
                  </a:txBody>
                  <a:tcPr marL="68580" marR="68580" marT="0" marB="0"/>
                </a:tc>
                <a:tc>
                  <a:txBody>
                    <a:bodyPr/>
                    <a:lstStyle/>
                    <a:p>
                      <a:pPr>
                        <a:spcAft>
                          <a:spcPts val="0"/>
                        </a:spcAft>
                      </a:pPr>
                      <a:r>
                        <a:rPr lang="en-US" sz="1400">
                          <a:effectLst/>
                        </a:rPr>
                        <a:t> </a:t>
                      </a:r>
                      <a:endParaRPr lang="ko-KR" sz="1000">
                        <a:effectLst/>
                        <a:latin typeface="Times New Roman"/>
                        <a:ea typeface="맑은 고딕"/>
                      </a:endParaRPr>
                    </a:p>
                  </a:txBody>
                  <a:tcPr marL="68580" marR="68580" marT="0" marB="0"/>
                </a:tc>
                <a:extLst>
                  <a:ext uri="{0D108BD9-81ED-4DB2-BD59-A6C34878D82A}">
                    <a16:rowId xmlns:a16="http://schemas.microsoft.com/office/drawing/2014/main" val="10011"/>
                  </a:ext>
                </a:extLst>
              </a:tr>
              <a:tr h="0">
                <a:tc>
                  <a:txBody>
                    <a:bodyPr/>
                    <a:lstStyle/>
                    <a:p>
                      <a:pPr>
                        <a:spcAft>
                          <a:spcPts val="0"/>
                        </a:spcAft>
                      </a:pPr>
                      <a:r>
                        <a:rPr lang="en-US" sz="1400">
                          <a:effectLst/>
                        </a:rPr>
                        <a:t>Peak surface Field</a:t>
                      </a:r>
                      <a:endParaRPr lang="ko-KR" sz="1000">
                        <a:effectLst/>
                        <a:latin typeface="Times New Roman"/>
                        <a:ea typeface="맑은 고딕"/>
                      </a:endParaRPr>
                    </a:p>
                  </a:txBody>
                  <a:tcPr marL="68580" marR="68580" marT="0" marB="0"/>
                </a:tc>
                <a:tc>
                  <a:txBody>
                    <a:bodyPr/>
                    <a:lstStyle/>
                    <a:p>
                      <a:pPr>
                        <a:spcAft>
                          <a:spcPts val="0"/>
                        </a:spcAft>
                      </a:pPr>
                      <a:r>
                        <a:rPr lang="en-US" sz="1400">
                          <a:effectLst/>
                        </a:rPr>
                        <a:t>1.70 Kilpatrick</a:t>
                      </a:r>
                      <a:endParaRPr lang="ko-KR" sz="1000">
                        <a:effectLst/>
                        <a:latin typeface="Times New Roman"/>
                        <a:ea typeface="맑은 고딕"/>
                      </a:endParaRPr>
                    </a:p>
                  </a:txBody>
                  <a:tcPr marL="68580" marR="68580" marT="0" marB="0"/>
                </a:tc>
                <a:extLst>
                  <a:ext uri="{0D108BD9-81ED-4DB2-BD59-A6C34878D82A}">
                    <a16:rowId xmlns:a16="http://schemas.microsoft.com/office/drawing/2014/main" val="10012"/>
                  </a:ext>
                </a:extLst>
              </a:tr>
              <a:tr h="0">
                <a:tc>
                  <a:txBody>
                    <a:bodyPr/>
                    <a:lstStyle/>
                    <a:p>
                      <a:pPr>
                        <a:spcAft>
                          <a:spcPts val="0"/>
                        </a:spcAft>
                      </a:pPr>
                      <a:r>
                        <a:rPr lang="en-US" sz="1400">
                          <a:effectLst/>
                        </a:rPr>
                        <a:t>Structure Power (for U</a:t>
                      </a:r>
                      <a:r>
                        <a:rPr lang="en-US" sz="1400" baseline="-25000">
                          <a:effectLst/>
                        </a:rPr>
                        <a:t>238</a:t>
                      </a:r>
                      <a:r>
                        <a:rPr lang="en-US" sz="1400" baseline="30000">
                          <a:effectLst/>
                        </a:rPr>
                        <a:t>+33</a:t>
                      </a:r>
                      <a:r>
                        <a:rPr lang="en-US" sz="1400">
                          <a:effectLst/>
                        </a:rPr>
                        <a:t>)</a:t>
                      </a:r>
                      <a:endParaRPr lang="ko-KR" sz="1000">
                        <a:effectLst/>
                        <a:latin typeface="Times New Roman"/>
                        <a:ea typeface="맑은 고딕"/>
                      </a:endParaRPr>
                    </a:p>
                  </a:txBody>
                  <a:tcPr marL="68580" marR="68580" marT="0" marB="0"/>
                </a:tc>
                <a:tc>
                  <a:txBody>
                    <a:bodyPr/>
                    <a:lstStyle/>
                    <a:p>
                      <a:pPr>
                        <a:spcAft>
                          <a:spcPts val="0"/>
                        </a:spcAft>
                      </a:pPr>
                      <a:r>
                        <a:rPr lang="en-US" sz="1400">
                          <a:effectLst/>
                        </a:rPr>
                        <a:t>92.4 kW</a:t>
                      </a:r>
                      <a:endParaRPr lang="ko-KR" sz="1000">
                        <a:effectLst/>
                        <a:latin typeface="Times New Roman"/>
                        <a:ea typeface="맑은 고딕"/>
                      </a:endParaRPr>
                    </a:p>
                  </a:txBody>
                  <a:tcPr marL="68580" marR="68580" marT="0" marB="0"/>
                </a:tc>
                <a:extLst>
                  <a:ext uri="{0D108BD9-81ED-4DB2-BD59-A6C34878D82A}">
                    <a16:rowId xmlns:a16="http://schemas.microsoft.com/office/drawing/2014/main" val="10013"/>
                  </a:ext>
                </a:extLst>
              </a:tr>
              <a:tr h="0">
                <a:tc>
                  <a:txBody>
                    <a:bodyPr/>
                    <a:lstStyle/>
                    <a:p>
                      <a:pPr>
                        <a:spcAft>
                          <a:spcPts val="0"/>
                        </a:spcAft>
                      </a:pPr>
                      <a:r>
                        <a:rPr lang="en-US" sz="1400">
                          <a:effectLst/>
                        </a:rPr>
                        <a:t>Beam Power (for 0.2mA each U</a:t>
                      </a:r>
                      <a:r>
                        <a:rPr lang="en-US" sz="1400" baseline="-25000">
                          <a:effectLst/>
                        </a:rPr>
                        <a:t>238</a:t>
                      </a:r>
                      <a:r>
                        <a:rPr lang="en-US" sz="1400" baseline="30000">
                          <a:effectLst/>
                        </a:rPr>
                        <a:t>+33&amp;+34</a:t>
                      </a:r>
                      <a:r>
                        <a:rPr lang="en-US" sz="1400">
                          <a:effectLst/>
                        </a:rPr>
                        <a:t>)</a:t>
                      </a:r>
                      <a:endParaRPr lang="ko-KR" sz="1000">
                        <a:effectLst/>
                        <a:latin typeface="Times New Roman"/>
                        <a:ea typeface="맑은 고딕"/>
                      </a:endParaRPr>
                    </a:p>
                  </a:txBody>
                  <a:tcPr marL="68580" marR="68580" marT="0" marB="0"/>
                </a:tc>
                <a:tc>
                  <a:txBody>
                    <a:bodyPr/>
                    <a:lstStyle/>
                    <a:p>
                      <a:pPr>
                        <a:spcAft>
                          <a:spcPts val="0"/>
                        </a:spcAft>
                      </a:pPr>
                      <a:r>
                        <a:rPr lang="en-US" sz="1400">
                          <a:effectLst/>
                        </a:rPr>
                        <a:t>1.44 kW</a:t>
                      </a:r>
                      <a:endParaRPr lang="ko-KR" sz="1000">
                        <a:effectLst/>
                        <a:latin typeface="Times New Roman"/>
                        <a:ea typeface="맑은 고딕"/>
                      </a:endParaRPr>
                    </a:p>
                  </a:txBody>
                  <a:tcPr marL="68580" marR="68580" marT="0" marB="0"/>
                </a:tc>
                <a:extLst>
                  <a:ext uri="{0D108BD9-81ED-4DB2-BD59-A6C34878D82A}">
                    <a16:rowId xmlns:a16="http://schemas.microsoft.com/office/drawing/2014/main" val="10014"/>
                  </a:ext>
                </a:extLst>
              </a:tr>
              <a:tr h="0">
                <a:tc>
                  <a:txBody>
                    <a:bodyPr/>
                    <a:lstStyle/>
                    <a:p>
                      <a:pPr>
                        <a:spcAft>
                          <a:spcPts val="0"/>
                        </a:spcAft>
                      </a:pPr>
                      <a:r>
                        <a:rPr lang="en-US" sz="1400" dirty="0">
                          <a:solidFill>
                            <a:srgbClr val="FF0000"/>
                          </a:solidFill>
                          <a:effectLst/>
                        </a:rPr>
                        <a:t>Total Power</a:t>
                      </a:r>
                      <a:endParaRPr lang="ko-KR" sz="1000" dirty="0">
                        <a:solidFill>
                          <a:srgbClr val="FF0000"/>
                        </a:solidFill>
                        <a:effectLst/>
                        <a:latin typeface="Times New Roman"/>
                        <a:ea typeface="맑은 고딕"/>
                      </a:endParaRPr>
                    </a:p>
                  </a:txBody>
                  <a:tcPr marL="68580" marR="68580" marT="0" marB="0"/>
                </a:tc>
                <a:tc>
                  <a:txBody>
                    <a:bodyPr/>
                    <a:lstStyle/>
                    <a:p>
                      <a:pPr>
                        <a:spcAft>
                          <a:spcPts val="0"/>
                        </a:spcAft>
                      </a:pPr>
                      <a:r>
                        <a:rPr lang="en-US" sz="1400" dirty="0">
                          <a:solidFill>
                            <a:srgbClr val="FF0000"/>
                          </a:solidFill>
                          <a:effectLst/>
                        </a:rPr>
                        <a:t>94 kW</a:t>
                      </a:r>
                      <a:endParaRPr lang="ko-KR" sz="1000" dirty="0">
                        <a:solidFill>
                          <a:srgbClr val="FF0000"/>
                        </a:solidFill>
                        <a:effectLst/>
                        <a:latin typeface="Times New Roman"/>
                        <a:ea typeface="맑은 고딕"/>
                      </a:endParaRPr>
                    </a:p>
                  </a:txBody>
                  <a:tcPr marL="68580" marR="68580" marT="0" marB="0"/>
                </a:tc>
                <a:extLst>
                  <a:ext uri="{0D108BD9-81ED-4DB2-BD59-A6C34878D82A}">
                    <a16:rowId xmlns:a16="http://schemas.microsoft.com/office/drawing/2014/main" val="10015"/>
                  </a:ext>
                </a:extLst>
              </a:tr>
              <a:tr h="0">
                <a:tc>
                  <a:txBody>
                    <a:bodyPr/>
                    <a:lstStyle/>
                    <a:p>
                      <a:pPr>
                        <a:spcAft>
                          <a:spcPts val="0"/>
                        </a:spcAft>
                      </a:pPr>
                      <a:r>
                        <a:rPr lang="en-US" sz="1400">
                          <a:effectLst/>
                        </a:rPr>
                        <a:t>Duty Factor </a:t>
                      </a:r>
                      <a:endParaRPr lang="ko-KR" sz="1000">
                        <a:effectLst/>
                        <a:latin typeface="Times New Roman"/>
                        <a:ea typeface="맑은 고딕"/>
                      </a:endParaRPr>
                    </a:p>
                  </a:txBody>
                  <a:tcPr marL="68580" marR="68580" marT="0" marB="0"/>
                </a:tc>
                <a:tc>
                  <a:txBody>
                    <a:bodyPr/>
                    <a:lstStyle/>
                    <a:p>
                      <a:pPr>
                        <a:spcAft>
                          <a:spcPts val="0"/>
                        </a:spcAft>
                      </a:pPr>
                      <a:r>
                        <a:rPr lang="en-US" sz="1400">
                          <a:effectLst/>
                        </a:rPr>
                        <a:t>100%</a:t>
                      </a:r>
                      <a:endParaRPr lang="ko-KR" sz="1000">
                        <a:effectLst/>
                        <a:latin typeface="Times New Roman"/>
                        <a:ea typeface="맑은 고딕"/>
                      </a:endParaRPr>
                    </a:p>
                  </a:txBody>
                  <a:tcPr marL="68580" marR="68580" marT="0" marB="0"/>
                </a:tc>
                <a:extLst>
                  <a:ext uri="{0D108BD9-81ED-4DB2-BD59-A6C34878D82A}">
                    <a16:rowId xmlns:a16="http://schemas.microsoft.com/office/drawing/2014/main" val="10016"/>
                  </a:ext>
                </a:extLst>
              </a:tr>
              <a:tr h="0">
                <a:tc>
                  <a:txBody>
                    <a:bodyPr/>
                    <a:lstStyle/>
                    <a:p>
                      <a:pPr>
                        <a:spcAft>
                          <a:spcPts val="0"/>
                        </a:spcAft>
                      </a:pPr>
                      <a:r>
                        <a:rPr lang="en-US" sz="1400">
                          <a:effectLst/>
                        </a:rPr>
                        <a:t>RF Feed</a:t>
                      </a:r>
                      <a:endParaRPr lang="ko-KR" sz="1000">
                        <a:effectLst/>
                        <a:latin typeface="Times New Roman"/>
                        <a:ea typeface="맑은 고딕"/>
                      </a:endParaRPr>
                    </a:p>
                  </a:txBody>
                  <a:tcPr marL="68580" marR="68580" marT="0" marB="0"/>
                </a:tc>
                <a:tc>
                  <a:txBody>
                    <a:bodyPr/>
                    <a:lstStyle/>
                    <a:p>
                      <a:pPr>
                        <a:spcAft>
                          <a:spcPts val="0"/>
                        </a:spcAft>
                      </a:pPr>
                      <a:r>
                        <a:rPr lang="en-US" sz="1400">
                          <a:effectLst/>
                        </a:rPr>
                        <a:t>1 Drive loops</a:t>
                      </a:r>
                      <a:endParaRPr lang="ko-KR" sz="1000">
                        <a:effectLst/>
                        <a:latin typeface="Times New Roman"/>
                        <a:ea typeface="맑은 고딕"/>
                      </a:endParaRPr>
                    </a:p>
                  </a:txBody>
                  <a:tcPr marL="68580" marR="68580" marT="0" marB="0"/>
                </a:tc>
                <a:extLst>
                  <a:ext uri="{0D108BD9-81ED-4DB2-BD59-A6C34878D82A}">
                    <a16:rowId xmlns:a16="http://schemas.microsoft.com/office/drawing/2014/main" val="10017"/>
                  </a:ext>
                </a:extLst>
              </a:tr>
              <a:tr h="0">
                <a:tc>
                  <a:txBody>
                    <a:bodyPr/>
                    <a:lstStyle/>
                    <a:p>
                      <a:pPr>
                        <a:spcAft>
                          <a:spcPts val="0"/>
                        </a:spcAft>
                      </a:pPr>
                      <a:r>
                        <a:rPr lang="en-US" sz="1400">
                          <a:effectLst/>
                        </a:rPr>
                        <a:t>Mechanical:</a:t>
                      </a:r>
                      <a:endParaRPr lang="ko-KR" sz="1000">
                        <a:effectLst/>
                        <a:latin typeface="Times New Roman"/>
                        <a:ea typeface="맑은 고딕"/>
                      </a:endParaRPr>
                    </a:p>
                  </a:txBody>
                  <a:tcPr marL="68580" marR="68580" marT="0" marB="0"/>
                </a:tc>
                <a:tc>
                  <a:txBody>
                    <a:bodyPr/>
                    <a:lstStyle/>
                    <a:p>
                      <a:pPr>
                        <a:spcAft>
                          <a:spcPts val="0"/>
                        </a:spcAft>
                      </a:pPr>
                      <a:r>
                        <a:rPr lang="en-US" sz="1400">
                          <a:effectLst/>
                        </a:rPr>
                        <a:t> </a:t>
                      </a:r>
                      <a:endParaRPr lang="ko-KR" sz="1000">
                        <a:effectLst/>
                        <a:latin typeface="Times New Roman"/>
                        <a:ea typeface="맑은 고딕"/>
                      </a:endParaRPr>
                    </a:p>
                  </a:txBody>
                  <a:tcPr marL="68580" marR="68580" marT="0" marB="0"/>
                </a:tc>
                <a:extLst>
                  <a:ext uri="{0D108BD9-81ED-4DB2-BD59-A6C34878D82A}">
                    <a16:rowId xmlns:a16="http://schemas.microsoft.com/office/drawing/2014/main" val="10018"/>
                  </a:ext>
                </a:extLst>
              </a:tr>
              <a:tr h="0">
                <a:tc>
                  <a:txBody>
                    <a:bodyPr/>
                    <a:lstStyle/>
                    <a:p>
                      <a:pPr>
                        <a:spcAft>
                          <a:spcPts val="0"/>
                        </a:spcAft>
                      </a:pPr>
                      <a:r>
                        <a:rPr lang="en-US" sz="1400" dirty="0">
                          <a:solidFill>
                            <a:srgbClr val="FF0000"/>
                          </a:solidFill>
                          <a:effectLst/>
                        </a:rPr>
                        <a:t>Length</a:t>
                      </a:r>
                      <a:endParaRPr lang="ko-KR" sz="1000" dirty="0">
                        <a:solidFill>
                          <a:srgbClr val="FF0000"/>
                        </a:solidFill>
                        <a:effectLst/>
                        <a:latin typeface="Times New Roman"/>
                        <a:ea typeface="맑은 고딕"/>
                      </a:endParaRPr>
                    </a:p>
                  </a:txBody>
                  <a:tcPr marL="68580" marR="68580" marT="0" marB="0"/>
                </a:tc>
                <a:tc>
                  <a:txBody>
                    <a:bodyPr/>
                    <a:lstStyle/>
                    <a:p>
                      <a:pPr>
                        <a:spcAft>
                          <a:spcPts val="0"/>
                        </a:spcAft>
                      </a:pPr>
                      <a:r>
                        <a:rPr lang="en-US" sz="1400" dirty="0">
                          <a:solidFill>
                            <a:srgbClr val="FF0000"/>
                          </a:solidFill>
                          <a:effectLst/>
                        </a:rPr>
                        <a:t>4.94 meter</a:t>
                      </a:r>
                      <a:endParaRPr lang="ko-KR" sz="1000" dirty="0">
                        <a:solidFill>
                          <a:srgbClr val="FF0000"/>
                        </a:solidFill>
                        <a:effectLst/>
                        <a:latin typeface="Times New Roman"/>
                        <a:ea typeface="맑은 고딕"/>
                      </a:endParaRPr>
                    </a:p>
                  </a:txBody>
                  <a:tcPr marL="68580" marR="68580" marT="0" marB="0"/>
                </a:tc>
                <a:extLst>
                  <a:ext uri="{0D108BD9-81ED-4DB2-BD59-A6C34878D82A}">
                    <a16:rowId xmlns:a16="http://schemas.microsoft.com/office/drawing/2014/main" val="10019"/>
                  </a:ext>
                </a:extLst>
              </a:tr>
              <a:tr h="0">
                <a:tc>
                  <a:txBody>
                    <a:bodyPr/>
                    <a:lstStyle/>
                    <a:p>
                      <a:pPr>
                        <a:spcAft>
                          <a:spcPts val="0"/>
                        </a:spcAft>
                      </a:pPr>
                      <a:r>
                        <a:rPr lang="en-US" sz="1400" dirty="0">
                          <a:effectLst/>
                        </a:rPr>
                        <a:t>Operating Temperature</a:t>
                      </a:r>
                      <a:endParaRPr lang="ko-KR" sz="1000" dirty="0">
                        <a:effectLst/>
                        <a:latin typeface="Times New Roman"/>
                        <a:ea typeface="맑은 고딕"/>
                      </a:endParaRPr>
                    </a:p>
                  </a:txBody>
                  <a:tcPr marL="68580" marR="68580" marT="0" marB="0"/>
                </a:tc>
                <a:tc>
                  <a:txBody>
                    <a:bodyPr/>
                    <a:lstStyle/>
                    <a:p>
                      <a:pPr>
                        <a:spcAft>
                          <a:spcPts val="0"/>
                        </a:spcAft>
                      </a:pPr>
                      <a:r>
                        <a:rPr lang="en-US" sz="1400" dirty="0">
                          <a:effectLst/>
                        </a:rPr>
                        <a:t>TBD Degree C</a:t>
                      </a:r>
                      <a:endParaRPr lang="ko-KR" sz="1000" dirty="0">
                        <a:effectLst/>
                        <a:latin typeface="Times New Roman"/>
                        <a:ea typeface="맑은 고딕"/>
                      </a:endParaRPr>
                    </a:p>
                  </a:txBody>
                  <a:tcPr marL="68580" marR="68580" marT="0" marB="0"/>
                </a:tc>
                <a:extLst>
                  <a:ext uri="{0D108BD9-81ED-4DB2-BD59-A6C34878D82A}">
                    <a16:rowId xmlns:a16="http://schemas.microsoft.com/office/drawing/2014/main" val="10020"/>
                  </a:ext>
                </a:extLst>
              </a:tr>
            </a:tbl>
          </a:graphicData>
        </a:graphic>
      </p:graphicFrame>
      <p:pic>
        <p:nvPicPr>
          <p:cNvPr id="5" name="Picture 288" descr="C:\Users\lloyd_y\Documents\RISP-RFQ\first try\revised\WGRA 0007.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7166" y="4149080"/>
            <a:ext cx="3942174" cy="2664296"/>
          </a:xfrm>
          <a:prstGeom prst="rect">
            <a:avLst/>
          </a:prstGeom>
          <a:noFill/>
          <a:ln>
            <a:noFill/>
          </a:ln>
        </p:spPr>
      </p:pic>
      <p:pic>
        <p:nvPicPr>
          <p:cNvPr id="7" name="Picture 95" descr="C:\Users\lloyd_y\Documents\RISP-RFQ\first try\revised\WGRA 0001.png"/>
          <p:cNvPicPr/>
          <p:nvPr/>
        </p:nvPicPr>
        <p:blipFill rotWithShape="1">
          <a:blip r:embed="rId3" cstate="print">
            <a:extLst>
              <a:ext uri="{28A0092B-C50C-407E-A947-70E740481C1C}">
                <a14:useLocalDpi xmlns:a14="http://schemas.microsoft.com/office/drawing/2010/main" val="0"/>
              </a:ext>
            </a:extLst>
          </a:blip>
          <a:srcRect r="4156"/>
          <a:stretch/>
        </p:blipFill>
        <p:spPr bwMode="auto">
          <a:xfrm>
            <a:off x="6737166" y="1330340"/>
            <a:ext cx="3923928" cy="2818740"/>
          </a:xfrm>
          <a:prstGeom prst="rect">
            <a:avLst/>
          </a:prstGeom>
          <a:noFill/>
          <a:ln>
            <a:noFill/>
          </a:ln>
        </p:spPr>
      </p:pic>
      <p:sp>
        <p:nvSpPr>
          <p:cNvPr id="3" name="TextBox 2"/>
          <p:cNvSpPr txBox="1"/>
          <p:nvPr/>
        </p:nvSpPr>
        <p:spPr>
          <a:xfrm>
            <a:off x="1921191" y="935959"/>
            <a:ext cx="8759129" cy="400110"/>
          </a:xfrm>
          <a:prstGeom prst="rect">
            <a:avLst/>
          </a:prstGeom>
          <a:noFill/>
        </p:spPr>
        <p:txBody>
          <a:bodyPr wrap="none" rtlCol="0">
            <a:spAutoFit/>
          </a:bodyPr>
          <a:lstStyle/>
          <a:p>
            <a:r>
              <a:rPr lang="en-US" altLang="ko-KR" sz="2000" b="1" dirty="0">
                <a:solidFill>
                  <a:srgbClr val="0000FF"/>
                </a:solidFill>
                <a:latin typeface="Arial" panose="020B0604020202020204" pitchFamily="34" charset="0"/>
                <a:cs typeface="Arial" panose="020B0604020202020204" pitchFamily="34" charset="0"/>
              </a:rPr>
              <a:t>RFQ accelerates and bunches the CW beam from the ECR ion source. </a:t>
            </a:r>
            <a:endParaRPr lang="ko-KR" altLang="en-US" sz="2000" b="1" dirty="0">
              <a:solidFill>
                <a:srgbClr val="0000FF"/>
              </a:solidFill>
              <a:latin typeface="Arial" panose="020B0604020202020204" pitchFamily="34" charset="0"/>
              <a:cs typeface="Arial" panose="020B0604020202020204" pitchFamily="34" charset="0"/>
            </a:endParaRPr>
          </a:p>
        </p:txBody>
      </p:sp>
      <p:sp>
        <p:nvSpPr>
          <p:cNvPr id="4" name="TextBox 3"/>
          <p:cNvSpPr txBox="1"/>
          <p:nvPr/>
        </p:nvSpPr>
        <p:spPr>
          <a:xfrm>
            <a:off x="7104112" y="4221088"/>
            <a:ext cx="696024" cy="369332"/>
          </a:xfrm>
          <a:prstGeom prst="rect">
            <a:avLst/>
          </a:prstGeom>
          <a:noFill/>
        </p:spPr>
        <p:txBody>
          <a:bodyPr wrap="none" rtlCol="0">
            <a:spAutoFit/>
          </a:bodyPr>
          <a:lstStyle/>
          <a:p>
            <a:r>
              <a:rPr lang="en-US" altLang="ko-KR" dirty="0"/>
              <a:t>X-</a:t>
            </a:r>
            <a:r>
              <a:rPr lang="en-US" altLang="ko-KR" dirty="0" err="1"/>
              <a:t>Xp</a:t>
            </a:r>
            <a:endParaRPr lang="ko-KR" altLang="en-US" dirty="0"/>
          </a:p>
        </p:txBody>
      </p:sp>
      <p:sp>
        <p:nvSpPr>
          <p:cNvPr id="9" name="TextBox 8"/>
          <p:cNvSpPr txBox="1"/>
          <p:nvPr/>
        </p:nvSpPr>
        <p:spPr>
          <a:xfrm>
            <a:off x="8976320" y="4221088"/>
            <a:ext cx="659668" cy="369332"/>
          </a:xfrm>
          <a:prstGeom prst="rect">
            <a:avLst/>
          </a:prstGeom>
          <a:noFill/>
        </p:spPr>
        <p:txBody>
          <a:bodyPr wrap="none" rtlCol="0">
            <a:spAutoFit/>
          </a:bodyPr>
          <a:lstStyle/>
          <a:p>
            <a:r>
              <a:rPr lang="en-US" altLang="ko-KR" dirty="0"/>
              <a:t>Y-</a:t>
            </a:r>
            <a:r>
              <a:rPr lang="en-US" altLang="ko-KR" dirty="0" err="1"/>
              <a:t>Yp</a:t>
            </a:r>
            <a:endParaRPr lang="ko-KR" altLang="en-US" dirty="0"/>
          </a:p>
        </p:txBody>
      </p:sp>
      <p:sp>
        <p:nvSpPr>
          <p:cNvPr id="10" name="TextBox 9"/>
          <p:cNvSpPr txBox="1"/>
          <p:nvPr/>
        </p:nvSpPr>
        <p:spPr>
          <a:xfrm>
            <a:off x="9016828" y="5491573"/>
            <a:ext cx="518091" cy="369332"/>
          </a:xfrm>
          <a:prstGeom prst="rect">
            <a:avLst/>
          </a:prstGeom>
          <a:noFill/>
        </p:spPr>
        <p:txBody>
          <a:bodyPr wrap="none" rtlCol="0">
            <a:spAutoFit/>
          </a:bodyPr>
          <a:lstStyle/>
          <a:p>
            <a:r>
              <a:rPr lang="en-US" altLang="ko-KR" dirty="0">
                <a:latin typeface="Symbol" panose="05050102010706020507" pitchFamily="18" charset="2"/>
              </a:rPr>
              <a:t>f</a:t>
            </a:r>
            <a:r>
              <a:rPr lang="en-US" altLang="ko-KR" dirty="0"/>
              <a:t>-E</a:t>
            </a:r>
            <a:endParaRPr lang="ko-KR" altLang="en-US" dirty="0"/>
          </a:p>
        </p:txBody>
      </p:sp>
      <p:sp>
        <p:nvSpPr>
          <p:cNvPr id="11" name="TextBox 10"/>
          <p:cNvSpPr txBox="1"/>
          <p:nvPr/>
        </p:nvSpPr>
        <p:spPr>
          <a:xfrm>
            <a:off x="6779984" y="1629642"/>
            <a:ext cx="324128" cy="369332"/>
          </a:xfrm>
          <a:prstGeom prst="rect">
            <a:avLst/>
          </a:prstGeom>
          <a:noFill/>
        </p:spPr>
        <p:txBody>
          <a:bodyPr wrap="none" rtlCol="0">
            <a:spAutoFit/>
          </a:bodyPr>
          <a:lstStyle/>
          <a:p>
            <a:r>
              <a:rPr lang="en-US" altLang="ko-KR" dirty="0"/>
              <a:t>X</a:t>
            </a:r>
            <a:endParaRPr lang="ko-KR" altLang="en-US" dirty="0"/>
          </a:p>
        </p:txBody>
      </p:sp>
      <p:sp>
        <p:nvSpPr>
          <p:cNvPr id="12" name="TextBox 11"/>
          <p:cNvSpPr txBox="1"/>
          <p:nvPr/>
        </p:nvSpPr>
        <p:spPr>
          <a:xfrm>
            <a:off x="6789602" y="2195572"/>
            <a:ext cx="314510" cy="369332"/>
          </a:xfrm>
          <a:prstGeom prst="rect">
            <a:avLst/>
          </a:prstGeom>
          <a:noFill/>
        </p:spPr>
        <p:txBody>
          <a:bodyPr wrap="none" rtlCol="0">
            <a:spAutoFit/>
          </a:bodyPr>
          <a:lstStyle/>
          <a:p>
            <a:r>
              <a:rPr lang="en-US" altLang="ko-KR" dirty="0"/>
              <a:t>Y</a:t>
            </a:r>
            <a:endParaRPr lang="ko-KR" altLang="en-US" dirty="0"/>
          </a:p>
        </p:txBody>
      </p:sp>
      <p:sp>
        <p:nvSpPr>
          <p:cNvPr id="13" name="TextBox 12"/>
          <p:cNvSpPr txBox="1"/>
          <p:nvPr/>
        </p:nvSpPr>
        <p:spPr>
          <a:xfrm>
            <a:off x="6802841" y="2852936"/>
            <a:ext cx="304892" cy="369332"/>
          </a:xfrm>
          <a:prstGeom prst="rect">
            <a:avLst/>
          </a:prstGeom>
          <a:noFill/>
        </p:spPr>
        <p:txBody>
          <a:bodyPr wrap="none" rtlCol="0">
            <a:spAutoFit/>
          </a:bodyPr>
          <a:lstStyle/>
          <a:p>
            <a:r>
              <a:rPr lang="en-US" altLang="ko-KR" dirty="0">
                <a:latin typeface="Symbol" panose="05050102010706020507" pitchFamily="18" charset="2"/>
              </a:rPr>
              <a:t>f</a:t>
            </a:r>
            <a:endParaRPr lang="ko-KR" altLang="en-US" dirty="0">
              <a:latin typeface="Symbol" panose="05050102010706020507" pitchFamily="18" charset="2"/>
            </a:endParaRPr>
          </a:p>
        </p:txBody>
      </p:sp>
      <p:sp>
        <p:nvSpPr>
          <p:cNvPr id="14" name="TextBox 13"/>
          <p:cNvSpPr txBox="1"/>
          <p:nvPr/>
        </p:nvSpPr>
        <p:spPr>
          <a:xfrm>
            <a:off x="6800824" y="3573016"/>
            <a:ext cx="303288" cy="369332"/>
          </a:xfrm>
          <a:prstGeom prst="rect">
            <a:avLst/>
          </a:prstGeom>
          <a:noFill/>
        </p:spPr>
        <p:txBody>
          <a:bodyPr wrap="none" rtlCol="0">
            <a:spAutoFit/>
          </a:bodyPr>
          <a:lstStyle/>
          <a:p>
            <a:r>
              <a:rPr lang="en-US" altLang="ko-KR" dirty="0"/>
              <a:t>E</a:t>
            </a:r>
            <a:endParaRPr lang="ko-KR" altLang="en-US" dirty="0"/>
          </a:p>
        </p:txBody>
      </p:sp>
    </p:spTree>
    <p:extLst>
      <p:ext uri="{BB962C8B-B14F-4D97-AF65-F5344CB8AC3E}">
        <p14:creationId xmlns:p14="http://schemas.microsoft.com/office/powerpoint/2010/main" val="37788225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RFQ Beam Dynamics</a:t>
            </a:r>
            <a:br>
              <a:rPr lang="en-US" altLang="ko-KR" dirty="0"/>
            </a:br>
            <a:r>
              <a:rPr lang="en-US" altLang="ko-KR" sz="2000" dirty="0"/>
              <a:t>RAON</a:t>
            </a:r>
            <a:endParaRPr lang="ko-KR" altLang="en-US" dirty="0"/>
          </a:p>
        </p:txBody>
      </p:sp>
      <p:pic>
        <p:nvPicPr>
          <p:cNvPr id="4" name="Picture 290" descr="C:\Users\lloyd_y\Documents\RISP-RFQ\first try\revised\rfqout00.PNG"/>
          <p:cNvPicPr/>
          <p:nvPr/>
        </p:nvPicPr>
        <p:blipFill rotWithShape="1">
          <a:blip r:embed="rId2" cstate="print">
            <a:extLst>
              <a:ext uri="{28A0092B-C50C-407E-A947-70E740481C1C}">
                <a14:useLocalDpi xmlns:a14="http://schemas.microsoft.com/office/drawing/2010/main" val="0"/>
              </a:ext>
            </a:extLst>
          </a:blip>
          <a:srcRect l="6776"/>
          <a:stretch/>
        </p:blipFill>
        <p:spPr bwMode="auto">
          <a:xfrm>
            <a:off x="803413" y="1160749"/>
            <a:ext cx="5385590" cy="3359032"/>
          </a:xfrm>
          <a:prstGeom prst="rect">
            <a:avLst/>
          </a:prstGeom>
          <a:noFill/>
          <a:ln>
            <a:noFill/>
          </a:ln>
        </p:spPr>
      </p:pic>
      <p:pic>
        <p:nvPicPr>
          <p:cNvPr id="5" name="Picture 291" descr="C:\Users\lloyd_y\Documents\RISP-RFQ\first try\revised\emit01.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14601" y="1016733"/>
            <a:ext cx="5073985" cy="3503048"/>
          </a:xfrm>
          <a:prstGeom prst="rect">
            <a:avLst/>
          </a:prstGeom>
          <a:noFill/>
          <a:ln>
            <a:noFill/>
          </a:ln>
        </p:spPr>
      </p:pic>
      <p:sp>
        <p:nvSpPr>
          <p:cNvPr id="6" name="TextBox 5"/>
          <p:cNvSpPr txBox="1"/>
          <p:nvPr/>
        </p:nvSpPr>
        <p:spPr>
          <a:xfrm>
            <a:off x="1705343" y="4560085"/>
            <a:ext cx="4848122" cy="1015663"/>
          </a:xfrm>
          <a:prstGeom prst="rect">
            <a:avLst/>
          </a:prstGeom>
          <a:noFill/>
        </p:spPr>
        <p:txBody>
          <a:bodyPr wrap="none" rtlCol="0">
            <a:spAutoFit/>
          </a:bodyPr>
          <a:lstStyle/>
          <a:p>
            <a:r>
              <a:rPr lang="en-US" altLang="ko-KR" sz="2000" b="1" dirty="0">
                <a:latin typeface="Symbol" panose="05050102010706020507" pitchFamily="18" charset="2"/>
              </a:rPr>
              <a:t>s</a:t>
            </a:r>
            <a:r>
              <a:rPr lang="en-US" altLang="ko-KR" sz="2000" b="1" baseline="-25000" dirty="0"/>
              <a:t>0t</a:t>
            </a:r>
            <a:r>
              <a:rPr lang="en-US" altLang="ko-KR" sz="2000" b="1" dirty="0"/>
              <a:t> and </a:t>
            </a:r>
            <a:r>
              <a:rPr lang="en-US" altLang="ko-KR" sz="2000" b="1" dirty="0">
                <a:latin typeface="Symbol" panose="05050102010706020507" pitchFamily="18" charset="2"/>
              </a:rPr>
              <a:t>s</a:t>
            </a:r>
            <a:r>
              <a:rPr lang="en-US" altLang="ko-KR" sz="2000" b="1" baseline="-25000" dirty="0"/>
              <a:t>0l</a:t>
            </a:r>
          </a:p>
          <a:p>
            <a:r>
              <a:rPr lang="en-US" altLang="ko-KR" sz="2000" b="1" dirty="0"/>
              <a:t>(transverse and longitudinal focusing)</a:t>
            </a:r>
          </a:p>
          <a:p>
            <a:r>
              <a:rPr lang="en-US" altLang="ko-KR" sz="2000" b="1" dirty="0"/>
              <a:t>along the RFQ</a:t>
            </a:r>
          </a:p>
        </p:txBody>
      </p:sp>
      <p:sp>
        <p:nvSpPr>
          <p:cNvPr id="7" name="TextBox 6"/>
          <p:cNvSpPr txBox="1"/>
          <p:nvPr/>
        </p:nvSpPr>
        <p:spPr>
          <a:xfrm>
            <a:off x="6851180" y="4698585"/>
            <a:ext cx="3905877" cy="707886"/>
          </a:xfrm>
          <a:prstGeom prst="rect">
            <a:avLst/>
          </a:prstGeom>
          <a:noFill/>
        </p:spPr>
        <p:txBody>
          <a:bodyPr wrap="none" rtlCol="0">
            <a:spAutoFit/>
          </a:bodyPr>
          <a:lstStyle/>
          <a:p>
            <a:r>
              <a:rPr lang="en-US" altLang="ko-KR" sz="2000" b="1" dirty="0"/>
              <a:t>Transverse and longitudinal </a:t>
            </a:r>
          </a:p>
          <a:p>
            <a:r>
              <a:rPr lang="en-US" altLang="ko-KR" sz="2000" b="1" dirty="0"/>
              <a:t>rms emittances along the RFQ</a:t>
            </a:r>
            <a:endParaRPr lang="ko-KR" altLang="en-US" sz="2000" b="1" dirty="0"/>
          </a:p>
        </p:txBody>
      </p:sp>
      <p:sp>
        <p:nvSpPr>
          <p:cNvPr id="8" name="TextBox 7"/>
          <p:cNvSpPr txBox="1"/>
          <p:nvPr/>
        </p:nvSpPr>
        <p:spPr>
          <a:xfrm>
            <a:off x="8472264" y="3064617"/>
            <a:ext cx="1062214" cy="307777"/>
          </a:xfrm>
          <a:prstGeom prst="rect">
            <a:avLst/>
          </a:prstGeom>
          <a:noFill/>
        </p:spPr>
        <p:txBody>
          <a:bodyPr wrap="none" rtlCol="0">
            <a:spAutoFit/>
          </a:bodyPr>
          <a:lstStyle/>
          <a:p>
            <a:r>
              <a:rPr lang="en-US" altLang="ko-KR" sz="1400" b="1" dirty="0"/>
              <a:t>transverse</a:t>
            </a:r>
            <a:endParaRPr lang="ko-KR" altLang="en-US" sz="1400" b="1" dirty="0"/>
          </a:p>
        </p:txBody>
      </p:sp>
      <p:sp>
        <p:nvSpPr>
          <p:cNvPr id="9" name="TextBox 8"/>
          <p:cNvSpPr txBox="1"/>
          <p:nvPr/>
        </p:nvSpPr>
        <p:spPr>
          <a:xfrm>
            <a:off x="9381545" y="2040675"/>
            <a:ext cx="1212191" cy="307777"/>
          </a:xfrm>
          <a:prstGeom prst="rect">
            <a:avLst/>
          </a:prstGeom>
          <a:noFill/>
        </p:spPr>
        <p:txBody>
          <a:bodyPr wrap="none" rtlCol="0">
            <a:spAutoFit/>
          </a:bodyPr>
          <a:lstStyle/>
          <a:p>
            <a:r>
              <a:rPr lang="en-US" altLang="ko-KR" sz="1400" b="1" dirty="0"/>
              <a:t>longitudinal</a:t>
            </a:r>
            <a:endParaRPr lang="ko-KR" altLang="en-US" sz="1400" b="1" dirty="0"/>
          </a:p>
        </p:txBody>
      </p:sp>
      <p:sp>
        <p:nvSpPr>
          <p:cNvPr id="3" name="TextBox 2">
            <a:extLst>
              <a:ext uri="{FF2B5EF4-FFF2-40B4-BE49-F238E27FC236}">
                <a16:creationId xmlns:a16="http://schemas.microsoft.com/office/drawing/2014/main" id="{25234E24-A9D5-4A50-ABC5-F82072FCDD75}"/>
              </a:ext>
            </a:extLst>
          </p:cNvPr>
          <p:cNvSpPr txBox="1"/>
          <p:nvPr/>
        </p:nvSpPr>
        <p:spPr>
          <a:xfrm>
            <a:off x="4403812" y="1794453"/>
            <a:ext cx="522900" cy="430887"/>
          </a:xfrm>
          <a:prstGeom prst="rect">
            <a:avLst/>
          </a:prstGeom>
          <a:noFill/>
        </p:spPr>
        <p:txBody>
          <a:bodyPr wrap="none" rtlCol="0">
            <a:spAutoFit/>
          </a:bodyPr>
          <a:lstStyle/>
          <a:p>
            <a:r>
              <a:rPr lang="en-US" altLang="ko-KR" sz="2200" dirty="0">
                <a:solidFill>
                  <a:srgbClr val="FF0000"/>
                </a:solidFill>
                <a:latin typeface="Symbol" panose="05050102010706020507" pitchFamily="18" charset="2"/>
              </a:rPr>
              <a:t>s</a:t>
            </a:r>
            <a:r>
              <a:rPr lang="en-US" altLang="ko-KR" sz="2200" baseline="-25000" dirty="0">
                <a:solidFill>
                  <a:srgbClr val="FF0000"/>
                </a:solidFill>
              </a:rPr>
              <a:t>0t</a:t>
            </a:r>
            <a:endParaRPr lang="ko-KR" altLang="en-US" sz="2200" baseline="-25000" dirty="0">
              <a:solidFill>
                <a:srgbClr val="FF0000"/>
              </a:solidFill>
            </a:endParaRPr>
          </a:p>
        </p:txBody>
      </p:sp>
      <p:sp>
        <p:nvSpPr>
          <p:cNvPr id="10" name="TextBox 9">
            <a:extLst>
              <a:ext uri="{FF2B5EF4-FFF2-40B4-BE49-F238E27FC236}">
                <a16:creationId xmlns:a16="http://schemas.microsoft.com/office/drawing/2014/main" id="{A22BEDED-EF1D-47E1-AA7B-0FA00E78469A}"/>
              </a:ext>
            </a:extLst>
          </p:cNvPr>
          <p:cNvSpPr txBox="1"/>
          <p:nvPr/>
        </p:nvSpPr>
        <p:spPr>
          <a:xfrm>
            <a:off x="4047812" y="2541611"/>
            <a:ext cx="505267" cy="430887"/>
          </a:xfrm>
          <a:prstGeom prst="rect">
            <a:avLst/>
          </a:prstGeom>
          <a:noFill/>
        </p:spPr>
        <p:txBody>
          <a:bodyPr wrap="none" rtlCol="0">
            <a:spAutoFit/>
          </a:bodyPr>
          <a:lstStyle/>
          <a:p>
            <a:r>
              <a:rPr lang="en-US" altLang="ko-KR" sz="2200" dirty="0">
                <a:solidFill>
                  <a:srgbClr val="00CC00"/>
                </a:solidFill>
                <a:latin typeface="Symbol" panose="05050102010706020507" pitchFamily="18" charset="2"/>
              </a:rPr>
              <a:t>s</a:t>
            </a:r>
            <a:r>
              <a:rPr lang="en-US" altLang="ko-KR" sz="2200" baseline="-25000" dirty="0">
                <a:solidFill>
                  <a:srgbClr val="00CC00"/>
                </a:solidFill>
              </a:rPr>
              <a:t>0l</a:t>
            </a:r>
            <a:endParaRPr lang="ko-KR" altLang="en-US" sz="2200" baseline="-25000" dirty="0">
              <a:solidFill>
                <a:srgbClr val="00CC00"/>
              </a:solidFill>
            </a:endParaRPr>
          </a:p>
        </p:txBody>
      </p:sp>
    </p:spTree>
    <p:extLst>
      <p:ext uri="{BB962C8B-B14F-4D97-AF65-F5344CB8AC3E}">
        <p14:creationId xmlns:p14="http://schemas.microsoft.com/office/powerpoint/2010/main" val="8323708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RFQ design</a:t>
            </a:r>
            <a:endParaRPr lang="ko-KR" altLang="en-US" dirty="0"/>
          </a:p>
        </p:txBody>
      </p:sp>
      <p:pic>
        <p:nvPicPr>
          <p:cNvPr id="6" name="Grafik 10"/>
          <p:cNvPicPr/>
          <p:nvPr/>
        </p:nvPicPr>
        <p:blipFill rotWithShape="1">
          <a:blip r:embed="rId2" cstate="print">
            <a:extLst>
              <a:ext uri="{28A0092B-C50C-407E-A947-70E740481C1C}">
                <a14:useLocalDpi xmlns:a14="http://schemas.microsoft.com/office/drawing/2010/main" val="0"/>
              </a:ext>
            </a:extLst>
          </a:blip>
          <a:srcRect t="25996" b="30294"/>
          <a:stretch/>
        </p:blipFill>
        <p:spPr bwMode="auto">
          <a:xfrm>
            <a:off x="2063553" y="3533742"/>
            <a:ext cx="8257223" cy="2406246"/>
          </a:xfrm>
          <a:prstGeom prst="rect">
            <a:avLst/>
          </a:prstGeom>
          <a:ln>
            <a:noFill/>
          </a:ln>
          <a:extLst>
            <a:ext uri="{53640926-AAD7-44D8-BBD7-CCE9431645EC}">
              <a14:shadowObscured xmlns:a14="http://schemas.microsoft.com/office/drawing/2010/main"/>
            </a:ext>
          </a:extLst>
        </p:spPr>
      </p:pic>
      <p:sp>
        <p:nvSpPr>
          <p:cNvPr id="7" name="Textfeld 11"/>
          <p:cNvSpPr txBox="1"/>
          <p:nvPr/>
        </p:nvSpPr>
        <p:spPr>
          <a:xfrm>
            <a:off x="4334821" y="1230504"/>
            <a:ext cx="3838230" cy="2554545"/>
          </a:xfrm>
          <a:prstGeom prst="rect">
            <a:avLst/>
          </a:prstGeom>
          <a:noFill/>
        </p:spPr>
        <p:txBody>
          <a:bodyPr wrap="none" rtlCol="0">
            <a:spAutoFit/>
          </a:bodyPr>
          <a:lstStyle/>
          <a:p>
            <a:pPr latinLnBrk="0"/>
            <a:r>
              <a:rPr lang="de-DE" sz="2000" b="1" dirty="0">
                <a:solidFill>
                  <a:prstClr val="black"/>
                </a:solidFill>
                <a:latin typeface="Calibri"/>
              </a:rPr>
              <a:t>- 4940.07 mm</a:t>
            </a:r>
          </a:p>
          <a:p>
            <a:pPr latinLnBrk="0"/>
            <a:r>
              <a:rPr lang="de-DE" sz="2000" b="1" dirty="0">
                <a:solidFill>
                  <a:prstClr val="black"/>
                </a:solidFill>
                <a:latin typeface="Calibri"/>
              </a:rPr>
              <a:t>- 9 Modules </a:t>
            </a:r>
          </a:p>
          <a:p>
            <a:pPr latinLnBrk="0"/>
            <a:r>
              <a:rPr lang="de-DE" sz="2000" b="1" dirty="0">
                <a:solidFill>
                  <a:prstClr val="black"/>
                </a:solidFill>
                <a:latin typeface="Calibri"/>
              </a:rPr>
              <a:t>- each ~547 mm long</a:t>
            </a:r>
          </a:p>
          <a:p>
            <a:pPr latinLnBrk="0"/>
            <a:r>
              <a:rPr lang="de-DE" sz="2000" b="1" dirty="0">
                <a:solidFill>
                  <a:prstClr val="black"/>
                </a:solidFill>
                <a:latin typeface="Calibri"/>
              </a:rPr>
              <a:t>- alternating slug and vacuum port</a:t>
            </a:r>
          </a:p>
          <a:p>
            <a:pPr latinLnBrk="0"/>
            <a:r>
              <a:rPr lang="de-DE" sz="2000" b="1" dirty="0">
                <a:solidFill>
                  <a:prstClr val="black"/>
                </a:solidFill>
                <a:latin typeface="Calibri"/>
              </a:rPr>
              <a:t>- 12 Vacuum Ports</a:t>
            </a:r>
          </a:p>
          <a:p>
            <a:pPr latinLnBrk="0"/>
            <a:r>
              <a:rPr lang="de-DE" sz="2000" b="1" dirty="0">
                <a:solidFill>
                  <a:prstClr val="black"/>
                </a:solidFill>
                <a:latin typeface="Calibri"/>
              </a:rPr>
              <a:t>- 20 Tuner Ports</a:t>
            </a:r>
          </a:p>
          <a:p>
            <a:pPr latinLnBrk="0"/>
            <a:r>
              <a:rPr lang="de-DE" sz="2000" b="1" dirty="0">
                <a:solidFill>
                  <a:prstClr val="black"/>
                </a:solidFill>
                <a:latin typeface="Calibri"/>
              </a:rPr>
              <a:t>- 10 Pickup Ports</a:t>
            </a:r>
          </a:p>
          <a:p>
            <a:pPr latinLnBrk="0"/>
            <a:r>
              <a:rPr lang="de-DE" sz="2000" b="1" dirty="0">
                <a:solidFill>
                  <a:prstClr val="black"/>
                </a:solidFill>
                <a:latin typeface="Calibri"/>
              </a:rPr>
              <a:t>- 2 Coupler Ports</a:t>
            </a:r>
          </a:p>
        </p:txBody>
      </p:sp>
      <p:sp>
        <p:nvSpPr>
          <p:cNvPr id="8" name="TextBox 7"/>
          <p:cNvSpPr txBox="1"/>
          <p:nvPr/>
        </p:nvSpPr>
        <p:spPr>
          <a:xfrm>
            <a:off x="3664605" y="6228020"/>
            <a:ext cx="1340432" cy="369332"/>
          </a:xfrm>
          <a:prstGeom prst="rect">
            <a:avLst/>
          </a:prstGeom>
          <a:noFill/>
        </p:spPr>
        <p:txBody>
          <a:bodyPr wrap="none" rtlCol="0">
            <a:spAutoFit/>
          </a:bodyPr>
          <a:lstStyle/>
          <a:p>
            <a:r>
              <a:rPr lang="en-US" altLang="ko-KR" b="1" dirty="0"/>
              <a:t>4 x pickup</a:t>
            </a:r>
            <a:endParaRPr lang="ko-KR" altLang="en-US" b="1" dirty="0"/>
          </a:p>
        </p:txBody>
      </p:sp>
      <p:cxnSp>
        <p:nvCxnSpPr>
          <p:cNvPr id="9" name="직선 화살표 연결선 8"/>
          <p:cNvCxnSpPr/>
          <p:nvPr/>
        </p:nvCxnSpPr>
        <p:spPr>
          <a:xfrm>
            <a:off x="4093902" y="5363924"/>
            <a:ext cx="0"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851912" y="6228020"/>
            <a:ext cx="1340432" cy="369332"/>
          </a:xfrm>
          <a:prstGeom prst="rect">
            <a:avLst/>
          </a:prstGeom>
          <a:noFill/>
        </p:spPr>
        <p:txBody>
          <a:bodyPr wrap="none" rtlCol="0">
            <a:spAutoFit/>
          </a:bodyPr>
          <a:lstStyle/>
          <a:p>
            <a:r>
              <a:rPr lang="en-US" altLang="ko-KR" b="1" dirty="0"/>
              <a:t>4 x pickup</a:t>
            </a:r>
            <a:endParaRPr lang="ko-KR" altLang="en-US" b="1" dirty="0"/>
          </a:p>
        </p:txBody>
      </p:sp>
      <p:cxnSp>
        <p:nvCxnSpPr>
          <p:cNvPr id="11" name="직선 화살표 연결선 10"/>
          <p:cNvCxnSpPr/>
          <p:nvPr/>
        </p:nvCxnSpPr>
        <p:spPr>
          <a:xfrm>
            <a:off x="8281209" y="5363924"/>
            <a:ext cx="0"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185602" y="5931610"/>
            <a:ext cx="1782860" cy="369332"/>
          </a:xfrm>
          <a:prstGeom prst="rect">
            <a:avLst/>
          </a:prstGeom>
          <a:noFill/>
        </p:spPr>
        <p:txBody>
          <a:bodyPr wrap="none" rtlCol="0">
            <a:spAutoFit/>
          </a:bodyPr>
          <a:lstStyle/>
          <a:p>
            <a:r>
              <a:rPr lang="en-US" altLang="ko-KR" b="1" dirty="0"/>
              <a:t>2 x RF coupler</a:t>
            </a:r>
            <a:endParaRPr lang="ko-KR" altLang="en-US" b="1" dirty="0"/>
          </a:p>
        </p:txBody>
      </p:sp>
      <p:cxnSp>
        <p:nvCxnSpPr>
          <p:cNvPr id="13" name="직선 화살표 연결선 12"/>
          <p:cNvCxnSpPr>
            <a:endCxn id="12" idx="0"/>
          </p:cNvCxnSpPr>
          <p:nvPr/>
        </p:nvCxnSpPr>
        <p:spPr>
          <a:xfrm>
            <a:off x="7004897" y="5363924"/>
            <a:ext cx="72135" cy="5676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701587" y="5715246"/>
            <a:ext cx="1340432" cy="369332"/>
          </a:xfrm>
          <a:prstGeom prst="rect">
            <a:avLst/>
          </a:prstGeom>
          <a:noFill/>
        </p:spPr>
        <p:txBody>
          <a:bodyPr wrap="none" rtlCol="0">
            <a:spAutoFit/>
          </a:bodyPr>
          <a:lstStyle/>
          <a:p>
            <a:r>
              <a:rPr lang="en-US" altLang="ko-KR" b="1" dirty="0"/>
              <a:t>2 x pickup</a:t>
            </a:r>
            <a:endParaRPr lang="ko-KR" altLang="en-US" b="1" dirty="0"/>
          </a:p>
        </p:txBody>
      </p:sp>
      <p:cxnSp>
        <p:nvCxnSpPr>
          <p:cNvPr id="15" name="직선 화살표 연결선 14"/>
          <p:cNvCxnSpPr/>
          <p:nvPr/>
        </p:nvCxnSpPr>
        <p:spPr>
          <a:xfrm>
            <a:off x="5591944" y="5367103"/>
            <a:ext cx="0" cy="35267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6" name="Grafik 8">
            <a:extLst>
              <a:ext uri="{FF2B5EF4-FFF2-40B4-BE49-F238E27FC236}">
                <a16:creationId xmlns:a16="http://schemas.microsoft.com/office/drawing/2014/main" id="{E89AE211-6B0A-4F68-A61C-3F5AAC434079}"/>
              </a:ext>
            </a:extLst>
          </p:cNvPr>
          <p:cNvPicPr/>
          <p:nvPr/>
        </p:nvPicPr>
        <p:blipFill rotWithShape="1">
          <a:blip r:embed="rId3" cstate="print">
            <a:extLst>
              <a:ext uri="{28A0092B-C50C-407E-A947-70E740481C1C}">
                <a14:useLocalDpi xmlns:a14="http://schemas.microsoft.com/office/drawing/2010/main" val="0"/>
              </a:ext>
            </a:extLst>
          </a:blip>
          <a:srcRect l="20245" t="6903" r="22240" b="5449"/>
          <a:stretch/>
        </p:blipFill>
        <p:spPr bwMode="auto">
          <a:xfrm>
            <a:off x="1829616" y="1160748"/>
            <a:ext cx="2480310" cy="2519680"/>
          </a:xfrm>
          <a:prstGeom prst="rect">
            <a:avLst/>
          </a:prstGeom>
          <a:ln>
            <a:noFill/>
          </a:ln>
          <a:extLst>
            <a:ext uri="{53640926-AAD7-44D8-BBD7-CCE9431645EC}">
              <a14:shadowObscured xmlns:a14="http://schemas.microsoft.com/office/drawing/2010/main"/>
            </a:ext>
          </a:extLst>
        </p:spPr>
      </p:pic>
      <p:pic>
        <p:nvPicPr>
          <p:cNvPr id="17" name="Grafik 9">
            <a:extLst>
              <a:ext uri="{FF2B5EF4-FFF2-40B4-BE49-F238E27FC236}">
                <a16:creationId xmlns:a16="http://schemas.microsoft.com/office/drawing/2014/main" id="{31954A94-12D6-461E-90FD-9620488FCA3B}"/>
              </a:ext>
            </a:extLst>
          </p:cNvPr>
          <p:cNvPicPr/>
          <p:nvPr/>
        </p:nvPicPr>
        <p:blipFill rotWithShape="1">
          <a:blip r:embed="rId4" cstate="print">
            <a:extLst>
              <a:ext uri="{28A0092B-C50C-407E-A947-70E740481C1C}">
                <a14:useLocalDpi xmlns:a14="http://schemas.microsoft.com/office/drawing/2010/main" val="0"/>
              </a:ext>
            </a:extLst>
          </a:blip>
          <a:srcRect l="21472" t="7822" r="23006" b="4300"/>
          <a:stretch/>
        </p:blipFill>
        <p:spPr bwMode="auto">
          <a:xfrm>
            <a:off x="8281209" y="1160748"/>
            <a:ext cx="2387600" cy="25196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96643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Cooling channel</a:t>
            </a:r>
            <a:endParaRPr lang="ko-KR" alt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1613" y="1052736"/>
            <a:ext cx="1651320"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64940" y="1052736"/>
            <a:ext cx="1885671"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6" name="TextBox 5"/>
              <p:cNvSpPr txBox="1"/>
              <p:nvPr/>
            </p:nvSpPr>
            <p:spPr>
              <a:xfrm>
                <a:off x="1922190" y="2588035"/>
                <a:ext cx="3195875" cy="6463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ko-KR" b="1" i="1">
                              <a:latin typeface="Cambria Math" panose="02040503050406030204" pitchFamily="18" charset="0"/>
                            </a:rPr>
                          </m:ctrlPr>
                        </m:sSubPr>
                        <m:e>
                          <m:r>
                            <a:rPr lang="en-US" altLang="ko-KR" b="1" i="1">
                              <a:latin typeface="Cambria Math"/>
                            </a:rPr>
                            <m:t>𝑻</m:t>
                          </m:r>
                        </m:e>
                        <m:sub>
                          <m:r>
                            <a:rPr lang="en-US" altLang="ko-KR" b="1" i="1">
                              <a:latin typeface="Cambria Math"/>
                            </a:rPr>
                            <m:t>𝑳𝑬</m:t>
                          </m:r>
                          <m:r>
                            <a:rPr lang="en-US" altLang="ko-KR" b="1" i="1">
                              <a:latin typeface="Cambria Math"/>
                            </a:rPr>
                            <m:t> </m:t>
                          </m:r>
                          <m:r>
                            <a:rPr lang="en-US" altLang="ko-KR" b="1" i="1">
                              <a:latin typeface="Cambria Math"/>
                            </a:rPr>
                            <m:t>𝑬𝒏𝒅</m:t>
                          </m:r>
                          <m:r>
                            <a:rPr lang="en-US" altLang="ko-KR" b="1" i="1">
                              <a:latin typeface="Cambria Math"/>
                            </a:rPr>
                            <m:t> </m:t>
                          </m:r>
                          <m:r>
                            <a:rPr lang="en-US" altLang="ko-KR" b="1" i="1">
                              <a:latin typeface="Cambria Math"/>
                            </a:rPr>
                            <m:t>𝒖𝒏𝒅𝒆𝒓𝒄𝒖𝒕</m:t>
                          </m:r>
                        </m:sub>
                      </m:sSub>
                      <m:r>
                        <a:rPr lang="en-US" altLang="ko-KR" b="1" i="1">
                          <a:latin typeface="Cambria Math"/>
                        </a:rPr>
                        <m:t>=</m:t>
                      </m:r>
                      <m:r>
                        <a:rPr lang="en-US" altLang="ko-KR" b="1" i="1">
                          <a:latin typeface="Cambria Math"/>
                        </a:rPr>
                        <m:t>𝟒𝟐</m:t>
                      </m:r>
                      <m:r>
                        <a:rPr lang="en-US" altLang="ko-KR" b="1" i="1">
                          <a:latin typeface="Cambria Math"/>
                        </a:rPr>
                        <m:t>.</m:t>
                      </m:r>
                      <m:r>
                        <a:rPr lang="en-US" altLang="ko-KR" b="1" i="1">
                          <a:latin typeface="Cambria Math"/>
                        </a:rPr>
                        <m:t>𝟔</m:t>
                      </m:r>
                      <m:r>
                        <a:rPr lang="en-US" altLang="ko-KR" b="1" i="1">
                          <a:latin typeface="Cambria Math"/>
                        </a:rPr>
                        <m:t> ℃</m:t>
                      </m:r>
                    </m:oMath>
                  </m:oMathPara>
                </a14:m>
                <a:endParaRPr lang="en-US" altLang="ko-KR" b="1" dirty="0">
                  <a:ea typeface="Cambria Math"/>
                </a:endParaRPr>
              </a:p>
              <a:p>
                <a:r>
                  <a:rPr lang="en-US" altLang="ko-KR" b="1" dirty="0">
                    <a:ea typeface="Cambria Math"/>
                  </a:rPr>
                  <a:t>Coolant temperature 20 </a:t>
                </a:r>
                <a14:m>
                  <m:oMath xmlns:m="http://schemas.openxmlformats.org/officeDocument/2006/math">
                    <m:r>
                      <a:rPr lang="en-US" altLang="ko-KR" b="1" i="1">
                        <a:latin typeface="Cambria Math"/>
                        <a:ea typeface="Cambria Math"/>
                      </a:rPr>
                      <m:t>℃</m:t>
                    </m:r>
                  </m:oMath>
                </a14:m>
                <a:endParaRPr lang="en-US" altLang="ko-KR" b="1" dirty="0">
                  <a:ea typeface="Cambria Math"/>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1922190" y="2588035"/>
                <a:ext cx="3195875" cy="646331"/>
              </a:xfrm>
              <a:prstGeom prst="rect">
                <a:avLst/>
              </a:prstGeom>
              <a:blipFill>
                <a:blip r:embed="rId4"/>
                <a:stretch>
                  <a:fillRect l="-1524" b="-14151"/>
                </a:stretch>
              </a:blipFill>
            </p:spPr>
            <p:txBody>
              <a:bodyPr/>
              <a:lstStyle/>
              <a:p>
                <a:r>
                  <a:rPr lang="ko-KR" altLang="en-US">
                    <a:noFill/>
                  </a:rPr>
                  <a:t> </a:t>
                </a:r>
              </a:p>
            </p:txBody>
          </p:sp>
        </mc:Fallback>
      </mc:AlternateContent>
      <p:pic>
        <p:nvPicPr>
          <p:cNvPr id="7"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70288" y="1052737"/>
            <a:ext cx="1774185"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04036" y="1052736"/>
            <a:ext cx="1651320"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9" name="TextBox 8"/>
              <p:cNvSpPr txBox="1"/>
              <p:nvPr/>
            </p:nvSpPr>
            <p:spPr>
              <a:xfrm>
                <a:off x="6646556" y="2588035"/>
                <a:ext cx="3195875" cy="6463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ko-KR" b="1" i="1" smtClean="0">
                              <a:latin typeface="Cambria Math" panose="02040503050406030204" pitchFamily="18" charset="0"/>
                            </a:rPr>
                          </m:ctrlPr>
                        </m:sSubPr>
                        <m:e>
                          <m:r>
                            <a:rPr lang="en-US" altLang="ko-KR" b="1" i="1">
                              <a:latin typeface="Cambria Math"/>
                            </a:rPr>
                            <m:t>𝑻</m:t>
                          </m:r>
                        </m:e>
                        <m:sub>
                          <m:r>
                            <a:rPr lang="en-US" altLang="ko-KR" b="1" i="1" smtClean="0">
                              <a:latin typeface="Cambria Math" panose="02040503050406030204" pitchFamily="18" charset="0"/>
                            </a:rPr>
                            <m:t>𝑯</m:t>
                          </m:r>
                          <m:r>
                            <a:rPr lang="en-US" altLang="ko-KR" b="1" i="1">
                              <a:latin typeface="Cambria Math"/>
                            </a:rPr>
                            <m:t>𝑬</m:t>
                          </m:r>
                          <m:r>
                            <a:rPr lang="en-US" altLang="ko-KR" b="1" i="1">
                              <a:latin typeface="Cambria Math"/>
                            </a:rPr>
                            <m:t> </m:t>
                          </m:r>
                          <m:r>
                            <a:rPr lang="en-US" altLang="ko-KR" b="1" i="1">
                              <a:latin typeface="Cambria Math"/>
                            </a:rPr>
                            <m:t>𝑬𝒏𝒅</m:t>
                          </m:r>
                          <m:r>
                            <a:rPr lang="en-US" altLang="ko-KR" b="1" i="1">
                              <a:latin typeface="Cambria Math"/>
                            </a:rPr>
                            <m:t> </m:t>
                          </m:r>
                          <m:r>
                            <a:rPr lang="en-US" altLang="ko-KR" b="1" i="1">
                              <a:latin typeface="Cambria Math"/>
                            </a:rPr>
                            <m:t>𝒖𝒏𝒅𝒆𝒓𝒄𝒖𝒕</m:t>
                          </m:r>
                        </m:sub>
                      </m:sSub>
                      <m:r>
                        <a:rPr lang="en-US" altLang="ko-KR" b="1" i="1">
                          <a:latin typeface="Cambria Math"/>
                        </a:rPr>
                        <m:t>=</m:t>
                      </m:r>
                      <m:r>
                        <a:rPr lang="en-US" altLang="ko-KR" b="1" i="1">
                          <a:latin typeface="Cambria Math"/>
                        </a:rPr>
                        <m:t>𝟗𝟖</m:t>
                      </m:r>
                      <m:r>
                        <a:rPr lang="en-US" altLang="ko-KR" b="1" i="1">
                          <a:latin typeface="Cambria Math"/>
                        </a:rPr>
                        <m:t>.</m:t>
                      </m:r>
                      <m:r>
                        <a:rPr lang="en-US" altLang="ko-KR" b="1" i="1">
                          <a:latin typeface="Cambria Math"/>
                        </a:rPr>
                        <m:t>𝟕</m:t>
                      </m:r>
                      <m:r>
                        <a:rPr lang="en-US" altLang="ko-KR" b="1" i="1">
                          <a:latin typeface="Cambria Math"/>
                        </a:rPr>
                        <m:t> ℃</m:t>
                      </m:r>
                    </m:oMath>
                  </m:oMathPara>
                </a14:m>
                <a:endParaRPr lang="en-US" altLang="ko-KR" b="1" dirty="0">
                  <a:ea typeface="Cambria Math"/>
                </a:endParaRPr>
              </a:p>
              <a:p>
                <a:r>
                  <a:rPr lang="en-US" altLang="ko-KR" b="1" dirty="0">
                    <a:ea typeface="Cambria Math"/>
                  </a:rPr>
                  <a:t>Coolant temperature 20 </a:t>
                </a:r>
                <a14:m>
                  <m:oMath xmlns:m="http://schemas.openxmlformats.org/officeDocument/2006/math">
                    <m:r>
                      <a:rPr lang="en-US" altLang="ko-KR" b="1" i="1">
                        <a:latin typeface="Cambria Math"/>
                        <a:ea typeface="Cambria Math"/>
                      </a:rPr>
                      <m:t>℃</m:t>
                    </m:r>
                  </m:oMath>
                </a14:m>
                <a:endParaRPr lang="en-US" altLang="ko-KR" b="1" dirty="0">
                  <a:ea typeface="Cambria Math"/>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6646556" y="2588035"/>
                <a:ext cx="3195875" cy="646331"/>
              </a:xfrm>
              <a:prstGeom prst="rect">
                <a:avLst/>
              </a:prstGeom>
              <a:blipFill>
                <a:blip r:embed="rId6"/>
                <a:stretch>
                  <a:fillRect l="-1524" b="-14151"/>
                </a:stretch>
              </a:blipFill>
            </p:spPr>
            <p:txBody>
              <a:bodyPr/>
              <a:lstStyle/>
              <a:p>
                <a:r>
                  <a:rPr lang="ko-KR" altLang="en-US">
                    <a:noFill/>
                  </a:rPr>
                  <a:t> </a:t>
                </a:r>
              </a:p>
            </p:txBody>
          </p:sp>
        </mc:Fallback>
      </mc:AlternateContent>
      <p:sp>
        <p:nvSpPr>
          <p:cNvPr id="10" name="위로 굽은 화살표 9"/>
          <p:cNvSpPr/>
          <p:nvPr/>
        </p:nvSpPr>
        <p:spPr>
          <a:xfrm rot="5400000" flipV="1">
            <a:off x="8827307" y="4208215"/>
            <a:ext cx="1260144" cy="133215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1"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78654" y="3812171"/>
            <a:ext cx="5976664" cy="1769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45624" y="5216626"/>
            <a:ext cx="5754978" cy="12990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3520128" y="3603697"/>
            <a:ext cx="2893716" cy="369332"/>
          </a:xfrm>
          <a:prstGeom prst="rect">
            <a:avLst/>
          </a:prstGeom>
          <a:noFill/>
        </p:spPr>
        <p:txBody>
          <a:bodyPr wrap="square" rtlCol="0">
            <a:spAutoFit/>
          </a:bodyPr>
          <a:lstStyle/>
          <a:p>
            <a:r>
              <a:rPr lang="en-US" altLang="ko-KR" b="1" dirty="0"/>
              <a:t>Cooling channel</a:t>
            </a:r>
            <a:endParaRPr lang="ko-KR" altLang="en-US" b="1" dirty="0"/>
          </a:p>
        </p:txBody>
      </p:sp>
      <p:sp>
        <p:nvSpPr>
          <p:cNvPr id="14" name="타원 13"/>
          <p:cNvSpPr/>
          <p:nvPr/>
        </p:nvSpPr>
        <p:spPr>
          <a:xfrm>
            <a:off x="7332465" y="3962124"/>
            <a:ext cx="442843" cy="125450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TextBox 14"/>
          <p:cNvSpPr txBox="1"/>
          <p:nvPr/>
        </p:nvSpPr>
        <p:spPr>
          <a:xfrm>
            <a:off x="9552385" y="1427253"/>
            <a:ext cx="332329" cy="646331"/>
          </a:xfrm>
          <a:prstGeom prst="rect">
            <a:avLst/>
          </a:prstGeom>
          <a:noFill/>
        </p:spPr>
        <p:txBody>
          <a:bodyPr wrap="square" rtlCol="0">
            <a:spAutoFit/>
          </a:bodyPr>
          <a:lstStyle/>
          <a:p>
            <a:r>
              <a:rPr lang="en-US" altLang="ko-KR" b="1" dirty="0"/>
              <a:t>HE</a:t>
            </a:r>
            <a:endParaRPr lang="ko-KR" altLang="en-US" b="1" dirty="0"/>
          </a:p>
        </p:txBody>
      </p:sp>
    </p:spTree>
    <p:extLst>
      <p:ext uri="{BB962C8B-B14F-4D97-AF65-F5344CB8AC3E}">
        <p14:creationId xmlns:p14="http://schemas.microsoft.com/office/powerpoint/2010/main" val="22172396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EM &amp; Thermal design</a:t>
            </a:r>
            <a:endParaRPr lang="ko-KR" altLang="en-US" dirty="0"/>
          </a:p>
        </p:txBody>
      </p:sp>
      <p:pic>
        <p:nvPicPr>
          <p:cNvPr id="4" name="Picture 3" descr="D:\work\RFQ\주간 정리\2014년\2014.01.15\그림\with_tuner.bmp"/>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2821" r="20933"/>
          <a:stretch/>
        </p:blipFill>
        <p:spPr bwMode="auto">
          <a:xfrm>
            <a:off x="2222608" y="980729"/>
            <a:ext cx="3781148" cy="284224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D:\work\RFQ\주간 정리\2014년\2014.01.15\그림\surface_I.bmp"/>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6365"/>
          <a:stretch/>
        </p:blipFill>
        <p:spPr bwMode="auto">
          <a:xfrm>
            <a:off x="6276020" y="990021"/>
            <a:ext cx="3625568" cy="285788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3332" y="936034"/>
            <a:ext cx="2791149" cy="369332"/>
          </a:xfrm>
          <a:prstGeom prst="rect">
            <a:avLst/>
          </a:prstGeom>
          <a:noFill/>
        </p:spPr>
        <p:txBody>
          <a:bodyPr wrap="none" rtlCol="0">
            <a:spAutoFit/>
          </a:bodyPr>
          <a:lstStyle/>
          <a:p>
            <a:r>
              <a:rPr lang="en-US" altLang="ko-KR" b="1" dirty="0"/>
              <a:t>With tuner : 81.26 MHz</a:t>
            </a:r>
            <a:endParaRPr lang="ko-KR" altLang="en-US" b="1" dirty="0"/>
          </a:p>
        </p:txBody>
      </p:sp>
      <p:sp>
        <p:nvSpPr>
          <p:cNvPr id="7" name="TextBox 6"/>
          <p:cNvSpPr txBox="1"/>
          <p:nvPr/>
        </p:nvSpPr>
        <p:spPr>
          <a:xfrm>
            <a:off x="83332" y="1304764"/>
            <a:ext cx="2581797" cy="646331"/>
          </a:xfrm>
          <a:prstGeom prst="rect">
            <a:avLst/>
          </a:prstGeom>
          <a:noFill/>
        </p:spPr>
        <p:txBody>
          <a:bodyPr wrap="none" rtlCol="0">
            <a:spAutoFit/>
          </a:bodyPr>
          <a:lstStyle/>
          <a:p>
            <a:r>
              <a:rPr lang="en-US" altLang="ko-KR" b="1" dirty="0"/>
              <a:t>Tuner insertion depth</a:t>
            </a:r>
          </a:p>
          <a:p>
            <a:r>
              <a:rPr lang="en-US" altLang="ko-KR" b="1" dirty="0"/>
              <a:t>: 60 mm</a:t>
            </a:r>
            <a:endParaRPr lang="ko-KR" altLang="en-US" b="1" dirty="0"/>
          </a:p>
        </p:txBody>
      </p:sp>
      <p:pic>
        <p:nvPicPr>
          <p:cNvPr id="8" name="Picture 1" descr="D:\work\RFQ\주간 정리\2014년\2014.01.08\그림\thermal.bmp"/>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1948"/>
          <a:stretch/>
        </p:blipFill>
        <p:spPr bwMode="auto">
          <a:xfrm>
            <a:off x="2253446" y="3789040"/>
            <a:ext cx="3631175" cy="263691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890064" y="5439707"/>
            <a:ext cx="1568058" cy="869790"/>
          </a:xfrm>
          <a:prstGeom prst="rect">
            <a:avLst/>
          </a:prstGeom>
          <a:noFill/>
        </p:spPr>
        <p:txBody>
          <a:bodyPr wrap="none" rtlCol="0">
            <a:spAutoFit/>
          </a:bodyPr>
          <a:lstStyle/>
          <a:p>
            <a:pPr>
              <a:lnSpc>
                <a:spcPct val="150000"/>
              </a:lnSpc>
            </a:pPr>
            <a:r>
              <a:rPr lang="en-US" altLang="ko-KR" b="1" dirty="0">
                <a:solidFill>
                  <a:srgbClr val="FF0000"/>
                </a:solidFill>
              </a:rPr>
              <a:t>Max : 60.15</a:t>
            </a:r>
            <a:r>
              <a:rPr lang="en-US" altLang="ko-KR" b="1" dirty="0">
                <a:solidFill>
                  <a:srgbClr val="FF0000"/>
                </a:solidFill>
                <a:sym typeface="Symbol"/>
              </a:rPr>
              <a:t></a:t>
            </a:r>
            <a:endParaRPr lang="en-US" altLang="ko-KR" b="1" dirty="0">
              <a:solidFill>
                <a:srgbClr val="FF0000"/>
              </a:solidFill>
            </a:endParaRPr>
          </a:p>
          <a:p>
            <a:pPr>
              <a:lnSpc>
                <a:spcPct val="150000"/>
              </a:lnSpc>
            </a:pPr>
            <a:r>
              <a:rPr lang="en-US" altLang="ko-KR" b="1" dirty="0">
                <a:solidFill>
                  <a:srgbClr val="FF0000"/>
                </a:solidFill>
              </a:rPr>
              <a:t>@ dummy </a:t>
            </a:r>
            <a:endParaRPr lang="ko-KR" altLang="en-US" b="1" dirty="0">
              <a:solidFill>
                <a:srgbClr val="FF0000"/>
              </a:solidFill>
            </a:endParaRPr>
          </a:p>
        </p:txBody>
      </p:sp>
      <p:sp>
        <p:nvSpPr>
          <p:cNvPr id="10" name="TextBox 9"/>
          <p:cNvSpPr txBox="1"/>
          <p:nvPr/>
        </p:nvSpPr>
        <p:spPr>
          <a:xfrm>
            <a:off x="6730029" y="4206720"/>
            <a:ext cx="3434423" cy="454292"/>
          </a:xfrm>
          <a:prstGeom prst="rect">
            <a:avLst/>
          </a:prstGeom>
          <a:noFill/>
        </p:spPr>
        <p:txBody>
          <a:bodyPr wrap="square" rtlCol="0">
            <a:spAutoFit/>
          </a:bodyPr>
          <a:lstStyle/>
          <a:p>
            <a:pPr>
              <a:lnSpc>
                <a:spcPct val="150000"/>
              </a:lnSpc>
            </a:pPr>
            <a:r>
              <a:rPr lang="en-US" altLang="ko-KR" b="1" dirty="0"/>
              <a:t>Operating temperature: 30°</a:t>
            </a:r>
          </a:p>
        </p:txBody>
      </p:sp>
      <p:sp>
        <p:nvSpPr>
          <p:cNvPr id="11" name="타원 10"/>
          <p:cNvSpPr/>
          <p:nvPr/>
        </p:nvSpPr>
        <p:spPr>
          <a:xfrm>
            <a:off x="3533792" y="4863643"/>
            <a:ext cx="654438" cy="5760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2" name="꺾인 연결선 11"/>
          <p:cNvCxnSpPr>
            <a:stCxn id="11" idx="4"/>
            <a:endCxn id="9" idx="1"/>
          </p:cNvCxnSpPr>
          <p:nvPr/>
        </p:nvCxnSpPr>
        <p:spPr>
          <a:xfrm rot="16200000" flipH="1">
            <a:off x="5158091" y="4142628"/>
            <a:ext cx="434895" cy="3029053"/>
          </a:xfrm>
          <a:prstGeom prst="bentConnector2">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64769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Autofit/>
          </a:bodyPr>
          <a:lstStyle/>
          <a:p>
            <a:pPr algn="ctr"/>
            <a:r>
              <a:rPr lang="en-US" altLang="ko-KR" sz="3600" dirty="0">
                <a:latin typeface="+mn-ea"/>
                <a:ea typeface="+mn-ea"/>
              </a:rPr>
              <a:t>RFQ prototype and fabrication</a:t>
            </a:r>
            <a:endParaRPr lang="ko-KR" altLang="en-US" sz="3600" dirty="0">
              <a:latin typeface="+mn-ea"/>
              <a:ea typeface="+mn-ea"/>
            </a:endParaRPr>
          </a:p>
        </p:txBody>
      </p:sp>
      <p:sp>
        <p:nvSpPr>
          <p:cNvPr id="40" name="내용 개체 틀 2"/>
          <p:cNvSpPr txBox="1">
            <a:spLocks/>
          </p:cNvSpPr>
          <p:nvPr/>
        </p:nvSpPr>
        <p:spPr>
          <a:xfrm>
            <a:off x="1055440" y="908720"/>
            <a:ext cx="5328592" cy="4464496"/>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9pPr>
          </a:lstStyle>
          <a:p>
            <a:pPr>
              <a:buFont typeface="Wingdings" panose="05000000000000000000" pitchFamily="2" charset="2"/>
              <a:buChar char="§"/>
            </a:pPr>
            <a:r>
              <a:rPr lang="en-US" altLang="ko-KR" sz="2000" dirty="0">
                <a:latin typeface="Arial" panose="020B0604020202020204" pitchFamily="34" charset="0"/>
                <a:cs typeface="Arial" panose="020B0604020202020204" pitchFamily="34" charset="0"/>
              </a:rPr>
              <a:t>RFQ Engineering</a:t>
            </a:r>
            <a:r>
              <a:rPr lang="ko-KR" altLang="en-US" sz="2000" dirty="0">
                <a:latin typeface="Arial" panose="020B0604020202020204" pitchFamily="34" charset="0"/>
                <a:cs typeface="Arial" panose="020B0604020202020204" pitchFamily="34" charset="0"/>
              </a:rPr>
              <a:t> </a:t>
            </a:r>
            <a:r>
              <a:rPr lang="en-US" altLang="ko-KR" sz="2000" dirty="0">
                <a:latin typeface="Arial" panose="020B0604020202020204" pitchFamily="34" charset="0"/>
                <a:cs typeface="Arial" panose="020B0604020202020204" pitchFamily="34" charset="0"/>
              </a:rPr>
              <a:t>Design</a:t>
            </a:r>
            <a:r>
              <a:rPr lang="ko-KR" altLang="en-US" sz="2000" dirty="0">
                <a:latin typeface="Arial" panose="020B0604020202020204" pitchFamily="34" charset="0"/>
                <a:cs typeface="Arial" panose="020B0604020202020204" pitchFamily="34" charset="0"/>
              </a:rPr>
              <a:t> </a:t>
            </a:r>
            <a:r>
              <a:rPr lang="en-US" altLang="ko-KR" sz="2000" dirty="0">
                <a:latin typeface="Arial" panose="020B0604020202020204" pitchFamily="34" charset="0"/>
                <a:cs typeface="Arial" panose="020B0604020202020204" pitchFamily="34" charset="0"/>
              </a:rPr>
              <a:t>(2013.08)</a:t>
            </a:r>
          </a:p>
          <a:p>
            <a:pPr>
              <a:buFont typeface="Wingdings" panose="05000000000000000000" pitchFamily="2" charset="2"/>
              <a:buChar char="§"/>
            </a:pPr>
            <a:r>
              <a:rPr lang="en-US" altLang="ko-KR" sz="2000" dirty="0">
                <a:latin typeface="Arial" panose="020B0604020202020204" pitchFamily="34" charset="0"/>
                <a:cs typeface="Arial" panose="020B0604020202020204" pitchFamily="34" charset="0"/>
              </a:rPr>
              <a:t>Design review</a:t>
            </a:r>
            <a:r>
              <a:rPr lang="ko-KR" altLang="en-US" sz="2000" dirty="0">
                <a:latin typeface="Arial" panose="020B0604020202020204" pitchFamily="34" charset="0"/>
                <a:cs typeface="Arial" panose="020B0604020202020204" pitchFamily="34" charset="0"/>
              </a:rPr>
              <a:t> </a:t>
            </a:r>
            <a:r>
              <a:rPr lang="en-US" altLang="ko-KR" sz="2000" dirty="0">
                <a:latin typeface="Arial" panose="020B0604020202020204" pitchFamily="34" charset="0"/>
                <a:cs typeface="Arial" panose="020B0604020202020204" pitchFamily="34" charset="0"/>
              </a:rPr>
              <a:t>(2013.11)</a:t>
            </a:r>
          </a:p>
          <a:p>
            <a:pPr>
              <a:buFont typeface="Wingdings" panose="05000000000000000000" pitchFamily="2" charset="2"/>
              <a:buChar char="§"/>
            </a:pPr>
            <a:r>
              <a:rPr lang="en-US" altLang="ko-KR" sz="2000" dirty="0">
                <a:solidFill>
                  <a:srgbClr val="0000FF"/>
                </a:solidFill>
                <a:latin typeface="Arial" panose="020B0604020202020204" pitchFamily="34" charset="0"/>
                <a:cs typeface="Arial" panose="020B0604020202020204" pitchFamily="34" charset="0"/>
              </a:rPr>
              <a:t>RFQ Prototyping</a:t>
            </a:r>
          </a:p>
          <a:p>
            <a:pPr>
              <a:buFontTx/>
              <a:buChar char="-"/>
            </a:pPr>
            <a:r>
              <a:rPr lang="en-US" altLang="ko-KR" sz="1800" dirty="0">
                <a:solidFill>
                  <a:srgbClr val="0000FF"/>
                </a:solidFill>
                <a:latin typeface="Arial" panose="020B0604020202020204" pitchFamily="34" charset="0"/>
                <a:cs typeface="Arial" panose="020B0604020202020204" pitchFamily="34" charset="0"/>
              </a:rPr>
              <a:t>RFQ prototype completed successfully through domestic vendor (2014.10)</a:t>
            </a:r>
          </a:p>
          <a:p>
            <a:pPr>
              <a:buFontTx/>
              <a:buChar char="-"/>
            </a:pPr>
            <a:r>
              <a:rPr lang="en-US" altLang="ko-KR" sz="1800" dirty="0">
                <a:solidFill>
                  <a:srgbClr val="0000FF"/>
                </a:solidFill>
                <a:latin typeface="Arial" panose="020B0604020202020204" pitchFamily="34" charset="0"/>
                <a:cs typeface="Arial" panose="020B0604020202020204" pitchFamily="34" charset="0"/>
              </a:rPr>
              <a:t>RFQ contract</a:t>
            </a:r>
            <a:r>
              <a:rPr lang="ko-KR" altLang="en-US" sz="1800" dirty="0">
                <a:solidFill>
                  <a:srgbClr val="0000FF"/>
                </a:solidFill>
                <a:latin typeface="Arial" panose="020B0604020202020204" pitchFamily="34" charset="0"/>
                <a:cs typeface="Arial" panose="020B0604020202020204" pitchFamily="34" charset="0"/>
              </a:rPr>
              <a:t> </a:t>
            </a:r>
            <a:r>
              <a:rPr lang="en-US" altLang="ko-KR" sz="1800" dirty="0">
                <a:solidFill>
                  <a:srgbClr val="0000FF"/>
                </a:solidFill>
                <a:latin typeface="Arial" panose="020B0604020202020204" pitchFamily="34" charset="0"/>
                <a:cs typeface="Arial" panose="020B0604020202020204" pitchFamily="34" charset="0"/>
              </a:rPr>
              <a:t>awarded (2015.04)</a:t>
            </a:r>
          </a:p>
          <a:p>
            <a:pPr>
              <a:buFontTx/>
              <a:buChar char="-"/>
            </a:pPr>
            <a:r>
              <a:rPr lang="en-US" altLang="ko-KR" sz="1800" dirty="0">
                <a:solidFill>
                  <a:srgbClr val="0000FF"/>
                </a:solidFill>
                <a:latin typeface="Arial" panose="020B0604020202020204" pitchFamily="34" charset="0"/>
                <a:cs typeface="Arial" panose="020B0604020202020204" pitchFamily="34" charset="0"/>
              </a:rPr>
              <a:t>RFQ fabrication completed through domestic vendor (2016.08)</a:t>
            </a:r>
          </a:p>
          <a:p>
            <a:pPr marL="0" indent="0">
              <a:buNone/>
            </a:pPr>
            <a:endParaRPr lang="en-US" altLang="ko-KR" sz="2000" dirty="0">
              <a:solidFill>
                <a:srgbClr val="0000FF"/>
              </a:solidFill>
              <a:latin typeface="Arial" panose="020B0604020202020204" pitchFamily="34" charset="0"/>
              <a:cs typeface="Arial" panose="020B0604020202020204" pitchFamily="34" charset="0"/>
            </a:endParaRPr>
          </a:p>
          <a:p>
            <a:pPr>
              <a:buBlip>
                <a:blip r:embed="rId3"/>
              </a:buBlip>
            </a:pPr>
            <a:endParaRPr lang="en-US" altLang="ko-KR" sz="2000" dirty="0">
              <a:solidFill>
                <a:srgbClr val="0000FF"/>
              </a:solidFill>
              <a:latin typeface="Arial" panose="020B0604020202020204" pitchFamily="34" charset="0"/>
              <a:cs typeface="Arial" panose="020B0604020202020204" pitchFamily="34" charset="0"/>
            </a:endParaRPr>
          </a:p>
        </p:txBody>
      </p:sp>
      <p:pic>
        <p:nvPicPr>
          <p:cNvPr id="9" name="Picture 2" descr="C:\RISP_BSPark\RFQ\비츠로테크 자료\20141014-QFR완료사진\20141014_18031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680"/>
          <a:stretch/>
        </p:blipFill>
        <p:spPr bwMode="auto">
          <a:xfrm>
            <a:off x="6782440" y="933128"/>
            <a:ext cx="3156381" cy="25922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D:\work\RFQ\주간 정리\2015년\2015.07.01\실험사진\IMG_108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2441" y="3573017"/>
            <a:ext cx="3822073" cy="285475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503602" y="4572418"/>
            <a:ext cx="1040670" cy="584775"/>
          </a:xfrm>
          <a:prstGeom prst="rect">
            <a:avLst/>
          </a:prstGeom>
          <a:noFill/>
        </p:spPr>
        <p:txBody>
          <a:bodyPr wrap="none" rtlCol="0">
            <a:spAutoFit/>
          </a:bodyPr>
          <a:lstStyle/>
          <a:p>
            <a:r>
              <a:rPr lang="en-US" altLang="ko-KR" sz="1600" dirty="0">
                <a:solidFill>
                  <a:schemeClr val="bg1"/>
                </a:solidFill>
                <a:latin typeface="Arial" panose="020B0604020202020204" pitchFamily="34" charset="0"/>
                <a:cs typeface="Arial" panose="020B0604020202020204" pitchFamily="34" charset="0"/>
              </a:rPr>
              <a:t>RFQ </a:t>
            </a:r>
          </a:p>
          <a:p>
            <a:r>
              <a:rPr lang="en-US" altLang="ko-KR" sz="1600" dirty="0">
                <a:solidFill>
                  <a:schemeClr val="bg1"/>
                </a:solidFill>
                <a:latin typeface="Arial" panose="020B0604020202020204" pitchFamily="34" charset="0"/>
                <a:cs typeface="Arial" panose="020B0604020202020204" pitchFamily="34" charset="0"/>
              </a:rPr>
              <a:t>prototype</a:t>
            </a:r>
            <a:endParaRPr lang="ko-KR" altLang="en-US" sz="1600"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9394311" y="951321"/>
            <a:ext cx="1210203" cy="646331"/>
          </a:xfrm>
          <a:prstGeom prst="rect">
            <a:avLst/>
          </a:prstGeom>
          <a:noFill/>
        </p:spPr>
        <p:txBody>
          <a:bodyPr wrap="none" rtlCol="0">
            <a:spAutoFit/>
          </a:bodyPr>
          <a:lstStyle/>
          <a:p>
            <a:r>
              <a:rPr lang="en-US" altLang="ko-KR" dirty="0"/>
              <a:t>RFQ </a:t>
            </a:r>
          </a:p>
          <a:p>
            <a:r>
              <a:rPr lang="en-US" altLang="ko-KR" dirty="0"/>
              <a:t>prototype</a:t>
            </a:r>
            <a:endParaRPr lang="ko-KR" altLang="en-US" dirty="0"/>
          </a:p>
        </p:txBody>
      </p:sp>
      <p:pic>
        <p:nvPicPr>
          <p:cNvPr id="5" name="그림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15480" y="3564632"/>
            <a:ext cx="4284220" cy="2854757"/>
          </a:xfrm>
          <a:prstGeom prst="rect">
            <a:avLst/>
          </a:prstGeom>
        </p:spPr>
      </p:pic>
    </p:spTree>
    <p:extLst>
      <p:ext uri="{BB962C8B-B14F-4D97-AF65-F5344CB8AC3E}">
        <p14:creationId xmlns:p14="http://schemas.microsoft.com/office/powerpoint/2010/main" val="4245999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22816A6-5E90-4435-92F3-9127F8B4A335}"/>
              </a:ext>
            </a:extLst>
          </p:cNvPr>
          <p:cNvSpPr>
            <a:spLocks noGrp="1"/>
          </p:cNvSpPr>
          <p:nvPr>
            <p:ph type="title"/>
          </p:nvPr>
        </p:nvSpPr>
        <p:spPr/>
        <p:txBody>
          <a:bodyPr>
            <a:normAutofit fontScale="90000"/>
          </a:bodyPr>
          <a:lstStyle/>
          <a:p>
            <a:r>
              <a:rPr lang="en-US" altLang="ko-KR" dirty="0"/>
              <a:t>Magnet Multipoles</a:t>
            </a:r>
            <a:endParaRPr lang="ko-KR" altLang="en-US" dirty="0"/>
          </a:p>
        </p:txBody>
      </p:sp>
      <p:pic>
        <p:nvPicPr>
          <p:cNvPr id="4" name="Picture 2">
            <a:extLst>
              <a:ext uri="{FF2B5EF4-FFF2-40B4-BE49-F238E27FC236}">
                <a16:creationId xmlns:a16="http://schemas.microsoft.com/office/drawing/2014/main" id="{A5411C40-2B9E-4CD6-B7F4-88238B7982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5480" y="1592796"/>
            <a:ext cx="8737600" cy="20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a:extLst>
              <a:ext uri="{FF2B5EF4-FFF2-40B4-BE49-F238E27FC236}">
                <a16:creationId xmlns:a16="http://schemas.microsoft.com/office/drawing/2014/main" id="{A9F40755-3145-4BE6-BC9E-5E8CEDC579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4062" y="4345955"/>
            <a:ext cx="4300436" cy="1991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a:extLst>
              <a:ext uri="{FF2B5EF4-FFF2-40B4-BE49-F238E27FC236}">
                <a16:creationId xmlns:a16="http://schemas.microsoft.com/office/drawing/2014/main" id="{98475230-8DBF-4F3F-B374-D8C3D7C9CBC4}"/>
              </a:ext>
            </a:extLst>
          </p:cNvPr>
          <p:cNvSpPr txBox="1"/>
          <p:nvPr/>
        </p:nvSpPr>
        <p:spPr>
          <a:xfrm>
            <a:off x="2041911" y="1129157"/>
            <a:ext cx="3470822" cy="400110"/>
          </a:xfrm>
          <a:prstGeom prst="rect">
            <a:avLst/>
          </a:prstGeom>
          <a:noFill/>
        </p:spPr>
        <p:txBody>
          <a:bodyPr wrap="none" rtlCol="0">
            <a:spAutoFit/>
          </a:bodyPr>
          <a:lstStyle/>
          <a:p>
            <a:pPr algn="ctr"/>
            <a:r>
              <a:rPr lang="en-US" altLang="ko-KR" sz="2000" dirty="0">
                <a:latin typeface="Arial" panose="020B0604020202020204" pitchFamily="34" charset="0"/>
                <a:cs typeface="Arial" panose="020B0604020202020204" pitchFamily="34" charset="0"/>
              </a:rPr>
              <a:t>Dipole                Skew Dipole</a:t>
            </a:r>
            <a:endParaRPr lang="ko-KR" altLang="en-US" sz="20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91CA3AE-8A50-4C3F-8DA4-0AB63539D1E8}"/>
              </a:ext>
            </a:extLst>
          </p:cNvPr>
          <p:cNvSpPr txBox="1"/>
          <p:nvPr/>
        </p:nvSpPr>
        <p:spPr>
          <a:xfrm>
            <a:off x="5879976" y="1129157"/>
            <a:ext cx="4339651" cy="400110"/>
          </a:xfrm>
          <a:prstGeom prst="rect">
            <a:avLst/>
          </a:prstGeom>
          <a:noFill/>
        </p:spPr>
        <p:txBody>
          <a:bodyPr wrap="none" rtlCol="0">
            <a:spAutoFit/>
          </a:bodyPr>
          <a:lstStyle/>
          <a:p>
            <a:pPr algn="ctr"/>
            <a:r>
              <a:rPr lang="en-US" altLang="ko-KR" sz="2000" dirty="0">
                <a:latin typeface="Arial" panose="020B0604020202020204" pitchFamily="34" charset="0"/>
                <a:cs typeface="Arial" panose="020B0604020202020204" pitchFamily="34" charset="0"/>
              </a:rPr>
              <a:t>Quadrupole           Skew Quadrupole</a:t>
            </a:r>
            <a:endParaRPr lang="ko-KR" altLang="en-US" sz="20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7C91300-7220-42C5-AD85-16FC4802522B}"/>
              </a:ext>
            </a:extLst>
          </p:cNvPr>
          <p:cNvSpPr txBox="1"/>
          <p:nvPr/>
        </p:nvSpPr>
        <p:spPr>
          <a:xfrm>
            <a:off x="3990716" y="3869114"/>
            <a:ext cx="3871573" cy="400110"/>
          </a:xfrm>
          <a:prstGeom prst="rect">
            <a:avLst/>
          </a:prstGeom>
          <a:noFill/>
        </p:spPr>
        <p:txBody>
          <a:bodyPr wrap="none" rtlCol="0">
            <a:spAutoFit/>
          </a:bodyPr>
          <a:lstStyle/>
          <a:p>
            <a:pPr algn="ctr"/>
            <a:r>
              <a:rPr lang="en-US" altLang="ko-KR" sz="2000" dirty="0" err="1">
                <a:latin typeface="Arial" panose="020B0604020202020204" pitchFamily="34" charset="0"/>
                <a:cs typeface="Arial" panose="020B0604020202020204" pitchFamily="34" charset="0"/>
              </a:rPr>
              <a:t>Sextupole</a:t>
            </a:r>
            <a:r>
              <a:rPr lang="en-US" altLang="ko-KR" sz="2000" dirty="0">
                <a:latin typeface="Arial" panose="020B0604020202020204" pitchFamily="34" charset="0"/>
                <a:cs typeface="Arial" panose="020B0604020202020204" pitchFamily="34" charset="0"/>
              </a:rPr>
              <a:t>          Skew </a:t>
            </a:r>
            <a:r>
              <a:rPr lang="en-US" altLang="ko-KR" sz="2000" dirty="0" err="1">
                <a:latin typeface="Arial" panose="020B0604020202020204" pitchFamily="34" charset="0"/>
                <a:cs typeface="Arial" panose="020B0604020202020204" pitchFamily="34" charset="0"/>
              </a:rPr>
              <a:t>Sextupole</a:t>
            </a:r>
            <a:endParaRPr lang="ko-KR" altLang="en-US" sz="20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82E793B-7E28-4CA5-B03E-C429ADCC3496}"/>
              </a:ext>
            </a:extLst>
          </p:cNvPr>
          <p:cNvSpPr txBox="1"/>
          <p:nvPr/>
        </p:nvSpPr>
        <p:spPr>
          <a:xfrm>
            <a:off x="2243572" y="3068796"/>
            <a:ext cx="360996" cy="369332"/>
          </a:xfrm>
          <a:prstGeom prst="rect">
            <a:avLst/>
          </a:prstGeom>
          <a:noFill/>
        </p:spPr>
        <p:txBody>
          <a:bodyPr wrap="none" rtlCol="0">
            <a:spAutoFit/>
          </a:bodyPr>
          <a:lstStyle/>
          <a:p>
            <a:r>
              <a:rPr lang="en-US" altLang="ko-KR" dirty="0">
                <a:solidFill>
                  <a:srgbClr val="FFFF00"/>
                </a:solidFill>
              </a:rPr>
              <a:t>N</a:t>
            </a:r>
            <a:endParaRPr lang="ko-KR" altLang="en-US" dirty="0">
              <a:solidFill>
                <a:srgbClr val="FFFF00"/>
              </a:solidFill>
            </a:endParaRPr>
          </a:p>
        </p:txBody>
      </p:sp>
      <p:sp>
        <p:nvSpPr>
          <p:cNvPr id="10" name="TextBox 9">
            <a:extLst>
              <a:ext uri="{FF2B5EF4-FFF2-40B4-BE49-F238E27FC236}">
                <a16:creationId xmlns:a16="http://schemas.microsoft.com/office/drawing/2014/main" id="{31570562-CA48-439C-BE3E-0F1875F89243}"/>
              </a:ext>
            </a:extLst>
          </p:cNvPr>
          <p:cNvSpPr txBox="1"/>
          <p:nvPr/>
        </p:nvSpPr>
        <p:spPr>
          <a:xfrm>
            <a:off x="2243572" y="1776798"/>
            <a:ext cx="309700" cy="369332"/>
          </a:xfrm>
          <a:prstGeom prst="rect">
            <a:avLst/>
          </a:prstGeom>
          <a:noFill/>
        </p:spPr>
        <p:txBody>
          <a:bodyPr wrap="none" rtlCol="0">
            <a:spAutoFit/>
          </a:bodyPr>
          <a:lstStyle/>
          <a:p>
            <a:r>
              <a:rPr lang="en-US" altLang="ko-KR" dirty="0">
                <a:solidFill>
                  <a:srgbClr val="FFFF00"/>
                </a:solidFill>
              </a:rPr>
              <a:t>S</a:t>
            </a:r>
            <a:endParaRPr lang="ko-KR" altLang="en-US" dirty="0">
              <a:solidFill>
                <a:srgbClr val="FFFF00"/>
              </a:solidFill>
            </a:endParaRPr>
          </a:p>
        </p:txBody>
      </p:sp>
      <p:sp>
        <p:nvSpPr>
          <p:cNvPr id="11" name="TextBox 10">
            <a:extLst>
              <a:ext uri="{FF2B5EF4-FFF2-40B4-BE49-F238E27FC236}">
                <a16:creationId xmlns:a16="http://schemas.microsoft.com/office/drawing/2014/main" id="{B8CB3B74-E47F-4A5E-AF8D-57D3C5085C7D}"/>
              </a:ext>
            </a:extLst>
          </p:cNvPr>
          <p:cNvSpPr txBox="1"/>
          <p:nvPr/>
        </p:nvSpPr>
        <p:spPr>
          <a:xfrm>
            <a:off x="6029557" y="1814615"/>
            <a:ext cx="360996" cy="369332"/>
          </a:xfrm>
          <a:prstGeom prst="rect">
            <a:avLst/>
          </a:prstGeom>
          <a:noFill/>
        </p:spPr>
        <p:txBody>
          <a:bodyPr wrap="none" rtlCol="0">
            <a:spAutoFit/>
          </a:bodyPr>
          <a:lstStyle/>
          <a:p>
            <a:r>
              <a:rPr lang="en-US" altLang="ko-KR" dirty="0">
                <a:solidFill>
                  <a:srgbClr val="FFFF00"/>
                </a:solidFill>
              </a:rPr>
              <a:t>N</a:t>
            </a:r>
            <a:endParaRPr lang="ko-KR" altLang="en-US" dirty="0">
              <a:solidFill>
                <a:srgbClr val="FFFF00"/>
              </a:solidFill>
            </a:endParaRPr>
          </a:p>
        </p:txBody>
      </p:sp>
      <p:sp>
        <p:nvSpPr>
          <p:cNvPr id="12" name="TextBox 11">
            <a:extLst>
              <a:ext uri="{FF2B5EF4-FFF2-40B4-BE49-F238E27FC236}">
                <a16:creationId xmlns:a16="http://schemas.microsoft.com/office/drawing/2014/main" id="{C7DC790E-ACCF-48CA-A2F2-215E4753EC56}"/>
              </a:ext>
            </a:extLst>
          </p:cNvPr>
          <p:cNvSpPr txBox="1"/>
          <p:nvPr/>
        </p:nvSpPr>
        <p:spPr>
          <a:xfrm>
            <a:off x="7356140" y="1809997"/>
            <a:ext cx="309700" cy="369332"/>
          </a:xfrm>
          <a:prstGeom prst="rect">
            <a:avLst/>
          </a:prstGeom>
          <a:noFill/>
        </p:spPr>
        <p:txBody>
          <a:bodyPr wrap="none" rtlCol="0">
            <a:spAutoFit/>
          </a:bodyPr>
          <a:lstStyle/>
          <a:p>
            <a:r>
              <a:rPr lang="en-US" altLang="ko-KR" dirty="0">
                <a:solidFill>
                  <a:srgbClr val="FFFF00"/>
                </a:solidFill>
              </a:rPr>
              <a:t>S</a:t>
            </a:r>
            <a:endParaRPr lang="ko-KR" altLang="en-US" dirty="0">
              <a:solidFill>
                <a:srgbClr val="FFFF00"/>
              </a:solidFill>
            </a:endParaRPr>
          </a:p>
        </p:txBody>
      </p:sp>
      <p:sp>
        <p:nvSpPr>
          <p:cNvPr id="13" name="TextBox 12">
            <a:extLst>
              <a:ext uri="{FF2B5EF4-FFF2-40B4-BE49-F238E27FC236}">
                <a16:creationId xmlns:a16="http://schemas.microsoft.com/office/drawing/2014/main" id="{2357395F-7221-4061-A82D-FF2813E5B3CF}"/>
              </a:ext>
            </a:extLst>
          </p:cNvPr>
          <p:cNvSpPr txBox="1"/>
          <p:nvPr/>
        </p:nvSpPr>
        <p:spPr>
          <a:xfrm>
            <a:off x="3672308" y="4581128"/>
            <a:ext cx="309700" cy="369332"/>
          </a:xfrm>
          <a:prstGeom prst="rect">
            <a:avLst/>
          </a:prstGeom>
          <a:noFill/>
        </p:spPr>
        <p:txBody>
          <a:bodyPr wrap="none" rtlCol="0">
            <a:spAutoFit/>
          </a:bodyPr>
          <a:lstStyle/>
          <a:p>
            <a:r>
              <a:rPr lang="en-US" altLang="ko-KR" dirty="0">
                <a:solidFill>
                  <a:srgbClr val="FFFF00"/>
                </a:solidFill>
              </a:rPr>
              <a:t>S</a:t>
            </a:r>
            <a:endParaRPr lang="ko-KR" altLang="en-US" dirty="0">
              <a:solidFill>
                <a:srgbClr val="FFFF00"/>
              </a:solidFill>
            </a:endParaRPr>
          </a:p>
        </p:txBody>
      </p:sp>
      <p:sp>
        <p:nvSpPr>
          <p:cNvPr id="14" name="TextBox 13">
            <a:extLst>
              <a:ext uri="{FF2B5EF4-FFF2-40B4-BE49-F238E27FC236}">
                <a16:creationId xmlns:a16="http://schemas.microsoft.com/office/drawing/2014/main" id="{65EABDDA-5A09-40CA-B771-A4D18421C08F}"/>
              </a:ext>
            </a:extLst>
          </p:cNvPr>
          <p:cNvSpPr txBox="1"/>
          <p:nvPr/>
        </p:nvSpPr>
        <p:spPr>
          <a:xfrm>
            <a:off x="4439816" y="4328876"/>
            <a:ext cx="360996" cy="369332"/>
          </a:xfrm>
          <a:prstGeom prst="rect">
            <a:avLst/>
          </a:prstGeom>
          <a:noFill/>
        </p:spPr>
        <p:txBody>
          <a:bodyPr wrap="none" rtlCol="0">
            <a:spAutoFit/>
          </a:bodyPr>
          <a:lstStyle/>
          <a:p>
            <a:r>
              <a:rPr lang="en-US" altLang="ko-KR" dirty="0">
                <a:solidFill>
                  <a:srgbClr val="FFFF00"/>
                </a:solidFill>
              </a:rPr>
              <a:t>N</a:t>
            </a:r>
            <a:endParaRPr lang="ko-KR" altLang="en-US" dirty="0">
              <a:solidFill>
                <a:srgbClr val="FFFF00"/>
              </a:solidFill>
            </a:endParaRPr>
          </a:p>
        </p:txBody>
      </p:sp>
      <p:sp>
        <p:nvSpPr>
          <p:cNvPr id="15" name="TextBox 14">
            <a:extLst>
              <a:ext uri="{FF2B5EF4-FFF2-40B4-BE49-F238E27FC236}">
                <a16:creationId xmlns:a16="http://schemas.microsoft.com/office/drawing/2014/main" id="{18C97CDA-89F5-4111-A56A-1920A2D0DBD3}"/>
              </a:ext>
            </a:extLst>
          </p:cNvPr>
          <p:cNvSpPr txBox="1"/>
          <p:nvPr/>
        </p:nvSpPr>
        <p:spPr>
          <a:xfrm>
            <a:off x="3915565" y="2424130"/>
            <a:ext cx="360996" cy="369332"/>
          </a:xfrm>
          <a:prstGeom prst="rect">
            <a:avLst/>
          </a:prstGeom>
          <a:noFill/>
        </p:spPr>
        <p:txBody>
          <a:bodyPr wrap="none" rtlCol="0">
            <a:spAutoFit/>
          </a:bodyPr>
          <a:lstStyle/>
          <a:p>
            <a:r>
              <a:rPr lang="en-US" altLang="ko-KR" dirty="0">
                <a:solidFill>
                  <a:srgbClr val="FFFF00"/>
                </a:solidFill>
              </a:rPr>
              <a:t>N</a:t>
            </a:r>
            <a:endParaRPr lang="ko-KR" altLang="en-US" dirty="0">
              <a:solidFill>
                <a:srgbClr val="FFFF00"/>
              </a:solidFill>
            </a:endParaRPr>
          </a:p>
        </p:txBody>
      </p:sp>
      <p:sp>
        <p:nvSpPr>
          <p:cNvPr id="16" name="TextBox 15">
            <a:extLst>
              <a:ext uri="{FF2B5EF4-FFF2-40B4-BE49-F238E27FC236}">
                <a16:creationId xmlns:a16="http://schemas.microsoft.com/office/drawing/2014/main" id="{56917DE8-EA89-4624-9F01-75409392C8F0}"/>
              </a:ext>
            </a:extLst>
          </p:cNvPr>
          <p:cNvSpPr txBox="1"/>
          <p:nvPr/>
        </p:nvSpPr>
        <p:spPr>
          <a:xfrm>
            <a:off x="8904312" y="1637046"/>
            <a:ext cx="360996" cy="369332"/>
          </a:xfrm>
          <a:prstGeom prst="rect">
            <a:avLst/>
          </a:prstGeom>
          <a:noFill/>
        </p:spPr>
        <p:txBody>
          <a:bodyPr wrap="none" rtlCol="0">
            <a:spAutoFit/>
          </a:bodyPr>
          <a:lstStyle/>
          <a:p>
            <a:r>
              <a:rPr lang="en-US" altLang="ko-KR" dirty="0">
                <a:solidFill>
                  <a:srgbClr val="FFFF00"/>
                </a:solidFill>
              </a:rPr>
              <a:t>N</a:t>
            </a:r>
            <a:endParaRPr lang="ko-KR" altLang="en-US" dirty="0">
              <a:solidFill>
                <a:srgbClr val="FFFF00"/>
              </a:solidFill>
            </a:endParaRPr>
          </a:p>
        </p:txBody>
      </p:sp>
      <p:sp>
        <p:nvSpPr>
          <p:cNvPr id="17" name="TextBox 16">
            <a:extLst>
              <a:ext uri="{FF2B5EF4-FFF2-40B4-BE49-F238E27FC236}">
                <a16:creationId xmlns:a16="http://schemas.microsoft.com/office/drawing/2014/main" id="{9FAB11E0-11AD-46DB-B796-7FB6E8549FBE}"/>
              </a:ext>
            </a:extLst>
          </p:cNvPr>
          <p:cNvSpPr txBox="1"/>
          <p:nvPr/>
        </p:nvSpPr>
        <p:spPr>
          <a:xfrm>
            <a:off x="7289697" y="4413429"/>
            <a:ext cx="360996" cy="369332"/>
          </a:xfrm>
          <a:prstGeom prst="rect">
            <a:avLst/>
          </a:prstGeom>
          <a:noFill/>
        </p:spPr>
        <p:txBody>
          <a:bodyPr wrap="none" rtlCol="0">
            <a:spAutoFit/>
          </a:bodyPr>
          <a:lstStyle/>
          <a:p>
            <a:r>
              <a:rPr lang="en-US" altLang="ko-KR" dirty="0">
                <a:solidFill>
                  <a:srgbClr val="FFFF00"/>
                </a:solidFill>
              </a:rPr>
              <a:t>N</a:t>
            </a:r>
            <a:endParaRPr lang="ko-KR" altLang="en-US" dirty="0">
              <a:solidFill>
                <a:srgbClr val="FFFF00"/>
              </a:solidFill>
            </a:endParaRPr>
          </a:p>
        </p:txBody>
      </p:sp>
      <p:sp>
        <p:nvSpPr>
          <p:cNvPr id="18" name="TextBox 17">
            <a:extLst>
              <a:ext uri="{FF2B5EF4-FFF2-40B4-BE49-F238E27FC236}">
                <a16:creationId xmlns:a16="http://schemas.microsoft.com/office/drawing/2014/main" id="{98738757-FA63-4032-8151-16D57308CFEF}"/>
              </a:ext>
            </a:extLst>
          </p:cNvPr>
          <p:cNvSpPr txBox="1"/>
          <p:nvPr/>
        </p:nvSpPr>
        <p:spPr>
          <a:xfrm>
            <a:off x="5163077" y="2424130"/>
            <a:ext cx="309700" cy="369332"/>
          </a:xfrm>
          <a:prstGeom prst="rect">
            <a:avLst/>
          </a:prstGeom>
          <a:noFill/>
        </p:spPr>
        <p:txBody>
          <a:bodyPr wrap="none" rtlCol="0">
            <a:spAutoFit/>
          </a:bodyPr>
          <a:lstStyle/>
          <a:p>
            <a:r>
              <a:rPr lang="en-US" altLang="ko-KR" dirty="0">
                <a:solidFill>
                  <a:srgbClr val="FFFF00"/>
                </a:solidFill>
              </a:rPr>
              <a:t>S</a:t>
            </a:r>
            <a:endParaRPr lang="ko-KR" altLang="en-US" dirty="0">
              <a:solidFill>
                <a:srgbClr val="FFFF00"/>
              </a:solidFill>
            </a:endParaRPr>
          </a:p>
        </p:txBody>
      </p:sp>
      <p:sp>
        <p:nvSpPr>
          <p:cNvPr id="19" name="TextBox 18">
            <a:extLst>
              <a:ext uri="{FF2B5EF4-FFF2-40B4-BE49-F238E27FC236}">
                <a16:creationId xmlns:a16="http://schemas.microsoft.com/office/drawing/2014/main" id="{23F48B12-590F-483F-9F67-C447AA13AD44}"/>
              </a:ext>
            </a:extLst>
          </p:cNvPr>
          <p:cNvSpPr txBox="1"/>
          <p:nvPr/>
        </p:nvSpPr>
        <p:spPr>
          <a:xfrm>
            <a:off x="6191739" y="4413429"/>
            <a:ext cx="309700" cy="369332"/>
          </a:xfrm>
          <a:prstGeom prst="rect">
            <a:avLst/>
          </a:prstGeom>
          <a:noFill/>
        </p:spPr>
        <p:txBody>
          <a:bodyPr wrap="none" rtlCol="0">
            <a:spAutoFit/>
          </a:bodyPr>
          <a:lstStyle/>
          <a:p>
            <a:r>
              <a:rPr lang="en-US" altLang="ko-KR" dirty="0">
                <a:solidFill>
                  <a:srgbClr val="FFFF00"/>
                </a:solidFill>
              </a:rPr>
              <a:t>S</a:t>
            </a:r>
            <a:endParaRPr lang="ko-KR" altLang="en-US" dirty="0">
              <a:solidFill>
                <a:srgbClr val="FFFF00"/>
              </a:solidFill>
            </a:endParaRPr>
          </a:p>
        </p:txBody>
      </p:sp>
      <p:sp>
        <p:nvSpPr>
          <p:cNvPr id="20" name="TextBox 19">
            <a:extLst>
              <a:ext uri="{FF2B5EF4-FFF2-40B4-BE49-F238E27FC236}">
                <a16:creationId xmlns:a16="http://schemas.microsoft.com/office/drawing/2014/main" id="{9819FFC1-9D07-47D6-B5AA-7E670F3D993F}"/>
              </a:ext>
            </a:extLst>
          </p:cNvPr>
          <p:cNvSpPr txBox="1"/>
          <p:nvPr/>
        </p:nvSpPr>
        <p:spPr>
          <a:xfrm>
            <a:off x="8148228" y="2412415"/>
            <a:ext cx="309700" cy="369332"/>
          </a:xfrm>
          <a:prstGeom prst="rect">
            <a:avLst/>
          </a:prstGeom>
          <a:noFill/>
        </p:spPr>
        <p:txBody>
          <a:bodyPr wrap="none" rtlCol="0">
            <a:spAutoFit/>
          </a:bodyPr>
          <a:lstStyle/>
          <a:p>
            <a:r>
              <a:rPr lang="en-US" altLang="ko-KR" dirty="0">
                <a:solidFill>
                  <a:srgbClr val="FFFF00"/>
                </a:solidFill>
              </a:rPr>
              <a:t>S</a:t>
            </a:r>
            <a:endParaRPr lang="ko-KR" altLang="en-US" dirty="0">
              <a:solidFill>
                <a:srgbClr val="FFFF00"/>
              </a:solidFill>
            </a:endParaRPr>
          </a:p>
        </p:txBody>
      </p:sp>
    </p:spTree>
    <p:extLst>
      <p:ext uri="{BB962C8B-B14F-4D97-AF65-F5344CB8AC3E}">
        <p14:creationId xmlns:p14="http://schemas.microsoft.com/office/powerpoint/2010/main" val="36049774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AFFABC5-9C0B-4CB7-B38D-DCD631BDE51E}"/>
              </a:ext>
            </a:extLst>
          </p:cNvPr>
          <p:cNvSpPr>
            <a:spLocks noGrp="1"/>
          </p:cNvSpPr>
          <p:nvPr>
            <p:ph type="title"/>
          </p:nvPr>
        </p:nvSpPr>
        <p:spPr/>
        <p:txBody>
          <a:bodyPr>
            <a:normAutofit fontScale="90000"/>
          </a:bodyPr>
          <a:lstStyle/>
          <a:p>
            <a:r>
              <a:rPr lang="en-US" altLang="ko-KR" dirty="0"/>
              <a:t>NDPS requires single bunch beam</a:t>
            </a:r>
            <a:endParaRPr lang="ko-KR" altLang="en-US" dirty="0"/>
          </a:p>
        </p:txBody>
      </p:sp>
      <p:sp>
        <p:nvSpPr>
          <p:cNvPr id="4" name="내용 개체 틀 2">
            <a:extLst>
              <a:ext uri="{FF2B5EF4-FFF2-40B4-BE49-F238E27FC236}">
                <a16:creationId xmlns:a16="http://schemas.microsoft.com/office/drawing/2014/main" id="{F97A6CFD-0318-4CBF-9089-9AEEA895D750}"/>
              </a:ext>
            </a:extLst>
          </p:cNvPr>
          <p:cNvSpPr>
            <a:spLocks noGrp="1"/>
          </p:cNvSpPr>
          <p:nvPr>
            <p:ph sz="half" idx="2"/>
          </p:nvPr>
        </p:nvSpPr>
        <p:spPr>
          <a:xfrm>
            <a:off x="767408" y="1052736"/>
            <a:ext cx="10153128" cy="5112568"/>
          </a:xfrm>
        </p:spPr>
        <p:txBody>
          <a:bodyPr>
            <a:normAutofit/>
          </a:bodyPr>
          <a:lstStyle/>
          <a:p>
            <a:r>
              <a:rPr lang="en-US" altLang="ko-KR" sz="2200" dirty="0">
                <a:latin typeface="Arial" panose="020B0604020202020204" pitchFamily="34" charset="0"/>
                <a:cs typeface="Arial" panose="020B0604020202020204" pitchFamily="34" charset="0"/>
              </a:rPr>
              <a:t>NDPS (Nuclear Data Production System) requires</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single bunch beams with &lt; 1 MHz from the SCL3.</a:t>
            </a:r>
          </a:p>
          <a:p>
            <a:endParaRPr lang="en-US" altLang="ko-KR" sz="2200" dirty="0">
              <a:latin typeface="Arial" panose="020B0604020202020204" pitchFamily="34" charset="0"/>
              <a:cs typeface="Arial" panose="020B0604020202020204" pitchFamily="34" charset="0"/>
            </a:endParaRPr>
          </a:p>
          <a:p>
            <a:r>
              <a:rPr lang="en-US" altLang="ko-KR" sz="2200" dirty="0">
                <a:latin typeface="Arial" panose="020B0604020202020204" pitchFamily="34" charset="0"/>
                <a:cs typeface="Arial" panose="020B0604020202020204" pitchFamily="34" charset="0"/>
              </a:rPr>
              <a:t>This requires a very fast chopper system in the MEBT that consists of a chopper and a beam stop. </a:t>
            </a:r>
          </a:p>
          <a:p>
            <a:endParaRPr lang="en-US" altLang="ko-KR" sz="2200" dirty="0">
              <a:latin typeface="Arial" panose="020B0604020202020204" pitchFamily="34" charset="0"/>
              <a:cs typeface="Arial" panose="020B0604020202020204" pitchFamily="34" charset="0"/>
            </a:endParaRPr>
          </a:p>
          <a:p>
            <a:r>
              <a:rPr lang="en-US" altLang="ko-KR" sz="2200" dirty="0">
                <a:latin typeface="Arial" panose="020B0604020202020204" pitchFamily="34" charset="0"/>
                <a:cs typeface="Arial" panose="020B0604020202020204" pitchFamily="34" charset="0"/>
              </a:rPr>
              <a:t>The following slides show the requirement for the NDPS and the MEBT is modified according to the requirement. </a:t>
            </a:r>
          </a:p>
          <a:p>
            <a:endParaRPr lang="en-US" altLang="ko-K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93724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71364" y="72452"/>
            <a:ext cx="10968960" cy="762000"/>
          </a:xfrm>
        </p:spPr>
        <p:txBody>
          <a:bodyPr>
            <a:normAutofit/>
          </a:bodyPr>
          <a:lstStyle/>
          <a:p>
            <a:r>
              <a:rPr lang="en-US" altLang="ko-KR" sz="4000" dirty="0">
                <a:latin typeface="Arial" panose="020B0604020202020204" pitchFamily="34" charset="0"/>
                <a:cs typeface="Arial" panose="020B0604020202020204" pitchFamily="34" charset="0"/>
              </a:rPr>
              <a:t>Medium Energy Beam Transport (MEBT)</a:t>
            </a:r>
            <a:endParaRPr lang="ko-KR" altLang="en-US" sz="4000" dirty="0">
              <a:latin typeface="Arial" panose="020B0604020202020204" pitchFamily="34" charset="0"/>
              <a:cs typeface="Arial" panose="020B0604020202020204" pitchFamily="34" charset="0"/>
            </a:endParaRPr>
          </a:p>
        </p:txBody>
      </p:sp>
      <p:sp>
        <p:nvSpPr>
          <p:cNvPr id="4" name="TextBox 3"/>
          <p:cNvSpPr txBox="1"/>
          <p:nvPr/>
        </p:nvSpPr>
        <p:spPr>
          <a:xfrm>
            <a:off x="1919537" y="1088740"/>
            <a:ext cx="7520072" cy="984885"/>
          </a:xfrm>
          <a:prstGeom prst="rect">
            <a:avLst/>
          </a:prstGeom>
          <a:noFill/>
        </p:spPr>
        <p:txBody>
          <a:bodyPr wrap="none" rtlCol="0">
            <a:spAutoFit/>
          </a:bodyPr>
          <a:lstStyle/>
          <a:p>
            <a:pPr>
              <a:buFont typeface="Wingdings"/>
              <a:buChar char="q"/>
            </a:pPr>
            <a:r>
              <a:rPr lang="ko-KR" altLang="en-US" sz="2200" dirty="0">
                <a:sym typeface="Wingdings"/>
              </a:rPr>
              <a:t> </a:t>
            </a:r>
            <a:r>
              <a:rPr lang="en-US" altLang="ko-KR" sz="2200" dirty="0">
                <a:latin typeface="Arial" pitchFamily="34" charset="0"/>
                <a:cs typeface="Arial" pitchFamily="34" charset="0"/>
                <a:sym typeface="Wingdings"/>
              </a:rPr>
              <a:t>MEBT </a:t>
            </a:r>
            <a:r>
              <a:rPr lang="en-US" altLang="ko-KR" sz="2200" dirty="0">
                <a:latin typeface="Arial" pitchFamily="34" charset="0"/>
                <a:cs typeface="Arial" pitchFamily="34" charset="0"/>
              </a:rPr>
              <a:t>Layout (TDR)</a:t>
            </a:r>
          </a:p>
          <a:p>
            <a:r>
              <a:rPr lang="en-US" altLang="ko-KR" dirty="0">
                <a:latin typeface="Arial" pitchFamily="34" charset="0"/>
                <a:cs typeface="Arial" pitchFamily="34" charset="0"/>
              </a:rPr>
              <a:t>    - SCL1, SCL3</a:t>
            </a:r>
            <a:r>
              <a:rPr lang="ko-KR" altLang="en-US" dirty="0">
                <a:latin typeface="Arial" pitchFamily="34" charset="0"/>
                <a:cs typeface="Arial" pitchFamily="34" charset="0"/>
              </a:rPr>
              <a:t> </a:t>
            </a:r>
            <a:r>
              <a:rPr lang="en-US" altLang="ko-KR" dirty="0">
                <a:latin typeface="Arial" pitchFamily="34" charset="0"/>
                <a:cs typeface="Arial" pitchFamily="34" charset="0"/>
              </a:rPr>
              <a:t>MEBT:</a:t>
            </a:r>
            <a:r>
              <a:rPr lang="ko-KR" altLang="en-US" dirty="0">
                <a:latin typeface="Arial" pitchFamily="34" charset="0"/>
                <a:cs typeface="Arial" pitchFamily="34" charset="0"/>
              </a:rPr>
              <a:t> </a:t>
            </a:r>
            <a:r>
              <a:rPr lang="en-US" altLang="ko-KR" dirty="0">
                <a:latin typeface="Arial" pitchFamily="34" charset="0"/>
                <a:cs typeface="Arial" pitchFamily="34" charset="0"/>
              </a:rPr>
              <a:t>2 Normal Conducting</a:t>
            </a:r>
            <a:r>
              <a:rPr lang="ko-KR" altLang="en-US" dirty="0">
                <a:latin typeface="Arial" pitchFamily="34" charset="0"/>
                <a:cs typeface="Arial" pitchFamily="34" charset="0"/>
              </a:rPr>
              <a:t> </a:t>
            </a:r>
            <a:r>
              <a:rPr lang="en-US" altLang="ko-KR" dirty="0">
                <a:latin typeface="Arial" pitchFamily="34" charset="0"/>
                <a:cs typeface="Arial" pitchFamily="34" charset="0"/>
              </a:rPr>
              <a:t>QWR</a:t>
            </a:r>
            <a:r>
              <a:rPr lang="ko-KR" altLang="en-US" dirty="0">
                <a:latin typeface="Arial" pitchFamily="34" charset="0"/>
                <a:cs typeface="Arial" pitchFamily="34" charset="0"/>
              </a:rPr>
              <a:t> </a:t>
            </a:r>
            <a:r>
              <a:rPr lang="en-US" altLang="ko-KR" dirty="0">
                <a:latin typeface="Arial" pitchFamily="34" charset="0"/>
                <a:cs typeface="Arial" pitchFamily="34" charset="0"/>
              </a:rPr>
              <a:t>type</a:t>
            </a:r>
            <a:r>
              <a:rPr lang="ko-KR" altLang="en-US" dirty="0">
                <a:latin typeface="Arial" pitchFamily="34" charset="0"/>
                <a:cs typeface="Arial" pitchFamily="34" charset="0"/>
              </a:rPr>
              <a:t> </a:t>
            </a:r>
            <a:r>
              <a:rPr lang="en-US" altLang="ko-KR" dirty="0">
                <a:latin typeface="Arial" pitchFamily="34" charset="0"/>
                <a:cs typeface="Arial" pitchFamily="34" charset="0"/>
              </a:rPr>
              <a:t>buncher cavity</a:t>
            </a:r>
          </a:p>
          <a:p>
            <a:r>
              <a:rPr lang="en-US" altLang="ko-KR" dirty="0">
                <a:latin typeface="Arial" pitchFamily="34" charset="0"/>
                <a:cs typeface="Arial" pitchFamily="34" charset="0"/>
              </a:rPr>
              <a:t>    - SCL1 MEBT: 1-m</a:t>
            </a:r>
            <a:r>
              <a:rPr lang="ko-KR" altLang="en-US" dirty="0">
                <a:latin typeface="Arial" pitchFamily="34" charset="0"/>
                <a:cs typeface="Arial" pitchFamily="34" charset="0"/>
              </a:rPr>
              <a:t> </a:t>
            </a:r>
            <a:r>
              <a:rPr lang="en-US" altLang="ko-KR" dirty="0">
                <a:latin typeface="Arial" pitchFamily="34" charset="0"/>
                <a:cs typeface="Arial" pitchFamily="34" charset="0"/>
              </a:rPr>
              <a:t>space</a:t>
            </a:r>
            <a:r>
              <a:rPr lang="ko-KR" altLang="en-US" dirty="0">
                <a:latin typeface="Arial" pitchFamily="34" charset="0"/>
                <a:cs typeface="Arial" pitchFamily="34" charset="0"/>
              </a:rPr>
              <a:t> </a:t>
            </a:r>
            <a:r>
              <a:rPr lang="en-US" altLang="ko-KR" dirty="0">
                <a:latin typeface="Arial" pitchFamily="34" charset="0"/>
                <a:cs typeface="Arial" pitchFamily="34" charset="0"/>
              </a:rPr>
              <a:t>for</a:t>
            </a:r>
            <a:r>
              <a:rPr lang="ko-KR" altLang="en-US" dirty="0">
                <a:latin typeface="Arial" pitchFamily="34" charset="0"/>
                <a:cs typeface="Arial" pitchFamily="34" charset="0"/>
              </a:rPr>
              <a:t> </a:t>
            </a:r>
            <a:r>
              <a:rPr lang="en-US" altLang="ko-KR" dirty="0">
                <a:latin typeface="Arial" pitchFamily="34" charset="0"/>
                <a:cs typeface="Arial" pitchFamily="34" charset="0"/>
              </a:rPr>
              <a:t>bending magnet</a:t>
            </a: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9496" y="2082844"/>
            <a:ext cx="4761529" cy="828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819635" y="3008270"/>
            <a:ext cx="2753126" cy="369332"/>
          </a:xfrm>
          <a:prstGeom prst="rect">
            <a:avLst/>
          </a:prstGeom>
          <a:noFill/>
        </p:spPr>
        <p:txBody>
          <a:bodyPr wrap="none" rtlCol="0">
            <a:spAutoFit/>
          </a:bodyPr>
          <a:lstStyle/>
          <a:p>
            <a:r>
              <a:rPr lang="en-US" altLang="ko-KR" dirty="0"/>
              <a:t>[ MEBT layout for SCL1 ]</a:t>
            </a:r>
            <a:endParaRPr lang="ko-KR" altLang="en-US" dirty="0"/>
          </a:p>
        </p:txBody>
      </p:sp>
      <p:sp>
        <p:nvSpPr>
          <p:cNvPr id="7" name="TextBox 6"/>
          <p:cNvSpPr txBox="1"/>
          <p:nvPr/>
        </p:nvSpPr>
        <p:spPr>
          <a:xfrm>
            <a:off x="7500157" y="3060519"/>
            <a:ext cx="2753126" cy="369332"/>
          </a:xfrm>
          <a:prstGeom prst="rect">
            <a:avLst/>
          </a:prstGeom>
          <a:noFill/>
        </p:spPr>
        <p:txBody>
          <a:bodyPr wrap="none" rtlCol="0">
            <a:spAutoFit/>
          </a:bodyPr>
          <a:lstStyle/>
          <a:p>
            <a:r>
              <a:rPr lang="en-US" altLang="ko-KR" dirty="0"/>
              <a:t>[ MEBT layout for SCL3 ]</a:t>
            </a:r>
            <a:endParaRPr lang="ko-KR" altLang="en-US" dirty="0"/>
          </a:p>
        </p:txBody>
      </p:sp>
      <p:sp>
        <p:nvSpPr>
          <p:cNvPr id="8" name="TextBox 7"/>
          <p:cNvSpPr txBox="1"/>
          <p:nvPr/>
        </p:nvSpPr>
        <p:spPr>
          <a:xfrm>
            <a:off x="1847528" y="3681028"/>
            <a:ext cx="6647974" cy="984885"/>
          </a:xfrm>
          <a:prstGeom prst="rect">
            <a:avLst/>
          </a:prstGeom>
          <a:noFill/>
        </p:spPr>
        <p:txBody>
          <a:bodyPr wrap="none" rtlCol="0">
            <a:spAutoFit/>
          </a:bodyPr>
          <a:lstStyle/>
          <a:p>
            <a:pPr>
              <a:buFont typeface="Wingdings"/>
              <a:buChar char="q"/>
            </a:pPr>
            <a:r>
              <a:rPr lang="ko-KR" altLang="en-US" sz="2200" dirty="0">
                <a:sym typeface="Wingdings"/>
              </a:rPr>
              <a:t> </a:t>
            </a:r>
            <a:r>
              <a:rPr lang="en-US" altLang="ko-KR" sz="2200" dirty="0">
                <a:latin typeface="Arial" pitchFamily="34" charset="0"/>
                <a:cs typeface="Arial" pitchFamily="34" charset="0"/>
                <a:sym typeface="Wingdings"/>
              </a:rPr>
              <a:t>Present</a:t>
            </a:r>
            <a:r>
              <a:rPr lang="ko-KR" altLang="en-US" sz="2200" dirty="0">
                <a:latin typeface="Arial" pitchFamily="34" charset="0"/>
                <a:cs typeface="Arial" pitchFamily="34" charset="0"/>
              </a:rPr>
              <a:t> </a:t>
            </a:r>
            <a:r>
              <a:rPr lang="en-US" altLang="ko-KR" sz="2200" dirty="0">
                <a:latin typeface="Arial" pitchFamily="34" charset="0"/>
                <a:cs typeface="Arial" pitchFamily="34" charset="0"/>
              </a:rPr>
              <a:t>Layout</a:t>
            </a:r>
          </a:p>
          <a:p>
            <a:r>
              <a:rPr lang="en-US" altLang="ko-KR" dirty="0">
                <a:latin typeface="Arial" pitchFamily="34" charset="0"/>
                <a:cs typeface="Arial" pitchFamily="34" charset="0"/>
              </a:rPr>
              <a:t>    -  Lattice modified to accommodate</a:t>
            </a:r>
            <a:r>
              <a:rPr lang="ko-KR" altLang="en-US" dirty="0">
                <a:latin typeface="Arial" pitchFamily="34" charset="0"/>
                <a:cs typeface="Arial" pitchFamily="34" charset="0"/>
              </a:rPr>
              <a:t> </a:t>
            </a:r>
            <a:r>
              <a:rPr lang="en-US" altLang="ko-KR" dirty="0">
                <a:latin typeface="Arial" pitchFamily="34" charset="0"/>
                <a:cs typeface="Arial" pitchFamily="34" charset="0"/>
              </a:rPr>
              <a:t>the single bunch selector</a:t>
            </a:r>
          </a:p>
          <a:p>
            <a:r>
              <a:rPr lang="en-US" altLang="ko-KR" dirty="0">
                <a:latin typeface="Arial" pitchFamily="34" charset="0"/>
                <a:cs typeface="Arial" pitchFamily="34" charset="0"/>
              </a:rPr>
              <a:t>     * 4 </a:t>
            </a:r>
            <a:r>
              <a:rPr lang="en-US" altLang="ko-KR" dirty="0" err="1">
                <a:latin typeface="Arial" pitchFamily="34" charset="0"/>
                <a:cs typeface="Arial" pitchFamily="34" charset="0"/>
              </a:rPr>
              <a:t>Bunchers</a:t>
            </a:r>
            <a:r>
              <a:rPr lang="en-US" altLang="ko-KR" dirty="0">
                <a:latin typeface="Arial" pitchFamily="34" charset="0"/>
                <a:cs typeface="Arial" pitchFamily="34" charset="0"/>
              </a:rPr>
              <a:t>,</a:t>
            </a:r>
            <a:r>
              <a:rPr lang="ko-KR" altLang="en-US" dirty="0">
                <a:latin typeface="Arial" pitchFamily="34" charset="0"/>
                <a:cs typeface="Arial" pitchFamily="34" charset="0"/>
              </a:rPr>
              <a:t> </a:t>
            </a:r>
            <a:r>
              <a:rPr lang="en-US" altLang="ko-KR" dirty="0">
                <a:latin typeface="Arial" pitchFamily="34" charset="0"/>
                <a:cs typeface="Arial" pitchFamily="34" charset="0"/>
              </a:rPr>
              <a:t>11 Quadrupoles</a:t>
            </a:r>
          </a:p>
        </p:txBody>
      </p:sp>
      <p:pic>
        <p:nvPicPr>
          <p:cNvPr id="10" name="그림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8914" y="4754996"/>
            <a:ext cx="8040222" cy="1514686"/>
          </a:xfrm>
          <a:prstGeom prst="rect">
            <a:avLst/>
          </a:prstGeom>
        </p:spPr>
      </p:pic>
      <p:pic>
        <p:nvPicPr>
          <p:cNvPr id="1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5618" b="7307"/>
          <a:stretch/>
        </p:blipFill>
        <p:spPr bwMode="auto">
          <a:xfrm>
            <a:off x="6478757" y="2082844"/>
            <a:ext cx="3840805" cy="827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4518897" y="6284273"/>
            <a:ext cx="3604256" cy="369332"/>
          </a:xfrm>
          <a:prstGeom prst="rect">
            <a:avLst/>
          </a:prstGeom>
          <a:noFill/>
        </p:spPr>
        <p:txBody>
          <a:bodyPr wrap="none" rtlCol="0">
            <a:spAutoFit/>
          </a:bodyPr>
          <a:lstStyle/>
          <a:p>
            <a:r>
              <a:rPr lang="en-US" altLang="ko-KR" dirty="0"/>
              <a:t>[ Present</a:t>
            </a:r>
            <a:r>
              <a:rPr lang="ko-KR" altLang="en-US" dirty="0"/>
              <a:t> </a:t>
            </a:r>
            <a:r>
              <a:rPr lang="en-US" altLang="ko-KR" dirty="0"/>
              <a:t>MEBT layout for SCL3 ]</a:t>
            </a:r>
            <a:endParaRPr lang="ko-KR" altLang="en-US" dirty="0"/>
          </a:p>
        </p:txBody>
      </p:sp>
    </p:spTree>
    <p:extLst>
      <p:ext uri="{BB962C8B-B14F-4D97-AF65-F5344CB8AC3E}">
        <p14:creationId xmlns:p14="http://schemas.microsoft.com/office/powerpoint/2010/main" val="17208316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AB98768-DFF6-4847-B455-545921E777C5}"/>
              </a:ext>
            </a:extLst>
          </p:cNvPr>
          <p:cNvSpPr>
            <a:spLocks noGrp="1"/>
          </p:cNvSpPr>
          <p:nvPr>
            <p:ph type="title"/>
          </p:nvPr>
        </p:nvSpPr>
        <p:spPr/>
        <p:txBody>
          <a:bodyPr>
            <a:normAutofit fontScale="90000"/>
          </a:bodyPr>
          <a:lstStyle/>
          <a:p>
            <a:r>
              <a:rPr lang="en-US" altLang="ko-KR" dirty="0"/>
              <a:t>MEBT of SPIRAL2 (France)</a:t>
            </a:r>
            <a:endParaRPr lang="ko-KR" altLang="en-US" dirty="0"/>
          </a:p>
        </p:txBody>
      </p:sp>
      <p:pic>
        <p:nvPicPr>
          <p:cNvPr id="4" name="그림 3">
            <a:extLst>
              <a:ext uri="{FF2B5EF4-FFF2-40B4-BE49-F238E27FC236}">
                <a16:creationId xmlns:a16="http://schemas.microsoft.com/office/drawing/2014/main" id="{852089C7-31BE-4116-96A5-53FF66058373}"/>
              </a:ext>
            </a:extLst>
          </p:cNvPr>
          <p:cNvPicPr>
            <a:picLocks noChangeAspect="1"/>
          </p:cNvPicPr>
          <p:nvPr/>
        </p:nvPicPr>
        <p:blipFill>
          <a:blip r:embed="rId2"/>
          <a:stretch>
            <a:fillRect/>
          </a:stretch>
        </p:blipFill>
        <p:spPr>
          <a:xfrm>
            <a:off x="1703512" y="980728"/>
            <a:ext cx="8778368" cy="3563130"/>
          </a:xfrm>
          <a:prstGeom prst="rect">
            <a:avLst/>
          </a:prstGeom>
        </p:spPr>
      </p:pic>
      <p:pic>
        <p:nvPicPr>
          <p:cNvPr id="5" name="그림 4">
            <a:extLst>
              <a:ext uri="{FF2B5EF4-FFF2-40B4-BE49-F238E27FC236}">
                <a16:creationId xmlns:a16="http://schemas.microsoft.com/office/drawing/2014/main" id="{A0D072EC-A284-4A6D-8C31-9D3E1F760473}"/>
              </a:ext>
            </a:extLst>
          </p:cNvPr>
          <p:cNvPicPr>
            <a:picLocks noChangeAspect="1"/>
          </p:cNvPicPr>
          <p:nvPr/>
        </p:nvPicPr>
        <p:blipFill>
          <a:blip r:embed="rId3"/>
          <a:stretch>
            <a:fillRect/>
          </a:stretch>
        </p:blipFill>
        <p:spPr>
          <a:xfrm>
            <a:off x="2567608" y="4615867"/>
            <a:ext cx="7464540" cy="1511397"/>
          </a:xfrm>
          <a:prstGeom prst="rect">
            <a:avLst/>
          </a:prstGeom>
        </p:spPr>
      </p:pic>
      <p:sp>
        <p:nvSpPr>
          <p:cNvPr id="6" name="직사각형 5">
            <a:extLst>
              <a:ext uri="{FF2B5EF4-FFF2-40B4-BE49-F238E27FC236}">
                <a16:creationId xmlns:a16="http://schemas.microsoft.com/office/drawing/2014/main" id="{FB102345-7AA1-42C9-809C-BF430738A64A}"/>
              </a:ext>
            </a:extLst>
          </p:cNvPr>
          <p:cNvSpPr/>
          <p:nvPr/>
        </p:nvSpPr>
        <p:spPr>
          <a:xfrm>
            <a:off x="2592184" y="6166225"/>
            <a:ext cx="7212228" cy="338554"/>
          </a:xfrm>
          <a:prstGeom prst="rect">
            <a:avLst/>
          </a:prstGeom>
        </p:spPr>
        <p:txBody>
          <a:bodyPr wrap="square">
            <a:spAutoFit/>
          </a:bodyPr>
          <a:lstStyle/>
          <a:p>
            <a:r>
              <a:rPr lang="ko-KR" altLang="en-US" sz="1600" b="1" dirty="0">
                <a:solidFill>
                  <a:schemeClr val="tx1">
                    <a:lumMod val="50000"/>
                  </a:schemeClr>
                </a:solidFill>
              </a:rPr>
              <a:t>2008, </a:t>
            </a:r>
            <a:r>
              <a:rPr lang="ko-KR" altLang="en-US" sz="1600" b="1" dirty="0" err="1">
                <a:solidFill>
                  <a:schemeClr val="tx1">
                    <a:lumMod val="50000"/>
                  </a:schemeClr>
                </a:solidFill>
              </a:rPr>
              <a:t>Giacomo</a:t>
            </a:r>
            <a:r>
              <a:rPr lang="ko-KR" altLang="en-US" sz="1600" b="1" dirty="0">
                <a:solidFill>
                  <a:schemeClr val="tx1">
                    <a:lumMod val="50000"/>
                  </a:schemeClr>
                </a:solidFill>
              </a:rPr>
              <a:t>, DESIGN OF THE MEBT REBUNCHERS FOR THE SPIRAL2</a:t>
            </a:r>
          </a:p>
        </p:txBody>
      </p:sp>
      <p:sp>
        <p:nvSpPr>
          <p:cNvPr id="7" name="직사각형 6">
            <a:extLst>
              <a:ext uri="{FF2B5EF4-FFF2-40B4-BE49-F238E27FC236}">
                <a16:creationId xmlns:a16="http://schemas.microsoft.com/office/drawing/2014/main" id="{6D6E4AD1-43FF-4696-824D-E513EB479C2A}"/>
              </a:ext>
            </a:extLst>
          </p:cNvPr>
          <p:cNvSpPr/>
          <p:nvPr/>
        </p:nvSpPr>
        <p:spPr>
          <a:xfrm>
            <a:off x="6657874" y="5272119"/>
            <a:ext cx="405760" cy="276999"/>
          </a:xfrm>
          <a:prstGeom prst="rect">
            <a:avLst/>
          </a:prstGeom>
          <a:ln w="12700">
            <a:solidFill>
              <a:srgbClr val="FF0000"/>
            </a:solidFill>
            <a:prstDash val="sysDot"/>
          </a:ln>
        </p:spPr>
        <p:txBody>
          <a:bodyPr wrap="square" rtlCol="0" anchor="ctr">
            <a:spAutoFit/>
          </a:bodyPr>
          <a:lstStyle/>
          <a:p>
            <a:pPr algn="ctr"/>
            <a:endParaRPr lang="ko-KR" altLang="en-US" sz="1200">
              <a:solidFill>
                <a:schemeClr val="tx1">
                  <a:lumMod val="50000"/>
                </a:schemeClr>
              </a:solidFill>
            </a:endParaRPr>
          </a:p>
        </p:txBody>
      </p:sp>
      <p:sp>
        <p:nvSpPr>
          <p:cNvPr id="8" name="직사각형 7">
            <a:extLst>
              <a:ext uri="{FF2B5EF4-FFF2-40B4-BE49-F238E27FC236}">
                <a16:creationId xmlns:a16="http://schemas.microsoft.com/office/drawing/2014/main" id="{97669C0E-B3EE-4D0F-93C6-712CA3C949A5}"/>
              </a:ext>
            </a:extLst>
          </p:cNvPr>
          <p:cNvSpPr/>
          <p:nvPr/>
        </p:nvSpPr>
        <p:spPr>
          <a:xfrm>
            <a:off x="7852861" y="5267357"/>
            <a:ext cx="619403" cy="276999"/>
          </a:xfrm>
          <a:prstGeom prst="rect">
            <a:avLst/>
          </a:prstGeom>
          <a:ln w="12700">
            <a:solidFill>
              <a:srgbClr val="FF0000"/>
            </a:solidFill>
            <a:prstDash val="sysDot"/>
          </a:ln>
        </p:spPr>
        <p:txBody>
          <a:bodyPr wrap="square" rtlCol="0" anchor="ctr">
            <a:spAutoFit/>
          </a:bodyPr>
          <a:lstStyle/>
          <a:p>
            <a:pPr algn="ctr"/>
            <a:endParaRPr lang="ko-KR" altLang="en-US" sz="1200">
              <a:solidFill>
                <a:schemeClr val="tx1">
                  <a:lumMod val="50000"/>
                </a:schemeClr>
              </a:solidFill>
            </a:endParaRPr>
          </a:p>
        </p:txBody>
      </p:sp>
      <p:sp>
        <p:nvSpPr>
          <p:cNvPr id="9" name="직사각형 8">
            <a:extLst>
              <a:ext uri="{FF2B5EF4-FFF2-40B4-BE49-F238E27FC236}">
                <a16:creationId xmlns:a16="http://schemas.microsoft.com/office/drawing/2014/main" id="{16722063-B974-4C5A-BB0E-A2CD23DB39E9}"/>
              </a:ext>
            </a:extLst>
          </p:cNvPr>
          <p:cNvSpPr/>
          <p:nvPr/>
        </p:nvSpPr>
        <p:spPr>
          <a:xfrm>
            <a:off x="2592184" y="4645568"/>
            <a:ext cx="2408456" cy="276999"/>
          </a:xfrm>
          <a:prstGeom prst="rect">
            <a:avLst/>
          </a:prstGeom>
        </p:spPr>
        <p:txBody>
          <a:bodyPr wrap="square">
            <a:spAutoFit/>
          </a:bodyPr>
          <a:lstStyle/>
          <a:p>
            <a:r>
              <a:rPr lang="en-US" altLang="ko-KR" sz="1200">
                <a:solidFill>
                  <a:srgbClr val="FF0000"/>
                </a:solidFill>
              </a:rPr>
              <a:t>Total length of MEBT = 7.5 m</a:t>
            </a:r>
            <a:endParaRPr lang="ko-KR" altLang="en-US" sz="1200">
              <a:solidFill>
                <a:srgbClr val="FF0000"/>
              </a:solidFill>
            </a:endParaRPr>
          </a:p>
        </p:txBody>
      </p:sp>
      <p:sp>
        <p:nvSpPr>
          <p:cNvPr id="10" name="직사각형 9">
            <a:extLst>
              <a:ext uri="{FF2B5EF4-FFF2-40B4-BE49-F238E27FC236}">
                <a16:creationId xmlns:a16="http://schemas.microsoft.com/office/drawing/2014/main" id="{2E80B24B-CF0E-4B2D-81A2-33C41D92F689}"/>
              </a:ext>
            </a:extLst>
          </p:cNvPr>
          <p:cNvSpPr/>
          <p:nvPr/>
        </p:nvSpPr>
        <p:spPr>
          <a:xfrm>
            <a:off x="8040217" y="4739285"/>
            <a:ext cx="662361" cy="276999"/>
          </a:xfrm>
          <a:prstGeom prst="rect">
            <a:avLst/>
          </a:prstGeom>
        </p:spPr>
        <p:txBody>
          <a:bodyPr wrap="none">
            <a:spAutoFit/>
          </a:bodyPr>
          <a:lstStyle/>
          <a:p>
            <a:pPr lvl="0"/>
            <a:r>
              <a:rPr lang="en-US" altLang="ko-KR" sz="1200">
                <a:solidFill>
                  <a:srgbClr val="FF0000"/>
                </a:solidFill>
              </a:rPr>
              <a:t>0.75 m</a:t>
            </a:r>
            <a:endParaRPr lang="ko-KR" altLang="en-US" sz="1200">
              <a:solidFill>
                <a:srgbClr val="FF0000"/>
              </a:solidFill>
            </a:endParaRPr>
          </a:p>
        </p:txBody>
      </p:sp>
      <p:sp>
        <p:nvSpPr>
          <p:cNvPr id="11" name="직사각형 10">
            <a:extLst>
              <a:ext uri="{FF2B5EF4-FFF2-40B4-BE49-F238E27FC236}">
                <a16:creationId xmlns:a16="http://schemas.microsoft.com/office/drawing/2014/main" id="{D2028E03-E468-4AC7-B436-3AC93F1D857E}"/>
              </a:ext>
            </a:extLst>
          </p:cNvPr>
          <p:cNvSpPr/>
          <p:nvPr/>
        </p:nvSpPr>
        <p:spPr>
          <a:xfrm>
            <a:off x="6528049" y="4914932"/>
            <a:ext cx="662361" cy="276999"/>
          </a:xfrm>
          <a:prstGeom prst="rect">
            <a:avLst/>
          </a:prstGeom>
        </p:spPr>
        <p:txBody>
          <a:bodyPr wrap="none">
            <a:spAutoFit/>
          </a:bodyPr>
          <a:lstStyle/>
          <a:p>
            <a:pPr lvl="0"/>
            <a:r>
              <a:rPr lang="en-US" altLang="ko-KR" sz="1200">
                <a:solidFill>
                  <a:srgbClr val="FF0000"/>
                </a:solidFill>
              </a:rPr>
              <a:t>0.40 m</a:t>
            </a:r>
            <a:endParaRPr lang="ko-KR" altLang="en-US" sz="1200">
              <a:solidFill>
                <a:srgbClr val="FF0000"/>
              </a:solidFill>
            </a:endParaRPr>
          </a:p>
        </p:txBody>
      </p:sp>
    </p:spTree>
    <p:extLst>
      <p:ext uri="{BB962C8B-B14F-4D97-AF65-F5344CB8AC3E}">
        <p14:creationId xmlns:p14="http://schemas.microsoft.com/office/powerpoint/2010/main" val="35310546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FE7D855-4073-4266-9979-D9A9C1AF7ED2}"/>
              </a:ext>
            </a:extLst>
          </p:cNvPr>
          <p:cNvSpPr>
            <a:spLocks noGrp="1"/>
          </p:cNvSpPr>
          <p:nvPr>
            <p:ph type="title"/>
          </p:nvPr>
        </p:nvSpPr>
        <p:spPr/>
        <p:txBody>
          <a:bodyPr>
            <a:normAutofit fontScale="90000"/>
          </a:bodyPr>
          <a:lstStyle/>
          <a:p>
            <a:r>
              <a:rPr lang="en-US" altLang="ko-KR" dirty="0"/>
              <a:t>Modified MEBT</a:t>
            </a:r>
            <a:endParaRPr lang="ko-KR" altLang="en-US" dirty="0"/>
          </a:p>
        </p:txBody>
      </p:sp>
      <p:sp>
        <p:nvSpPr>
          <p:cNvPr id="4" name="내용 개체 틀 2">
            <a:extLst>
              <a:ext uri="{FF2B5EF4-FFF2-40B4-BE49-F238E27FC236}">
                <a16:creationId xmlns:a16="http://schemas.microsoft.com/office/drawing/2014/main" id="{1C65BCA3-8F88-492E-ABCB-B74F1801F5BF}"/>
              </a:ext>
            </a:extLst>
          </p:cNvPr>
          <p:cNvSpPr>
            <a:spLocks noGrp="1"/>
          </p:cNvSpPr>
          <p:nvPr>
            <p:ph sz="half" idx="2"/>
          </p:nvPr>
        </p:nvSpPr>
        <p:spPr>
          <a:xfrm>
            <a:off x="659396" y="3573016"/>
            <a:ext cx="10693188" cy="1944216"/>
          </a:xfrm>
        </p:spPr>
        <p:txBody>
          <a:bodyPr>
            <a:noAutofit/>
          </a:bodyPr>
          <a:lstStyle/>
          <a:p>
            <a:r>
              <a:rPr lang="en-US" altLang="ko-KR" sz="2200" dirty="0">
                <a:latin typeface="Arial" panose="020B0604020202020204" pitchFamily="34" charset="0"/>
                <a:cs typeface="Arial" panose="020B0604020202020204" pitchFamily="34" charset="0"/>
              </a:rPr>
              <a:t>The modified MEBT requires additional 3 quadrupoles and 1 buncher.</a:t>
            </a:r>
          </a:p>
          <a:p>
            <a:r>
              <a:rPr lang="en-US" altLang="ko-KR" sz="2200" dirty="0">
                <a:latin typeface="Arial" panose="020B0604020202020204" pitchFamily="34" charset="0"/>
                <a:cs typeface="Arial" panose="020B0604020202020204" pitchFamily="34" charset="0"/>
              </a:rPr>
              <a:t>The distance between the chopper and the beam stop is 2.41 meter.</a:t>
            </a:r>
          </a:p>
          <a:p>
            <a:r>
              <a:rPr lang="en-US" altLang="ko-KR" sz="2200" dirty="0">
                <a:latin typeface="Arial" panose="020B0604020202020204" pitchFamily="34" charset="0"/>
                <a:cs typeface="Arial" panose="020B0604020202020204" pitchFamily="34" charset="0"/>
              </a:rPr>
              <a:t>The length changes from 5640 mm to 6450 mm (810 mm increase).</a:t>
            </a:r>
          </a:p>
          <a:p>
            <a:r>
              <a:rPr lang="en-US" altLang="ko-KR" sz="2200" dirty="0">
                <a:latin typeface="Arial" panose="020B0604020202020204" pitchFamily="34" charset="0"/>
                <a:cs typeface="Arial" panose="020B0604020202020204" pitchFamily="34" charset="0"/>
              </a:rPr>
              <a:t>The modified MEBT was configured to minimize the beam size along the MEBT. </a:t>
            </a:r>
          </a:p>
          <a:p>
            <a:endParaRPr lang="en-US" altLang="ko-KR" sz="2200" dirty="0"/>
          </a:p>
        </p:txBody>
      </p:sp>
      <p:pic>
        <p:nvPicPr>
          <p:cNvPr id="5" name="Picture 2">
            <a:extLst>
              <a:ext uri="{FF2B5EF4-FFF2-40B4-BE49-F238E27FC236}">
                <a16:creationId xmlns:a16="http://schemas.microsoft.com/office/drawing/2014/main" id="{E4C0F1F8-5A65-4D32-8D65-188BAAD6C2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62" t="56355" r="12353" b="11223"/>
          <a:stretch/>
        </p:blipFill>
        <p:spPr bwMode="auto">
          <a:xfrm>
            <a:off x="1524000" y="980728"/>
            <a:ext cx="9144000" cy="2448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직사각형 5">
            <a:extLst>
              <a:ext uri="{FF2B5EF4-FFF2-40B4-BE49-F238E27FC236}">
                <a16:creationId xmlns:a16="http://schemas.microsoft.com/office/drawing/2014/main" id="{387A2A65-3216-4B9C-816C-5C08DEA8BC92}"/>
              </a:ext>
            </a:extLst>
          </p:cNvPr>
          <p:cNvSpPr/>
          <p:nvPr/>
        </p:nvSpPr>
        <p:spPr>
          <a:xfrm>
            <a:off x="3108000" y="1979568"/>
            <a:ext cx="612000" cy="432048"/>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위쪽 화살표 18">
            <a:extLst>
              <a:ext uri="{FF2B5EF4-FFF2-40B4-BE49-F238E27FC236}">
                <a16:creationId xmlns:a16="http://schemas.microsoft.com/office/drawing/2014/main" id="{0C22A9E2-F6DA-421C-A6C5-6FBAFAA50BA1}"/>
              </a:ext>
            </a:extLst>
          </p:cNvPr>
          <p:cNvSpPr/>
          <p:nvPr/>
        </p:nvSpPr>
        <p:spPr>
          <a:xfrm flipV="1">
            <a:off x="3314640" y="1547520"/>
            <a:ext cx="126048" cy="360040"/>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a:extLst>
              <a:ext uri="{FF2B5EF4-FFF2-40B4-BE49-F238E27FC236}">
                <a16:creationId xmlns:a16="http://schemas.microsoft.com/office/drawing/2014/main" id="{779CB468-229F-44E7-AFFC-60B26CA621BE}"/>
              </a:ext>
            </a:extLst>
          </p:cNvPr>
          <p:cNvSpPr/>
          <p:nvPr/>
        </p:nvSpPr>
        <p:spPr>
          <a:xfrm>
            <a:off x="6204000" y="1979568"/>
            <a:ext cx="288000" cy="432048"/>
          </a:xfrm>
          <a:prstGeom prst="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9" name="직선 화살표 연결선 8">
            <a:extLst>
              <a:ext uri="{FF2B5EF4-FFF2-40B4-BE49-F238E27FC236}">
                <a16:creationId xmlns:a16="http://schemas.microsoft.com/office/drawing/2014/main" id="{1C62155F-FA78-40C0-B38F-7E94D621CCDF}"/>
              </a:ext>
            </a:extLst>
          </p:cNvPr>
          <p:cNvCxnSpPr>
            <a:cxnSpLocks/>
          </p:cNvCxnSpPr>
          <p:nvPr/>
        </p:nvCxnSpPr>
        <p:spPr>
          <a:xfrm>
            <a:off x="3107656" y="2699648"/>
            <a:ext cx="3384344"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18D05E4-699E-4551-A8D2-DEF2948F3C92}"/>
              </a:ext>
            </a:extLst>
          </p:cNvPr>
          <p:cNvSpPr txBox="1"/>
          <p:nvPr/>
        </p:nvSpPr>
        <p:spPr>
          <a:xfrm>
            <a:off x="4583833" y="2708062"/>
            <a:ext cx="889987" cy="369332"/>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2.41 m</a:t>
            </a:r>
            <a:endParaRPr lang="ko-KR" altLang="en-US" dirty="0">
              <a:latin typeface="Arial" panose="020B0604020202020204" pitchFamily="34" charset="0"/>
              <a:cs typeface="Arial" panose="020B0604020202020204" pitchFamily="34" charset="0"/>
            </a:endParaRPr>
          </a:p>
        </p:txBody>
      </p:sp>
      <p:sp>
        <p:nvSpPr>
          <p:cNvPr id="11" name="위쪽 화살표 22">
            <a:extLst>
              <a:ext uri="{FF2B5EF4-FFF2-40B4-BE49-F238E27FC236}">
                <a16:creationId xmlns:a16="http://schemas.microsoft.com/office/drawing/2014/main" id="{EA7F57E3-57BF-48EC-B0EC-F5CBD3D5B66C}"/>
              </a:ext>
            </a:extLst>
          </p:cNvPr>
          <p:cNvSpPr/>
          <p:nvPr/>
        </p:nvSpPr>
        <p:spPr>
          <a:xfrm flipV="1">
            <a:off x="6248984" y="1547520"/>
            <a:ext cx="126048" cy="360040"/>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TextBox 11">
            <a:extLst>
              <a:ext uri="{FF2B5EF4-FFF2-40B4-BE49-F238E27FC236}">
                <a16:creationId xmlns:a16="http://schemas.microsoft.com/office/drawing/2014/main" id="{DE3B4A00-6677-417D-857F-D6AFD8CB6E20}"/>
              </a:ext>
            </a:extLst>
          </p:cNvPr>
          <p:cNvSpPr txBox="1"/>
          <p:nvPr/>
        </p:nvSpPr>
        <p:spPr>
          <a:xfrm>
            <a:off x="2971143" y="1002214"/>
            <a:ext cx="1018227" cy="369332"/>
          </a:xfrm>
          <a:prstGeom prst="rect">
            <a:avLst/>
          </a:prstGeom>
          <a:solidFill>
            <a:srgbClr val="FFFF00"/>
          </a:solidFill>
        </p:spPr>
        <p:txBody>
          <a:bodyPr wrap="none" rtlCol="0">
            <a:spAutoFit/>
          </a:bodyPr>
          <a:lstStyle/>
          <a:p>
            <a:r>
              <a:rPr lang="en-US" altLang="ko-KR" dirty="0">
                <a:latin typeface="Arial" panose="020B0604020202020204" pitchFamily="34" charset="0"/>
                <a:cs typeface="Arial" panose="020B0604020202020204" pitchFamily="34" charset="0"/>
              </a:rPr>
              <a:t>chopper</a:t>
            </a:r>
            <a:endParaRPr lang="ko-KR" altLang="en-US"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3B4DA93F-1406-46B6-86F2-737BFEAAB386}"/>
              </a:ext>
            </a:extLst>
          </p:cNvPr>
          <p:cNvSpPr txBox="1"/>
          <p:nvPr/>
        </p:nvSpPr>
        <p:spPr>
          <a:xfrm>
            <a:off x="5744826" y="1002214"/>
            <a:ext cx="1261884" cy="369332"/>
          </a:xfrm>
          <a:prstGeom prst="rect">
            <a:avLst/>
          </a:prstGeom>
          <a:solidFill>
            <a:srgbClr val="FFFF00"/>
          </a:solidFill>
        </p:spPr>
        <p:txBody>
          <a:bodyPr wrap="none" rtlCol="0">
            <a:spAutoFit/>
          </a:bodyPr>
          <a:lstStyle/>
          <a:p>
            <a:r>
              <a:rPr lang="en-US" altLang="ko-KR" dirty="0">
                <a:latin typeface="Arial" panose="020B0604020202020204" pitchFamily="34" charset="0"/>
                <a:cs typeface="Arial" panose="020B0604020202020204" pitchFamily="34" charset="0"/>
              </a:rPr>
              <a:t>beam stop</a:t>
            </a:r>
            <a:endParaRPr lang="ko-KR" altLang="en-US" dirty="0">
              <a:latin typeface="Arial" panose="020B0604020202020204" pitchFamily="34" charset="0"/>
              <a:cs typeface="Arial" panose="020B0604020202020204" pitchFamily="34" charset="0"/>
            </a:endParaRPr>
          </a:p>
        </p:txBody>
      </p:sp>
      <p:cxnSp>
        <p:nvCxnSpPr>
          <p:cNvPr id="15" name="직선 화살표 연결선 14">
            <a:extLst>
              <a:ext uri="{FF2B5EF4-FFF2-40B4-BE49-F238E27FC236}">
                <a16:creationId xmlns:a16="http://schemas.microsoft.com/office/drawing/2014/main" id="{7EC60A90-2F63-4869-A69E-F8C2DEC984CE}"/>
              </a:ext>
            </a:extLst>
          </p:cNvPr>
          <p:cNvCxnSpPr>
            <a:cxnSpLocks/>
          </p:cNvCxnSpPr>
          <p:nvPr/>
        </p:nvCxnSpPr>
        <p:spPr>
          <a:xfrm>
            <a:off x="8832304" y="2920335"/>
            <a:ext cx="18002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F5306E3-7B39-4AB9-9010-8C2A3CD42DDE}"/>
              </a:ext>
            </a:extLst>
          </p:cNvPr>
          <p:cNvSpPr txBox="1"/>
          <p:nvPr/>
        </p:nvSpPr>
        <p:spPr>
          <a:xfrm>
            <a:off x="9437742" y="2564904"/>
            <a:ext cx="761747" cy="369332"/>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SCL3</a:t>
            </a:r>
            <a:endParaRPr lang="ko-KR" altLang="en-US"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AAA5740-A4E6-4D6B-96CC-58D9305434FE}"/>
              </a:ext>
            </a:extLst>
          </p:cNvPr>
          <p:cNvSpPr txBox="1"/>
          <p:nvPr/>
        </p:nvSpPr>
        <p:spPr>
          <a:xfrm>
            <a:off x="8318801" y="1226296"/>
            <a:ext cx="1459054" cy="369332"/>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X beam size</a:t>
            </a:r>
            <a:endParaRPr lang="ko-KR" altLang="en-US" dirty="0">
              <a:latin typeface="Arial" panose="020B0604020202020204" pitchFamily="34" charset="0"/>
              <a:cs typeface="Arial" panose="020B0604020202020204" pitchFamily="34" charset="0"/>
            </a:endParaRPr>
          </a:p>
        </p:txBody>
      </p:sp>
      <p:cxnSp>
        <p:nvCxnSpPr>
          <p:cNvPr id="17" name="직선 화살표 연결선 16">
            <a:extLst>
              <a:ext uri="{FF2B5EF4-FFF2-40B4-BE49-F238E27FC236}">
                <a16:creationId xmlns:a16="http://schemas.microsoft.com/office/drawing/2014/main" id="{BFFB3203-FD63-4972-8025-7ACC66BDAFD0}"/>
              </a:ext>
            </a:extLst>
          </p:cNvPr>
          <p:cNvCxnSpPr/>
          <p:nvPr/>
        </p:nvCxnSpPr>
        <p:spPr>
          <a:xfrm flipH="1">
            <a:off x="8364906" y="1565915"/>
            <a:ext cx="156609" cy="21834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BD26DDE-AA57-49FB-A557-715C7B3B3EBF}"/>
              </a:ext>
            </a:extLst>
          </p:cNvPr>
          <p:cNvSpPr txBox="1"/>
          <p:nvPr/>
        </p:nvSpPr>
        <p:spPr>
          <a:xfrm>
            <a:off x="7569423" y="2943990"/>
            <a:ext cx="1450077" cy="369332"/>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Y beam size</a:t>
            </a:r>
            <a:endParaRPr lang="ko-KR" altLang="en-US" dirty="0">
              <a:latin typeface="Arial" panose="020B0604020202020204" pitchFamily="34" charset="0"/>
              <a:cs typeface="Arial" panose="020B0604020202020204" pitchFamily="34" charset="0"/>
            </a:endParaRPr>
          </a:p>
        </p:txBody>
      </p:sp>
      <p:cxnSp>
        <p:nvCxnSpPr>
          <p:cNvPr id="19" name="직선 화살표 연결선 18">
            <a:extLst>
              <a:ext uri="{FF2B5EF4-FFF2-40B4-BE49-F238E27FC236}">
                <a16:creationId xmlns:a16="http://schemas.microsoft.com/office/drawing/2014/main" id="{6CDC2E51-BBBB-416F-B790-F8B36CB83C50}"/>
              </a:ext>
            </a:extLst>
          </p:cNvPr>
          <p:cNvCxnSpPr>
            <a:cxnSpLocks/>
          </p:cNvCxnSpPr>
          <p:nvPr/>
        </p:nvCxnSpPr>
        <p:spPr>
          <a:xfrm flipH="1" flipV="1">
            <a:off x="7783962" y="2748731"/>
            <a:ext cx="120606" cy="21865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75965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2"/>
          <p:cNvSpPr>
            <a:spLocks noGrp="1" noChangeArrowheads="1"/>
          </p:cNvSpPr>
          <p:nvPr>
            <p:ph type="title"/>
          </p:nvPr>
        </p:nvSpPr>
        <p:spPr>
          <a:xfrm>
            <a:off x="1981200" y="2501900"/>
            <a:ext cx="8229600" cy="1443038"/>
          </a:xfrm>
        </p:spPr>
        <p:txBody>
          <a:bodyPr/>
          <a:lstStyle/>
          <a:p>
            <a:pPr algn="ctr"/>
            <a:r>
              <a:rPr lang="en-US" sz="4400" dirty="0"/>
              <a:t>RAON Superconducting Linac</a:t>
            </a:r>
          </a:p>
        </p:txBody>
      </p:sp>
    </p:spTree>
    <p:extLst>
      <p:ext uri="{BB962C8B-B14F-4D97-AF65-F5344CB8AC3E}">
        <p14:creationId xmlns:p14="http://schemas.microsoft.com/office/powerpoint/2010/main" val="31320154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p:cNvSpPr>
          <p:nvPr>
            <p:ph type="title"/>
          </p:nvPr>
        </p:nvSpPr>
        <p:spPr>
          <a:xfrm>
            <a:off x="860883" y="228601"/>
            <a:ext cx="9879633" cy="430213"/>
          </a:xfrm>
        </p:spPr>
        <p:txBody>
          <a:bodyPr>
            <a:noAutofit/>
          </a:bodyPr>
          <a:lstStyle/>
          <a:p>
            <a:r>
              <a:rPr lang="en-US" altLang="ko-KR" dirty="0">
                <a:ea typeface="굴림" charset="-127"/>
              </a:rPr>
              <a:t>Advantages of Superconducting Linac</a:t>
            </a:r>
          </a:p>
        </p:txBody>
      </p:sp>
      <p:sp>
        <p:nvSpPr>
          <p:cNvPr id="182275" name="Rectangle 3"/>
          <p:cNvSpPr>
            <a:spLocks noGrp="1"/>
          </p:cNvSpPr>
          <p:nvPr>
            <p:ph type="body" idx="1"/>
          </p:nvPr>
        </p:nvSpPr>
        <p:spPr>
          <a:xfrm>
            <a:off x="695400" y="1007964"/>
            <a:ext cx="10945216" cy="5013325"/>
          </a:xfrm>
        </p:spPr>
        <p:txBody>
          <a:bodyPr>
            <a:normAutofit lnSpcReduction="10000"/>
          </a:bodyPr>
          <a:lstStyle/>
          <a:p>
            <a:pPr marL="533400" indent="-533400">
              <a:lnSpc>
                <a:spcPct val="80000"/>
              </a:lnSpc>
            </a:pPr>
            <a:r>
              <a:rPr lang="en-US" altLang="ko-KR" sz="2400" dirty="0">
                <a:latin typeface="Arial" panose="020B0604020202020204" pitchFamily="34" charset="0"/>
                <a:ea typeface="굴림" charset="-127"/>
                <a:cs typeface="Arial" panose="020B0604020202020204" pitchFamily="34" charset="0"/>
              </a:rPr>
              <a:t>Higher electric field gradient can be achieved than normal conducting linac.</a:t>
            </a:r>
          </a:p>
          <a:p>
            <a:pPr marL="533400" indent="-533400">
              <a:lnSpc>
                <a:spcPct val="80000"/>
              </a:lnSpc>
            </a:pPr>
            <a:endParaRPr lang="en-US" altLang="ko-KR" sz="2400" dirty="0">
              <a:latin typeface="Arial" panose="020B0604020202020204" pitchFamily="34" charset="0"/>
              <a:ea typeface="굴림" charset="-127"/>
              <a:cs typeface="Arial" panose="020B0604020202020204" pitchFamily="34" charset="0"/>
            </a:endParaRPr>
          </a:p>
          <a:p>
            <a:pPr marL="533400" indent="-533400">
              <a:lnSpc>
                <a:spcPct val="80000"/>
              </a:lnSpc>
            </a:pPr>
            <a:r>
              <a:rPr lang="en-US" altLang="ko-KR" sz="2400" dirty="0">
                <a:latin typeface="Arial" panose="020B0604020202020204" pitchFamily="34" charset="0"/>
                <a:ea typeface="굴림" charset="-127"/>
                <a:cs typeface="Arial" panose="020B0604020202020204" pitchFamily="34" charset="0"/>
              </a:rPr>
              <a:t>Practically all the rf power can be used to accelerate beams, due to practically zero power dissipation to the cavities (superconducting).</a:t>
            </a:r>
          </a:p>
          <a:p>
            <a:pPr marL="533400" indent="-533400">
              <a:lnSpc>
                <a:spcPct val="80000"/>
              </a:lnSpc>
            </a:pPr>
            <a:endParaRPr lang="en-US" altLang="ko-KR" sz="2400" dirty="0">
              <a:latin typeface="Arial" panose="020B0604020202020204" pitchFamily="34" charset="0"/>
              <a:ea typeface="굴림" charset="-127"/>
              <a:cs typeface="Arial" panose="020B0604020202020204" pitchFamily="34" charset="0"/>
            </a:endParaRPr>
          </a:p>
          <a:p>
            <a:pPr marL="533400" indent="-533400">
              <a:lnSpc>
                <a:spcPct val="80000"/>
              </a:lnSpc>
            </a:pPr>
            <a:r>
              <a:rPr lang="en-US" altLang="ko-KR" sz="2400" dirty="0">
                <a:latin typeface="Arial" panose="020B0604020202020204" pitchFamily="34" charset="0"/>
                <a:ea typeface="굴림" charset="-127"/>
                <a:cs typeface="Arial" panose="020B0604020202020204" pitchFamily="34" charset="0"/>
              </a:rPr>
              <a:t>Construction and operating costs are less compared with the normal conducting linac. </a:t>
            </a:r>
          </a:p>
          <a:p>
            <a:pPr marL="533400" indent="-533400">
              <a:lnSpc>
                <a:spcPct val="80000"/>
              </a:lnSpc>
            </a:pPr>
            <a:endParaRPr lang="en-US" altLang="ko-KR" sz="2400" dirty="0">
              <a:latin typeface="Arial" panose="020B0604020202020204" pitchFamily="34" charset="0"/>
              <a:ea typeface="굴림" charset="-127"/>
              <a:cs typeface="Arial" panose="020B0604020202020204" pitchFamily="34" charset="0"/>
            </a:endParaRPr>
          </a:p>
          <a:p>
            <a:pPr marL="533400" indent="-533400">
              <a:lnSpc>
                <a:spcPct val="80000"/>
              </a:lnSpc>
            </a:pPr>
            <a:r>
              <a:rPr lang="en-US" altLang="ko-KR" sz="2400" dirty="0">
                <a:latin typeface="Arial" panose="020B0604020202020204" pitchFamily="34" charset="0"/>
                <a:ea typeface="굴림" charset="-127"/>
                <a:cs typeface="Arial" panose="020B0604020202020204" pitchFamily="34" charset="0"/>
              </a:rPr>
              <a:t>The large bore of the SC cavity reduces linac component activation due to beam loss.</a:t>
            </a:r>
          </a:p>
          <a:p>
            <a:pPr marL="533400" indent="-533400">
              <a:lnSpc>
                <a:spcPct val="80000"/>
              </a:lnSpc>
            </a:pPr>
            <a:endParaRPr lang="en-US" altLang="ko-KR" sz="2400" dirty="0">
              <a:latin typeface="Arial" panose="020B0604020202020204" pitchFamily="34" charset="0"/>
              <a:ea typeface="굴림" charset="-127"/>
              <a:cs typeface="Arial" panose="020B0604020202020204" pitchFamily="34" charset="0"/>
            </a:endParaRPr>
          </a:p>
          <a:p>
            <a:pPr marL="533400" indent="-533400">
              <a:lnSpc>
                <a:spcPct val="80000"/>
              </a:lnSpc>
            </a:pPr>
            <a:r>
              <a:rPr lang="en-US" altLang="ko-KR" sz="2400" dirty="0">
                <a:latin typeface="Arial" panose="020B0604020202020204" pitchFamily="34" charset="0"/>
                <a:ea typeface="굴림" charset="-127"/>
                <a:cs typeface="Arial" panose="020B0604020202020204" pitchFamily="34" charset="0"/>
              </a:rPr>
              <a:t>One cavity type can accelerate wide range of velocities.</a:t>
            </a:r>
          </a:p>
          <a:p>
            <a:pPr marL="533400" indent="-533400">
              <a:lnSpc>
                <a:spcPct val="80000"/>
              </a:lnSpc>
            </a:pPr>
            <a:endParaRPr lang="en-US" altLang="ko-KR" sz="2400" dirty="0">
              <a:latin typeface="Arial" panose="020B0604020202020204" pitchFamily="34" charset="0"/>
              <a:ea typeface="굴림" charset="-127"/>
              <a:cs typeface="Arial" panose="020B0604020202020204" pitchFamily="34" charset="0"/>
            </a:endParaRPr>
          </a:p>
          <a:p>
            <a:pPr marL="533400" indent="-533400">
              <a:lnSpc>
                <a:spcPct val="80000"/>
              </a:lnSpc>
            </a:pPr>
            <a:r>
              <a:rPr lang="en-US" altLang="ko-KR" sz="2400" dirty="0">
                <a:latin typeface="Arial" panose="020B0604020202020204" pitchFamily="34" charset="0"/>
                <a:ea typeface="굴림" charset="-127"/>
                <a:cs typeface="Arial" panose="020B0604020202020204" pitchFamily="34" charset="0"/>
              </a:rPr>
              <a:t>In case of RAON, four cavity types are used to accelerate from 0.5 MeV/u to &gt; 200 MeV/u.</a:t>
            </a:r>
          </a:p>
        </p:txBody>
      </p:sp>
    </p:spTree>
    <p:extLst>
      <p:ext uri="{BB962C8B-B14F-4D97-AF65-F5344CB8AC3E}">
        <p14:creationId xmlns:p14="http://schemas.microsoft.com/office/powerpoint/2010/main" val="2125491945"/>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SCL design principle</a:t>
            </a:r>
            <a:endParaRPr lang="ko-KR" altLang="en-US" dirty="0"/>
          </a:p>
        </p:txBody>
      </p:sp>
      <p:sp>
        <p:nvSpPr>
          <p:cNvPr id="4" name="Rectangle 3"/>
          <p:cNvSpPr txBox="1">
            <a:spLocks noChangeArrowheads="1"/>
          </p:cNvSpPr>
          <p:nvPr/>
        </p:nvSpPr>
        <p:spPr>
          <a:xfrm>
            <a:off x="695400" y="1067544"/>
            <a:ext cx="10804781" cy="5169768"/>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2400" dirty="0">
                <a:ea typeface="굴림" charset="-127"/>
              </a:rPr>
              <a:t>SCL (Super-Conducting Linac) is to accelerate various ion beams from light ions to heavy ions with 400 kW target beam power.</a:t>
            </a:r>
            <a:endParaRPr lang="en-US" altLang="ko-KR" sz="2400" dirty="0">
              <a:solidFill>
                <a:srgbClr val="0000FF"/>
              </a:solidFill>
              <a:ea typeface="굴림" charset="-127"/>
            </a:endParaRPr>
          </a:p>
          <a:p>
            <a:r>
              <a:rPr lang="en-US" altLang="ko-KR" sz="2400" dirty="0">
                <a:solidFill>
                  <a:srgbClr val="0000FF"/>
                </a:solidFill>
                <a:ea typeface="굴림" charset="-127"/>
              </a:rPr>
              <a:t>Beam loss is kept under 1 W/m for hands-on maintenance.</a:t>
            </a:r>
            <a:endParaRPr lang="en-US" altLang="ko-KR" sz="2400" dirty="0">
              <a:ea typeface="굴림" charset="-127"/>
            </a:endParaRPr>
          </a:p>
          <a:p>
            <a:r>
              <a:rPr lang="en-US" altLang="ko-KR" sz="2400" dirty="0">
                <a:ea typeface="굴림" charset="-127"/>
              </a:rPr>
              <a:t>Cavity types have been selected that are optimal for the corresponding beam velocity. </a:t>
            </a:r>
          </a:p>
          <a:p>
            <a:endParaRPr lang="en-US" altLang="ko-KR" sz="2400" dirty="0">
              <a:ea typeface="굴림" charset="-127"/>
            </a:endParaRPr>
          </a:p>
          <a:p>
            <a:r>
              <a:rPr lang="en-US" altLang="ko-KR" sz="2400" dirty="0">
                <a:ea typeface="굴림" charset="-127"/>
              </a:rPr>
              <a:t>SCL should be designed anticipating beam power increase in the future.</a:t>
            </a:r>
            <a:endParaRPr lang="en-US" altLang="ko-KR" sz="2400" dirty="0">
              <a:solidFill>
                <a:srgbClr val="0000FF"/>
              </a:solidFill>
              <a:ea typeface="굴림" charset="-127"/>
            </a:endParaRPr>
          </a:p>
          <a:p>
            <a:endParaRPr lang="en-US" altLang="ko-KR" sz="2400" dirty="0">
              <a:ea typeface="굴림" charset="-127"/>
            </a:endParaRPr>
          </a:p>
        </p:txBody>
      </p:sp>
    </p:spTree>
    <p:extLst>
      <p:ext uri="{BB962C8B-B14F-4D97-AF65-F5344CB8AC3E}">
        <p14:creationId xmlns:p14="http://schemas.microsoft.com/office/powerpoint/2010/main" val="11933735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3542EEC-29F3-4ED9-B18C-5DC7937DA1DC}"/>
              </a:ext>
            </a:extLst>
          </p:cNvPr>
          <p:cNvSpPr>
            <a:spLocks noGrp="1"/>
          </p:cNvSpPr>
          <p:nvPr>
            <p:ph type="title"/>
          </p:nvPr>
        </p:nvSpPr>
        <p:spPr/>
        <p:txBody>
          <a:bodyPr>
            <a:noAutofit/>
          </a:bodyPr>
          <a:lstStyle/>
          <a:p>
            <a:r>
              <a:rPr lang="en-US" altLang="ko-KR" dirty="0"/>
              <a:t>SCL design principle</a:t>
            </a:r>
            <a:endParaRPr lang="ko-KR" altLang="en-US" dirty="0"/>
          </a:p>
        </p:txBody>
      </p:sp>
      <p:sp>
        <p:nvSpPr>
          <p:cNvPr id="5" name="내용 개체 틀 2">
            <a:extLst>
              <a:ext uri="{FF2B5EF4-FFF2-40B4-BE49-F238E27FC236}">
                <a16:creationId xmlns:a16="http://schemas.microsoft.com/office/drawing/2014/main" id="{03D258D3-F7D2-446C-B57E-F8045192141E}"/>
              </a:ext>
            </a:extLst>
          </p:cNvPr>
          <p:cNvSpPr>
            <a:spLocks noGrp="1"/>
          </p:cNvSpPr>
          <p:nvPr>
            <p:ph sz="half" idx="2"/>
          </p:nvPr>
        </p:nvSpPr>
        <p:spPr>
          <a:xfrm>
            <a:off x="335360" y="1052736"/>
            <a:ext cx="11233248" cy="5112568"/>
          </a:xfrm>
        </p:spPr>
        <p:txBody>
          <a:bodyPr/>
          <a:lstStyle/>
          <a:p>
            <a:r>
              <a:rPr lang="en-US" altLang="ko-KR" dirty="0">
                <a:solidFill>
                  <a:srgbClr val="0000FF"/>
                </a:solidFill>
                <a:latin typeface="Arial" panose="020B0604020202020204" pitchFamily="34" charset="0"/>
                <a:cs typeface="Arial" panose="020B0604020202020204" pitchFamily="34" charset="0"/>
              </a:rPr>
              <a:t>RAON’s linac lattice design, cryomodule and cavity design are carefully chosen to avoid the following potential issues</a:t>
            </a:r>
            <a:endParaRPr lang="en-US" altLang="ko-KR" sz="2000" dirty="0">
              <a:latin typeface="Arial" panose="020B0604020202020204" pitchFamily="34" charset="0"/>
              <a:cs typeface="Arial" panose="020B0604020202020204" pitchFamily="34" charset="0"/>
            </a:endParaRPr>
          </a:p>
          <a:p>
            <a:pPr marL="625475" indent="-271463">
              <a:buFontTx/>
              <a:buChar char="-"/>
            </a:pPr>
            <a:r>
              <a:rPr lang="en-US" altLang="ko-KR" sz="2000" dirty="0">
                <a:latin typeface="Arial" panose="020B0604020202020204" pitchFamily="34" charset="0"/>
                <a:cs typeface="Arial" panose="020B0604020202020204" pitchFamily="34" charset="0"/>
              </a:rPr>
              <a:t>Issues and operation complications due to 8T solenoids next to SC cavities in cryomodules,</a:t>
            </a:r>
          </a:p>
          <a:p>
            <a:pPr marL="625475" indent="-271463">
              <a:buFontTx/>
              <a:buChar char="-"/>
            </a:pPr>
            <a:r>
              <a:rPr lang="en-US" altLang="ko-KR" sz="2000" dirty="0">
                <a:latin typeface="Arial" panose="020B0604020202020204" pitchFamily="34" charset="0"/>
                <a:cs typeface="Arial" panose="020B0604020202020204" pitchFamily="34" charset="0"/>
              </a:rPr>
              <a:t>Alignment of solenoids in cryomodules,</a:t>
            </a:r>
          </a:p>
          <a:p>
            <a:pPr marL="625475" indent="-271463">
              <a:buFontTx/>
              <a:buChar char="-"/>
            </a:pPr>
            <a:r>
              <a:rPr lang="en-US" altLang="ko-KR" sz="2000" dirty="0">
                <a:latin typeface="Arial" panose="020B0604020202020204" pitchFamily="34" charset="0"/>
                <a:cs typeface="Arial" panose="020B0604020202020204" pitchFamily="34" charset="0"/>
              </a:rPr>
              <a:t>SC cavity RF design issues of detachable bottom plates.</a:t>
            </a:r>
          </a:p>
          <a:p>
            <a:endParaRPr lang="en-US" altLang="ko-KR" dirty="0">
              <a:solidFill>
                <a:srgbClr val="0000FF"/>
              </a:solidFill>
              <a:latin typeface="Arial" panose="020B0604020202020204" pitchFamily="34" charset="0"/>
              <a:cs typeface="Arial" panose="020B0604020202020204" pitchFamily="34" charset="0"/>
            </a:endParaRPr>
          </a:p>
          <a:p>
            <a:r>
              <a:rPr lang="en-US" altLang="ko-KR" dirty="0">
                <a:latin typeface="Arial" panose="020B0604020202020204" pitchFamily="34" charset="0"/>
                <a:cs typeface="Arial" panose="020B0604020202020204" pitchFamily="34" charset="0"/>
              </a:rPr>
              <a:t>Maximize cavity apertures to reduce the risk of cavity damage by beam loss: QWR, HWR cavities (aperture 40 mm), spoke cavities (aperture 50 mm).</a:t>
            </a:r>
            <a:endParaRPr lang="en-US" altLang="ko-KR" dirty="0">
              <a:solidFill>
                <a:srgbClr val="0000FF"/>
              </a:solidFill>
              <a:latin typeface="Arial" panose="020B0604020202020204" pitchFamily="34" charset="0"/>
              <a:cs typeface="Arial" panose="020B0604020202020204" pitchFamily="34" charset="0"/>
            </a:endParaRPr>
          </a:p>
          <a:p>
            <a:r>
              <a:rPr lang="en-US" altLang="ko-KR" dirty="0">
                <a:latin typeface="Arial" panose="020B0604020202020204" pitchFamily="34" charset="0"/>
                <a:cs typeface="Arial" panose="020B0604020202020204" pitchFamily="34" charset="0"/>
              </a:rPr>
              <a:t>Beam diagnostics and collimation are flexible with the RAON design.</a:t>
            </a:r>
          </a:p>
          <a:p>
            <a:endParaRPr lang="en-US" altLang="ko-KR" dirty="0"/>
          </a:p>
        </p:txBody>
      </p:sp>
    </p:spTree>
    <p:extLst>
      <p:ext uri="{BB962C8B-B14F-4D97-AF65-F5344CB8AC3E}">
        <p14:creationId xmlns:p14="http://schemas.microsoft.com/office/powerpoint/2010/main" val="29939519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a:xfrm>
            <a:off x="1703512" y="0"/>
            <a:ext cx="8136904" cy="908050"/>
          </a:xfrm>
        </p:spPr>
        <p:txBody>
          <a:bodyPr>
            <a:noAutofit/>
          </a:bodyPr>
          <a:lstStyle/>
          <a:p>
            <a:r>
              <a:rPr lang="en-US" altLang="ko-KR" dirty="0">
                <a:ea typeface="굴림" charset="-127"/>
              </a:rPr>
              <a:t>Quarter Wave Resonator (QWR) </a:t>
            </a:r>
          </a:p>
        </p:txBody>
      </p:sp>
      <p:sp>
        <p:nvSpPr>
          <p:cNvPr id="306179" name="Rectangle 3"/>
          <p:cNvSpPr>
            <a:spLocks noGrp="1" noChangeArrowheads="1"/>
          </p:cNvSpPr>
          <p:nvPr>
            <p:ph type="body" idx="4294967295"/>
          </p:nvPr>
        </p:nvSpPr>
        <p:spPr>
          <a:xfrm>
            <a:off x="1572580" y="914400"/>
            <a:ext cx="9455968" cy="2057400"/>
          </a:xfrm>
          <a:prstGeom prst="rect">
            <a:avLst/>
          </a:prstGeom>
        </p:spPr>
        <p:txBody>
          <a:bodyPr>
            <a:noAutofit/>
          </a:bodyPr>
          <a:lstStyle/>
          <a:p>
            <a:r>
              <a:rPr lang="en-US" altLang="ko-KR" sz="2400" dirty="0">
                <a:latin typeface="Arial" panose="020B0604020202020204" pitchFamily="34" charset="0"/>
                <a:ea typeface="굴림" charset="-127"/>
                <a:cs typeface="Arial" panose="020B0604020202020204" pitchFamily="34" charset="0"/>
              </a:rPr>
              <a:t>48 ≤ f ≤ 160 MHz, 0.001 ≤ </a:t>
            </a:r>
            <a:r>
              <a:rPr lang="en-US" altLang="ko-KR" sz="2400" dirty="0">
                <a:latin typeface="Symbol" panose="05050102010706020507" pitchFamily="18" charset="2"/>
                <a:ea typeface="굴림" charset="-127"/>
                <a:cs typeface="Arial" panose="020B0604020202020204" pitchFamily="34" charset="0"/>
              </a:rPr>
              <a:t>b</a:t>
            </a:r>
            <a:r>
              <a:rPr lang="en-US" altLang="ko-KR" sz="2400" dirty="0">
                <a:latin typeface="Arial" panose="020B0604020202020204" pitchFamily="34" charset="0"/>
                <a:ea typeface="굴림" charset="-127"/>
                <a:cs typeface="Arial" panose="020B0604020202020204" pitchFamily="34" charset="0"/>
              </a:rPr>
              <a:t> ≤ 0.2</a:t>
            </a:r>
          </a:p>
          <a:p>
            <a:r>
              <a:rPr lang="en-US" altLang="ko-KR" sz="2400" dirty="0">
                <a:latin typeface="Arial" panose="020B0604020202020204" pitchFamily="34" charset="0"/>
                <a:ea typeface="굴림" charset="-127"/>
                <a:cs typeface="Arial" panose="020B0604020202020204" pitchFamily="34" charset="0"/>
              </a:rPr>
              <a:t>Compact, Modular, High performance, Low cost, easy access</a:t>
            </a:r>
          </a:p>
          <a:p>
            <a:pPr marL="0" indent="0">
              <a:buNone/>
            </a:pPr>
            <a:endParaRPr lang="en-US" altLang="ko-KR" sz="2400" dirty="0">
              <a:latin typeface="Arial" panose="020B0604020202020204" pitchFamily="34" charset="0"/>
              <a:ea typeface="굴림" charset="-127"/>
              <a:cs typeface="Arial" panose="020B0604020202020204" pitchFamily="34" charset="0"/>
            </a:endParaRPr>
          </a:p>
          <a:p>
            <a:r>
              <a:rPr lang="en-US" altLang="ko-KR" sz="2400" dirty="0">
                <a:latin typeface="Arial" panose="020B0604020202020204" pitchFamily="34" charset="0"/>
                <a:ea typeface="굴림" charset="-127"/>
                <a:cs typeface="Arial" panose="020B0604020202020204" pitchFamily="34" charset="0"/>
              </a:rPr>
              <a:t>Dipole steering, Mechanical Stability, Quadrupole components</a:t>
            </a:r>
          </a:p>
          <a:p>
            <a:pPr>
              <a:buFontTx/>
              <a:buNone/>
            </a:pPr>
            <a:endParaRPr lang="en-US" altLang="ko-KR" sz="2400" dirty="0">
              <a:ea typeface="굴림" charset="-127"/>
            </a:endParaRPr>
          </a:p>
        </p:txBody>
      </p:sp>
      <p:sp>
        <p:nvSpPr>
          <p:cNvPr id="306182" name="Text Box 6"/>
          <p:cNvSpPr txBox="1">
            <a:spLocks noChangeArrowheads="1"/>
          </p:cNvSpPr>
          <p:nvPr/>
        </p:nvSpPr>
        <p:spPr bwMode="auto">
          <a:xfrm>
            <a:off x="5249185" y="5833551"/>
            <a:ext cx="204902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ko-KR" dirty="0">
                <a:ea typeface="굴림" charset="-127"/>
                <a:cs typeface="Arial" charset="0"/>
              </a:rPr>
              <a:t>CEA QWR </a:t>
            </a:r>
            <a:r>
              <a:rPr lang="en-US" altLang="ko-KR" dirty="0">
                <a:latin typeface="Symbol" pitchFamily="18" charset="2"/>
                <a:ea typeface="굴림" charset="-127"/>
                <a:cs typeface="Arial" charset="0"/>
              </a:rPr>
              <a:t>b</a:t>
            </a:r>
            <a:r>
              <a:rPr lang="en-US" altLang="ko-KR" dirty="0">
                <a:ea typeface="굴림" charset="-127"/>
                <a:cs typeface="Arial" charset="0"/>
              </a:rPr>
              <a:t>=0.07</a:t>
            </a:r>
          </a:p>
          <a:p>
            <a:r>
              <a:rPr lang="en-US" altLang="ko-KR" dirty="0">
                <a:ea typeface="굴림" charset="-127"/>
                <a:cs typeface="Arial" charset="0"/>
              </a:rPr>
              <a:t>88 MHz</a:t>
            </a:r>
          </a:p>
        </p:txBody>
      </p:sp>
      <p:sp>
        <p:nvSpPr>
          <p:cNvPr id="306184" name="Text Box 8"/>
          <p:cNvSpPr txBox="1">
            <a:spLocks noChangeArrowheads="1"/>
          </p:cNvSpPr>
          <p:nvPr/>
        </p:nvSpPr>
        <p:spPr bwMode="auto">
          <a:xfrm>
            <a:off x="2754940" y="5838532"/>
            <a:ext cx="218681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ko-KR" dirty="0">
                <a:ea typeface="굴림" charset="-127"/>
                <a:cs typeface="Arial" charset="0"/>
              </a:rPr>
              <a:t>FRIB QWR </a:t>
            </a:r>
            <a:r>
              <a:rPr lang="en-US" altLang="ko-KR" dirty="0">
                <a:latin typeface="Symbol" pitchFamily="18" charset="2"/>
                <a:ea typeface="굴림" charset="-127"/>
                <a:cs typeface="Arial" charset="0"/>
              </a:rPr>
              <a:t>b</a:t>
            </a:r>
            <a:r>
              <a:rPr lang="en-US" altLang="ko-KR" dirty="0">
                <a:ea typeface="굴림" charset="-127"/>
                <a:cs typeface="Arial" charset="0"/>
              </a:rPr>
              <a:t>=0.085</a:t>
            </a:r>
          </a:p>
          <a:p>
            <a:r>
              <a:rPr lang="en-US" altLang="ko-KR" dirty="0">
                <a:ea typeface="굴림" charset="-127"/>
                <a:cs typeface="Arial" charset="0"/>
              </a:rPr>
              <a:t>161 MHz</a:t>
            </a:r>
          </a:p>
        </p:txBody>
      </p:sp>
      <p:sp>
        <p:nvSpPr>
          <p:cNvPr id="306185" name="Text Box 9"/>
          <p:cNvSpPr txBox="1">
            <a:spLocks noChangeArrowheads="1"/>
          </p:cNvSpPr>
          <p:nvPr/>
        </p:nvSpPr>
        <p:spPr bwMode="auto">
          <a:xfrm>
            <a:off x="7221702" y="5833446"/>
            <a:ext cx="244650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ko-KR" dirty="0">
                <a:ea typeface="굴림" charset="-127"/>
                <a:cs typeface="Arial" charset="0"/>
              </a:rPr>
              <a:t>TRIUMF HWR </a:t>
            </a:r>
            <a:r>
              <a:rPr lang="en-US" altLang="ko-KR" dirty="0">
                <a:latin typeface="Symbol" pitchFamily="18" charset="2"/>
                <a:ea typeface="굴림" charset="-127"/>
                <a:cs typeface="Arial" charset="0"/>
              </a:rPr>
              <a:t>b</a:t>
            </a:r>
            <a:r>
              <a:rPr lang="en-US" altLang="ko-KR" dirty="0">
                <a:ea typeface="굴림" charset="-127"/>
                <a:cs typeface="Arial" charset="0"/>
              </a:rPr>
              <a:t>=0.07</a:t>
            </a:r>
          </a:p>
          <a:p>
            <a:r>
              <a:rPr lang="en-US" altLang="ko-KR" dirty="0">
                <a:ea typeface="굴림" charset="-127"/>
                <a:cs typeface="Arial" charset="0"/>
              </a:rPr>
              <a:t>106 MHz</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9596" y="2963455"/>
            <a:ext cx="2523838" cy="2840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98140" y="2751640"/>
            <a:ext cx="1043487" cy="299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6739" t="10139" r="53215" b="47492"/>
          <a:stretch/>
        </p:blipFill>
        <p:spPr bwMode="auto">
          <a:xfrm>
            <a:off x="7326939" y="2708920"/>
            <a:ext cx="2236033" cy="3097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4" descr="C:\Users\ibs\AppData\Local\Microsoft\Windows\Temporary Internet Files\Content.IE5\TPBUMZVB\Not_facebook_dislike_thumbs_down[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0697" y="2298538"/>
            <a:ext cx="478779" cy="41038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C:\Users\ibs\AppData\Local\Microsoft\Windows\Temporary Internet Files\Content.IE5\TPBUMZVB\1196px-Facebook_like_thumb[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21138" y="1364940"/>
            <a:ext cx="472635" cy="404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165813"/>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a:xfrm>
            <a:off x="1828800" y="0"/>
            <a:ext cx="7391400" cy="908050"/>
          </a:xfrm>
        </p:spPr>
        <p:txBody>
          <a:bodyPr>
            <a:normAutofit/>
          </a:bodyPr>
          <a:lstStyle/>
          <a:p>
            <a:r>
              <a:rPr lang="en-US" altLang="ko-KR" dirty="0">
                <a:ea typeface="굴림" charset="-127"/>
              </a:rPr>
              <a:t>Half Wave Resonator (HWR)</a:t>
            </a:r>
          </a:p>
        </p:txBody>
      </p:sp>
      <p:sp>
        <p:nvSpPr>
          <p:cNvPr id="306179" name="Rectangle 3"/>
          <p:cNvSpPr>
            <a:spLocks noGrp="1" noChangeArrowheads="1"/>
          </p:cNvSpPr>
          <p:nvPr>
            <p:ph type="body" idx="4294967295"/>
          </p:nvPr>
        </p:nvSpPr>
        <p:spPr>
          <a:xfrm>
            <a:off x="1617975" y="914400"/>
            <a:ext cx="9050533" cy="2057400"/>
          </a:xfrm>
          <a:prstGeom prst="rect">
            <a:avLst/>
          </a:prstGeom>
        </p:spPr>
        <p:txBody>
          <a:bodyPr>
            <a:noAutofit/>
          </a:bodyPr>
          <a:lstStyle/>
          <a:p>
            <a:r>
              <a:rPr lang="en-US" altLang="ko-KR" sz="2400" dirty="0">
                <a:latin typeface="Arial" panose="020B0604020202020204" pitchFamily="34" charset="0"/>
                <a:ea typeface="굴림" charset="-127"/>
                <a:cs typeface="Arial" panose="020B0604020202020204" pitchFamily="34" charset="0"/>
              </a:rPr>
              <a:t>160 ≤ f ≤ 352 MHz, 0.09 ≤ </a:t>
            </a:r>
            <a:r>
              <a:rPr lang="en-US" altLang="ko-KR" sz="2400" dirty="0">
                <a:latin typeface="Symbol" panose="05050102010706020507" pitchFamily="18" charset="2"/>
                <a:ea typeface="굴림" charset="-127"/>
                <a:cs typeface="Arial" panose="020B0604020202020204" pitchFamily="34" charset="0"/>
              </a:rPr>
              <a:t>b</a:t>
            </a:r>
            <a:r>
              <a:rPr lang="en-US" altLang="ko-KR" sz="2400" dirty="0">
                <a:latin typeface="Arial" panose="020B0604020202020204" pitchFamily="34" charset="0"/>
                <a:ea typeface="굴림" charset="-127"/>
                <a:cs typeface="Arial" panose="020B0604020202020204" pitchFamily="34" charset="0"/>
              </a:rPr>
              <a:t> ≤ 0.3</a:t>
            </a:r>
          </a:p>
          <a:p>
            <a:r>
              <a:rPr lang="en-US" altLang="ko-KR" sz="2400" dirty="0">
                <a:latin typeface="Arial" panose="020B0604020202020204" pitchFamily="34" charset="0"/>
                <a:ea typeface="굴림" charset="-127"/>
                <a:cs typeface="Arial" panose="020B0604020202020204" pitchFamily="34" charset="0"/>
              </a:rPr>
              <a:t>No dipole steering, Lower Ep than QWRs, Wide beta range</a:t>
            </a:r>
          </a:p>
          <a:p>
            <a:endParaRPr lang="en-US" altLang="ko-KR" sz="2400" dirty="0">
              <a:latin typeface="Arial" panose="020B0604020202020204" pitchFamily="34" charset="0"/>
              <a:ea typeface="굴림" charset="-127"/>
              <a:cs typeface="Arial" panose="020B0604020202020204" pitchFamily="34" charset="0"/>
            </a:endParaRPr>
          </a:p>
          <a:p>
            <a:r>
              <a:rPr lang="en-US" altLang="ko-KR" sz="2400" dirty="0">
                <a:latin typeface="Arial" panose="020B0604020202020204" pitchFamily="34" charset="0"/>
                <a:ea typeface="굴림" charset="-127"/>
                <a:cs typeface="Arial" panose="020B0604020202020204" pitchFamily="34" charset="0"/>
              </a:rPr>
              <a:t>Not easy access, difficult to tune, Less efficient than QWR, Quadrupole components</a:t>
            </a:r>
          </a:p>
          <a:p>
            <a:pPr>
              <a:buFontTx/>
              <a:buNone/>
            </a:pPr>
            <a:endParaRPr lang="en-US" altLang="ko-KR" sz="2400" dirty="0">
              <a:ea typeface="굴림" charset="-127"/>
            </a:endParaRPr>
          </a:p>
        </p:txBody>
      </p:sp>
      <p:pic>
        <p:nvPicPr>
          <p:cNvPr id="306180" name="Picture 4" descr="SC_cavities"/>
          <p:cNvPicPr>
            <a:picLocks noChangeAspect="1" noChangeArrowheads="1"/>
          </p:cNvPicPr>
          <p:nvPr/>
        </p:nvPicPr>
        <p:blipFill>
          <a:blip r:embed="rId3">
            <a:extLst>
              <a:ext uri="{28A0092B-C50C-407E-A947-70E740481C1C}">
                <a14:useLocalDpi xmlns:a14="http://schemas.microsoft.com/office/drawing/2010/main" val="0"/>
              </a:ext>
            </a:extLst>
          </a:blip>
          <a:srcRect l="46956" t="18117" r="37549" b="47493"/>
          <a:stretch>
            <a:fillRect/>
          </a:stretch>
        </p:blipFill>
        <p:spPr bwMode="auto">
          <a:xfrm>
            <a:off x="8128991" y="3140968"/>
            <a:ext cx="146685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306181" name="Picture 5" descr="cavity_INFN_HWR_b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6861" y="3140968"/>
            <a:ext cx="1257300" cy="2743200"/>
          </a:xfrm>
          <a:prstGeom prst="rect">
            <a:avLst/>
          </a:prstGeom>
          <a:noFill/>
          <a:extLst>
            <a:ext uri="{909E8E84-426E-40DD-AFC4-6F175D3DCCD1}">
              <a14:hiddenFill xmlns:a14="http://schemas.microsoft.com/office/drawing/2010/main">
                <a:solidFill>
                  <a:srgbClr val="FFFFFF"/>
                </a:solidFill>
              </a14:hiddenFill>
            </a:ext>
          </a:extLst>
        </p:spPr>
      </p:pic>
      <p:sp>
        <p:nvSpPr>
          <p:cNvPr id="306182" name="Text Box 6"/>
          <p:cNvSpPr txBox="1">
            <a:spLocks noChangeArrowheads="1"/>
          </p:cNvSpPr>
          <p:nvPr/>
        </p:nvSpPr>
        <p:spPr bwMode="auto">
          <a:xfrm>
            <a:off x="5492387" y="5841307"/>
            <a:ext cx="212590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ko-KR">
                <a:ea typeface="굴림" charset="-127"/>
                <a:cs typeface="Arial" charset="0"/>
              </a:rPr>
              <a:t>INFN HWR </a:t>
            </a:r>
            <a:r>
              <a:rPr lang="en-US" altLang="ko-KR">
                <a:latin typeface="Symbol" pitchFamily="18" charset="2"/>
                <a:ea typeface="굴림" charset="-127"/>
                <a:cs typeface="Arial" charset="0"/>
              </a:rPr>
              <a:t>b</a:t>
            </a:r>
            <a:r>
              <a:rPr lang="en-US" altLang="ko-KR">
                <a:ea typeface="굴림" charset="-127"/>
                <a:cs typeface="Arial" charset="0"/>
              </a:rPr>
              <a:t>=0.17</a:t>
            </a:r>
          </a:p>
          <a:p>
            <a:r>
              <a:rPr lang="en-US" altLang="ko-KR">
                <a:ea typeface="굴림" charset="-127"/>
                <a:cs typeface="Arial" charset="0"/>
              </a:rPr>
              <a:t>352 MHz</a:t>
            </a:r>
          </a:p>
        </p:txBody>
      </p:sp>
      <p:pic>
        <p:nvPicPr>
          <p:cNvPr id="306183"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66963" y="3140968"/>
            <a:ext cx="1031875" cy="2667000"/>
          </a:xfrm>
          <a:prstGeom prst="rect">
            <a:avLst/>
          </a:prstGeom>
          <a:noFill/>
          <a:ln>
            <a:noFill/>
          </a:ln>
          <a:effectLst/>
          <a:extLst>
            <a:ext uri="{909E8E84-426E-40DD-AFC4-6F175D3DCCD1}">
              <a14:hiddenFill xmlns:a14="http://schemas.microsoft.com/office/drawing/2010/main">
                <a:solidFill>
                  <a:srgbClr val="33CCCC"/>
                </a:solidFill>
              </a14:hiddenFill>
            </a:ext>
            <a:ext uri="{91240B29-F687-4F45-9708-019B960494DF}">
              <a14:hiddenLine xmlns:a14="http://schemas.microsoft.com/office/drawing/2010/main" w="9525">
                <a:solidFill>
                  <a:srgbClr val="003366"/>
                </a:solidFill>
                <a:miter lim="800000"/>
                <a:headEnd/>
                <a:tailEnd/>
              </a14:hiddenLine>
            </a:ext>
            <a:ext uri="{AF507438-7753-43E0-B8FC-AC1667EBCBE1}">
              <a14:hiddenEffects xmlns:a14="http://schemas.microsoft.com/office/drawing/2010/main">
                <a:effectLst>
                  <a:outerShdw dist="35921" dir="2700000" algn="ctr" rotWithShape="0">
                    <a:srgbClr val="666699"/>
                  </a:outerShdw>
                </a:effectLst>
              </a14:hiddenEffects>
            </a:ext>
          </a:extLst>
        </p:spPr>
      </p:pic>
      <p:sp>
        <p:nvSpPr>
          <p:cNvPr id="306184" name="Text Box 8"/>
          <p:cNvSpPr txBox="1">
            <a:spLocks noChangeArrowheads="1"/>
          </p:cNvSpPr>
          <p:nvPr/>
        </p:nvSpPr>
        <p:spPr bwMode="auto">
          <a:xfrm>
            <a:off x="2657363" y="5807968"/>
            <a:ext cx="232251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ko-KR" dirty="0">
                <a:ea typeface="굴림" charset="-127"/>
                <a:cs typeface="Arial" charset="0"/>
              </a:rPr>
              <a:t>SARAF HWR </a:t>
            </a:r>
            <a:r>
              <a:rPr lang="en-US" altLang="ko-KR" dirty="0">
                <a:latin typeface="Symbol" pitchFamily="18" charset="2"/>
                <a:ea typeface="굴림" charset="-127"/>
                <a:cs typeface="Arial" charset="0"/>
              </a:rPr>
              <a:t>b</a:t>
            </a:r>
            <a:r>
              <a:rPr lang="en-US" altLang="ko-KR" dirty="0">
                <a:ea typeface="굴림" charset="-127"/>
                <a:cs typeface="Arial" charset="0"/>
              </a:rPr>
              <a:t>=0.09</a:t>
            </a:r>
          </a:p>
          <a:p>
            <a:r>
              <a:rPr lang="en-US" altLang="ko-KR" dirty="0">
                <a:ea typeface="굴림" charset="-127"/>
                <a:cs typeface="Arial" charset="0"/>
              </a:rPr>
              <a:t>176 MHz</a:t>
            </a:r>
          </a:p>
        </p:txBody>
      </p:sp>
      <p:sp>
        <p:nvSpPr>
          <p:cNvPr id="306185" name="Text Box 9"/>
          <p:cNvSpPr txBox="1">
            <a:spLocks noChangeArrowheads="1"/>
          </p:cNvSpPr>
          <p:nvPr/>
        </p:nvSpPr>
        <p:spPr bwMode="auto">
          <a:xfrm>
            <a:off x="7824192" y="5807969"/>
            <a:ext cx="20345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ko-KR">
                <a:ea typeface="굴림" charset="-127"/>
                <a:cs typeface="Arial" charset="0"/>
              </a:rPr>
              <a:t>ANL HWR </a:t>
            </a:r>
            <a:r>
              <a:rPr lang="en-US" altLang="ko-KR">
                <a:latin typeface="Symbol" pitchFamily="18" charset="2"/>
                <a:ea typeface="굴림" charset="-127"/>
                <a:cs typeface="Arial" charset="0"/>
              </a:rPr>
              <a:t>b</a:t>
            </a:r>
            <a:r>
              <a:rPr lang="en-US" altLang="ko-KR">
                <a:ea typeface="굴림" charset="-127"/>
                <a:cs typeface="Arial" charset="0"/>
              </a:rPr>
              <a:t>=0.26</a:t>
            </a:r>
          </a:p>
          <a:p>
            <a:r>
              <a:rPr lang="en-US" altLang="ko-KR">
                <a:ea typeface="굴림" charset="-127"/>
                <a:cs typeface="Arial" charset="0"/>
              </a:rPr>
              <a:t>172.5 MHz</a:t>
            </a:r>
          </a:p>
        </p:txBody>
      </p:sp>
      <p:pic>
        <p:nvPicPr>
          <p:cNvPr id="2052" name="Picture 4" descr="C:\Users\ibs\AppData\Local\Microsoft\Windows\Temporary Internet Files\Content.IE5\TPBUMZVB\Not_facebook_dislike_thumbs_down[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1911" y="2348677"/>
            <a:ext cx="478779" cy="41038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ibs\AppData\Local\Microsoft\Windows\Temporary Internet Files\Content.IE5\TPBUMZVB\1196px-Facebook_like_thumb[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86849" y="1340768"/>
            <a:ext cx="472635" cy="404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00850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56F834C-466C-4212-8E07-35D8D4C5723F}"/>
              </a:ext>
            </a:extLst>
          </p:cNvPr>
          <p:cNvSpPr>
            <a:spLocks noGrp="1"/>
          </p:cNvSpPr>
          <p:nvPr>
            <p:ph type="title"/>
          </p:nvPr>
        </p:nvSpPr>
        <p:spPr/>
        <p:txBody>
          <a:bodyPr>
            <a:normAutofit fontScale="90000"/>
          </a:bodyPr>
          <a:lstStyle/>
          <a:p>
            <a:r>
              <a:rPr lang="en-US" altLang="ko-KR" dirty="0"/>
              <a:t>Dipole</a:t>
            </a:r>
            <a:endParaRPr lang="ko-KR" altLang="en-US" dirty="0"/>
          </a:p>
        </p:txBody>
      </p:sp>
      <p:sp>
        <p:nvSpPr>
          <p:cNvPr id="4" name="텍스트 개체 틀 11">
            <a:extLst>
              <a:ext uri="{FF2B5EF4-FFF2-40B4-BE49-F238E27FC236}">
                <a16:creationId xmlns:a16="http://schemas.microsoft.com/office/drawing/2014/main" id="{01146866-B432-40C7-B966-A9605A32E169}"/>
              </a:ext>
            </a:extLst>
          </p:cNvPr>
          <p:cNvSpPr txBox="1">
            <a:spLocks/>
          </p:cNvSpPr>
          <p:nvPr/>
        </p:nvSpPr>
        <p:spPr>
          <a:xfrm>
            <a:off x="1165355" y="1158629"/>
            <a:ext cx="8704082" cy="2018071"/>
          </a:xfrm>
          <a:prstGeom prst="rect">
            <a:avLst/>
          </a:prstGeom>
        </p:spPr>
        <p:txBody>
          <a:bodyPr/>
          <a:lstStyle>
            <a:lvl1pPr marL="342891" indent="-342891" algn="l" defTabSz="914377"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2400" dirty="0">
                <a:latin typeface="Arial" panose="020B0604020202020204" pitchFamily="34" charset="0"/>
                <a:cs typeface="Arial" panose="020B0604020202020204" pitchFamily="34" charset="0"/>
              </a:rPr>
              <a:t>Dipole is used to bend the beam.</a:t>
            </a:r>
          </a:p>
          <a:p>
            <a:r>
              <a:rPr lang="en-US" altLang="ko-KR" sz="2400" dirty="0">
                <a:latin typeface="Arial" panose="020B0604020202020204" pitchFamily="34" charset="0"/>
                <a:cs typeface="Arial" panose="020B0604020202020204" pitchFamily="34" charset="0"/>
              </a:rPr>
              <a:t>Field is constant. </a:t>
            </a:r>
            <a:endParaRPr lang="ko-KR" altLang="en-US" sz="2400" dirty="0">
              <a:latin typeface="Arial" panose="020B0604020202020204" pitchFamily="34" charset="0"/>
              <a:cs typeface="Arial" panose="020B0604020202020204" pitchFamily="34" charset="0"/>
            </a:endParaRPr>
          </a:p>
        </p:txBody>
      </p:sp>
      <p:pic>
        <p:nvPicPr>
          <p:cNvPr id="5" name="Picture 2">
            <a:extLst>
              <a:ext uri="{FF2B5EF4-FFF2-40B4-BE49-F238E27FC236}">
                <a16:creationId xmlns:a16="http://schemas.microsoft.com/office/drawing/2014/main" id="{E12D481F-18B2-4373-A587-74A067EC03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436" y="2204864"/>
            <a:ext cx="5376356" cy="2963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a:extLst>
              <a:ext uri="{FF2B5EF4-FFF2-40B4-BE49-F238E27FC236}">
                <a16:creationId xmlns:a16="http://schemas.microsoft.com/office/drawing/2014/main" id="{19622F6B-6B79-4A9E-801A-2AD83284D3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7392" y="2379626"/>
            <a:ext cx="3359048" cy="261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그림 6">
            <a:extLst>
              <a:ext uri="{FF2B5EF4-FFF2-40B4-BE49-F238E27FC236}">
                <a16:creationId xmlns:a16="http://schemas.microsoft.com/office/drawing/2014/main" id="{7C881539-7A14-4C89-ABF1-DC58D6A38AAB}"/>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tretch>
            <a:fillRect/>
          </a:stretch>
        </p:blipFill>
        <p:spPr>
          <a:xfrm>
            <a:off x="1712892" y="5397440"/>
            <a:ext cx="5605712" cy="335815"/>
          </a:xfrm>
          <a:prstGeom prst="rect">
            <a:avLst/>
          </a:prstGeom>
        </p:spPr>
      </p:pic>
      <p:sp>
        <p:nvSpPr>
          <p:cNvPr id="8" name="직사각형 7">
            <a:extLst>
              <a:ext uri="{FF2B5EF4-FFF2-40B4-BE49-F238E27FC236}">
                <a16:creationId xmlns:a16="http://schemas.microsoft.com/office/drawing/2014/main" id="{DA33ABFD-02D1-4E67-B650-F1D5F2FA89F6}"/>
              </a:ext>
            </a:extLst>
          </p:cNvPr>
          <p:cNvSpPr/>
          <p:nvPr/>
        </p:nvSpPr>
        <p:spPr>
          <a:xfrm>
            <a:off x="7952672" y="5348771"/>
            <a:ext cx="4168152" cy="1015663"/>
          </a:xfrm>
          <a:prstGeom prst="rect">
            <a:avLst/>
          </a:prstGeom>
        </p:spPr>
        <p:txBody>
          <a:bodyPr wrap="square">
            <a:spAutoFit/>
          </a:bodyPr>
          <a:lstStyle/>
          <a:p>
            <a:r>
              <a:rPr lang="en-US" altLang="ko-KR" sz="2000" dirty="0">
                <a:latin typeface="Arial" panose="020B0604020202020204" pitchFamily="34" charset="0"/>
                <a:cs typeface="Arial" panose="020B0604020202020204" pitchFamily="34" charset="0"/>
              </a:rPr>
              <a:t>A standard technique for insulating magnet coils is to use epoxy resin, reinforced with fiberglass. </a:t>
            </a:r>
            <a:endParaRPr lang="ko-KR" alt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89075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2C7D4B1-6BEF-4508-8898-0F9576EE223B}"/>
              </a:ext>
            </a:extLst>
          </p:cNvPr>
          <p:cNvSpPr>
            <a:spLocks noGrp="1"/>
          </p:cNvSpPr>
          <p:nvPr>
            <p:ph type="title"/>
          </p:nvPr>
        </p:nvSpPr>
        <p:spPr/>
        <p:txBody>
          <a:bodyPr>
            <a:normAutofit fontScale="90000"/>
          </a:bodyPr>
          <a:lstStyle/>
          <a:p>
            <a:r>
              <a:rPr lang="en-US" altLang="ko-KR" dirty="0"/>
              <a:t>HWR choice</a:t>
            </a:r>
            <a:endParaRPr lang="ko-KR" altLang="en-US" dirty="0"/>
          </a:p>
        </p:txBody>
      </p:sp>
      <p:sp>
        <p:nvSpPr>
          <p:cNvPr id="4" name="내용 개체 틀 2">
            <a:extLst>
              <a:ext uri="{FF2B5EF4-FFF2-40B4-BE49-F238E27FC236}">
                <a16:creationId xmlns:a16="http://schemas.microsoft.com/office/drawing/2014/main" id="{3F4CD071-58CB-47A6-B6B9-6349F9AC5151}"/>
              </a:ext>
            </a:extLst>
          </p:cNvPr>
          <p:cNvSpPr>
            <a:spLocks noGrp="1"/>
          </p:cNvSpPr>
          <p:nvPr>
            <p:ph sz="half" idx="2"/>
          </p:nvPr>
        </p:nvSpPr>
        <p:spPr>
          <a:xfrm>
            <a:off x="983432" y="1052736"/>
            <a:ext cx="10657184" cy="5112568"/>
          </a:xfrm>
        </p:spPr>
        <p:txBody>
          <a:bodyPr/>
          <a:lstStyle/>
          <a:p>
            <a:r>
              <a:rPr lang="en-US" altLang="ko-KR" dirty="0">
                <a:latin typeface="Arial" panose="020B0604020202020204" pitchFamily="34" charset="0"/>
                <a:cs typeface="Arial" panose="020B0604020202020204" pitchFamily="34" charset="0"/>
              </a:rPr>
              <a:t>QWR cavities are not suitable for high intensity beam acceleration.</a:t>
            </a:r>
          </a:p>
          <a:p>
            <a:endParaRPr lang="en-US" altLang="ko-KR" dirty="0">
              <a:latin typeface="Arial" panose="020B0604020202020204" pitchFamily="34" charset="0"/>
              <a:cs typeface="Arial" panose="020B0604020202020204" pitchFamily="34" charset="0"/>
            </a:endParaRPr>
          </a:p>
          <a:p>
            <a:r>
              <a:rPr lang="en-US" altLang="ko-KR" dirty="0">
                <a:latin typeface="Arial" panose="020B0604020202020204" pitchFamily="34" charset="0"/>
                <a:cs typeface="Arial" panose="020B0604020202020204" pitchFamily="34" charset="0"/>
              </a:rPr>
              <a:t>Many high intensity accelerators opt for HWR cavities. </a:t>
            </a:r>
          </a:p>
          <a:p>
            <a:r>
              <a:rPr lang="en-US" altLang="ko-KR" dirty="0">
                <a:latin typeface="Arial" panose="020B0604020202020204" pitchFamily="34" charset="0"/>
                <a:cs typeface="Arial" panose="020B0604020202020204" pitchFamily="34" charset="0"/>
              </a:rPr>
              <a:t>IFMIF, PIP-II (Fermilab), </a:t>
            </a:r>
            <a:r>
              <a:rPr lang="en-US" altLang="ko-KR" dirty="0" err="1">
                <a:latin typeface="Arial" panose="020B0604020202020204" pitchFamily="34" charset="0"/>
                <a:cs typeface="Arial" panose="020B0604020202020204" pitchFamily="34" charset="0"/>
              </a:rPr>
              <a:t>CiADS</a:t>
            </a:r>
            <a:r>
              <a:rPr lang="en-US" altLang="ko-KR" dirty="0">
                <a:latin typeface="Arial" panose="020B0604020202020204" pitchFamily="34" charset="0"/>
                <a:cs typeface="Arial" panose="020B0604020202020204" pitchFamily="34" charset="0"/>
              </a:rPr>
              <a:t> (China) employ HWR cavities: </a:t>
            </a:r>
          </a:p>
          <a:p>
            <a:pPr marL="541338" indent="-276225">
              <a:buFontTx/>
              <a:buChar char="-"/>
            </a:pPr>
            <a:r>
              <a:rPr lang="en-US" altLang="ko-KR" sz="2200" dirty="0">
                <a:latin typeface="Arial" panose="020B0604020202020204" pitchFamily="34" charset="0"/>
                <a:cs typeface="Arial" panose="020B0604020202020204" pitchFamily="34" charset="0"/>
              </a:rPr>
              <a:t>IFMIF : RFQ + HWR (deuteron 125 mA)</a:t>
            </a:r>
          </a:p>
          <a:p>
            <a:pPr marL="541338" indent="-276225">
              <a:buFontTx/>
              <a:buChar char="-"/>
            </a:pPr>
            <a:r>
              <a:rPr lang="en-US" altLang="ko-KR" sz="2200" dirty="0">
                <a:latin typeface="Arial" panose="020B0604020202020204" pitchFamily="34" charset="0"/>
                <a:cs typeface="Arial" panose="020B0604020202020204" pitchFamily="34" charset="0"/>
              </a:rPr>
              <a:t>PIP-II (Fermilab) : RFQ + HWR + SSR (proton 25 mA)</a:t>
            </a:r>
          </a:p>
          <a:p>
            <a:pPr marL="541338" indent="-276225">
              <a:buFontTx/>
              <a:buChar char="-"/>
            </a:pPr>
            <a:r>
              <a:rPr lang="en-US" altLang="ko-KR" sz="2200" dirty="0" err="1">
                <a:latin typeface="Arial" panose="020B0604020202020204" pitchFamily="34" charset="0"/>
                <a:cs typeface="Arial" panose="020B0604020202020204" pitchFamily="34" charset="0"/>
              </a:rPr>
              <a:t>CiADS</a:t>
            </a:r>
            <a:r>
              <a:rPr lang="en-US" altLang="ko-KR" sz="2200" dirty="0">
                <a:latin typeface="Arial" panose="020B0604020202020204" pitchFamily="34" charset="0"/>
                <a:cs typeface="Arial" panose="020B0604020202020204" pitchFamily="34" charset="0"/>
              </a:rPr>
              <a:t> (China) : RFQ + HWR + SSR (proton 10 mA)</a:t>
            </a:r>
          </a:p>
          <a:p>
            <a:endParaRPr lang="en-US" altLang="ko-KR" dirty="0">
              <a:latin typeface="Arial" panose="020B0604020202020204" pitchFamily="34" charset="0"/>
              <a:cs typeface="Arial" panose="020B0604020202020204" pitchFamily="34" charset="0"/>
            </a:endParaRPr>
          </a:p>
          <a:p>
            <a:r>
              <a:rPr lang="en-US" altLang="ko-KR" dirty="0">
                <a:solidFill>
                  <a:srgbClr val="0000FF"/>
                </a:solidFill>
                <a:latin typeface="Arial" panose="020B0604020202020204" pitchFamily="34" charset="0"/>
                <a:cs typeface="Arial" panose="020B0604020202020204" pitchFamily="34" charset="0"/>
              </a:rPr>
              <a:t>RAON employs HWR cavity </a:t>
            </a:r>
            <a:r>
              <a:rPr lang="en-US" altLang="ko-KR" dirty="0">
                <a:latin typeface="Arial" panose="020B0604020202020204" pitchFamily="34" charset="0"/>
                <a:cs typeface="Arial" panose="020B0604020202020204" pitchFamily="34" charset="0"/>
              </a:rPr>
              <a:t>following a short QWR section,               </a:t>
            </a:r>
            <a:r>
              <a:rPr lang="en-US" altLang="ko-KR" dirty="0">
                <a:solidFill>
                  <a:srgbClr val="0000FF"/>
                </a:solidFill>
                <a:latin typeface="Arial" panose="020B0604020202020204" pitchFamily="34" charset="0"/>
                <a:cs typeface="Arial" panose="020B0604020202020204" pitchFamily="34" charset="0"/>
              </a:rPr>
              <a:t>enabling high-intensity beam acceleration in the future and keeping away from dipole field kicks of QWR.  </a:t>
            </a:r>
          </a:p>
          <a:p>
            <a:endParaRPr lang="en-US" altLang="ko-KR" dirty="0">
              <a:solidFill>
                <a:srgbClr val="0000FF"/>
              </a:solidFill>
            </a:endParaRPr>
          </a:p>
        </p:txBody>
      </p:sp>
    </p:spTree>
    <p:extLst>
      <p:ext uri="{BB962C8B-B14F-4D97-AF65-F5344CB8AC3E}">
        <p14:creationId xmlns:p14="http://schemas.microsoft.com/office/powerpoint/2010/main" val="21357569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8C4733B-0AC2-4E8F-B5FE-2FEA1FAD06BF}"/>
              </a:ext>
            </a:extLst>
          </p:cNvPr>
          <p:cNvSpPr>
            <a:spLocks noGrp="1"/>
          </p:cNvSpPr>
          <p:nvPr>
            <p:ph type="title"/>
          </p:nvPr>
        </p:nvSpPr>
        <p:spPr/>
        <p:txBody>
          <a:bodyPr>
            <a:normAutofit fontScale="90000"/>
          </a:bodyPr>
          <a:lstStyle/>
          <a:p>
            <a:r>
              <a:rPr lang="en-US" altLang="ko-KR" dirty="0"/>
              <a:t>Choice of geometric beta (2012)</a:t>
            </a:r>
            <a:endParaRPr lang="ko-KR" altLang="en-US" dirty="0"/>
          </a:p>
        </p:txBody>
      </p:sp>
      <p:sp>
        <p:nvSpPr>
          <p:cNvPr id="4" name="TextBox 10">
            <a:extLst>
              <a:ext uri="{FF2B5EF4-FFF2-40B4-BE49-F238E27FC236}">
                <a16:creationId xmlns:a16="http://schemas.microsoft.com/office/drawing/2014/main" id="{91559CCC-0855-4EA0-B511-A7C4597E175A}"/>
              </a:ext>
            </a:extLst>
          </p:cNvPr>
          <p:cNvSpPr txBox="1">
            <a:spLocks noChangeArrowheads="1"/>
          </p:cNvSpPr>
          <p:nvPr/>
        </p:nvSpPr>
        <p:spPr bwMode="auto">
          <a:xfrm>
            <a:off x="3048003" y="5874445"/>
            <a:ext cx="3840955" cy="37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60" tIns="45682" rIns="91360" bIns="45682">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defTabSz="414425" eaLnBrk="1" fontAlgn="base" latinLnBrk="0" hangingPunct="1">
              <a:lnSpc>
                <a:spcPct val="93000"/>
              </a:lnSpc>
              <a:spcBef>
                <a:spcPct val="0"/>
              </a:spcBef>
              <a:spcAft>
                <a:spcPct val="0"/>
              </a:spcAft>
              <a:buClr>
                <a:srgbClr val="000000"/>
              </a:buClr>
              <a:buSzPct val="100000"/>
            </a:pPr>
            <a:r>
              <a:rPr lang="en-US" altLang="ko-KR" dirty="0">
                <a:solidFill>
                  <a:srgbClr val="000000"/>
                </a:solidFill>
                <a:ea typeface="굴림" charset="-127"/>
              </a:rPr>
              <a:t>RAON: 0.047, 0.120, 0.30, 0.53</a:t>
            </a:r>
          </a:p>
        </p:txBody>
      </p:sp>
      <p:sp>
        <p:nvSpPr>
          <p:cNvPr id="5" name="TextBox 4">
            <a:extLst>
              <a:ext uri="{FF2B5EF4-FFF2-40B4-BE49-F238E27FC236}">
                <a16:creationId xmlns:a16="http://schemas.microsoft.com/office/drawing/2014/main" id="{8C6B84A5-E96E-49CE-BECF-052AEF4E9C39}"/>
              </a:ext>
            </a:extLst>
          </p:cNvPr>
          <p:cNvSpPr txBox="1"/>
          <p:nvPr/>
        </p:nvSpPr>
        <p:spPr>
          <a:xfrm>
            <a:off x="3179676" y="6277386"/>
            <a:ext cx="3613328" cy="378488"/>
          </a:xfrm>
          <a:prstGeom prst="rect">
            <a:avLst/>
          </a:prstGeom>
          <a:noFill/>
        </p:spPr>
        <p:txBody>
          <a:bodyPr wrap="none" lIns="91360" tIns="45682" rIns="91360" bIns="45682" rtlCol="0">
            <a:spAutoFit/>
          </a:bodyPr>
          <a:lstStyle/>
          <a:p>
            <a:pPr defTabSz="414425" fontAlgn="base" latinLnBrk="0" hangingPunct="0">
              <a:lnSpc>
                <a:spcPct val="93000"/>
              </a:lnSpc>
              <a:spcBef>
                <a:spcPct val="0"/>
              </a:spcBef>
              <a:spcAft>
                <a:spcPct val="0"/>
              </a:spcAft>
              <a:buClr>
                <a:srgbClr val="000000"/>
              </a:buClr>
              <a:buSzPct val="100000"/>
            </a:pPr>
            <a:r>
              <a:rPr lang="en-US" altLang="ko-KR" sz="2000" dirty="0">
                <a:solidFill>
                  <a:srgbClr val="000000"/>
                </a:solidFill>
                <a:latin typeface="Arial" panose="020B0604020202020204" pitchFamily="34" charset="0"/>
                <a:cs typeface="Arial" panose="020B0604020202020204" pitchFamily="34" charset="0"/>
              </a:rPr>
              <a:t>FRIB: 0.041, 0.085, 0.29, 0.53</a:t>
            </a:r>
          </a:p>
        </p:txBody>
      </p:sp>
      <p:pic>
        <p:nvPicPr>
          <p:cNvPr id="6" name="그림 5">
            <a:extLst>
              <a:ext uri="{FF2B5EF4-FFF2-40B4-BE49-F238E27FC236}">
                <a16:creationId xmlns:a16="http://schemas.microsoft.com/office/drawing/2014/main" id="{058DDF02-58AA-44A1-82BC-237FBD156284}"/>
              </a:ext>
            </a:extLst>
          </p:cNvPr>
          <p:cNvPicPr>
            <a:picLocks noChangeAspect="1"/>
          </p:cNvPicPr>
          <p:nvPr/>
        </p:nvPicPr>
        <p:blipFill rotWithShape="1">
          <a:blip r:embed="rId2">
            <a:extLst>
              <a:ext uri="{28A0092B-C50C-407E-A947-70E740481C1C}">
                <a14:useLocalDpi xmlns:a14="http://schemas.microsoft.com/office/drawing/2010/main" val="0"/>
              </a:ext>
            </a:extLst>
          </a:blip>
          <a:srcRect l="4486" t="5303" r="6917"/>
          <a:stretch/>
        </p:blipFill>
        <p:spPr>
          <a:xfrm>
            <a:off x="2883149" y="1030958"/>
            <a:ext cx="6019799" cy="4817054"/>
          </a:xfrm>
          <a:prstGeom prst="rect">
            <a:avLst/>
          </a:prstGeom>
        </p:spPr>
      </p:pic>
      <p:sp>
        <p:nvSpPr>
          <p:cNvPr id="7" name="TextBox 6">
            <a:extLst>
              <a:ext uri="{FF2B5EF4-FFF2-40B4-BE49-F238E27FC236}">
                <a16:creationId xmlns:a16="http://schemas.microsoft.com/office/drawing/2014/main" id="{4C4DCA59-438C-483B-B4E8-17D924FCB29D}"/>
              </a:ext>
            </a:extLst>
          </p:cNvPr>
          <p:cNvSpPr txBox="1"/>
          <p:nvPr/>
        </p:nvSpPr>
        <p:spPr>
          <a:xfrm>
            <a:off x="3429006" y="4386302"/>
            <a:ext cx="748923" cy="369332"/>
          </a:xfrm>
          <a:prstGeom prst="rect">
            <a:avLst/>
          </a:prstGeom>
          <a:noFill/>
        </p:spPr>
        <p:txBody>
          <a:bodyPr wrap="none" lIns="91380" tIns="45692" rIns="91380" bIns="45692" rtlCol="0">
            <a:spAutoFit/>
          </a:bodyPr>
          <a:lstStyle/>
          <a:p>
            <a:r>
              <a:rPr lang="en-US" altLang="ko-KR" dirty="0"/>
              <a:t>QWR</a:t>
            </a:r>
          </a:p>
        </p:txBody>
      </p:sp>
      <p:sp>
        <p:nvSpPr>
          <p:cNvPr id="8" name="TextBox 7">
            <a:extLst>
              <a:ext uri="{FF2B5EF4-FFF2-40B4-BE49-F238E27FC236}">
                <a16:creationId xmlns:a16="http://schemas.microsoft.com/office/drawing/2014/main" id="{5EC15B98-2FF7-4247-A5B2-1238BCDB637D}"/>
              </a:ext>
            </a:extLst>
          </p:cNvPr>
          <p:cNvSpPr txBox="1"/>
          <p:nvPr/>
        </p:nvSpPr>
        <p:spPr>
          <a:xfrm>
            <a:off x="4234545" y="4354036"/>
            <a:ext cx="736099" cy="369332"/>
          </a:xfrm>
          <a:prstGeom prst="rect">
            <a:avLst/>
          </a:prstGeom>
          <a:noFill/>
        </p:spPr>
        <p:txBody>
          <a:bodyPr wrap="none" lIns="91380" tIns="45692" rIns="91380" bIns="45692" rtlCol="0">
            <a:spAutoFit/>
          </a:bodyPr>
          <a:lstStyle/>
          <a:p>
            <a:r>
              <a:rPr lang="en-US" altLang="ko-KR" dirty="0"/>
              <a:t>HWR</a:t>
            </a:r>
            <a:endParaRPr lang="ko-KR" altLang="en-US" dirty="0"/>
          </a:p>
        </p:txBody>
      </p:sp>
      <p:sp>
        <p:nvSpPr>
          <p:cNvPr id="9" name="TextBox 8">
            <a:extLst>
              <a:ext uri="{FF2B5EF4-FFF2-40B4-BE49-F238E27FC236}">
                <a16:creationId xmlns:a16="http://schemas.microsoft.com/office/drawing/2014/main" id="{3945B218-2322-400C-8D12-8EF1B527BBED}"/>
              </a:ext>
            </a:extLst>
          </p:cNvPr>
          <p:cNvSpPr txBox="1"/>
          <p:nvPr/>
        </p:nvSpPr>
        <p:spPr>
          <a:xfrm>
            <a:off x="5334001" y="2914507"/>
            <a:ext cx="702315" cy="369275"/>
          </a:xfrm>
          <a:prstGeom prst="rect">
            <a:avLst/>
          </a:prstGeom>
          <a:noFill/>
        </p:spPr>
        <p:txBody>
          <a:bodyPr wrap="none" lIns="91380" tIns="45692" rIns="91380" bIns="45692" rtlCol="0">
            <a:spAutoFit/>
          </a:bodyPr>
          <a:lstStyle/>
          <a:p>
            <a:r>
              <a:rPr lang="en-US" altLang="ko-KR" dirty="0"/>
              <a:t>SSR1</a:t>
            </a:r>
            <a:endParaRPr lang="ko-KR" altLang="en-US" dirty="0"/>
          </a:p>
        </p:txBody>
      </p:sp>
      <p:sp>
        <p:nvSpPr>
          <p:cNvPr id="10" name="TextBox 9">
            <a:extLst>
              <a:ext uri="{FF2B5EF4-FFF2-40B4-BE49-F238E27FC236}">
                <a16:creationId xmlns:a16="http://schemas.microsoft.com/office/drawing/2014/main" id="{03673359-13C0-45EF-8DC0-F6D58B2012C5}"/>
              </a:ext>
            </a:extLst>
          </p:cNvPr>
          <p:cNvSpPr txBox="1"/>
          <p:nvPr/>
        </p:nvSpPr>
        <p:spPr>
          <a:xfrm>
            <a:off x="6858001" y="1504435"/>
            <a:ext cx="702315" cy="369275"/>
          </a:xfrm>
          <a:prstGeom prst="rect">
            <a:avLst/>
          </a:prstGeom>
          <a:noFill/>
        </p:spPr>
        <p:txBody>
          <a:bodyPr wrap="none" lIns="91380" tIns="45692" rIns="91380" bIns="45692" rtlCol="0">
            <a:spAutoFit/>
          </a:bodyPr>
          <a:lstStyle/>
          <a:p>
            <a:r>
              <a:rPr lang="en-US" altLang="ko-KR" dirty="0"/>
              <a:t>SSR2</a:t>
            </a:r>
            <a:endParaRPr lang="ko-KR" altLang="en-US" dirty="0"/>
          </a:p>
        </p:txBody>
      </p:sp>
      <p:sp>
        <p:nvSpPr>
          <p:cNvPr id="11" name="TextBox 10">
            <a:extLst>
              <a:ext uri="{FF2B5EF4-FFF2-40B4-BE49-F238E27FC236}">
                <a16:creationId xmlns:a16="http://schemas.microsoft.com/office/drawing/2014/main" id="{B7D47CB6-28C1-4464-A4EE-B43A401FDE51}"/>
              </a:ext>
            </a:extLst>
          </p:cNvPr>
          <p:cNvSpPr txBox="1"/>
          <p:nvPr/>
        </p:nvSpPr>
        <p:spPr>
          <a:xfrm>
            <a:off x="6553200" y="4191000"/>
            <a:ext cx="1568058" cy="400110"/>
          </a:xfrm>
          <a:prstGeom prst="rect">
            <a:avLst/>
          </a:prstGeom>
          <a:noFill/>
        </p:spPr>
        <p:txBody>
          <a:bodyPr wrap="none" rtlCol="0">
            <a:spAutoFit/>
          </a:bodyPr>
          <a:lstStyle/>
          <a:p>
            <a:r>
              <a:rPr lang="en-US" altLang="ko-KR" sz="2000" dirty="0"/>
              <a:t>For U beam</a:t>
            </a:r>
            <a:endParaRPr lang="ko-KR" altLang="en-US" sz="2000" dirty="0"/>
          </a:p>
        </p:txBody>
      </p:sp>
    </p:spTree>
    <p:extLst>
      <p:ext uri="{BB962C8B-B14F-4D97-AF65-F5344CB8AC3E}">
        <p14:creationId xmlns:p14="http://schemas.microsoft.com/office/powerpoint/2010/main" val="37023053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C057F98-4F0A-4B1B-A94D-455BEF2F3B7D}"/>
              </a:ext>
            </a:extLst>
          </p:cNvPr>
          <p:cNvSpPr>
            <a:spLocks noGrp="1"/>
          </p:cNvSpPr>
          <p:nvPr>
            <p:ph type="title"/>
          </p:nvPr>
        </p:nvSpPr>
        <p:spPr/>
        <p:txBody>
          <a:bodyPr>
            <a:normAutofit fontScale="90000"/>
          </a:bodyPr>
          <a:lstStyle/>
          <a:p>
            <a:r>
              <a:rPr lang="en-US" altLang="ko-KR" dirty="0"/>
              <a:t>Superconducting Cavity</a:t>
            </a:r>
            <a:endParaRPr lang="ko-KR" altLang="en-US" dirty="0"/>
          </a:p>
        </p:txBody>
      </p:sp>
      <p:graphicFrame>
        <p:nvGraphicFramePr>
          <p:cNvPr id="4" name="표 3">
            <a:extLst>
              <a:ext uri="{FF2B5EF4-FFF2-40B4-BE49-F238E27FC236}">
                <a16:creationId xmlns:a16="http://schemas.microsoft.com/office/drawing/2014/main" id="{EA7E1F89-EFF7-40CB-8EC1-FABBD06CDAC3}"/>
              </a:ext>
            </a:extLst>
          </p:cNvPr>
          <p:cNvGraphicFramePr>
            <a:graphicFrameLocks noGrp="1"/>
          </p:cNvGraphicFramePr>
          <p:nvPr>
            <p:extLst/>
          </p:nvPr>
        </p:nvGraphicFramePr>
        <p:xfrm>
          <a:off x="5663952" y="1052737"/>
          <a:ext cx="4608512" cy="3942367"/>
        </p:xfrm>
        <a:graphic>
          <a:graphicData uri="http://schemas.openxmlformats.org/drawingml/2006/table">
            <a:tbl>
              <a:tblPr firstRow="1" firstCol="1" bandRow="1">
                <a:tableStyleId>{5C22544A-7EE6-4342-B048-85BDC9FD1C3A}</a:tableStyleId>
              </a:tblPr>
              <a:tblGrid>
                <a:gridCol w="1152128">
                  <a:extLst>
                    <a:ext uri="{9D8B030D-6E8A-4147-A177-3AD203B41FA5}">
                      <a16:colId xmlns:a16="http://schemas.microsoft.com/office/drawing/2014/main" val="20000"/>
                    </a:ext>
                  </a:extLst>
                </a:gridCol>
                <a:gridCol w="864096">
                  <a:extLst>
                    <a:ext uri="{9D8B030D-6E8A-4147-A177-3AD203B41FA5}">
                      <a16:colId xmlns:a16="http://schemas.microsoft.com/office/drawing/2014/main" val="20001"/>
                    </a:ext>
                  </a:extLst>
                </a:gridCol>
                <a:gridCol w="648072">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gridCol w="648072">
                  <a:extLst>
                    <a:ext uri="{9D8B030D-6E8A-4147-A177-3AD203B41FA5}">
                      <a16:colId xmlns:a16="http://schemas.microsoft.com/office/drawing/2014/main" val="20004"/>
                    </a:ext>
                  </a:extLst>
                </a:gridCol>
                <a:gridCol w="648072">
                  <a:extLst>
                    <a:ext uri="{9D8B030D-6E8A-4147-A177-3AD203B41FA5}">
                      <a16:colId xmlns:a16="http://schemas.microsoft.com/office/drawing/2014/main" val="20005"/>
                    </a:ext>
                  </a:extLst>
                </a:gridCol>
              </a:tblGrid>
              <a:tr h="358397">
                <a:tc>
                  <a:txBody>
                    <a:bodyPr/>
                    <a:lstStyle/>
                    <a:p>
                      <a:pPr marL="63500" algn="ctr">
                        <a:lnSpc>
                          <a:spcPct val="115000"/>
                        </a:lnSpc>
                        <a:spcAft>
                          <a:spcPts val="1000"/>
                        </a:spcAft>
                      </a:pPr>
                      <a:r>
                        <a:rPr lang="en-US" sz="1400" kern="100" dirty="0">
                          <a:solidFill>
                            <a:schemeClr val="tx1"/>
                          </a:solidFill>
                          <a:effectLst/>
                        </a:rPr>
                        <a:t>Parameters</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63500" algn="ctr">
                        <a:lnSpc>
                          <a:spcPct val="115000"/>
                        </a:lnSpc>
                        <a:spcAft>
                          <a:spcPts val="1000"/>
                        </a:spcAft>
                      </a:pPr>
                      <a:r>
                        <a:rPr lang="en-US" sz="1400" kern="100" dirty="0">
                          <a:solidFill>
                            <a:schemeClr val="tx1"/>
                          </a:solidFill>
                          <a:effectLst/>
                        </a:rPr>
                        <a:t>Unit</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63500" algn="ctr">
                        <a:lnSpc>
                          <a:spcPct val="115000"/>
                        </a:lnSpc>
                        <a:spcAft>
                          <a:spcPts val="1000"/>
                        </a:spcAft>
                      </a:pPr>
                      <a:r>
                        <a:rPr lang="en-US" sz="1400" kern="100" dirty="0">
                          <a:solidFill>
                            <a:schemeClr val="tx1"/>
                          </a:solidFill>
                          <a:effectLst/>
                        </a:rPr>
                        <a:t>QWR</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63500" algn="ctr">
                        <a:lnSpc>
                          <a:spcPct val="115000"/>
                        </a:lnSpc>
                        <a:spcAft>
                          <a:spcPts val="1000"/>
                        </a:spcAft>
                      </a:pPr>
                      <a:r>
                        <a:rPr lang="en-US" sz="1400" kern="100" dirty="0">
                          <a:solidFill>
                            <a:schemeClr val="tx1"/>
                          </a:solidFill>
                          <a:effectLst/>
                        </a:rPr>
                        <a:t>HWR</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63500" algn="ctr">
                        <a:lnSpc>
                          <a:spcPct val="115000"/>
                        </a:lnSpc>
                        <a:spcAft>
                          <a:spcPts val="1000"/>
                        </a:spcAft>
                      </a:pPr>
                      <a:r>
                        <a:rPr lang="en-US" sz="1400" kern="100" dirty="0">
                          <a:solidFill>
                            <a:schemeClr val="tx1"/>
                          </a:solidFill>
                          <a:effectLst/>
                        </a:rPr>
                        <a:t>SSR1</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63500" algn="ctr">
                        <a:lnSpc>
                          <a:spcPct val="115000"/>
                        </a:lnSpc>
                        <a:spcAft>
                          <a:spcPts val="1000"/>
                        </a:spcAft>
                      </a:pPr>
                      <a:r>
                        <a:rPr lang="en-US" sz="1400" kern="100" dirty="0">
                          <a:solidFill>
                            <a:schemeClr val="tx1"/>
                          </a:solidFill>
                          <a:effectLst/>
                        </a:rPr>
                        <a:t>SSR2</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358397">
                <a:tc>
                  <a:txBody>
                    <a:bodyPr/>
                    <a:lstStyle/>
                    <a:p>
                      <a:pPr marL="63500" algn="ctr">
                        <a:lnSpc>
                          <a:spcPct val="115000"/>
                        </a:lnSpc>
                        <a:spcAft>
                          <a:spcPts val="1000"/>
                        </a:spcAft>
                      </a:pPr>
                      <a:r>
                        <a:rPr lang="en-US" sz="1400" kern="100" dirty="0" err="1">
                          <a:solidFill>
                            <a:schemeClr val="tx1"/>
                          </a:solidFill>
                          <a:effectLst/>
                          <a:latin typeface="Symbol" pitchFamily="18" charset="2"/>
                        </a:rPr>
                        <a:t>b</a:t>
                      </a:r>
                      <a:r>
                        <a:rPr lang="en-US" sz="1400" kern="100" baseline="-25000" dirty="0" err="1">
                          <a:solidFill>
                            <a:schemeClr val="tx1"/>
                          </a:solidFill>
                          <a:effectLst/>
                        </a:rPr>
                        <a:t>g</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63500" algn="ctr">
                        <a:lnSpc>
                          <a:spcPct val="115000"/>
                        </a:lnSpc>
                        <a:spcAft>
                          <a:spcPts val="1000"/>
                        </a:spcAft>
                      </a:pPr>
                      <a:r>
                        <a:rPr lang="en-US" sz="1400" kern="100" dirty="0">
                          <a:solidFill>
                            <a:schemeClr val="tx1"/>
                          </a:solidFill>
                          <a:effectLst/>
                        </a:rPr>
                        <a:t>-</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0.047</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0.12</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a:solidFill>
                            <a:schemeClr val="tx1"/>
                          </a:solidFill>
                          <a:effectLst/>
                        </a:rPr>
                        <a:t>0.30</a:t>
                      </a:r>
                      <a:endParaRPr lang="ko-KR" sz="1400" kern="10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0.51</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58397">
                <a:tc>
                  <a:txBody>
                    <a:bodyPr/>
                    <a:lstStyle/>
                    <a:p>
                      <a:pPr marL="63500" algn="ctr">
                        <a:lnSpc>
                          <a:spcPct val="115000"/>
                        </a:lnSpc>
                        <a:spcAft>
                          <a:spcPts val="1000"/>
                        </a:spcAft>
                      </a:pPr>
                      <a:r>
                        <a:rPr lang="en-US" sz="1400" kern="100" dirty="0">
                          <a:solidFill>
                            <a:schemeClr val="tx1"/>
                          </a:solidFill>
                          <a:effectLst/>
                        </a:rPr>
                        <a:t>F</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63500" algn="ctr">
                        <a:lnSpc>
                          <a:spcPct val="115000"/>
                        </a:lnSpc>
                        <a:spcAft>
                          <a:spcPts val="1000"/>
                        </a:spcAft>
                      </a:pPr>
                      <a:r>
                        <a:rPr lang="en-US" sz="1400" kern="100" dirty="0">
                          <a:solidFill>
                            <a:schemeClr val="tx1"/>
                          </a:solidFill>
                          <a:effectLst/>
                        </a:rPr>
                        <a:t>MHz</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81.25</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162.5</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325</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a:solidFill>
                            <a:schemeClr val="tx1"/>
                          </a:solidFill>
                          <a:effectLst/>
                        </a:rPr>
                        <a:t>325</a:t>
                      </a:r>
                      <a:endParaRPr lang="ko-KR" sz="1400" kern="10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58397">
                <a:tc>
                  <a:txBody>
                    <a:bodyPr/>
                    <a:lstStyle/>
                    <a:p>
                      <a:pPr marL="63500" algn="ctr">
                        <a:lnSpc>
                          <a:spcPct val="115000"/>
                        </a:lnSpc>
                        <a:spcAft>
                          <a:spcPts val="1000"/>
                        </a:spcAft>
                      </a:pPr>
                      <a:r>
                        <a:rPr lang="en-US" sz="1400" kern="100" dirty="0">
                          <a:solidFill>
                            <a:schemeClr val="tx1"/>
                          </a:solidFill>
                          <a:effectLst/>
                        </a:rPr>
                        <a:t>Aperture</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63500" algn="ctr">
                        <a:lnSpc>
                          <a:spcPct val="115000"/>
                        </a:lnSpc>
                        <a:spcAft>
                          <a:spcPts val="1000"/>
                        </a:spcAft>
                      </a:pPr>
                      <a:r>
                        <a:rPr lang="en-US" sz="1400" kern="100" dirty="0">
                          <a:solidFill>
                            <a:schemeClr val="tx1"/>
                          </a:solidFill>
                          <a:effectLst/>
                        </a:rPr>
                        <a:t>mm</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40</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40</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50</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50</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58397">
                <a:tc>
                  <a:txBody>
                    <a:bodyPr/>
                    <a:lstStyle/>
                    <a:p>
                      <a:pPr marL="63500" algn="ctr">
                        <a:lnSpc>
                          <a:spcPct val="115000"/>
                        </a:lnSpc>
                        <a:spcAft>
                          <a:spcPts val="1000"/>
                        </a:spcAft>
                      </a:pPr>
                      <a:r>
                        <a:rPr lang="en-US" sz="1400" kern="100" dirty="0">
                          <a:solidFill>
                            <a:schemeClr val="tx1"/>
                          </a:solidFill>
                          <a:effectLst/>
                        </a:rPr>
                        <a:t>QR</a:t>
                      </a:r>
                      <a:r>
                        <a:rPr lang="en-US" sz="1400" kern="100" baseline="-25000" dirty="0">
                          <a:solidFill>
                            <a:schemeClr val="tx1"/>
                          </a:solidFill>
                          <a:effectLst/>
                        </a:rPr>
                        <a:t>s</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63500" algn="ctr">
                        <a:lnSpc>
                          <a:spcPct val="115000"/>
                        </a:lnSpc>
                        <a:spcAft>
                          <a:spcPts val="1000"/>
                        </a:spcAft>
                      </a:pPr>
                      <a:r>
                        <a:rPr lang="en-US" sz="1400" kern="100" dirty="0">
                          <a:solidFill>
                            <a:schemeClr val="tx1"/>
                          </a:solidFill>
                          <a:effectLst/>
                        </a:rPr>
                        <a:t>Ohm</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21.3</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41.6</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altLang="ko-KR" sz="1400" kern="100" dirty="0">
                          <a:solidFill>
                            <a:schemeClr val="tx1"/>
                          </a:solidFill>
                          <a:effectLst/>
                          <a:latin typeface="맑은 고딕"/>
                          <a:ea typeface="맑은 고딕"/>
                          <a:cs typeface="Times New Roman"/>
                        </a:rPr>
                        <a:t>97.6</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112</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58397">
                <a:tc>
                  <a:txBody>
                    <a:bodyPr/>
                    <a:lstStyle/>
                    <a:p>
                      <a:pPr marL="63500" algn="ctr">
                        <a:lnSpc>
                          <a:spcPct val="115000"/>
                        </a:lnSpc>
                        <a:spcAft>
                          <a:spcPts val="1000"/>
                        </a:spcAft>
                      </a:pPr>
                      <a:r>
                        <a:rPr lang="en-US" sz="1400" kern="100" dirty="0">
                          <a:solidFill>
                            <a:schemeClr val="tx1"/>
                          </a:solidFill>
                          <a:effectLst/>
                        </a:rPr>
                        <a:t>R/Q</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63500" algn="ctr">
                        <a:lnSpc>
                          <a:spcPct val="115000"/>
                        </a:lnSpc>
                        <a:spcAft>
                          <a:spcPts val="1000"/>
                        </a:spcAft>
                      </a:pPr>
                      <a:r>
                        <a:rPr lang="en-US" sz="1400" kern="100">
                          <a:solidFill>
                            <a:schemeClr val="tx1"/>
                          </a:solidFill>
                          <a:effectLst/>
                        </a:rPr>
                        <a:t>Ohm</a:t>
                      </a:r>
                      <a:endParaRPr lang="ko-KR" sz="1400" kern="10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470</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305</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a:solidFill>
                            <a:schemeClr val="tx1"/>
                          </a:solidFill>
                          <a:effectLst/>
                        </a:rPr>
                        <a:t>230</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296</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58397">
                <a:tc>
                  <a:txBody>
                    <a:bodyPr/>
                    <a:lstStyle/>
                    <a:p>
                      <a:pPr marL="63500" algn="ctr">
                        <a:lnSpc>
                          <a:spcPct val="115000"/>
                        </a:lnSpc>
                        <a:spcAft>
                          <a:spcPts val="1000"/>
                        </a:spcAft>
                      </a:pPr>
                      <a:r>
                        <a:rPr lang="en-US" sz="1400" kern="100" dirty="0" err="1">
                          <a:solidFill>
                            <a:schemeClr val="tx1"/>
                          </a:solidFill>
                          <a:effectLst/>
                        </a:rPr>
                        <a:t>V</a:t>
                      </a:r>
                      <a:r>
                        <a:rPr lang="en-US" sz="1400" kern="100" baseline="-25000" dirty="0" err="1">
                          <a:solidFill>
                            <a:schemeClr val="tx1"/>
                          </a:solidFill>
                          <a:effectLst/>
                        </a:rPr>
                        <a:t>acc</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63500" algn="ctr">
                        <a:lnSpc>
                          <a:spcPct val="115000"/>
                        </a:lnSpc>
                        <a:spcAft>
                          <a:spcPts val="1000"/>
                        </a:spcAft>
                      </a:pPr>
                      <a:r>
                        <a:rPr lang="en-US" sz="1400" kern="100">
                          <a:solidFill>
                            <a:schemeClr val="tx1"/>
                          </a:solidFill>
                          <a:effectLst/>
                        </a:rPr>
                        <a:t>MV</a:t>
                      </a:r>
                      <a:endParaRPr lang="ko-KR" sz="1400" kern="10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altLang="ko-KR" sz="1400" kern="100" dirty="0">
                          <a:solidFill>
                            <a:schemeClr val="tx1"/>
                          </a:solidFill>
                          <a:effectLst/>
                          <a:latin typeface="+mn-lt"/>
                          <a:ea typeface="+mn-ea"/>
                          <a:cs typeface="+mn-cs"/>
                        </a:rPr>
                        <a:t>1.1</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1.5</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altLang="ko-KR" sz="1400" kern="100" dirty="0">
                          <a:solidFill>
                            <a:schemeClr val="tx1"/>
                          </a:solidFill>
                          <a:effectLst/>
                          <a:latin typeface="+mn-lt"/>
                          <a:ea typeface="+mn-ea"/>
                          <a:cs typeface="+mn-cs"/>
                        </a:rPr>
                        <a:t>2.5</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altLang="ko-KR" sz="1400" kern="100" dirty="0">
                          <a:solidFill>
                            <a:schemeClr val="tx1"/>
                          </a:solidFill>
                          <a:effectLst/>
                          <a:latin typeface="+mn-lt"/>
                          <a:ea typeface="+mn-ea"/>
                          <a:cs typeface="+mn-cs"/>
                        </a:rPr>
                        <a:t>4.1</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58397">
                <a:tc>
                  <a:txBody>
                    <a:bodyPr/>
                    <a:lstStyle/>
                    <a:p>
                      <a:pPr marL="63500" algn="ctr">
                        <a:lnSpc>
                          <a:spcPct val="115000"/>
                        </a:lnSpc>
                        <a:spcAft>
                          <a:spcPts val="1000"/>
                        </a:spcAft>
                      </a:pPr>
                      <a:r>
                        <a:rPr lang="en-US" sz="1400" kern="100" dirty="0" err="1">
                          <a:solidFill>
                            <a:schemeClr val="tx1"/>
                          </a:solidFill>
                          <a:effectLst/>
                        </a:rPr>
                        <a:t>E</a:t>
                      </a:r>
                      <a:r>
                        <a:rPr lang="en-US" sz="1400" kern="100" baseline="-25000" dirty="0" err="1">
                          <a:solidFill>
                            <a:schemeClr val="tx1"/>
                          </a:solidFill>
                          <a:effectLst/>
                        </a:rPr>
                        <a:t>peak</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63500" algn="ctr">
                        <a:lnSpc>
                          <a:spcPct val="115000"/>
                        </a:lnSpc>
                        <a:spcAft>
                          <a:spcPts val="1000"/>
                        </a:spcAft>
                      </a:pPr>
                      <a:r>
                        <a:rPr lang="en-US" sz="1400" kern="100" dirty="0">
                          <a:solidFill>
                            <a:schemeClr val="tx1"/>
                          </a:solidFill>
                          <a:effectLst/>
                        </a:rPr>
                        <a:t>MV/m </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b="0" kern="100" dirty="0">
                          <a:solidFill>
                            <a:schemeClr val="tx1"/>
                          </a:solidFill>
                          <a:effectLst/>
                        </a:rPr>
                        <a:t>35</a:t>
                      </a:r>
                      <a:endParaRPr lang="ko-KR" sz="1400" b="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altLang="ko-KR" sz="1400" kern="100" dirty="0">
                          <a:solidFill>
                            <a:schemeClr val="tx1"/>
                          </a:solidFill>
                          <a:effectLst/>
                          <a:latin typeface="+mn-lt"/>
                          <a:ea typeface="+mn-ea"/>
                          <a:cs typeface="+mn-cs"/>
                        </a:rPr>
                        <a:t>35</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altLang="ko-KR" sz="1400" kern="100" dirty="0">
                          <a:solidFill>
                            <a:schemeClr val="tx1"/>
                          </a:solidFill>
                          <a:effectLst/>
                          <a:latin typeface="+mn-lt"/>
                          <a:ea typeface="+mn-ea"/>
                          <a:cs typeface="+mn-cs"/>
                        </a:rPr>
                        <a:t>35</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altLang="ko-KR" sz="1400" kern="100" dirty="0">
                          <a:solidFill>
                            <a:schemeClr val="tx1"/>
                          </a:solidFill>
                          <a:effectLst/>
                          <a:latin typeface="+mn-lt"/>
                          <a:ea typeface="+mn-ea"/>
                          <a:cs typeface="+mn-cs"/>
                        </a:rPr>
                        <a:t>35</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358397">
                <a:tc>
                  <a:txBody>
                    <a:bodyPr/>
                    <a:lstStyle/>
                    <a:p>
                      <a:pPr marL="63500" algn="ctr">
                        <a:lnSpc>
                          <a:spcPct val="115000"/>
                        </a:lnSpc>
                        <a:spcAft>
                          <a:spcPts val="1000"/>
                        </a:spcAft>
                      </a:pPr>
                      <a:r>
                        <a:rPr lang="en-US" sz="1400" kern="100" dirty="0" err="1">
                          <a:solidFill>
                            <a:schemeClr val="tx1"/>
                          </a:solidFill>
                          <a:effectLst/>
                        </a:rPr>
                        <a:t>B</a:t>
                      </a:r>
                      <a:r>
                        <a:rPr lang="en-US" sz="1400" kern="100" baseline="-25000" dirty="0" err="1">
                          <a:solidFill>
                            <a:schemeClr val="tx1"/>
                          </a:solidFill>
                          <a:effectLst/>
                        </a:rPr>
                        <a:t>peak</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63500" algn="ctr">
                        <a:lnSpc>
                          <a:spcPct val="115000"/>
                        </a:lnSpc>
                        <a:spcAft>
                          <a:spcPts val="1000"/>
                        </a:spcAft>
                      </a:pPr>
                      <a:r>
                        <a:rPr lang="en-US" sz="1400" kern="100" dirty="0" err="1">
                          <a:solidFill>
                            <a:schemeClr val="tx1"/>
                          </a:solidFill>
                          <a:effectLst/>
                        </a:rPr>
                        <a:t>mT</a:t>
                      </a:r>
                      <a:r>
                        <a:rPr lang="en-US" sz="1400" kern="100" dirty="0">
                          <a:solidFill>
                            <a:schemeClr val="tx1"/>
                          </a:solidFill>
                          <a:effectLst/>
                        </a:rPr>
                        <a:t> </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altLang="ko-KR" sz="1400" kern="100" dirty="0">
                          <a:solidFill>
                            <a:schemeClr val="tx1"/>
                          </a:solidFill>
                          <a:effectLst/>
                          <a:latin typeface="+mn-lt"/>
                          <a:ea typeface="+mn-ea"/>
                          <a:cs typeface="+mn-cs"/>
                        </a:rPr>
                        <a:t>57</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altLang="ko-KR" sz="1400" kern="100" dirty="0">
                          <a:solidFill>
                            <a:schemeClr val="tx1"/>
                          </a:solidFill>
                          <a:effectLst/>
                          <a:latin typeface="+mn-lt"/>
                          <a:ea typeface="+mn-ea"/>
                          <a:cs typeface="+mn-cs"/>
                        </a:rPr>
                        <a:t>55</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altLang="ko-KR" sz="1400" kern="100" dirty="0">
                          <a:solidFill>
                            <a:schemeClr val="tx1"/>
                          </a:solidFill>
                          <a:effectLst/>
                          <a:latin typeface="+mn-lt"/>
                          <a:ea typeface="+mn-ea"/>
                          <a:cs typeface="+mn-cs"/>
                        </a:rPr>
                        <a:t>58</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altLang="ko-KR" sz="1400" kern="100" dirty="0">
                          <a:solidFill>
                            <a:schemeClr val="tx1"/>
                          </a:solidFill>
                          <a:effectLst/>
                          <a:latin typeface="+mn-lt"/>
                          <a:ea typeface="+mn-ea"/>
                          <a:cs typeface="+mn-cs"/>
                        </a:rPr>
                        <a:t>64</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358397">
                <a:tc>
                  <a:txBody>
                    <a:bodyPr/>
                    <a:lstStyle/>
                    <a:p>
                      <a:pPr marL="63500" algn="ctr">
                        <a:lnSpc>
                          <a:spcPct val="115000"/>
                        </a:lnSpc>
                        <a:spcAft>
                          <a:spcPts val="1000"/>
                        </a:spcAft>
                      </a:pPr>
                      <a:r>
                        <a:rPr lang="en-US" sz="1400" kern="100" dirty="0" err="1">
                          <a:solidFill>
                            <a:schemeClr val="tx1"/>
                          </a:solidFill>
                          <a:effectLst/>
                        </a:rPr>
                        <a:t>Q</a:t>
                      </a:r>
                      <a:r>
                        <a:rPr lang="en-US" sz="1400" kern="100" baseline="-25000" dirty="0" err="1">
                          <a:solidFill>
                            <a:schemeClr val="tx1"/>
                          </a:solidFill>
                          <a:effectLst/>
                        </a:rPr>
                        <a:t>calc</a:t>
                      </a:r>
                      <a:r>
                        <a:rPr lang="en-US" sz="1400" kern="100" dirty="0">
                          <a:solidFill>
                            <a:schemeClr val="tx1"/>
                          </a:solidFill>
                          <a:effectLst/>
                        </a:rPr>
                        <a:t>/10</a:t>
                      </a:r>
                      <a:r>
                        <a:rPr lang="en-US" sz="1400" kern="100" baseline="30000" dirty="0">
                          <a:solidFill>
                            <a:schemeClr val="tx1"/>
                          </a:solidFill>
                          <a:effectLst/>
                        </a:rPr>
                        <a:t>9</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63500" algn="ctr">
                        <a:lnSpc>
                          <a:spcPct val="115000"/>
                        </a:lnSpc>
                        <a:spcAft>
                          <a:spcPts val="1000"/>
                        </a:spcAft>
                      </a:pPr>
                      <a:r>
                        <a:rPr lang="en-US" sz="1400" kern="100" dirty="0">
                          <a:solidFill>
                            <a:schemeClr val="tx1"/>
                          </a:solidFill>
                          <a:effectLst/>
                        </a:rPr>
                        <a:t>-</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2.1</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4.2</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altLang="ko-KR" sz="1400" kern="100" dirty="0">
                          <a:solidFill>
                            <a:schemeClr val="tx1"/>
                          </a:solidFill>
                          <a:effectLst/>
                          <a:latin typeface="+mn-lt"/>
                          <a:ea typeface="+mn-ea"/>
                          <a:cs typeface="+mn-cs"/>
                        </a:rPr>
                        <a:t>9.0</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sz="1400" kern="100" dirty="0">
                          <a:solidFill>
                            <a:schemeClr val="tx1"/>
                          </a:solidFill>
                          <a:effectLst/>
                        </a:rPr>
                        <a:t>10.5</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358397">
                <a:tc>
                  <a:txBody>
                    <a:bodyPr/>
                    <a:lstStyle/>
                    <a:p>
                      <a:pPr marL="63500" algn="ctr">
                        <a:lnSpc>
                          <a:spcPct val="115000"/>
                        </a:lnSpc>
                        <a:spcAft>
                          <a:spcPts val="1000"/>
                        </a:spcAft>
                      </a:pPr>
                      <a:r>
                        <a:rPr lang="en-US" altLang="ko-KR" sz="1400" kern="100" dirty="0">
                          <a:solidFill>
                            <a:schemeClr val="tx1"/>
                          </a:solidFill>
                          <a:effectLst/>
                          <a:latin typeface="맑은 고딕"/>
                          <a:ea typeface="맑은 고딕"/>
                          <a:cs typeface="Times New Roman"/>
                        </a:rPr>
                        <a:t>Temp.</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63500" algn="ctr">
                        <a:lnSpc>
                          <a:spcPct val="115000"/>
                        </a:lnSpc>
                        <a:spcAft>
                          <a:spcPts val="1000"/>
                        </a:spcAft>
                      </a:pPr>
                      <a:r>
                        <a:rPr lang="en-US" altLang="ko-KR" sz="1400" kern="100" dirty="0">
                          <a:solidFill>
                            <a:schemeClr val="tx1"/>
                          </a:solidFill>
                          <a:effectLst/>
                          <a:latin typeface="맑은 고딕"/>
                          <a:ea typeface="맑은 고딕"/>
                          <a:cs typeface="Times New Roman"/>
                        </a:rPr>
                        <a:t>K</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altLang="ko-KR" sz="1400" kern="100" dirty="0">
                          <a:solidFill>
                            <a:schemeClr val="tx1"/>
                          </a:solidFill>
                          <a:effectLst/>
                          <a:latin typeface="맑은 고딕"/>
                          <a:ea typeface="맑은 고딕"/>
                          <a:cs typeface="Times New Roman"/>
                        </a:rPr>
                        <a:t>4.5</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altLang="ko-KR" sz="1400" kern="100" dirty="0">
                          <a:solidFill>
                            <a:schemeClr val="tx1"/>
                          </a:solidFill>
                          <a:effectLst/>
                          <a:latin typeface="맑은 고딕"/>
                          <a:ea typeface="맑은 고딕"/>
                          <a:cs typeface="Times New Roman"/>
                        </a:rPr>
                        <a:t>2</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altLang="ko-KR" sz="1400" kern="100" dirty="0">
                          <a:solidFill>
                            <a:schemeClr val="tx1"/>
                          </a:solidFill>
                          <a:effectLst/>
                          <a:latin typeface="맑은 고딕"/>
                          <a:ea typeface="맑은 고딕"/>
                          <a:cs typeface="Times New Roman"/>
                        </a:rPr>
                        <a:t>2</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algn="ctr">
                        <a:lnSpc>
                          <a:spcPct val="115000"/>
                        </a:lnSpc>
                        <a:spcAft>
                          <a:spcPts val="1000"/>
                        </a:spcAft>
                      </a:pPr>
                      <a:r>
                        <a:rPr lang="en-US" altLang="ko-KR" sz="1400" kern="100" dirty="0">
                          <a:solidFill>
                            <a:schemeClr val="tx1"/>
                          </a:solidFill>
                          <a:effectLst/>
                          <a:latin typeface="맑은 고딕"/>
                          <a:ea typeface="맑은 고딕"/>
                          <a:cs typeface="Times New Roman"/>
                        </a:rPr>
                        <a:t>2</a:t>
                      </a:r>
                      <a:endParaRPr lang="ko-KR" sz="1400" kern="100" dirty="0">
                        <a:solidFill>
                          <a:schemeClr val="tx1"/>
                        </a:solidFill>
                        <a:effectLst/>
                        <a:latin typeface="맑은 고딕"/>
                        <a:ea typeface="맑은 고딕"/>
                        <a:cs typeface="Times New Roman"/>
                      </a:endParaRPr>
                    </a:p>
                  </a:txBody>
                  <a:tcPr marL="68580" marR="68580" marT="0" marB="0" anchor="ctr">
                    <a:lnL w="12700" cmpd="sng">
                      <a:noFill/>
                    </a:lnL>
                    <a:lnR w="12700" cmpd="sng">
                      <a:noFill/>
                    </a:lnR>
                    <a:lnT w="28575" cap="flat" cmpd="sng" algn="ctr">
                      <a:solidFill>
                        <a:schemeClr val="tx2">
                          <a:lumMod val="60000"/>
                          <a:lumOff val="40000"/>
                        </a:schemeClr>
                      </a:solidFill>
                      <a:prstDash val="solid"/>
                      <a:round/>
                      <a:headEnd type="none" w="med" len="med"/>
                      <a:tailEnd type="none" w="med" len="med"/>
                    </a:lnT>
                    <a:lnB w="28575"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bl>
          </a:graphicData>
        </a:graphic>
      </p:graphicFrame>
      <p:sp>
        <p:nvSpPr>
          <p:cNvPr id="5" name="TextBox 4">
            <a:extLst>
              <a:ext uri="{FF2B5EF4-FFF2-40B4-BE49-F238E27FC236}">
                <a16:creationId xmlns:a16="http://schemas.microsoft.com/office/drawing/2014/main" id="{7B29C0AA-DCC0-4239-96CD-30AAB3ECFDF4}"/>
              </a:ext>
            </a:extLst>
          </p:cNvPr>
          <p:cNvSpPr txBox="1"/>
          <p:nvPr/>
        </p:nvSpPr>
        <p:spPr>
          <a:xfrm>
            <a:off x="7435776" y="5131515"/>
            <a:ext cx="2008883" cy="369332"/>
          </a:xfrm>
          <a:prstGeom prst="rect">
            <a:avLst/>
          </a:prstGeom>
          <a:noFill/>
        </p:spPr>
        <p:txBody>
          <a:bodyPr wrap="none" rtlCol="0">
            <a:spAutoFit/>
          </a:bodyPr>
          <a:lstStyle/>
          <a:p>
            <a:r>
              <a:rPr lang="en-US" altLang="ko-KR" dirty="0">
                <a:latin typeface="+mn-ea"/>
              </a:rPr>
              <a:t>(</a:t>
            </a:r>
            <a:r>
              <a:rPr lang="en-US" altLang="ko-KR" kern="100" dirty="0" err="1"/>
              <a:t>E</a:t>
            </a:r>
            <a:r>
              <a:rPr lang="en-US" altLang="ko-KR" kern="100" baseline="-25000" dirty="0" err="1"/>
              <a:t>peak</a:t>
            </a:r>
            <a:r>
              <a:rPr lang="en-US" altLang="ko-KR" dirty="0">
                <a:latin typeface="+mn-ea"/>
              </a:rPr>
              <a:t> = 35MV/m)</a:t>
            </a:r>
            <a:endParaRPr lang="ko-KR" altLang="en-US" dirty="0">
              <a:latin typeface="+mn-ea"/>
            </a:endParaRPr>
          </a:p>
        </p:txBody>
      </p:sp>
      <p:sp>
        <p:nvSpPr>
          <p:cNvPr id="6" name="직사각형 5">
            <a:extLst>
              <a:ext uri="{FF2B5EF4-FFF2-40B4-BE49-F238E27FC236}">
                <a16:creationId xmlns:a16="http://schemas.microsoft.com/office/drawing/2014/main" id="{A6A37337-9D97-4E26-AF28-8C9A1AD960B7}"/>
              </a:ext>
            </a:extLst>
          </p:cNvPr>
          <p:cNvSpPr/>
          <p:nvPr/>
        </p:nvSpPr>
        <p:spPr>
          <a:xfrm>
            <a:off x="5773433" y="3553302"/>
            <a:ext cx="4516626" cy="720080"/>
          </a:xfrm>
          <a:prstGeom prst="rect">
            <a:avLst/>
          </a:prstGeom>
          <a:noFill/>
          <a:ln w="25400">
            <a:solidFill>
              <a:srgbClr val="E426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7" name="그림 6">
            <a:extLst>
              <a:ext uri="{FF2B5EF4-FFF2-40B4-BE49-F238E27FC236}">
                <a16:creationId xmlns:a16="http://schemas.microsoft.com/office/drawing/2014/main" id="{8F9151CB-81E2-4782-8497-C68ED0BA4F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9536" y="976738"/>
            <a:ext cx="3168352" cy="4756519"/>
          </a:xfrm>
          <a:prstGeom prst="rect">
            <a:avLst/>
          </a:prstGeom>
        </p:spPr>
      </p:pic>
      <p:sp>
        <p:nvSpPr>
          <p:cNvPr id="8" name="TextBox 7">
            <a:extLst>
              <a:ext uri="{FF2B5EF4-FFF2-40B4-BE49-F238E27FC236}">
                <a16:creationId xmlns:a16="http://schemas.microsoft.com/office/drawing/2014/main" id="{D7F8E5DE-CA96-4D29-BFBA-5F3A6C8C402A}"/>
              </a:ext>
            </a:extLst>
          </p:cNvPr>
          <p:cNvSpPr txBox="1"/>
          <p:nvPr/>
        </p:nvSpPr>
        <p:spPr>
          <a:xfrm>
            <a:off x="2027548" y="5790654"/>
            <a:ext cx="2952328" cy="923330"/>
          </a:xfrm>
          <a:prstGeom prst="rect">
            <a:avLst/>
          </a:prstGeom>
          <a:solidFill>
            <a:srgbClr val="92D050"/>
          </a:solidFill>
        </p:spPr>
        <p:txBody>
          <a:bodyPr wrap="square" rtlCol="0">
            <a:spAutoFit/>
          </a:bodyPr>
          <a:lstStyle/>
          <a:p>
            <a:r>
              <a:rPr lang="en-US" altLang="ko-KR" b="1" dirty="0"/>
              <a:t>Prototype cavities           fabricated through domestic vendors (2014)</a:t>
            </a:r>
            <a:endParaRPr lang="ko-KR" altLang="en-US" b="1" dirty="0"/>
          </a:p>
        </p:txBody>
      </p:sp>
    </p:spTree>
    <p:extLst>
      <p:ext uri="{BB962C8B-B14F-4D97-AF65-F5344CB8AC3E}">
        <p14:creationId xmlns:p14="http://schemas.microsoft.com/office/powerpoint/2010/main" val="35282906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8F41F9C-AF6A-4C6C-B300-E7161D98A9DB}"/>
              </a:ext>
            </a:extLst>
          </p:cNvPr>
          <p:cNvSpPr>
            <a:spLocks noGrp="1"/>
          </p:cNvSpPr>
          <p:nvPr>
            <p:ph type="title"/>
          </p:nvPr>
        </p:nvSpPr>
        <p:spPr/>
        <p:txBody>
          <a:bodyPr>
            <a:normAutofit fontScale="90000"/>
          </a:bodyPr>
          <a:lstStyle/>
          <a:p>
            <a:r>
              <a:rPr lang="en-US" altLang="ko-KR" dirty="0"/>
              <a:t>QWR prototype test (2014.12)</a:t>
            </a:r>
            <a:br>
              <a:rPr lang="en-US" altLang="ko-KR" dirty="0"/>
            </a:br>
            <a:r>
              <a:rPr lang="en-US" altLang="ko-KR" sz="2700" dirty="0">
                <a:latin typeface="Arial" panose="020B0604020202020204" pitchFamily="34" charset="0"/>
                <a:cs typeface="Arial" panose="020B0604020202020204" pitchFamily="34" charset="0"/>
              </a:rPr>
              <a:t>Tested in collaboration with TRIUMF</a:t>
            </a:r>
            <a:endParaRPr lang="ko-KR" altLang="en-US" sz="2700" dirty="0"/>
          </a:p>
        </p:txBody>
      </p:sp>
      <p:pic>
        <p:nvPicPr>
          <p:cNvPr id="4" name="_x195550848" descr="EMB000018b4bc24">
            <a:extLst>
              <a:ext uri="{FF2B5EF4-FFF2-40B4-BE49-F238E27FC236}">
                <a16:creationId xmlns:a16="http://schemas.microsoft.com/office/drawing/2014/main" id="{5B99FB31-D450-4832-BEAC-340540042C5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051"/>
          <a:stretch/>
        </p:blipFill>
        <p:spPr bwMode="auto">
          <a:xfrm>
            <a:off x="1343472" y="908720"/>
            <a:ext cx="6264696" cy="4405469"/>
          </a:xfrm>
          <a:prstGeom prst="rect">
            <a:avLst/>
          </a:prstGeom>
          <a:noFill/>
          <a:extLst>
            <a:ext uri="{909E8E84-426E-40DD-AFC4-6F175D3DCCD1}">
              <a14:hiddenFill xmlns:a14="http://schemas.microsoft.com/office/drawing/2010/main">
                <a:solidFill>
                  <a:srgbClr val="FFFFFF"/>
                </a:solidFill>
              </a14:hiddenFill>
            </a:ext>
          </a:extLst>
        </p:spPr>
      </p:pic>
      <p:cxnSp>
        <p:nvCxnSpPr>
          <p:cNvPr id="5" name="직선 화살표 연결선 4">
            <a:extLst>
              <a:ext uri="{FF2B5EF4-FFF2-40B4-BE49-F238E27FC236}">
                <a16:creationId xmlns:a16="http://schemas.microsoft.com/office/drawing/2014/main" id="{B97AD327-8327-4715-BD5E-D4EDA3DC618A}"/>
              </a:ext>
            </a:extLst>
          </p:cNvPr>
          <p:cNvCxnSpPr/>
          <p:nvPr/>
        </p:nvCxnSpPr>
        <p:spPr>
          <a:xfrm flipH="1" flipV="1">
            <a:off x="4537219" y="3437664"/>
            <a:ext cx="792088" cy="153889"/>
          </a:xfrm>
          <a:prstGeom prst="straightConnector1">
            <a:avLst/>
          </a:prstGeom>
          <a:ln w="28575">
            <a:solidFill>
              <a:srgbClr val="9900CC"/>
            </a:solidFill>
            <a:tailEnd type="arrow"/>
          </a:ln>
        </p:spPr>
        <p:style>
          <a:lnRef idx="1">
            <a:schemeClr val="accent1"/>
          </a:lnRef>
          <a:fillRef idx="0">
            <a:schemeClr val="accent1"/>
          </a:fillRef>
          <a:effectRef idx="0">
            <a:schemeClr val="accent1"/>
          </a:effectRef>
          <a:fontRef idx="minor">
            <a:schemeClr val="tx1"/>
          </a:fontRef>
        </p:style>
      </p:cxnSp>
      <p:pic>
        <p:nvPicPr>
          <p:cNvPr id="6" name="Picture 2">
            <a:extLst>
              <a:ext uri="{FF2B5EF4-FFF2-40B4-BE49-F238E27FC236}">
                <a16:creationId xmlns:a16="http://schemas.microsoft.com/office/drawing/2014/main" id="{9BE1B91F-2D78-41D4-A200-878EA57E667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22320" y="908721"/>
            <a:ext cx="1518476" cy="3586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a:extLst>
              <a:ext uri="{FF2B5EF4-FFF2-40B4-BE49-F238E27FC236}">
                <a16:creationId xmlns:a16="http://schemas.microsoft.com/office/drawing/2014/main" id="{9BAEF84C-075F-4C02-BF6B-3FEA3FB36183}"/>
              </a:ext>
            </a:extLst>
          </p:cNvPr>
          <p:cNvSpPr txBox="1"/>
          <p:nvPr/>
        </p:nvSpPr>
        <p:spPr>
          <a:xfrm>
            <a:off x="5296774" y="3514195"/>
            <a:ext cx="1465109" cy="307777"/>
          </a:xfrm>
          <a:prstGeom prst="rect">
            <a:avLst/>
          </a:prstGeom>
          <a:solidFill>
            <a:srgbClr val="FFFF00"/>
          </a:solidFill>
        </p:spPr>
        <p:txBody>
          <a:bodyPr wrap="square" rtlCol="0">
            <a:spAutoFit/>
          </a:bodyPr>
          <a:lstStyle/>
          <a:p>
            <a:r>
              <a:rPr lang="en-US" altLang="ko-KR" sz="1400" dirty="0">
                <a:solidFill>
                  <a:srgbClr val="990099"/>
                </a:solidFill>
                <a:latin typeface="Arial" panose="020B0604020202020204" pitchFamily="34" charset="0"/>
                <a:cs typeface="Arial" panose="020B0604020202020204" pitchFamily="34" charset="0"/>
              </a:rPr>
              <a:t>Operating point</a:t>
            </a:r>
            <a:endParaRPr lang="ko-KR" altLang="en-US" sz="1400" dirty="0">
              <a:solidFill>
                <a:srgbClr val="990099"/>
              </a:solidFill>
              <a:latin typeface="Arial" panose="020B0604020202020204" pitchFamily="34" charset="0"/>
              <a:cs typeface="Arial" panose="020B0604020202020204" pitchFamily="34" charset="0"/>
            </a:endParaRPr>
          </a:p>
        </p:txBody>
      </p:sp>
      <p:sp>
        <p:nvSpPr>
          <p:cNvPr id="8" name="내용 개체 틀 2">
            <a:extLst>
              <a:ext uri="{FF2B5EF4-FFF2-40B4-BE49-F238E27FC236}">
                <a16:creationId xmlns:a16="http://schemas.microsoft.com/office/drawing/2014/main" id="{BAD0999D-22AF-42DE-9307-6B22B7DA589A}"/>
              </a:ext>
            </a:extLst>
          </p:cNvPr>
          <p:cNvSpPr txBox="1">
            <a:spLocks/>
          </p:cNvSpPr>
          <p:nvPr/>
        </p:nvSpPr>
        <p:spPr>
          <a:xfrm>
            <a:off x="1595500" y="5193196"/>
            <a:ext cx="5868876" cy="1447576"/>
          </a:xfrm>
          <a:prstGeom prst="rect">
            <a:avLst/>
          </a:prstGeom>
          <a:solidFill>
            <a:schemeClr val="bg1"/>
          </a:solidFill>
        </p:spPr>
        <p:txBody>
          <a:bodyPr vert="horz" lIns="91440" tIns="45720" rIns="91440" bIns="45720" rtlCol="0">
            <a:noAutofit/>
          </a:bodyPr>
          <a:lstStyle>
            <a:lvl1pPr marL="342900" indent="-3429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9pPr>
          </a:lstStyle>
          <a:p>
            <a:r>
              <a:rPr lang="en-US" altLang="ko-KR" sz="1800" dirty="0">
                <a:latin typeface="Arial" panose="020B0604020202020204" pitchFamily="34" charset="0"/>
                <a:cs typeface="Arial" panose="020B0604020202020204" pitchFamily="34" charset="0"/>
              </a:rPr>
              <a:t>QWR designed by the IBS, fabricated by domestic vendors met the specification, tested at the TRIUMF.</a:t>
            </a:r>
          </a:p>
          <a:p>
            <a:r>
              <a:rPr lang="en-US" altLang="ko-KR" sz="1800" dirty="0">
                <a:latin typeface="Arial" panose="020B0604020202020204" pitchFamily="34" charset="0"/>
                <a:cs typeface="Arial" panose="020B0604020202020204" pitchFamily="34" charset="0"/>
              </a:rPr>
              <a:t>QWR achieved 160% of design at 4K test.</a:t>
            </a:r>
          </a:p>
          <a:p>
            <a:r>
              <a:rPr lang="en-US" altLang="ko-KR" sz="1800" dirty="0">
                <a:latin typeface="Arial" panose="020B0604020202020204" pitchFamily="34" charset="0"/>
                <a:cs typeface="Arial" panose="020B0604020202020204" pitchFamily="34" charset="0"/>
              </a:rPr>
              <a:t>QWR achieved 210% of design at 2K test.</a:t>
            </a:r>
          </a:p>
        </p:txBody>
      </p:sp>
      <p:sp>
        <p:nvSpPr>
          <p:cNvPr id="9" name="TextBox 8">
            <a:extLst>
              <a:ext uri="{FF2B5EF4-FFF2-40B4-BE49-F238E27FC236}">
                <a16:creationId xmlns:a16="http://schemas.microsoft.com/office/drawing/2014/main" id="{658C071A-7630-411D-8039-F626C839A3CA}"/>
              </a:ext>
            </a:extLst>
          </p:cNvPr>
          <p:cNvSpPr txBox="1"/>
          <p:nvPr/>
        </p:nvSpPr>
        <p:spPr>
          <a:xfrm>
            <a:off x="6744072" y="1753072"/>
            <a:ext cx="1368152" cy="307777"/>
          </a:xfrm>
          <a:prstGeom prst="rect">
            <a:avLst/>
          </a:prstGeom>
          <a:solidFill>
            <a:srgbClr val="FFFF00"/>
          </a:solidFill>
        </p:spPr>
        <p:txBody>
          <a:bodyPr wrap="square" rtlCol="0">
            <a:spAutoFit/>
          </a:bodyPr>
          <a:lstStyle/>
          <a:p>
            <a:r>
              <a:rPr lang="en-US" altLang="ko-KR" sz="1400" dirty="0">
                <a:solidFill>
                  <a:srgbClr val="990099"/>
                </a:solidFill>
                <a:latin typeface="Arial" panose="020B0604020202020204" pitchFamily="34" charset="0"/>
                <a:cs typeface="Arial" panose="020B0604020202020204" pitchFamily="34" charset="0"/>
              </a:rPr>
              <a:t>Field Emission</a:t>
            </a:r>
            <a:endParaRPr lang="ko-KR" altLang="en-US" sz="1400" dirty="0">
              <a:solidFill>
                <a:srgbClr val="990099"/>
              </a:solidFill>
              <a:latin typeface="Arial" panose="020B0604020202020204" pitchFamily="34" charset="0"/>
              <a:cs typeface="Arial" panose="020B0604020202020204" pitchFamily="34" charset="0"/>
            </a:endParaRPr>
          </a:p>
        </p:txBody>
      </p:sp>
      <p:cxnSp>
        <p:nvCxnSpPr>
          <p:cNvPr id="10" name="직선 화살표 연결선 9">
            <a:extLst>
              <a:ext uri="{FF2B5EF4-FFF2-40B4-BE49-F238E27FC236}">
                <a16:creationId xmlns:a16="http://schemas.microsoft.com/office/drawing/2014/main" id="{9474FE35-BFB0-4ED9-B538-47DE86DBFC31}"/>
              </a:ext>
            </a:extLst>
          </p:cNvPr>
          <p:cNvCxnSpPr/>
          <p:nvPr/>
        </p:nvCxnSpPr>
        <p:spPr>
          <a:xfrm flipH="1">
            <a:off x="5639746" y="1936577"/>
            <a:ext cx="1122136" cy="124270"/>
          </a:xfrm>
          <a:prstGeom prst="straightConnector1">
            <a:avLst/>
          </a:prstGeom>
          <a:ln w="28575">
            <a:solidFill>
              <a:srgbClr val="9900CC"/>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1" name="표 10">
            <a:extLst>
              <a:ext uri="{FF2B5EF4-FFF2-40B4-BE49-F238E27FC236}">
                <a16:creationId xmlns:a16="http://schemas.microsoft.com/office/drawing/2014/main" id="{61846FC0-06B7-48D7-8175-F657ED41A6A7}"/>
              </a:ext>
            </a:extLst>
          </p:cNvPr>
          <p:cNvGraphicFramePr>
            <a:graphicFrameLocks noGrp="1"/>
          </p:cNvGraphicFramePr>
          <p:nvPr>
            <p:extLst>
              <p:ext uri="{D42A27DB-BD31-4B8C-83A1-F6EECF244321}">
                <p14:modId xmlns:p14="http://schemas.microsoft.com/office/powerpoint/2010/main" val="1576938714"/>
              </p:ext>
            </p:extLst>
          </p:nvPr>
        </p:nvGraphicFramePr>
        <p:xfrm>
          <a:off x="8436260" y="4725144"/>
          <a:ext cx="2759968" cy="2026920"/>
        </p:xfrm>
        <a:graphic>
          <a:graphicData uri="http://schemas.openxmlformats.org/drawingml/2006/table">
            <a:tbl>
              <a:tblPr firstRow="1" bandRow="1">
                <a:tableStyleId>{5C22544A-7EE6-4342-B048-85BDC9FD1C3A}</a:tableStyleId>
              </a:tblPr>
              <a:tblGrid>
                <a:gridCol w="1035916">
                  <a:extLst>
                    <a:ext uri="{9D8B030D-6E8A-4147-A177-3AD203B41FA5}">
                      <a16:colId xmlns:a16="http://schemas.microsoft.com/office/drawing/2014/main" val="20000"/>
                    </a:ext>
                  </a:extLst>
                </a:gridCol>
                <a:gridCol w="1724052">
                  <a:extLst>
                    <a:ext uri="{9D8B030D-6E8A-4147-A177-3AD203B41FA5}">
                      <a16:colId xmlns:a16="http://schemas.microsoft.com/office/drawing/2014/main" val="20001"/>
                    </a:ext>
                  </a:extLst>
                </a:gridCol>
              </a:tblGrid>
              <a:tr h="0">
                <a:tc>
                  <a:txBody>
                    <a:bodyPr/>
                    <a:lstStyle/>
                    <a:p>
                      <a:pPr latinLnBrk="1"/>
                      <a:endParaRPr lang="ko-KR" altLang="en-US" sz="1600" dirty="0">
                        <a:latin typeface="Arial" panose="020B0604020202020204" pitchFamily="34" charset="0"/>
                        <a:cs typeface="Arial" panose="020B0604020202020204" pitchFamily="34" charset="0"/>
                      </a:endParaRPr>
                    </a:p>
                  </a:txBody>
                  <a:tcPr/>
                </a:tc>
                <a:tc>
                  <a:txBody>
                    <a:bodyPr/>
                    <a:lstStyle/>
                    <a:p>
                      <a:pPr latinLnBrk="1"/>
                      <a:endParaRPr lang="ko-KR" alt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pPr latinLnBrk="1"/>
                      <a:r>
                        <a:rPr lang="en-US" altLang="ko-KR" sz="1600" dirty="0">
                          <a:latin typeface="Arial" panose="020B0604020202020204" pitchFamily="34" charset="0"/>
                          <a:cs typeface="Arial" panose="020B0604020202020204" pitchFamily="34" charset="0"/>
                        </a:rPr>
                        <a:t>LFD</a:t>
                      </a:r>
                      <a:endParaRPr lang="ko-KR" altLang="en-US" sz="1600" dirty="0">
                        <a:latin typeface="Arial" panose="020B0604020202020204" pitchFamily="34" charset="0"/>
                        <a:cs typeface="Arial" panose="020B0604020202020204" pitchFamily="34" charset="0"/>
                      </a:endParaRPr>
                    </a:p>
                  </a:txBody>
                  <a:tcPr/>
                </a:tc>
                <a:tc>
                  <a:txBody>
                    <a:bodyPr/>
                    <a:lstStyle/>
                    <a:p>
                      <a:pPr latinLnBrk="1"/>
                      <a:r>
                        <a:rPr lang="en-US" altLang="ko-KR" sz="1600" dirty="0">
                          <a:latin typeface="Arial" panose="020B0604020202020204" pitchFamily="34" charset="0"/>
                          <a:cs typeface="Arial" panose="020B0604020202020204" pitchFamily="34" charset="0"/>
                        </a:rPr>
                        <a:t>-19.8 </a:t>
                      </a:r>
                      <a:r>
                        <a:rPr lang="en-US" altLang="ko-KR" sz="1600" baseline="0" dirty="0">
                          <a:latin typeface="Arial" panose="020B0604020202020204" pitchFamily="34" charset="0"/>
                          <a:cs typeface="Arial" panose="020B0604020202020204" pitchFamily="34" charset="0"/>
                        </a:rPr>
                        <a:t>Hz/(</a:t>
                      </a:r>
                      <a:r>
                        <a:rPr lang="en-US" altLang="ko-KR" sz="1600" baseline="0" dirty="0" err="1">
                          <a:latin typeface="Arial" panose="020B0604020202020204" pitchFamily="34" charset="0"/>
                          <a:cs typeface="Arial" panose="020B0604020202020204" pitchFamily="34" charset="0"/>
                        </a:rPr>
                        <a:t>Mv</a:t>
                      </a:r>
                      <a:r>
                        <a:rPr lang="en-US" altLang="ko-KR" sz="1600" baseline="0" dirty="0">
                          <a:latin typeface="Arial" panose="020B0604020202020204" pitchFamily="34" charset="0"/>
                          <a:cs typeface="Arial" panose="020B0604020202020204" pitchFamily="34" charset="0"/>
                        </a:rPr>
                        <a:t>/m)</a:t>
                      </a:r>
                      <a:r>
                        <a:rPr lang="en-US" altLang="ko-KR" sz="1600" baseline="30000" dirty="0">
                          <a:latin typeface="Arial" panose="020B0604020202020204" pitchFamily="34" charset="0"/>
                          <a:cs typeface="Arial" panose="020B0604020202020204" pitchFamily="34" charset="0"/>
                        </a:rPr>
                        <a:t>2</a:t>
                      </a:r>
                      <a:endParaRPr lang="ko-KR" altLang="en-US" sz="1600" baseline="30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pPr latinLnBrk="1"/>
                      <a:r>
                        <a:rPr lang="en-US" altLang="ko-KR" sz="1600" dirty="0" err="1">
                          <a:latin typeface="Arial" panose="020B0604020202020204" pitchFamily="34" charset="0"/>
                          <a:cs typeface="Arial" panose="020B0604020202020204" pitchFamily="34" charset="0"/>
                        </a:rPr>
                        <a:t>df</a:t>
                      </a:r>
                      <a:r>
                        <a:rPr lang="en-US" altLang="ko-KR" sz="1600" dirty="0">
                          <a:latin typeface="Arial" panose="020B0604020202020204" pitchFamily="34" charset="0"/>
                          <a:cs typeface="Arial" panose="020B0604020202020204" pitchFamily="34" charset="0"/>
                        </a:rPr>
                        <a:t>/</a:t>
                      </a:r>
                      <a:r>
                        <a:rPr lang="en-US" altLang="ko-KR" sz="1600" dirty="0" err="1">
                          <a:latin typeface="Arial" panose="020B0604020202020204" pitchFamily="34" charset="0"/>
                          <a:cs typeface="Arial" panose="020B0604020202020204" pitchFamily="34" charset="0"/>
                        </a:rPr>
                        <a:t>dp</a:t>
                      </a:r>
                      <a:endParaRPr lang="ko-KR" altLang="en-US" sz="1600" dirty="0">
                        <a:latin typeface="Arial" panose="020B0604020202020204" pitchFamily="34" charset="0"/>
                        <a:cs typeface="Arial" panose="020B0604020202020204" pitchFamily="34" charset="0"/>
                      </a:endParaRPr>
                    </a:p>
                  </a:txBody>
                  <a:tcPr/>
                </a:tc>
                <a:tc>
                  <a:txBody>
                    <a:bodyPr/>
                    <a:lstStyle/>
                    <a:p>
                      <a:pPr latinLnBrk="1"/>
                      <a:r>
                        <a:rPr lang="en-US" altLang="ko-KR" sz="1600" dirty="0">
                          <a:latin typeface="Arial" panose="020B0604020202020204" pitchFamily="34" charset="0"/>
                          <a:cs typeface="Arial" panose="020B0604020202020204" pitchFamily="34" charset="0"/>
                        </a:rPr>
                        <a:t>-42.9 Hz/</a:t>
                      </a:r>
                      <a:r>
                        <a:rPr lang="en-US" altLang="ko-KR" sz="1600" dirty="0" err="1">
                          <a:latin typeface="Arial" panose="020B0604020202020204" pitchFamily="34" charset="0"/>
                          <a:cs typeface="Arial" panose="020B0604020202020204" pitchFamily="34" charset="0"/>
                        </a:rPr>
                        <a:t>Torr</a:t>
                      </a:r>
                      <a:endParaRPr lang="ko-KR" alt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pPr latinLnBrk="1"/>
                      <a:r>
                        <a:rPr lang="en-US" altLang="ko-KR" sz="1600" dirty="0">
                          <a:latin typeface="Arial" panose="020B0604020202020204" pitchFamily="34" charset="0"/>
                          <a:cs typeface="Arial" panose="020B0604020202020204" pitchFamily="34" charset="0"/>
                        </a:rPr>
                        <a:t>BCS</a:t>
                      </a:r>
                      <a:endParaRPr lang="ko-KR" altLang="en-US" sz="1600" dirty="0">
                        <a:latin typeface="Arial" panose="020B0604020202020204" pitchFamily="34" charset="0"/>
                        <a:cs typeface="Arial" panose="020B0604020202020204" pitchFamily="34" charset="0"/>
                      </a:endParaRPr>
                    </a:p>
                  </a:txBody>
                  <a:tcPr/>
                </a:tc>
                <a:tc>
                  <a:txBody>
                    <a:bodyPr/>
                    <a:lstStyle/>
                    <a:p>
                      <a:pPr latinLnBrk="1"/>
                      <a:r>
                        <a:rPr lang="en-US" altLang="ko-KR" sz="1600" dirty="0">
                          <a:latin typeface="Arial" panose="020B0604020202020204" pitchFamily="34" charset="0"/>
                          <a:cs typeface="Arial" panose="020B0604020202020204" pitchFamily="34" charset="0"/>
                        </a:rPr>
                        <a:t>0.14 n</a:t>
                      </a:r>
                      <a:r>
                        <a:rPr lang="en-US" altLang="ko-KR" sz="1600" dirty="0">
                          <a:latin typeface="Arial" panose="020B0604020202020204" pitchFamily="34" charset="0"/>
                          <a:cs typeface="Arial" panose="020B0604020202020204" pitchFamily="34" charset="0"/>
                          <a:sym typeface="Symbol"/>
                        </a:rPr>
                        <a:t> (2K)</a:t>
                      </a:r>
                      <a:endParaRPr lang="en-US" altLang="ko-KR" sz="1600" dirty="0">
                        <a:latin typeface="Arial" panose="020B0604020202020204" pitchFamily="34" charset="0"/>
                        <a:cs typeface="Arial" panose="020B0604020202020204" pitchFamily="34" charset="0"/>
                      </a:endParaRP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600" dirty="0">
                          <a:latin typeface="Arial" panose="020B0604020202020204" pitchFamily="34" charset="0"/>
                          <a:cs typeface="Arial" panose="020B0604020202020204" pitchFamily="34" charset="0"/>
                        </a:rPr>
                        <a:t>4.7 n</a:t>
                      </a:r>
                      <a:r>
                        <a:rPr lang="en-US" altLang="ko-KR" sz="1600" dirty="0">
                          <a:latin typeface="Arial" panose="020B0604020202020204" pitchFamily="34" charset="0"/>
                          <a:cs typeface="Arial" panose="020B0604020202020204" pitchFamily="34" charset="0"/>
                          <a:sym typeface="Symbol"/>
                        </a:rPr>
                        <a:t> (4K)</a:t>
                      </a:r>
                      <a:endParaRPr lang="en-US" altLang="ko-KR"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370840">
                <a:tc>
                  <a:txBody>
                    <a:bodyPr/>
                    <a:lstStyle/>
                    <a:p>
                      <a:pPr latinLnBrk="1"/>
                      <a:r>
                        <a:rPr lang="en-US" altLang="ko-KR" sz="1600" dirty="0">
                          <a:latin typeface="Arial" panose="020B0604020202020204" pitchFamily="34" charset="0"/>
                          <a:cs typeface="Arial" panose="020B0604020202020204" pitchFamily="34" charset="0"/>
                        </a:rPr>
                        <a:t>Residual</a:t>
                      </a:r>
                      <a:endParaRPr lang="ko-KR" altLang="en-US" sz="1600" dirty="0">
                        <a:latin typeface="Arial" panose="020B0604020202020204" pitchFamily="34" charset="0"/>
                        <a:cs typeface="Arial" panose="020B0604020202020204" pitchFamily="34" charset="0"/>
                      </a:endParaRPr>
                    </a:p>
                  </a:txBody>
                  <a:tcPr/>
                </a:tc>
                <a:tc>
                  <a:txBody>
                    <a:bodyPr/>
                    <a:lstStyle/>
                    <a:p>
                      <a:pPr latinLnBrk="1"/>
                      <a:r>
                        <a:rPr lang="en-US" altLang="ko-KR" sz="1600" dirty="0">
                          <a:latin typeface="Arial" panose="020B0604020202020204" pitchFamily="34" charset="0"/>
                          <a:cs typeface="Arial" panose="020B0604020202020204" pitchFamily="34" charset="0"/>
                        </a:rPr>
                        <a:t>2.5 n</a:t>
                      </a:r>
                      <a:r>
                        <a:rPr lang="en-US" altLang="ko-KR" sz="1600" dirty="0">
                          <a:latin typeface="Arial" panose="020B0604020202020204" pitchFamily="34" charset="0"/>
                          <a:cs typeface="Arial" panose="020B0604020202020204" pitchFamily="34" charset="0"/>
                          <a:sym typeface="Symbol"/>
                        </a:rPr>
                        <a:t></a:t>
                      </a:r>
                      <a:endParaRPr lang="ko-KR" alt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9724088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8E76FF9-D9E9-4977-9951-4A3EE03AE7E0}"/>
              </a:ext>
            </a:extLst>
          </p:cNvPr>
          <p:cNvSpPr>
            <a:spLocks noGrp="1"/>
          </p:cNvSpPr>
          <p:nvPr>
            <p:ph type="title"/>
          </p:nvPr>
        </p:nvSpPr>
        <p:spPr/>
        <p:txBody>
          <a:bodyPr>
            <a:normAutofit fontScale="90000"/>
          </a:bodyPr>
          <a:lstStyle/>
          <a:p>
            <a:r>
              <a:rPr lang="en-US" altLang="ko-KR" dirty="0"/>
              <a:t>HWR prototype test (2014.12)</a:t>
            </a:r>
            <a:br>
              <a:rPr lang="en-US" altLang="ko-KR" dirty="0"/>
            </a:br>
            <a:r>
              <a:rPr lang="en-US" altLang="ko-KR" sz="2700" dirty="0">
                <a:latin typeface="Arial" panose="020B0604020202020204" pitchFamily="34" charset="0"/>
                <a:cs typeface="Arial" panose="020B0604020202020204" pitchFamily="34" charset="0"/>
              </a:rPr>
              <a:t>Tested in collaboration with TRIUMF</a:t>
            </a:r>
            <a:endParaRPr lang="ko-KR" altLang="en-US" sz="2700" dirty="0"/>
          </a:p>
        </p:txBody>
      </p:sp>
      <p:sp>
        <p:nvSpPr>
          <p:cNvPr id="4" name="내용 개체 틀 2">
            <a:extLst>
              <a:ext uri="{FF2B5EF4-FFF2-40B4-BE49-F238E27FC236}">
                <a16:creationId xmlns:a16="http://schemas.microsoft.com/office/drawing/2014/main" id="{CEE4724C-90A5-4540-91FF-6B5A7F3280CE}"/>
              </a:ext>
            </a:extLst>
          </p:cNvPr>
          <p:cNvSpPr>
            <a:spLocks noGrp="1"/>
          </p:cNvSpPr>
          <p:nvPr>
            <p:ph sz="half" idx="2"/>
          </p:nvPr>
        </p:nvSpPr>
        <p:spPr>
          <a:xfrm>
            <a:off x="1667508" y="5229200"/>
            <a:ext cx="5976664" cy="1556792"/>
          </a:xfrm>
          <a:solidFill>
            <a:schemeClr val="bg1"/>
          </a:solidFill>
        </p:spPr>
        <p:txBody>
          <a:bodyPr>
            <a:noAutofit/>
          </a:bodyPr>
          <a:lstStyle/>
          <a:p>
            <a:r>
              <a:rPr lang="en-US" altLang="ko-KR" sz="1800" dirty="0">
                <a:latin typeface="Arial" panose="020B0604020202020204" pitchFamily="34" charset="0"/>
                <a:cs typeface="Arial" panose="020B0604020202020204" pitchFamily="34" charset="0"/>
              </a:rPr>
              <a:t>The prototype met the specification and achieved more than 200% of design field at 2K,</a:t>
            </a:r>
          </a:p>
          <a:p>
            <a:r>
              <a:rPr lang="en-US" altLang="ko-KR" sz="1800" dirty="0">
                <a:latin typeface="Arial" panose="020B0604020202020204" pitchFamily="34" charset="0"/>
                <a:cs typeface="Arial" panose="020B0604020202020204" pitchFamily="34" charset="0"/>
              </a:rPr>
              <a:t>Need to improve the Q factor at 2K</a:t>
            </a:r>
          </a:p>
          <a:p>
            <a:r>
              <a:rPr lang="en-US" altLang="ko-KR" sz="1800" dirty="0">
                <a:latin typeface="Arial" panose="020B0604020202020204" pitchFamily="34" charset="0"/>
                <a:cs typeface="Arial" panose="020B0604020202020204" pitchFamily="34" charset="0"/>
              </a:rPr>
              <a:t>Design</a:t>
            </a:r>
            <a:r>
              <a:rPr lang="ko-KR" altLang="en-US" sz="1800" dirty="0">
                <a:latin typeface="Arial" panose="020B0604020202020204" pitchFamily="34" charset="0"/>
                <a:cs typeface="Arial" panose="020B0604020202020204" pitchFamily="34" charset="0"/>
              </a:rPr>
              <a:t> </a:t>
            </a:r>
            <a:r>
              <a:rPr lang="en-US" altLang="ko-KR" sz="1800" dirty="0">
                <a:latin typeface="Arial" panose="020B0604020202020204" pitchFamily="34" charset="0"/>
                <a:cs typeface="Arial" panose="020B0604020202020204" pitchFamily="34" charset="0"/>
              </a:rPr>
              <a:t>change to remedy the multipacting band near the operating point.</a:t>
            </a:r>
            <a:endParaRPr lang="ko-KR" altLang="en-US" sz="1800" dirty="0">
              <a:latin typeface="Arial" panose="020B0604020202020204" pitchFamily="34" charset="0"/>
              <a:cs typeface="Arial" panose="020B0604020202020204" pitchFamily="34" charset="0"/>
            </a:endParaRPr>
          </a:p>
        </p:txBody>
      </p:sp>
      <p:pic>
        <p:nvPicPr>
          <p:cNvPr id="5" name="Picture 20">
            <a:extLst>
              <a:ext uri="{FF2B5EF4-FFF2-40B4-BE49-F238E27FC236}">
                <a16:creationId xmlns:a16="http://schemas.microsoft.com/office/drawing/2014/main" id="{F2D68631-8FA1-4259-8456-DDBBACA7A90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175"/>
          <a:stretch/>
        </p:blipFill>
        <p:spPr bwMode="auto">
          <a:xfrm>
            <a:off x="8757920" y="908723"/>
            <a:ext cx="1882596" cy="289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graphicFrame>
        <p:nvGraphicFramePr>
          <p:cNvPr id="6" name="표 5">
            <a:extLst>
              <a:ext uri="{FF2B5EF4-FFF2-40B4-BE49-F238E27FC236}">
                <a16:creationId xmlns:a16="http://schemas.microsoft.com/office/drawing/2014/main" id="{AAD44121-21E5-46F4-B72B-73AE0E7011A4}"/>
              </a:ext>
            </a:extLst>
          </p:cNvPr>
          <p:cNvGraphicFramePr>
            <a:graphicFrameLocks noGrp="1"/>
          </p:cNvGraphicFramePr>
          <p:nvPr>
            <p:extLst>
              <p:ext uri="{D42A27DB-BD31-4B8C-83A1-F6EECF244321}">
                <p14:modId xmlns:p14="http://schemas.microsoft.com/office/powerpoint/2010/main" val="860769304"/>
              </p:ext>
            </p:extLst>
          </p:nvPr>
        </p:nvGraphicFramePr>
        <p:xfrm>
          <a:off x="8400256" y="4725144"/>
          <a:ext cx="2759968" cy="2026920"/>
        </p:xfrm>
        <a:graphic>
          <a:graphicData uri="http://schemas.openxmlformats.org/drawingml/2006/table">
            <a:tbl>
              <a:tblPr firstRow="1" bandRow="1">
                <a:tableStyleId>{5C22544A-7EE6-4342-B048-85BDC9FD1C3A}</a:tableStyleId>
              </a:tblPr>
              <a:tblGrid>
                <a:gridCol w="1035916">
                  <a:extLst>
                    <a:ext uri="{9D8B030D-6E8A-4147-A177-3AD203B41FA5}">
                      <a16:colId xmlns:a16="http://schemas.microsoft.com/office/drawing/2014/main" val="20000"/>
                    </a:ext>
                  </a:extLst>
                </a:gridCol>
                <a:gridCol w="1724052">
                  <a:extLst>
                    <a:ext uri="{9D8B030D-6E8A-4147-A177-3AD203B41FA5}">
                      <a16:colId xmlns:a16="http://schemas.microsoft.com/office/drawing/2014/main" val="20001"/>
                    </a:ext>
                  </a:extLst>
                </a:gridCol>
              </a:tblGrid>
              <a:tr h="0">
                <a:tc>
                  <a:txBody>
                    <a:bodyPr/>
                    <a:lstStyle/>
                    <a:p>
                      <a:pPr latinLnBrk="1"/>
                      <a:endParaRPr lang="ko-KR" altLang="en-US" sz="1600" dirty="0">
                        <a:latin typeface="Arial" panose="020B0604020202020204" pitchFamily="34" charset="0"/>
                        <a:cs typeface="Arial" panose="020B0604020202020204" pitchFamily="34" charset="0"/>
                      </a:endParaRPr>
                    </a:p>
                  </a:txBody>
                  <a:tcPr/>
                </a:tc>
                <a:tc>
                  <a:txBody>
                    <a:bodyPr/>
                    <a:lstStyle/>
                    <a:p>
                      <a:pPr latinLnBrk="1"/>
                      <a:endParaRPr lang="ko-KR" alt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pPr latinLnBrk="1"/>
                      <a:r>
                        <a:rPr lang="en-US" altLang="ko-KR" sz="1600" dirty="0">
                          <a:latin typeface="Arial" panose="020B0604020202020204" pitchFamily="34" charset="0"/>
                          <a:cs typeface="Arial" panose="020B0604020202020204" pitchFamily="34" charset="0"/>
                        </a:rPr>
                        <a:t>LFD</a:t>
                      </a:r>
                      <a:endParaRPr lang="ko-KR" altLang="en-US" sz="1600" dirty="0">
                        <a:latin typeface="Arial" panose="020B0604020202020204" pitchFamily="34" charset="0"/>
                        <a:cs typeface="Arial" panose="020B0604020202020204" pitchFamily="34" charset="0"/>
                      </a:endParaRPr>
                    </a:p>
                  </a:txBody>
                  <a:tcPr/>
                </a:tc>
                <a:tc>
                  <a:txBody>
                    <a:bodyPr/>
                    <a:lstStyle/>
                    <a:p>
                      <a:pPr latinLnBrk="1"/>
                      <a:r>
                        <a:rPr lang="en-US" altLang="ko-KR" sz="1600" dirty="0">
                          <a:latin typeface="Arial" panose="020B0604020202020204" pitchFamily="34" charset="0"/>
                          <a:cs typeface="Arial" panose="020B0604020202020204" pitchFamily="34" charset="0"/>
                        </a:rPr>
                        <a:t>-8.8 </a:t>
                      </a:r>
                      <a:r>
                        <a:rPr lang="en-US" altLang="ko-KR" sz="1600" baseline="0" dirty="0">
                          <a:latin typeface="Arial" panose="020B0604020202020204" pitchFamily="34" charset="0"/>
                          <a:cs typeface="Arial" panose="020B0604020202020204" pitchFamily="34" charset="0"/>
                        </a:rPr>
                        <a:t>Hz/(</a:t>
                      </a:r>
                      <a:r>
                        <a:rPr lang="en-US" altLang="ko-KR" sz="1600" baseline="0" dirty="0" err="1">
                          <a:latin typeface="Arial" panose="020B0604020202020204" pitchFamily="34" charset="0"/>
                          <a:cs typeface="Arial" panose="020B0604020202020204" pitchFamily="34" charset="0"/>
                        </a:rPr>
                        <a:t>Mv</a:t>
                      </a:r>
                      <a:r>
                        <a:rPr lang="en-US" altLang="ko-KR" sz="1600" baseline="0" dirty="0">
                          <a:latin typeface="Arial" panose="020B0604020202020204" pitchFamily="34" charset="0"/>
                          <a:cs typeface="Arial" panose="020B0604020202020204" pitchFamily="34" charset="0"/>
                        </a:rPr>
                        <a:t>/m)</a:t>
                      </a:r>
                      <a:r>
                        <a:rPr lang="en-US" altLang="ko-KR" sz="1600" baseline="30000" dirty="0">
                          <a:latin typeface="Arial" panose="020B0604020202020204" pitchFamily="34" charset="0"/>
                          <a:cs typeface="Arial" panose="020B0604020202020204" pitchFamily="34" charset="0"/>
                        </a:rPr>
                        <a:t>2</a:t>
                      </a:r>
                      <a:endParaRPr lang="ko-KR" altLang="en-US" sz="1600" baseline="30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pPr latinLnBrk="1"/>
                      <a:r>
                        <a:rPr lang="en-US" altLang="ko-KR" sz="1600" dirty="0" err="1">
                          <a:latin typeface="Arial" panose="020B0604020202020204" pitchFamily="34" charset="0"/>
                          <a:cs typeface="Arial" panose="020B0604020202020204" pitchFamily="34" charset="0"/>
                        </a:rPr>
                        <a:t>df</a:t>
                      </a:r>
                      <a:r>
                        <a:rPr lang="en-US" altLang="ko-KR" sz="1600" dirty="0">
                          <a:latin typeface="Arial" panose="020B0604020202020204" pitchFamily="34" charset="0"/>
                          <a:cs typeface="Arial" panose="020B0604020202020204" pitchFamily="34" charset="0"/>
                        </a:rPr>
                        <a:t>/</a:t>
                      </a:r>
                      <a:r>
                        <a:rPr lang="en-US" altLang="ko-KR" sz="1600" dirty="0" err="1">
                          <a:latin typeface="Arial" panose="020B0604020202020204" pitchFamily="34" charset="0"/>
                          <a:cs typeface="Arial" panose="020B0604020202020204" pitchFamily="34" charset="0"/>
                        </a:rPr>
                        <a:t>dp</a:t>
                      </a:r>
                      <a:endParaRPr lang="ko-KR" altLang="en-US" sz="1600" dirty="0">
                        <a:latin typeface="Arial" panose="020B0604020202020204" pitchFamily="34" charset="0"/>
                        <a:cs typeface="Arial" panose="020B0604020202020204" pitchFamily="34" charset="0"/>
                      </a:endParaRPr>
                    </a:p>
                  </a:txBody>
                  <a:tcPr/>
                </a:tc>
                <a:tc>
                  <a:txBody>
                    <a:bodyPr/>
                    <a:lstStyle/>
                    <a:p>
                      <a:pPr latinLnBrk="1"/>
                      <a:r>
                        <a:rPr lang="en-US" altLang="ko-KR" sz="1600" dirty="0">
                          <a:latin typeface="Arial" panose="020B0604020202020204" pitchFamily="34" charset="0"/>
                          <a:cs typeface="Arial" panose="020B0604020202020204" pitchFamily="34" charset="0"/>
                        </a:rPr>
                        <a:t>-10.8 Hz/</a:t>
                      </a:r>
                      <a:r>
                        <a:rPr lang="en-US" altLang="ko-KR" sz="1600" dirty="0" err="1">
                          <a:latin typeface="Arial" panose="020B0604020202020204" pitchFamily="34" charset="0"/>
                          <a:cs typeface="Arial" panose="020B0604020202020204" pitchFamily="34" charset="0"/>
                        </a:rPr>
                        <a:t>Torr</a:t>
                      </a:r>
                      <a:endParaRPr lang="ko-KR" alt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pPr latinLnBrk="1"/>
                      <a:r>
                        <a:rPr lang="en-US" altLang="ko-KR" sz="1600" dirty="0">
                          <a:latin typeface="Arial" panose="020B0604020202020204" pitchFamily="34" charset="0"/>
                          <a:cs typeface="Arial" panose="020B0604020202020204" pitchFamily="34" charset="0"/>
                        </a:rPr>
                        <a:t>BCS</a:t>
                      </a:r>
                      <a:endParaRPr lang="ko-KR" altLang="en-US" sz="1600" dirty="0">
                        <a:latin typeface="Arial" panose="020B0604020202020204" pitchFamily="34" charset="0"/>
                        <a:cs typeface="Arial" panose="020B0604020202020204" pitchFamily="34" charset="0"/>
                      </a:endParaRPr>
                    </a:p>
                  </a:txBody>
                  <a:tcPr/>
                </a:tc>
                <a:tc>
                  <a:txBody>
                    <a:bodyPr/>
                    <a:lstStyle/>
                    <a:p>
                      <a:pPr latinLnBrk="1"/>
                      <a:r>
                        <a:rPr lang="en-US" altLang="ko-KR" sz="1600" dirty="0">
                          <a:latin typeface="Arial" panose="020B0604020202020204" pitchFamily="34" charset="0"/>
                          <a:cs typeface="Arial" panose="020B0604020202020204" pitchFamily="34" charset="0"/>
                        </a:rPr>
                        <a:t>0.11 n</a:t>
                      </a:r>
                      <a:r>
                        <a:rPr lang="en-US" altLang="ko-KR" sz="1600" dirty="0">
                          <a:latin typeface="Arial" panose="020B0604020202020204" pitchFamily="34" charset="0"/>
                          <a:cs typeface="Arial" panose="020B0604020202020204" pitchFamily="34" charset="0"/>
                          <a:sym typeface="Symbol"/>
                        </a:rPr>
                        <a:t> (2K)</a:t>
                      </a:r>
                      <a:endParaRPr lang="en-US" altLang="ko-KR" sz="1600" dirty="0">
                        <a:latin typeface="Arial" panose="020B0604020202020204" pitchFamily="34" charset="0"/>
                        <a:cs typeface="Arial" panose="020B0604020202020204" pitchFamily="34" charset="0"/>
                      </a:endParaRP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600" dirty="0">
                          <a:latin typeface="Arial" panose="020B0604020202020204" pitchFamily="34" charset="0"/>
                          <a:cs typeface="Arial" panose="020B0604020202020204" pitchFamily="34" charset="0"/>
                        </a:rPr>
                        <a:t>9.8 n</a:t>
                      </a:r>
                      <a:r>
                        <a:rPr lang="en-US" altLang="ko-KR" sz="1600" dirty="0">
                          <a:latin typeface="Arial" panose="020B0604020202020204" pitchFamily="34" charset="0"/>
                          <a:cs typeface="Arial" panose="020B0604020202020204" pitchFamily="34" charset="0"/>
                          <a:sym typeface="Symbol"/>
                        </a:rPr>
                        <a:t> (4K)</a:t>
                      </a:r>
                      <a:endParaRPr lang="en-US" altLang="ko-KR"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370840">
                <a:tc>
                  <a:txBody>
                    <a:bodyPr/>
                    <a:lstStyle/>
                    <a:p>
                      <a:pPr latinLnBrk="1"/>
                      <a:r>
                        <a:rPr lang="en-US" altLang="ko-KR" sz="1600" dirty="0">
                          <a:latin typeface="Arial" panose="020B0604020202020204" pitchFamily="34" charset="0"/>
                          <a:cs typeface="Arial" panose="020B0604020202020204" pitchFamily="34" charset="0"/>
                        </a:rPr>
                        <a:t>Residual</a:t>
                      </a:r>
                      <a:endParaRPr lang="ko-KR" altLang="en-US" sz="1600" dirty="0">
                        <a:latin typeface="Arial" panose="020B0604020202020204" pitchFamily="34" charset="0"/>
                        <a:cs typeface="Arial" panose="020B0604020202020204" pitchFamily="34" charset="0"/>
                      </a:endParaRPr>
                    </a:p>
                  </a:txBody>
                  <a:tcPr/>
                </a:tc>
                <a:tc>
                  <a:txBody>
                    <a:bodyPr/>
                    <a:lstStyle/>
                    <a:p>
                      <a:pPr latinLnBrk="1"/>
                      <a:r>
                        <a:rPr lang="en-US" altLang="ko-KR" sz="1600" dirty="0">
                          <a:latin typeface="Arial" panose="020B0604020202020204" pitchFamily="34" charset="0"/>
                          <a:cs typeface="Arial" panose="020B0604020202020204" pitchFamily="34" charset="0"/>
                        </a:rPr>
                        <a:t>16.8 n</a:t>
                      </a:r>
                      <a:r>
                        <a:rPr lang="en-US" altLang="ko-KR" sz="1600" dirty="0">
                          <a:latin typeface="Arial" panose="020B0604020202020204" pitchFamily="34" charset="0"/>
                          <a:cs typeface="Arial" panose="020B0604020202020204" pitchFamily="34" charset="0"/>
                          <a:sym typeface="Symbol"/>
                        </a:rPr>
                        <a:t></a:t>
                      </a:r>
                      <a:endParaRPr lang="ko-KR" alt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bl>
          </a:graphicData>
        </a:graphic>
      </p:graphicFrame>
      <p:pic>
        <p:nvPicPr>
          <p:cNvPr id="7" name="그림 6">
            <a:extLst>
              <a:ext uri="{FF2B5EF4-FFF2-40B4-BE49-F238E27FC236}">
                <a16:creationId xmlns:a16="http://schemas.microsoft.com/office/drawing/2014/main" id="{B894D3AA-D1D0-4D7A-ADFF-D55A735974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3473" y="908724"/>
            <a:ext cx="6264695" cy="4293115"/>
          </a:xfrm>
          <a:prstGeom prst="rect">
            <a:avLst/>
          </a:prstGeom>
        </p:spPr>
      </p:pic>
    </p:spTree>
    <p:extLst>
      <p:ext uri="{BB962C8B-B14F-4D97-AF65-F5344CB8AC3E}">
        <p14:creationId xmlns:p14="http://schemas.microsoft.com/office/powerpoint/2010/main" val="11354126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1927860" y="-18319"/>
            <a:ext cx="8229600" cy="855033"/>
          </a:xfrm>
        </p:spPr>
        <p:txBody>
          <a:bodyPr>
            <a:normAutofit/>
          </a:bodyPr>
          <a:lstStyle/>
          <a:p>
            <a:r>
              <a:rPr lang="en-US" altLang="ko-KR" sz="4000" dirty="0">
                <a:latin typeface="Arial" pitchFamily="34" charset="0"/>
                <a:ea typeface="굴림" charset="-127"/>
                <a:cs typeface="Arial" pitchFamily="34" charset="0"/>
              </a:rPr>
              <a:t>Driver SC Linac Lattice</a:t>
            </a:r>
            <a:endParaRPr lang="ko-KR" altLang="en-US" sz="4000" dirty="0">
              <a:latin typeface="Arial" pitchFamily="34" charset="0"/>
              <a:ea typeface="굴림" charset="-127"/>
              <a:cs typeface="Arial" pitchFamily="34" charset="0"/>
            </a:endParaRPr>
          </a:p>
        </p:txBody>
      </p:sp>
      <p:pic>
        <p:nvPicPr>
          <p:cNvPr id="4100" name="그림 4"/>
          <p:cNvPicPr>
            <a:picLocks noChangeAspect="1" noChangeArrowheads="1"/>
          </p:cNvPicPr>
          <p:nvPr/>
        </p:nvPicPr>
        <p:blipFill>
          <a:blip r:embed="rId2">
            <a:extLst>
              <a:ext uri="{28A0092B-C50C-407E-A947-70E740481C1C}">
                <a14:useLocalDpi xmlns:a14="http://schemas.microsoft.com/office/drawing/2010/main" val="0"/>
              </a:ext>
            </a:extLst>
          </a:blip>
          <a:srcRect b="42007"/>
          <a:stretch>
            <a:fillRect/>
          </a:stretch>
        </p:blipFill>
        <p:spPr bwMode="auto">
          <a:xfrm>
            <a:off x="1585191" y="1847945"/>
            <a:ext cx="4446587"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9" name="TextBox 17"/>
          <p:cNvSpPr txBox="1">
            <a:spLocks noChangeArrowheads="1"/>
          </p:cNvSpPr>
          <p:nvPr/>
        </p:nvSpPr>
        <p:spPr bwMode="auto">
          <a:xfrm>
            <a:off x="8430393" y="2214796"/>
            <a:ext cx="1561484" cy="321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60" tIns="45682" rIns="91360" bIns="45682">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defTabSz="414425" eaLnBrk="1" fontAlgn="base" latinLnBrk="0" hangingPunct="1">
              <a:lnSpc>
                <a:spcPct val="93000"/>
              </a:lnSpc>
              <a:spcBef>
                <a:spcPct val="0"/>
              </a:spcBef>
              <a:spcAft>
                <a:spcPct val="0"/>
              </a:spcAft>
              <a:buClr>
                <a:srgbClr val="000000"/>
              </a:buClr>
              <a:buSzPct val="100000"/>
            </a:pPr>
            <a:r>
              <a:rPr lang="en-US" altLang="ko-KR" sz="1600" dirty="0">
                <a:solidFill>
                  <a:srgbClr val="000000"/>
                </a:solidFill>
                <a:ea typeface="굴림" charset="-127"/>
              </a:rPr>
              <a:t>NC quadrupole</a:t>
            </a:r>
            <a:endParaRPr lang="ko-KR" altLang="en-US" sz="1600" dirty="0">
              <a:solidFill>
                <a:srgbClr val="000000"/>
              </a:solidFill>
              <a:ea typeface="굴림" charset="-127"/>
            </a:endParaRPr>
          </a:p>
        </p:txBody>
      </p:sp>
      <p:sp>
        <p:nvSpPr>
          <p:cNvPr id="4111" name="TextBox 20"/>
          <p:cNvSpPr txBox="1">
            <a:spLocks noChangeArrowheads="1"/>
          </p:cNvSpPr>
          <p:nvPr/>
        </p:nvSpPr>
        <p:spPr bwMode="auto">
          <a:xfrm>
            <a:off x="2236790" y="5697252"/>
            <a:ext cx="2310086" cy="66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60" tIns="45682" rIns="91360" bIns="45682">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defTabSz="414425" eaLnBrk="1" fontAlgn="base" latinLnBrk="0" hangingPunct="1">
              <a:lnSpc>
                <a:spcPct val="93000"/>
              </a:lnSpc>
              <a:spcBef>
                <a:spcPct val="0"/>
              </a:spcBef>
              <a:spcAft>
                <a:spcPct val="0"/>
              </a:spcAft>
              <a:buClr>
                <a:srgbClr val="000000"/>
              </a:buClr>
              <a:buSzPct val="100000"/>
            </a:pPr>
            <a:r>
              <a:rPr lang="en-US" altLang="ko-KR" dirty="0">
                <a:solidFill>
                  <a:srgbClr val="000000"/>
                </a:solidFill>
                <a:ea typeface="굴림" charset="-127"/>
              </a:rPr>
              <a:t>SCL</a:t>
            </a:r>
          </a:p>
          <a:p>
            <a:pPr defTabSz="414425" eaLnBrk="1" fontAlgn="base" latinLnBrk="0" hangingPunct="1">
              <a:lnSpc>
                <a:spcPct val="93000"/>
              </a:lnSpc>
              <a:spcBef>
                <a:spcPct val="0"/>
              </a:spcBef>
              <a:spcAft>
                <a:spcPct val="0"/>
              </a:spcAft>
              <a:buClr>
                <a:srgbClr val="000000"/>
              </a:buClr>
              <a:buSzPct val="100000"/>
            </a:pPr>
            <a:r>
              <a:rPr lang="en-US" altLang="ko-KR" dirty="0">
                <a:solidFill>
                  <a:srgbClr val="000000"/>
                </a:solidFill>
                <a:ea typeface="굴림" charset="-127"/>
              </a:rPr>
              <a:t>with SC solenoids</a:t>
            </a:r>
            <a:endParaRPr lang="ko-KR" altLang="en-US" dirty="0">
              <a:solidFill>
                <a:srgbClr val="000000"/>
              </a:solidFill>
              <a:ea typeface="굴림" charset="-127"/>
            </a:endParaRPr>
          </a:p>
        </p:txBody>
      </p:sp>
      <p:sp>
        <p:nvSpPr>
          <p:cNvPr id="4112" name="TextBox 21"/>
          <p:cNvSpPr txBox="1">
            <a:spLocks noChangeArrowheads="1"/>
          </p:cNvSpPr>
          <p:nvPr/>
        </p:nvSpPr>
        <p:spPr bwMode="auto">
          <a:xfrm>
            <a:off x="7694619" y="5697252"/>
            <a:ext cx="2124138" cy="66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60" tIns="45682" rIns="91360" bIns="45682">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defTabSz="414425" eaLnBrk="1" fontAlgn="base" latinLnBrk="0" hangingPunct="1">
              <a:lnSpc>
                <a:spcPct val="93000"/>
              </a:lnSpc>
              <a:spcBef>
                <a:spcPct val="0"/>
              </a:spcBef>
              <a:spcAft>
                <a:spcPct val="0"/>
              </a:spcAft>
              <a:buClr>
                <a:srgbClr val="000000"/>
              </a:buClr>
              <a:buSzPct val="100000"/>
            </a:pPr>
            <a:r>
              <a:rPr lang="en-US" altLang="ko-KR" dirty="0">
                <a:solidFill>
                  <a:srgbClr val="000000"/>
                </a:solidFill>
                <a:ea typeface="굴림" charset="-127"/>
              </a:rPr>
              <a:t>SCL</a:t>
            </a:r>
          </a:p>
          <a:p>
            <a:pPr defTabSz="414425" eaLnBrk="1" fontAlgn="base" latinLnBrk="0" hangingPunct="1">
              <a:lnSpc>
                <a:spcPct val="93000"/>
              </a:lnSpc>
              <a:spcBef>
                <a:spcPct val="0"/>
              </a:spcBef>
              <a:spcAft>
                <a:spcPct val="0"/>
              </a:spcAft>
              <a:buClr>
                <a:srgbClr val="000000"/>
              </a:buClr>
              <a:buSzPct val="100000"/>
            </a:pPr>
            <a:r>
              <a:rPr lang="en-US" altLang="ko-KR" dirty="0">
                <a:solidFill>
                  <a:srgbClr val="000000"/>
                </a:solidFill>
                <a:ea typeface="굴림" charset="-127"/>
              </a:rPr>
              <a:t>with NC doublets</a:t>
            </a:r>
            <a:endParaRPr lang="ko-KR" altLang="en-US" dirty="0">
              <a:solidFill>
                <a:srgbClr val="000000"/>
              </a:solidFill>
              <a:ea typeface="굴림" charset="-127"/>
            </a:endParaRPr>
          </a:p>
        </p:txBody>
      </p:sp>
      <p:sp>
        <p:nvSpPr>
          <p:cNvPr id="2" name="오른쪽 화살표 1"/>
          <p:cNvSpPr/>
          <p:nvPr/>
        </p:nvSpPr>
        <p:spPr>
          <a:xfrm>
            <a:off x="5897115" y="3392741"/>
            <a:ext cx="505987" cy="510073"/>
          </a:xfrm>
          <a:prstGeom prst="rightArrow">
            <a:avLst/>
          </a:prstGeom>
          <a:solidFill>
            <a:srgbClr val="FFFF0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91360" tIns="45682" rIns="91360" bIns="45682" rtlCol="0" anchor="ctr"/>
          <a:lstStyle/>
          <a:p>
            <a:pPr algn="ctr" defTabSz="414425" fontAlgn="base" latinLnBrk="0" hangingPunct="0">
              <a:lnSpc>
                <a:spcPct val="93000"/>
              </a:lnSpc>
              <a:spcBef>
                <a:spcPct val="0"/>
              </a:spcBef>
              <a:spcAft>
                <a:spcPct val="0"/>
              </a:spcAft>
              <a:buClr>
                <a:srgbClr val="000000"/>
              </a:buClr>
              <a:buSzPct val="100000"/>
            </a:pPr>
            <a:endParaRPr lang="ko-KR" altLang="en-US" dirty="0">
              <a:solidFill>
                <a:srgbClr val="FFFFFF"/>
              </a:solidFill>
            </a:endParaRPr>
          </a:p>
        </p:txBody>
      </p:sp>
      <p:sp>
        <p:nvSpPr>
          <p:cNvPr id="21" name="TextBox 17"/>
          <p:cNvSpPr txBox="1">
            <a:spLocks noChangeArrowheads="1"/>
          </p:cNvSpPr>
          <p:nvPr/>
        </p:nvSpPr>
        <p:spPr bwMode="auto">
          <a:xfrm>
            <a:off x="6521422" y="2209372"/>
            <a:ext cx="686245" cy="321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60" tIns="45682" rIns="91360" bIns="45682">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defTabSz="414425" eaLnBrk="1" fontAlgn="base" latinLnBrk="0" hangingPunct="1">
              <a:lnSpc>
                <a:spcPct val="93000"/>
              </a:lnSpc>
              <a:spcBef>
                <a:spcPct val="0"/>
              </a:spcBef>
              <a:spcAft>
                <a:spcPct val="0"/>
              </a:spcAft>
              <a:buClr>
                <a:srgbClr val="000000"/>
              </a:buClr>
              <a:buSzPct val="100000"/>
            </a:pPr>
            <a:r>
              <a:rPr lang="en-US" altLang="ko-KR" sz="1600" dirty="0">
                <a:solidFill>
                  <a:srgbClr val="000000"/>
                </a:solidFill>
                <a:ea typeface="굴림" charset="-127"/>
              </a:rPr>
              <a:t>QWR</a:t>
            </a:r>
            <a:endParaRPr lang="ko-KR" altLang="en-US" sz="1600" dirty="0">
              <a:solidFill>
                <a:srgbClr val="000000"/>
              </a:solidFill>
              <a:ea typeface="굴림" charset="-127"/>
            </a:endParaRPr>
          </a:p>
        </p:txBody>
      </p:sp>
      <p:sp>
        <p:nvSpPr>
          <p:cNvPr id="22" name="TextBox 17"/>
          <p:cNvSpPr txBox="1">
            <a:spLocks noChangeArrowheads="1"/>
          </p:cNvSpPr>
          <p:nvPr/>
        </p:nvSpPr>
        <p:spPr bwMode="auto">
          <a:xfrm>
            <a:off x="6553200" y="3902814"/>
            <a:ext cx="673421" cy="321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60" tIns="45682" rIns="91360" bIns="45682">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defTabSz="414425" eaLnBrk="1" fontAlgn="base" latinLnBrk="0" hangingPunct="1">
              <a:lnSpc>
                <a:spcPct val="93000"/>
              </a:lnSpc>
              <a:spcBef>
                <a:spcPct val="0"/>
              </a:spcBef>
              <a:spcAft>
                <a:spcPct val="0"/>
              </a:spcAft>
              <a:buClr>
                <a:srgbClr val="000000"/>
              </a:buClr>
              <a:buSzPct val="100000"/>
            </a:pPr>
            <a:r>
              <a:rPr lang="en-US" altLang="ko-KR" sz="1600" dirty="0">
                <a:solidFill>
                  <a:srgbClr val="000000"/>
                </a:solidFill>
                <a:ea typeface="굴림" charset="-127"/>
              </a:rPr>
              <a:t>HWR</a:t>
            </a:r>
            <a:endParaRPr lang="ko-KR" altLang="en-US" sz="1600" dirty="0">
              <a:solidFill>
                <a:srgbClr val="000000"/>
              </a:solidFill>
              <a:ea typeface="굴림" charset="-127"/>
            </a:endParaRPr>
          </a:p>
        </p:txBody>
      </p:sp>
      <p:sp>
        <p:nvSpPr>
          <p:cNvPr id="23" name="내용 개체 틀 2"/>
          <p:cNvSpPr txBox="1">
            <a:spLocks/>
          </p:cNvSpPr>
          <p:nvPr/>
        </p:nvSpPr>
        <p:spPr bwMode="auto">
          <a:xfrm>
            <a:off x="1667508" y="942360"/>
            <a:ext cx="8458200" cy="1046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60" tIns="45682" rIns="91360" bIns="45682"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200">
                <a:solidFill>
                  <a:schemeClr val="tx1"/>
                </a:solidFill>
                <a:latin typeface="+mn-lt"/>
              </a:defRPr>
            </a:lvl2pPr>
            <a:lvl3pPr marL="1143000" indent="-228600" algn="l" rtl="0" eaLnBrk="0" fontAlgn="base" hangingPunct="0">
              <a:spcBef>
                <a:spcPct val="20000"/>
              </a:spcBef>
              <a:spcAft>
                <a:spcPct val="0"/>
              </a:spcAft>
              <a:buClr>
                <a:schemeClr val="tx1"/>
              </a:buClr>
              <a:buFont typeface="Wingdings" pitchFamily="2" charset="2"/>
              <a:buChar char="§"/>
              <a:defRPr sz="22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defTabSz="414425" latinLnBrk="0">
              <a:lnSpc>
                <a:spcPct val="93000"/>
              </a:lnSpc>
              <a:buClr>
                <a:srgbClr val="000000"/>
              </a:buClr>
              <a:buSzPct val="100000"/>
              <a:buFont typeface="Times New Roman" pitchFamily="16" charset="0"/>
              <a:buChar char="•"/>
            </a:pPr>
            <a:r>
              <a:rPr lang="en-US" altLang="ko-KR" dirty="0">
                <a:solidFill>
                  <a:srgbClr val="000000"/>
                </a:solidFill>
                <a:latin typeface="Arial" panose="020B0604020202020204" pitchFamily="34" charset="0"/>
                <a:cs typeface="Arial" panose="020B0604020202020204" pitchFamily="34" charset="0"/>
              </a:rPr>
              <a:t>Design to accelerate high intensity heavy ion beams</a:t>
            </a:r>
          </a:p>
          <a:p>
            <a:pPr defTabSz="414425" latinLnBrk="0">
              <a:lnSpc>
                <a:spcPct val="93000"/>
              </a:lnSpc>
              <a:buClr>
                <a:srgbClr val="000000"/>
              </a:buClr>
              <a:buSzPct val="100000"/>
              <a:buFont typeface="Times New Roman" pitchFamily="16" charset="0"/>
              <a:buChar char="•"/>
            </a:pPr>
            <a:r>
              <a:rPr lang="en-US" altLang="ko-KR" dirty="0">
                <a:solidFill>
                  <a:srgbClr val="000000"/>
                </a:solidFill>
                <a:latin typeface="Arial" panose="020B0604020202020204" pitchFamily="34" charset="0"/>
                <a:cs typeface="Arial" panose="020B0604020202020204" pitchFamily="34" charset="0"/>
              </a:rPr>
              <a:t>Flexile operation to meet the needs of various user groups</a:t>
            </a:r>
          </a:p>
          <a:p>
            <a:pPr defTabSz="414425" latinLnBrk="0">
              <a:lnSpc>
                <a:spcPct val="93000"/>
              </a:lnSpc>
              <a:buClr>
                <a:srgbClr val="000000"/>
              </a:buClr>
              <a:buSzPct val="100000"/>
              <a:buFont typeface="Times New Roman" pitchFamily="16" charset="0"/>
              <a:buChar char="•"/>
            </a:pPr>
            <a:endParaRPr lang="en-US" altLang="ko-KR" dirty="0">
              <a:solidFill>
                <a:srgbClr val="000000"/>
              </a:solidFill>
              <a:latin typeface="Arial" panose="020B0604020202020204" pitchFamily="34" charset="0"/>
              <a:cs typeface="Arial" panose="020B0604020202020204" pitchFamily="34" charset="0"/>
            </a:endParaRPr>
          </a:p>
        </p:txBody>
      </p:sp>
      <p:pic>
        <p:nvPicPr>
          <p:cNvPr id="8"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7789"/>
          <a:stretch/>
        </p:blipFill>
        <p:spPr bwMode="auto">
          <a:xfrm>
            <a:off x="6553200" y="2502071"/>
            <a:ext cx="2165256" cy="1018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21429" y="4195511"/>
            <a:ext cx="3684491" cy="1124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extBox 17"/>
          <p:cNvSpPr txBox="1">
            <a:spLocks noChangeArrowheads="1"/>
          </p:cNvSpPr>
          <p:nvPr/>
        </p:nvSpPr>
        <p:spPr bwMode="auto">
          <a:xfrm>
            <a:off x="8261281" y="3728201"/>
            <a:ext cx="1085392" cy="321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60" tIns="45682" rIns="91360" bIns="45682">
            <a:spAutoFit/>
          </a:bodyPr>
          <a:lstStyle>
            <a:lvl1pPr eaLnBrk="0" hangingPunct="0">
              <a:defRPr sz="2000">
                <a:solidFill>
                  <a:schemeClr val="tx1"/>
                </a:solidFill>
                <a:latin typeface="Arial" charset="0"/>
              </a:defRPr>
            </a:lvl1pPr>
            <a:lvl2pPr marL="742950" indent="-285750" eaLnBrk="0" hangingPunct="0">
              <a:defRPr sz="2000">
                <a:solidFill>
                  <a:schemeClr val="tx1"/>
                </a:solidFill>
                <a:latin typeface="Arial" charset="0"/>
              </a:defRPr>
            </a:lvl2pPr>
            <a:lvl3pPr marL="1143000" indent="-228600" eaLnBrk="0" hangingPunct="0">
              <a:defRPr sz="2000">
                <a:solidFill>
                  <a:schemeClr val="tx1"/>
                </a:solidFill>
                <a:latin typeface="Arial" charset="0"/>
              </a:defRPr>
            </a:lvl3pPr>
            <a:lvl4pPr marL="1600200" indent="-228600" eaLnBrk="0" hangingPunct="0">
              <a:defRPr sz="2000">
                <a:solidFill>
                  <a:schemeClr val="tx1"/>
                </a:solidFill>
                <a:latin typeface="Arial" charset="0"/>
              </a:defRPr>
            </a:lvl4pPr>
            <a:lvl5pPr marL="2057400" indent="-228600" eaLnBrk="0" hangingPunct="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defTabSz="414425" eaLnBrk="1" fontAlgn="base" latinLnBrk="0" hangingPunct="1">
              <a:lnSpc>
                <a:spcPct val="93000"/>
              </a:lnSpc>
              <a:spcBef>
                <a:spcPct val="0"/>
              </a:spcBef>
              <a:spcAft>
                <a:spcPct val="0"/>
              </a:spcAft>
              <a:buClr>
                <a:srgbClr val="000000"/>
              </a:buClr>
              <a:buSzPct val="100000"/>
            </a:pPr>
            <a:r>
              <a:rPr lang="en-US" altLang="ko-KR" sz="1600" dirty="0">
                <a:solidFill>
                  <a:srgbClr val="000000"/>
                </a:solidFill>
                <a:ea typeface="굴림" charset="-127"/>
              </a:rPr>
              <a:t>beam box</a:t>
            </a:r>
            <a:endParaRPr lang="ko-KR" altLang="en-US" sz="1600" dirty="0">
              <a:solidFill>
                <a:srgbClr val="000000"/>
              </a:solidFill>
              <a:ea typeface="굴림" charset="-127"/>
            </a:endParaRPr>
          </a:p>
        </p:txBody>
      </p:sp>
      <p:cxnSp>
        <p:nvCxnSpPr>
          <p:cNvPr id="11" name="직선 화살표 연결선 10"/>
          <p:cNvCxnSpPr/>
          <p:nvPr/>
        </p:nvCxnSpPr>
        <p:spPr bwMode="auto">
          <a:xfrm flipV="1">
            <a:off x="8568366" y="3488372"/>
            <a:ext cx="0" cy="322104"/>
          </a:xfrm>
          <a:prstGeom prst="straightConnector1">
            <a:avLst/>
          </a:prstGeom>
          <a:solidFill>
            <a:srgbClr val="00B8FF"/>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직선 화살표 연결선 9"/>
          <p:cNvCxnSpPr/>
          <p:nvPr/>
        </p:nvCxnSpPr>
        <p:spPr bwMode="auto">
          <a:xfrm>
            <a:off x="8686800" y="2502064"/>
            <a:ext cx="0" cy="509264"/>
          </a:xfrm>
          <a:prstGeom prst="straightConnector1">
            <a:avLst/>
          </a:prstGeom>
          <a:solidFill>
            <a:srgbClr val="00B8FF"/>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7882335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418D27A-C9EE-433C-A446-005FE3676940}"/>
              </a:ext>
            </a:extLst>
          </p:cNvPr>
          <p:cNvSpPr>
            <a:spLocks noGrp="1"/>
          </p:cNvSpPr>
          <p:nvPr>
            <p:ph type="title"/>
          </p:nvPr>
        </p:nvSpPr>
        <p:spPr/>
        <p:txBody>
          <a:bodyPr>
            <a:normAutofit fontScale="90000"/>
          </a:bodyPr>
          <a:lstStyle/>
          <a:p>
            <a:r>
              <a:rPr lang="en-US" altLang="ko-KR" dirty="0"/>
              <a:t>Machine imperfection study (2012)</a:t>
            </a:r>
            <a:endParaRPr lang="ko-KR" altLang="en-US" dirty="0"/>
          </a:p>
        </p:txBody>
      </p:sp>
      <p:pic>
        <p:nvPicPr>
          <p:cNvPr id="4" name="Picture 2">
            <a:extLst>
              <a:ext uri="{FF2B5EF4-FFF2-40B4-BE49-F238E27FC236}">
                <a16:creationId xmlns:a16="http://schemas.microsoft.com/office/drawing/2014/main" id="{4AE0C23C-3EA8-453D-B3DE-CE9103CDBA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600" y="1317736"/>
            <a:ext cx="2648160" cy="132781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3">
            <a:extLst>
              <a:ext uri="{FF2B5EF4-FFF2-40B4-BE49-F238E27FC236}">
                <a16:creationId xmlns:a16="http://schemas.microsoft.com/office/drawing/2014/main" id="{AD2F70F3-A650-4413-ABB2-0AB1B10A32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1040" y="1317736"/>
            <a:ext cx="2648160" cy="132781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4">
            <a:extLst>
              <a:ext uri="{FF2B5EF4-FFF2-40B4-BE49-F238E27FC236}">
                <a16:creationId xmlns:a16="http://schemas.microsoft.com/office/drawing/2014/main" id="{9FD4DE78-F296-4B9D-92D0-513F7C197A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5200" y="1317736"/>
            <a:ext cx="2648160" cy="132781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5">
            <a:extLst>
              <a:ext uri="{FF2B5EF4-FFF2-40B4-BE49-F238E27FC236}">
                <a16:creationId xmlns:a16="http://schemas.microsoft.com/office/drawing/2014/main" id="{31E77C71-1D9C-4756-BA66-B56F3226A5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5200" y="2960948"/>
            <a:ext cx="2648160" cy="132781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6">
            <a:extLst>
              <a:ext uri="{FF2B5EF4-FFF2-40B4-BE49-F238E27FC236}">
                <a16:creationId xmlns:a16="http://schemas.microsoft.com/office/drawing/2014/main" id="{5CCF5044-8D23-4435-8CCB-F726A291A4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81040" y="2960948"/>
            <a:ext cx="2648160" cy="132781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a:extLst>
              <a:ext uri="{FF2B5EF4-FFF2-40B4-BE49-F238E27FC236}">
                <a16:creationId xmlns:a16="http://schemas.microsoft.com/office/drawing/2014/main" id="{8D7EE7B6-75D5-40DB-B0B9-404F8A58C4F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95600" y="2960948"/>
            <a:ext cx="2648160" cy="132781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Text Box 8">
            <a:extLst>
              <a:ext uri="{FF2B5EF4-FFF2-40B4-BE49-F238E27FC236}">
                <a16:creationId xmlns:a16="http://schemas.microsoft.com/office/drawing/2014/main" id="{2ABF26B0-64B6-4DBE-BE98-B121E9A5E11F}"/>
              </a:ext>
            </a:extLst>
          </p:cNvPr>
          <p:cNvSpPr txBox="1">
            <a:spLocks noChangeArrowheads="1"/>
          </p:cNvSpPr>
          <p:nvPr/>
        </p:nvSpPr>
        <p:spPr bwMode="auto">
          <a:xfrm>
            <a:off x="3143672" y="980728"/>
            <a:ext cx="1478808" cy="303872"/>
          </a:xfrm>
          <a:prstGeom prst="rect">
            <a:avLst/>
          </a:prstGeom>
          <a:noFill/>
          <a:ln w="1836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748" tIns="48953" rIns="89748" bIns="48953"/>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9pPr>
          </a:lstStyle>
          <a:p>
            <a:r>
              <a:rPr lang="en-US" sz="1600" dirty="0">
                <a:solidFill>
                  <a:srgbClr val="FF0000"/>
                </a:solidFill>
                <a:latin typeface="+mn-lt"/>
              </a:rPr>
              <a:t>Max. envelope</a:t>
            </a:r>
          </a:p>
        </p:txBody>
      </p:sp>
      <p:sp>
        <p:nvSpPr>
          <p:cNvPr id="11" name="Text Box 9">
            <a:extLst>
              <a:ext uri="{FF2B5EF4-FFF2-40B4-BE49-F238E27FC236}">
                <a16:creationId xmlns:a16="http://schemas.microsoft.com/office/drawing/2014/main" id="{2B570073-48A3-419D-9F66-BA6AF663700A}"/>
              </a:ext>
            </a:extLst>
          </p:cNvPr>
          <p:cNvSpPr txBox="1">
            <a:spLocks noChangeArrowheads="1"/>
          </p:cNvSpPr>
          <p:nvPr/>
        </p:nvSpPr>
        <p:spPr bwMode="auto">
          <a:xfrm>
            <a:off x="5690960" y="980728"/>
            <a:ext cx="1385280" cy="303872"/>
          </a:xfrm>
          <a:prstGeom prst="rect">
            <a:avLst/>
          </a:prstGeom>
          <a:noFill/>
          <a:ln w="1836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748" tIns="48953" rIns="89748" bIns="48953"/>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9pPr>
          </a:lstStyle>
          <a:p>
            <a:pPr algn="ctr"/>
            <a:r>
              <a:rPr lang="en-US" sz="1600" dirty="0">
                <a:solidFill>
                  <a:srgbClr val="FF0000"/>
                </a:solidFill>
                <a:latin typeface="+mn-lt"/>
              </a:rPr>
              <a:t>Centroid</a:t>
            </a:r>
          </a:p>
        </p:txBody>
      </p:sp>
      <p:sp>
        <p:nvSpPr>
          <p:cNvPr id="12" name="Text Box 10">
            <a:extLst>
              <a:ext uri="{FF2B5EF4-FFF2-40B4-BE49-F238E27FC236}">
                <a16:creationId xmlns:a16="http://schemas.microsoft.com/office/drawing/2014/main" id="{8E9EF052-C4EF-4F3D-881F-269738F19ED4}"/>
              </a:ext>
            </a:extLst>
          </p:cNvPr>
          <p:cNvSpPr txBox="1">
            <a:spLocks noChangeArrowheads="1"/>
          </p:cNvSpPr>
          <p:nvPr/>
        </p:nvSpPr>
        <p:spPr bwMode="auto">
          <a:xfrm>
            <a:off x="8205200" y="982171"/>
            <a:ext cx="1385280" cy="303871"/>
          </a:xfrm>
          <a:prstGeom prst="rect">
            <a:avLst/>
          </a:prstGeom>
          <a:noFill/>
          <a:ln w="1836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9748" tIns="48953" rIns="89748" bIns="48953"/>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9pPr>
          </a:lstStyle>
          <a:p>
            <a:pPr algn="ctr"/>
            <a:r>
              <a:rPr lang="en-US" sz="1600" dirty="0">
                <a:solidFill>
                  <a:srgbClr val="FF0000"/>
                </a:solidFill>
                <a:latin typeface="+mn-lt"/>
              </a:rPr>
              <a:t>Emittance</a:t>
            </a:r>
          </a:p>
        </p:txBody>
      </p:sp>
      <p:sp>
        <p:nvSpPr>
          <p:cNvPr id="13" name="Text Box 11">
            <a:extLst>
              <a:ext uri="{FF2B5EF4-FFF2-40B4-BE49-F238E27FC236}">
                <a16:creationId xmlns:a16="http://schemas.microsoft.com/office/drawing/2014/main" id="{D5E495B9-0826-4B90-8B83-59FEAB539DE8}"/>
              </a:ext>
            </a:extLst>
          </p:cNvPr>
          <p:cNvSpPr txBox="1">
            <a:spLocks noChangeArrowheads="1"/>
          </p:cNvSpPr>
          <p:nvPr/>
        </p:nvSpPr>
        <p:spPr bwMode="auto">
          <a:xfrm>
            <a:off x="1503442" y="1772817"/>
            <a:ext cx="1046880" cy="355717"/>
          </a:xfrm>
          <a:prstGeom prst="rect">
            <a:avLst/>
          </a:prstGeom>
          <a:solidFill>
            <a:srgbClr val="FFFF00"/>
          </a:solidFill>
          <a:ln w="1836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748" tIns="48953" rIns="89748" bIns="48953"/>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9pPr>
          </a:lstStyle>
          <a:p>
            <a:r>
              <a:rPr lang="en-US" dirty="0">
                <a:solidFill>
                  <a:srgbClr val="5E11A6"/>
                </a:solidFill>
                <a:latin typeface="+mn-lt"/>
              </a:rPr>
              <a:t>baseline</a:t>
            </a:r>
          </a:p>
        </p:txBody>
      </p:sp>
      <p:sp>
        <p:nvSpPr>
          <p:cNvPr id="14" name="Text Box 12">
            <a:extLst>
              <a:ext uri="{FF2B5EF4-FFF2-40B4-BE49-F238E27FC236}">
                <a16:creationId xmlns:a16="http://schemas.microsoft.com/office/drawing/2014/main" id="{36FD974B-E1DB-4A20-8654-E4DAE67CB836}"/>
              </a:ext>
            </a:extLst>
          </p:cNvPr>
          <p:cNvSpPr txBox="1">
            <a:spLocks noChangeArrowheads="1"/>
          </p:cNvSpPr>
          <p:nvPr/>
        </p:nvSpPr>
        <p:spPr bwMode="auto">
          <a:xfrm>
            <a:off x="1503440" y="3339705"/>
            <a:ext cx="1045440" cy="355717"/>
          </a:xfrm>
          <a:prstGeom prst="rect">
            <a:avLst/>
          </a:prstGeom>
          <a:solidFill>
            <a:srgbClr val="FFFF00"/>
          </a:solidFill>
          <a:ln w="1836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748" tIns="48953" rIns="89748" bIns="48953"/>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9pPr>
          </a:lstStyle>
          <a:p>
            <a:r>
              <a:rPr lang="en-US" dirty="0">
                <a:solidFill>
                  <a:srgbClr val="5E11A6"/>
                </a:solidFill>
                <a:latin typeface="+mn-lt"/>
              </a:rPr>
              <a:t>solenoid</a:t>
            </a:r>
          </a:p>
        </p:txBody>
      </p:sp>
      <p:sp>
        <p:nvSpPr>
          <p:cNvPr id="15" name="Text Box 13">
            <a:extLst>
              <a:ext uri="{FF2B5EF4-FFF2-40B4-BE49-F238E27FC236}">
                <a16:creationId xmlns:a16="http://schemas.microsoft.com/office/drawing/2014/main" id="{28EB478C-2502-4AFF-9429-0C84A2E0F3C6}"/>
              </a:ext>
            </a:extLst>
          </p:cNvPr>
          <p:cNvSpPr txBox="1">
            <a:spLocks noChangeArrowheads="1"/>
          </p:cNvSpPr>
          <p:nvPr/>
        </p:nvSpPr>
        <p:spPr bwMode="auto">
          <a:xfrm>
            <a:off x="8562320" y="1607199"/>
            <a:ext cx="1005120" cy="2361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588" tIns="40795" rIns="81588" bIns="40795"/>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9pPr>
          </a:lstStyle>
          <a:p>
            <a:r>
              <a:rPr lang="en-US" sz="1100"/>
              <a:t>10% increase</a:t>
            </a:r>
          </a:p>
        </p:txBody>
      </p:sp>
      <p:sp>
        <p:nvSpPr>
          <p:cNvPr id="16" name="Text Box 14">
            <a:extLst>
              <a:ext uri="{FF2B5EF4-FFF2-40B4-BE49-F238E27FC236}">
                <a16:creationId xmlns:a16="http://schemas.microsoft.com/office/drawing/2014/main" id="{331F2F03-7B4C-4696-9A6C-A22DDBDCC692}"/>
              </a:ext>
            </a:extLst>
          </p:cNvPr>
          <p:cNvSpPr txBox="1">
            <a:spLocks noChangeArrowheads="1"/>
          </p:cNvSpPr>
          <p:nvPr/>
        </p:nvSpPr>
        <p:spPr bwMode="auto">
          <a:xfrm>
            <a:off x="8497520" y="3140964"/>
            <a:ext cx="1081440" cy="2361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588" tIns="40795" rIns="81588" bIns="40795"/>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9pPr>
          </a:lstStyle>
          <a:p>
            <a:r>
              <a:rPr lang="en-US" sz="1100"/>
              <a:t>130% increase</a:t>
            </a:r>
          </a:p>
        </p:txBody>
      </p:sp>
      <p:sp>
        <p:nvSpPr>
          <p:cNvPr id="17" name="Text Box 15">
            <a:extLst>
              <a:ext uri="{FF2B5EF4-FFF2-40B4-BE49-F238E27FC236}">
                <a16:creationId xmlns:a16="http://schemas.microsoft.com/office/drawing/2014/main" id="{13E00802-1694-422A-A533-78C887A5E640}"/>
              </a:ext>
            </a:extLst>
          </p:cNvPr>
          <p:cNvSpPr txBox="1">
            <a:spLocks noChangeArrowheads="1"/>
          </p:cNvSpPr>
          <p:nvPr/>
        </p:nvSpPr>
        <p:spPr bwMode="auto">
          <a:xfrm>
            <a:off x="3663440" y="1443022"/>
            <a:ext cx="1005120" cy="2361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588" tIns="40795" rIns="81588" bIns="40795"/>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9pPr>
          </a:lstStyle>
          <a:p>
            <a:r>
              <a:rPr lang="en-US" sz="1100"/>
              <a:t>76% increase</a:t>
            </a:r>
          </a:p>
        </p:txBody>
      </p:sp>
      <p:sp>
        <p:nvSpPr>
          <p:cNvPr id="18" name="Text Box 16">
            <a:extLst>
              <a:ext uri="{FF2B5EF4-FFF2-40B4-BE49-F238E27FC236}">
                <a16:creationId xmlns:a16="http://schemas.microsoft.com/office/drawing/2014/main" id="{5A7BB25C-10AB-48BD-9759-4BBC5EA67D07}"/>
              </a:ext>
            </a:extLst>
          </p:cNvPr>
          <p:cNvSpPr txBox="1">
            <a:spLocks noChangeArrowheads="1"/>
          </p:cNvSpPr>
          <p:nvPr/>
        </p:nvSpPr>
        <p:spPr bwMode="auto">
          <a:xfrm>
            <a:off x="3631762" y="3011347"/>
            <a:ext cx="1081440" cy="2361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588" tIns="40795" rIns="81588" bIns="40795"/>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Droid Sans" charset="0"/>
                <a:cs typeface="Droid Sans" charset="0"/>
              </a:defRPr>
            </a:lvl9pPr>
          </a:lstStyle>
          <a:p>
            <a:r>
              <a:rPr lang="en-US" sz="1100" dirty="0"/>
              <a:t>350% increase</a:t>
            </a:r>
          </a:p>
        </p:txBody>
      </p:sp>
      <p:sp>
        <p:nvSpPr>
          <p:cNvPr id="19" name="Text Box 17">
            <a:extLst>
              <a:ext uri="{FF2B5EF4-FFF2-40B4-BE49-F238E27FC236}">
                <a16:creationId xmlns:a16="http://schemas.microsoft.com/office/drawing/2014/main" id="{34CE8D83-58BC-414B-B9D1-7EB8BF1A05CA}"/>
              </a:ext>
            </a:extLst>
          </p:cNvPr>
          <p:cNvSpPr txBox="1">
            <a:spLocks noChangeArrowheads="1"/>
          </p:cNvSpPr>
          <p:nvPr/>
        </p:nvSpPr>
        <p:spPr bwMode="auto">
          <a:xfrm>
            <a:off x="1379476" y="4604160"/>
            <a:ext cx="8811942" cy="12580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5455" rIns="0" bIns="0"/>
          <a:lstStyle>
            <a:lvl1pPr marL="342900" indent="-341313">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solidFill>
                  <a:srgbClr val="000000"/>
                </a:solidFill>
                <a:latin typeface="Arial" charset="0"/>
                <a:ea typeface="Droid Sans" charset="0"/>
                <a:cs typeface="Droid Sans" charset="0"/>
              </a:defRPr>
            </a:lvl1pPr>
            <a:lvl2pPr>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solidFill>
                  <a:srgbClr val="000000"/>
                </a:solidFill>
                <a:latin typeface="Arial" charset="0"/>
                <a:ea typeface="Droid Sans" charset="0"/>
                <a:cs typeface="Droid Sans" charset="0"/>
              </a:defRPr>
            </a:lvl2pPr>
            <a:lvl3pPr>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solidFill>
                  <a:srgbClr val="000000"/>
                </a:solidFill>
                <a:latin typeface="Arial" charset="0"/>
                <a:ea typeface="Droid Sans" charset="0"/>
                <a:cs typeface="Droid Sans" charset="0"/>
              </a:defRPr>
            </a:lvl3pPr>
            <a:lvl4pPr>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solidFill>
                  <a:srgbClr val="000000"/>
                </a:solidFill>
                <a:latin typeface="Arial" charset="0"/>
                <a:ea typeface="Droid Sans" charset="0"/>
                <a:cs typeface="Droid Sans" charset="0"/>
              </a:defRPr>
            </a:lvl4pPr>
            <a:lvl5pPr>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solidFill>
                  <a:srgbClr val="000000"/>
                </a:solidFill>
                <a:latin typeface="Arial" charset="0"/>
                <a:ea typeface="Droid Sans" charset="0"/>
                <a:cs typeface="Droid Sans" charset="0"/>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solidFill>
                  <a:srgbClr val="000000"/>
                </a:solidFill>
                <a:latin typeface="Arial" charset="0"/>
                <a:ea typeface="Droid Sans" charset="0"/>
                <a:cs typeface="Droid Sans" charset="0"/>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solidFill>
                  <a:srgbClr val="000000"/>
                </a:solidFill>
                <a:latin typeface="Arial" charset="0"/>
                <a:ea typeface="Droid Sans" charset="0"/>
                <a:cs typeface="Droid Sans" charset="0"/>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solidFill>
                  <a:srgbClr val="000000"/>
                </a:solidFill>
                <a:latin typeface="Arial" charset="0"/>
                <a:ea typeface="Droid Sans" charset="0"/>
                <a:cs typeface="Droid Sans" charset="0"/>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solidFill>
                  <a:srgbClr val="000000"/>
                </a:solidFill>
                <a:latin typeface="Arial" charset="0"/>
                <a:ea typeface="Droid Sans" charset="0"/>
                <a:cs typeface="Droid Sans" charset="0"/>
              </a:defRPr>
            </a:lvl9pPr>
          </a:lstStyle>
          <a:p>
            <a:pPr>
              <a:spcAft>
                <a:spcPts val="1293"/>
              </a:spcAft>
              <a:buSzPct val="45000"/>
              <a:buFont typeface="Wingdings" charset="2"/>
              <a:buChar char=""/>
            </a:pPr>
            <a:r>
              <a:rPr lang="en-US" sz="2200" dirty="0">
                <a:latin typeface="+mn-ea"/>
                <a:ea typeface="+mn-ea"/>
              </a:rPr>
              <a:t>The shade region represents the bounds of envelope, centroid and emittance due to misalignment and field errors.</a:t>
            </a:r>
          </a:p>
          <a:p>
            <a:pPr>
              <a:spcAft>
                <a:spcPts val="1293"/>
              </a:spcAft>
              <a:buSzPct val="45000"/>
              <a:buFont typeface="Wingdings" charset="2"/>
              <a:buChar char=""/>
            </a:pPr>
            <a:r>
              <a:rPr lang="en-US" sz="2200" dirty="0">
                <a:latin typeface="+mn-ea"/>
                <a:ea typeface="+mn-ea"/>
              </a:rPr>
              <a:t>The apertures of quadrupole and solenoid are 40 mm.</a:t>
            </a:r>
          </a:p>
        </p:txBody>
      </p:sp>
    </p:spTree>
    <p:extLst>
      <p:ext uri="{BB962C8B-B14F-4D97-AF65-F5344CB8AC3E}">
        <p14:creationId xmlns:p14="http://schemas.microsoft.com/office/powerpoint/2010/main" val="42349185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RAON SCL Layout</a:t>
            </a:r>
            <a:endParaRPr lang="ko-KR" altLang="en-US" dirty="0"/>
          </a:p>
        </p:txBody>
      </p:sp>
      <p:cxnSp>
        <p:nvCxnSpPr>
          <p:cNvPr id="4" name="직선 연결선 3"/>
          <p:cNvCxnSpPr/>
          <p:nvPr/>
        </p:nvCxnSpPr>
        <p:spPr bwMode="auto">
          <a:xfrm>
            <a:off x="1736351" y="4400905"/>
            <a:ext cx="8568952" cy="0"/>
          </a:xfrm>
          <a:prstGeom prst="line">
            <a:avLst/>
          </a:prstGeom>
          <a:solidFill>
            <a:schemeClr val="accent1"/>
          </a:solidFill>
          <a:ln w="9525" cap="flat" cmpd="sng" algn="ctr">
            <a:solidFill>
              <a:schemeClr val="bg2">
                <a:lumMod val="75000"/>
              </a:schemeClr>
            </a:solidFill>
            <a:prstDash val="solid"/>
            <a:round/>
            <a:headEnd type="none" w="med" len="med"/>
            <a:tailEnd type="none" w="med" len="med"/>
          </a:ln>
          <a:effectLst>
            <a:glow rad="139700">
              <a:schemeClr val="accent2">
                <a:satMod val="175000"/>
                <a:alpha val="40000"/>
              </a:schemeClr>
            </a:glow>
          </a:effectLst>
        </p:spPr>
      </p:cxnSp>
      <p:sp>
        <p:nvSpPr>
          <p:cNvPr id="5" name="모서리가 둥근 직사각형 4"/>
          <p:cNvSpPr/>
          <p:nvPr/>
        </p:nvSpPr>
        <p:spPr>
          <a:xfrm>
            <a:off x="4832695" y="3896849"/>
            <a:ext cx="1872208" cy="1008112"/>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6" name="타원 5"/>
          <p:cNvSpPr/>
          <p:nvPr/>
        </p:nvSpPr>
        <p:spPr>
          <a:xfrm>
            <a:off x="4976711" y="4004861"/>
            <a:ext cx="360040" cy="792088"/>
          </a:xfrm>
          <a:prstGeom prst="ellipse">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7" name="타원 6"/>
          <p:cNvSpPr/>
          <p:nvPr/>
        </p:nvSpPr>
        <p:spPr>
          <a:xfrm>
            <a:off x="5545816" y="4004861"/>
            <a:ext cx="360040" cy="792088"/>
          </a:xfrm>
          <a:prstGeom prst="ellipse">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8" name="타원 7"/>
          <p:cNvSpPr/>
          <p:nvPr/>
        </p:nvSpPr>
        <p:spPr>
          <a:xfrm>
            <a:off x="6129908" y="4004861"/>
            <a:ext cx="360040" cy="792088"/>
          </a:xfrm>
          <a:prstGeom prst="ellipse">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9" name="모서리가 둥근 직사각형 8"/>
          <p:cNvSpPr/>
          <p:nvPr/>
        </p:nvSpPr>
        <p:spPr>
          <a:xfrm>
            <a:off x="2024383" y="3897593"/>
            <a:ext cx="1872208" cy="1008112"/>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0" name="타원 9"/>
          <p:cNvSpPr/>
          <p:nvPr/>
        </p:nvSpPr>
        <p:spPr>
          <a:xfrm>
            <a:off x="2168399" y="4005605"/>
            <a:ext cx="360040" cy="792088"/>
          </a:xfrm>
          <a:prstGeom prst="ellipse">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1" name="타원 10"/>
          <p:cNvSpPr/>
          <p:nvPr/>
        </p:nvSpPr>
        <p:spPr>
          <a:xfrm>
            <a:off x="2737504" y="4005605"/>
            <a:ext cx="360040" cy="792088"/>
          </a:xfrm>
          <a:prstGeom prst="ellipse">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2" name="타원 11"/>
          <p:cNvSpPr/>
          <p:nvPr/>
        </p:nvSpPr>
        <p:spPr>
          <a:xfrm>
            <a:off x="3321596" y="4005605"/>
            <a:ext cx="360040" cy="792088"/>
          </a:xfrm>
          <a:prstGeom prst="ellipse">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3" name="직사각형 12"/>
          <p:cNvSpPr/>
          <p:nvPr/>
        </p:nvSpPr>
        <p:spPr>
          <a:xfrm>
            <a:off x="4112615" y="3897593"/>
            <a:ext cx="108012" cy="1008112"/>
          </a:xfrm>
          <a:prstGeom prst="rect">
            <a:avLst/>
          </a:prstGeom>
          <a:solidFill>
            <a:srgbClr val="00206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4" name="직사각형 13"/>
          <p:cNvSpPr/>
          <p:nvPr/>
        </p:nvSpPr>
        <p:spPr>
          <a:xfrm>
            <a:off x="4472655" y="3897593"/>
            <a:ext cx="108012" cy="1008112"/>
          </a:xfrm>
          <a:prstGeom prst="rect">
            <a:avLst/>
          </a:prstGeom>
          <a:solidFill>
            <a:srgbClr val="00206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5" name="모서리가 둥근 직사각형 14"/>
          <p:cNvSpPr/>
          <p:nvPr/>
        </p:nvSpPr>
        <p:spPr>
          <a:xfrm>
            <a:off x="7607078" y="3896849"/>
            <a:ext cx="1872208" cy="1008112"/>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6" name="타원 15"/>
          <p:cNvSpPr/>
          <p:nvPr/>
        </p:nvSpPr>
        <p:spPr>
          <a:xfrm>
            <a:off x="7751094" y="4004861"/>
            <a:ext cx="360040" cy="792088"/>
          </a:xfrm>
          <a:prstGeom prst="ellipse">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7" name="타원 16"/>
          <p:cNvSpPr/>
          <p:nvPr/>
        </p:nvSpPr>
        <p:spPr>
          <a:xfrm>
            <a:off x="8320199" y="4004861"/>
            <a:ext cx="360040" cy="792088"/>
          </a:xfrm>
          <a:prstGeom prst="ellipse">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8" name="타원 17"/>
          <p:cNvSpPr/>
          <p:nvPr/>
        </p:nvSpPr>
        <p:spPr>
          <a:xfrm>
            <a:off x="8904291" y="4004861"/>
            <a:ext cx="360040" cy="792088"/>
          </a:xfrm>
          <a:prstGeom prst="ellipse">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9" name="직사각형 18"/>
          <p:cNvSpPr/>
          <p:nvPr/>
        </p:nvSpPr>
        <p:spPr>
          <a:xfrm>
            <a:off x="6920735" y="3898753"/>
            <a:ext cx="108012" cy="1008112"/>
          </a:xfrm>
          <a:prstGeom prst="rect">
            <a:avLst/>
          </a:prstGeom>
          <a:solidFill>
            <a:srgbClr val="00206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0" name="직사각형 19"/>
          <p:cNvSpPr/>
          <p:nvPr/>
        </p:nvSpPr>
        <p:spPr>
          <a:xfrm>
            <a:off x="7280775" y="3898753"/>
            <a:ext cx="108012" cy="1008112"/>
          </a:xfrm>
          <a:prstGeom prst="rect">
            <a:avLst/>
          </a:prstGeom>
          <a:solidFill>
            <a:srgbClr val="00206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1" name="직사각형 20"/>
          <p:cNvSpPr/>
          <p:nvPr/>
        </p:nvSpPr>
        <p:spPr>
          <a:xfrm>
            <a:off x="9657231" y="3929850"/>
            <a:ext cx="108012" cy="1008112"/>
          </a:xfrm>
          <a:prstGeom prst="rect">
            <a:avLst/>
          </a:prstGeom>
          <a:solidFill>
            <a:srgbClr val="00206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2" name="직사각형 21"/>
          <p:cNvSpPr/>
          <p:nvPr/>
        </p:nvSpPr>
        <p:spPr>
          <a:xfrm>
            <a:off x="10017271" y="3929850"/>
            <a:ext cx="108012" cy="1008112"/>
          </a:xfrm>
          <a:prstGeom prst="rect">
            <a:avLst/>
          </a:prstGeom>
          <a:solidFill>
            <a:srgbClr val="00206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3" name="이등변 삼각형 22"/>
          <p:cNvSpPr/>
          <p:nvPr/>
        </p:nvSpPr>
        <p:spPr>
          <a:xfrm>
            <a:off x="9066981" y="5536300"/>
            <a:ext cx="45719" cy="720080"/>
          </a:xfrm>
          <a:prstGeom prst="triangle">
            <a:avLst/>
          </a:prstGeom>
          <a:solidFill>
            <a:srgbClr val="FF0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4" name="TextBox 40"/>
          <p:cNvSpPr txBox="1"/>
          <p:nvPr/>
        </p:nvSpPr>
        <p:spPr>
          <a:xfrm>
            <a:off x="9110055" y="5711674"/>
            <a:ext cx="1221488" cy="369332"/>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dirty="0"/>
              <a:t>collimator</a:t>
            </a:r>
            <a:endParaRPr lang="ko-KR" altLang="en-US" dirty="0"/>
          </a:p>
        </p:txBody>
      </p:sp>
      <p:sp>
        <p:nvSpPr>
          <p:cNvPr id="25" name="직사각형 24"/>
          <p:cNvSpPr/>
          <p:nvPr/>
        </p:nvSpPr>
        <p:spPr>
          <a:xfrm>
            <a:off x="5533817" y="5445224"/>
            <a:ext cx="108012" cy="1008112"/>
          </a:xfrm>
          <a:prstGeom prst="rect">
            <a:avLst/>
          </a:prstGeom>
          <a:solidFill>
            <a:srgbClr val="00206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6" name="TextBox 42"/>
          <p:cNvSpPr txBox="1"/>
          <p:nvPr/>
        </p:nvSpPr>
        <p:spPr>
          <a:xfrm>
            <a:off x="5587823" y="5711674"/>
            <a:ext cx="1386918" cy="369332"/>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dirty="0"/>
              <a:t>quadrupole</a:t>
            </a:r>
            <a:endParaRPr lang="ko-KR" altLang="en-US" dirty="0"/>
          </a:p>
        </p:txBody>
      </p:sp>
      <p:sp>
        <p:nvSpPr>
          <p:cNvPr id="27" name="모서리가 둥근 직사각형 26"/>
          <p:cNvSpPr/>
          <p:nvPr/>
        </p:nvSpPr>
        <p:spPr>
          <a:xfrm>
            <a:off x="2008530" y="5445224"/>
            <a:ext cx="1872208" cy="1008112"/>
          </a:xfrm>
          <a:prstGeom prst="round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8" name="타원 27"/>
          <p:cNvSpPr/>
          <p:nvPr/>
        </p:nvSpPr>
        <p:spPr>
          <a:xfrm>
            <a:off x="2152546" y="5553236"/>
            <a:ext cx="360040" cy="792088"/>
          </a:xfrm>
          <a:prstGeom prst="ellipse">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29" name="타원 28"/>
          <p:cNvSpPr/>
          <p:nvPr/>
        </p:nvSpPr>
        <p:spPr>
          <a:xfrm>
            <a:off x="2721651" y="5553236"/>
            <a:ext cx="360040" cy="792088"/>
          </a:xfrm>
          <a:prstGeom prst="ellipse">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30" name="타원 29"/>
          <p:cNvSpPr/>
          <p:nvPr/>
        </p:nvSpPr>
        <p:spPr>
          <a:xfrm>
            <a:off x="3305743" y="5553236"/>
            <a:ext cx="360040" cy="792088"/>
          </a:xfrm>
          <a:prstGeom prst="ellipse">
            <a:avLst/>
          </a:prstGeom>
          <a:solidFill>
            <a:schemeClr val="tx2">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31" name="TextBox 47"/>
          <p:cNvSpPr txBox="1"/>
          <p:nvPr/>
        </p:nvSpPr>
        <p:spPr>
          <a:xfrm>
            <a:off x="3865984" y="5711674"/>
            <a:ext cx="1429366" cy="369332"/>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dirty="0"/>
              <a:t>cryomodule</a:t>
            </a:r>
            <a:endParaRPr lang="ko-KR" altLang="en-US" dirty="0"/>
          </a:p>
        </p:txBody>
      </p:sp>
      <p:sp>
        <p:nvSpPr>
          <p:cNvPr id="32" name="직사각형 31"/>
          <p:cNvSpPr/>
          <p:nvPr/>
        </p:nvSpPr>
        <p:spPr>
          <a:xfrm>
            <a:off x="623392" y="1052736"/>
            <a:ext cx="10899496" cy="1569660"/>
          </a:xfrm>
          <a:prstGeom prst="rect">
            <a:avLst/>
          </a:prstGeom>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342900" indent="-342900">
              <a:buFont typeface="Arial" pitchFamily="34" charset="0"/>
              <a:buChar char="•"/>
            </a:pPr>
            <a:r>
              <a:rPr lang="en-US" altLang="ko-KR" sz="2400" dirty="0">
                <a:latin typeface="Arial" pitchFamily="34" charset="0"/>
                <a:cs typeface="Arial" pitchFamily="34" charset="0"/>
              </a:rPr>
              <a:t>SCL layout provides good beam diagnostics configuration for machine tuning.</a:t>
            </a:r>
          </a:p>
          <a:p>
            <a:pPr marL="342900" indent="-342900">
              <a:buFont typeface="Arial" pitchFamily="34" charset="0"/>
              <a:buChar char="•"/>
            </a:pPr>
            <a:r>
              <a:rPr lang="en-US" altLang="ko-KR" sz="2400" dirty="0">
                <a:latin typeface="Arial" pitchFamily="34" charset="0"/>
                <a:cs typeface="Arial" pitchFamily="34" charset="0"/>
              </a:rPr>
              <a:t>Necessary beam diagnostics can be installed at beam boxes. </a:t>
            </a:r>
          </a:p>
          <a:p>
            <a:pPr marL="342900" indent="-342900">
              <a:buFont typeface="Arial" pitchFamily="34" charset="0"/>
              <a:buChar char="•"/>
            </a:pPr>
            <a:r>
              <a:rPr lang="en-US" altLang="ko-KR" sz="2400" dirty="0">
                <a:latin typeface="Arial" pitchFamily="34" charset="0"/>
                <a:cs typeface="Arial" pitchFamily="34" charset="0"/>
              </a:rPr>
              <a:t>Enables flexible beam loss collimation configuration, improving beam quality for users, reducing beam loss.</a:t>
            </a:r>
          </a:p>
        </p:txBody>
      </p:sp>
      <p:sp>
        <p:nvSpPr>
          <p:cNvPr id="35" name="오른쪽 화살표 34"/>
          <p:cNvSpPr/>
          <p:nvPr/>
        </p:nvSpPr>
        <p:spPr>
          <a:xfrm>
            <a:off x="1714495" y="3623967"/>
            <a:ext cx="612068" cy="203922"/>
          </a:xfrm>
          <a:prstGeom prst="rightArrow">
            <a:avLst/>
          </a:prstGeom>
          <a:solidFill>
            <a:srgbClr val="FF0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36" name="TextBox 3"/>
          <p:cNvSpPr txBox="1"/>
          <p:nvPr/>
        </p:nvSpPr>
        <p:spPr>
          <a:xfrm>
            <a:off x="1560006" y="3219783"/>
            <a:ext cx="766557" cy="369332"/>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dirty="0"/>
              <a:t>Beam</a:t>
            </a:r>
            <a:endParaRPr lang="ko-KR" altLang="en-US" dirty="0"/>
          </a:p>
        </p:txBody>
      </p:sp>
      <p:sp>
        <p:nvSpPr>
          <p:cNvPr id="37" name="직사각형 36"/>
          <p:cNvSpPr/>
          <p:nvPr/>
        </p:nvSpPr>
        <p:spPr>
          <a:xfrm>
            <a:off x="4269411" y="3896849"/>
            <a:ext cx="144016" cy="1010016"/>
          </a:xfrm>
          <a:prstGeom prst="rect">
            <a:avLst/>
          </a:prstGeom>
          <a:solidFill>
            <a:srgbClr val="FFF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38" name="직사각형 37"/>
          <p:cNvSpPr/>
          <p:nvPr/>
        </p:nvSpPr>
        <p:spPr>
          <a:xfrm>
            <a:off x="7087802" y="3894945"/>
            <a:ext cx="144016" cy="1010016"/>
          </a:xfrm>
          <a:prstGeom prst="rect">
            <a:avLst/>
          </a:prstGeom>
          <a:solidFill>
            <a:srgbClr val="FFF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39" name="직사각형 38"/>
          <p:cNvSpPr/>
          <p:nvPr/>
        </p:nvSpPr>
        <p:spPr>
          <a:xfrm>
            <a:off x="9820277" y="3933805"/>
            <a:ext cx="144016" cy="1010016"/>
          </a:xfrm>
          <a:prstGeom prst="rect">
            <a:avLst/>
          </a:prstGeom>
          <a:solidFill>
            <a:srgbClr val="FFF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40" name="이등변 삼각형 39"/>
          <p:cNvSpPr/>
          <p:nvPr/>
        </p:nvSpPr>
        <p:spPr>
          <a:xfrm>
            <a:off x="4328831" y="4437653"/>
            <a:ext cx="45719" cy="720080"/>
          </a:xfrm>
          <a:prstGeom prst="triangle">
            <a:avLst/>
          </a:prstGeom>
          <a:solidFill>
            <a:srgbClr val="FF0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41" name="이등변 삼각형 40"/>
          <p:cNvSpPr/>
          <p:nvPr/>
        </p:nvSpPr>
        <p:spPr>
          <a:xfrm rot="10800000">
            <a:off x="4328832" y="3594308"/>
            <a:ext cx="45719" cy="720080"/>
          </a:xfrm>
          <a:prstGeom prst="triangle">
            <a:avLst/>
          </a:prstGeom>
          <a:solidFill>
            <a:srgbClr val="FF0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42" name="이등변 삼각형 41"/>
          <p:cNvSpPr/>
          <p:nvPr/>
        </p:nvSpPr>
        <p:spPr>
          <a:xfrm>
            <a:off x="7136951" y="4438813"/>
            <a:ext cx="45719" cy="720080"/>
          </a:xfrm>
          <a:prstGeom prst="triangle">
            <a:avLst/>
          </a:prstGeom>
          <a:solidFill>
            <a:srgbClr val="FF0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43" name="이등변 삼각형 42"/>
          <p:cNvSpPr/>
          <p:nvPr/>
        </p:nvSpPr>
        <p:spPr>
          <a:xfrm rot="10800000">
            <a:off x="7136952" y="3595468"/>
            <a:ext cx="45719" cy="720080"/>
          </a:xfrm>
          <a:prstGeom prst="triangle">
            <a:avLst/>
          </a:prstGeom>
          <a:solidFill>
            <a:srgbClr val="FF00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44" name="직사각형 43"/>
          <p:cNvSpPr/>
          <p:nvPr/>
        </p:nvSpPr>
        <p:spPr>
          <a:xfrm>
            <a:off x="7334781" y="5443320"/>
            <a:ext cx="144016" cy="1010016"/>
          </a:xfrm>
          <a:prstGeom prst="rect">
            <a:avLst/>
          </a:prstGeom>
          <a:solidFill>
            <a:srgbClr val="FFF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45" name="TextBox 58"/>
          <p:cNvSpPr txBox="1"/>
          <p:nvPr/>
        </p:nvSpPr>
        <p:spPr>
          <a:xfrm>
            <a:off x="7445173" y="5692409"/>
            <a:ext cx="1231619" cy="369332"/>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dirty="0"/>
              <a:t>beam box</a:t>
            </a:r>
            <a:endParaRPr lang="ko-KR" altLang="en-US" dirty="0"/>
          </a:p>
        </p:txBody>
      </p:sp>
    </p:spTree>
    <p:extLst>
      <p:ext uri="{BB962C8B-B14F-4D97-AF65-F5344CB8AC3E}">
        <p14:creationId xmlns:p14="http://schemas.microsoft.com/office/powerpoint/2010/main" val="16223084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4599930-0657-4E7F-B0A5-74497DBF7A63}"/>
              </a:ext>
            </a:extLst>
          </p:cNvPr>
          <p:cNvSpPr>
            <a:spLocks noGrp="1"/>
          </p:cNvSpPr>
          <p:nvPr>
            <p:ph type="title"/>
          </p:nvPr>
        </p:nvSpPr>
        <p:spPr/>
        <p:txBody>
          <a:bodyPr>
            <a:normAutofit fontScale="90000"/>
          </a:bodyPr>
          <a:lstStyle/>
          <a:p>
            <a:r>
              <a:rPr lang="en-US" altLang="ko-KR" dirty="0"/>
              <a:t>SCL cryomodule design</a:t>
            </a:r>
            <a:endParaRPr lang="ko-KR" altLang="en-US" dirty="0"/>
          </a:p>
        </p:txBody>
      </p:sp>
      <p:pic>
        <p:nvPicPr>
          <p:cNvPr id="4" name="Picture 6">
            <a:extLst>
              <a:ext uri="{FF2B5EF4-FFF2-40B4-BE49-F238E27FC236}">
                <a16:creationId xmlns:a16="http://schemas.microsoft.com/office/drawing/2014/main" id="{2E9E4BB3-7230-4104-B374-60A915DE3DA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57874" y="1200484"/>
            <a:ext cx="4355976" cy="266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a:extLst>
              <a:ext uri="{FF2B5EF4-FFF2-40B4-BE49-F238E27FC236}">
                <a16:creationId xmlns:a16="http://schemas.microsoft.com/office/drawing/2014/main" id="{74BA6CB5-A214-4116-83C1-75B7CB87743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457" t="11384" r="52790" b="14537"/>
          <a:stretch/>
        </p:blipFill>
        <p:spPr bwMode="auto">
          <a:xfrm>
            <a:off x="1557874" y="4221088"/>
            <a:ext cx="4682142" cy="2595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내용 개체 틀 2">
            <a:extLst>
              <a:ext uri="{FF2B5EF4-FFF2-40B4-BE49-F238E27FC236}">
                <a16:creationId xmlns:a16="http://schemas.microsoft.com/office/drawing/2014/main" id="{EBE2EF85-6344-4F96-89EA-A707BA1C6047}"/>
              </a:ext>
            </a:extLst>
          </p:cNvPr>
          <p:cNvSpPr txBox="1">
            <a:spLocks/>
          </p:cNvSpPr>
          <p:nvPr/>
        </p:nvSpPr>
        <p:spPr>
          <a:xfrm>
            <a:off x="6347520" y="1268760"/>
            <a:ext cx="4897052" cy="3168352"/>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1"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1" hangingPunct="1">
              <a:spcBef>
                <a:spcPct val="20000"/>
              </a:spcBef>
              <a:buFont typeface="Arial"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1" hangingPunct="1">
              <a:spcBef>
                <a:spcPct val="20000"/>
              </a:spcBef>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1" hangingPunct="1">
              <a:spcBef>
                <a:spcPct val="20000"/>
              </a:spcBef>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9pPr>
          </a:lstStyle>
          <a:p>
            <a:r>
              <a:rPr lang="en-US" altLang="ko-KR" sz="2200" dirty="0"/>
              <a:t>FRIB cryomodules contain both cavities and solenoids</a:t>
            </a:r>
          </a:p>
          <a:p>
            <a:endParaRPr lang="en-US" altLang="ko-KR" sz="2200" dirty="0"/>
          </a:p>
          <a:p>
            <a:pPr marL="0" indent="0">
              <a:buNone/>
            </a:pPr>
            <a:endParaRPr lang="en-US" altLang="ko-KR" sz="2200" dirty="0"/>
          </a:p>
          <a:p>
            <a:pPr marL="0" indent="0">
              <a:buNone/>
            </a:pPr>
            <a:endParaRPr lang="en-US" altLang="ko-KR" sz="2200" dirty="0"/>
          </a:p>
          <a:p>
            <a:r>
              <a:rPr lang="en-US" altLang="ko-KR" sz="2200" dirty="0"/>
              <a:t>RAON cryomodules contain cavities only and quadrupoles are outside</a:t>
            </a:r>
          </a:p>
        </p:txBody>
      </p:sp>
      <p:pic>
        <p:nvPicPr>
          <p:cNvPr id="7" name="그림 6">
            <a:extLst>
              <a:ext uri="{FF2B5EF4-FFF2-40B4-BE49-F238E27FC236}">
                <a16:creationId xmlns:a16="http://schemas.microsoft.com/office/drawing/2014/main" id="{88A6B7DA-1443-4C04-A793-8EFD2F7461A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046" r="41908"/>
          <a:stretch/>
        </p:blipFill>
        <p:spPr>
          <a:xfrm>
            <a:off x="8648329" y="4632895"/>
            <a:ext cx="1153106" cy="2122639"/>
          </a:xfrm>
          <a:prstGeom prst="rect">
            <a:avLst/>
          </a:prstGeom>
        </p:spPr>
      </p:pic>
      <p:sp>
        <p:nvSpPr>
          <p:cNvPr id="8" name="TextBox 7">
            <a:extLst>
              <a:ext uri="{FF2B5EF4-FFF2-40B4-BE49-F238E27FC236}">
                <a16:creationId xmlns:a16="http://schemas.microsoft.com/office/drawing/2014/main" id="{EC620931-8BCD-4EF8-A616-EC643ECE0C62}"/>
              </a:ext>
            </a:extLst>
          </p:cNvPr>
          <p:cNvSpPr txBox="1"/>
          <p:nvPr/>
        </p:nvSpPr>
        <p:spPr>
          <a:xfrm>
            <a:off x="2753478" y="899308"/>
            <a:ext cx="2095445" cy="369332"/>
          </a:xfrm>
          <a:prstGeom prst="rect">
            <a:avLst/>
          </a:prstGeom>
          <a:noFill/>
        </p:spPr>
        <p:txBody>
          <a:bodyPr wrap="none" rtlCol="0">
            <a:spAutoFit/>
          </a:bodyPr>
          <a:lstStyle/>
          <a:p>
            <a:r>
              <a:rPr lang="en-US" altLang="ko-KR" b="1" dirty="0">
                <a:solidFill>
                  <a:srgbClr val="0000FF"/>
                </a:solidFill>
                <a:latin typeface="Arial" panose="020B0604020202020204" pitchFamily="34" charset="0"/>
                <a:cs typeface="Arial" panose="020B0604020202020204" pitchFamily="34" charset="0"/>
              </a:rPr>
              <a:t>FRIB cryomodule</a:t>
            </a:r>
            <a:endParaRPr lang="ko-KR" altLang="en-US" b="1" dirty="0">
              <a:solidFill>
                <a:srgbClr val="0000FF"/>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7EA71B7-C715-427E-AC8C-8D7BB0A38117}"/>
              </a:ext>
            </a:extLst>
          </p:cNvPr>
          <p:cNvSpPr txBox="1"/>
          <p:nvPr/>
        </p:nvSpPr>
        <p:spPr>
          <a:xfrm>
            <a:off x="2531503" y="3995772"/>
            <a:ext cx="2236510" cy="369332"/>
          </a:xfrm>
          <a:prstGeom prst="rect">
            <a:avLst/>
          </a:prstGeom>
          <a:noFill/>
        </p:spPr>
        <p:txBody>
          <a:bodyPr wrap="none" rtlCol="0">
            <a:spAutoFit/>
          </a:bodyPr>
          <a:lstStyle/>
          <a:p>
            <a:r>
              <a:rPr lang="en-US" altLang="ko-KR" b="1" dirty="0">
                <a:solidFill>
                  <a:srgbClr val="0000FF"/>
                </a:solidFill>
                <a:latin typeface="Arial" panose="020B0604020202020204" pitchFamily="34" charset="0"/>
                <a:cs typeface="Arial" panose="020B0604020202020204" pitchFamily="34" charset="0"/>
              </a:rPr>
              <a:t>RAON cryomodule</a:t>
            </a:r>
            <a:endParaRPr lang="ko-KR" altLang="en-US" b="1" dirty="0">
              <a:solidFill>
                <a:srgbClr val="0000FF"/>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B69EEE4-08B6-47A0-AE7B-035A0C6F6F40}"/>
              </a:ext>
            </a:extLst>
          </p:cNvPr>
          <p:cNvSpPr txBox="1"/>
          <p:nvPr/>
        </p:nvSpPr>
        <p:spPr>
          <a:xfrm>
            <a:off x="5303644" y="1681135"/>
            <a:ext cx="1043876" cy="369332"/>
          </a:xfrm>
          <a:prstGeom prst="rect">
            <a:avLst/>
          </a:prstGeom>
          <a:noFill/>
        </p:spPr>
        <p:txBody>
          <a:bodyPr wrap="none" rtlCol="0">
            <a:spAutoFit/>
          </a:bodyPr>
          <a:lstStyle/>
          <a:p>
            <a:r>
              <a:rPr lang="en-US" altLang="ko-KR" dirty="0">
                <a:solidFill>
                  <a:srgbClr val="0000FF"/>
                </a:solidFill>
                <a:latin typeface="Arial" panose="020B0604020202020204" pitchFamily="34" charset="0"/>
                <a:cs typeface="Arial" panose="020B0604020202020204" pitchFamily="34" charset="0"/>
              </a:rPr>
              <a:t>solenoid</a:t>
            </a:r>
            <a:endParaRPr lang="ko-KR" altLang="en-US" dirty="0">
              <a:solidFill>
                <a:srgbClr val="0000FF"/>
              </a:solidFill>
              <a:latin typeface="Arial" panose="020B0604020202020204" pitchFamily="34" charset="0"/>
              <a:cs typeface="Arial" panose="020B0604020202020204" pitchFamily="34" charset="0"/>
            </a:endParaRPr>
          </a:p>
        </p:txBody>
      </p:sp>
      <p:cxnSp>
        <p:nvCxnSpPr>
          <p:cNvPr id="11" name="직선 화살표 연결선 10">
            <a:extLst>
              <a:ext uri="{FF2B5EF4-FFF2-40B4-BE49-F238E27FC236}">
                <a16:creationId xmlns:a16="http://schemas.microsoft.com/office/drawing/2014/main" id="{74795AE2-FD94-4CBC-A660-FF086D85B62F}"/>
              </a:ext>
            </a:extLst>
          </p:cNvPr>
          <p:cNvCxnSpPr/>
          <p:nvPr/>
        </p:nvCxnSpPr>
        <p:spPr>
          <a:xfrm flipH="1">
            <a:off x="5087888" y="2055172"/>
            <a:ext cx="640534" cy="77025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직선 화살표 연결선 11">
            <a:extLst>
              <a:ext uri="{FF2B5EF4-FFF2-40B4-BE49-F238E27FC236}">
                <a16:creationId xmlns:a16="http://schemas.microsoft.com/office/drawing/2014/main" id="{E8059BB6-6D3D-4143-B43A-BB2325A06E59}"/>
              </a:ext>
            </a:extLst>
          </p:cNvPr>
          <p:cNvCxnSpPr/>
          <p:nvPr/>
        </p:nvCxnSpPr>
        <p:spPr>
          <a:xfrm>
            <a:off x="8616280" y="4734436"/>
            <a:ext cx="864096" cy="107082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3" name="그림 12">
            <a:extLst>
              <a:ext uri="{FF2B5EF4-FFF2-40B4-BE49-F238E27FC236}">
                <a16:creationId xmlns:a16="http://schemas.microsoft.com/office/drawing/2014/main" id="{88724361-F619-4BCE-BD8E-91FF5C75BAD3}"/>
              </a:ext>
            </a:extLst>
          </p:cNvPr>
          <p:cNvPicPr>
            <a:picLocks noChangeAspect="1"/>
          </p:cNvPicPr>
          <p:nvPr/>
        </p:nvPicPr>
        <p:blipFill rotWithShape="1">
          <a:blip r:embed="rId5"/>
          <a:srcRect l="16536" t="12568" r="65680" b="5561"/>
          <a:stretch/>
        </p:blipFill>
        <p:spPr>
          <a:xfrm>
            <a:off x="6446379" y="4583036"/>
            <a:ext cx="1550359" cy="2230340"/>
          </a:xfrm>
          <a:prstGeom prst="rect">
            <a:avLst/>
          </a:prstGeom>
        </p:spPr>
      </p:pic>
      <p:sp>
        <p:nvSpPr>
          <p:cNvPr id="14" name="TextBox 13">
            <a:extLst>
              <a:ext uri="{FF2B5EF4-FFF2-40B4-BE49-F238E27FC236}">
                <a16:creationId xmlns:a16="http://schemas.microsoft.com/office/drawing/2014/main" id="{79F46F91-A56D-4ED1-A69E-5469420D10AE}"/>
              </a:ext>
            </a:extLst>
          </p:cNvPr>
          <p:cNvSpPr txBox="1"/>
          <p:nvPr/>
        </p:nvSpPr>
        <p:spPr>
          <a:xfrm>
            <a:off x="7753703" y="4365104"/>
            <a:ext cx="1338828" cy="369332"/>
          </a:xfrm>
          <a:prstGeom prst="rect">
            <a:avLst/>
          </a:prstGeom>
          <a:noFill/>
        </p:spPr>
        <p:txBody>
          <a:bodyPr wrap="none" rtlCol="0">
            <a:spAutoFit/>
          </a:bodyPr>
          <a:lstStyle/>
          <a:p>
            <a:r>
              <a:rPr lang="en-US" altLang="ko-KR" dirty="0">
                <a:solidFill>
                  <a:srgbClr val="0000FF"/>
                </a:solidFill>
                <a:latin typeface="Arial" panose="020B0604020202020204" pitchFamily="34" charset="0"/>
                <a:cs typeface="Arial" panose="020B0604020202020204" pitchFamily="34" charset="0"/>
              </a:rPr>
              <a:t>quadrupole</a:t>
            </a:r>
            <a:endParaRPr lang="ko-KR" altLang="en-US" dirty="0">
              <a:solidFill>
                <a:srgbClr val="0000FF"/>
              </a:solidFill>
              <a:latin typeface="Arial" panose="020B0604020202020204" pitchFamily="34" charset="0"/>
              <a:cs typeface="Arial" panose="020B0604020202020204" pitchFamily="34" charset="0"/>
            </a:endParaRPr>
          </a:p>
        </p:txBody>
      </p:sp>
      <p:cxnSp>
        <p:nvCxnSpPr>
          <p:cNvPr id="15" name="직선 화살표 연결선 14">
            <a:extLst>
              <a:ext uri="{FF2B5EF4-FFF2-40B4-BE49-F238E27FC236}">
                <a16:creationId xmlns:a16="http://schemas.microsoft.com/office/drawing/2014/main" id="{5E5ED856-0868-4F5C-B6B9-9CD9632C4F0D}"/>
              </a:ext>
            </a:extLst>
          </p:cNvPr>
          <p:cNvCxnSpPr/>
          <p:nvPr/>
        </p:nvCxnSpPr>
        <p:spPr>
          <a:xfrm flipH="1">
            <a:off x="7536160" y="4734437"/>
            <a:ext cx="648072" cy="95977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71868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1D6F4E0-B997-4675-A301-92DCD5DA5158}"/>
              </a:ext>
            </a:extLst>
          </p:cNvPr>
          <p:cNvSpPr>
            <a:spLocks noGrp="1"/>
          </p:cNvSpPr>
          <p:nvPr>
            <p:ph type="title"/>
          </p:nvPr>
        </p:nvSpPr>
        <p:spPr/>
        <p:txBody>
          <a:bodyPr>
            <a:normAutofit fontScale="90000"/>
          </a:bodyPr>
          <a:lstStyle/>
          <a:p>
            <a:r>
              <a:rPr lang="en-US" altLang="ko-KR" dirty="0"/>
              <a:t>Solenoid</a:t>
            </a:r>
            <a:r>
              <a:rPr lang="en-US" altLang="ko-KR" dirty="0">
                <a:latin typeface="Arial" panose="020B0604020202020204" pitchFamily="34" charset="0"/>
                <a:cs typeface="Arial" panose="020B0604020202020204" pitchFamily="34" charset="0"/>
              </a:rPr>
              <a:t> issues </a:t>
            </a:r>
            <a:r>
              <a:rPr lang="en-US" altLang="ko-KR" dirty="0"/>
              <a:t>in</a:t>
            </a:r>
            <a:r>
              <a:rPr lang="en-US" altLang="ko-KR" dirty="0">
                <a:latin typeface="Arial" panose="020B0604020202020204" pitchFamily="34" charset="0"/>
                <a:cs typeface="Arial" panose="020B0604020202020204" pitchFamily="34" charset="0"/>
              </a:rPr>
              <a:t> cryomodules</a:t>
            </a:r>
            <a:endParaRPr lang="ko-KR" altLang="en-US" dirty="0"/>
          </a:p>
        </p:txBody>
      </p:sp>
      <p:sp>
        <p:nvSpPr>
          <p:cNvPr id="4" name="내용 개체 틀 2">
            <a:extLst>
              <a:ext uri="{FF2B5EF4-FFF2-40B4-BE49-F238E27FC236}">
                <a16:creationId xmlns:a16="http://schemas.microsoft.com/office/drawing/2014/main" id="{B22B120D-45FE-4D5F-97E3-CD18D0B55AA3}"/>
              </a:ext>
            </a:extLst>
          </p:cNvPr>
          <p:cNvSpPr>
            <a:spLocks noGrp="1"/>
          </p:cNvSpPr>
          <p:nvPr>
            <p:ph sz="half" idx="2"/>
          </p:nvPr>
        </p:nvSpPr>
        <p:spPr>
          <a:xfrm>
            <a:off x="1559496" y="908720"/>
            <a:ext cx="4608512" cy="5328592"/>
          </a:xfrm>
        </p:spPr>
        <p:txBody>
          <a:bodyPr>
            <a:normAutofit/>
          </a:bodyPr>
          <a:lstStyle/>
          <a:p>
            <a:pPr marL="0" indent="0">
              <a:buNone/>
            </a:pPr>
            <a:r>
              <a:rPr lang="en-US" altLang="ko-KR" sz="2000" dirty="0">
                <a:latin typeface="Arial" panose="020B0604020202020204" pitchFamily="34" charset="0"/>
                <a:cs typeface="Arial" panose="020B0604020202020204" pitchFamily="34" charset="0"/>
              </a:rPr>
              <a:t>     </a:t>
            </a:r>
            <a:r>
              <a:rPr lang="en-US" altLang="ko-KR" sz="2000" b="1" dirty="0">
                <a:solidFill>
                  <a:srgbClr val="0000FF"/>
                </a:solidFill>
                <a:latin typeface="Arial" panose="020B0604020202020204" pitchFamily="34" charset="0"/>
                <a:cs typeface="Arial" panose="020B0604020202020204" pitchFamily="34" charset="0"/>
              </a:rPr>
              <a:t>FRIB</a:t>
            </a:r>
          </a:p>
          <a:p>
            <a:r>
              <a:rPr lang="en-US" altLang="ko-KR" sz="2000" dirty="0"/>
              <a:t>8T</a:t>
            </a:r>
            <a:r>
              <a:rPr lang="en-US" altLang="ko-KR" sz="2000" dirty="0">
                <a:latin typeface="Arial" panose="020B0604020202020204" pitchFamily="34" charset="0"/>
                <a:cs typeface="Arial" panose="020B0604020202020204" pitchFamily="34" charset="0"/>
              </a:rPr>
              <a:t> solenoids in a cryomodule </a:t>
            </a: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Can magnetically pollute the environment</a:t>
            </a:r>
          </a:p>
          <a:p>
            <a:pPr marL="447675" indent="-177800">
              <a:buFontTx/>
              <a:buChar char="-"/>
            </a:pPr>
            <a:endParaRPr lang="en-US" altLang="ko-KR" sz="1600" dirty="0">
              <a:solidFill>
                <a:schemeClr val="accent1">
                  <a:lumMod val="75000"/>
                </a:schemeClr>
              </a:solidFill>
              <a:latin typeface="Arial" panose="020B0604020202020204" pitchFamily="34" charset="0"/>
              <a:cs typeface="Arial" panose="020B0604020202020204" pitchFamily="34" charset="0"/>
            </a:endParaRP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FRIB cavity is exposed to ~15 G fringe field</a:t>
            </a: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need local 4K magnetic shield for cavities </a:t>
            </a: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Can degrade cavity performance during quench through trapped flux</a:t>
            </a: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Must use non-magnetic materials (even bolts and nuts) inside cryomodules</a:t>
            </a: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Solenoid magnetic shield can be magnetized</a:t>
            </a:r>
          </a:p>
          <a:p>
            <a:pPr marL="447675" indent="-177800">
              <a:buFontTx/>
              <a:buChar char="-"/>
            </a:pPr>
            <a:endParaRPr lang="en-US" altLang="ko-KR" dirty="0">
              <a:latin typeface="Arial" panose="020B0604020202020204" pitchFamily="34" charset="0"/>
              <a:cs typeface="Arial" panose="020B0604020202020204" pitchFamily="34" charset="0"/>
            </a:endParaRPr>
          </a:p>
        </p:txBody>
      </p:sp>
      <p:sp>
        <p:nvSpPr>
          <p:cNvPr id="5" name="내용 개체 틀 2">
            <a:extLst>
              <a:ext uri="{FF2B5EF4-FFF2-40B4-BE49-F238E27FC236}">
                <a16:creationId xmlns:a16="http://schemas.microsoft.com/office/drawing/2014/main" id="{EC456C67-C22F-44C9-95AC-A24725C46F4C}"/>
              </a:ext>
            </a:extLst>
          </p:cNvPr>
          <p:cNvSpPr txBox="1">
            <a:spLocks/>
          </p:cNvSpPr>
          <p:nvPr/>
        </p:nvSpPr>
        <p:spPr>
          <a:xfrm>
            <a:off x="6047116" y="908720"/>
            <a:ext cx="4585388" cy="5328592"/>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9pPr>
          </a:lstStyle>
          <a:p>
            <a:pPr marL="0" indent="0">
              <a:buNone/>
            </a:pPr>
            <a:r>
              <a:rPr lang="en-US" altLang="ko-KR" sz="2000" dirty="0">
                <a:latin typeface="Arial" panose="020B0604020202020204" pitchFamily="34" charset="0"/>
                <a:cs typeface="Arial" panose="020B0604020202020204" pitchFamily="34" charset="0"/>
              </a:rPr>
              <a:t>     </a:t>
            </a:r>
            <a:r>
              <a:rPr lang="en-US" altLang="ko-KR" sz="2000" b="1" dirty="0">
                <a:solidFill>
                  <a:srgbClr val="0000FF"/>
                </a:solidFill>
                <a:latin typeface="Arial" panose="020B0604020202020204" pitchFamily="34" charset="0"/>
                <a:cs typeface="Arial" panose="020B0604020202020204" pitchFamily="34" charset="0"/>
              </a:rPr>
              <a:t>RAON</a:t>
            </a:r>
          </a:p>
          <a:p>
            <a:r>
              <a:rPr lang="en-US" altLang="ko-KR" sz="2000" dirty="0">
                <a:latin typeface="Arial" panose="020B0604020202020204" pitchFamily="34" charset="0"/>
                <a:cs typeface="Arial" panose="020B0604020202020204" pitchFamily="34" charset="0"/>
              </a:rPr>
              <a:t>Quadrupoles outside a cryomodule</a:t>
            </a: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No magnetic pollution of the cryomodule environment</a:t>
            </a: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Achieving B field &lt; 15 </a:t>
            </a:r>
            <a:r>
              <a:rPr lang="en-US" altLang="ko-KR" sz="1600" dirty="0" err="1">
                <a:solidFill>
                  <a:schemeClr val="accent1">
                    <a:lumMod val="75000"/>
                  </a:schemeClr>
                </a:solidFill>
                <a:latin typeface="Arial" panose="020B0604020202020204" pitchFamily="34" charset="0"/>
                <a:cs typeface="Arial" panose="020B0604020202020204" pitchFamily="34" charset="0"/>
              </a:rPr>
              <a:t>mG</a:t>
            </a:r>
            <a:r>
              <a:rPr lang="en-US" altLang="ko-KR" sz="1600" dirty="0">
                <a:solidFill>
                  <a:schemeClr val="accent1">
                    <a:lumMod val="75000"/>
                  </a:schemeClr>
                </a:solidFill>
                <a:latin typeface="Arial" panose="020B0604020202020204" pitchFamily="34" charset="0"/>
                <a:cs typeface="Arial" panose="020B0604020202020204" pitchFamily="34" charset="0"/>
              </a:rPr>
              <a:t> is not an issue</a:t>
            </a: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Conventional magnetic shield is enough</a:t>
            </a:r>
            <a:endParaRPr lang="en-US" altLang="ko-KR" sz="1200" dirty="0">
              <a:solidFill>
                <a:schemeClr val="accent1">
                  <a:lumMod val="75000"/>
                </a:schemeClr>
              </a:solidFill>
              <a:latin typeface="Arial" panose="020B0604020202020204" pitchFamily="34" charset="0"/>
              <a:cs typeface="Arial" panose="020B0604020202020204" pitchFamily="34" charset="0"/>
            </a:endParaRP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Cavity performance is not affected</a:t>
            </a:r>
          </a:p>
          <a:p>
            <a:pPr marL="447675" indent="-177800">
              <a:buFontTx/>
              <a:buChar char="-"/>
            </a:pPr>
            <a:endParaRPr lang="en-US" altLang="ko-KR" sz="1200" dirty="0">
              <a:solidFill>
                <a:schemeClr val="accent1">
                  <a:lumMod val="75000"/>
                </a:schemeClr>
              </a:solidFill>
              <a:latin typeface="Arial" panose="020B0604020202020204" pitchFamily="34" charset="0"/>
              <a:cs typeface="Arial" panose="020B0604020202020204" pitchFamily="34" charset="0"/>
            </a:endParaRPr>
          </a:p>
          <a:p>
            <a:pPr marL="447675" indent="-177800">
              <a:buFontTx/>
              <a:buChar char="-"/>
            </a:pPr>
            <a:r>
              <a:rPr lang="en-US" altLang="ko-KR" sz="1600" dirty="0">
                <a:solidFill>
                  <a:schemeClr val="accent1">
                    <a:lumMod val="75000"/>
                  </a:schemeClr>
                </a:solidFill>
                <a:latin typeface="Arial" panose="020B0604020202020204" pitchFamily="34" charset="0"/>
                <a:cs typeface="Arial" panose="020B0604020202020204" pitchFamily="34" charset="0"/>
              </a:rPr>
              <a:t>Materials inside cryomodules not issue</a:t>
            </a:r>
            <a:endParaRPr lang="en-US" altLang="ko-KR" sz="1600" dirty="0">
              <a:latin typeface="Arial" panose="020B0604020202020204" pitchFamily="34" charset="0"/>
              <a:cs typeface="Arial" panose="020B0604020202020204" pitchFamily="34" charset="0"/>
            </a:endParaRPr>
          </a:p>
          <a:p>
            <a:pPr marL="447675" indent="-177800">
              <a:buFontTx/>
              <a:buChar char="-"/>
            </a:pPr>
            <a:endParaRPr lang="en-US" altLang="ko-KR" sz="1600" dirty="0">
              <a:solidFill>
                <a:schemeClr val="accent1">
                  <a:lumMod val="75000"/>
                </a:schemeClr>
              </a:solidFill>
              <a:latin typeface="Arial" panose="020B0604020202020204" pitchFamily="34" charset="0"/>
              <a:cs typeface="Arial" panose="020B0604020202020204" pitchFamily="34" charset="0"/>
            </a:endParaRPr>
          </a:p>
          <a:p>
            <a:pPr marL="269875" indent="0">
              <a:buNone/>
            </a:pPr>
            <a:endParaRPr lang="en-US" altLang="ko-KR" sz="1600" dirty="0">
              <a:solidFill>
                <a:schemeClr val="accent1">
                  <a:lumMod val="75000"/>
                </a:schemeClr>
              </a:solidFill>
              <a:latin typeface="Arial" panose="020B0604020202020204" pitchFamily="34" charset="0"/>
              <a:cs typeface="Arial" panose="020B0604020202020204" pitchFamily="34" charset="0"/>
            </a:endParaRPr>
          </a:p>
          <a:p>
            <a:pPr marL="269875" indent="0">
              <a:buNone/>
            </a:pPr>
            <a:endParaRPr lang="en-US" altLang="ko-KR" sz="1200" dirty="0">
              <a:solidFill>
                <a:schemeClr val="accent1">
                  <a:lumMod val="75000"/>
                </a:schemeClr>
              </a:solidFill>
              <a:latin typeface="Arial" panose="020B0604020202020204" pitchFamily="34" charset="0"/>
              <a:cs typeface="Arial" panose="020B0604020202020204" pitchFamily="34" charset="0"/>
            </a:endParaRPr>
          </a:p>
          <a:p>
            <a:endParaRPr lang="ko-KR" altLang="en-US" sz="2000" dirty="0">
              <a:latin typeface="Arial" panose="020B0604020202020204" pitchFamily="34" charset="0"/>
              <a:cs typeface="Arial" panose="020B0604020202020204" pitchFamily="34" charset="0"/>
            </a:endParaRPr>
          </a:p>
        </p:txBody>
      </p:sp>
      <p:grpSp>
        <p:nvGrpSpPr>
          <p:cNvPr id="6" name="Group 90">
            <a:extLst>
              <a:ext uri="{FF2B5EF4-FFF2-40B4-BE49-F238E27FC236}">
                <a16:creationId xmlns:a16="http://schemas.microsoft.com/office/drawing/2014/main" id="{21F0E8D3-3C17-4FF3-9913-04CA9D094F42}"/>
              </a:ext>
            </a:extLst>
          </p:cNvPr>
          <p:cNvGrpSpPr/>
          <p:nvPr/>
        </p:nvGrpSpPr>
        <p:grpSpPr>
          <a:xfrm>
            <a:off x="2723670" y="4869160"/>
            <a:ext cx="2574800" cy="1719934"/>
            <a:chOff x="457200" y="3209499"/>
            <a:chExt cx="4003675" cy="3251626"/>
          </a:xfrm>
        </p:grpSpPr>
        <p:sp>
          <p:nvSpPr>
            <p:cNvPr id="7" name="Rectangle 3">
              <a:extLst>
                <a:ext uri="{FF2B5EF4-FFF2-40B4-BE49-F238E27FC236}">
                  <a16:creationId xmlns:a16="http://schemas.microsoft.com/office/drawing/2014/main" id="{29D70439-A6E0-4B21-A7E3-C5F7ADD40881}"/>
                </a:ext>
              </a:extLst>
            </p:cNvPr>
            <p:cNvSpPr>
              <a:spLocks noChangeArrowheads="1"/>
            </p:cNvSpPr>
            <p:nvPr/>
          </p:nvSpPr>
          <p:spPr bwMode="auto">
            <a:xfrm>
              <a:off x="457200" y="3209499"/>
              <a:ext cx="4003675" cy="3251626"/>
            </a:xfrm>
            <a:prstGeom prst="rect">
              <a:avLst/>
            </a:prstGeom>
            <a:solidFill>
              <a:srgbClr val="FFFFCC"/>
            </a:solidFill>
            <a:ln w="9525">
              <a:solidFill>
                <a:schemeClr val="tx1"/>
              </a:solidFill>
              <a:miter lim="800000"/>
              <a:headEnd/>
              <a:tailEnd/>
            </a:ln>
          </p:spPr>
          <p:txBody>
            <a:bodyPr wrap="none" anchor="ctr"/>
            <a:lstStyle/>
            <a:p>
              <a:endParaRPr lang="en-US"/>
            </a:p>
          </p:txBody>
        </p:sp>
        <p:sp>
          <p:nvSpPr>
            <p:cNvPr id="8" name="Line 5">
              <a:extLst>
                <a:ext uri="{FF2B5EF4-FFF2-40B4-BE49-F238E27FC236}">
                  <a16:creationId xmlns:a16="http://schemas.microsoft.com/office/drawing/2014/main" id="{FA9C1811-DF10-4FE1-B0E7-ECFC4A3537EE}"/>
                </a:ext>
              </a:extLst>
            </p:cNvPr>
            <p:cNvSpPr>
              <a:spLocks noChangeShapeType="1"/>
            </p:cNvSpPr>
            <p:nvPr/>
          </p:nvSpPr>
          <p:spPr bwMode="auto">
            <a:xfrm>
              <a:off x="782638" y="5754688"/>
              <a:ext cx="60325" cy="0"/>
            </a:xfrm>
            <a:prstGeom prst="line">
              <a:avLst/>
            </a:prstGeom>
            <a:noFill/>
            <a:ln w="9525">
              <a:solidFill>
                <a:srgbClr val="993366"/>
              </a:solidFill>
              <a:round/>
              <a:headEnd/>
              <a:tailEnd/>
            </a:ln>
          </p:spPr>
          <p:txBody>
            <a:bodyPr/>
            <a:lstStyle/>
            <a:p>
              <a:endParaRPr lang="en-US"/>
            </a:p>
          </p:txBody>
        </p:sp>
        <p:sp>
          <p:nvSpPr>
            <p:cNvPr id="9" name="Line 6">
              <a:extLst>
                <a:ext uri="{FF2B5EF4-FFF2-40B4-BE49-F238E27FC236}">
                  <a16:creationId xmlns:a16="http://schemas.microsoft.com/office/drawing/2014/main" id="{3E9720D4-8B7C-4698-BDB5-A18F0B532640}"/>
                </a:ext>
              </a:extLst>
            </p:cNvPr>
            <p:cNvSpPr>
              <a:spLocks noChangeShapeType="1"/>
            </p:cNvSpPr>
            <p:nvPr/>
          </p:nvSpPr>
          <p:spPr bwMode="auto">
            <a:xfrm>
              <a:off x="935038" y="5764213"/>
              <a:ext cx="101600" cy="0"/>
            </a:xfrm>
            <a:prstGeom prst="line">
              <a:avLst/>
            </a:prstGeom>
            <a:noFill/>
            <a:ln w="9525">
              <a:solidFill>
                <a:srgbClr val="993366"/>
              </a:solidFill>
              <a:round/>
              <a:headEnd/>
              <a:tailEnd/>
            </a:ln>
          </p:spPr>
          <p:txBody>
            <a:bodyPr/>
            <a:lstStyle/>
            <a:p>
              <a:endParaRPr lang="en-US"/>
            </a:p>
          </p:txBody>
        </p:sp>
        <p:sp>
          <p:nvSpPr>
            <p:cNvPr id="10" name="Line 7">
              <a:extLst>
                <a:ext uri="{FF2B5EF4-FFF2-40B4-BE49-F238E27FC236}">
                  <a16:creationId xmlns:a16="http://schemas.microsoft.com/office/drawing/2014/main" id="{BE5DA4A8-6EDE-44BE-B44B-BFE2FF8D3156}"/>
                </a:ext>
              </a:extLst>
            </p:cNvPr>
            <p:cNvSpPr>
              <a:spLocks noChangeShapeType="1"/>
            </p:cNvSpPr>
            <p:nvPr/>
          </p:nvSpPr>
          <p:spPr bwMode="auto">
            <a:xfrm>
              <a:off x="1127125" y="5754688"/>
              <a:ext cx="50800" cy="0"/>
            </a:xfrm>
            <a:prstGeom prst="line">
              <a:avLst/>
            </a:prstGeom>
            <a:noFill/>
            <a:ln w="9525">
              <a:solidFill>
                <a:srgbClr val="993366"/>
              </a:solidFill>
              <a:round/>
              <a:headEnd/>
              <a:tailEnd/>
            </a:ln>
          </p:spPr>
          <p:txBody>
            <a:bodyPr/>
            <a:lstStyle/>
            <a:p>
              <a:endParaRPr lang="en-US"/>
            </a:p>
          </p:txBody>
        </p:sp>
        <p:sp>
          <p:nvSpPr>
            <p:cNvPr id="11" name="Line 8">
              <a:extLst>
                <a:ext uri="{FF2B5EF4-FFF2-40B4-BE49-F238E27FC236}">
                  <a16:creationId xmlns:a16="http://schemas.microsoft.com/office/drawing/2014/main" id="{4BF2A953-4044-4587-BA4A-986C09CC642B}"/>
                </a:ext>
              </a:extLst>
            </p:cNvPr>
            <p:cNvSpPr>
              <a:spLocks noChangeShapeType="1"/>
            </p:cNvSpPr>
            <p:nvPr/>
          </p:nvSpPr>
          <p:spPr bwMode="auto">
            <a:xfrm>
              <a:off x="792163" y="5845175"/>
              <a:ext cx="50800" cy="0"/>
            </a:xfrm>
            <a:prstGeom prst="line">
              <a:avLst/>
            </a:prstGeom>
            <a:noFill/>
            <a:ln w="9525">
              <a:solidFill>
                <a:srgbClr val="993366"/>
              </a:solidFill>
              <a:round/>
              <a:headEnd/>
              <a:tailEnd/>
            </a:ln>
          </p:spPr>
          <p:txBody>
            <a:bodyPr/>
            <a:lstStyle/>
            <a:p>
              <a:endParaRPr lang="en-US"/>
            </a:p>
          </p:txBody>
        </p:sp>
        <p:sp>
          <p:nvSpPr>
            <p:cNvPr id="12" name="Line 9">
              <a:extLst>
                <a:ext uri="{FF2B5EF4-FFF2-40B4-BE49-F238E27FC236}">
                  <a16:creationId xmlns:a16="http://schemas.microsoft.com/office/drawing/2014/main" id="{5E2F2829-391E-4248-BF9F-B76DCE47B9A3}"/>
                </a:ext>
              </a:extLst>
            </p:cNvPr>
            <p:cNvSpPr>
              <a:spLocks noChangeShapeType="1"/>
            </p:cNvSpPr>
            <p:nvPr/>
          </p:nvSpPr>
          <p:spPr bwMode="auto">
            <a:xfrm>
              <a:off x="935038" y="5856288"/>
              <a:ext cx="90487" cy="0"/>
            </a:xfrm>
            <a:prstGeom prst="line">
              <a:avLst/>
            </a:prstGeom>
            <a:noFill/>
            <a:ln w="9525">
              <a:solidFill>
                <a:srgbClr val="993366"/>
              </a:solidFill>
              <a:round/>
              <a:headEnd/>
              <a:tailEnd/>
            </a:ln>
          </p:spPr>
          <p:txBody>
            <a:bodyPr/>
            <a:lstStyle/>
            <a:p>
              <a:endParaRPr lang="en-US"/>
            </a:p>
          </p:txBody>
        </p:sp>
        <p:sp>
          <p:nvSpPr>
            <p:cNvPr id="13" name="Line 10">
              <a:extLst>
                <a:ext uri="{FF2B5EF4-FFF2-40B4-BE49-F238E27FC236}">
                  <a16:creationId xmlns:a16="http://schemas.microsoft.com/office/drawing/2014/main" id="{52746DF8-E29B-4537-BF31-EB376A69DCC4}"/>
                </a:ext>
              </a:extLst>
            </p:cNvPr>
            <p:cNvSpPr>
              <a:spLocks noChangeShapeType="1"/>
            </p:cNvSpPr>
            <p:nvPr/>
          </p:nvSpPr>
          <p:spPr bwMode="auto">
            <a:xfrm>
              <a:off x="1127125" y="5845175"/>
              <a:ext cx="50800" cy="0"/>
            </a:xfrm>
            <a:prstGeom prst="line">
              <a:avLst/>
            </a:prstGeom>
            <a:noFill/>
            <a:ln w="9525">
              <a:solidFill>
                <a:srgbClr val="993366"/>
              </a:solidFill>
              <a:round/>
              <a:headEnd/>
              <a:tailEnd/>
            </a:ln>
          </p:spPr>
          <p:txBody>
            <a:bodyPr/>
            <a:lstStyle/>
            <a:p>
              <a:endParaRPr lang="en-US"/>
            </a:p>
          </p:txBody>
        </p:sp>
        <p:sp>
          <p:nvSpPr>
            <p:cNvPr id="14" name="Rectangle 11">
              <a:extLst>
                <a:ext uri="{FF2B5EF4-FFF2-40B4-BE49-F238E27FC236}">
                  <a16:creationId xmlns:a16="http://schemas.microsoft.com/office/drawing/2014/main" id="{DA799E54-7D38-4418-9D4E-95C5EF97EF28}"/>
                </a:ext>
              </a:extLst>
            </p:cNvPr>
            <p:cNvSpPr>
              <a:spLocks noChangeArrowheads="1"/>
            </p:cNvSpPr>
            <p:nvPr/>
          </p:nvSpPr>
          <p:spPr bwMode="auto">
            <a:xfrm>
              <a:off x="722313" y="4006850"/>
              <a:ext cx="3417887" cy="2386013"/>
            </a:xfrm>
            <a:prstGeom prst="rect">
              <a:avLst/>
            </a:prstGeom>
            <a:solidFill>
              <a:srgbClr val="FFFF99"/>
            </a:solidFill>
            <a:ln w="9525">
              <a:solidFill>
                <a:srgbClr val="B41100"/>
              </a:solidFill>
              <a:miter lim="800000"/>
              <a:headEnd/>
              <a:tailEnd/>
            </a:ln>
          </p:spPr>
          <p:txBody>
            <a:bodyPr wrap="none" anchor="ctr"/>
            <a:lstStyle/>
            <a:p>
              <a:endParaRPr lang="en-US"/>
            </a:p>
          </p:txBody>
        </p:sp>
        <p:sp>
          <p:nvSpPr>
            <p:cNvPr id="15" name="Rectangle 12">
              <a:extLst>
                <a:ext uri="{FF2B5EF4-FFF2-40B4-BE49-F238E27FC236}">
                  <a16:creationId xmlns:a16="http://schemas.microsoft.com/office/drawing/2014/main" id="{5F8EA26C-705E-4E83-8CDD-218BA25529C2}"/>
                </a:ext>
              </a:extLst>
            </p:cNvPr>
            <p:cNvSpPr>
              <a:spLocks noChangeArrowheads="1"/>
            </p:cNvSpPr>
            <p:nvPr/>
          </p:nvSpPr>
          <p:spPr bwMode="auto">
            <a:xfrm>
              <a:off x="857250" y="4235450"/>
              <a:ext cx="3148013" cy="762000"/>
            </a:xfrm>
            <a:prstGeom prst="rect">
              <a:avLst/>
            </a:prstGeom>
            <a:solidFill>
              <a:schemeClr val="hlink"/>
            </a:solidFill>
            <a:ln w="9525">
              <a:solidFill>
                <a:srgbClr val="B41100"/>
              </a:solidFill>
              <a:miter lim="800000"/>
              <a:headEnd/>
              <a:tailEnd/>
            </a:ln>
          </p:spPr>
          <p:txBody>
            <a:bodyPr wrap="none" anchor="ctr"/>
            <a:lstStyle/>
            <a:p>
              <a:pPr algn="ctr"/>
              <a:endParaRPr lang="fr-FR" sz="3600">
                <a:solidFill>
                  <a:schemeClr val="hlink"/>
                </a:solidFill>
              </a:endParaRPr>
            </a:p>
          </p:txBody>
        </p:sp>
        <p:sp>
          <p:nvSpPr>
            <p:cNvPr id="16" name="Rectangle 13">
              <a:extLst>
                <a:ext uri="{FF2B5EF4-FFF2-40B4-BE49-F238E27FC236}">
                  <a16:creationId xmlns:a16="http://schemas.microsoft.com/office/drawing/2014/main" id="{8FFD3343-1054-4E42-836D-DCBBA08ACE0B}"/>
                </a:ext>
              </a:extLst>
            </p:cNvPr>
            <p:cNvSpPr>
              <a:spLocks noChangeArrowheads="1"/>
            </p:cNvSpPr>
            <p:nvPr/>
          </p:nvSpPr>
          <p:spPr bwMode="auto">
            <a:xfrm>
              <a:off x="666750" y="3854450"/>
              <a:ext cx="3521075" cy="152400"/>
            </a:xfrm>
            <a:prstGeom prst="rect">
              <a:avLst/>
            </a:prstGeom>
            <a:solidFill>
              <a:srgbClr val="FFCC66"/>
            </a:solidFill>
            <a:ln w="9525">
              <a:solidFill>
                <a:srgbClr val="B41100"/>
              </a:solidFill>
              <a:miter lim="800000"/>
              <a:headEnd/>
              <a:tailEnd/>
            </a:ln>
          </p:spPr>
          <p:txBody>
            <a:bodyPr wrap="none" anchor="ctr"/>
            <a:lstStyle/>
            <a:p>
              <a:endParaRPr lang="en-US"/>
            </a:p>
          </p:txBody>
        </p:sp>
        <p:sp>
          <p:nvSpPr>
            <p:cNvPr id="17" name="Rectangle 14">
              <a:extLst>
                <a:ext uri="{FF2B5EF4-FFF2-40B4-BE49-F238E27FC236}">
                  <a16:creationId xmlns:a16="http://schemas.microsoft.com/office/drawing/2014/main" id="{0D45DF43-8565-4C57-97FE-499CE9D0D1CF}"/>
                </a:ext>
              </a:extLst>
            </p:cNvPr>
            <p:cNvSpPr>
              <a:spLocks noChangeArrowheads="1"/>
            </p:cNvSpPr>
            <p:nvPr/>
          </p:nvSpPr>
          <p:spPr bwMode="auto">
            <a:xfrm>
              <a:off x="1981200" y="3498850"/>
              <a:ext cx="828675" cy="736600"/>
            </a:xfrm>
            <a:prstGeom prst="rect">
              <a:avLst/>
            </a:prstGeom>
            <a:solidFill>
              <a:schemeClr val="hlink"/>
            </a:solidFill>
            <a:ln w="9525">
              <a:solidFill>
                <a:srgbClr val="B41100"/>
              </a:solidFill>
              <a:miter lim="800000"/>
              <a:headEnd/>
              <a:tailEnd/>
            </a:ln>
          </p:spPr>
          <p:txBody>
            <a:bodyPr wrap="none" anchor="ctr"/>
            <a:lstStyle/>
            <a:p>
              <a:endParaRPr lang="en-US"/>
            </a:p>
          </p:txBody>
        </p:sp>
        <p:sp>
          <p:nvSpPr>
            <p:cNvPr id="18" name="Rectangle 15">
              <a:extLst>
                <a:ext uri="{FF2B5EF4-FFF2-40B4-BE49-F238E27FC236}">
                  <a16:creationId xmlns:a16="http://schemas.microsoft.com/office/drawing/2014/main" id="{A87457ED-3094-4C07-BC72-8D288D01EC48}"/>
                </a:ext>
              </a:extLst>
            </p:cNvPr>
            <p:cNvSpPr>
              <a:spLocks noChangeArrowheads="1"/>
            </p:cNvSpPr>
            <p:nvPr/>
          </p:nvSpPr>
          <p:spPr bwMode="auto">
            <a:xfrm>
              <a:off x="1885950" y="3435350"/>
              <a:ext cx="1020763" cy="76200"/>
            </a:xfrm>
            <a:prstGeom prst="rect">
              <a:avLst/>
            </a:prstGeom>
            <a:solidFill>
              <a:schemeClr val="hlink"/>
            </a:solidFill>
            <a:ln w="9525">
              <a:solidFill>
                <a:srgbClr val="B41100"/>
              </a:solidFill>
              <a:miter lim="800000"/>
              <a:headEnd/>
              <a:tailEnd/>
            </a:ln>
          </p:spPr>
          <p:txBody>
            <a:bodyPr wrap="none" anchor="ctr"/>
            <a:lstStyle/>
            <a:p>
              <a:endParaRPr lang="en-US"/>
            </a:p>
          </p:txBody>
        </p:sp>
        <p:grpSp>
          <p:nvGrpSpPr>
            <p:cNvPr id="19" name="Group 16">
              <a:extLst>
                <a:ext uri="{FF2B5EF4-FFF2-40B4-BE49-F238E27FC236}">
                  <a16:creationId xmlns:a16="http://schemas.microsoft.com/office/drawing/2014/main" id="{BC76E5FB-5253-4437-8BC6-560CE2231046}"/>
                </a:ext>
              </a:extLst>
            </p:cNvPr>
            <p:cNvGrpSpPr>
              <a:grpSpLocks/>
            </p:cNvGrpSpPr>
            <p:nvPr/>
          </p:nvGrpSpPr>
          <p:grpSpPr bwMode="auto">
            <a:xfrm>
              <a:off x="796925" y="4992688"/>
              <a:ext cx="609600" cy="1079500"/>
              <a:chOff x="352" y="2829"/>
              <a:chExt cx="384" cy="680"/>
            </a:xfrm>
          </p:grpSpPr>
          <p:sp>
            <p:nvSpPr>
              <p:cNvPr id="67" name="Rectangle 17">
                <a:extLst>
                  <a:ext uri="{FF2B5EF4-FFF2-40B4-BE49-F238E27FC236}">
                    <a16:creationId xmlns:a16="http://schemas.microsoft.com/office/drawing/2014/main" id="{7AE98134-E269-4979-8CC8-B301B60ACB25}"/>
                  </a:ext>
                </a:extLst>
              </p:cNvPr>
              <p:cNvSpPr>
                <a:spLocks noChangeArrowheads="1"/>
              </p:cNvSpPr>
              <p:nvPr/>
            </p:nvSpPr>
            <p:spPr bwMode="auto">
              <a:xfrm>
                <a:off x="485" y="2829"/>
                <a:ext cx="81" cy="178"/>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68" name="Rectangle 18">
                <a:extLst>
                  <a:ext uri="{FF2B5EF4-FFF2-40B4-BE49-F238E27FC236}">
                    <a16:creationId xmlns:a16="http://schemas.microsoft.com/office/drawing/2014/main" id="{B3284BB1-12D6-4D1E-8C0C-1E514120D1A9}"/>
                  </a:ext>
                </a:extLst>
              </p:cNvPr>
              <p:cNvSpPr>
                <a:spLocks noChangeArrowheads="1"/>
              </p:cNvSpPr>
              <p:nvPr/>
            </p:nvSpPr>
            <p:spPr bwMode="auto">
              <a:xfrm>
                <a:off x="384" y="2998"/>
                <a:ext cx="288" cy="36"/>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69" name="Rectangle 19">
                <a:extLst>
                  <a:ext uri="{FF2B5EF4-FFF2-40B4-BE49-F238E27FC236}">
                    <a16:creationId xmlns:a16="http://schemas.microsoft.com/office/drawing/2014/main" id="{F80E0A0B-06FF-47E6-BF83-7E127487767C}"/>
                  </a:ext>
                </a:extLst>
              </p:cNvPr>
              <p:cNvSpPr>
                <a:spLocks noChangeArrowheads="1"/>
              </p:cNvSpPr>
              <p:nvPr/>
            </p:nvSpPr>
            <p:spPr bwMode="auto">
              <a:xfrm>
                <a:off x="498" y="3040"/>
                <a:ext cx="65" cy="365"/>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70" name="Rectangle 20">
                <a:extLst>
                  <a:ext uri="{FF2B5EF4-FFF2-40B4-BE49-F238E27FC236}">
                    <a16:creationId xmlns:a16="http://schemas.microsoft.com/office/drawing/2014/main" id="{C0F1F962-B775-4EB8-94C0-0CF715C2A575}"/>
                  </a:ext>
                </a:extLst>
              </p:cNvPr>
              <p:cNvSpPr>
                <a:spLocks noChangeArrowheads="1"/>
              </p:cNvSpPr>
              <p:nvPr/>
            </p:nvSpPr>
            <p:spPr bwMode="auto">
              <a:xfrm>
                <a:off x="404" y="3040"/>
                <a:ext cx="36" cy="442"/>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71" name="Rectangle 21">
                <a:extLst>
                  <a:ext uri="{FF2B5EF4-FFF2-40B4-BE49-F238E27FC236}">
                    <a16:creationId xmlns:a16="http://schemas.microsoft.com/office/drawing/2014/main" id="{E62C94C4-41B2-40B1-91FB-10B5C3BAEF46}"/>
                  </a:ext>
                </a:extLst>
              </p:cNvPr>
              <p:cNvSpPr>
                <a:spLocks noChangeArrowheads="1"/>
              </p:cNvSpPr>
              <p:nvPr/>
            </p:nvSpPr>
            <p:spPr bwMode="auto">
              <a:xfrm>
                <a:off x="615" y="3041"/>
                <a:ext cx="36" cy="442"/>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72" name="Rectangle 22">
                <a:extLst>
                  <a:ext uri="{FF2B5EF4-FFF2-40B4-BE49-F238E27FC236}">
                    <a16:creationId xmlns:a16="http://schemas.microsoft.com/office/drawing/2014/main" id="{3DF62105-88D9-45D4-91C1-3DEE3AF91FBC}"/>
                  </a:ext>
                </a:extLst>
              </p:cNvPr>
              <p:cNvSpPr>
                <a:spLocks noChangeArrowheads="1"/>
              </p:cNvSpPr>
              <p:nvPr/>
            </p:nvSpPr>
            <p:spPr bwMode="auto">
              <a:xfrm>
                <a:off x="396" y="3482"/>
                <a:ext cx="275" cy="27"/>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73" name="Rectangle 23">
                <a:extLst>
                  <a:ext uri="{FF2B5EF4-FFF2-40B4-BE49-F238E27FC236}">
                    <a16:creationId xmlns:a16="http://schemas.microsoft.com/office/drawing/2014/main" id="{E8FB9C0F-B279-49A8-89DE-142063829468}"/>
                  </a:ext>
                </a:extLst>
              </p:cNvPr>
              <p:cNvSpPr>
                <a:spLocks noChangeArrowheads="1"/>
              </p:cNvSpPr>
              <p:nvPr/>
            </p:nvSpPr>
            <p:spPr bwMode="auto">
              <a:xfrm>
                <a:off x="352" y="3317"/>
                <a:ext cx="384" cy="43"/>
              </a:xfrm>
              <a:prstGeom prst="rect">
                <a:avLst/>
              </a:prstGeom>
              <a:solidFill>
                <a:srgbClr val="FFFFB5"/>
              </a:solidFill>
              <a:ln w="9525">
                <a:solidFill>
                  <a:srgbClr val="FFFFB5"/>
                </a:solidFill>
                <a:miter lim="800000"/>
                <a:headEnd/>
                <a:tailEnd/>
              </a:ln>
            </p:spPr>
            <p:txBody>
              <a:bodyPr wrap="none" anchor="ctr"/>
              <a:lstStyle/>
              <a:p>
                <a:endParaRPr lang="en-US"/>
              </a:p>
            </p:txBody>
          </p:sp>
          <p:sp>
            <p:nvSpPr>
              <p:cNvPr id="74" name="Line 24">
                <a:extLst>
                  <a:ext uri="{FF2B5EF4-FFF2-40B4-BE49-F238E27FC236}">
                    <a16:creationId xmlns:a16="http://schemas.microsoft.com/office/drawing/2014/main" id="{B24D6223-4550-41C5-AE85-ECF7AAF0E5B5}"/>
                  </a:ext>
                </a:extLst>
              </p:cNvPr>
              <p:cNvSpPr>
                <a:spLocks noChangeShapeType="1"/>
              </p:cNvSpPr>
              <p:nvPr/>
            </p:nvSpPr>
            <p:spPr bwMode="auto">
              <a:xfrm>
                <a:off x="409" y="3290"/>
                <a:ext cx="0" cy="76"/>
              </a:xfrm>
              <a:prstGeom prst="line">
                <a:avLst/>
              </a:prstGeom>
              <a:noFill/>
              <a:ln w="9525">
                <a:solidFill>
                  <a:srgbClr val="993366"/>
                </a:solidFill>
                <a:round/>
                <a:headEnd/>
                <a:tailEnd/>
              </a:ln>
            </p:spPr>
            <p:txBody>
              <a:bodyPr/>
              <a:lstStyle/>
              <a:p>
                <a:endParaRPr lang="en-US"/>
              </a:p>
            </p:txBody>
          </p:sp>
          <p:sp>
            <p:nvSpPr>
              <p:cNvPr id="75" name="Line 25">
                <a:extLst>
                  <a:ext uri="{FF2B5EF4-FFF2-40B4-BE49-F238E27FC236}">
                    <a16:creationId xmlns:a16="http://schemas.microsoft.com/office/drawing/2014/main" id="{5E4FD6DB-A470-4AF6-8C63-BF53BD4CC057}"/>
                  </a:ext>
                </a:extLst>
              </p:cNvPr>
              <p:cNvSpPr>
                <a:spLocks noChangeShapeType="1"/>
              </p:cNvSpPr>
              <p:nvPr/>
            </p:nvSpPr>
            <p:spPr bwMode="auto">
              <a:xfrm>
                <a:off x="440" y="3303"/>
                <a:ext cx="0" cy="76"/>
              </a:xfrm>
              <a:prstGeom prst="line">
                <a:avLst/>
              </a:prstGeom>
              <a:noFill/>
              <a:ln w="9525">
                <a:solidFill>
                  <a:srgbClr val="993366"/>
                </a:solidFill>
                <a:round/>
                <a:headEnd/>
                <a:tailEnd/>
              </a:ln>
            </p:spPr>
            <p:txBody>
              <a:bodyPr/>
              <a:lstStyle/>
              <a:p>
                <a:endParaRPr lang="en-US"/>
              </a:p>
            </p:txBody>
          </p:sp>
          <p:sp>
            <p:nvSpPr>
              <p:cNvPr id="76" name="Line 26">
                <a:extLst>
                  <a:ext uri="{FF2B5EF4-FFF2-40B4-BE49-F238E27FC236}">
                    <a16:creationId xmlns:a16="http://schemas.microsoft.com/office/drawing/2014/main" id="{0620A356-0492-4900-882B-31AA90DD277C}"/>
                  </a:ext>
                </a:extLst>
              </p:cNvPr>
              <p:cNvSpPr>
                <a:spLocks noChangeShapeType="1"/>
              </p:cNvSpPr>
              <p:nvPr/>
            </p:nvSpPr>
            <p:spPr bwMode="auto">
              <a:xfrm>
                <a:off x="495" y="3304"/>
                <a:ext cx="0" cy="76"/>
              </a:xfrm>
              <a:prstGeom prst="line">
                <a:avLst/>
              </a:prstGeom>
              <a:noFill/>
              <a:ln w="9525">
                <a:solidFill>
                  <a:srgbClr val="993366"/>
                </a:solidFill>
                <a:round/>
                <a:headEnd/>
                <a:tailEnd/>
              </a:ln>
            </p:spPr>
            <p:txBody>
              <a:bodyPr/>
              <a:lstStyle/>
              <a:p>
                <a:endParaRPr lang="en-US"/>
              </a:p>
            </p:txBody>
          </p:sp>
          <p:sp>
            <p:nvSpPr>
              <p:cNvPr id="77" name="Line 27">
                <a:extLst>
                  <a:ext uri="{FF2B5EF4-FFF2-40B4-BE49-F238E27FC236}">
                    <a16:creationId xmlns:a16="http://schemas.microsoft.com/office/drawing/2014/main" id="{C0FF88D0-9481-4229-A474-17E10EC2482A}"/>
                  </a:ext>
                </a:extLst>
              </p:cNvPr>
              <p:cNvSpPr>
                <a:spLocks noChangeShapeType="1"/>
              </p:cNvSpPr>
              <p:nvPr/>
            </p:nvSpPr>
            <p:spPr bwMode="auto">
              <a:xfrm>
                <a:off x="616" y="3299"/>
                <a:ext cx="0" cy="76"/>
              </a:xfrm>
              <a:prstGeom prst="line">
                <a:avLst/>
              </a:prstGeom>
              <a:noFill/>
              <a:ln w="9525">
                <a:solidFill>
                  <a:srgbClr val="993366"/>
                </a:solidFill>
                <a:round/>
                <a:headEnd/>
                <a:tailEnd/>
              </a:ln>
            </p:spPr>
            <p:txBody>
              <a:bodyPr/>
              <a:lstStyle/>
              <a:p>
                <a:endParaRPr lang="en-US"/>
              </a:p>
            </p:txBody>
          </p:sp>
          <p:sp>
            <p:nvSpPr>
              <p:cNvPr id="78" name="Line 28">
                <a:extLst>
                  <a:ext uri="{FF2B5EF4-FFF2-40B4-BE49-F238E27FC236}">
                    <a16:creationId xmlns:a16="http://schemas.microsoft.com/office/drawing/2014/main" id="{99CDA122-3760-4DB6-96E6-80D6B3C6CFEB}"/>
                  </a:ext>
                </a:extLst>
              </p:cNvPr>
              <p:cNvSpPr>
                <a:spLocks noChangeShapeType="1"/>
              </p:cNvSpPr>
              <p:nvPr/>
            </p:nvSpPr>
            <p:spPr bwMode="auto">
              <a:xfrm>
                <a:off x="647" y="3306"/>
                <a:ext cx="0" cy="76"/>
              </a:xfrm>
              <a:prstGeom prst="line">
                <a:avLst/>
              </a:prstGeom>
              <a:noFill/>
              <a:ln w="9525">
                <a:solidFill>
                  <a:srgbClr val="993366"/>
                </a:solidFill>
                <a:round/>
                <a:headEnd/>
                <a:tailEnd/>
              </a:ln>
            </p:spPr>
            <p:txBody>
              <a:bodyPr/>
              <a:lstStyle/>
              <a:p>
                <a:endParaRPr lang="en-US"/>
              </a:p>
            </p:txBody>
          </p:sp>
          <p:sp>
            <p:nvSpPr>
              <p:cNvPr id="79" name="Line 29">
                <a:extLst>
                  <a:ext uri="{FF2B5EF4-FFF2-40B4-BE49-F238E27FC236}">
                    <a16:creationId xmlns:a16="http://schemas.microsoft.com/office/drawing/2014/main" id="{5FB51F08-593D-45EF-902B-CE0EB2B35241}"/>
                  </a:ext>
                </a:extLst>
              </p:cNvPr>
              <p:cNvSpPr>
                <a:spLocks noChangeShapeType="1"/>
              </p:cNvSpPr>
              <p:nvPr/>
            </p:nvSpPr>
            <p:spPr bwMode="auto">
              <a:xfrm>
                <a:off x="558" y="3295"/>
                <a:ext cx="0" cy="76"/>
              </a:xfrm>
              <a:prstGeom prst="line">
                <a:avLst/>
              </a:prstGeom>
              <a:noFill/>
              <a:ln w="9525">
                <a:solidFill>
                  <a:srgbClr val="993366"/>
                </a:solidFill>
                <a:round/>
                <a:headEnd/>
                <a:tailEnd/>
              </a:ln>
            </p:spPr>
            <p:txBody>
              <a:bodyPr/>
              <a:lstStyle/>
              <a:p>
                <a:endParaRPr lang="en-US"/>
              </a:p>
            </p:txBody>
          </p:sp>
        </p:grpSp>
        <p:grpSp>
          <p:nvGrpSpPr>
            <p:cNvPr id="20" name="Group 30">
              <a:extLst>
                <a:ext uri="{FF2B5EF4-FFF2-40B4-BE49-F238E27FC236}">
                  <a16:creationId xmlns:a16="http://schemas.microsoft.com/office/drawing/2014/main" id="{47C48AF5-6455-4B52-BB3D-D30DC98A1647}"/>
                </a:ext>
              </a:extLst>
            </p:cNvPr>
            <p:cNvGrpSpPr>
              <a:grpSpLocks/>
            </p:cNvGrpSpPr>
            <p:nvPr/>
          </p:nvGrpSpPr>
          <p:grpSpPr bwMode="auto">
            <a:xfrm>
              <a:off x="1360488" y="4994275"/>
              <a:ext cx="609600" cy="1079500"/>
              <a:chOff x="352" y="2829"/>
              <a:chExt cx="384" cy="680"/>
            </a:xfrm>
          </p:grpSpPr>
          <p:sp>
            <p:nvSpPr>
              <p:cNvPr id="54" name="Rectangle 31">
                <a:extLst>
                  <a:ext uri="{FF2B5EF4-FFF2-40B4-BE49-F238E27FC236}">
                    <a16:creationId xmlns:a16="http://schemas.microsoft.com/office/drawing/2014/main" id="{2052691E-1D30-4A94-928C-24445797BEBD}"/>
                  </a:ext>
                </a:extLst>
              </p:cNvPr>
              <p:cNvSpPr>
                <a:spLocks noChangeArrowheads="1"/>
              </p:cNvSpPr>
              <p:nvPr/>
            </p:nvSpPr>
            <p:spPr bwMode="auto">
              <a:xfrm>
                <a:off x="485" y="2829"/>
                <a:ext cx="81" cy="178"/>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55" name="Rectangle 32">
                <a:extLst>
                  <a:ext uri="{FF2B5EF4-FFF2-40B4-BE49-F238E27FC236}">
                    <a16:creationId xmlns:a16="http://schemas.microsoft.com/office/drawing/2014/main" id="{493F400E-BADB-4617-904F-D8BDD3B239F2}"/>
                  </a:ext>
                </a:extLst>
              </p:cNvPr>
              <p:cNvSpPr>
                <a:spLocks noChangeArrowheads="1"/>
              </p:cNvSpPr>
              <p:nvPr/>
            </p:nvSpPr>
            <p:spPr bwMode="auto">
              <a:xfrm>
                <a:off x="384" y="2998"/>
                <a:ext cx="288" cy="36"/>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56" name="Rectangle 33">
                <a:extLst>
                  <a:ext uri="{FF2B5EF4-FFF2-40B4-BE49-F238E27FC236}">
                    <a16:creationId xmlns:a16="http://schemas.microsoft.com/office/drawing/2014/main" id="{422CF718-3BDD-4E3F-A7AE-07AF370C3011}"/>
                  </a:ext>
                </a:extLst>
              </p:cNvPr>
              <p:cNvSpPr>
                <a:spLocks noChangeArrowheads="1"/>
              </p:cNvSpPr>
              <p:nvPr/>
            </p:nvSpPr>
            <p:spPr bwMode="auto">
              <a:xfrm>
                <a:off x="498" y="3040"/>
                <a:ext cx="65" cy="365"/>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57" name="Rectangle 34">
                <a:extLst>
                  <a:ext uri="{FF2B5EF4-FFF2-40B4-BE49-F238E27FC236}">
                    <a16:creationId xmlns:a16="http://schemas.microsoft.com/office/drawing/2014/main" id="{09460AD3-CDC0-4038-BFC5-43D2E250E856}"/>
                  </a:ext>
                </a:extLst>
              </p:cNvPr>
              <p:cNvSpPr>
                <a:spLocks noChangeArrowheads="1"/>
              </p:cNvSpPr>
              <p:nvPr/>
            </p:nvSpPr>
            <p:spPr bwMode="auto">
              <a:xfrm>
                <a:off x="404" y="3040"/>
                <a:ext cx="36" cy="442"/>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58" name="Rectangle 35">
                <a:extLst>
                  <a:ext uri="{FF2B5EF4-FFF2-40B4-BE49-F238E27FC236}">
                    <a16:creationId xmlns:a16="http://schemas.microsoft.com/office/drawing/2014/main" id="{9C7B1D78-01EB-4BD6-9773-15ECBF600779}"/>
                  </a:ext>
                </a:extLst>
              </p:cNvPr>
              <p:cNvSpPr>
                <a:spLocks noChangeArrowheads="1"/>
              </p:cNvSpPr>
              <p:nvPr/>
            </p:nvSpPr>
            <p:spPr bwMode="auto">
              <a:xfrm>
                <a:off x="615" y="3041"/>
                <a:ext cx="36" cy="442"/>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59" name="Rectangle 36">
                <a:extLst>
                  <a:ext uri="{FF2B5EF4-FFF2-40B4-BE49-F238E27FC236}">
                    <a16:creationId xmlns:a16="http://schemas.microsoft.com/office/drawing/2014/main" id="{18D48460-32E2-4EDD-901A-8AB1DA0480AA}"/>
                  </a:ext>
                </a:extLst>
              </p:cNvPr>
              <p:cNvSpPr>
                <a:spLocks noChangeArrowheads="1"/>
              </p:cNvSpPr>
              <p:nvPr/>
            </p:nvSpPr>
            <p:spPr bwMode="auto">
              <a:xfrm>
                <a:off x="396" y="3482"/>
                <a:ext cx="275" cy="27"/>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60" name="Rectangle 37">
                <a:extLst>
                  <a:ext uri="{FF2B5EF4-FFF2-40B4-BE49-F238E27FC236}">
                    <a16:creationId xmlns:a16="http://schemas.microsoft.com/office/drawing/2014/main" id="{CFCB7126-4672-4537-AA82-24771C1899EE}"/>
                  </a:ext>
                </a:extLst>
              </p:cNvPr>
              <p:cNvSpPr>
                <a:spLocks noChangeArrowheads="1"/>
              </p:cNvSpPr>
              <p:nvPr/>
            </p:nvSpPr>
            <p:spPr bwMode="auto">
              <a:xfrm>
                <a:off x="352" y="3317"/>
                <a:ext cx="384" cy="43"/>
              </a:xfrm>
              <a:prstGeom prst="rect">
                <a:avLst/>
              </a:prstGeom>
              <a:solidFill>
                <a:srgbClr val="FFFFB5"/>
              </a:solidFill>
              <a:ln w="9525">
                <a:solidFill>
                  <a:srgbClr val="FFFFB5"/>
                </a:solidFill>
                <a:miter lim="800000"/>
                <a:headEnd/>
                <a:tailEnd/>
              </a:ln>
            </p:spPr>
            <p:txBody>
              <a:bodyPr wrap="none" anchor="ctr"/>
              <a:lstStyle/>
              <a:p>
                <a:endParaRPr lang="en-US"/>
              </a:p>
            </p:txBody>
          </p:sp>
          <p:sp>
            <p:nvSpPr>
              <p:cNvPr id="61" name="Line 38">
                <a:extLst>
                  <a:ext uri="{FF2B5EF4-FFF2-40B4-BE49-F238E27FC236}">
                    <a16:creationId xmlns:a16="http://schemas.microsoft.com/office/drawing/2014/main" id="{78C39757-A94A-4A06-B648-B803A3F4A073}"/>
                  </a:ext>
                </a:extLst>
              </p:cNvPr>
              <p:cNvSpPr>
                <a:spLocks noChangeShapeType="1"/>
              </p:cNvSpPr>
              <p:nvPr/>
            </p:nvSpPr>
            <p:spPr bwMode="auto">
              <a:xfrm>
                <a:off x="409" y="3290"/>
                <a:ext cx="0" cy="76"/>
              </a:xfrm>
              <a:prstGeom prst="line">
                <a:avLst/>
              </a:prstGeom>
              <a:noFill/>
              <a:ln w="9525">
                <a:solidFill>
                  <a:srgbClr val="993366"/>
                </a:solidFill>
                <a:round/>
                <a:headEnd/>
                <a:tailEnd/>
              </a:ln>
            </p:spPr>
            <p:txBody>
              <a:bodyPr/>
              <a:lstStyle/>
              <a:p>
                <a:endParaRPr lang="en-US"/>
              </a:p>
            </p:txBody>
          </p:sp>
          <p:sp>
            <p:nvSpPr>
              <p:cNvPr id="62" name="Line 39">
                <a:extLst>
                  <a:ext uri="{FF2B5EF4-FFF2-40B4-BE49-F238E27FC236}">
                    <a16:creationId xmlns:a16="http://schemas.microsoft.com/office/drawing/2014/main" id="{FB2AC803-BC48-4B88-93D2-CE2B5E930E12}"/>
                  </a:ext>
                </a:extLst>
              </p:cNvPr>
              <p:cNvSpPr>
                <a:spLocks noChangeShapeType="1"/>
              </p:cNvSpPr>
              <p:nvPr/>
            </p:nvSpPr>
            <p:spPr bwMode="auto">
              <a:xfrm>
                <a:off x="440" y="3303"/>
                <a:ext cx="0" cy="76"/>
              </a:xfrm>
              <a:prstGeom prst="line">
                <a:avLst/>
              </a:prstGeom>
              <a:noFill/>
              <a:ln w="9525">
                <a:solidFill>
                  <a:srgbClr val="993366"/>
                </a:solidFill>
                <a:round/>
                <a:headEnd/>
                <a:tailEnd/>
              </a:ln>
            </p:spPr>
            <p:txBody>
              <a:bodyPr/>
              <a:lstStyle/>
              <a:p>
                <a:endParaRPr lang="en-US"/>
              </a:p>
            </p:txBody>
          </p:sp>
          <p:sp>
            <p:nvSpPr>
              <p:cNvPr id="63" name="Line 40">
                <a:extLst>
                  <a:ext uri="{FF2B5EF4-FFF2-40B4-BE49-F238E27FC236}">
                    <a16:creationId xmlns:a16="http://schemas.microsoft.com/office/drawing/2014/main" id="{A1B64CB7-8627-44CB-8CB9-AD662826A3FD}"/>
                  </a:ext>
                </a:extLst>
              </p:cNvPr>
              <p:cNvSpPr>
                <a:spLocks noChangeShapeType="1"/>
              </p:cNvSpPr>
              <p:nvPr/>
            </p:nvSpPr>
            <p:spPr bwMode="auto">
              <a:xfrm>
                <a:off x="495" y="3304"/>
                <a:ext cx="0" cy="76"/>
              </a:xfrm>
              <a:prstGeom prst="line">
                <a:avLst/>
              </a:prstGeom>
              <a:noFill/>
              <a:ln w="9525">
                <a:solidFill>
                  <a:srgbClr val="993366"/>
                </a:solidFill>
                <a:round/>
                <a:headEnd/>
                <a:tailEnd/>
              </a:ln>
            </p:spPr>
            <p:txBody>
              <a:bodyPr/>
              <a:lstStyle/>
              <a:p>
                <a:endParaRPr lang="en-US"/>
              </a:p>
            </p:txBody>
          </p:sp>
          <p:sp>
            <p:nvSpPr>
              <p:cNvPr id="64" name="Line 41">
                <a:extLst>
                  <a:ext uri="{FF2B5EF4-FFF2-40B4-BE49-F238E27FC236}">
                    <a16:creationId xmlns:a16="http://schemas.microsoft.com/office/drawing/2014/main" id="{7CC19C9C-D56A-49EB-B7D9-74F13A313965}"/>
                  </a:ext>
                </a:extLst>
              </p:cNvPr>
              <p:cNvSpPr>
                <a:spLocks noChangeShapeType="1"/>
              </p:cNvSpPr>
              <p:nvPr/>
            </p:nvSpPr>
            <p:spPr bwMode="auto">
              <a:xfrm>
                <a:off x="616" y="3299"/>
                <a:ext cx="0" cy="76"/>
              </a:xfrm>
              <a:prstGeom prst="line">
                <a:avLst/>
              </a:prstGeom>
              <a:noFill/>
              <a:ln w="9525">
                <a:solidFill>
                  <a:srgbClr val="993366"/>
                </a:solidFill>
                <a:round/>
                <a:headEnd/>
                <a:tailEnd/>
              </a:ln>
            </p:spPr>
            <p:txBody>
              <a:bodyPr/>
              <a:lstStyle/>
              <a:p>
                <a:endParaRPr lang="en-US"/>
              </a:p>
            </p:txBody>
          </p:sp>
          <p:sp>
            <p:nvSpPr>
              <p:cNvPr id="65" name="Line 42">
                <a:extLst>
                  <a:ext uri="{FF2B5EF4-FFF2-40B4-BE49-F238E27FC236}">
                    <a16:creationId xmlns:a16="http://schemas.microsoft.com/office/drawing/2014/main" id="{6BF1F577-D232-43FA-BF84-72BE938AE7D3}"/>
                  </a:ext>
                </a:extLst>
              </p:cNvPr>
              <p:cNvSpPr>
                <a:spLocks noChangeShapeType="1"/>
              </p:cNvSpPr>
              <p:nvPr/>
            </p:nvSpPr>
            <p:spPr bwMode="auto">
              <a:xfrm>
                <a:off x="647" y="3306"/>
                <a:ext cx="0" cy="76"/>
              </a:xfrm>
              <a:prstGeom prst="line">
                <a:avLst/>
              </a:prstGeom>
              <a:noFill/>
              <a:ln w="9525">
                <a:solidFill>
                  <a:srgbClr val="993366"/>
                </a:solidFill>
                <a:round/>
                <a:headEnd/>
                <a:tailEnd/>
              </a:ln>
            </p:spPr>
            <p:txBody>
              <a:bodyPr/>
              <a:lstStyle/>
              <a:p>
                <a:endParaRPr lang="en-US"/>
              </a:p>
            </p:txBody>
          </p:sp>
          <p:sp>
            <p:nvSpPr>
              <p:cNvPr id="66" name="Line 43">
                <a:extLst>
                  <a:ext uri="{FF2B5EF4-FFF2-40B4-BE49-F238E27FC236}">
                    <a16:creationId xmlns:a16="http://schemas.microsoft.com/office/drawing/2014/main" id="{A21C6A06-C2DF-4747-B538-D88956DB7EF5}"/>
                  </a:ext>
                </a:extLst>
              </p:cNvPr>
              <p:cNvSpPr>
                <a:spLocks noChangeShapeType="1"/>
              </p:cNvSpPr>
              <p:nvPr/>
            </p:nvSpPr>
            <p:spPr bwMode="auto">
              <a:xfrm>
                <a:off x="558" y="3295"/>
                <a:ext cx="0" cy="76"/>
              </a:xfrm>
              <a:prstGeom prst="line">
                <a:avLst/>
              </a:prstGeom>
              <a:noFill/>
              <a:ln w="9525">
                <a:solidFill>
                  <a:srgbClr val="993366"/>
                </a:solidFill>
                <a:round/>
                <a:headEnd/>
                <a:tailEnd/>
              </a:ln>
            </p:spPr>
            <p:txBody>
              <a:bodyPr/>
              <a:lstStyle/>
              <a:p>
                <a:endParaRPr lang="en-US"/>
              </a:p>
            </p:txBody>
          </p:sp>
        </p:grpSp>
        <p:grpSp>
          <p:nvGrpSpPr>
            <p:cNvPr id="21" name="Group 44">
              <a:extLst>
                <a:ext uri="{FF2B5EF4-FFF2-40B4-BE49-F238E27FC236}">
                  <a16:creationId xmlns:a16="http://schemas.microsoft.com/office/drawing/2014/main" id="{8679552F-26A7-4961-B48F-BCC23A054CFE}"/>
                </a:ext>
              </a:extLst>
            </p:cNvPr>
            <p:cNvGrpSpPr>
              <a:grpSpLocks/>
            </p:cNvGrpSpPr>
            <p:nvPr/>
          </p:nvGrpSpPr>
          <p:grpSpPr bwMode="auto">
            <a:xfrm>
              <a:off x="2933700" y="4995863"/>
              <a:ext cx="609600" cy="1079500"/>
              <a:chOff x="352" y="2829"/>
              <a:chExt cx="384" cy="680"/>
            </a:xfrm>
          </p:grpSpPr>
          <p:sp>
            <p:nvSpPr>
              <p:cNvPr id="41" name="Rectangle 45">
                <a:extLst>
                  <a:ext uri="{FF2B5EF4-FFF2-40B4-BE49-F238E27FC236}">
                    <a16:creationId xmlns:a16="http://schemas.microsoft.com/office/drawing/2014/main" id="{09F6E5EA-8721-4633-8A77-DE8C29316D32}"/>
                  </a:ext>
                </a:extLst>
              </p:cNvPr>
              <p:cNvSpPr>
                <a:spLocks noChangeArrowheads="1"/>
              </p:cNvSpPr>
              <p:nvPr/>
            </p:nvSpPr>
            <p:spPr bwMode="auto">
              <a:xfrm>
                <a:off x="485" y="2829"/>
                <a:ext cx="81" cy="178"/>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42" name="Rectangle 46">
                <a:extLst>
                  <a:ext uri="{FF2B5EF4-FFF2-40B4-BE49-F238E27FC236}">
                    <a16:creationId xmlns:a16="http://schemas.microsoft.com/office/drawing/2014/main" id="{E9F4E6EF-8EB1-4BA3-966E-007C2DFEABF4}"/>
                  </a:ext>
                </a:extLst>
              </p:cNvPr>
              <p:cNvSpPr>
                <a:spLocks noChangeArrowheads="1"/>
              </p:cNvSpPr>
              <p:nvPr/>
            </p:nvSpPr>
            <p:spPr bwMode="auto">
              <a:xfrm>
                <a:off x="384" y="2998"/>
                <a:ext cx="288" cy="36"/>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43" name="Rectangle 47">
                <a:extLst>
                  <a:ext uri="{FF2B5EF4-FFF2-40B4-BE49-F238E27FC236}">
                    <a16:creationId xmlns:a16="http://schemas.microsoft.com/office/drawing/2014/main" id="{0FEECA58-D16D-4952-85C7-84EAC2ED868B}"/>
                  </a:ext>
                </a:extLst>
              </p:cNvPr>
              <p:cNvSpPr>
                <a:spLocks noChangeArrowheads="1"/>
              </p:cNvSpPr>
              <p:nvPr/>
            </p:nvSpPr>
            <p:spPr bwMode="auto">
              <a:xfrm>
                <a:off x="498" y="3040"/>
                <a:ext cx="65" cy="365"/>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44" name="Rectangle 48">
                <a:extLst>
                  <a:ext uri="{FF2B5EF4-FFF2-40B4-BE49-F238E27FC236}">
                    <a16:creationId xmlns:a16="http://schemas.microsoft.com/office/drawing/2014/main" id="{37220E53-FC81-4A1C-80EE-27B32B028F34}"/>
                  </a:ext>
                </a:extLst>
              </p:cNvPr>
              <p:cNvSpPr>
                <a:spLocks noChangeArrowheads="1"/>
              </p:cNvSpPr>
              <p:nvPr/>
            </p:nvSpPr>
            <p:spPr bwMode="auto">
              <a:xfrm>
                <a:off x="404" y="3040"/>
                <a:ext cx="36" cy="442"/>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45" name="Rectangle 49">
                <a:extLst>
                  <a:ext uri="{FF2B5EF4-FFF2-40B4-BE49-F238E27FC236}">
                    <a16:creationId xmlns:a16="http://schemas.microsoft.com/office/drawing/2014/main" id="{ED596DC8-161D-40EC-A84D-C41341E5BEFF}"/>
                  </a:ext>
                </a:extLst>
              </p:cNvPr>
              <p:cNvSpPr>
                <a:spLocks noChangeArrowheads="1"/>
              </p:cNvSpPr>
              <p:nvPr/>
            </p:nvSpPr>
            <p:spPr bwMode="auto">
              <a:xfrm>
                <a:off x="615" y="3041"/>
                <a:ext cx="36" cy="442"/>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46" name="Rectangle 50">
                <a:extLst>
                  <a:ext uri="{FF2B5EF4-FFF2-40B4-BE49-F238E27FC236}">
                    <a16:creationId xmlns:a16="http://schemas.microsoft.com/office/drawing/2014/main" id="{6EA9095B-4998-4FF7-B7C7-89E6BA67F87A}"/>
                  </a:ext>
                </a:extLst>
              </p:cNvPr>
              <p:cNvSpPr>
                <a:spLocks noChangeArrowheads="1"/>
              </p:cNvSpPr>
              <p:nvPr/>
            </p:nvSpPr>
            <p:spPr bwMode="auto">
              <a:xfrm>
                <a:off x="396" y="3482"/>
                <a:ext cx="275" cy="27"/>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47" name="Rectangle 51">
                <a:extLst>
                  <a:ext uri="{FF2B5EF4-FFF2-40B4-BE49-F238E27FC236}">
                    <a16:creationId xmlns:a16="http://schemas.microsoft.com/office/drawing/2014/main" id="{113F59FD-6700-4BCE-8E19-D742A2A98771}"/>
                  </a:ext>
                </a:extLst>
              </p:cNvPr>
              <p:cNvSpPr>
                <a:spLocks noChangeArrowheads="1"/>
              </p:cNvSpPr>
              <p:nvPr/>
            </p:nvSpPr>
            <p:spPr bwMode="auto">
              <a:xfrm>
                <a:off x="352" y="3317"/>
                <a:ext cx="384" cy="43"/>
              </a:xfrm>
              <a:prstGeom prst="rect">
                <a:avLst/>
              </a:prstGeom>
              <a:solidFill>
                <a:srgbClr val="FFFFB5"/>
              </a:solidFill>
              <a:ln w="9525">
                <a:solidFill>
                  <a:srgbClr val="FFFFB5"/>
                </a:solidFill>
                <a:miter lim="800000"/>
                <a:headEnd/>
                <a:tailEnd/>
              </a:ln>
            </p:spPr>
            <p:txBody>
              <a:bodyPr wrap="none" anchor="ctr"/>
              <a:lstStyle/>
              <a:p>
                <a:endParaRPr lang="en-US"/>
              </a:p>
            </p:txBody>
          </p:sp>
          <p:sp>
            <p:nvSpPr>
              <p:cNvPr id="48" name="Line 52">
                <a:extLst>
                  <a:ext uri="{FF2B5EF4-FFF2-40B4-BE49-F238E27FC236}">
                    <a16:creationId xmlns:a16="http://schemas.microsoft.com/office/drawing/2014/main" id="{04662DFB-D166-47D9-A0CC-10EA92B53AF4}"/>
                  </a:ext>
                </a:extLst>
              </p:cNvPr>
              <p:cNvSpPr>
                <a:spLocks noChangeShapeType="1"/>
              </p:cNvSpPr>
              <p:nvPr/>
            </p:nvSpPr>
            <p:spPr bwMode="auto">
              <a:xfrm>
                <a:off x="409" y="3290"/>
                <a:ext cx="0" cy="76"/>
              </a:xfrm>
              <a:prstGeom prst="line">
                <a:avLst/>
              </a:prstGeom>
              <a:noFill/>
              <a:ln w="9525">
                <a:solidFill>
                  <a:srgbClr val="993366"/>
                </a:solidFill>
                <a:round/>
                <a:headEnd/>
                <a:tailEnd/>
              </a:ln>
            </p:spPr>
            <p:txBody>
              <a:bodyPr/>
              <a:lstStyle/>
              <a:p>
                <a:endParaRPr lang="en-US"/>
              </a:p>
            </p:txBody>
          </p:sp>
          <p:sp>
            <p:nvSpPr>
              <p:cNvPr id="49" name="Line 53">
                <a:extLst>
                  <a:ext uri="{FF2B5EF4-FFF2-40B4-BE49-F238E27FC236}">
                    <a16:creationId xmlns:a16="http://schemas.microsoft.com/office/drawing/2014/main" id="{F23E9C2A-B51A-41A2-85B8-4F29F0BF77CE}"/>
                  </a:ext>
                </a:extLst>
              </p:cNvPr>
              <p:cNvSpPr>
                <a:spLocks noChangeShapeType="1"/>
              </p:cNvSpPr>
              <p:nvPr/>
            </p:nvSpPr>
            <p:spPr bwMode="auto">
              <a:xfrm>
                <a:off x="440" y="3303"/>
                <a:ext cx="0" cy="76"/>
              </a:xfrm>
              <a:prstGeom prst="line">
                <a:avLst/>
              </a:prstGeom>
              <a:noFill/>
              <a:ln w="9525">
                <a:solidFill>
                  <a:srgbClr val="993366"/>
                </a:solidFill>
                <a:round/>
                <a:headEnd/>
                <a:tailEnd/>
              </a:ln>
            </p:spPr>
            <p:txBody>
              <a:bodyPr/>
              <a:lstStyle/>
              <a:p>
                <a:endParaRPr lang="en-US"/>
              </a:p>
            </p:txBody>
          </p:sp>
          <p:sp>
            <p:nvSpPr>
              <p:cNvPr id="50" name="Line 54">
                <a:extLst>
                  <a:ext uri="{FF2B5EF4-FFF2-40B4-BE49-F238E27FC236}">
                    <a16:creationId xmlns:a16="http://schemas.microsoft.com/office/drawing/2014/main" id="{C4AA288E-16C0-4A04-81EF-E77F578DDCA7}"/>
                  </a:ext>
                </a:extLst>
              </p:cNvPr>
              <p:cNvSpPr>
                <a:spLocks noChangeShapeType="1"/>
              </p:cNvSpPr>
              <p:nvPr/>
            </p:nvSpPr>
            <p:spPr bwMode="auto">
              <a:xfrm>
                <a:off x="495" y="3304"/>
                <a:ext cx="0" cy="76"/>
              </a:xfrm>
              <a:prstGeom prst="line">
                <a:avLst/>
              </a:prstGeom>
              <a:noFill/>
              <a:ln w="9525">
                <a:solidFill>
                  <a:srgbClr val="993366"/>
                </a:solidFill>
                <a:round/>
                <a:headEnd/>
                <a:tailEnd/>
              </a:ln>
            </p:spPr>
            <p:txBody>
              <a:bodyPr/>
              <a:lstStyle/>
              <a:p>
                <a:endParaRPr lang="en-US"/>
              </a:p>
            </p:txBody>
          </p:sp>
          <p:sp>
            <p:nvSpPr>
              <p:cNvPr id="51" name="Line 55">
                <a:extLst>
                  <a:ext uri="{FF2B5EF4-FFF2-40B4-BE49-F238E27FC236}">
                    <a16:creationId xmlns:a16="http://schemas.microsoft.com/office/drawing/2014/main" id="{C6315DA6-2AC2-4113-AD6F-57D816250F1E}"/>
                  </a:ext>
                </a:extLst>
              </p:cNvPr>
              <p:cNvSpPr>
                <a:spLocks noChangeShapeType="1"/>
              </p:cNvSpPr>
              <p:nvPr/>
            </p:nvSpPr>
            <p:spPr bwMode="auto">
              <a:xfrm>
                <a:off x="616" y="3299"/>
                <a:ext cx="0" cy="76"/>
              </a:xfrm>
              <a:prstGeom prst="line">
                <a:avLst/>
              </a:prstGeom>
              <a:noFill/>
              <a:ln w="9525">
                <a:solidFill>
                  <a:srgbClr val="993366"/>
                </a:solidFill>
                <a:round/>
                <a:headEnd/>
                <a:tailEnd/>
              </a:ln>
            </p:spPr>
            <p:txBody>
              <a:bodyPr/>
              <a:lstStyle/>
              <a:p>
                <a:endParaRPr lang="en-US"/>
              </a:p>
            </p:txBody>
          </p:sp>
          <p:sp>
            <p:nvSpPr>
              <p:cNvPr id="52" name="Line 56">
                <a:extLst>
                  <a:ext uri="{FF2B5EF4-FFF2-40B4-BE49-F238E27FC236}">
                    <a16:creationId xmlns:a16="http://schemas.microsoft.com/office/drawing/2014/main" id="{5E9020DD-589B-4E82-909E-1105CF29F191}"/>
                  </a:ext>
                </a:extLst>
              </p:cNvPr>
              <p:cNvSpPr>
                <a:spLocks noChangeShapeType="1"/>
              </p:cNvSpPr>
              <p:nvPr/>
            </p:nvSpPr>
            <p:spPr bwMode="auto">
              <a:xfrm>
                <a:off x="647" y="3306"/>
                <a:ext cx="0" cy="76"/>
              </a:xfrm>
              <a:prstGeom prst="line">
                <a:avLst/>
              </a:prstGeom>
              <a:noFill/>
              <a:ln w="9525">
                <a:solidFill>
                  <a:srgbClr val="993366"/>
                </a:solidFill>
                <a:round/>
                <a:headEnd/>
                <a:tailEnd/>
              </a:ln>
            </p:spPr>
            <p:txBody>
              <a:bodyPr/>
              <a:lstStyle/>
              <a:p>
                <a:endParaRPr lang="en-US"/>
              </a:p>
            </p:txBody>
          </p:sp>
          <p:sp>
            <p:nvSpPr>
              <p:cNvPr id="53" name="Line 57">
                <a:extLst>
                  <a:ext uri="{FF2B5EF4-FFF2-40B4-BE49-F238E27FC236}">
                    <a16:creationId xmlns:a16="http://schemas.microsoft.com/office/drawing/2014/main" id="{91AFC4E5-67F7-44B5-AA76-0CFB47E81DA5}"/>
                  </a:ext>
                </a:extLst>
              </p:cNvPr>
              <p:cNvSpPr>
                <a:spLocks noChangeShapeType="1"/>
              </p:cNvSpPr>
              <p:nvPr/>
            </p:nvSpPr>
            <p:spPr bwMode="auto">
              <a:xfrm>
                <a:off x="558" y="3295"/>
                <a:ext cx="0" cy="76"/>
              </a:xfrm>
              <a:prstGeom prst="line">
                <a:avLst/>
              </a:prstGeom>
              <a:noFill/>
              <a:ln w="9525">
                <a:solidFill>
                  <a:srgbClr val="993366"/>
                </a:solidFill>
                <a:round/>
                <a:headEnd/>
                <a:tailEnd/>
              </a:ln>
            </p:spPr>
            <p:txBody>
              <a:bodyPr/>
              <a:lstStyle/>
              <a:p>
                <a:endParaRPr lang="en-US"/>
              </a:p>
            </p:txBody>
          </p:sp>
        </p:grpSp>
        <p:grpSp>
          <p:nvGrpSpPr>
            <p:cNvPr id="22" name="Group 58">
              <a:extLst>
                <a:ext uri="{FF2B5EF4-FFF2-40B4-BE49-F238E27FC236}">
                  <a16:creationId xmlns:a16="http://schemas.microsoft.com/office/drawing/2014/main" id="{D8D9D9FB-8AFE-421C-AF78-E33FEB4B1BFE}"/>
                </a:ext>
              </a:extLst>
            </p:cNvPr>
            <p:cNvGrpSpPr>
              <a:grpSpLocks/>
            </p:cNvGrpSpPr>
            <p:nvPr/>
          </p:nvGrpSpPr>
          <p:grpSpPr bwMode="auto">
            <a:xfrm>
              <a:off x="3516313" y="4997450"/>
              <a:ext cx="609600" cy="1079500"/>
              <a:chOff x="352" y="2829"/>
              <a:chExt cx="384" cy="680"/>
            </a:xfrm>
          </p:grpSpPr>
          <p:sp>
            <p:nvSpPr>
              <p:cNvPr id="28" name="Rectangle 59">
                <a:extLst>
                  <a:ext uri="{FF2B5EF4-FFF2-40B4-BE49-F238E27FC236}">
                    <a16:creationId xmlns:a16="http://schemas.microsoft.com/office/drawing/2014/main" id="{045DEC29-4DA0-499D-BBF7-FAF46150F48D}"/>
                  </a:ext>
                </a:extLst>
              </p:cNvPr>
              <p:cNvSpPr>
                <a:spLocks noChangeArrowheads="1"/>
              </p:cNvSpPr>
              <p:nvPr/>
            </p:nvSpPr>
            <p:spPr bwMode="auto">
              <a:xfrm>
                <a:off x="485" y="2829"/>
                <a:ext cx="81" cy="178"/>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29" name="Rectangle 60">
                <a:extLst>
                  <a:ext uri="{FF2B5EF4-FFF2-40B4-BE49-F238E27FC236}">
                    <a16:creationId xmlns:a16="http://schemas.microsoft.com/office/drawing/2014/main" id="{45A69DCC-66B8-456A-9A7A-2E87EE74B031}"/>
                  </a:ext>
                </a:extLst>
              </p:cNvPr>
              <p:cNvSpPr>
                <a:spLocks noChangeArrowheads="1"/>
              </p:cNvSpPr>
              <p:nvPr/>
            </p:nvSpPr>
            <p:spPr bwMode="auto">
              <a:xfrm>
                <a:off x="384" y="2998"/>
                <a:ext cx="288" cy="36"/>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30" name="Rectangle 61">
                <a:extLst>
                  <a:ext uri="{FF2B5EF4-FFF2-40B4-BE49-F238E27FC236}">
                    <a16:creationId xmlns:a16="http://schemas.microsoft.com/office/drawing/2014/main" id="{7755CEF5-10BA-4637-845F-21E0198A38E8}"/>
                  </a:ext>
                </a:extLst>
              </p:cNvPr>
              <p:cNvSpPr>
                <a:spLocks noChangeArrowheads="1"/>
              </p:cNvSpPr>
              <p:nvPr/>
            </p:nvSpPr>
            <p:spPr bwMode="auto">
              <a:xfrm>
                <a:off x="498" y="3040"/>
                <a:ext cx="65" cy="365"/>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31" name="Rectangle 62">
                <a:extLst>
                  <a:ext uri="{FF2B5EF4-FFF2-40B4-BE49-F238E27FC236}">
                    <a16:creationId xmlns:a16="http://schemas.microsoft.com/office/drawing/2014/main" id="{19E9F121-9225-4AC7-9641-97B31AF1B1D3}"/>
                  </a:ext>
                </a:extLst>
              </p:cNvPr>
              <p:cNvSpPr>
                <a:spLocks noChangeArrowheads="1"/>
              </p:cNvSpPr>
              <p:nvPr/>
            </p:nvSpPr>
            <p:spPr bwMode="auto">
              <a:xfrm>
                <a:off x="404" y="3040"/>
                <a:ext cx="36" cy="442"/>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32" name="Rectangle 63">
                <a:extLst>
                  <a:ext uri="{FF2B5EF4-FFF2-40B4-BE49-F238E27FC236}">
                    <a16:creationId xmlns:a16="http://schemas.microsoft.com/office/drawing/2014/main" id="{4137E883-BD65-41BC-984C-C2F581F49ABD}"/>
                  </a:ext>
                </a:extLst>
              </p:cNvPr>
              <p:cNvSpPr>
                <a:spLocks noChangeArrowheads="1"/>
              </p:cNvSpPr>
              <p:nvPr/>
            </p:nvSpPr>
            <p:spPr bwMode="auto">
              <a:xfrm>
                <a:off x="615" y="3041"/>
                <a:ext cx="36" cy="442"/>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33" name="Rectangle 64">
                <a:extLst>
                  <a:ext uri="{FF2B5EF4-FFF2-40B4-BE49-F238E27FC236}">
                    <a16:creationId xmlns:a16="http://schemas.microsoft.com/office/drawing/2014/main" id="{2C42214F-0162-4FFA-8C81-66965C7EC112}"/>
                  </a:ext>
                </a:extLst>
              </p:cNvPr>
              <p:cNvSpPr>
                <a:spLocks noChangeArrowheads="1"/>
              </p:cNvSpPr>
              <p:nvPr/>
            </p:nvSpPr>
            <p:spPr bwMode="auto">
              <a:xfrm>
                <a:off x="396" y="3482"/>
                <a:ext cx="275" cy="27"/>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34" name="Rectangle 65">
                <a:extLst>
                  <a:ext uri="{FF2B5EF4-FFF2-40B4-BE49-F238E27FC236}">
                    <a16:creationId xmlns:a16="http://schemas.microsoft.com/office/drawing/2014/main" id="{FCB699EF-87EA-454B-A25B-DE61102BF308}"/>
                  </a:ext>
                </a:extLst>
              </p:cNvPr>
              <p:cNvSpPr>
                <a:spLocks noChangeArrowheads="1"/>
              </p:cNvSpPr>
              <p:nvPr/>
            </p:nvSpPr>
            <p:spPr bwMode="auto">
              <a:xfrm>
                <a:off x="352" y="3317"/>
                <a:ext cx="384" cy="43"/>
              </a:xfrm>
              <a:prstGeom prst="rect">
                <a:avLst/>
              </a:prstGeom>
              <a:solidFill>
                <a:srgbClr val="FFFFB5"/>
              </a:solidFill>
              <a:ln w="9525">
                <a:solidFill>
                  <a:srgbClr val="FFFFB5"/>
                </a:solidFill>
                <a:miter lim="800000"/>
                <a:headEnd/>
                <a:tailEnd/>
              </a:ln>
            </p:spPr>
            <p:txBody>
              <a:bodyPr wrap="none" anchor="ctr"/>
              <a:lstStyle/>
              <a:p>
                <a:endParaRPr lang="en-US"/>
              </a:p>
            </p:txBody>
          </p:sp>
          <p:sp>
            <p:nvSpPr>
              <p:cNvPr id="35" name="Line 66">
                <a:extLst>
                  <a:ext uri="{FF2B5EF4-FFF2-40B4-BE49-F238E27FC236}">
                    <a16:creationId xmlns:a16="http://schemas.microsoft.com/office/drawing/2014/main" id="{1A851E55-4263-44C9-948E-82B786226EBB}"/>
                  </a:ext>
                </a:extLst>
              </p:cNvPr>
              <p:cNvSpPr>
                <a:spLocks noChangeShapeType="1"/>
              </p:cNvSpPr>
              <p:nvPr/>
            </p:nvSpPr>
            <p:spPr bwMode="auto">
              <a:xfrm>
                <a:off x="409" y="3290"/>
                <a:ext cx="0" cy="76"/>
              </a:xfrm>
              <a:prstGeom prst="line">
                <a:avLst/>
              </a:prstGeom>
              <a:noFill/>
              <a:ln w="9525">
                <a:solidFill>
                  <a:srgbClr val="993366"/>
                </a:solidFill>
                <a:round/>
                <a:headEnd/>
                <a:tailEnd/>
              </a:ln>
            </p:spPr>
            <p:txBody>
              <a:bodyPr/>
              <a:lstStyle/>
              <a:p>
                <a:endParaRPr lang="en-US"/>
              </a:p>
            </p:txBody>
          </p:sp>
          <p:sp>
            <p:nvSpPr>
              <p:cNvPr id="36" name="Line 67">
                <a:extLst>
                  <a:ext uri="{FF2B5EF4-FFF2-40B4-BE49-F238E27FC236}">
                    <a16:creationId xmlns:a16="http://schemas.microsoft.com/office/drawing/2014/main" id="{D5B6E6BC-B429-45B4-9B94-66FC40D5150C}"/>
                  </a:ext>
                </a:extLst>
              </p:cNvPr>
              <p:cNvSpPr>
                <a:spLocks noChangeShapeType="1"/>
              </p:cNvSpPr>
              <p:nvPr/>
            </p:nvSpPr>
            <p:spPr bwMode="auto">
              <a:xfrm>
                <a:off x="440" y="3303"/>
                <a:ext cx="0" cy="76"/>
              </a:xfrm>
              <a:prstGeom prst="line">
                <a:avLst/>
              </a:prstGeom>
              <a:noFill/>
              <a:ln w="9525">
                <a:solidFill>
                  <a:srgbClr val="993366"/>
                </a:solidFill>
                <a:round/>
                <a:headEnd/>
                <a:tailEnd/>
              </a:ln>
            </p:spPr>
            <p:txBody>
              <a:bodyPr/>
              <a:lstStyle/>
              <a:p>
                <a:endParaRPr lang="en-US"/>
              </a:p>
            </p:txBody>
          </p:sp>
          <p:sp>
            <p:nvSpPr>
              <p:cNvPr id="37" name="Line 68">
                <a:extLst>
                  <a:ext uri="{FF2B5EF4-FFF2-40B4-BE49-F238E27FC236}">
                    <a16:creationId xmlns:a16="http://schemas.microsoft.com/office/drawing/2014/main" id="{9A35E2C5-11B7-476D-B36A-3B2323529523}"/>
                  </a:ext>
                </a:extLst>
              </p:cNvPr>
              <p:cNvSpPr>
                <a:spLocks noChangeShapeType="1"/>
              </p:cNvSpPr>
              <p:nvPr/>
            </p:nvSpPr>
            <p:spPr bwMode="auto">
              <a:xfrm>
                <a:off x="495" y="3304"/>
                <a:ext cx="0" cy="76"/>
              </a:xfrm>
              <a:prstGeom prst="line">
                <a:avLst/>
              </a:prstGeom>
              <a:noFill/>
              <a:ln w="9525">
                <a:solidFill>
                  <a:srgbClr val="993366"/>
                </a:solidFill>
                <a:round/>
                <a:headEnd/>
                <a:tailEnd/>
              </a:ln>
            </p:spPr>
            <p:txBody>
              <a:bodyPr/>
              <a:lstStyle/>
              <a:p>
                <a:endParaRPr lang="en-US"/>
              </a:p>
            </p:txBody>
          </p:sp>
          <p:sp>
            <p:nvSpPr>
              <p:cNvPr id="38" name="Line 69">
                <a:extLst>
                  <a:ext uri="{FF2B5EF4-FFF2-40B4-BE49-F238E27FC236}">
                    <a16:creationId xmlns:a16="http://schemas.microsoft.com/office/drawing/2014/main" id="{D0CEAF08-C086-4EB2-9B42-D667CE19B775}"/>
                  </a:ext>
                </a:extLst>
              </p:cNvPr>
              <p:cNvSpPr>
                <a:spLocks noChangeShapeType="1"/>
              </p:cNvSpPr>
              <p:nvPr/>
            </p:nvSpPr>
            <p:spPr bwMode="auto">
              <a:xfrm>
                <a:off x="616" y="3299"/>
                <a:ext cx="0" cy="76"/>
              </a:xfrm>
              <a:prstGeom prst="line">
                <a:avLst/>
              </a:prstGeom>
              <a:noFill/>
              <a:ln w="9525">
                <a:solidFill>
                  <a:srgbClr val="993366"/>
                </a:solidFill>
                <a:round/>
                <a:headEnd/>
                <a:tailEnd/>
              </a:ln>
            </p:spPr>
            <p:txBody>
              <a:bodyPr/>
              <a:lstStyle/>
              <a:p>
                <a:endParaRPr lang="en-US"/>
              </a:p>
            </p:txBody>
          </p:sp>
          <p:sp>
            <p:nvSpPr>
              <p:cNvPr id="39" name="Line 70">
                <a:extLst>
                  <a:ext uri="{FF2B5EF4-FFF2-40B4-BE49-F238E27FC236}">
                    <a16:creationId xmlns:a16="http://schemas.microsoft.com/office/drawing/2014/main" id="{F21A6E8D-BDE4-4E8F-BE8F-E1461639C814}"/>
                  </a:ext>
                </a:extLst>
              </p:cNvPr>
              <p:cNvSpPr>
                <a:spLocks noChangeShapeType="1"/>
              </p:cNvSpPr>
              <p:nvPr/>
            </p:nvSpPr>
            <p:spPr bwMode="auto">
              <a:xfrm>
                <a:off x="647" y="3306"/>
                <a:ext cx="0" cy="76"/>
              </a:xfrm>
              <a:prstGeom prst="line">
                <a:avLst/>
              </a:prstGeom>
              <a:noFill/>
              <a:ln w="9525">
                <a:solidFill>
                  <a:srgbClr val="993366"/>
                </a:solidFill>
                <a:round/>
                <a:headEnd/>
                <a:tailEnd/>
              </a:ln>
            </p:spPr>
            <p:txBody>
              <a:bodyPr/>
              <a:lstStyle/>
              <a:p>
                <a:endParaRPr lang="en-US"/>
              </a:p>
            </p:txBody>
          </p:sp>
          <p:sp>
            <p:nvSpPr>
              <p:cNvPr id="40" name="Line 71">
                <a:extLst>
                  <a:ext uri="{FF2B5EF4-FFF2-40B4-BE49-F238E27FC236}">
                    <a16:creationId xmlns:a16="http://schemas.microsoft.com/office/drawing/2014/main" id="{B80868E7-F8CA-4BF5-B198-0A241A4651F8}"/>
                  </a:ext>
                </a:extLst>
              </p:cNvPr>
              <p:cNvSpPr>
                <a:spLocks noChangeShapeType="1"/>
              </p:cNvSpPr>
              <p:nvPr/>
            </p:nvSpPr>
            <p:spPr bwMode="auto">
              <a:xfrm>
                <a:off x="558" y="3295"/>
                <a:ext cx="0" cy="76"/>
              </a:xfrm>
              <a:prstGeom prst="line">
                <a:avLst/>
              </a:prstGeom>
              <a:noFill/>
              <a:ln w="9525">
                <a:solidFill>
                  <a:srgbClr val="993366"/>
                </a:solidFill>
                <a:round/>
                <a:headEnd/>
                <a:tailEnd/>
              </a:ln>
            </p:spPr>
            <p:txBody>
              <a:bodyPr/>
              <a:lstStyle/>
              <a:p>
                <a:endParaRPr lang="en-US"/>
              </a:p>
            </p:txBody>
          </p:sp>
        </p:grpSp>
        <p:sp>
          <p:nvSpPr>
            <p:cNvPr id="23" name="Rectangle 72">
              <a:extLst>
                <a:ext uri="{FF2B5EF4-FFF2-40B4-BE49-F238E27FC236}">
                  <a16:creationId xmlns:a16="http://schemas.microsoft.com/office/drawing/2014/main" id="{91110070-B33F-4148-9367-E0E1C9295A91}"/>
                </a:ext>
              </a:extLst>
            </p:cNvPr>
            <p:cNvSpPr>
              <a:spLocks noChangeArrowheads="1"/>
            </p:cNvSpPr>
            <p:nvPr/>
          </p:nvSpPr>
          <p:spPr bwMode="auto">
            <a:xfrm>
              <a:off x="2057400" y="5581650"/>
              <a:ext cx="720725" cy="455613"/>
            </a:xfrm>
            <a:prstGeom prst="rect">
              <a:avLst/>
            </a:prstGeom>
            <a:solidFill>
              <a:schemeClr val="hlink"/>
            </a:solidFill>
            <a:ln w="9525">
              <a:solidFill>
                <a:srgbClr val="993366"/>
              </a:solidFill>
              <a:miter lim="800000"/>
              <a:headEnd/>
              <a:tailEnd/>
            </a:ln>
          </p:spPr>
          <p:txBody>
            <a:bodyPr wrap="none" anchor="ctr"/>
            <a:lstStyle/>
            <a:p>
              <a:endParaRPr lang="en-US"/>
            </a:p>
          </p:txBody>
        </p:sp>
        <p:sp>
          <p:nvSpPr>
            <p:cNvPr id="24" name="Rectangle 73">
              <a:extLst>
                <a:ext uri="{FF2B5EF4-FFF2-40B4-BE49-F238E27FC236}">
                  <a16:creationId xmlns:a16="http://schemas.microsoft.com/office/drawing/2014/main" id="{161A1EDB-D404-4B22-8229-9BD1C9EE2031}"/>
                </a:ext>
              </a:extLst>
            </p:cNvPr>
            <p:cNvSpPr>
              <a:spLocks noChangeArrowheads="1"/>
            </p:cNvSpPr>
            <p:nvPr/>
          </p:nvSpPr>
          <p:spPr bwMode="auto">
            <a:xfrm>
              <a:off x="2006600" y="5773738"/>
              <a:ext cx="812800" cy="61912"/>
            </a:xfrm>
            <a:prstGeom prst="rect">
              <a:avLst/>
            </a:prstGeom>
            <a:solidFill>
              <a:srgbClr val="FFFFB5"/>
            </a:solidFill>
            <a:ln w="9525">
              <a:solidFill>
                <a:schemeClr val="tx1"/>
              </a:solidFill>
              <a:miter lim="800000"/>
              <a:headEnd/>
              <a:tailEnd/>
            </a:ln>
          </p:spPr>
          <p:txBody>
            <a:bodyPr wrap="none" anchor="ctr"/>
            <a:lstStyle/>
            <a:p>
              <a:endParaRPr lang="en-US"/>
            </a:p>
          </p:txBody>
        </p:sp>
        <p:sp>
          <p:nvSpPr>
            <p:cNvPr id="25" name="Line 74">
              <a:extLst>
                <a:ext uri="{FF2B5EF4-FFF2-40B4-BE49-F238E27FC236}">
                  <a16:creationId xmlns:a16="http://schemas.microsoft.com/office/drawing/2014/main" id="{9D7A7E5D-C243-499F-BEF8-C6D420DDDB3C}"/>
                </a:ext>
              </a:extLst>
            </p:cNvPr>
            <p:cNvSpPr>
              <a:spLocks noChangeShapeType="1"/>
            </p:cNvSpPr>
            <p:nvPr/>
          </p:nvSpPr>
          <p:spPr bwMode="auto">
            <a:xfrm>
              <a:off x="2046288" y="5773738"/>
              <a:ext cx="731837" cy="0"/>
            </a:xfrm>
            <a:prstGeom prst="line">
              <a:avLst/>
            </a:prstGeom>
            <a:noFill/>
            <a:ln w="9525">
              <a:solidFill>
                <a:srgbClr val="993366"/>
              </a:solidFill>
              <a:round/>
              <a:headEnd/>
              <a:tailEnd/>
            </a:ln>
          </p:spPr>
          <p:txBody>
            <a:bodyPr/>
            <a:lstStyle/>
            <a:p>
              <a:endParaRPr lang="en-US"/>
            </a:p>
          </p:txBody>
        </p:sp>
        <p:sp>
          <p:nvSpPr>
            <p:cNvPr id="26" name="Line 75">
              <a:extLst>
                <a:ext uri="{FF2B5EF4-FFF2-40B4-BE49-F238E27FC236}">
                  <a16:creationId xmlns:a16="http://schemas.microsoft.com/office/drawing/2014/main" id="{0CB472C8-C6FA-40BC-924C-E2635DAA1931}"/>
                </a:ext>
              </a:extLst>
            </p:cNvPr>
            <p:cNvSpPr>
              <a:spLocks noChangeShapeType="1"/>
            </p:cNvSpPr>
            <p:nvPr/>
          </p:nvSpPr>
          <p:spPr bwMode="auto">
            <a:xfrm>
              <a:off x="2057400" y="5851525"/>
              <a:ext cx="731838" cy="0"/>
            </a:xfrm>
            <a:prstGeom prst="line">
              <a:avLst/>
            </a:prstGeom>
            <a:noFill/>
            <a:ln w="9525">
              <a:solidFill>
                <a:srgbClr val="993366"/>
              </a:solidFill>
              <a:round/>
              <a:headEnd/>
              <a:tailEnd/>
            </a:ln>
          </p:spPr>
          <p:txBody>
            <a:bodyPr/>
            <a:lstStyle/>
            <a:p>
              <a:endParaRPr lang="en-US"/>
            </a:p>
          </p:txBody>
        </p:sp>
        <p:sp>
          <p:nvSpPr>
            <p:cNvPr id="27" name="Rectangle 76">
              <a:extLst>
                <a:ext uri="{FF2B5EF4-FFF2-40B4-BE49-F238E27FC236}">
                  <a16:creationId xmlns:a16="http://schemas.microsoft.com/office/drawing/2014/main" id="{FDA37B2B-840A-4D33-8FE0-68E2AE2B3A45}"/>
                </a:ext>
              </a:extLst>
            </p:cNvPr>
            <p:cNvSpPr>
              <a:spLocks noChangeArrowheads="1"/>
            </p:cNvSpPr>
            <p:nvPr/>
          </p:nvSpPr>
          <p:spPr bwMode="auto">
            <a:xfrm>
              <a:off x="2351088" y="5002213"/>
              <a:ext cx="109537" cy="588962"/>
            </a:xfrm>
            <a:prstGeom prst="rect">
              <a:avLst/>
            </a:prstGeom>
            <a:solidFill>
              <a:schemeClr val="hlink"/>
            </a:solidFill>
            <a:ln w="9525">
              <a:solidFill>
                <a:srgbClr val="993366"/>
              </a:solidFill>
              <a:miter lim="800000"/>
              <a:headEnd/>
              <a:tailEnd/>
            </a:ln>
          </p:spPr>
          <p:txBody>
            <a:bodyPr wrap="none" anchor="ctr"/>
            <a:lstStyle/>
            <a:p>
              <a:endParaRPr lang="en-US"/>
            </a:p>
          </p:txBody>
        </p:sp>
      </p:grpSp>
    </p:spTree>
    <p:extLst>
      <p:ext uri="{BB962C8B-B14F-4D97-AF65-F5344CB8AC3E}">
        <p14:creationId xmlns:p14="http://schemas.microsoft.com/office/powerpoint/2010/main" val="3757912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ADF95B4-C6BE-41FD-BA06-526B6830F848}"/>
              </a:ext>
            </a:extLst>
          </p:cNvPr>
          <p:cNvSpPr>
            <a:spLocks noGrp="1"/>
          </p:cNvSpPr>
          <p:nvPr>
            <p:ph type="title"/>
          </p:nvPr>
        </p:nvSpPr>
        <p:spPr/>
        <p:txBody>
          <a:bodyPr>
            <a:normAutofit fontScale="90000"/>
          </a:bodyPr>
          <a:lstStyle/>
          <a:p>
            <a:r>
              <a:rPr lang="en-US" altLang="ko-KR" dirty="0"/>
              <a:t>Quadrupole</a:t>
            </a:r>
            <a:endParaRPr lang="ko-KR" altLang="en-US" dirty="0"/>
          </a:p>
        </p:txBody>
      </p:sp>
      <p:sp>
        <p:nvSpPr>
          <p:cNvPr id="4" name="텍스트 개체 틀 6">
            <a:extLst>
              <a:ext uri="{FF2B5EF4-FFF2-40B4-BE49-F238E27FC236}">
                <a16:creationId xmlns:a16="http://schemas.microsoft.com/office/drawing/2014/main" id="{C9F7AE3B-B511-4E1A-BC19-D6164CAE298F}"/>
              </a:ext>
            </a:extLst>
          </p:cNvPr>
          <p:cNvSpPr txBox="1">
            <a:spLocks/>
          </p:cNvSpPr>
          <p:nvPr/>
        </p:nvSpPr>
        <p:spPr>
          <a:xfrm>
            <a:off x="1021188" y="1057510"/>
            <a:ext cx="9431296" cy="2018071"/>
          </a:xfrm>
          <a:prstGeom prst="rect">
            <a:avLst/>
          </a:prstGeom>
        </p:spPr>
        <p:txBody>
          <a:bodyPr/>
          <a:lstStyle>
            <a:lvl1pPr marL="342891" indent="-342891" algn="l" defTabSz="914377"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2400" dirty="0">
                <a:latin typeface="Arial" panose="020B0604020202020204" pitchFamily="34" charset="0"/>
                <a:cs typeface="Arial" panose="020B0604020202020204" pitchFamily="34" charset="0"/>
              </a:rPr>
              <a:t>Quadrupoles are used to focus the beam transversely. </a:t>
            </a:r>
          </a:p>
          <a:p>
            <a:r>
              <a:rPr lang="en-US" altLang="ko-KR" sz="2400" dirty="0">
                <a:latin typeface="Arial" panose="020B0604020202020204" pitchFamily="34" charset="0"/>
                <a:cs typeface="Arial" panose="020B0604020202020204" pitchFamily="34" charset="0"/>
              </a:rPr>
              <a:t>Field varies linearly.  </a:t>
            </a:r>
          </a:p>
          <a:p>
            <a:r>
              <a:rPr lang="en-US" altLang="ko-KR" sz="2400" dirty="0">
                <a:latin typeface="Arial" panose="020B0604020202020204" pitchFamily="34" charset="0"/>
                <a:cs typeface="Arial" panose="020B0604020202020204" pitchFamily="34" charset="0"/>
              </a:rPr>
              <a:t>However, focusing in one plane, defocusing in the other plane.</a:t>
            </a:r>
            <a:endParaRPr lang="ko-KR" altLang="en-US" sz="2400" dirty="0">
              <a:latin typeface="Arial" panose="020B0604020202020204" pitchFamily="34" charset="0"/>
              <a:cs typeface="Arial" panose="020B0604020202020204" pitchFamily="34" charset="0"/>
            </a:endParaRPr>
          </a:p>
        </p:txBody>
      </p:sp>
      <p:pic>
        <p:nvPicPr>
          <p:cNvPr id="5" name="Picture 2">
            <a:extLst>
              <a:ext uri="{FF2B5EF4-FFF2-40B4-BE49-F238E27FC236}">
                <a16:creationId xmlns:a16="http://schemas.microsoft.com/office/drawing/2014/main" id="{B6A28AA2-12A5-45C0-AA2A-8734A2939A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73" b="4823"/>
          <a:stretch/>
        </p:blipFill>
        <p:spPr bwMode="auto">
          <a:xfrm>
            <a:off x="1197716" y="2492896"/>
            <a:ext cx="4377447" cy="3456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a:extLst>
              <a:ext uri="{FF2B5EF4-FFF2-40B4-BE49-F238E27FC236}">
                <a16:creationId xmlns:a16="http://schemas.microsoft.com/office/drawing/2014/main" id="{8689E083-CCEA-497F-B912-C3066B1EB1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4240" y="2492896"/>
            <a:ext cx="3638144" cy="2880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그림 8">
            <a:extLst>
              <a:ext uri="{FF2B5EF4-FFF2-40B4-BE49-F238E27FC236}">
                <a16:creationId xmlns:a16="http://schemas.microsoft.com/office/drawing/2014/main" id="{D889A70B-5F8B-4642-9190-8B1AAF163CE8}"/>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tretch>
            <a:fillRect/>
          </a:stretch>
        </p:blipFill>
        <p:spPr>
          <a:xfrm>
            <a:off x="2284018" y="6056255"/>
            <a:ext cx="2261356" cy="352565"/>
          </a:xfrm>
          <a:prstGeom prst="rect">
            <a:avLst/>
          </a:prstGeom>
        </p:spPr>
      </p:pic>
    </p:spTree>
    <p:extLst>
      <p:ext uri="{BB962C8B-B14F-4D97-AF65-F5344CB8AC3E}">
        <p14:creationId xmlns:p14="http://schemas.microsoft.com/office/powerpoint/2010/main" val="7782521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E17AE71-9CF9-40DB-B9C1-074F57DDDF47}"/>
              </a:ext>
            </a:extLst>
          </p:cNvPr>
          <p:cNvSpPr>
            <a:spLocks noGrp="1"/>
          </p:cNvSpPr>
          <p:nvPr>
            <p:ph type="title"/>
          </p:nvPr>
        </p:nvSpPr>
        <p:spPr/>
        <p:txBody>
          <a:bodyPr>
            <a:normAutofit fontScale="90000"/>
          </a:bodyPr>
          <a:lstStyle/>
          <a:p>
            <a:r>
              <a:rPr lang="en-US" altLang="ko-KR" dirty="0"/>
              <a:t>Alignment &amp; Tuning </a:t>
            </a:r>
            <a:endParaRPr lang="ko-KR" altLang="en-US" dirty="0"/>
          </a:p>
        </p:txBody>
      </p:sp>
      <p:sp>
        <p:nvSpPr>
          <p:cNvPr id="4" name="내용 개체 틀 2">
            <a:extLst>
              <a:ext uri="{FF2B5EF4-FFF2-40B4-BE49-F238E27FC236}">
                <a16:creationId xmlns:a16="http://schemas.microsoft.com/office/drawing/2014/main" id="{A50A79F9-CF28-4D8F-84B9-8EC477446872}"/>
              </a:ext>
            </a:extLst>
          </p:cNvPr>
          <p:cNvSpPr>
            <a:spLocks noGrp="1"/>
          </p:cNvSpPr>
          <p:nvPr>
            <p:ph sz="half" idx="2"/>
          </p:nvPr>
        </p:nvSpPr>
        <p:spPr>
          <a:xfrm>
            <a:off x="947428" y="1052736"/>
            <a:ext cx="5148572" cy="5328592"/>
          </a:xfrm>
        </p:spPr>
        <p:txBody>
          <a:bodyPr>
            <a:normAutofit/>
          </a:bodyPr>
          <a:lstStyle/>
          <a:p>
            <a:pPr marL="0" indent="0">
              <a:buNone/>
            </a:pPr>
            <a:r>
              <a:rPr lang="en-US" altLang="ko-KR" sz="2000" dirty="0">
                <a:latin typeface="Arial" panose="020B0604020202020204" pitchFamily="34" charset="0"/>
                <a:cs typeface="Arial" panose="020B0604020202020204" pitchFamily="34" charset="0"/>
              </a:rPr>
              <a:t>     </a:t>
            </a:r>
            <a:r>
              <a:rPr lang="en-US" altLang="ko-KR" sz="2000" b="1" dirty="0">
                <a:solidFill>
                  <a:srgbClr val="0000FF"/>
                </a:solidFill>
                <a:latin typeface="Arial" panose="020B0604020202020204" pitchFamily="34" charset="0"/>
                <a:cs typeface="Arial" panose="020B0604020202020204" pitchFamily="34" charset="0"/>
              </a:rPr>
              <a:t>FRIB</a:t>
            </a:r>
          </a:p>
          <a:p>
            <a:r>
              <a:rPr lang="en-US" altLang="ko-KR" sz="2000" dirty="0">
                <a:latin typeface="Arial" panose="020B0604020202020204" pitchFamily="34" charset="0"/>
                <a:cs typeface="Arial" panose="020B0604020202020204" pitchFamily="34" charset="0"/>
              </a:rPr>
              <a:t>Alignment of superconducting solenoids is not trivial </a:t>
            </a:r>
            <a:r>
              <a:rPr lang="en-US" altLang="ko-KR" sz="1600" dirty="0">
                <a:solidFill>
                  <a:schemeClr val="accent1">
                    <a:lumMod val="75000"/>
                  </a:schemeClr>
                </a:solidFill>
              </a:rPr>
              <a:t> </a:t>
            </a:r>
          </a:p>
          <a:p>
            <a:pPr marL="447675" indent="-177800">
              <a:buFontTx/>
              <a:buChar char="-"/>
            </a:pPr>
            <a:r>
              <a:rPr lang="en-US" altLang="ko-KR" sz="1800" dirty="0">
                <a:solidFill>
                  <a:schemeClr val="accent1">
                    <a:lumMod val="75000"/>
                  </a:schemeClr>
                </a:solidFill>
              </a:rPr>
              <a:t>S</a:t>
            </a:r>
            <a:r>
              <a:rPr lang="en-US" altLang="ko-KR" sz="1800" dirty="0">
                <a:solidFill>
                  <a:schemeClr val="accent1">
                    <a:lumMod val="75000"/>
                  </a:schemeClr>
                </a:solidFill>
                <a:latin typeface="Arial" panose="020B0604020202020204" pitchFamily="34" charset="0"/>
                <a:cs typeface="Arial" panose="020B0604020202020204" pitchFamily="34" charset="0"/>
              </a:rPr>
              <a:t>olenoids in a cryomodule experiences     ~3 mm </a:t>
            </a:r>
            <a:r>
              <a:rPr lang="en-US" altLang="ko-KR" sz="1800" dirty="0">
                <a:solidFill>
                  <a:schemeClr val="accent1">
                    <a:lumMod val="75000"/>
                  </a:schemeClr>
                </a:solidFill>
              </a:rPr>
              <a:t>shift during cool-down to 4K</a:t>
            </a:r>
            <a:endParaRPr lang="en-US" altLang="ko-KR" sz="1800" dirty="0">
              <a:solidFill>
                <a:schemeClr val="accent1">
                  <a:lumMod val="75000"/>
                </a:schemeClr>
              </a:solidFill>
              <a:latin typeface="Arial" panose="020B0604020202020204" pitchFamily="34" charset="0"/>
              <a:cs typeface="Arial" panose="020B0604020202020204" pitchFamily="34" charset="0"/>
            </a:endParaRPr>
          </a:p>
          <a:p>
            <a:pPr marL="447675" indent="-177800">
              <a:buFontTx/>
              <a:buChar char="-"/>
            </a:pPr>
            <a:r>
              <a:rPr lang="en-US" altLang="ko-KR" sz="1800" dirty="0">
                <a:solidFill>
                  <a:schemeClr val="accent1">
                    <a:lumMod val="75000"/>
                  </a:schemeClr>
                </a:solidFill>
                <a:latin typeface="Arial" panose="020B0604020202020204" pitchFamily="34" charset="0"/>
                <a:cs typeface="Arial" panose="020B0604020202020204" pitchFamily="34" charset="0"/>
              </a:rPr>
              <a:t>FRIB is aiming at </a:t>
            </a:r>
            <a:r>
              <a:rPr lang="en-US" altLang="ko-KR" sz="1800" dirty="0">
                <a:solidFill>
                  <a:schemeClr val="accent1">
                    <a:lumMod val="75000"/>
                  </a:schemeClr>
                </a:solidFill>
              </a:rPr>
              <a:t>2 RMS &lt; </a:t>
            </a:r>
            <a:r>
              <a:rPr lang="en-US" altLang="ko-KR" sz="1800" dirty="0">
                <a:solidFill>
                  <a:schemeClr val="accent1">
                    <a:lumMod val="75000"/>
                  </a:schemeClr>
                </a:solidFill>
                <a:latin typeface="Arial" panose="020B0604020202020204" pitchFamily="34" charset="0"/>
                <a:cs typeface="Arial" panose="020B0604020202020204" pitchFamily="34" charset="0"/>
              </a:rPr>
              <a:t>±</a:t>
            </a:r>
            <a:r>
              <a:rPr lang="en-US" altLang="ko-KR" sz="1800" dirty="0">
                <a:solidFill>
                  <a:schemeClr val="accent1">
                    <a:lumMod val="75000"/>
                  </a:schemeClr>
                </a:solidFill>
              </a:rPr>
              <a:t>1.0</a:t>
            </a:r>
            <a:r>
              <a:rPr lang="en-US" altLang="ko-KR" sz="1800" dirty="0">
                <a:solidFill>
                  <a:schemeClr val="accent1">
                    <a:lumMod val="75000"/>
                  </a:schemeClr>
                </a:solidFill>
                <a:latin typeface="Arial" panose="020B0604020202020204" pitchFamily="34" charset="0"/>
                <a:cs typeface="Arial" panose="020B0604020202020204" pitchFamily="34" charset="0"/>
              </a:rPr>
              <a:t> mm alignment error</a:t>
            </a:r>
          </a:p>
          <a:p>
            <a:pPr marL="447675" indent="-177800">
              <a:buFontTx/>
              <a:buChar char="-"/>
            </a:pPr>
            <a:r>
              <a:rPr lang="en-US" altLang="ko-KR" sz="1800" dirty="0">
                <a:solidFill>
                  <a:schemeClr val="accent1">
                    <a:lumMod val="75000"/>
                  </a:schemeClr>
                </a:solidFill>
              </a:rPr>
              <a:t>Misalignment of solenoids causes emittance growth and beam loss</a:t>
            </a:r>
          </a:p>
          <a:p>
            <a:pPr marL="447675" indent="-177800">
              <a:buFontTx/>
              <a:buChar char="-"/>
            </a:pPr>
            <a:endParaRPr lang="en-US" altLang="ko-KR" sz="1800" dirty="0">
              <a:solidFill>
                <a:schemeClr val="accent1">
                  <a:lumMod val="75000"/>
                </a:schemeClr>
              </a:solidFill>
            </a:endParaRPr>
          </a:p>
          <a:p>
            <a:pPr marL="447675" indent="-177800">
              <a:buFontTx/>
              <a:buChar char="-"/>
            </a:pPr>
            <a:r>
              <a:rPr lang="en-US" altLang="ko-KR" sz="1800" dirty="0">
                <a:solidFill>
                  <a:schemeClr val="accent1">
                    <a:lumMod val="75000"/>
                  </a:schemeClr>
                </a:solidFill>
                <a:latin typeface="Arial" panose="020B0604020202020204" pitchFamily="34" charset="0"/>
                <a:cs typeface="Arial" panose="020B0604020202020204" pitchFamily="34" charset="0"/>
              </a:rPr>
              <a:t>When cavity or solenoid quench happens, turn-on procedure is very complicated</a:t>
            </a:r>
            <a:endParaRPr lang="en-US" altLang="ko-KR" sz="1800" dirty="0">
              <a:latin typeface="Arial" panose="020B0604020202020204" pitchFamily="34" charset="0"/>
              <a:cs typeface="Arial" panose="020B0604020202020204" pitchFamily="34" charset="0"/>
            </a:endParaRPr>
          </a:p>
          <a:p>
            <a:pPr marL="447675" indent="-177800">
              <a:buFontTx/>
              <a:buChar char="-"/>
            </a:pPr>
            <a:r>
              <a:rPr lang="en-US" altLang="ko-KR" sz="1800" dirty="0">
                <a:solidFill>
                  <a:schemeClr val="accent1">
                    <a:lumMod val="75000"/>
                  </a:schemeClr>
                </a:solidFill>
              </a:rPr>
              <a:t>Beam loss can cause solenoids to quench</a:t>
            </a:r>
          </a:p>
          <a:p>
            <a:endParaRPr lang="en-US" altLang="ko-KR" sz="2000" dirty="0">
              <a:latin typeface="Arial" panose="020B0604020202020204" pitchFamily="34" charset="0"/>
              <a:cs typeface="Arial" panose="020B0604020202020204" pitchFamily="34" charset="0"/>
            </a:endParaRPr>
          </a:p>
          <a:p>
            <a:endParaRPr lang="en-US" altLang="ko-KR" sz="2000" dirty="0">
              <a:latin typeface="Arial" panose="020B0604020202020204" pitchFamily="34" charset="0"/>
              <a:cs typeface="Arial" panose="020B0604020202020204" pitchFamily="34" charset="0"/>
            </a:endParaRPr>
          </a:p>
          <a:p>
            <a:pPr marL="447675" indent="-177800">
              <a:buFontTx/>
              <a:buChar char="-"/>
            </a:pPr>
            <a:endParaRPr lang="en-US" altLang="ko-KR" sz="1600" dirty="0">
              <a:solidFill>
                <a:schemeClr val="accent1">
                  <a:lumMod val="75000"/>
                </a:schemeClr>
              </a:solidFill>
              <a:latin typeface="Arial" panose="020B0604020202020204" pitchFamily="34" charset="0"/>
              <a:cs typeface="Arial" panose="020B0604020202020204" pitchFamily="34" charset="0"/>
            </a:endParaRPr>
          </a:p>
        </p:txBody>
      </p:sp>
      <p:sp>
        <p:nvSpPr>
          <p:cNvPr id="5" name="내용 개체 틀 2">
            <a:extLst>
              <a:ext uri="{FF2B5EF4-FFF2-40B4-BE49-F238E27FC236}">
                <a16:creationId xmlns:a16="http://schemas.microsoft.com/office/drawing/2014/main" id="{8CF4F648-0A75-4390-8BF8-6B9275AB5832}"/>
              </a:ext>
            </a:extLst>
          </p:cNvPr>
          <p:cNvSpPr txBox="1">
            <a:spLocks/>
          </p:cNvSpPr>
          <p:nvPr/>
        </p:nvSpPr>
        <p:spPr>
          <a:xfrm>
            <a:off x="6096000" y="1052736"/>
            <a:ext cx="4968552" cy="5328592"/>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1600" kern="1200">
                <a:solidFill>
                  <a:schemeClr val="tx1"/>
                </a:solidFill>
                <a:latin typeface="+mn-lt"/>
                <a:ea typeface="+mn-ea"/>
                <a:cs typeface="+mn-cs"/>
              </a:defRPr>
            </a:lvl9pPr>
          </a:lstStyle>
          <a:p>
            <a:pPr marL="0" indent="0">
              <a:buNone/>
            </a:pPr>
            <a:r>
              <a:rPr lang="en-US" altLang="ko-KR" sz="2000" dirty="0">
                <a:latin typeface="Arial" panose="020B0604020202020204" pitchFamily="34" charset="0"/>
                <a:cs typeface="Arial" panose="020B0604020202020204" pitchFamily="34" charset="0"/>
              </a:rPr>
              <a:t>     </a:t>
            </a:r>
            <a:r>
              <a:rPr lang="en-US" altLang="ko-KR" sz="2000" b="1" dirty="0">
                <a:solidFill>
                  <a:srgbClr val="0000FF"/>
                </a:solidFill>
                <a:latin typeface="Arial" panose="020B0604020202020204" pitchFamily="34" charset="0"/>
                <a:cs typeface="Arial" panose="020B0604020202020204" pitchFamily="34" charset="0"/>
              </a:rPr>
              <a:t>RAON</a:t>
            </a:r>
          </a:p>
          <a:p>
            <a:r>
              <a:rPr lang="en-US" altLang="ko-KR" sz="2000" dirty="0">
                <a:latin typeface="Arial" panose="020B0604020202020204" pitchFamily="34" charset="0"/>
                <a:cs typeface="Arial" panose="020B0604020202020204" pitchFamily="34" charset="0"/>
              </a:rPr>
              <a:t>Alignment of quadrupoles is not an issue</a:t>
            </a:r>
          </a:p>
          <a:p>
            <a:pPr marL="447675" indent="-177800">
              <a:buFontTx/>
              <a:buChar char="-"/>
            </a:pPr>
            <a:r>
              <a:rPr lang="en-US" altLang="ko-KR" sz="1800" dirty="0">
                <a:solidFill>
                  <a:schemeClr val="accent1">
                    <a:lumMod val="75000"/>
                  </a:schemeClr>
                </a:solidFill>
                <a:latin typeface="Arial" panose="020B0604020202020204" pitchFamily="34" charset="0"/>
                <a:cs typeface="Arial" panose="020B0604020202020204" pitchFamily="34" charset="0"/>
              </a:rPr>
              <a:t>Quadrupole alignment is independent of cryomodule cool-down</a:t>
            </a:r>
          </a:p>
          <a:p>
            <a:pPr marL="447675" indent="-177800">
              <a:buFontTx/>
              <a:buChar char="-"/>
            </a:pPr>
            <a:r>
              <a:rPr lang="en-US" altLang="ko-KR" sz="1800" dirty="0">
                <a:solidFill>
                  <a:schemeClr val="accent1">
                    <a:lumMod val="75000"/>
                  </a:schemeClr>
                </a:solidFill>
                <a:latin typeface="Arial" panose="020B0604020202020204" pitchFamily="34" charset="0"/>
                <a:cs typeface="Arial" panose="020B0604020202020204" pitchFamily="34" charset="0"/>
              </a:rPr>
              <a:t>Quadrupoles can be aligned &lt; ± 0.15 mm with ease</a:t>
            </a:r>
          </a:p>
          <a:p>
            <a:pPr marL="447675" indent="-177800">
              <a:buFontTx/>
              <a:buChar char="-"/>
            </a:pPr>
            <a:r>
              <a:rPr lang="en-US" altLang="ko-KR" sz="1800" dirty="0">
                <a:solidFill>
                  <a:schemeClr val="accent1">
                    <a:lumMod val="75000"/>
                  </a:schemeClr>
                </a:solidFill>
                <a:latin typeface="Arial" panose="020B0604020202020204" pitchFamily="34" charset="0"/>
                <a:cs typeface="Arial" panose="020B0604020202020204" pitchFamily="34" charset="0"/>
              </a:rPr>
              <a:t>Emittance growth from quadrupole misalignment can be easily controlled</a:t>
            </a:r>
          </a:p>
          <a:p>
            <a:pPr marL="447675" indent="-177800">
              <a:buFontTx/>
              <a:buChar char="-"/>
            </a:pPr>
            <a:endParaRPr lang="en-US" altLang="ko-KR" sz="1800" dirty="0">
              <a:solidFill>
                <a:schemeClr val="accent1">
                  <a:lumMod val="75000"/>
                </a:schemeClr>
              </a:solidFill>
              <a:latin typeface="Arial" panose="020B0604020202020204" pitchFamily="34" charset="0"/>
              <a:cs typeface="Arial" panose="020B0604020202020204" pitchFamily="34" charset="0"/>
            </a:endParaRPr>
          </a:p>
          <a:p>
            <a:pPr marL="447675" indent="-177800">
              <a:buFontTx/>
              <a:buChar char="-"/>
            </a:pPr>
            <a:r>
              <a:rPr lang="en-US" altLang="ko-KR" sz="1800" dirty="0">
                <a:solidFill>
                  <a:schemeClr val="accent1">
                    <a:lumMod val="75000"/>
                  </a:schemeClr>
                </a:solidFill>
                <a:latin typeface="Arial" panose="020B0604020202020204" pitchFamily="34" charset="0"/>
                <a:cs typeface="Arial" panose="020B0604020202020204" pitchFamily="34" charset="0"/>
              </a:rPr>
              <a:t>When cavity quench happens, turn-on procedure is simple</a:t>
            </a:r>
          </a:p>
          <a:p>
            <a:pPr marL="447675" indent="-177800">
              <a:buFontTx/>
              <a:buChar char="-"/>
            </a:pPr>
            <a:r>
              <a:rPr lang="en-US" altLang="ko-KR" sz="1800" dirty="0">
                <a:solidFill>
                  <a:schemeClr val="accent1">
                    <a:lumMod val="75000"/>
                  </a:schemeClr>
                </a:solidFill>
                <a:latin typeface="Arial" panose="020B0604020202020204" pitchFamily="34" charset="0"/>
                <a:cs typeface="Arial" panose="020B0604020202020204" pitchFamily="34" charset="0"/>
              </a:rPr>
              <a:t>More suitable for high power beam acceleration beyond 400 kW</a:t>
            </a:r>
            <a:endParaRPr lang="en-US" altLang="ko-KR" sz="1800" dirty="0">
              <a:latin typeface="Arial" panose="020B0604020202020204" pitchFamily="34" charset="0"/>
              <a:cs typeface="Arial" panose="020B0604020202020204" pitchFamily="34" charset="0"/>
            </a:endParaRPr>
          </a:p>
          <a:p>
            <a:endParaRPr lang="en-US" altLang="ko-KR" sz="2000" dirty="0">
              <a:latin typeface="Arial" panose="020B0604020202020204" pitchFamily="34" charset="0"/>
              <a:cs typeface="Arial" panose="020B0604020202020204" pitchFamily="34" charset="0"/>
            </a:endParaRPr>
          </a:p>
          <a:p>
            <a:pPr marL="0" indent="0">
              <a:buNone/>
            </a:pPr>
            <a:endParaRPr lang="ko-KR" alt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85509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Beam Dynamics</a:t>
            </a:r>
            <a:endParaRPr lang="ko-KR" altLang="en-US" dirty="0"/>
          </a:p>
        </p:txBody>
      </p:sp>
      <p:sp>
        <p:nvSpPr>
          <p:cNvPr id="3" name="내용 개체 틀 2"/>
          <p:cNvSpPr>
            <a:spLocks noGrp="1"/>
          </p:cNvSpPr>
          <p:nvPr>
            <p:ph sz="half" idx="2"/>
          </p:nvPr>
        </p:nvSpPr>
        <p:spPr>
          <a:xfrm>
            <a:off x="659396" y="1052736"/>
            <a:ext cx="10909212" cy="5112568"/>
          </a:xfrm>
        </p:spPr>
        <p:txBody>
          <a:bodyPr/>
          <a:lstStyle/>
          <a:p>
            <a:r>
              <a:rPr lang="en-US" altLang="ko-KR" dirty="0">
                <a:latin typeface="Arial" panose="020B0604020202020204" pitchFamily="34" charset="0"/>
                <a:cs typeface="Arial" panose="020B0604020202020204" pitchFamily="34" charset="0"/>
              </a:rPr>
              <a:t>Baseline design of the SCL3, Charge Stripper Section and SCL2, HEBT was done. </a:t>
            </a:r>
          </a:p>
          <a:p>
            <a:r>
              <a:rPr lang="en-US" altLang="ko-KR" dirty="0">
                <a:latin typeface="Arial" panose="020B0604020202020204" pitchFamily="34" charset="0"/>
                <a:cs typeface="Arial" panose="020B0604020202020204" pitchFamily="34" charset="0"/>
              </a:rPr>
              <a:t>End-to-end beam dynamics simulations were done for the entire linac.</a:t>
            </a:r>
          </a:p>
          <a:p>
            <a:r>
              <a:rPr lang="en-US" altLang="ko-KR" dirty="0">
                <a:latin typeface="Arial" panose="020B0604020202020204" pitchFamily="34" charset="0"/>
                <a:cs typeface="Arial" panose="020B0604020202020204" pitchFamily="34" charset="0"/>
              </a:rPr>
              <a:t>Transfer line of P2DT was designed for charge separation/selection.</a:t>
            </a:r>
          </a:p>
          <a:p>
            <a:r>
              <a:rPr lang="en-US" altLang="ko-KR" dirty="0">
                <a:latin typeface="Arial" panose="020B0604020202020204" pitchFamily="34" charset="0"/>
                <a:cs typeface="Arial" panose="020B0604020202020204" pitchFamily="34" charset="0"/>
              </a:rPr>
              <a:t>Machine imperfection studies were done.</a:t>
            </a:r>
          </a:p>
          <a:p>
            <a:pPr marL="0" indent="0">
              <a:buNone/>
            </a:pPr>
            <a:endParaRPr lang="ko-KR" altLang="en-US" dirty="0"/>
          </a:p>
        </p:txBody>
      </p:sp>
    </p:spTree>
    <p:extLst>
      <p:ext uri="{BB962C8B-B14F-4D97-AF65-F5344CB8AC3E}">
        <p14:creationId xmlns:p14="http://schemas.microsoft.com/office/powerpoint/2010/main" val="40323560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07368" y="92771"/>
            <a:ext cx="10968960" cy="762000"/>
          </a:xfrm>
        </p:spPr>
        <p:txBody>
          <a:bodyPr>
            <a:normAutofit/>
          </a:bodyPr>
          <a:lstStyle/>
          <a:p>
            <a:r>
              <a:rPr lang="en-US" altLang="ko-KR" sz="4000" dirty="0">
                <a:latin typeface="Arial" panose="020B0604020202020204" pitchFamily="34" charset="0"/>
                <a:cs typeface="Arial" panose="020B0604020202020204" pitchFamily="34" charset="0"/>
              </a:rPr>
              <a:t>SCL3 beam dynamics</a:t>
            </a:r>
            <a:endParaRPr lang="ko-KR" altLang="en-US" sz="4000" dirty="0">
              <a:latin typeface="Arial" panose="020B0604020202020204" pitchFamily="34" charset="0"/>
              <a:cs typeface="Arial" panose="020B0604020202020204" pitchFamily="34" charset="0"/>
            </a:endParaRPr>
          </a:p>
        </p:txBody>
      </p:sp>
      <p:pic>
        <p:nvPicPr>
          <p:cNvPr id="4" name="그림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007" y="1916832"/>
            <a:ext cx="5999538" cy="4098071"/>
          </a:xfrm>
          <a:prstGeom prst="rect">
            <a:avLst/>
          </a:prstGeom>
        </p:spPr>
      </p:pic>
      <p:sp>
        <p:nvSpPr>
          <p:cNvPr id="5" name="TextBox 4"/>
          <p:cNvSpPr txBox="1"/>
          <p:nvPr/>
        </p:nvSpPr>
        <p:spPr>
          <a:xfrm>
            <a:off x="839867" y="1016732"/>
            <a:ext cx="7316939" cy="769441"/>
          </a:xfrm>
          <a:prstGeom prst="rect">
            <a:avLst/>
          </a:prstGeom>
          <a:noFill/>
        </p:spPr>
        <p:txBody>
          <a:bodyPr wrap="none" rtlCol="0">
            <a:spAutoFit/>
          </a:bodyPr>
          <a:lstStyle/>
          <a:p>
            <a:pPr>
              <a:buFont typeface="Wingdings"/>
              <a:buChar char="q"/>
            </a:pPr>
            <a:r>
              <a:rPr lang="ko-KR" altLang="en-US" sz="2400" dirty="0">
                <a:latin typeface="Arial" panose="020B0604020202020204" pitchFamily="34" charset="0"/>
                <a:cs typeface="Arial" panose="020B0604020202020204" pitchFamily="34" charset="0"/>
                <a:sym typeface="Wingdings"/>
              </a:rPr>
              <a:t> </a:t>
            </a:r>
            <a:r>
              <a:rPr lang="en-US" altLang="ko-KR" sz="2400" dirty="0">
                <a:latin typeface="Arial" panose="020B0604020202020204" pitchFamily="34" charset="0"/>
                <a:cs typeface="Arial" panose="020B0604020202020204" pitchFamily="34" charset="0"/>
                <a:sym typeface="Wingdings"/>
              </a:rPr>
              <a:t>lattice</a:t>
            </a:r>
            <a:endParaRPr lang="en-US" altLang="ko-KR" sz="2400" dirty="0">
              <a:latin typeface="Arial" panose="020B0604020202020204" pitchFamily="34" charset="0"/>
              <a:cs typeface="Arial" pitchFamily="34" charset="0"/>
            </a:endParaRPr>
          </a:p>
          <a:p>
            <a:r>
              <a:rPr lang="en-US" altLang="ko-KR" sz="2000" dirty="0">
                <a:latin typeface="Arial" panose="020B0604020202020204" pitchFamily="34" charset="0"/>
                <a:cs typeface="Arial" pitchFamily="34" charset="0"/>
              </a:rPr>
              <a:t>    - HWR A type 13 cryomodules, HWR B type 19 cryomodules</a:t>
            </a:r>
          </a:p>
        </p:txBody>
      </p:sp>
      <p:graphicFrame>
        <p:nvGraphicFramePr>
          <p:cNvPr id="6" name="표 5"/>
          <p:cNvGraphicFramePr>
            <a:graphicFrameLocks noGrp="1"/>
          </p:cNvGraphicFramePr>
          <p:nvPr>
            <p:extLst>
              <p:ext uri="{D42A27DB-BD31-4B8C-83A1-F6EECF244321}">
                <p14:modId xmlns:p14="http://schemas.microsoft.com/office/powerpoint/2010/main" val="1661764857"/>
              </p:ext>
            </p:extLst>
          </p:nvPr>
        </p:nvGraphicFramePr>
        <p:xfrm>
          <a:off x="7320136" y="2456892"/>
          <a:ext cx="4248472" cy="1463040"/>
        </p:xfrm>
        <a:graphic>
          <a:graphicData uri="http://schemas.openxmlformats.org/drawingml/2006/table">
            <a:tbl>
              <a:tblPr firstRow="1" bandRow="1">
                <a:tableStyleId>{5940675A-B579-460E-94D1-54222C63F5DA}</a:tableStyleId>
              </a:tblPr>
              <a:tblGrid>
                <a:gridCol w="1062118">
                  <a:extLst>
                    <a:ext uri="{9D8B030D-6E8A-4147-A177-3AD203B41FA5}">
                      <a16:colId xmlns:a16="http://schemas.microsoft.com/office/drawing/2014/main" val="20000"/>
                    </a:ext>
                  </a:extLst>
                </a:gridCol>
                <a:gridCol w="1062118">
                  <a:extLst>
                    <a:ext uri="{9D8B030D-6E8A-4147-A177-3AD203B41FA5}">
                      <a16:colId xmlns:a16="http://schemas.microsoft.com/office/drawing/2014/main" val="20001"/>
                    </a:ext>
                  </a:extLst>
                </a:gridCol>
                <a:gridCol w="1062118">
                  <a:extLst>
                    <a:ext uri="{9D8B030D-6E8A-4147-A177-3AD203B41FA5}">
                      <a16:colId xmlns:a16="http://schemas.microsoft.com/office/drawing/2014/main" val="20002"/>
                    </a:ext>
                  </a:extLst>
                </a:gridCol>
                <a:gridCol w="1062118">
                  <a:extLst>
                    <a:ext uri="{9D8B030D-6E8A-4147-A177-3AD203B41FA5}">
                      <a16:colId xmlns:a16="http://schemas.microsoft.com/office/drawing/2014/main" val="20003"/>
                    </a:ext>
                  </a:extLst>
                </a:gridCol>
              </a:tblGrid>
              <a:tr h="201966">
                <a:tc>
                  <a:txBody>
                    <a:bodyPr/>
                    <a:lstStyle/>
                    <a:p>
                      <a:pPr algn="ctr" latinLnBrk="1"/>
                      <a:endParaRPr lang="ko-KR" altLang="en-US" sz="1800" b="1" dirty="0">
                        <a:latin typeface="Arial" panose="020B0604020202020204" pitchFamily="34" charset="0"/>
                        <a:cs typeface="Arial" panose="020B0604020202020204" pitchFamily="34" charset="0"/>
                      </a:endParaRPr>
                    </a:p>
                  </a:txBody>
                  <a:tcPr anchor="ctr"/>
                </a:tc>
                <a:tc>
                  <a:txBody>
                    <a:bodyPr/>
                    <a:lstStyle/>
                    <a:p>
                      <a:pPr algn="ctr" latinLnBrk="1"/>
                      <a:r>
                        <a:rPr lang="en-US" altLang="ko-KR" sz="1800" b="1" dirty="0">
                          <a:latin typeface="Arial" panose="020B0604020202020204" pitchFamily="34" charset="0"/>
                          <a:cs typeface="Arial" panose="020B0604020202020204" pitchFamily="34" charset="0"/>
                        </a:rPr>
                        <a:t>input</a:t>
                      </a:r>
                      <a:endParaRPr lang="ko-KR" altLang="en-US" sz="1800" b="1" dirty="0">
                        <a:latin typeface="Arial" panose="020B0604020202020204" pitchFamily="34" charset="0"/>
                        <a:cs typeface="Arial" panose="020B0604020202020204" pitchFamily="34" charset="0"/>
                      </a:endParaRPr>
                    </a:p>
                  </a:txBody>
                  <a:tcPr anchor="ctr"/>
                </a:tc>
                <a:tc>
                  <a:txBody>
                    <a:bodyPr/>
                    <a:lstStyle/>
                    <a:p>
                      <a:pPr algn="ctr" latinLnBrk="1"/>
                      <a:r>
                        <a:rPr lang="en-US" altLang="ko-KR" sz="1800" b="1" dirty="0">
                          <a:latin typeface="Arial" panose="020B0604020202020204" pitchFamily="34" charset="0"/>
                          <a:cs typeface="Arial" panose="020B0604020202020204" pitchFamily="34" charset="0"/>
                        </a:rPr>
                        <a:t>output</a:t>
                      </a:r>
                      <a:endParaRPr lang="ko-KR" altLang="en-US" sz="1800" b="1" dirty="0">
                        <a:latin typeface="Arial" panose="020B0604020202020204" pitchFamily="34" charset="0"/>
                        <a:cs typeface="Arial" panose="020B0604020202020204" pitchFamily="34" charset="0"/>
                      </a:endParaRPr>
                    </a:p>
                  </a:txBody>
                  <a:tcPr anchor="ctr"/>
                </a:tc>
                <a:tc>
                  <a:txBody>
                    <a:bodyPr/>
                    <a:lstStyle/>
                    <a:p>
                      <a:pPr algn="ctr" latinLnBrk="1"/>
                      <a:r>
                        <a:rPr lang="ko-KR" altLang="en-US" sz="1800" b="1" dirty="0">
                          <a:latin typeface="Arial" panose="020B0604020202020204" pitchFamily="34" charset="0"/>
                          <a:cs typeface="Arial" panose="020B0604020202020204" pitchFamily="34" charset="0"/>
                        </a:rPr>
                        <a:t>증가</a:t>
                      </a:r>
                      <a:r>
                        <a:rPr lang="en-US" altLang="ko-KR" sz="1800" b="1" dirty="0">
                          <a:latin typeface="Arial" panose="020B0604020202020204" pitchFamily="34" charset="0"/>
                          <a:cs typeface="Arial" panose="020B0604020202020204" pitchFamily="34" charset="0"/>
                        </a:rPr>
                        <a:t>(%)</a:t>
                      </a:r>
                      <a:endParaRPr lang="ko-KR" altLang="en-US" sz="18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201966">
                <a:tc>
                  <a:txBody>
                    <a:bodyPr/>
                    <a:lstStyle/>
                    <a:p>
                      <a:pPr algn="ctr" latinLnBrk="1"/>
                      <a:r>
                        <a:rPr lang="en-US" altLang="ko-KR" sz="1800" b="1" baseline="0" dirty="0">
                          <a:latin typeface="Arial" panose="020B0604020202020204" pitchFamily="34" charset="0"/>
                          <a:cs typeface="Arial" panose="020B0604020202020204" pitchFamily="34" charset="0"/>
                        </a:rPr>
                        <a:t> x</a:t>
                      </a:r>
                      <a:endParaRPr lang="ko-KR" altLang="en-US" sz="1800" b="1" dirty="0">
                        <a:latin typeface="Arial" panose="020B0604020202020204" pitchFamily="34" charset="0"/>
                        <a:cs typeface="Arial" panose="020B0604020202020204" pitchFamily="34" charset="0"/>
                      </a:endParaRPr>
                    </a:p>
                  </a:txBody>
                  <a:tcPr anchor="ctr"/>
                </a:tc>
                <a:tc>
                  <a:txBody>
                    <a:bodyPr/>
                    <a:lstStyle/>
                    <a:p>
                      <a:pPr algn="ctr" latinLnBrk="1"/>
                      <a:r>
                        <a:rPr lang="en-US" altLang="ko-KR" sz="1800" b="1" dirty="0">
                          <a:latin typeface="Arial" panose="020B0604020202020204" pitchFamily="34" charset="0"/>
                          <a:cs typeface="Arial" panose="020B0604020202020204" pitchFamily="34" charset="0"/>
                        </a:rPr>
                        <a:t>0.134</a:t>
                      </a:r>
                      <a:endParaRPr lang="ko-KR" altLang="en-US" sz="1800" b="1" dirty="0">
                        <a:latin typeface="Arial" panose="020B0604020202020204" pitchFamily="34" charset="0"/>
                        <a:cs typeface="Arial" panose="020B0604020202020204" pitchFamily="34" charset="0"/>
                      </a:endParaRPr>
                    </a:p>
                  </a:txBody>
                  <a:tcPr anchor="ctr"/>
                </a:tc>
                <a:tc>
                  <a:txBody>
                    <a:bodyPr/>
                    <a:lstStyle/>
                    <a:p>
                      <a:pPr algn="ctr" latinLnBrk="1"/>
                      <a:r>
                        <a:rPr lang="en-US" altLang="ko-KR" sz="1800" b="1" dirty="0">
                          <a:latin typeface="Arial" panose="020B0604020202020204" pitchFamily="34" charset="0"/>
                          <a:cs typeface="Arial" panose="020B0604020202020204" pitchFamily="34" charset="0"/>
                        </a:rPr>
                        <a:t>0.136</a:t>
                      </a:r>
                      <a:endParaRPr lang="ko-KR" altLang="en-US" sz="1800" b="1" dirty="0">
                        <a:latin typeface="Arial" panose="020B0604020202020204" pitchFamily="34" charset="0"/>
                        <a:cs typeface="Arial" panose="020B0604020202020204" pitchFamily="34" charset="0"/>
                      </a:endParaRPr>
                    </a:p>
                  </a:txBody>
                  <a:tcPr anchor="ctr"/>
                </a:tc>
                <a:tc>
                  <a:txBody>
                    <a:bodyPr/>
                    <a:lstStyle/>
                    <a:p>
                      <a:pPr algn="ctr" latinLnBrk="1"/>
                      <a:r>
                        <a:rPr lang="en-US" altLang="ko-KR" sz="1800" b="1" dirty="0">
                          <a:latin typeface="Arial" panose="020B0604020202020204" pitchFamily="34" charset="0"/>
                          <a:cs typeface="Arial" panose="020B0604020202020204" pitchFamily="34" charset="0"/>
                        </a:rPr>
                        <a:t>1.7</a:t>
                      </a:r>
                      <a:endParaRPr lang="ko-KR" altLang="en-US" sz="18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r h="201966">
                <a:tc>
                  <a:txBody>
                    <a:bodyPr/>
                    <a:lstStyle/>
                    <a:p>
                      <a:pPr algn="ctr" latinLnBrk="1"/>
                      <a:r>
                        <a:rPr lang="en-US" altLang="ko-KR" sz="1800" b="1" baseline="0" dirty="0">
                          <a:latin typeface="Arial" panose="020B0604020202020204" pitchFamily="34" charset="0"/>
                          <a:cs typeface="Arial" panose="020B0604020202020204" pitchFamily="34" charset="0"/>
                        </a:rPr>
                        <a:t> y</a:t>
                      </a:r>
                      <a:endParaRPr lang="ko-KR" altLang="en-US" sz="1800" b="1" dirty="0">
                        <a:latin typeface="Arial" panose="020B0604020202020204" pitchFamily="34" charset="0"/>
                        <a:cs typeface="Arial" panose="020B0604020202020204" pitchFamily="34" charset="0"/>
                      </a:endParaRPr>
                    </a:p>
                  </a:txBody>
                  <a:tcPr anchor="ctr"/>
                </a:tc>
                <a:tc>
                  <a:txBody>
                    <a:bodyPr/>
                    <a:lstStyle/>
                    <a:p>
                      <a:pPr algn="ctr" latinLnBrk="1"/>
                      <a:r>
                        <a:rPr lang="en-US" altLang="ko-KR" sz="1800" b="1" dirty="0">
                          <a:latin typeface="Arial" panose="020B0604020202020204" pitchFamily="34" charset="0"/>
                          <a:cs typeface="Arial" panose="020B0604020202020204" pitchFamily="34" charset="0"/>
                        </a:rPr>
                        <a:t>0.132</a:t>
                      </a:r>
                      <a:endParaRPr lang="ko-KR" altLang="en-US" sz="1800" b="1" dirty="0">
                        <a:latin typeface="Arial" panose="020B0604020202020204" pitchFamily="34" charset="0"/>
                        <a:cs typeface="Arial" panose="020B0604020202020204" pitchFamily="34" charset="0"/>
                      </a:endParaRPr>
                    </a:p>
                  </a:txBody>
                  <a:tcPr anchor="ctr"/>
                </a:tc>
                <a:tc>
                  <a:txBody>
                    <a:bodyPr/>
                    <a:lstStyle/>
                    <a:p>
                      <a:pPr algn="ctr" latinLnBrk="1"/>
                      <a:r>
                        <a:rPr lang="en-US" altLang="ko-KR" sz="1800" b="1" dirty="0">
                          <a:latin typeface="Arial" panose="020B0604020202020204" pitchFamily="34" charset="0"/>
                          <a:cs typeface="Arial" panose="020B0604020202020204" pitchFamily="34" charset="0"/>
                        </a:rPr>
                        <a:t>0.135</a:t>
                      </a:r>
                      <a:endParaRPr lang="ko-KR" altLang="en-US" sz="1800" b="1" dirty="0">
                        <a:latin typeface="Arial" panose="020B0604020202020204" pitchFamily="34" charset="0"/>
                        <a:cs typeface="Arial" panose="020B0604020202020204" pitchFamily="34" charset="0"/>
                      </a:endParaRPr>
                    </a:p>
                  </a:txBody>
                  <a:tcPr anchor="ctr"/>
                </a:tc>
                <a:tc>
                  <a:txBody>
                    <a:bodyPr/>
                    <a:lstStyle/>
                    <a:p>
                      <a:pPr algn="ctr" latinLnBrk="1"/>
                      <a:r>
                        <a:rPr lang="en-US" altLang="ko-KR" sz="1800" b="1" dirty="0">
                          <a:latin typeface="Arial" panose="020B0604020202020204" pitchFamily="34" charset="0"/>
                          <a:cs typeface="Arial" panose="020B0604020202020204" pitchFamily="34" charset="0"/>
                        </a:rPr>
                        <a:t>2.6</a:t>
                      </a:r>
                      <a:endParaRPr lang="ko-KR" altLang="en-US" sz="18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201966">
                <a:tc>
                  <a:txBody>
                    <a:bodyPr/>
                    <a:lstStyle/>
                    <a:p>
                      <a:pPr algn="ctr" latinLnBrk="1"/>
                      <a:r>
                        <a:rPr lang="en-US" altLang="ko-KR" sz="1800" b="1" dirty="0">
                          <a:latin typeface="Arial" panose="020B0604020202020204" pitchFamily="34" charset="0"/>
                          <a:cs typeface="Arial" panose="020B0604020202020204" pitchFamily="34" charset="0"/>
                        </a:rPr>
                        <a:t>Long.</a:t>
                      </a:r>
                      <a:endParaRPr lang="ko-KR" altLang="en-US" sz="1800" b="1" dirty="0">
                        <a:latin typeface="Arial" panose="020B0604020202020204" pitchFamily="34" charset="0"/>
                        <a:cs typeface="Arial" panose="020B0604020202020204" pitchFamily="34" charset="0"/>
                      </a:endParaRPr>
                    </a:p>
                  </a:txBody>
                  <a:tcPr anchor="ctr"/>
                </a:tc>
                <a:tc>
                  <a:txBody>
                    <a:bodyPr/>
                    <a:lstStyle/>
                    <a:p>
                      <a:pPr algn="ctr" latinLnBrk="1"/>
                      <a:r>
                        <a:rPr lang="en-US" altLang="ko-KR" sz="1800" b="1" dirty="0">
                          <a:latin typeface="Arial" panose="020B0604020202020204" pitchFamily="34" charset="0"/>
                          <a:cs typeface="Arial" panose="020B0604020202020204" pitchFamily="34" charset="0"/>
                        </a:rPr>
                        <a:t>0.917</a:t>
                      </a:r>
                      <a:endParaRPr lang="ko-KR" altLang="en-US" sz="1800" b="1" dirty="0">
                        <a:latin typeface="Arial" panose="020B0604020202020204" pitchFamily="34" charset="0"/>
                        <a:cs typeface="Arial" panose="020B0604020202020204" pitchFamily="34" charset="0"/>
                      </a:endParaRPr>
                    </a:p>
                  </a:txBody>
                  <a:tcPr anchor="ctr"/>
                </a:tc>
                <a:tc>
                  <a:txBody>
                    <a:bodyPr/>
                    <a:lstStyle/>
                    <a:p>
                      <a:pPr algn="ctr" latinLnBrk="1"/>
                      <a:r>
                        <a:rPr lang="en-US" altLang="ko-KR" sz="1800" b="1" dirty="0">
                          <a:latin typeface="Arial" panose="020B0604020202020204" pitchFamily="34" charset="0"/>
                          <a:cs typeface="Arial" panose="020B0604020202020204" pitchFamily="34" charset="0"/>
                        </a:rPr>
                        <a:t>1.150</a:t>
                      </a:r>
                      <a:endParaRPr lang="ko-KR" altLang="en-US" sz="1800" b="1" dirty="0">
                        <a:latin typeface="Arial" panose="020B0604020202020204" pitchFamily="34" charset="0"/>
                        <a:cs typeface="Arial" panose="020B0604020202020204" pitchFamily="34" charset="0"/>
                      </a:endParaRPr>
                    </a:p>
                  </a:txBody>
                  <a:tcPr anchor="ctr"/>
                </a:tc>
                <a:tc>
                  <a:txBody>
                    <a:bodyPr/>
                    <a:lstStyle/>
                    <a:p>
                      <a:pPr algn="ctr" latinLnBrk="1"/>
                      <a:r>
                        <a:rPr lang="en-US" altLang="ko-KR" sz="1800" b="1" dirty="0">
                          <a:solidFill>
                            <a:schemeClr val="tx1">
                              <a:lumMod val="95000"/>
                              <a:lumOff val="5000"/>
                            </a:schemeClr>
                          </a:solidFill>
                          <a:latin typeface="Arial" panose="020B0604020202020204" pitchFamily="34" charset="0"/>
                          <a:cs typeface="Arial" panose="020B0604020202020204" pitchFamily="34" charset="0"/>
                        </a:rPr>
                        <a:t>25.4</a:t>
                      </a:r>
                      <a:endParaRPr lang="ko-KR" altLang="en-US" sz="1800" b="1" dirty="0">
                        <a:solidFill>
                          <a:schemeClr val="tx1">
                            <a:lumMod val="95000"/>
                            <a:lumOff val="5000"/>
                          </a:schemeClr>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3"/>
                  </a:ext>
                </a:extLst>
              </a:tr>
            </a:tbl>
          </a:graphicData>
        </a:graphic>
      </p:graphicFrame>
      <p:sp>
        <p:nvSpPr>
          <p:cNvPr id="7" name="TextBox 6"/>
          <p:cNvSpPr txBox="1"/>
          <p:nvPr/>
        </p:nvSpPr>
        <p:spPr>
          <a:xfrm>
            <a:off x="8148228" y="1988840"/>
            <a:ext cx="2637838" cy="369332"/>
          </a:xfrm>
          <a:prstGeom prst="rect">
            <a:avLst/>
          </a:prstGeom>
          <a:noFill/>
        </p:spPr>
        <p:txBody>
          <a:bodyPr wrap="none" rtlCol="0">
            <a:spAutoFit/>
          </a:bodyPr>
          <a:lstStyle/>
          <a:p>
            <a:r>
              <a:rPr lang="en-US" altLang="ko-KR" b="1" dirty="0"/>
              <a:t>[ </a:t>
            </a:r>
            <a:r>
              <a:rPr lang="en-US" altLang="ko-KR" b="1" dirty="0" err="1"/>
              <a:t>rms</a:t>
            </a:r>
            <a:r>
              <a:rPr lang="en-US" altLang="ko-KR" b="1" dirty="0"/>
              <a:t> emittance </a:t>
            </a:r>
            <a:r>
              <a:rPr lang="ko-KR" altLang="en-US" b="1" dirty="0"/>
              <a:t>증가 </a:t>
            </a:r>
            <a:r>
              <a:rPr lang="en-US" altLang="ko-KR" b="1" dirty="0"/>
              <a:t>]</a:t>
            </a:r>
            <a:endParaRPr lang="ko-KR" altLang="en-US" b="1" dirty="0"/>
          </a:p>
        </p:txBody>
      </p:sp>
      <p:sp>
        <p:nvSpPr>
          <p:cNvPr id="8" name="TextBox 7"/>
          <p:cNvSpPr txBox="1"/>
          <p:nvPr/>
        </p:nvSpPr>
        <p:spPr>
          <a:xfrm>
            <a:off x="7903257" y="3974228"/>
            <a:ext cx="2823850" cy="646331"/>
          </a:xfrm>
          <a:prstGeom prst="rect">
            <a:avLst/>
          </a:prstGeom>
          <a:noFill/>
        </p:spPr>
        <p:txBody>
          <a:bodyPr wrap="none" rtlCol="0">
            <a:spAutoFit/>
          </a:bodyPr>
          <a:lstStyle/>
          <a:p>
            <a:r>
              <a:rPr lang="en-US" altLang="ko-KR" b="1" dirty="0"/>
              <a:t>Transverse:    mm-</a:t>
            </a:r>
            <a:r>
              <a:rPr lang="en-US" altLang="ko-KR" b="1" dirty="0" err="1"/>
              <a:t>mrad</a:t>
            </a:r>
            <a:endParaRPr lang="en-US" altLang="ko-KR" b="1" dirty="0"/>
          </a:p>
          <a:p>
            <a:r>
              <a:rPr lang="en-US" altLang="ko-KR" b="1" dirty="0"/>
              <a:t>Longitudinal: keV/u-ns</a:t>
            </a:r>
            <a:endParaRPr lang="ko-KR" altLang="en-US" b="1" dirty="0"/>
          </a:p>
        </p:txBody>
      </p:sp>
      <p:sp>
        <p:nvSpPr>
          <p:cNvPr id="3" name="TextBox 2">
            <a:extLst>
              <a:ext uri="{FF2B5EF4-FFF2-40B4-BE49-F238E27FC236}">
                <a16:creationId xmlns:a16="http://schemas.microsoft.com/office/drawing/2014/main" id="{320BCC22-BF3D-4016-862F-52B3F740EC03}"/>
              </a:ext>
            </a:extLst>
          </p:cNvPr>
          <p:cNvSpPr txBox="1"/>
          <p:nvPr/>
        </p:nvSpPr>
        <p:spPr>
          <a:xfrm>
            <a:off x="4434889" y="3583373"/>
            <a:ext cx="1261243" cy="369332"/>
          </a:xfrm>
          <a:prstGeom prst="rect">
            <a:avLst/>
          </a:prstGeom>
          <a:solidFill>
            <a:srgbClr val="FFFF00"/>
          </a:solidFill>
        </p:spPr>
        <p:txBody>
          <a:bodyPr wrap="none" rtlCol="0">
            <a:spAutoFit/>
          </a:bodyPr>
          <a:lstStyle/>
          <a:p>
            <a:r>
              <a:rPr lang="en-US" altLang="ko-KR" dirty="0"/>
              <a:t>Transverse</a:t>
            </a:r>
            <a:endParaRPr lang="ko-KR" altLang="en-US" dirty="0"/>
          </a:p>
        </p:txBody>
      </p:sp>
      <p:sp>
        <p:nvSpPr>
          <p:cNvPr id="9" name="TextBox 8">
            <a:extLst>
              <a:ext uri="{FF2B5EF4-FFF2-40B4-BE49-F238E27FC236}">
                <a16:creationId xmlns:a16="http://schemas.microsoft.com/office/drawing/2014/main" id="{240F92D4-EDCB-40B7-8810-2C0E1ACECF0F}"/>
              </a:ext>
            </a:extLst>
          </p:cNvPr>
          <p:cNvSpPr txBox="1"/>
          <p:nvPr/>
        </p:nvSpPr>
        <p:spPr>
          <a:xfrm>
            <a:off x="4434888" y="4698069"/>
            <a:ext cx="1423788" cy="369332"/>
          </a:xfrm>
          <a:prstGeom prst="rect">
            <a:avLst/>
          </a:prstGeom>
          <a:solidFill>
            <a:srgbClr val="FFFF00"/>
          </a:solidFill>
        </p:spPr>
        <p:txBody>
          <a:bodyPr wrap="none" rtlCol="0">
            <a:spAutoFit/>
          </a:bodyPr>
          <a:lstStyle/>
          <a:p>
            <a:r>
              <a:rPr lang="en-US" altLang="ko-KR" dirty="0" err="1"/>
              <a:t>Longtudinal</a:t>
            </a:r>
            <a:endParaRPr lang="ko-KR" altLang="en-US" dirty="0"/>
          </a:p>
        </p:txBody>
      </p:sp>
    </p:spTree>
    <p:extLst>
      <p:ext uri="{BB962C8B-B14F-4D97-AF65-F5344CB8AC3E}">
        <p14:creationId xmlns:p14="http://schemas.microsoft.com/office/powerpoint/2010/main" val="12227483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07368" y="74825"/>
            <a:ext cx="10968960" cy="762000"/>
          </a:xfrm>
        </p:spPr>
        <p:txBody>
          <a:bodyPr>
            <a:normAutofit/>
          </a:bodyPr>
          <a:lstStyle/>
          <a:p>
            <a:r>
              <a:rPr lang="en-US" altLang="ko-KR" sz="4000" dirty="0">
                <a:latin typeface="Arial" panose="020B0604020202020204" pitchFamily="34" charset="0"/>
                <a:cs typeface="Arial" panose="020B0604020202020204" pitchFamily="34" charset="0"/>
              </a:rPr>
              <a:t>P2DT layout</a:t>
            </a:r>
            <a:endParaRPr lang="ko-KR" altLang="en-US" sz="4000" dirty="0">
              <a:latin typeface="Arial" panose="020B0604020202020204" pitchFamily="34" charset="0"/>
              <a:cs typeface="Arial" panose="020B0604020202020204" pitchFamily="34"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3472" y="2420889"/>
            <a:ext cx="4181475" cy="3324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351584" y="5745114"/>
            <a:ext cx="2546595" cy="400110"/>
          </a:xfrm>
          <a:prstGeom prst="rect">
            <a:avLst/>
          </a:prstGeom>
          <a:solidFill>
            <a:srgbClr val="92D050"/>
          </a:solidFill>
        </p:spPr>
        <p:txBody>
          <a:bodyPr wrap="none" rtlCol="0">
            <a:spAutoFit/>
          </a:bodyPr>
          <a:lstStyle/>
          <a:p>
            <a:r>
              <a:rPr lang="en-US" altLang="ko-KR" sz="2000" dirty="0"/>
              <a:t>[ TDR</a:t>
            </a:r>
            <a:r>
              <a:rPr lang="ko-KR" altLang="en-US" sz="2000" dirty="0"/>
              <a:t> </a:t>
            </a:r>
            <a:r>
              <a:rPr lang="en-US" altLang="ko-KR" sz="2000" dirty="0"/>
              <a:t>P2DT Layout ]</a:t>
            </a:r>
            <a:endParaRPr lang="ko-KR" altLang="en-US" sz="2000" dirty="0"/>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8804" t="9389" r="37302" b="27236"/>
          <a:stretch/>
        </p:blipFill>
        <p:spPr bwMode="auto">
          <a:xfrm rot="-5400000">
            <a:off x="6842382" y="2027000"/>
            <a:ext cx="3324225" cy="4112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7022371" y="5745114"/>
            <a:ext cx="2926057" cy="400110"/>
          </a:xfrm>
          <a:prstGeom prst="rect">
            <a:avLst/>
          </a:prstGeom>
          <a:solidFill>
            <a:srgbClr val="92D050"/>
          </a:solidFill>
        </p:spPr>
        <p:txBody>
          <a:bodyPr wrap="none" rtlCol="0">
            <a:spAutoFit/>
          </a:bodyPr>
          <a:lstStyle/>
          <a:p>
            <a:r>
              <a:rPr lang="en-US" altLang="ko-KR" sz="2000" dirty="0"/>
              <a:t>[ Present</a:t>
            </a:r>
            <a:r>
              <a:rPr lang="ko-KR" altLang="en-US" sz="2000" dirty="0"/>
              <a:t> </a:t>
            </a:r>
            <a:r>
              <a:rPr lang="en-US" altLang="ko-KR" sz="2000" dirty="0"/>
              <a:t>P2DT Layout ]</a:t>
            </a:r>
            <a:endParaRPr lang="ko-KR" altLang="en-US" sz="2000" dirty="0"/>
          </a:p>
        </p:txBody>
      </p:sp>
      <p:sp>
        <p:nvSpPr>
          <p:cNvPr id="8" name="TextBox 7"/>
          <p:cNvSpPr txBox="1"/>
          <p:nvPr/>
        </p:nvSpPr>
        <p:spPr>
          <a:xfrm>
            <a:off x="1883532" y="1050412"/>
            <a:ext cx="8820980" cy="1046440"/>
          </a:xfrm>
          <a:prstGeom prst="rect">
            <a:avLst/>
          </a:prstGeom>
          <a:noFill/>
        </p:spPr>
        <p:txBody>
          <a:bodyPr wrap="square" rtlCol="0">
            <a:spAutoFit/>
          </a:bodyPr>
          <a:lstStyle/>
          <a:p>
            <a:pPr>
              <a:buFont typeface="Wingdings"/>
              <a:buChar char="q"/>
            </a:pPr>
            <a:r>
              <a:rPr lang="ko-KR" altLang="en-US" sz="2200" dirty="0">
                <a:latin typeface="Arial" panose="020B0604020202020204" pitchFamily="34" charset="0"/>
                <a:cs typeface="Arial" panose="020B0604020202020204" pitchFamily="34" charset="0"/>
                <a:sym typeface="Wingdings"/>
              </a:rPr>
              <a:t> </a:t>
            </a:r>
            <a:r>
              <a:rPr lang="en-US" altLang="ko-KR" sz="2200" b="1" dirty="0">
                <a:latin typeface="Arial" panose="020B0604020202020204" pitchFamily="34" charset="0"/>
                <a:cs typeface="Arial" panose="020B0604020202020204" pitchFamily="34" charset="0"/>
                <a:sym typeface="Wingdings"/>
              </a:rPr>
              <a:t>P2DT selects and transports Uranium beam 5 charge states </a:t>
            </a:r>
            <a:r>
              <a:rPr lang="en-US" altLang="ko-KR" sz="2000" dirty="0">
                <a:latin typeface="Arial" pitchFamily="34" charset="0"/>
                <a:cs typeface="Arial" pitchFamily="34" charset="0"/>
              </a:rPr>
              <a:t> </a:t>
            </a:r>
          </a:p>
          <a:p>
            <a:r>
              <a:rPr lang="en-US" altLang="ko-KR" sz="2000" dirty="0">
                <a:latin typeface="Arial" pitchFamily="34" charset="0"/>
                <a:cs typeface="Arial" pitchFamily="34" charset="0"/>
              </a:rPr>
              <a:t>                Quadrupole magnets reduced: 26</a:t>
            </a:r>
            <a:r>
              <a:rPr lang="ko-KR" altLang="en-US" sz="2000" dirty="0">
                <a:latin typeface="Arial" pitchFamily="34" charset="0"/>
                <a:cs typeface="Arial" pitchFamily="34" charset="0"/>
              </a:rPr>
              <a:t> </a:t>
            </a:r>
            <a:r>
              <a:rPr lang="ko-KR" altLang="en-US" sz="2000" dirty="0">
                <a:latin typeface="Arial" pitchFamily="34" charset="0"/>
                <a:cs typeface="Arial" pitchFamily="34" charset="0"/>
                <a:sym typeface="Symbol"/>
              </a:rPr>
              <a:t></a:t>
            </a:r>
            <a:r>
              <a:rPr lang="en-US" altLang="ko-KR" sz="2000" dirty="0">
                <a:latin typeface="Arial" pitchFamily="34" charset="0"/>
                <a:cs typeface="Arial" pitchFamily="34" charset="0"/>
              </a:rPr>
              <a:t> 18</a:t>
            </a:r>
          </a:p>
          <a:p>
            <a:r>
              <a:rPr lang="en-US" altLang="ko-KR" sz="2000" dirty="0">
                <a:latin typeface="Arial" pitchFamily="34" charset="0"/>
                <a:cs typeface="Arial" pitchFamily="34" charset="0"/>
              </a:rPr>
              <a:t>                </a:t>
            </a:r>
            <a:r>
              <a:rPr lang="en-US" altLang="ko-KR" sz="2000" dirty="0" err="1">
                <a:latin typeface="Arial" pitchFamily="34" charset="0"/>
                <a:cs typeface="Arial" pitchFamily="34" charset="0"/>
              </a:rPr>
              <a:t>Sextupole</a:t>
            </a:r>
            <a:r>
              <a:rPr lang="en-US" altLang="ko-KR" sz="2000" dirty="0">
                <a:latin typeface="Arial" pitchFamily="34" charset="0"/>
                <a:cs typeface="Arial" pitchFamily="34" charset="0"/>
              </a:rPr>
              <a:t> magnets added: 8</a:t>
            </a:r>
          </a:p>
        </p:txBody>
      </p:sp>
      <p:sp>
        <p:nvSpPr>
          <p:cNvPr id="3" name="화살표: 오른쪽 2">
            <a:extLst>
              <a:ext uri="{FF2B5EF4-FFF2-40B4-BE49-F238E27FC236}">
                <a16:creationId xmlns:a16="http://schemas.microsoft.com/office/drawing/2014/main" id="{F5E486E0-16B0-40EA-934D-A08893BB99A9}"/>
              </a:ext>
            </a:extLst>
          </p:cNvPr>
          <p:cNvSpPr/>
          <p:nvPr/>
        </p:nvSpPr>
        <p:spPr>
          <a:xfrm>
            <a:off x="5771964" y="3963020"/>
            <a:ext cx="432048" cy="363886"/>
          </a:xfrm>
          <a:prstGeom prst="rightArrow">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TextBox 8">
            <a:extLst>
              <a:ext uri="{FF2B5EF4-FFF2-40B4-BE49-F238E27FC236}">
                <a16:creationId xmlns:a16="http://schemas.microsoft.com/office/drawing/2014/main" id="{7C55B82D-34F3-4476-A211-FA7282444359}"/>
              </a:ext>
            </a:extLst>
          </p:cNvPr>
          <p:cNvSpPr txBox="1"/>
          <p:nvPr/>
        </p:nvSpPr>
        <p:spPr>
          <a:xfrm>
            <a:off x="7954202" y="2776978"/>
            <a:ext cx="1136914" cy="369332"/>
          </a:xfrm>
          <a:prstGeom prst="rect">
            <a:avLst/>
          </a:prstGeom>
          <a:noFill/>
        </p:spPr>
        <p:txBody>
          <a:bodyPr wrap="none" rtlCol="0">
            <a:spAutoFit/>
          </a:bodyPr>
          <a:lstStyle/>
          <a:p>
            <a:r>
              <a:rPr lang="en-US" altLang="ko-KR" dirty="0" err="1">
                <a:latin typeface="Arial" panose="020B0604020202020204" pitchFamily="34" charset="0"/>
                <a:cs typeface="Arial" panose="020B0604020202020204" pitchFamily="34" charset="0"/>
              </a:rPr>
              <a:t>bunchers</a:t>
            </a:r>
            <a:endParaRPr lang="ko-KR" altLang="en-US" dirty="0">
              <a:latin typeface="Arial" panose="020B0604020202020204" pitchFamily="34" charset="0"/>
              <a:cs typeface="Arial" panose="020B0604020202020204" pitchFamily="34" charset="0"/>
            </a:endParaRPr>
          </a:p>
        </p:txBody>
      </p:sp>
      <p:cxnSp>
        <p:nvCxnSpPr>
          <p:cNvPr id="11" name="직선 화살표 연결선 10">
            <a:extLst>
              <a:ext uri="{FF2B5EF4-FFF2-40B4-BE49-F238E27FC236}">
                <a16:creationId xmlns:a16="http://schemas.microsoft.com/office/drawing/2014/main" id="{792B99A4-05A8-41A2-914B-F3878CC8A8A0}"/>
              </a:ext>
            </a:extLst>
          </p:cNvPr>
          <p:cNvCxnSpPr/>
          <p:nvPr/>
        </p:nvCxnSpPr>
        <p:spPr>
          <a:xfrm flipH="1">
            <a:off x="7392144" y="3120888"/>
            <a:ext cx="1112350" cy="432048"/>
          </a:xfrm>
          <a:prstGeom prst="straightConnector1">
            <a:avLst/>
          </a:prstGeom>
          <a:ln w="28575">
            <a:solidFill>
              <a:srgbClr val="0000CC"/>
            </a:solidFill>
            <a:tailEnd type="triangle"/>
          </a:ln>
        </p:spPr>
        <p:style>
          <a:lnRef idx="1">
            <a:schemeClr val="accent1"/>
          </a:lnRef>
          <a:fillRef idx="0">
            <a:schemeClr val="accent1"/>
          </a:fillRef>
          <a:effectRef idx="0">
            <a:schemeClr val="accent1"/>
          </a:effectRef>
          <a:fontRef idx="minor">
            <a:schemeClr val="tx1"/>
          </a:fontRef>
        </p:style>
      </p:cxnSp>
      <p:cxnSp>
        <p:nvCxnSpPr>
          <p:cNvPr id="12" name="직선 화살표 연결선 11">
            <a:extLst>
              <a:ext uri="{FF2B5EF4-FFF2-40B4-BE49-F238E27FC236}">
                <a16:creationId xmlns:a16="http://schemas.microsoft.com/office/drawing/2014/main" id="{E5856778-830F-414D-8188-0AA1CED395F9}"/>
              </a:ext>
            </a:extLst>
          </p:cNvPr>
          <p:cNvCxnSpPr>
            <a:cxnSpLocks/>
          </p:cNvCxnSpPr>
          <p:nvPr/>
        </p:nvCxnSpPr>
        <p:spPr>
          <a:xfrm>
            <a:off x="8489191" y="3120888"/>
            <a:ext cx="1567249" cy="901052"/>
          </a:xfrm>
          <a:prstGeom prst="straightConnector1">
            <a:avLst/>
          </a:prstGeom>
          <a:ln w="28575">
            <a:solidFill>
              <a:srgbClr val="0000CC"/>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16CD0F5-6F89-4801-B676-58CF80F2ACAE}"/>
              </a:ext>
            </a:extLst>
          </p:cNvPr>
          <p:cNvSpPr txBox="1"/>
          <p:nvPr/>
        </p:nvSpPr>
        <p:spPr>
          <a:xfrm>
            <a:off x="2865752" y="3626949"/>
            <a:ext cx="1136914" cy="369332"/>
          </a:xfrm>
          <a:prstGeom prst="rect">
            <a:avLst/>
          </a:prstGeom>
          <a:noFill/>
        </p:spPr>
        <p:txBody>
          <a:bodyPr wrap="none" rtlCol="0">
            <a:spAutoFit/>
          </a:bodyPr>
          <a:lstStyle/>
          <a:p>
            <a:r>
              <a:rPr lang="en-US" altLang="ko-KR" dirty="0" err="1">
                <a:latin typeface="Arial" panose="020B0604020202020204" pitchFamily="34" charset="0"/>
                <a:cs typeface="Arial" panose="020B0604020202020204" pitchFamily="34" charset="0"/>
              </a:rPr>
              <a:t>bunchers</a:t>
            </a:r>
            <a:endParaRPr lang="ko-KR" altLang="en-US" dirty="0">
              <a:latin typeface="Arial" panose="020B0604020202020204" pitchFamily="34" charset="0"/>
              <a:cs typeface="Arial" panose="020B0604020202020204" pitchFamily="34" charset="0"/>
            </a:endParaRPr>
          </a:p>
        </p:txBody>
      </p:sp>
      <p:cxnSp>
        <p:nvCxnSpPr>
          <p:cNvPr id="16" name="직선 화살표 연결선 15">
            <a:extLst>
              <a:ext uri="{FF2B5EF4-FFF2-40B4-BE49-F238E27FC236}">
                <a16:creationId xmlns:a16="http://schemas.microsoft.com/office/drawing/2014/main" id="{AFF959A2-B480-4BAC-90E1-DDC7B883333F}"/>
              </a:ext>
            </a:extLst>
          </p:cNvPr>
          <p:cNvCxnSpPr>
            <a:cxnSpLocks/>
          </p:cNvCxnSpPr>
          <p:nvPr/>
        </p:nvCxnSpPr>
        <p:spPr>
          <a:xfrm>
            <a:off x="3434209" y="3996281"/>
            <a:ext cx="0" cy="924807"/>
          </a:xfrm>
          <a:prstGeom prst="straightConnector1">
            <a:avLst/>
          </a:prstGeom>
          <a:ln w="28575">
            <a:solidFill>
              <a:srgbClr val="0000CC"/>
            </a:solidFill>
            <a:tailEnd type="triangle"/>
          </a:ln>
        </p:spPr>
        <p:style>
          <a:lnRef idx="1">
            <a:schemeClr val="accent1"/>
          </a:lnRef>
          <a:fillRef idx="0">
            <a:schemeClr val="accent1"/>
          </a:fillRef>
          <a:effectRef idx="0">
            <a:schemeClr val="accent1"/>
          </a:effectRef>
          <a:fontRef idx="minor">
            <a:schemeClr val="tx1"/>
          </a:fontRef>
        </p:style>
      </p:cxnSp>
      <p:cxnSp>
        <p:nvCxnSpPr>
          <p:cNvPr id="19" name="직선 화살표 연결선 18">
            <a:extLst>
              <a:ext uri="{FF2B5EF4-FFF2-40B4-BE49-F238E27FC236}">
                <a16:creationId xmlns:a16="http://schemas.microsoft.com/office/drawing/2014/main" id="{7F38714A-1406-4B9E-B331-FBB33A7CFE6B}"/>
              </a:ext>
            </a:extLst>
          </p:cNvPr>
          <p:cNvCxnSpPr>
            <a:cxnSpLocks/>
            <a:stCxn id="15" idx="1"/>
          </p:cNvCxnSpPr>
          <p:nvPr/>
        </p:nvCxnSpPr>
        <p:spPr>
          <a:xfrm flipH="1" flipV="1">
            <a:off x="2027548" y="3146311"/>
            <a:ext cx="838204" cy="665304"/>
          </a:xfrm>
          <a:prstGeom prst="straightConnector1">
            <a:avLst/>
          </a:prstGeom>
          <a:ln w="28575">
            <a:solidFill>
              <a:srgbClr val="0000C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3602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07368" y="116632"/>
            <a:ext cx="10968960" cy="762000"/>
          </a:xfrm>
        </p:spPr>
        <p:txBody>
          <a:bodyPr>
            <a:normAutofit/>
          </a:bodyPr>
          <a:lstStyle/>
          <a:p>
            <a:r>
              <a:rPr lang="en-US" altLang="ko-KR" sz="4000" dirty="0">
                <a:latin typeface="Arial" panose="020B0604020202020204" pitchFamily="34" charset="0"/>
                <a:cs typeface="Arial" panose="020B0604020202020204" pitchFamily="34" charset="0"/>
              </a:rPr>
              <a:t>P2DT beam dynamics</a:t>
            </a:r>
            <a:endParaRPr lang="ko-KR" altLang="en-US" sz="4000" dirty="0">
              <a:latin typeface="Arial" panose="020B0604020202020204" pitchFamily="34" charset="0"/>
              <a:cs typeface="Arial" panose="020B0604020202020204" pitchFamily="34" charset="0"/>
            </a:endParaRPr>
          </a:p>
        </p:txBody>
      </p:sp>
      <p:sp>
        <p:nvSpPr>
          <p:cNvPr id="4" name="TextBox 3"/>
          <p:cNvSpPr txBox="1"/>
          <p:nvPr/>
        </p:nvSpPr>
        <p:spPr>
          <a:xfrm>
            <a:off x="1883533" y="1088740"/>
            <a:ext cx="4644515" cy="1107996"/>
          </a:xfrm>
          <a:prstGeom prst="rect">
            <a:avLst/>
          </a:prstGeom>
          <a:noFill/>
        </p:spPr>
        <p:txBody>
          <a:bodyPr wrap="square" rtlCol="0">
            <a:spAutoFit/>
          </a:bodyPr>
          <a:lstStyle/>
          <a:p>
            <a:pPr>
              <a:buFont typeface="Wingdings"/>
              <a:buChar char="q"/>
            </a:pPr>
            <a:r>
              <a:rPr lang="ko-KR" altLang="en-US" sz="2200" dirty="0">
                <a:latin typeface="Arial" panose="020B0604020202020204" pitchFamily="34" charset="0"/>
                <a:cs typeface="Arial" panose="020B0604020202020204" pitchFamily="34" charset="0"/>
                <a:sym typeface="Wingdings"/>
              </a:rPr>
              <a:t> </a:t>
            </a:r>
            <a:r>
              <a:rPr lang="en-US" altLang="ko-KR" sz="2200" dirty="0">
                <a:latin typeface="Arial" panose="020B0604020202020204" pitchFamily="34" charset="0"/>
                <a:cs typeface="Arial" panose="020B0604020202020204" pitchFamily="34" charset="0"/>
                <a:sym typeface="Wingdings"/>
              </a:rPr>
              <a:t>lattice features:</a:t>
            </a:r>
            <a:endParaRPr lang="en-US" altLang="ko-KR" sz="2200" dirty="0">
              <a:latin typeface="Arial" pitchFamily="34" charset="0"/>
              <a:cs typeface="Arial" pitchFamily="34" charset="0"/>
            </a:endParaRPr>
          </a:p>
          <a:p>
            <a:r>
              <a:rPr lang="en-US" altLang="ko-KR" sz="2200" dirty="0">
                <a:latin typeface="Arial" pitchFamily="34" charset="0"/>
                <a:cs typeface="Arial" pitchFamily="34" charset="0"/>
              </a:rPr>
              <a:t>    - Isochronous design</a:t>
            </a:r>
          </a:p>
          <a:p>
            <a:r>
              <a:rPr lang="en-US" altLang="ko-KR" sz="2200" dirty="0">
                <a:latin typeface="Arial" pitchFamily="34" charset="0"/>
                <a:cs typeface="Arial" pitchFamily="34" charset="0"/>
              </a:rPr>
              <a:t>    - 2</a:t>
            </a:r>
            <a:r>
              <a:rPr lang="en-US" altLang="ko-KR" sz="2200" baseline="30000" dirty="0">
                <a:latin typeface="Arial" panose="020B0604020202020204" pitchFamily="34" charset="0"/>
                <a:cs typeface="Arial" pitchFamily="34" charset="0"/>
              </a:rPr>
              <a:t>nd</a:t>
            </a:r>
            <a:r>
              <a:rPr lang="en-US" altLang="ko-KR" sz="2200" dirty="0">
                <a:latin typeface="Arial" panose="020B0604020202020204" pitchFamily="34" charset="0"/>
                <a:cs typeface="Arial" pitchFamily="34" charset="0"/>
              </a:rPr>
              <a:t> order achromatic design                 </a:t>
            </a:r>
          </a:p>
        </p:txBody>
      </p:sp>
      <p:pic>
        <p:nvPicPr>
          <p:cNvPr id="5" name="그림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1354" y="2196736"/>
            <a:ext cx="6653297" cy="4544632"/>
          </a:xfrm>
          <a:prstGeom prst="rect">
            <a:avLst/>
          </a:prstGeom>
        </p:spPr>
      </p:pic>
      <p:pic>
        <p:nvPicPr>
          <p:cNvPr id="6" name="그림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74103" y="2814281"/>
            <a:ext cx="3431155" cy="2744924"/>
          </a:xfrm>
          <a:prstGeom prst="rect">
            <a:avLst/>
          </a:prstGeom>
        </p:spPr>
      </p:pic>
      <p:sp>
        <p:nvSpPr>
          <p:cNvPr id="7" name="TextBox 6"/>
          <p:cNvSpPr txBox="1"/>
          <p:nvPr/>
        </p:nvSpPr>
        <p:spPr>
          <a:xfrm>
            <a:off x="7424804" y="5617863"/>
            <a:ext cx="3531736" cy="707886"/>
          </a:xfrm>
          <a:prstGeom prst="rect">
            <a:avLst/>
          </a:prstGeom>
          <a:solidFill>
            <a:srgbClr val="92D050"/>
          </a:solidFill>
        </p:spPr>
        <p:txBody>
          <a:bodyPr wrap="none" rtlCol="0">
            <a:spAutoFit/>
          </a:bodyPr>
          <a:lstStyle/>
          <a:p>
            <a:pPr algn="ctr"/>
            <a:r>
              <a:rPr lang="en-US" altLang="ko-KR" sz="2000" dirty="0"/>
              <a:t>Uranium beam distributions </a:t>
            </a:r>
          </a:p>
          <a:p>
            <a:pPr algn="ctr"/>
            <a:r>
              <a:rPr lang="en-US" altLang="ko-KR" sz="2000" dirty="0"/>
              <a:t>at beam</a:t>
            </a:r>
            <a:r>
              <a:rPr lang="ko-KR" altLang="en-US" sz="2000" dirty="0"/>
              <a:t> </a:t>
            </a:r>
            <a:r>
              <a:rPr lang="en-US" altLang="ko-KR" sz="2000" dirty="0"/>
              <a:t>selection location</a:t>
            </a:r>
            <a:endParaRPr lang="ko-KR" altLang="en-US" sz="2000" dirty="0"/>
          </a:p>
        </p:txBody>
      </p:sp>
      <p:graphicFrame>
        <p:nvGraphicFramePr>
          <p:cNvPr id="8" name="표 7"/>
          <p:cNvGraphicFramePr>
            <a:graphicFrameLocks noGrp="1"/>
          </p:cNvGraphicFramePr>
          <p:nvPr>
            <p:extLst>
              <p:ext uri="{D42A27DB-BD31-4B8C-83A1-F6EECF244321}">
                <p14:modId xmlns:p14="http://schemas.microsoft.com/office/powerpoint/2010/main" val="1711932646"/>
              </p:ext>
            </p:extLst>
          </p:nvPr>
        </p:nvGraphicFramePr>
        <p:xfrm>
          <a:off x="7392144" y="1386870"/>
          <a:ext cx="4644515" cy="1341120"/>
        </p:xfrm>
        <a:graphic>
          <a:graphicData uri="http://schemas.openxmlformats.org/drawingml/2006/table">
            <a:tbl>
              <a:tblPr firstRow="1" bandRow="1">
                <a:tableStyleId>{5940675A-B579-460E-94D1-54222C63F5DA}</a:tableStyleId>
              </a:tblPr>
              <a:tblGrid>
                <a:gridCol w="1224136">
                  <a:extLst>
                    <a:ext uri="{9D8B030D-6E8A-4147-A177-3AD203B41FA5}">
                      <a16:colId xmlns:a16="http://schemas.microsoft.com/office/drawing/2014/main" val="20000"/>
                    </a:ext>
                  </a:extLst>
                </a:gridCol>
                <a:gridCol w="1044116">
                  <a:extLst>
                    <a:ext uri="{9D8B030D-6E8A-4147-A177-3AD203B41FA5}">
                      <a16:colId xmlns:a16="http://schemas.microsoft.com/office/drawing/2014/main" val="20001"/>
                    </a:ext>
                  </a:extLst>
                </a:gridCol>
                <a:gridCol w="1044116">
                  <a:extLst>
                    <a:ext uri="{9D8B030D-6E8A-4147-A177-3AD203B41FA5}">
                      <a16:colId xmlns:a16="http://schemas.microsoft.com/office/drawing/2014/main" val="20002"/>
                    </a:ext>
                  </a:extLst>
                </a:gridCol>
                <a:gridCol w="1332147">
                  <a:extLst>
                    <a:ext uri="{9D8B030D-6E8A-4147-A177-3AD203B41FA5}">
                      <a16:colId xmlns:a16="http://schemas.microsoft.com/office/drawing/2014/main" val="20003"/>
                    </a:ext>
                  </a:extLst>
                </a:gridCol>
              </a:tblGrid>
              <a:tr h="201966">
                <a:tc>
                  <a:txBody>
                    <a:bodyPr/>
                    <a:lstStyle/>
                    <a:p>
                      <a:pPr algn="ctr" latinLnBrk="1"/>
                      <a:endParaRPr lang="ko-KR" altLang="en-US" sz="1600" b="1" dirty="0"/>
                    </a:p>
                  </a:txBody>
                  <a:tcPr anchor="ctr"/>
                </a:tc>
                <a:tc>
                  <a:txBody>
                    <a:bodyPr/>
                    <a:lstStyle/>
                    <a:p>
                      <a:pPr algn="ctr" latinLnBrk="1"/>
                      <a:r>
                        <a:rPr lang="en-US" altLang="ko-KR" sz="1600" b="1" dirty="0"/>
                        <a:t>input</a:t>
                      </a:r>
                      <a:endParaRPr lang="ko-KR" altLang="en-US" sz="1600" b="1" dirty="0"/>
                    </a:p>
                  </a:txBody>
                  <a:tcPr anchor="ctr"/>
                </a:tc>
                <a:tc>
                  <a:txBody>
                    <a:bodyPr/>
                    <a:lstStyle/>
                    <a:p>
                      <a:pPr algn="ctr" latinLnBrk="1"/>
                      <a:r>
                        <a:rPr lang="en-US" altLang="ko-KR" sz="1600" b="1" dirty="0"/>
                        <a:t>output</a:t>
                      </a:r>
                      <a:endParaRPr lang="ko-KR" altLang="en-US" sz="1600" b="1" dirty="0"/>
                    </a:p>
                  </a:txBody>
                  <a:tcPr anchor="ctr"/>
                </a:tc>
                <a:tc>
                  <a:txBody>
                    <a:bodyPr/>
                    <a:lstStyle/>
                    <a:p>
                      <a:pPr algn="ctr" latinLnBrk="1"/>
                      <a:r>
                        <a:rPr lang="en-US" altLang="ko-KR" sz="1600" b="1" dirty="0"/>
                        <a:t>Increase</a:t>
                      </a:r>
                      <a:r>
                        <a:rPr lang="ko-KR" altLang="en-US" sz="1600" b="1" dirty="0"/>
                        <a:t> </a:t>
                      </a:r>
                      <a:r>
                        <a:rPr lang="en-US" altLang="ko-KR" sz="1600" b="1" dirty="0"/>
                        <a:t>(%)</a:t>
                      </a:r>
                      <a:endParaRPr lang="ko-KR" altLang="en-US" sz="1600" b="1" dirty="0"/>
                    </a:p>
                  </a:txBody>
                  <a:tcPr anchor="ctr"/>
                </a:tc>
                <a:extLst>
                  <a:ext uri="{0D108BD9-81ED-4DB2-BD59-A6C34878D82A}">
                    <a16:rowId xmlns:a16="http://schemas.microsoft.com/office/drawing/2014/main" val="10000"/>
                  </a:ext>
                </a:extLst>
              </a:tr>
              <a:tr h="201966">
                <a:tc>
                  <a:txBody>
                    <a:bodyPr/>
                    <a:lstStyle/>
                    <a:p>
                      <a:pPr algn="ctr" latinLnBrk="1"/>
                      <a:r>
                        <a:rPr lang="en-US" altLang="ko-KR" sz="1600" b="1" baseline="0" dirty="0"/>
                        <a:t> x</a:t>
                      </a:r>
                      <a:endParaRPr lang="ko-KR" altLang="en-US" sz="1600" b="1" dirty="0"/>
                    </a:p>
                  </a:txBody>
                  <a:tcPr anchor="ctr"/>
                </a:tc>
                <a:tc>
                  <a:txBody>
                    <a:bodyPr/>
                    <a:lstStyle/>
                    <a:p>
                      <a:pPr algn="ctr" latinLnBrk="1"/>
                      <a:r>
                        <a:rPr lang="en-US" altLang="ko-KR" sz="1600" b="1" dirty="0"/>
                        <a:t>0.165</a:t>
                      </a:r>
                      <a:endParaRPr lang="ko-KR" altLang="en-US" sz="1600" b="1" dirty="0"/>
                    </a:p>
                  </a:txBody>
                  <a:tcPr anchor="ctr"/>
                </a:tc>
                <a:tc>
                  <a:txBody>
                    <a:bodyPr/>
                    <a:lstStyle/>
                    <a:p>
                      <a:pPr algn="ctr" latinLnBrk="1"/>
                      <a:r>
                        <a:rPr lang="en-US" altLang="ko-KR" sz="1600" b="1" dirty="0"/>
                        <a:t>0.176</a:t>
                      </a:r>
                      <a:endParaRPr lang="ko-KR" altLang="en-US" sz="1600" b="1" dirty="0"/>
                    </a:p>
                  </a:txBody>
                  <a:tcPr anchor="ctr"/>
                </a:tc>
                <a:tc>
                  <a:txBody>
                    <a:bodyPr/>
                    <a:lstStyle/>
                    <a:p>
                      <a:pPr algn="ctr" latinLnBrk="1"/>
                      <a:r>
                        <a:rPr lang="en-US" altLang="ko-KR" sz="1600" b="1" dirty="0"/>
                        <a:t>7.0</a:t>
                      </a:r>
                      <a:endParaRPr lang="ko-KR" altLang="en-US" sz="1600" b="1" dirty="0"/>
                    </a:p>
                  </a:txBody>
                  <a:tcPr anchor="ctr"/>
                </a:tc>
                <a:extLst>
                  <a:ext uri="{0D108BD9-81ED-4DB2-BD59-A6C34878D82A}">
                    <a16:rowId xmlns:a16="http://schemas.microsoft.com/office/drawing/2014/main" val="10001"/>
                  </a:ext>
                </a:extLst>
              </a:tr>
              <a:tr h="201966">
                <a:tc>
                  <a:txBody>
                    <a:bodyPr/>
                    <a:lstStyle/>
                    <a:p>
                      <a:pPr algn="ctr" latinLnBrk="1"/>
                      <a:r>
                        <a:rPr lang="en-US" altLang="ko-KR" sz="1600" b="1" baseline="0" dirty="0"/>
                        <a:t> y</a:t>
                      </a:r>
                      <a:endParaRPr lang="ko-KR" altLang="en-US" sz="1600" b="1" dirty="0"/>
                    </a:p>
                  </a:txBody>
                  <a:tcPr anchor="ctr"/>
                </a:tc>
                <a:tc>
                  <a:txBody>
                    <a:bodyPr/>
                    <a:lstStyle/>
                    <a:p>
                      <a:pPr algn="ctr" latinLnBrk="1"/>
                      <a:r>
                        <a:rPr lang="en-US" altLang="ko-KR" sz="1600" b="1" dirty="0"/>
                        <a:t>0.158</a:t>
                      </a:r>
                      <a:endParaRPr lang="ko-KR" altLang="en-US" sz="1600" b="1" dirty="0"/>
                    </a:p>
                  </a:txBody>
                  <a:tcPr anchor="ctr"/>
                </a:tc>
                <a:tc>
                  <a:txBody>
                    <a:bodyPr/>
                    <a:lstStyle/>
                    <a:p>
                      <a:pPr algn="ctr" latinLnBrk="1"/>
                      <a:r>
                        <a:rPr lang="en-US" altLang="ko-KR" sz="1600" b="1" dirty="0"/>
                        <a:t>0.161</a:t>
                      </a:r>
                      <a:endParaRPr lang="ko-KR" altLang="en-US" sz="1600" b="1" dirty="0"/>
                    </a:p>
                  </a:txBody>
                  <a:tcPr anchor="ctr"/>
                </a:tc>
                <a:tc>
                  <a:txBody>
                    <a:bodyPr/>
                    <a:lstStyle/>
                    <a:p>
                      <a:pPr algn="ctr" latinLnBrk="1"/>
                      <a:r>
                        <a:rPr lang="en-US" altLang="ko-KR" sz="1600" b="1" dirty="0"/>
                        <a:t>1.8</a:t>
                      </a:r>
                      <a:endParaRPr lang="ko-KR" altLang="en-US" sz="1600" b="1" dirty="0"/>
                    </a:p>
                  </a:txBody>
                  <a:tcPr anchor="ctr"/>
                </a:tc>
                <a:extLst>
                  <a:ext uri="{0D108BD9-81ED-4DB2-BD59-A6C34878D82A}">
                    <a16:rowId xmlns:a16="http://schemas.microsoft.com/office/drawing/2014/main" val="10002"/>
                  </a:ext>
                </a:extLst>
              </a:tr>
              <a:tr h="201966">
                <a:tc>
                  <a:txBody>
                    <a:bodyPr/>
                    <a:lstStyle/>
                    <a:p>
                      <a:pPr algn="ctr" latinLnBrk="1"/>
                      <a:r>
                        <a:rPr lang="en-US" altLang="ko-KR" sz="1600" b="1" dirty="0"/>
                        <a:t>Long.</a:t>
                      </a:r>
                      <a:endParaRPr lang="ko-KR" altLang="en-US" sz="1600" b="1" dirty="0"/>
                    </a:p>
                  </a:txBody>
                  <a:tcPr anchor="ctr"/>
                </a:tc>
                <a:tc>
                  <a:txBody>
                    <a:bodyPr/>
                    <a:lstStyle/>
                    <a:p>
                      <a:pPr algn="ctr" latinLnBrk="1"/>
                      <a:r>
                        <a:rPr lang="en-US" altLang="ko-KR" sz="1600" b="1" dirty="0"/>
                        <a:t>1.164</a:t>
                      </a:r>
                      <a:endParaRPr lang="ko-KR" altLang="en-US" sz="1600" b="1" dirty="0"/>
                    </a:p>
                  </a:txBody>
                  <a:tcPr anchor="ctr"/>
                </a:tc>
                <a:tc>
                  <a:txBody>
                    <a:bodyPr/>
                    <a:lstStyle/>
                    <a:p>
                      <a:pPr algn="ctr" latinLnBrk="1"/>
                      <a:r>
                        <a:rPr lang="en-US" altLang="ko-KR" sz="1600" b="1" dirty="0"/>
                        <a:t>1.278</a:t>
                      </a:r>
                      <a:endParaRPr lang="ko-KR" altLang="en-US" sz="1600" b="1" dirty="0"/>
                    </a:p>
                  </a:txBody>
                  <a:tcPr anchor="ctr"/>
                </a:tc>
                <a:tc>
                  <a:txBody>
                    <a:bodyPr/>
                    <a:lstStyle/>
                    <a:p>
                      <a:pPr algn="ctr" latinLnBrk="1"/>
                      <a:r>
                        <a:rPr lang="en-US" altLang="ko-KR" sz="1600" b="1" dirty="0">
                          <a:solidFill>
                            <a:schemeClr val="tx1">
                              <a:lumMod val="95000"/>
                              <a:lumOff val="5000"/>
                            </a:schemeClr>
                          </a:solidFill>
                        </a:rPr>
                        <a:t>9.9</a:t>
                      </a:r>
                      <a:endParaRPr lang="ko-KR" altLang="en-US" sz="1600" b="1" dirty="0">
                        <a:solidFill>
                          <a:schemeClr val="tx1">
                            <a:lumMod val="95000"/>
                            <a:lumOff val="5000"/>
                          </a:schemeClr>
                        </a:solidFill>
                      </a:endParaRPr>
                    </a:p>
                  </a:txBody>
                  <a:tcPr anchor="ctr"/>
                </a:tc>
                <a:extLst>
                  <a:ext uri="{0D108BD9-81ED-4DB2-BD59-A6C34878D82A}">
                    <a16:rowId xmlns:a16="http://schemas.microsoft.com/office/drawing/2014/main" val="10003"/>
                  </a:ext>
                </a:extLst>
              </a:tr>
            </a:tbl>
          </a:graphicData>
        </a:graphic>
      </p:graphicFrame>
      <p:sp>
        <p:nvSpPr>
          <p:cNvPr id="9" name="TextBox 8"/>
          <p:cNvSpPr txBox="1"/>
          <p:nvPr/>
        </p:nvSpPr>
        <p:spPr>
          <a:xfrm>
            <a:off x="7195006" y="931247"/>
            <a:ext cx="4000775" cy="400110"/>
          </a:xfrm>
          <a:prstGeom prst="rect">
            <a:avLst/>
          </a:prstGeom>
          <a:noFill/>
        </p:spPr>
        <p:txBody>
          <a:bodyPr wrap="none" rtlCol="0">
            <a:spAutoFit/>
          </a:bodyPr>
          <a:lstStyle/>
          <a:p>
            <a:r>
              <a:rPr lang="en-US" altLang="ko-KR" sz="2000" b="1" dirty="0"/>
              <a:t>[ rms emittance increase</a:t>
            </a:r>
            <a:r>
              <a:rPr lang="ko-KR" altLang="en-US" sz="2000" b="1" dirty="0"/>
              <a:t> </a:t>
            </a:r>
            <a:r>
              <a:rPr lang="en-US" altLang="ko-KR" sz="2000" b="1" dirty="0"/>
              <a:t>(5Q)</a:t>
            </a:r>
            <a:r>
              <a:rPr lang="ko-KR" altLang="en-US" sz="2000" b="1" dirty="0"/>
              <a:t> </a:t>
            </a:r>
            <a:r>
              <a:rPr lang="en-US" altLang="ko-KR" sz="2000" b="1" dirty="0"/>
              <a:t>]</a:t>
            </a:r>
            <a:endParaRPr lang="ko-KR" altLang="en-US" sz="2000" b="1" dirty="0"/>
          </a:p>
        </p:txBody>
      </p:sp>
      <p:sp>
        <p:nvSpPr>
          <p:cNvPr id="3" name="TextBox 2">
            <a:extLst>
              <a:ext uri="{FF2B5EF4-FFF2-40B4-BE49-F238E27FC236}">
                <a16:creationId xmlns:a16="http://schemas.microsoft.com/office/drawing/2014/main" id="{72B7B8D7-E1D4-46E7-8D34-5F7CE5B49D70}"/>
              </a:ext>
            </a:extLst>
          </p:cNvPr>
          <p:cNvSpPr txBox="1"/>
          <p:nvPr/>
        </p:nvSpPr>
        <p:spPr>
          <a:xfrm>
            <a:off x="10090040" y="3259723"/>
            <a:ext cx="532518" cy="338554"/>
          </a:xfrm>
          <a:prstGeom prst="rect">
            <a:avLst/>
          </a:prstGeom>
          <a:noFill/>
        </p:spPr>
        <p:txBody>
          <a:bodyPr wrap="none" rtlCol="0">
            <a:spAutoFit/>
          </a:bodyPr>
          <a:lstStyle/>
          <a:p>
            <a:r>
              <a:rPr lang="en-US" altLang="ko-KR" sz="1600" dirty="0">
                <a:latin typeface="Arial" panose="020B0604020202020204" pitchFamily="34" charset="0"/>
                <a:cs typeface="Arial" panose="020B0604020202020204" pitchFamily="34" charset="0"/>
              </a:rPr>
              <a:t>+77</a:t>
            </a:r>
            <a:endParaRPr lang="ko-KR" altLang="en-US" sz="16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92A540D-96BE-4413-A6A1-0DBA823FA775}"/>
              </a:ext>
            </a:extLst>
          </p:cNvPr>
          <p:cNvSpPr txBox="1"/>
          <p:nvPr/>
        </p:nvSpPr>
        <p:spPr>
          <a:xfrm>
            <a:off x="9585984" y="3259723"/>
            <a:ext cx="532518" cy="338554"/>
          </a:xfrm>
          <a:prstGeom prst="rect">
            <a:avLst/>
          </a:prstGeom>
          <a:noFill/>
        </p:spPr>
        <p:txBody>
          <a:bodyPr wrap="none" rtlCol="0">
            <a:spAutoFit/>
          </a:bodyPr>
          <a:lstStyle/>
          <a:p>
            <a:r>
              <a:rPr lang="en-US" altLang="ko-KR" sz="1600" dirty="0">
                <a:latin typeface="Arial" panose="020B0604020202020204" pitchFamily="34" charset="0"/>
                <a:cs typeface="Arial" panose="020B0604020202020204" pitchFamily="34" charset="0"/>
              </a:rPr>
              <a:t>+78</a:t>
            </a:r>
            <a:endParaRPr lang="ko-KR" altLang="en-US" sz="16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76FA5F3A-F629-4C1F-B71A-13C0A8BC998C}"/>
              </a:ext>
            </a:extLst>
          </p:cNvPr>
          <p:cNvSpPr txBox="1"/>
          <p:nvPr/>
        </p:nvSpPr>
        <p:spPr>
          <a:xfrm>
            <a:off x="9045924" y="3259723"/>
            <a:ext cx="532518" cy="338554"/>
          </a:xfrm>
          <a:prstGeom prst="rect">
            <a:avLst/>
          </a:prstGeom>
          <a:noFill/>
        </p:spPr>
        <p:txBody>
          <a:bodyPr wrap="none" rtlCol="0">
            <a:spAutoFit/>
          </a:bodyPr>
          <a:lstStyle/>
          <a:p>
            <a:r>
              <a:rPr lang="en-US" altLang="ko-KR" sz="1600" dirty="0">
                <a:latin typeface="Arial" panose="020B0604020202020204" pitchFamily="34" charset="0"/>
                <a:cs typeface="Arial" panose="020B0604020202020204" pitchFamily="34" charset="0"/>
              </a:rPr>
              <a:t>+79</a:t>
            </a:r>
            <a:endParaRPr lang="ko-KR" altLang="en-US" sz="16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F476B733-3DC9-4437-A7DD-048608CA19DA}"/>
              </a:ext>
            </a:extLst>
          </p:cNvPr>
          <p:cNvSpPr txBox="1"/>
          <p:nvPr/>
        </p:nvSpPr>
        <p:spPr>
          <a:xfrm>
            <a:off x="8469860" y="3259723"/>
            <a:ext cx="532518" cy="338554"/>
          </a:xfrm>
          <a:prstGeom prst="rect">
            <a:avLst/>
          </a:prstGeom>
          <a:noFill/>
        </p:spPr>
        <p:txBody>
          <a:bodyPr wrap="none" rtlCol="0">
            <a:spAutoFit/>
          </a:bodyPr>
          <a:lstStyle/>
          <a:p>
            <a:r>
              <a:rPr lang="en-US" altLang="ko-KR" sz="1600" dirty="0">
                <a:latin typeface="Arial" panose="020B0604020202020204" pitchFamily="34" charset="0"/>
                <a:cs typeface="Arial" panose="020B0604020202020204" pitchFamily="34" charset="0"/>
              </a:rPr>
              <a:t>+80</a:t>
            </a:r>
            <a:endParaRPr lang="ko-KR" altLang="en-US" sz="16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70B6BD53-BB88-4DBA-BD88-8B3384E5B708}"/>
              </a:ext>
            </a:extLst>
          </p:cNvPr>
          <p:cNvSpPr txBox="1"/>
          <p:nvPr/>
        </p:nvSpPr>
        <p:spPr>
          <a:xfrm>
            <a:off x="7799525" y="3259723"/>
            <a:ext cx="532518" cy="338554"/>
          </a:xfrm>
          <a:prstGeom prst="rect">
            <a:avLst/>
          </a:prstGeom>
          <a:noFill/>
        </p:spPr>
        <p:txBody>
          <a:bodyPr wrap="none" rtlCol="0">
            <a:spAutoFit/>
          </a:bodyPr>
          <a:lstStyle/>
          <a:p>
            <a:r>
              <a:rPr lang="en-US" altLang="ko-KR" sz="1600" dirty="0">
                <a:latin typeface="Arial" panose="020B0604020202020204" pitchFamily="34" charset="0"/>
                <a:cs typeface="Arial" panose="020B0604020202020204" pitchFamily="34" charset="0"/>
              </a:rPr>
              <a:t>+81</a:t>
            </a:r>
            <a:endParaRPr lang="ko-KR" alt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35280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제목 1"/>
          <p:cNvSpPr>
            <a:spLocks noGrp="1"/>
          </p:cNvSpPr>
          <p:nvPr>
            <p:ph type="title"/>
          </p:nvPr>
        </p:nvSpPr>
        <p:spPr>
          <a:xfrm>
            <a:off x="551384" y="125760"/>
            <a:ext cx="10801200" cy="638944"/>
          </a:xfrm>
        </p:spPr>
        <p:txBody>
          <a:bodyPr>
            <a:noAutofit/>
          </a:bodyPr>
          <a:lstStyle/>
          <a:p>
            <a:r>
              <a:rPr lang="en-US" altLang="ko-KR" dirty="0"/>
              <a:t>P2DT Diagnostics &amp; Collimation</a:t>
            </a:r>
            <a:endParaRPr lang="ko-KR" altLang="en-US" dirty="0"/>
          </a:p>
        </p:txBody>
      </p:sp>
      <p:sp>
        <p:nvSpPr>
          <p:cNvPr id="6" name="TextBox 5"/>
          <p:cNvSpPr txBox="1"/>
          <p:nvPr/>
        </p:nvSpPr>
        <p:spPr>
          <a:xfrm>
            <a:off x="4141946" y="4427820"/>
            <a:ext cx="6418550" cy="369332"/>
          </a:xfrm>
          <a:prstGeom prst="rect">
            <a:avLst/>
          </a:prstGeom>
          <a:noFill/>
        </p:spPr>
        <p:txBody>
          <a:bodyPr wrap="square" rtlCol="0">
            <a:spAutoFit/>
          </a:bodyPr>
          <a:lstStyle/>
          <a:p>
            <a:r>
              <a:rPr lang="en-US" altLang="ko-KR" dirty="0">
                <a:solidFill>
                  <a:srgbClr val="0000FF"/>
                </a:solidFill>
              </a:rPr>
              <a:t>DN63 FVs are located where beam sizes are relatively small. </a:t>
            </a:r>
            <a:endParaRPr lang="ko-KR" altLang="en-US" dirty="0">
              <a:solidFill>
                <a:srgbClr val="0000FF"/>
              </a:solidFill>
            </a:endParaRPr>
          </a:p>
        </p:txBody>
      </p:sp>
      <p:pic>
        <p:nvPicPr>
          <p:cNvPr id="3" name="그림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3513" y="982132"/>
            <a:ext cx="8651697" cy="5804523"/>
          </a:xfrm>
          <a:prstGeom prst="rect">
            <a:avLst/>
          </a:prstGeom>
        </p:spPr>
      </p:pic>
    </p:spTree>
    <p:extLst>
      <p:ext uri="{BB962C8B-B14F-4D97-AF65-F5344CB8AC3E}">
        <p14:creationId xmlns:p14="http://schemas.microsoft.com/office/powerpoint/2010/main" val="41599224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E621E8C-64F2-419B-9FF9-66DB1EA85F3E}"/>
              </a:ext>
            </a:extLst>
          </p:cNvPr>
          <p:cNvSpPr>
            <a:spLocks noGrp="1"/>
          </p:cNvSpPr>
          <p:nvPr>
            <p:ph type="title"/>
          </p:nvPr>
        </p:nvSpPr>
        <p:spPr/>
        <p:txBody>
          <a:bodyPr>
            <a:normAutofit fontScale="90000"/>
          </a:bodyPr>
          <a:lstStyle/>
          <a:p>
            <a:r>
              <a:rPr lang="en-US" altLang="ko-KR" dirty="0"/>
              <a:t>P2DT Diagnostics &amp; Collimation</a:t>
            </a:r>
            <a:endParaRPr lang="ko-KR" altLang="en-US" dirty="0"/>
          </a:p>
        </p:txBody>
      </p:sp>
      <p:sp>
        <p:nvSpPr>
          <p:cNvPr id="4" name="내용 개체 틀 2">
            <a:extLst>
              <a:ext uri="{FF2B5EF4-FFF2-40B4-BE49-F238E27FC236}">
                <a16:creationId xmlns:a16="http://schemas.microsoft.com/office/drawing/2014/main" id="{4795CA64-A32B-4C63-ACE2-C1CE88449CE5}"/>
              </a:ext>
            </a:extLst>
          </p:cNvPr>
          <p:cNvSpPr>
            <a:spLocks noGrp="1"/>
          </p:cNvSpPr>
          <p:nvPr>
            <p:ph sz="half" idx="2"/>
          </p:nvPr>
        </p:nvSpPr>
        <p:spPr>
          <a:xfrm>
            <a:off x="335360" y="1052736"/>
            <a:ext cx="11233248" cy="5112568"/>
          </a:xfrm>
        </p:spPr>
        <p:txBody>
          <a:bodyPr/>
          <a:lstStyle/>
          <a:p>
            <a:r>
              <a:rPr lang="en-US" altLang="ko-KR" sz="2200" dirty="0">
                <a:latin typeface="Arial" panose="020B0604020202020204" pitchFamily="34" charset="0"/>
                <a:cs typeface="Arial" panose="020B0604020202020204" pitchFamily="34" charset="0"/>
              </a:rPr>
              <a:t>Beam diagnostics configuration has been identified. </a:t>
            </a:r>
          </a:p>
          <a:p>
            <a:endParaRPr lang="en-US" altLang="ko-KR" sz="2200" dirty="0">
              <a:latin typeface="Arial" panose="020B0604020202020204" pitchFamily="34" charset="0"/>
              <a:cs typeface="Arial" panose="020B0604020202020204" pitchFamily="34" charset="0"/>
            </a:endParaRPr>
          </a:p>
          <a:p>
            <a:r>
              <a:rPr lang="en-US" altLang="ko-KR" sz="2200" dirty="0">
                <a:latin typeface="Arial" panose="020B0604020202020204" pitchFamily="34" charset="0"/>
                <a:cs typeface="Arial" panose="020B0604020202020204" pitchFamily="34" charset="0"/>
              </a:rPr>
              <a:t>Beam collimation positions are identified to control the beam loss to the buncher cryomodules and to SCL2. </a:t>
            </a:r>
          </a:p>
          <a:p>
            <a:endParaRPr lang="en-US" altLang="ko-KR" sz="2200" dirty="0">
              <a:latin typeface="Arial" panose="020B0604020202020204" pitchFamily="34" charset="0"/>
              <a:cs typeface="Arial" panose="020B0604020202020204" pitchFamily="34" charset="0"/>
            </a:endParaRPr>
          </a:p>
          <a:p>
            <a:r>
              <a:rPr lang="en-US" altLang="ko-KR" sz="2200" dirty="0">
                <a:latin typeface="Arial" panose="020B0604020202020204" pitchFamily="34" charset="0"/>
                <a:cs typeface="Arial" panose="020B0604020202020204" pitchFamily="34" charset="0"/>
              </a:rPr>
              <a:t>Collimators should meet the following:</a:t>
            </a:r>
          </a:p>
          <a:p>
            <a:pPr marL="452438" indent="-182563">
              <a:buFontTx/>
              <a:buChar char="-"/>
            </a:pPr>
            <a:r>
              <a:rPr lang="en-US" altLang="ko-KR" sz="2200" dirty="0">
                <a:latin typeface="Arial" panose="020B0604020202020204" pitchFamily="34" charset="0"/>
                <a:cs typeface="Arial" panose="020B0604020202020204" pitchFamily="34" charset="0"/>
              </a:rPr>
              <a:t>water-cooling up to 100 W, </a:t>
            </a:r>
          </a:p>
          <a:p>
            <a:pPr marL="452438" indent="-182563">
              <a:buFontTx/>
              <a:buChar char="-"/>
            </a:pPr>
            <a:r>
              <a:rPr lang="en-US" altLang="ko-KR" sz="2200" dirty="0">
                <a:latin typeface="Arial" panose="020B0604020202020204" pitchFamily="34" charset="0"/>
                <a:cs typeface="Arial" panose="020B0604020202020204" pitchFamily="34" charset="0"/>
              </a:rPr>
              <a:t>adjustable depth (with independent actuators),</a:t>
            </a:r>
          </a:p>
          <a:p>
            <a:pPr marL="452438" indent="-182563">
              <a:buFontTx/>
              <a:buChar char="-"/>
            </a:pPr>
            <a:r>
              <a:rPr lang="en-US" altLang="ko-KR" sz="2200" dirty="0">
                <a:latin typeface="Arial" panose="020B0604020202020204" pitchFamily="34" charset="0"/>
                <a:cs typeface="Arial" panose="020B0604020202020204" pitchFamily="34" charset="0"/>
              </a:rPr>
              <a:t>should have ports for X and Y collimators.</a:t>
            </a:r>
          </a:p>
          <a:p>
            <a:endParaRPr lang="ko-KR" altLang="en-US" dirty="0"/>
          </a:p>
        </p:txBody>
      </p:sp>
    </p:spTree>
    <p:extLst>
      <p:ext uri="{BB962C8B-B14F-4D97-AF65-F5344CB8AC3E}">
        <p14:creationId xmlns:p14="http://schemas.microsoft.com/office/powerpoint/2010/main" val="31364780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C3F6F46-2D82-450B-9D9C-944FD0FD9A30}"/>
              </a:ext>
            </a:extLst>
          </p:cNvPr>
          <p:cNvSpPr>
            <a:spLocks noGrp="1"/>
          </p:cNvSpPr>
          <p:nvPr>
            <p:ph type="title"/>
          </p:nvPr>
        </p:nvSpPr>
        <p:spPr/>
        <p:txBody>
          <a:bodyPr>
            <a:normAutofit fontScale="90000"/>
          </a:bodyPr>
          <a:lstStyle/>
          <a:p>
            <a:r>
              <a:rPr lang="en-US" altLang="ko-KR" dirty="0">
                <a:ea typeface="굴림" panose="020B0600000101010101" pitchFamily="50" charset="-127"/>
              </a:rPr>
              <a:t>Mismatch induces halo formation</a:t>
            </a:r>
            <a:endParaRPr lang="ko-KR" altLang="en-US" dirty="0"/>
          </a:p>
        </p:txBody>
      </p:sp>
      <p:sp>
        <p:nvSpPr>
          <p:cNvPr id="4" name="Rectangle 3">
            <a:extLst>
              <a:ext uri="{FF2B5EF4-FFF2-40B4-BE49-F238E27FC236}">
                <a16:creationId xmlns:a16="http://schemas.microsoft.com/office/drawing/2014/main" id="{12240FAE-BC23-426E-A6CB-21E2A40F7EE4}"/>
              </a:ext>
            </a:extLst>
          </p:cNvPr>
          <p:cNvSpPr txBox="1">
            <a:spLocks noChangeArrowheads="1"/>
          </p:cNvSpPr>
          <p:nvPr/>
        </p:nvSpPr>
        <p:spPr>
          <a:xfrm>
            <a:off x="335360" y="914400"/>
            <a:ext cx="10333148" cy="5574940"/>
          </a:xfrm>
          <a:prstGeom prst="rect">
            <a:avLst/>
          </a:prstGeom>
        </p:spPr>
        <p:txBody>
          <a:bodyPr>
            <a:noAutofit/>
          </a:bodyPr>
          <a:lstStyle>
            <a:lvl1pPr marL="342891" indent="-342891" algn="l" defTabSz="914377"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2200" dirty="0">
                <a:latin typeface="Arial" panose="020B0604020202020204" pitchFamily="34" charset="0"/>
                <a:ea typeface="굴림" panose="020B0600000101010101" pitchFamily="50" charset="-127"/>
                <a:cs typeface="Arial" panose="020B0604020202020204" pitchFamily="34" charset="0"/>
              </a:rPr>
              <a:t>Matching is essential, as the beam enters the next section of a linac. </a:t>
            </a:r>
          </a:p>
          <a:p>
            <a:r>
              <a:rPr lang="en-US" altLang="ko-KR" sz="2200" dirty="0">
                <a:latin typeface="Arial" panose="020B0604020202020204" pitchFamily="34" charset="0"/>
                <a:ea typeface="굴림" panose="020B0600000101010101" pitchFamily="50" charset="-127"/>
                <a:cs typeface="Arial" panose="020B0604020202020204" pitchFamily="34" charset="0"/>
              </a:rPr>
              <a:t>Mismatch has long been known as a source of halo formation.                               </a:t>
            </a:r>
          </a:p>
          <a:p>
            <a:pPr marL="0" indent="0">
              <a:buNone/>
            </a:pPr>
            <a:r>
              <a:rPr lang="en-US" altLang="ko-KR" sz="2200" dirty="0">
                <a:latin typeface="Arial" panose="020B0604020202020204" pitchFamily="34" charset="0"/>
                <a:ea typeface="굴림" panose="020B0600000101010101" pitchFamily="50" charset="-127"/>
                <a:cs typeface="Arial" panose="020B0604020202020204" pitchFamily="34" charset="0"/>
              </a:rPr>
              <a:t>              establish matching as best as one can</a:t>
            </a:r>
          </a:p>
          <a:p>
            <a:endParaRPr lang="en-US" altLang="ko-KR" sz="2000" dirty="0">
              <a:latin typeface="Arial" panose="020B0604020202020204" pitchFamily="34" charset="0"/>
              <a:ea typeface="굴림" panose="020B0600000101010101" pitchFamily="50" charset="-127"/>
              <a:cs typeface="Arial" panose="020B0604020202020204" pitchFamily="34" charset="0"/>
            </a:endParaRPr>
          </a:p>
          <a:p>
            <a:endParaRPr lang="en-US" altLang="ko-KR" sz="2000" dirty="0">
              <a:latin typeface="Arial" panose="020B0604020202020204" pitchFamily="34" charset="0"/>
              <a:ea typeface="굴림" panose="020B0600000101010101" pitchFamily="50" charset="-127"/>
              <a:cs typeface="Arial" panose="020B0604020202020204" pitchFamily="34" charset="0"/>
            </a:endParaRPr>
          </a:p>
          <a:p>
            <a:endParaRPr lang="en-US" altLang="ko-KR" sz="2000" dirty="0">
              <a:latin typeface="Arial" panose="020B0604020202020204" pitchFamily="34" charset="0"/>
              <a:ea typeface="굴림" panose="020B0600000101010101" pitchFamily="50" charset="-127"/>
              <a:cs typeface="Arial" panose="020B0604020202020204" pitchFamily="34" charset="0"/>
            </a:endParaRPr>
          </a:p>
          <a:p>
            <a:endParaRPr lang="en-US" altLang="ko-KR" sz="2000" dirty="0">
              <a:latin typeface="Arial" panose="020B0604020202020204" pitchFamily="34" charset="0"/>
              <a:ea typeface="굴림" panose="020B0600000101010101" pitchFamily="50" charset="-127"/>
              <a:cs typeface="Arial" panose="020B0604020202020204" pitchFamily="34" charset="0"/>
            </a:endParaRPr>
          </a:p>
          <a:p>
            <a:endParaRPr lang="en-US" altLang="ko-KR" sz="2000" dirty="0">
              <a:latin typeface="Arial" panose="020B0604020202020204" pitchFamily="34" charset="0"/>
              <a:ea typeface="굴림" panose="020B0600000101010101" pitchFamily="50" charset="-127"/>
              <a:cs typeface="Arial" panose="020B0604020202020204" pitchFamily="34" charset="0"/>
            </a:endParaRPr>
          </a:p>
          <a:p>
            <a:endParaRPr lang="en-US" altLang="ko-KR" sz="2000" dirty="0">
              <a:latin typeface="Arial" panose="020B0604020202020204" pitchFamily="34" charset="0"/>
              <a:ea typeface="굴림" panose="020B0600000101010101" pitchFamily="50" charset="-127"/>
              <a:cs typeface="Arial" panose="020B0604020202020204" pitchFamily="34" charset="0"/>
            </a:endParaRPr>
          </a:p>
          <a:p>
            <a:endParaRPr lang="en-US" altLang="ko-KR" sz="2000" dirty="0">
              <a:latin typeface="Arial" panose="020B0604020202020204" pitchFamily="34" charset="0"/>
              <a:ea typeface="굴림" panose="020B0600000101010101" pitchFamily="50" charset="-127"/>
              <a:cs typeface="Arial" panose="020B0604020202020204" pitchFamily="34" charset="0"/>
            </a:endParaRPr>
          </a:p>
          <a:p>
            <a:pPr>
              <a:buFont typeface="Symbol" panose="05050102010706020507" pitchFamily="18" charset="2"/>
              <a:buNone/>
            </a:pPr>
            <a:endParaRPr lang="en-US" altLang="ko-KR" sz="2000" dirty="0">
              <a:latin typeface="Arial" panose="020B0604020202020204" pitchFamily="34" charset="0"/>
              <a:ea typeface="굴림" panose="020B0600000101010101" pitchFamily="50" charset="-127"/>
              <a:cs typeface="Arial" panose="020B0604020202020204" pitchFamily="34" charset="0"/>
            </a:endParaRPr>
          </a:p>
          <a:p>
            <a:pPr>
              <a:buFont typeface="Symbol" panose="05050102010706020507" pitchFamily="18" charset="2"/>
              <a:buNone/>
            </a:pPr>
            <a:endParaRPr lang="en-US" altLang="ko-KR" sz="2000" dirty="0">
              <a:latin typeface="Arial" panose="020B0604020202020204" pitchFamily="34" charset="0"/>
              <a:ea typeface="굴림" panose="020B0600000101010101" pitchFamily="50" charset="-127"/>
              <a:cs typeface="Arial" panose="020B0604020202020204" pitchFamily="34" charset="0"/>
            </a:endParaRPr>
          </a:p>
          <a:p>
            <a:r>
              <a:rPr lang="en-US" altLang="ko-KR" sz="2200" dirty="0">
                <a:latin typeface="Arial" panose="020B0604020202020204" pitchFamily="34" charset="0"/>
                <a:ea typeface="굴림" panose="020B0600000101010101" pitchFamily="50" charset="-127"/>
                <a:cs typeface="Arial" panose="020B0604020202020204" pitchFamily="34" charset="0"/>
              </a:rPr>
              <a:t>Envelope instability and 4</a:t>
            </a:r>
            <a:r>
              <a:rPr lang="en-US" altLang="ko-KR" sz="2200" baseline="30000" dirty="0">
                <a:latin typeface="Arial" panose="020B0604020202020204" pitchFamily="34" charset="0"/>
                <a:ea typeface="굴림" panose="020B0600000101010101" pitchFamily="50" charset="-127"/>
                <a:cs typeface="Arial" panose="020B0604020202020204" pitchFamily="34" charset="0"/>
              </a:rPr>
              <a:t>th</a:t>
            </a:r>
            <a:r>
              <a:rPr lang="en-US" altLang="ko-KR" sz="2200" dirty="0">
                <a:latin typeface="Arial" panose="020B0604020202020204" pitchFamily="34" charset="0"/>
                <a:ea typeface="굴림" panose="020B0600000101010101" pitchFamily="50" charset="-127"/>
                <a:cs typeface="Arial" panose="020B0604020202020204" pitchFamily="34" charset="0"/>
              </a:rPr>
              <a:t> order resonance manifest when zero-current phase advance is above 90°.          keep the phase advance below 90°</a:t>
            </a:r>
          </a:p>
        </p:txBody>
      </p:sp>
      <p:pic>
        <p:nvPicPr>
          <p:cNvPr id="5" name="Picture 4">
            <a:extLst>
              <a:ext uri="{FF2B5EF4-FFF2-40B4-BE49-F238E27FC236}">
                <a16:creationId xmlns:a16="http://schemas.microsoft.com/office/drawing/2014/main" id="{9085ED63-B333-4443-838F-36F8EA8DAF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2240868"/>
            <a:ext cx="4710100" cy="3097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a:extLst>
              <a:ext uri="{FF2B5EF4-FFF2-40B4-BE49-F238E27FC236}">
                <a16:creationId xmlns:a16="http://schemas.microsoft.com/office/drawing/2014/main" id="{F00168E7-29EE-40E7-8A9F-F0BDD4D2913C}"/>
              </a:ext>
            </a:extLst>
          </p:cNvPr>
          <p:cNvSpPr>
            <a:spLocks noChangeArrowheads="1"/>
          </p:cNvSpPr>
          <p:nvPr/>
        </p:nvSpPr>
        <p:spPr bwMode="auto">
          <a:xfrm>
            <a:off x="8305800" y="2384884"/>
            <a:ext cx="1447800" cy="1524000"/>
          </a:xfrm>
          <a:prstGeom prst="ellipse">
            <a:avLst/>
          </a:prstGeom>
          <a:noFill/>
          <a:ln w="28575">
            <a:solidFill>
              <a:srgbClr val="0000C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solidFill>
                <a:srgbClr val="0000FF"/>
              </a:solidFill>
            </a:endParaRPr>
          </a:p>
        </p:txBody>
      </p:sp>
      <p:sp>
        <p:nvSpPr>
          <p:cNvPr id="7" name="Oval 6">
            <a:extLst>
              <a:ext uri="{FF2B5EF4-FFF2-40B4-BE49-F238E27FC236}">
                <a16:creationId xmlns:a16="http://schemas.microsoft.com/office/drawing/2014/main" id="{302F12AB-8200-4730-97F2-51DE31AE4D9B}"/>
              </a:ext>
            </a:extLst>
          </p:cNvPr>
          <p:cNvSpPr>
            <a:spLocks noChangeArrowheads="1"/>
          </p:cNvSpPr>
          <p:nvPr/>
        </p:nvSpPr>
        <p:spPr bwMode="auto">
          <a:xfrm>
            <a:off x="8001000" y="2689684"/>
            <a:ext cx="2057400" cy="990600"/>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ko-KR" altLang="en-US"/>
          </a:p>
        </p:txBody>
      </p:sp>
      <p:sp>
        <p:nvSpPr>
          <p:cNvPr id="8" name="Line 7">
            <a:extLst>
              <a:ext uri="{FF2B5EF4-FFF2-40B4-BE49-F238E27FC236}">
                <a16:creationId xmlns:a16="http://schemas.microsoft.com/office/drawing/2014/main" id="{E704D2A8-22AD-44EC-9BCA-BAC9904ADDD3}"/>
              </a:ext>
            </a:extLst>
          </p:cNvPr>
          <p:cNvSpPr>
            <a:spLocks noChangeShapeType="1"/>
          </p:cNvSpPr>
          <p:nvPr/>
        </p:nvSpPr>
        <p:spPr bwMode="auto">
          <a:xfrm flipV="1">
            <a:off x="8343900" y="3755132"/>
            <a:ext cx="2286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ko-KR" altLang="en-US"/>
          </a:p>
        </p:txBody>
      </p:sp>
      <p:sp>
        <p:nvSpPr>
          <p:cNvPr id="9" name="Line 8">
            <a:extLst>
              <a:ext uri="{FF2B5EF4-FFF2-40B4-BE49-F238E27FC236}">
                <a16:creationId xmlns:a16="http://schemas.microsoft.com/office/drawing/2014/main" id="{DB56F11D-3FD8-458C-8BC7-F8ABA5BE0D5C}"/>
              </a:ext>
            </a:extLst>
          </p:cNvPr>
          <p:cNvSpPr>
            <a:spLocks noChangeShapeType="1"/>
          </p:cNvSpPr>
          <p:nvPr/>
        </p:nvSpPr>
        <p:spPr bwMode="auto">
          <a:xfrm flipH="1" flipV="1">
            <a:off x="9144000" y="3680284"/>
            <a:ext cx="6096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ko-KR" altLang="en-US"/>
          </a:p>
        </p:txBody>
      </p:sp>
      <p:sp>
        <p:nvSpPr>
          <p:cNvPr id="10" name="Text Box 9">
            <a:extLst>
              <a:ext uri="{FF2B5EF4-FFF2-40B4-BE49-F238E27FC236}">
                <a16:creationId xmlns:a16="http://schemas.microsoft.com/office/drawing/2014/main" id="{A8F5E726-8C21-4F06-AE09-FF124AA23EF1}"/>
              </a:ext>
            </a:extLst>
          </p:cNvPr>
          <p:cNvSpPr txBox="1">
            <a:spLocks noChangeArrowheads="1"/>
          </p:cNvSpPr>
          <p:nvPr/>
        </p:nvSpPr>
        <p:spPr bwMode="auto">
          <a:xfrm>
            <a:off x="7696200" y="3908884"/>
            <a:ext cx="1123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spcAft>
                <a:spcPct val="0"/>
              </a:spcAft>
              <a:buClrTx/>
              <a:buFontTx/>
              <a:buNone/>
            </a:pPr>
            <a:r>
              <a:rPr lang="en-US" altLang="ko-KR">
                <a:latin typeface="Helvetica" panose="020B0604020202020204" pitchFamily="34" charset="0"/>
                <a:ea typeface="굴림" panose="020B0600000101010101" pitchFamily="50" charset="-127"/>
              </a:rPr>
              <a:t>Matched </a:t>
            </a:r>
          </a:p>
          <a:p>
            <a:pPr algn="l">
              <a:spcAft>
                <a:spcPct val="0"/>
              </a:spcAft>
              <a:buClrTx/>
              <a:buFontTx/>
              <a:buNone/>
            </a:pPr>
            <a:r>
              <a:rPr lang="en-US" altLang="ko-KR">
                <a:latin typeface="Helvetica" panose="020B0604020202020204" pitchFamily="34" charset="0"/>
                <a:ea typeface="굴림" panose="020B0600000101010101" pitchFamily="50" charset="-127"/>
              </a:rPr>
              <a:t>beam</a:t>
            </a:r>
          </a:p>
        </p:txBody>
      </p:sp>
      <p:sp>
        <p:nvSpPr>
          <p:cNvPr id="11" name="Text Box 10">
            <a:extLst>
              <a:ext uri="{FF2B5EF4-FFF2-40B4-BE49-F238E27FC236}">
                <a16:creationId xmlns:a16="http://schemas.microsoft.com/office/drawing/2014/main" id="{4F893356-BB2F-42AC-8E95-EA14394A60FA}"/>
              </a:ext>
            </a:extLst>
          </p:cNvPr>
          <p:cNvSpPr txBox="1">
            <a:spLocks noChangeArrowheads="1"/>
          </p:cNvSpPr>
          <p:nvPr/>
        </p:nvSpPr>
        <p:spPr bwMode="auto">
          <a:xfrm>
            <a:off x="9067800" y="4289884"/>
            <a:ext cx="14160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spcAft>
                <a:spcPct val="0"/>
              </a:spcAft>
              <a:buClrTx/>
              <a:buFontTx/>
              <a:buNone/>
            </a:pPr>
            <a:r>
              <a:rPr lang="en-US" altLang="ko-KR">
                <a:latin typeface="Helvetica" panose="020B0604020202020204" pitchFamily="34" charset="0"/>
                <a:ea typeface="굴림" panose="020B0600000101010101" pitchFamily="50" charset="-127"/>
              </a:rPr>
              <a:t>Mismatched</a:t>
            </a:r>
          </a:p>
          <a:p>
            <a:pPr algn="l">
              <a:spcAft>
                <a:spcPct val="0"/>
              </a:spcAft>
              <a:buClrTx/>
              <a:buFontTx/>
              <a:buNone/>
            </a:pPr>
            <a:r>
              <a:rPr lang="en-US" altLang="ko-KR">
                <a:latin typeface="Helvetica" panose="020B0604020202020204" pitchFamily="34" charset="0"/>
                <a:ea typeface="굴림" panose="020B0600000101010101" pitchFamily="50" charset="-127"/>
              </a:rPr>
              <a:t>beam</a:t>
            </a:r>
          </a:p>
        </p:txBody>
      </p:sp>
      <p:sp>
        <p:nvSpPr>
          <p:cNvPr id="12" name="TextBox 11">
            <a:extLst>
              <a:ext uri="{FF2B5EF4-FFF2-40B4-BE49-F238E27FC236}">
                <a16:creationId xmlns:a16="http://schemas.microsoft.com/office/drawing/2014/main" id="{3F96549F-7E6E-4BF0-B27E-E59E4917ABF6}"/>
              </a:ext>
            </a:extLst>
          </p:cNvPr>
          <p:cNvSpPr txBox="1"/>
          <p:nvPr/>
        </p:nvSpPr>
        <p:spPr>
          <a:xfrm>
            <a:off x="6626768" y="2898212"/>
            <a:ext cx="369332" cy="1389112"/>
          </a:xfrm>
          <a:prstGeom prst="rect">
            <a:avLst/>
          </a:prstGeom>
          <a:solidFill>
            <a:schemeClr val="bg1"/>
          </a:solidFill>
        </p:spPr>
        <p:txBody>
          <a:bodyPr vert="eaVert" wrap="square" rtlCol="0">
            <a:spAutoFit/>
          </a:bodyPr>
          <a:lstStyle/>
          <a:p>
            <a:endParaRPr lang="ko-KR" altLang="en-US" sz="1200" dirty="0"/>
          </a:p>
        </p:txBody>
      </p:sp>
      <p:sp>
        <p:nvSpPr>
          <p:cNvPr id="3" name="화살표: 오른쪽 2">
            <a:extLst>
              <a:ext uri="{FF2B5EF4-FFF2-40B4-BE49-F238E27FC236}">
                <a16:creationId xmlns:a16="http://schemas.microsoft.com/office/drawing/2014/main" id="{82F6B7F0-A12F-48C2-A8F6-93BAF788F1DF}"/>
              </a:ext>
            </a:extLst>
          </p:cNvPr>
          <p:cNvSpPr/>
          <p:nvPr/>
        </p:nvSpPr>
        <p:spPr>
          <a:xfrm>
            <a:off x="911424" y="1835633"/>
            <a:ext cx="468052" cy="225215"/>
          </a:xfrm>
          <a:prstGeom prst="rightArrow">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화살표: 오른쪽 12">
            <a:extLst>
              <a:ext uri="{FF2B5EF4-FFF2-40B4-BE49-F238E27FC236}">
                <a16:creationId xmlns:a16="http://schemas.microsoft.com/office/drawing/2014/main" id="{3495B613-AE9B-4FD8-A69B-DCE6F8BC506A}"/>
              </a:ext>
            </a:extLst>
          </p:cNvPr>
          <p:cNvSpPr/>
          <p:nvPr/>
        </p:nvSpPr>
        <p:spPr>
          <a:xfrm>
            <a:off x="3647728" y="5868081"/>
            <a:ext cx="468052" cy="225215"/>
          </a:xfrm>
          <a:prstGeom prst="rightArrow">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7468958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Autofit/>
          </a:bodyPr>
          <a:lstStyle/>
          <a:p>
            <a:r>
              <a:rPr lang="en-US" altLang="ko-KR" sz="3000" dirty="0"/>
              <a:t>Start-To-End Beam Dynamics (SCL3-P2DT-SCL2)</a:t>
            </a:r>
            <a:endParaRPr lang="ko-KR" altLang="en-US" sz="3000" dirty="0"/>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885" r="10994"/>
          <a:stretch/>
        </p:blipFill>
        <p:spPr bwMode="auto">
          <a:xfrm>
            <a:off x="140247" y="1082026"/>
            <a:ext cx="5307681" cy="3895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0396" y="1118666"/>
            <a:ext cx="4320000" cy="3030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0396" y="3854969"/>
            <a:ext cx="4320000" cy="3030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1364" y="5183772"/>
            <a:ext cx="1680250" cy="1325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11520" y="5175216"/>
            <a:ext cx="1689360" cy="1332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43642" y="5175216"/>
            <a:ext cx="1680250" cy="1325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809714" y="4980008"/>
            <a:ext cx="864096" cy="2308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solidFill>
              <a:srgbClr val="92D050"/>
            </a:solidFill>
          </a:ln>
        </p:spPr>
        <p:txBody>
          <a:bodyPr wrap="square" rtlCol="0">
            <a:spAutoFit/>
          </a:bodyPr>
          <a:lstStyle/>
          <a:p>
            <a:pPr algn="ctr"/>
            <a:r>
              <a:rPr lang="en-US" altLang="ko-KR" sz="900" dirty="0"/>
              <a:t>After SCL3</a:t>
            </a:r>
            <a:endParaRPr lang="ko-KR" altLang="en-US" sz="900" dirty="0"/>
          </a:p>
        </p:txBody>
      </p:sp>
      <p:sp>
        <p:nvSpPr>
          <p:cNvPr id="10" name="TextBox 9"/>
          <p:cNvSpPr txBox="1"/>
          <p:nvPr/>
        </p:nvSpPr>
        <p:spPr>
          <a:xfrm>
            <a:off x="2423592" y="4980008"/>
            <a:ext cx="1008112" cy="2308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solidFill>
              <a:srgbClr val="92D050"/>
            </a:solidFill>
          </a:ln>
        </p:spPr>
        <p:txBody>
          <a:bodyPr wrap="square" rtlCol="0">
            <a:spAutoFit/>
          </a:bodyPr>
          <a:lstStyle/>
          <a:p>
            <a:pPr algn="ctr"/>
            <a:r>
              <a:rPr lang="en-US" altLang="ko-KR" sz="900" dirty="0"/>
              <a:t>After P2DT</a:t>
            </a:r>
            <a:endParaRPr lang="ko-KR" altLang="en-US" sz="900" dirty="0"/>
          </a:p>
        </p:txBody>
      </p:sp>
      <p:sp>
        <p:nvSpPr>
          <p:cNvPr id="11" name="TextBox 10"/>
          <p:cNvSpPr txBox="1"/>
          <p:nvPr/>
        </p:nvSpPr>
        <p:spPr>
          <a:xfrm>
            <a:off x="3791744" y="4980008"/>
            <a:ext cx="864096" cy="2308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a:solidFill>
              <a:srgbClr val="92D050"/>
            </a:solidFill>
          </a:ln>
        </p:spPr>
        <p:txBody>
          <a:bodyPr wrap="square" rtlCol="0">
            <a:spAutoFit/>
          </a:bodyPr>
          <a:lstStyle/>
          <a:p>
            <a:pPr algn="ctr"/>
            <a:r>
              <a:rPr lang="en-US" altLang="ko-KR" sz="900" dirty="0"/>
              <a:t>After SCL2</a:t>
            </a:r>
            <a:endParaRPr lang="ko-KR" altLang="en-US" sz="900" dirty="0"/>
          </a:p>
        </p:txBody>
      </p:sp>
      <p:sp>
        <p:nvSpPr>
          <p:cNvPr id="13" name="TextBox 12"/>
          <p:cNvSpPr txBox="1"/>
          <p:nvPr/>
        </p:nvSpPr>
        <p:spPr>
          <a:xfrm>
            <a:off x="5951984" y="889556"/>
            <a:ext cx="3168352" cy="523220"/>
          </a:xfrm>
          <a:prstGeom prst="rect">
            <a:avLst/>
          </a:prstGeom>
          <a:gradFill flip="none" rotWithShape="1">
            <a:gsLst>
              <a:gs pos="0">
                <a:srgbClr val="92D050"/>
              </a:gs>
              <a:gs pos="100000">
                <a:srgbClr val="FFEBFA"/>
              </a:gs>
            </a:gsLst>
            <a:lin ang="16200000" scaled="0"/>
            <a:tileRect/>
          </a:gradFill>
          <a:ln>
            <a:solidFill>
              <a:schemeClr val="tx1"/>
            </a:solidFill>
          </a:ln>
        </p:spPr>
        <p:txBody>
          <a:bodyPr wrap="square" rtlCol="0">
            <a:spAutoFit/>
          </a:bodyPr>
          <a:lstStyle/>
          <a:p>
            <a:pPr algn="ctr"/>
            <a:r>
              <a:rPr lang="en-US" altLang="ko-KR" sz="1400" baseline="-25000" dirty="0"/>
              <a:t>132</a:t>
            </a:r>
            <a:r>
              <a:rPr lang="en-US" altLang="ko-KR" sz="1400" dirty="0"/>
              <a:t>Sn</a:t>
            </a:r>
            <a:r>
              <a:rPr lang="en-US" altLang="ko-KR" sz="1400" baseline="30000" dirty="0"/>
              <a:t>+20</a:t>
            </a:r>
            <a:r>
              <a:rPr lang="en-US" altLang="ko-KR" sz="1400" dirty="0"/>
              <a:t> → </a:t>
            </a:r>
            <a:r>
              <a:rPr lang="en-US" altLang="ko-KR" sz="1400" baseline="-25000" dirty="0"/>
              <a:t>132</a:t>
            </a:r>
            <a:r>
              <a:rPr lang="en-US" altLang="ko-KR" sz="1400" dirty="0"/>
              <a:t>SN</a:t>
            </a:r>
            <a:r>
              <a:rPr lang="en-US" altLang="ko-KR" sz="1400" baseline="30000" dirty="0"/>
              <a:t>+45</a:t>
            </a:r>
          </a:p>
          <a:p>
            <a:pPr algn="ctr"/>
            <a:r>
              <a:rPr lang="en-US" altLang="ko-KR" sz="1400" dirty="0"/>
              <a:t>  0.5 MeV/u → 183.6 MeV/u</a:t>
            </a:r>
            <a:endParaRPr lang="ko-KR" altLang="en-US" sz="1400" dirty="0"/>
          </a:p>
        </p:txBody>
      </p:sp>
      <p:sp>
        <p:nvSpPr>
          <p:cNvPr id="14" name="TextBox 13">
            <a:extLst>
              <a:ext uri="{FF2B5EF4-FFF2-40B4-BE49-F238E27FC236}">
                <a16:creationId xmlns:a16="http://schemas.microsoft.com/office/drawing/2014/main" id="{C9775F98-4013-4E1A-941E-530FBD256602}"/>
              </a:ext>
            </a:extLst>
          </p:cNvPr>
          <p:cNvSpPr txBox="1"/>
          <p:nvPr/>
        </p:nvSpPr>
        <p:spPr>
          <a:xfrm>
            <a:off x="9114514" y="4265760"/>
            <a:ext cx="2891644" cy="1477328"/>
          </a:xfrm>
          <a:prstGeom prst="rect">
            <a:avLst/>
          </a:prstGeom>
          <a:noFill/>
        </p:spPr>
        <p:txBody>
          <a:bodyPr wrap="square" rtlCol="0">
            <a:spAutoFit/>
          </a:bodyPr>
          <a:lstStyle/>
          <a:p>
            <a:r>
              <a:rPr lang="en-US" altLang="ko-KR" dirty="0">
                <a:solidFill>
                  <a:srgbClr val="0000FF"/>
                </a:solidFill>
              </a:rPr>
              <a:t>Zero-current phase advances are kept below ~100° to avoid 4</a:t>
            </a:r>
            <a:r>
              <a:rPr lang="en-US" altLang="ko-KR" baseline="30000" dirty="0">
                <a:solidFill>
                  <a:srgbClr val="0000FF"/>
                </a:solidFill>
              </a:rPr>
              <a:t>th</a:t>
            </a:r>
            <a:r>
              <a:rPr lang="en-US" altLang="ko-KR" dirty="0">
                <a:solidFill>
                  <a:srgbClr val="0000FF"/>
                </a:solidFill>
              </a:rPr>
              <a:t> order space-charge resonance and envelope instability.</a:t>
            </a:r>
            <a:endParaRPr lang="ko-KR" altLang="en-US" dirty="0">
              <a:solidFill>
                <a:srgbClr val="0000FF"/>
              </a:solidFill>
            </a:endParaRPr>
          </a:p>
        </p:txBody>
      </p:sp>
    </p:spTree>
    <p:extLst>
      <p:ext uri="{BB962C8B-B14F-4D97-AF65-F5344CB8AC3E}">
        <p14:creationId xmlns:p14="http://schemas.microsoft.com/office/powerpoint/2010/main" val="38379656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07368" y="116632"/>
            <a:ext cx="10968960" cy="762000"/>
          </a:xfrm>
        </p:spPr>
        <p:txBody>
          <a:bodyPr/>
          <a:lstStyle/>
          <a:p>
            <a:r>
              <a:rPr lang="en-US" altLang="ko-KR" dirty="0"/>
              <a:t>Start-to-end simulation (</a:t>
            </a:r>
            <a:r>
              <a:rPr lang="en-US" altLang="ko-KR" baseline="30000" dirty="0"/>
              <a:t>238</a:t>
            </a:r>
            <a:r>
              <a:rPr lang="en-US" altLang="ko-KR" dirty="0"/>
              <a:t>U</a:t>
            </a:r>
            <a:r>
              <a:rPr lang="en-US" altLang="ko-KR" baseline="30000" dirty="0"/>
              <a:t>33+,34+ </a:t>
            </a:r>
            <a:r>
              <a:rPr lang="en-US" altLang="ko-KR" dirty="0"/>
              <a:t>: 28GHz → SCL2)</a:t>
            </a:r>
            <a:endParaRPr lang="ko-KR" altLang="en-US" dirty="0"/>
          </a:p>
        </p:txBody>
      </p:sp>
      <p:pic>
        <p:nvPicPr>
          <p:cNvPr id="4" name="내용 개체 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67507" y="931542"/>
            <a:ext cx="8031145" cy="5485790"/>
          </a:xfrm>
          <a:prstGeom prst="rect">
            <a:avLst/>
          </a:prstGeom>
        </p:spPr>
      </p:pic>
    </p:spTree>
    <p:extLst>
      <p:ext uri="{BB962C8B-B14F-4D97-AF65-F5344CB8AC3E}">
        <p14:creationId xmlns:p14="http://schemas.microsoft.com/office/powerpoint/2010/main" val="2650734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A92626F-2A1D-402B-ACAA-E7DD565279EE}"/>
              </a:ext>
            </a:extLst>
          </p:cNvPr>
          <p:cNvSpPr>
            <a:spLocks noGrp="1"/>
          </p:cNvSpPr>
          <p:nvPr>
            <p:ph type="title"/>
          </p:nvPr>
        </p:nvSpPr>
        <p:spPr>
          <a:xfrm>
            <a:off x="335360" y="80628"/>
            <a:ext cx="11164821" cy="692696"/>
          </a:xfrm>
        </p:spPr>
        <p:txBody>
          <a:bodyPr>
            <a:normAutofit fontScale="90000"/>
          </a:bodyPr>
          <a:lstStyle/>
          <a:p>
            <a:r>
              <a:rPr lang="en-US" altLang="ko-KR" dirty="0"/>
              <a:t>Strong Focusing</a:t>
            </a:r>
            <a:br>
              <a:rPr lang="en-US" altLang="ko-KR" dirty="0"/>
            </a:br>
            <a:r>
              <a:rPr lang="en-US" altLang="ko-KR" sz="2700" dirty="0"/>
              <a:t>using quadrupoles</a:t>
            </a:r>
            <a:endParaRPr lang="ko-KR" altLang="en-US" sz="2700" dirty="0"/>
          </a:p>
        </p:txBody>
      </p:sp>
      <p:graphicFrame>
        <p:nvGraphicFramePr>
          <p:cNvPr id="4" name="Object 3">
            <a:extLst>
              <a:ext uri="{FF2B5EF4-FFF2-40B4-BE49-F238E27FC236}">
                <a16:creationId xmlns:a16="http://schemas.microsoft.com/office/drawing/2014/main" id="{EF4B43AD-292F-4E5E-8F3E-A9D5E2C1F799}"/>
              </a:ext>
            </a:extLst>
          </p:cNvPr>
          <p:cNvGraphicFramePr>
            <a:graphicFrameLocks noGrp="1" noChangeAspect="1"/>
          </p:cNvGraphicFramePr>
          <p:nvPr>
            <p:ph sz="half" idx="2"/>
            <p:extLst>
              <p:ext uri="{D42A27DB-BD31-4B8C-83A1-F6EECF244321}">
                <p14:modId xmlns:p14="http://schemas.microsoft.com/office/powerpoint/2010/main" val="1997760885"/>
              </p:ext>
            </p:extLst>
          </p:nvPr>
        </p:nvGraphicFramePr>
        <p:xfrm>
          <a:off x="1258888" y="3512926"/>
          <a:ext cx="7127875" cy="1052513"/>
        </p:xfrm>
        <a:graphic>
          <a:graphicData uri="http://schemas.openxmlformats.org/presentationml/2006/ole">
            <mc:AlternateContent xmlns:mc="http://schemas.openxmlformats.org/markup-compatibility/2006">
              <mc:Choice xmlns:v="urn:schemas-microsoft-com:vml" Requires="v">
                <p:oleObj spid="_x0000_s4461" name="Equation" r:id="rId3" imgW="3098520" imgH="457200" progId="Equation.3">
                  <p:embed/>
                </p:oleObj>
              </mc:Choice>
              <mc:Fallback>
                <p:oleObj name="Equation" r:id="rId3" imgW="3098520" imgH="457200" progId="Equation.3">
                  <p:embed/>
                  <p:pic>
                    <p:nvPicPr>
                      <p:cNvPr id="337923"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8888" y="3512926"/>
                        <a:ext cx="7127875" cy="105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 Box 4">
            <a:extLst>
              <a:ext uri="{FF2B5EF4-FFF2-40B4-BE49-F238E27FC236}">
                <a16:creationId xmlns:a16="http://schemas.microsoft.com/office/drawing/2014/main" id="{83463C52-CC9C-4F65-9D10-B85B05894D4B}"/>
              </a:ext>
            </a:extLst>
          </p:cNvPr>
          <p:cNvSpPr txBox="1">
            <a:spLocks noChangeArrowheads="1"/>
          </p:cNvSpPr>
          <p:nvPr/>
        </p:nvSpPr>
        <p:spPr bwMode="auto">
          <a:xfrm>
            <a:off x="1258888" y="3068960"/>
            <a:ext cx="292336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ko-KR" sz="2200" dirty="0">
                <a:latin typeface="Arial" panose="020B0604020202020204" pitchFamily="34" charset="0"/>
                <a:cs typeface="Arial" panose="020B0604020202020204" pitchFamily="34" charset="0"/>
              </a:rPr>
              <a:t>Transformation Matrix</a:t>
            </a:r>
          </a:p>
        </p:txBody>
      </p:sp>
      <p:grpSp>
        <p:nvGrpSpPr>
          <p:cNvPr id="12" name="Group 40">
            <a:extLst>
              <a:ext uri="{FF2B5EF4-FFF2-40B4-BE49-F238E27FC236}">
                <a16:creationId xmlns:a16="http://schemas.microsoft.com/office/drawing/2014/main" id="{6FCD7DEB-410A-4AAA-AA0C-12EA18514220}"/>
              </a:ext>
            </a:extLst>
          </p:cNvPr>
          <p:cNvGrpSpPr/>
          <p:nvPr/>
        </p:nvGrpSpPr>
        <p:grpSpPr>
          <a:xfrm>
            <a:off x="1765300" y="1192541"/>
            <a:ext cx="3962400" cy="1601788"/>
            <a:chOff x="5181600" y="4191000"/>
            <a:chExt cx="3962400" cy="1601788"/>
          </a:xfrm>
        </p:grpSpPr>
        <p:cxnSp>
          <p:nvCxnSpPr>
            <p:cNvPr id="13" name="Straight Arrow Connector 21">
              <a:extLst>
                <a:ext uri="{FF2B5EF4-FFF2-40B4-BE49-F238E27FC236}">
                  <a16:creationId xmlns:a16="http://schemas.microsoft.com/office/drawing/2014/main" id="{992626B6-AF3E-4D8D-B137-74EE27C6170E}"/>
                </a:ext>
              </a:extLst>
            </p:cNvPr>
            <p:cNvCxnSpPr/>
            <p:nvPr/>
          </p:nvCxnSpPr>
          <p:spPr bwMode="auto">
            <a:xfrm>
              <a:off x="6400800" y="5791200"/>
              <a:ext cx="1600200" cy="1588"/>
            </a:xfrm>
            <a:prstGeom prst="straightConnector1">
              <a:avLst/>
            </a:prstGeom>
            <a:solidFill>
              <a:schemeClr val="accent1"/>
            </a:solidFill>
            <a:ln w="9525" cap="flat" cmpd="sng" algn="ctr">
              <a:solidFill>
                <a:schemeClr val="tx1"/>
              </a:solidFill>
              <a:prstDash val="solid"/>
              <a:round/>
              <a:headEnd type="triangle"/>
              <a:tailEnd type="triangle"/>
            </a:ln>
            <a:effectLst/>
          </p:spPr>
        </p:cxnSp>
        <p:sp>
          <p:nvSpPr>
            <p:cNvPr id="15" name="Oval 17">
              <a:extLst>
                <a:ext uri="{FF2B5EF4-FFF2-40B4-BE49-F238E27FC236}">
                  <a16:creationId xmlns:a16="http://schemas.microsoft.com/office/drawing/2014/main" id="{FC8BEE25-8A5A-46CE-9456-5BE4CE64893A}"/>
                </a:ext>
              </a:extLst>
            </p:cNvPr>
            <p:cNvSpPr/>
            <p:nvPr/>
          </p:nvSpPr>
          <p:spPr bwMode="auto">
            <a:xfrm>
              <a:off x="6248400" y="4191000"/>
              <a:ext cx="381000" cy="1371600"/>
            </a:xfrm>
            <a:prstGeom prst="ellipse">
              <a:avLst/>
            </a:prstGeom>
            <a:solidFill>
              <a:schemeClr val="accent1"/>
            </a:solidFill>
            <a:ln w="9525"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i="1" kern="1200">
                  <a:solidFill>
                    <a:schemeClr val="tx1"/>
                  </a:solidFill>
                  <a:latin typeface="Times New Roman" pitchFamily="18" charset="0"/>
                  <a:ea typeface="굴림" pitchFamily="34" charset="-127"/>
                  <a:cs typeface="+mn-cs"/>
                </a:defRPr>
              </a:lvl1pPr>
              <a:lvl2pPr marL="457200" algn="l" rtl="0" fontAlgn="base">
                <a:spcBef>
                  <a:spcPct val="0"/>
                </a:spcBef>
                <a:spcAft>
                  <a:spcPct val="0"/>
                </a:spcAft>
                <a:defRPr i="1" kern="1200">
                  <a:solidFill>
                    <a:schemeClr val="tx1"/>
                  </a:solidFill>
                  <a:latin typeface="Times New Roman" pitchFamily="18" charset="0"/>
                  <a:ea typeface="굴림" pitchFamily="34" charset="-127"/>
                  <a:cs typeface="+mn-cs"/>
                </a:defRPr>
              </a:lvl2pPr>
              <a:lvl3pPr marL="914400" algn="l" rtl="0" fontAlgn="base">
                <a:spcBef>
                  <a:spcPct val="0"/>
                </a:spcBef>
                <a:spcAft>
                  <a:spcPct val="0"/>
                </a:spcAft>
                <a:defRPr i="1" kern="1200">
                  <a:solidFill>
                    <a:schemeClr val="tx1"/>
                  </a:solidFill>
                  <a:latin typeface="Times New Roman" pitchFamily="18" charset="0"/>
                  <a:ea typeface="굴림" pitchFamily="34" charset="-127"/>
                  <a:cs typeface="+mn-cs"/>
                </a:defRPr>
              </a:lvl3pPr>
              <a:lvl4pPr marL="1371600" algn="l" rtl="0" fontAlgn="base">
                <a:spcBef>
                  <a:spcPct val="0"/>
                </a:spcBef>
                <a:spcAft>
                  <a:spcPct val="0"/>
                </a:spcAft>
                <a:defRPr i="1" kern="1200">
                  <a:solidFill>
                    <a:schemeClr val="tx1"/>
                  </a:solidFill>
                  <a:latin typeface="Times New Roman" pitchFamily="18" charset="0"/>
                  <a:ea typeface="굴림" pitchFamily="34" charset="-127"/>
                  <a:cs typeface="+mn-cs"/>
                </a:defRPr>
              </a:lvl4pPr>
              <a:lvl5pPr marL="1828800" algn="l" rtl="0" fontAlgn="base">
                <a:spcBef>
                  <a:spcPct val="0"/>
                </a:spcBef>
                <a:spcAft>
                  <a:spcPct val="0"/>
                </a:spcAft>
                <a:defRPr i="1" kern="1200">
                  <a:solidFill>
                    <a:schemeClr val="tx1"/>
                  </a:solidFill>
                  <a:latin typeface="Times New Roman" pitchFamily="18" charset="0"/>
                  <a:ea typeface="굴림" pitchFamily="34" charset="-127"/>
                  <a:cs typeface="+mn-cs"/>
                </a:defRPr>
              </a:lvl5pPr>
              <a:lvl6pPr marL="2286000" algn="l" defTabSz="914400" rtl="0" eaLnBrk="1" latinLnBrk="0" hangingPunct="1">
                <a:defRPr i="1" kern="1200">
                  <a:solidFill>
                    <a:schemeClr val="tx1"/>
                  </a:solidFill>
                  <a:latin typeface="Times New Roman" pitchFamily="18" charset="0"/>
                  <a:ea typeface="굴림" pitchFamily="34" charset="-127"/>
                  <a:cs typeface="+mn-cs"/>
                </a:defRPr>
              </a:lvl6pPr>
              <a:lvl7pPr marL="2743200" algn="l" defTabSz="914400" rtl="0" eaLnBrk="1" latinLnBrk="0" hangingPunct="1">
                <a:defRPr i="1" kern="1200">
                  <a:solidFill>
                    <a:schemeClr val="tx1"/>
                  </a:solidFill>
                  <a:latin typeface="Times New Roman" pitchFamily="18" charset="0"/>
                  <a:ea typeface="굴림" pitchFamily="34" charset="-127"/>
                  <a:cs typeface="+mn-cs"/>
                </a:defRPr>
              </a:lvl7pPr>
              <a:lvl8pPr marL="3200400" algn="l" defTabSz="914400" rtl="0" eaLnBrk="1" latinLnBrk="0" hangingPunct="1">
                <a:defRPr i="1" kern="1200">
                  <a:solidFill>
                    <a:schemeClr val="tx1"/>
                  </a:solidFill>
                  <a:latin typeface="Times New Roman" pitchFamily="18" charset="0"/>
                  <a:ea typeface="굴림" pitchFamily="34" charset="-127"/>
                  <a:cs typeface="+mn-cs"/>
                </a:defRPr>
              </a:lvl8pPr>
              <a:lvl9pPr marL="3657600" algn="l" defTabSz="914400" rtl="0" eaLnBrk="1" latinLnBrk="0" hangingPunct="1">
                <a:defRPr i="1" kern="1200">
                  <a:solidFill>
                    <a:schemeClr val="tx1"/>
                  </a:solidFill>
                  <a:latin typeface="Times New Roman" pitchFamily="18" charset="0"/>
                  <a:ea typeface="굴림" pitchFamily="34" charset="-127"/>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200" b="1" i="1" u="none" strike="noStrike" cap="none" normalizeH="0" baseline="0">
                <a:ln>
                  <a:noFill/>
                </a:ln>
                <a:solidFill>
                  <a:schemeClr val="tx1"/>
                </a:solidFill>
                <a:effectLst/>
                <a:latin typeface="Times New Roman" pitchFamily="18" charset="0"/>
                <a:ea typeface="굴림" pitchFamily="34" charset="-127"/>
              </a:endParaRPr>
            </a:p>
          </p:txBody>
        </p:sp>
        <p:sp>
          <p:nvSpPr>
            <p:cNvPr id="16" name="Flowchart: Stored Data 18">
              <a:extLst>
                <a:ext uri="{FF2B5EF4-FFF2-40B4-BE49-F238E27FC236}">
                  <a16:creationId xmlns:a16="http://schemas.microsoft.com/office/drawing/2014/main" id="{DB329635-C2F3-4160-AEDB-FA12C30069FB}"/>
                </a:ext>
              </a:extLst>
            </p:cNvPr>
            <p:cNvSpPr/>
            <p:nvPr/>
          </p:nvSpPr>
          <p:spPr bwMode="auto">
            <a:xfrm>
              <a:off x="7848600" y="4191000"/>
              <a:ext cx="304800" cy="1371600"/>
            </a:xfrm>
            <a:prstGeom prst="flowChartOnlineStorage">
              <a:avLst/>
            </a:prstGeom>
            <a:solidFill>
              <a:schemeClr val="accent1"/>
            </a:solidFill>
            <a:ln w="9525"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i="1" kern="1200">
                  <a:solidFill>
                    <a:schemeClr val="tx1"/>
                  </a:solidFill>
                  <a:latin typeface="Times New Roman" pitchFamily="18" charset="0"/>
                  <a:ea typeface="굴림" pitchFamily="34" charset="-127"/>
                  <a:cs typeface="+mn-cs"/>
                </a:defRPr>
              </a:lvl1pPr>
              <a:lvl2pPr marL="457200" algn="l" rtl="0" fontAlgn="base">
                <a:spcBef>
                  <a:spcPct val="0"/>
                </a:spcBef>
                <a:spcAft>
                  <a:spcPct val="0"/>
                </a:spcAft>
                <a:defRPr i="1" kern="1200">
                  <a:solidFill>
                    <a:schemeClr val="tx1"/>
                  </a:solidFill>
                  <a:latin typeface="Times New Roman" pitchFamily="18" charset="0"/>
                  <a:ea typeface="굴림" pitchFamily="34" charset="-127"/>
                  <a:cs typeface="+mn-cs"/>
                </a:defRPr>
              </a:lvl2pPr>
              <a:lvl3pPr marL="914400" algn="l" rtl="0" fontAlgn="base">
                <a:spcBef>
                  <a:spcPct val="0"/>
                </a:spcBef>
                <a:spcAft>
                  <a:spcPct val="0"/>
                </a:spcAft>
                <a:defRPr i="1" kern="1200">
                  <a:solidFill>
                    <a:schemeClr val="tx1"/>
                  </a:solidFill>
                  <a:latin typeface="Times New Roman" pitchFamily="18" charset="0"/>
                  <a:ea typeface="굴림" pitchFamily="34" charset="-127"/>
                  <a:cs typeface="+mn-cs"/>
                </a:defRPr>
              </a:lvl3pPr>
              <a:lvl4pPr marL="1371600" algn="l" rtl="0" fontAlgn="base">
                <a:spcBef>
                  <a:spcPct val="0"/>
                </a:spcBef>
                <a:spcAft>
                  <a:spcPct val="0"/>
                </a:spcAft>
                <a:defRPr i="1" kern="1200">
                  <a:solidFill>
                    <a:schemeClr val="tx1"/>
                  </a:solidFill>
                  <a:latin typeface="Times New Roman" pitchFamily="18" charset="0"/>
                  <a:ea typeface="굴림" pitchFamily="34" charset="-127"/>
                  <a:cs typeface="+mn-cs"/>
                </a:defRPr>
              </a:lvl4pPr>
              <a:lvl5pPr marL="1828800" algn="l" rtl="0" fontAlgn="base">
                <a:spcBef>
                  <a:spcPct val="0"/>
                </a:spcBef>
                <a:spcAft>
                  <a:spcPct val="0"/>
                </a:spcAft>
                <a:defRPr i="1" kern="1200">
                  <a:solidFill>
                    <a:schemeClr val="tx1"/>
                  </a:solidFill>
                  <a:latin typeface="Times New Roman" pitchFamily="18" charset="0"/>
                  <a:ea typeface="굴림" pitchFamily="34" charset="-127"/>
                  <a:cs typeface="+mn-cs"/>
                </a:defRPr>
              </a:lvl5pPr>
              <a:lvl6pPr marL="2286000" algn="l" defTabSz="914400" rtl="0" eaLnBrk="1" latinLnBrk="0" hangingPunct="1">
                <a:defRPr i="1" kern="1200">
                  <a:solidFill>
                    <a:schemeClr val="tx1"/>
                  </a:solidFill>
                  <a:latin typeface="Times New Roman" pitchFamily="18" charset="0"/>
                  <a:ea typeface="굴림" pitchFamily="34" charset="-127"/>
                  <a:cs typeface="+mn-cs"/>
                </a:defRPr>
              </a:lvl6pPr>
              <a:lvl7pPr marL="2743200" algn="l" defTabSz="914400" rtl="0" eaLnBrk="1" latinLnBrk="0" hangingPunct="1">
                <a:defRPr i="1" kern="1200">
                  <a:solidFill>
                    <a:schemeClr val="tx1"/>
                  </a:solidFill>
                  <a:latin typeface="Times New Roman" pitchFamily="18" charset="0"/>
                  <a:ea typeface="굴림" pitchFamily="34" charset="-127"/>
                  <a:cs typeface="+mn-cs"/>
                </a:defRPr>
              </a:lvl7pPr>
              <a:lvl8pPr marL="3200400" algn="l" defTabSz="914400" rtl="0" eaLnBrk="1" latinLnBrk="0" hangingPunct="1">
                <a:defRPr i="1" kern="1200">
                  <a:solidFill>
                    <a:schemeClr val="tx1"/>
                  </a:solidFill>
                  <a:latin typeface="Times New Roman" pitchFamily="18" charset="0"/>
                  <a:ea typeface="굴림" pitchFamily="34" charset="-127"/>
                  <a:cs typeface="+mn-cs"/>
                </a:defRPr>
              </a:lvl8pPr>
              <a:lvl9pPr marL="3657600" algn="l" defTabSz="914400" rtl="0" eaLnBrk="1" latinLnBrk="0" hangingPunct="1">
                <a:defRPr i="1" kern="1200">
                  <a:solidFill>
                    <a:schemeClr val="tx1"/>
                  </a:solidFill>
                  <a:latin typeface="Times New Roman" pitchFamily="18" charset="0"/>
                  <a:ea typeface="굴림" pitchFamily="34" charset="-127"/>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200" b="1" i="1" u="none" strike="noStrike" cap="none" normalizeH="0" baseline="0">
                <a:ln>
                  <a:noFill/>
                </a:ln>
                <a:solidFill>
                  <a:schemeClr val="tx1"/>
                </a:solidFill>
                <a:effectLst/>
                <a:latin typeface="Times New Roman" pitchFamily="18" charset="0"/>
                <a:ea typeface="굴림" pitchFamily="34" charset="-127"/>
              </a:endParaRPr>
            </a:p>
          </p:txBody>
        </p:sp>
        <p:sp>
          <p:nvSpPr>
            <p:cNvPr id="17" name="Flowchart: Stored Data 20">
              <a:extLst>
                <a:ext uri="{FF2B5EF4-FFF2-40B4-BE49-F238E27FC236}">
                  <a16:creationId xmlns:a16="http://schemas.microsoft.com/office/drawing/2014/main" id="{1B35B970-CE2A-48A2-935B-6DD389AB0ED9}"/>
                </a:ext>
              </a:extLst>
            </p:cNvPr>
            <p:cNvSpPr/>
            <p:nvPr/>
          </p:nvSpPr>
          <p:spPr bwMode="auto">
            <a:xfrm flipH="1">
              <a:off x="7772400" y="4191000"/>
              <a:ext cx="304800" cy="1371600"/>
            </a:xfrm>
            <a:prstGeom prst="flowChartOnlineStorage">
              <a:avLst/>
            </a:prstGeom>
            <a:solidFill>
              <a:schemeClr val="accent1"/>
            </a:solidFill>
            <a:ln w="9525"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i="1" kern="1200">
                  <a:solidFill>
                    <a:schemeClr val="tx1"/>
                  </a:solidFill>
                  <a:latin typeface="Times New Roman" pitchFamily="18" charset="0"/>
                  <a:ea typeface="굴림" pitchFamily="34" charset="-127"/>
                  <a:cs typeface="+mn-cs"/>
                </a:defRPr>
              </a:lvl1pPr>
              <a:lvl2pPr marL="457200" algn="l" rtl="0" fontAlgn="base">
                <a:spcBef>
                  <a:spcPct val="0"/>
                </a:spcBef>
                <a:spcAft>
                  <a:spcPct val="0"/>
                </a:spcAft>
                <a:defRPr i="1" kern="1200">
                  <a:solidFill>
                    <a:schemeClr val="tx1"/>
                  </a:solidFill>
                  <a:latin typeface="Times New Roman" pitchFamily="18" charset="0"/>
                  <a:ea typeface="굴림" pitchFamily="34" charset="-127"/>
                  <a:cs typeface="+mn-cs"/>
                </a:defRPr>
              </a:lvl2pPr>
              <a:lvl3pPr marL="914400" algn="l" rtl="0" fontAlgn="base">
                <a:spcBef>
                  <a:spcPct val="0"/>
                </a:spcBef>
                <a:spcAft>
                  <a:spcPct val="0"/>
                </a:spcAft>
                <a:defRPr i="1" kern="1200">
                  <a:solidFill>
                    <a:schemeClr val="tx1"/>
                  </a:solidFill>
                  <a:latin typeface="Times New Roman" pitchFamily="18" charset="0"/>
                  <a:ea typeface="굴림" pitchFamily="34" charset="-127"/>
                  <a:cs typeface="+mn-cs"/>
                </a:defRPr>
              </a:lvl3pPr>
              <a:lvl4pPr marL="1371600" algn="l" rtl="0" fontAlgn="base">
                <a:spcBef>
                  <a:spcPct val="0"/>
                </a:spcBef>
                <a:spcAft>
                  <a:spcPct val="0"/>
                </a:spcAft>
                <a:defRPr i="1" kern="1200">
                  <a:solidFill>
                    <a:schemeClr val="tx1"/>
                  </a:solidFill>
                  <a:latin typeface="Times New Roman" pitchFamily="18" charset="0"/>
                  <a:ea typeface="굴림" pitchFamily="34" charset="-127"/>
                  <a:cs typeface="+mn-cs"/>
                </a:defRPr>
              </a:lvl4pPr>
              <a:lvl5pPr marL="1828800" algn="l" rtl="0" fontAlgn="base">
                <a:spcBef>
                  <a:spcPct val="0"/>
                </a:spcBef>
                <a:spcAft>
                  <a:spcPct val="0"/>
                </a:spcAft>
                <a:defRPr i="1" kern="1200">
                  <a:solidFill>
                    <a:schemeClr val="tx1"/>
                  </a:solidFill>
                  <a:latin typeface="Times New Roman" pitchFamily="18" charset="0"/>
                  <a:ea typeface="굴림" pitchFamily="34" charset="-127"/>
                  <a:cs typeface="+mn-cs"/>
                </a:defRPr>
              </a:lvl5pPr>
              <a:lvl6pPr marL="2286000" algn="l" defTabSz="914400" rtl="0" eaLnBrk="1" latinLnBrk="0" hangingPunct="1">
                <a:defRPr i="1" kern="1200">
                  <a:solidFill>
                    <a:schemeClr val="tx1"/>
                  </a:solidFill>
                  <a:latin typeface="Times New Roman" pitchFamily="18" charset="0"/>
                  <a:ea typeface="굴림" pitchFamily="34" charset="-127"/>
                  <a:cs typeface="+mn-cs"/>
                </a:defRPr>
              </a:lvl6pPr>
              <a:lvl7pPr marL="2743200" algn="l" defTabSz="914400" rtl="0" eaLnBrk="1" latinLnBrk="0" hangingPunct="1">
                <a:defRPr i="1" kern="1200">
                  <a:solidFill>
                    <a:schemeClr val="tx1"/>
                  </a:solidFill>
                  <a:latin typeface="Times New Roman" pitchFamily="18" charset="0"/>
                  <a:ea typeface="굴림" pitchFamily="34" charset="-127"/>
                  <a:cs typeface="+mn-cs"/>
                </a:defRPr>
              </a:lvl7pPr>
              <a:lvl8pPr marL="3200400" algn="l" defTabSz="914400" rtl="0" eaLnBrk="1" latinLnBrk="0" hangingPunct="1">
                <a:defRPr i="1" kern="1200">
                  <a:solidFill>
                    <a:schemeClr val="tx1"/>
                  </a:solidFill>
                  <a:latin typeface="Times New Roman" pitchFamily="18" charset="0"/>
                  <a:ea typeface="굴림" pitchFamily="34" charset="-127"/>
                  <a:cs typeface="+mn-cs"/>
                </a:defRPr>
              </a:lvl8pPr>
              <a:lvl9pPr marL="3657600" algn="l" defTabSz="914400" rtl="0" eaLnBrk="1" latinLnBrk="0" hangingPunct="1">
                <a:defRPr i="1" kern="1200">
                  <a:solidFill>
                    <a:schemeClr val="tx1"/>
                  </a:solidFill>
                  <a:latin typeface="Times New Roman" pitchFamily="18" charset="0"/>
                  <a:ea typeface="굴림" pitchFamily="34" charset="-127"/>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200" b="1" i="1" u="none" strike="noStrike" cap="none" normalizeH="0" baseline="0">
                <a:ln>
                  <a:noFill/>
                </a:ln>
                <a:solidFill>
                  <a:schemeClr val="tx1"/>
                </a:solidFill>
                <a:effectLst/>
                <a:latin typeface="Times New Roman" pitchFamily="18" charset="0"/>
                <a:ea typeface="굴림" pitchFamily="34" charset="-127"/>
              </a:endParaRPr>
            </a:p>
          </p:txBody>
        </p:sp>
        <p:grpSp>
          <p:nvGrpSpPr>
            <p:cNvPr id="18" name="Group 35">
              <a:extLst>
                <a:ext uri="{FF2B5EF4-FFF2-40B4-BE49-F238E27FC236}">
                  <a16:creationId xmlns:a16="http://schemas.microsoft.com/office/drawing/2014/main" id="{D65BE3E1-3180-4895-81B9-4044A5548CCB}"/>
                </a:ext>
              </a:extLst>
            </p:cNvPr>
            <p:cNvGrpSpPr/>
            <p:nvPr/>
          </p:nvGrpSpPr>
          <p:grpSpPr>
            <a:xfrm>
              <a:off x="5181600" y="4419600"/>
              <a:ext cx="3962400" cy="304800"/>
              <a:chOff x="5181600" y="4419600"/>
              <a:chExt cx="3962400" cy="304800"/>
            </a:xfrm>
          </p:grpSpPr>
          <p:cxnSp>
            <p:nvCxnSpPr>
              <p:cNvPr id="23" name="Straight Connector 25">
                <a:extLst>
                  <a:ext uri="{FF2B5EF4-FFF2-40B4-BE49-F238E27FC236}">
                    <a16:creationId xmlns:a16="http://schemas.microsoft.com/office/drawing/2014/main" id="{40B5AC01-26A4-4718-B7FE-21064E641D99}"/>
                  </a:ext>
                </a:extLst>
              </p:cNvPr>
              <p:cNvCxnSpPr/>
              <p:nvPr/>
            </p:nvCxnSpPr>
            <p:spPr bwMode="auto">
              <a:xfrm>
                <a:off x="5181600" y="4419600"/>
                <a:ext cx="1219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4" name="Straight Connector 27">
                <a:extLst>
                  <a:ext uri="{FF2B5EF4-FFF2-40B4-BE49-F238E27FC236}">
                    <a16:creationId xmlns:a16="http://schemas.microsoft.com/office/drawing/2014/main" id="{C91382AB-FA95-4F1E-915A-204A067D096D}"/>
                  </a:ext>
                </a:extLst>
              </p:cNvPr>
              <p:cNvCxnSpPr/>
              <p:nvPr/>
            </p:nvCxnSpPr>
            <p:spPr bwMode="auto">
              <a:xfrm>
                <a:off x="6400800" y="4419600"/>
                <a:ext cx="1524000" cy="3048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5" name="Straight Connector 30">
                <a:extLst>
                  <a:ext uri="{FF2B5EF4-FFF2-40B4-BE49-F238E27FC236}">
                    <a16:creationId xmlns:a16="http://schemas.microsoft.com/office/drawing/2014/main" id="{1C2C983B-6A10-46EC-A046-68C4342F777A}"/>
                  </a:ext>
                </a:extLst>
              </p:cNvPr>
              <p:cNvCxnSpPr/>
              <p:nvPr/>
            </p:nvCxnSpPr>
            <p:spPr bwMode="auto">
              <a:xfrm flipV="1">
                <a:off x="7924800" y="4648200"/>
                <a:ext cx="1219200" cy="7620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nvGrpSpPr>
            <p:cNvPr id="19" name="Group 36">
              <a:extLst>
                <a:ext uri="{FF2B5EF4-FFF2-40B4-BE49-F238E27FC236}">
                  <a16:creationId xmlns:a16="http://schemas.microsoft.com/office/drawing/2014/main" id="{C6542FB2-6030-4EA8-BDAE-CCD0E361443B}"/>
                </a:ext>
              </a:extLst>
            </p:cNvPr>
            <p:cNvGrpSpPr/>
            <p:nvPr/>
          </p:nvGrpSpPr>
          <p:grpSpPr>
            <a:xfrm flipV="1">
              <a:off x="5181600" y="5029200"/>
              <a:ext cx="3962400" cy="304800"/>
              <a:chOff x="5181600" y="4419600"/>
              <a:chExt cx="3962400" cy="304800"/>
            </a:xfrm>
          </p:grpSpPr>
          <p:cxnSp>
            <p:nvCxnSpPr>
              <p:cNvPr id="20" name="Straight Connector 37">
                <a:extLst>
                  <a:ext uri="{FF2B5EF4-FFF2-40B4-BE49-F238E27FC236}">
                    <a16:creationId xmlns:a16="http://schemas.microsoft.com/office/drawing/2014/main" id="{87DAFBE9-BF01-41F1-97D7-A8828A09B94C}"/>
                  </a:ext>
                </a:extLst>
              </p:cNvPr>
              <p:cNvCxnSpPr/>
              <p:nvPr/>
            </p:nvCxnSpPr>
            <p:spPr bwMode="auto">
              <a:xfrm>
                <a:off x="5181600" y="4419600"/>
                <a:ext cx="1219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1" name="Straight Connector 38">
                <a:extLst>
                  <a:ext uri="{FF2B5EF4-FFF2-40B4-BE49-F238E27FC236}">
                    <a16:creationId xmlns:a16="http://schemas.microsoft.com/office/drawing/2014/main" id="{D0028BAC-FBD7-4C51-AE13-EA99FBF448D7}"/>
                  </a:ext>
                </a:extLst>
              </p:cNvPr>
              <p:cNvCxnSpPr/>
              <p:nvPr/>
            </p:nvCxnSpPr>
            <p:spPr bwMode="auto">
              <a:xfrm>
                <a:off x="6400800" y="4419600"/>
                <a:ext cx="1524000" cy="3048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2" name="Straight Connector 39">
                <a:extLst>
                  <a:ext uri="{FF2B5EF4-FFF2-40B4-BE49-F238E27FC236}">
                    <a16:creationId xmlns:a16="http://schemas.microsoft.com/office/drawing/2014/main" id="{AC9E6D80-9627-46B5-8F88-F5956BD918F5}"/>
                  </a:ext>
                </a:extLst>
              </p:cNvPr>
              <p:cNvCxnSpPr/>
              <p:nvPr/>
            </p:nvCxnSpPr>
            <p:spPr bwMode="auto">
              <a:xfrm flipV="1">
                <a:off x="7924800" y="4648200"/>
                <a:ext cx="1219200" cy="76200"/>
              </a:xfrm>
              <a:prstGeom prst="line">
                <a:avLst/>
              </a:prstGeom>
              <a:solidFill>
                <a:schemeClr val="accent1"/>
              </a:solidFill>
              <a:ln w="9525" cap="flat" cmpd="sng" algn="ctr">
                <a:solidFill>
                  <a:schemeClr val="tx1"/>
                </a:solidFill>
                <a:prstDash val="solid"/>
                <a:round/>
                <a:headEnd type="none" w="med" len="med"/>
                <a:tailEnd type="none" w="med" len="med"/>
              </a:ln>
              <a:effectLst/>
            </p:spPr>
          </p:cxnSp>
        </p:grpSp>
      </p:grpSp>
      <p:sp>
        <p:nvSpPr>
          <p:cNvPr id="26" name="TextBox 25">
            <a:extLst>
              <a:ext uri="{FF2B5EF4-FFF2-40B4-BE49-F238E27FC236}">
                <a16:creationId xmlns:a16="http://schemas.microsoft.com/office/drawing/2014/main" id="{260825A2-C7FB-4E18-A002-D896E3653C8A}"/>
              </a:ext>
            </a:extLst>
          </p:cNvPr>
          <p:cNvSpPr txBox="1"/>
          <p:nvPr/>
        </p:nvSpPr>
        <p:spPr>
          <a:xfrm>
            <a:off x="3628147" y="2453530"/>
            <a:ext cx="312906" cy="369332"/>
          </a:xfrm>
          <a:prstGeom prst="rect">
            <a:avLst/>
          </a:prstGeom>
          <a:noFill/>
        </p:spPr>
        <p:txBody>
          <a:bodyPr wrap="none" rtlCol="0">
            <a:spAutoFit/>
          </a:bodyPr>
          <a:lstStyle/>
          <a:p>
            <a:r>
              <a:rPr lang="en-US" altLang="ko-KR" i="1" dirty="0">
                <a:latin typeface="Arial" panose="020B0604020202020204" pitchFamily="34" charset="0"/>
                <a:cs typeface="Arial" panose="020B0604020202020204" pitchFamily="34" charset="0"/>
              </a:rPr>
              <a:t>L</a:t>
            </a:r>
            <a:endParaRPr lang="ko-KR" altLang="en-US" i="1"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34FCF603-5E7A-4445-B10D-C834BADEC181}"/>
              </a:ext>
            </a:extLst>
          </p:cNvPr>
          <p:cNvSpPr txBox="1"/>
          <p:nvPr/>
        </p:nvSpPr>
        <p:spPr>
          <a:xfrm>
            <a:off x="1091444" y="4860351"/>
            <a:ext cx="8172908" cy="1446550"/>
          </a:xfrm>
          <a:prstGeom prst="rect">
            <a:avLst/>
          </a:prstGeom>
          <a:solidFill>
            <a:srgbClr val="92D050"/>
          </a:solidFill>
        </p:spPr>
        <p:txBody>
          <a:bodyPr wrap="square" rtlCol="0">
            <a:spAutoFit/>
          </a:bodyPr>
          <a:lstStyle/>
          <a:p>
            <a:pPr marL="342900" indent="-342900">
              <a:buFont typeface="Arial" panose="020B0604020202020204" pitchFamily="34" charset="0"/>
              <a:buChar char="•"/>
            </a:pPr>
            <a:r>
              <a:rPr lang="en-US" altLang="ko-KR" sz="2200" dirty="0">
                <a:latin typeface="Arial" panose="020B0604020202020204" pitchFamily="34" charset="0"/>
                <a:cs typeface="Arial" panose="020B0604020202020204" pitchFamily="34" charset="0"/>
              </a:rPr>
              <a:t>Focusing is essential in accelerating beams. </a:t>
            </a:r>
          </a:p>
          <a:p>
            <a:pPr marL="342900" indent="-342900">
              <a:buFont typeface="Arial" panose="020B0604020202020204" pitchFamily="34" charset="0"/>
              <a:buChar char="•"/>
            </a:pPr>
            <a:endParaRPr lang="en-US" altLang="ko-KR"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altLang="ko-KR" sz="2200" dirty="0">
                <a:latin typeface="Arial" panose="020B0604020202020204" pitchFamily="34" charset="0"/>
                <a:cs typeface="Arial" panose="020B0604020202020204" pitchFamily="34" charset="0"/>
              </a:rPr>
              <a:t>Using focusing and defocusing quadrupoles, the net effect is </a:t>
            </a:r>
            <a:r>
              <a:rPr lang="en-US" altLang="ko-KR" sz="2200" b="1" dirty="0">
                <a:latin typeface="Arial" panose="020B0604020202020204" pitchFamily="34" charset="0"/>
                <a:cs typeface="Arial" panose="020B0604020202020204" pitchFamily="34" charset="0"/>
              </a:rPr>
              <a:t>focusing in both planes</a:t>
            </a:r>
            <a:r>
              <a:rPr lang="en-US" altLang="ko-KR"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sym typeface="Wingdings" panose="05000000000000000000" pitchFamily="2" charset="2"/>
              </a:rPr>
              <a:t> strong focusing</a:t>
            </a:r>
            <a:endParaRPr lang="ko-KR" alt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15814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43372" y="80628"/>
            <a:ext cx="10968960" cy="762000"/>
          </a:xfrm>
        </p:spPr>
        <p:txBody>
          <a:bodyPr/>
          <a:lstStyle/>
          <a:p>
            <a:r>
              <a:rPr lang="en-US" altLang="ko-KR" dirty="0"/>
              <a:t>Start-to-end simulation (</a:t>
            </a:r>
            <a:r>
              <a:rPr lang="en-US" altLang="ko-KR" baseline="30000" dirty="0"/>
              <a:t>132</a:t>
            </a:r>
            <a:r>
              <a:rPr lang="en-US" altLang="ko-KR" dirty="0"/>
              <a:t>Sn</a:t>
            </a:r>
            <a:r>
              <a:rPr lang="en-US" altLang="ko-KR" baseline="30000" dirty="0"/>
              <a:t>33+ </a:t>
            </a:r>
            <a:r>
              <a:rPr lang="en-US" altLang="ko-KR" dirty="0"/>
              <a:t>: ISOL → SCL2)</a:t>
            </a:r>
            <a:endParaRPr lang="ko-KR" altLang="en-US"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6136" y="944724"/>
            <a:ext cx="8610303" cy="5580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25052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812552" y="116632"/>
            <a:ext cx="8373616" cy="692696"/>
          </a:xfrm>
        </p:spPr>
        <p:txBody>
          <a:bodyPr>
            <a:noAutofit/>
          </a:bodyPr>
          <a:lstStyle/>
          <a:p>
            <a:r>
              <a:rPr lang="en-US" altLang="ko-KR" sz="3000" dirty="0"/>
              <a:t>Start-to-End Beam Dynamics           Uranium</a:t>
            </a:r>
            <a:endParaRPr lang="ko-KR" altLang="en-US" sz="3000" dirty="0"/>
          </a:p>
        </p:txBody>
      </p:sp>
      <p:graphicFrame>
        <p:nvGraphicFramePr>
          <p:cNvPr id="4" name="Group 5"/>
          <p:cNvGraphicFramePr>
            <a:graphicFrameLocks noGrp="1"/>
          </p:cNvGraphicFramePr>
          <p:nvPr>
            <p:extLst>
              <p:ext uri="{D42A27DB-BD31-4B8C-83A1-F6EECF244321}">
                <p14:modId xmlns:p14="http://schemas.microsoft.com/office/powerpoint/2010/main" val="2706155724"/>
              </p:ext>
            </p:extLst>
          </p:nvPr>
        </p:nvGraphicFramePr>
        <p:xfrm>
          <a:off x="1774826" y="1095376"/>
          <a:ext cx="8640763" cy="2693989"/>
        </p:xfrm>
        <a:graphic>
          <a:graphicData uri="http://schemas.openxmlformats.org/drawingml/2006/table">
            <a:tbl>
              <a:tblPr/>
              <a:tblGrid>
                <a:gridCol w="2111375">
                  <a:extLst>
                    <a:ext uri="{9D8B030D-6E8A-4147-A177-3AD203B41FA5}">
                      <a16:colId xmlns:a16="http://schemas.microsoft.com/office/drawing/2014/main" val="20000"/>
                    </a:ext>
                  </a:extLst>
                </a:gridCol>
                <a:gridCol w="1263650">
                  <a:extLst>
                    <a:ext uri="{9D8B030D-6E8A-4147-A177-3AD203B41FA5}">
                      <a16:colId xmlns:a16="http://schemas.microsoft.com/office/drawing/2014/main" val="20001"/>
                    </a:ext>
                  </a:extLst>
                </a:gridCol>
                <a:gridCol w="969963">
                  <a:extLst>
                    <a:ext uri="{9D8B030D-6E8A-4147-A177-3AD203B41FA5}">
                      <a16:colId xmlns:a16="http://schemas.microsoft.com/office/drawing/2014/main" val="20002"/>
                    </a:ext>
                  </a:extLst>
                </a:gridCol>
                <a:gridCol w="1114425">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1141412">
                  <a:extLst>
                    <a:ext uri="{9D8B030D-6E8A-4147-A177-3AD203B41FA5}">
                      <a16:colId xmlns:a16="http://schemas.microsoft.com/office/drawing/2014/main" val="20005"/>
                    </a:ext>
                  </a:extLst>
                </a:gridCol>
                <a:gridCol w="1125538">
                  <a:extLst>
                    <a:ext uri="{9D8B030D-6E8A-4147-A177-3AD203B41FA5}">
                      <a16:colId xmlns:a16="http://schemas.microsoft.com/office/drawing/2014/main" val="20006"/>
                    </a:ext>
                  </a:extLst>
                </a:gridCol>
              </a:tblGrid>
              <a:tr h="233363">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sz="1200" b="1" i="0" u="none" strike="noStrike" cap="none" normalizeH="0" baseline="0" dirty="0">
                          <a:ln>
                            <a:noFill/>
                          </a:ln>
                          <a:solidFill>
                            <a:srgbClr val="FFFFFF"/>
                          </a:solidFill>
                          <a:effectLst/>
                          <a:latin typeface="맑은 고딕" charset="-127"/>
                          <a:ea typeface="宋体" charset="-122"/>
                        </a:rPr>
                        <a:t>　</a:t>
                      </a:r>
                      <a:endParaRPr kumimoji="0" lang="zh-CN" sz="1200" b="0" i="0" u="none" strike="noStrike" cap="none" normalizeH="0" baseline="0" dirty="0">
                        <a:ln>
                          <a:noFill/>
                        </a:ln>
                        <a:solidFill>
                          <a:srgbClr val="000000"/>
                        </a:solidFill>
                        <a:effectLst/>
                        <a:latin typeface="맑은 고딕" charset="-127"/>
                        <a:ea typeface="宋体" charset="-122"/>
                      </a:endParaRPr>
                    </a:p>
                  </a:txBody>
                  <a:tcPr marL="9360" marR="9360" marT="12384"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a:ln>
                            <a:noFill/>
                          </a:ln>
                          <a:solidFill>
                            <a:srgbClr val="FFFFFF"/>
                          </a:solidFill>
                          <a:effectLst/>
                          <a:latin typeface="맑은 고딕" charset="-127"/>
                          <a:ea typeface="맑은 고딕" charset="-127"/>
                        </a:rPr>
                        <a:t>QWR</a:t>
                      </a:r>
                      <a:endParaRPr kumimoji="0" lang="en-US" altLang="ko-KR" sz="1300" b="0" i="0" u="none" strike="noStrike" cap="none" normalizeH="0" baseline="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gridSpan="2">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200" b="1" i="0" u="none" strike="noStrike" cap="none" normalizeH="0" baseline="0">
                          <a:ln>
                            <a:noFill/>
                          </a:ln>
                          <a:solidFill>
                            <a:srgbClr val="FFFFFF"/>
                          </a:solidFill>
                          <a:effectLst/>
                          <a:latin typeface="맑은 고딕" charset="-127"/>
                          <a:ea typeface="맑은 고딕" charset="-127"/>
                        </a:rPr>
                        <a:t>HWR</a:t>
                      </a:r>
                      <a:endParaRPr kumimoji="0" lang="en-US" altLang="ko-KR" sz="1200" b="0" i="0" u="none" strike="noStrike" cap="none" normalizeH="0" baseline="0">
                        <a:ln>
                          <a:noFill/>
                        </a:ln>
                        <a:solidFill>
                          <a:srgbClr val="000000"/>
                        </a:solidFill>
                        <a:effectLst/>
                        <a:latin typeface="맑은 고딕" charset="-127"/>
                        <a:ea typeface="맑은 고딕" charset="-127"/>
                      </a:endParaRPr>
                    </a:p>
                  </a:txBody>
                  <a:tcPr marL="9360" marR="9360" marT="12384"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hMerge="1">
                  <a:txBody>
                    <a:bodyPr/>
                    <a:lstStyle/>
                    <a:p>
                      <a:pPr latinLnBrk="1"/>
                      <a:endParaRPr lang="ko-KR" altLang="en-US"/>
                    </a:p>
                  </a:txBody>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a:ln>
                            <a:noFill/>
                          </a:ln>
                          <a:solidFill>
                            <a:srgbClr val="FFFFFF"/>
                          </a:solidFill>
                          <a:effectLst/>
                          <a:latin typeface="맑은 고딕" charset="-127"/>
                          <a:ea typeface="맑은 고딕" charset="-127"/>
                        </a:rPr>
                        <a:t>STRIP</a:t>
                      </a:r>
                      <a:endParaRPr kumimoji="0" lang="en-US" altLang="ko-KR" sz="1300" b="0" i="0" u="none" strike="noStrike" cap="none" normalizeH="0" baseline="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a:ln>
                            <a:noFill/>
                          </a:ln>
                          <a:solidFill>
                            <a:srgbClr val="FFFFFF"/>
                          </a:solidFill>
                          <a:effectLst/>
                          <a:latin typeface="맑은 고딕" charset="-127"/>
                          <a:ea typeface="맑은 고딕" charset="-127"/>
                        </a:rPr>
                        <a:t>SSR1</a:t>
                      </a:r>
                      <a:endParaRPr kumimoji="0" lang="en-US" altLang="ko-KR" sz="1300" b="0" i="0" u="none" strike="noStrike" cap="none" normalizeH="0" baseline="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a:ln>
                            <a:noFill/>
                          </a:ln>
                          <a:solidFill>
                            <a:srgbClr val="FFFFFF"/>
                          </a:solidFill>
                          <a:effectLst/>
                          <a:latin typeface="맑은 고딕" charset="-127"/>
                          <a:ea typeface="맑은 고딕" charset="-127"/>
                        </a:rPr>
                        <a:t>SSR2</a:t>
                      </a:r>
                      <a:endParaRPr kumimoji="0" lang="en-US" altLang="ko-KR" sz="1300" b="0" i="0" u="none" strike="noStrike" cap="none" normalizeH="0" baseline="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0"/>
                  </a:ext>
                </a:extLst>
              </a:tr>
              <a:tr h="250825">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dirty="0">
                          <a:ln>
                            <a:noFill/>
                          </a:ln>
                          <a:solidFill>
                            <a:srgbClr val="FFFFFF"/>
                          </a:solidFill>
                          <a:effectLst/>
                          <a:latin typeface="맑은 고딕" charset="-127"/>
                          <a:ea typeface="맑은 고딕" charset="-127"/>
                        </a:rPr>
                        <a:t>CM (mm)</a:t>
                      </a:r>
                      <a:endParaRPr kumimoji="0" lang="en-US" altLang="ko-KR" sz="1300" b="0" i="0" u="none" strike="noStrike" cap="none" normalizeH="0" baseline="0" dirty="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450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1400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2720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sz="1300" b="0" i="0" u="none" strike="noStrike" cap="none" normalizeH="0" baseline="0">
                          <a:ln>
                            <a:noFill/>
                          </a:ln>
                          <a:solidFill>
                            <a:srgbClr val="000000"/>
                          </a:solidFill>
                          <a:effectLst/>
                          <a:latin typeface="맑은 고딕" charset="-127"/>
                          <a:ea typeface="宋体" charset="-122"/>
                        </a:rPr>
                        <a:t>　</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2216</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5600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1"/>
                  </a:ext>
                </a:extLst>
              </a:tr>
              <a:tr h="250825">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dirty="0">
                          <a:ln>
                            <a:noFill/>
                          </a:ln>
                          <a:solidFill>
                            <a:srgbClr val="FFFFFF"/>
                          </a:solidFill>
                          <a:effectLst/>
                          <a:latin typeface="맑은 고딕" charset="-127"/>
                          <a:ea typeface="맑은 고딕" charset="-127"/>
                        </a:rPr>
                        <a:t>GV/CM/GV (mm)</a:t>
                      </a:r>
                      <a:endParaRPr kumimoji="0" lang="en-US" altLang="ko-KR" sz="1300" b="0" i="0" u="none" strike="noStrike" cap="none" normalizeH="0" baseline="0" dirty="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620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1570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2890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sz="1300" b="0" i="0" u="none" strike="noStrike" cap="none" normalizeH="0" baseline="0">
                          <a:ln>
                            <a:noFill/>
                          </a:ln>
                          <a:solidFill>
                            <a:srgbClr val="000000"/>
                          </a:solidFill>
                          <a:effectLst/>
                          <a:latin typeface="맑은 고딕" charset="-127"/>
                          <a:ea typeface="宋体" charset="-122"/>
                        </a:rPr>
                        <a:t>　</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2386</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5770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2"/>
                  </a:ext>
                </a:extLst>
              </a:tr>
              <a:tr h="250825">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a:ln>
                            <a:noFill/>
                          </a:ln>
                          <a:solidFill>
                            <a:srgbClr val="FFFFFF"/>
                          </a:solidFill>
                          <a:effectLst/>
                          <a:latin typeface="맑은 고딕" charset="-127"/>
                          <a:ea typeface="맑은 고딕" charset="-127"/>
                        </a:rPr>
                        <a:t>WS (mm)</a:t>
                      </a:r>
                      <a:endParaRPr kumimoji="0" lang="en-US" altLang="ko-KR" sz="1300" b="0" i="0" u="none" strike="noStrike" cap="none" normalizeH="0" baseline="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590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670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670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sz="1300" b="0" i="0" u="none" strike="noStrike" cap="none" normalizeH="0" baseline="0">
                          <a:ln>
                            <a:noFill/>
                          </a:ln>
                          <a:solidFill>
                            <a:srgbClr val="000000"/>
                          </a:solidFill>
                          <a:effectLst/>
                          <a:latin typeface="맑은 고딕" charset="-127"/>
                          <a:ea typeface="宋体" charset="-122"/>
                        </a:rPr>
                        <a:t>　</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820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820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3"/>
                  </a:ext>
                </a:extLst>
              </a:tr>
              <a:tr h="250825">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a:ln>
                            <a:noFill/>
                          </a:ln>
                          <a:solidFill>
                            <a:srgbClr val="FFFFFF"/>
                          </a:solidFill>
                          <a:effectLst/>
                          <a:latin typeface="맑은 고딕" charset="-127"/>
                          <a:ea typeface="맑은 고딕" charset="-127"/>
                        </a:rPr>
                        <a:t>1 period (mm)</a:t>
                      </a:r>
                      <a:endParaRPr kumimoji="0" lang="en-US" altLang="ko-KR" sz="1300" b="0" i="0" u="none" strike="noStrike" cap="none" normalizeH="0" baseline="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1210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2240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3560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sz="1300" b="0" i="0" u="none" strike="noStrike" cap="none" normalizeH="0" baseline="0">
                          <a:ln>
                            <a:noFill/>
                          </a:ln>
                          <a:solidFill>
                            <a:srgbClr val="000000"/>
                          </a:solidFill>
                          <a:effectLst/>
                          <a:latin typeface="맑은 고딕" charset="-127"/>
                          <a:ea typeface="宋体" charset="-122"/>
                        </a:rPr>
                        <a:t>　</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3206</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6590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4"/>
                  </a:ext>
                </a:extLst>
              </a:tr>
              <a:tr h="227013">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a:ln>
                            <a:noFill/>
                          </a:ln>
                          <a:solidFill>
                            <a:srgbClr val="FFFFFF"/>
                          </a:solidFill>
                          <a:effectLst/>
                          <a:latin typeface="맑은 고딕" charset="-127"/>
                          <a:ea typeface="맑은 고딕" charset="-127"/>
                        </a:rPr>
                        <a:t>length (m)</a:t>
                      </a:r>
                      <a:endParaRPr kumimoji="0" lang="en-US" altLang="ko-KR" sz="1300" b="0" i="0" u="none" strike="noStrike" cap="none" normalizeH="0" baseline="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26.6</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29.1</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49.1</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27.9</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67.3</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118.6</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5"/>
                  </a:ext>
                </a:extLst>
              </a:tr>
              <a:tr h="227013">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a:ln>
                            <a:noFill/>
                          </a:ln>
                          <a:solidFill>
                            <a:srgbClr val="FFFFFF"/>
                          </a:solidFill>
                          <a:effectLst/>
                          <a:latin typeface="맑은 고딕" charset="-127"/>
                          <a:ea typeface="맑은 고딕" charset="-127"/>
                        </a:rPr>
                        <a:t>linac length (m)</a:t>
                      </a:r>
                      <a:endParaRPr kumimoji="0" lang="en-US" altLang="ko-KR" sz="1300" b="0" i="0" u="none" strike="noStrike" cap="none" normalizeH="0" baseline="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26.6</a:t>
                      </a:r>
                      <a:endParaRPr kumimoji="0" lang="en-US" altLang="ko-KR" sz="1300" b="1" i="0" u="none" strike="noStrike" cap="none" normalizeH="0" baseline="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55.7</a:t>
                      </a:r>
                      <a:endParaRPr kumimoji="0" lang="en-US" altLang="ko-KR" sz="1300" b="1" i="0" u="none" strike="noStrike" cap="none" normalizeH="0" baseline="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105.6</a:t>
                      </a:r>
                      <a:endParaRPr kumimoji="0" lang="en-US" altLang="ko-KR" sz="1300" b="1" i="0" u="none" strike="noStrike" cap="none" normalizeH="0" baseline="0" dirty="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133.5</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200.8</a:t>
                      </a:r>
                      <a:endParaRPr kumimoji="0" lang="en-US" altLang="ko-KR" sz="1300" b="1" i="0" u="none" strike="noStrike" cap="none" normalizeH="0" baseline="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319.4</a:t>
                      </a:r>
                      <a:endParaRPr kumimoji="0" lang="en-US" altLang="ko-KR" sz="1300" b="1" i="0" u="none" strike="noStrike" cap="none" normalizeH="0" baseline="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6"/>
                  </a:ext>
                </a:extLst>
              </a:tr>
              <a:tr h="250825">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dirty="0">
                          <a:ln>
                            <a:noFill/>
                          </a:ln>
                          <a:solidFill>
                            <a:srgbClr val="FFFFFF"/>
                          </a:solidFill>
                          <a:effectLst/>
                          <a:latin typeface="맑은 고딕" charset="-127"/>
                          <a:ea typeface="맑은 고딕" charset="-127"/>
                        </a:rPr>
                        <a:t># of periods</a:t>
                      </a:r>
                      <a:endParaRPr kumimoji="0" lang="en-US" altLang="ko-KR" sz="1300" b="0" i="0" u="none" strike="noStrike" cap="none" normalizeH="0" baseline="0" dirty="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22</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13</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19</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altLang="en-US" sz="1300" b="0" i="0" u="none" strike="noStrike" cap="none" normalizeH="0" baseline="0" dirty="0">
                          <a:ln>
                            <a:noFill/>
                          </a:ln>
                          <a:solidFill>
                            <a:srgbClr val="000000"/>
                          </a:solidFill>
                          <a:effectLst/>
                          <a:latin typeface="맑은 고딕" charset="-127"/>
                          <a:ea typeface="宋体" charset="-122"/>
                        </a:rPr>
                        <a:t>　</a:t>
                      </a:r>
                      <a:endParaRPr kumimoji="0" lang="zh-CN" altLang="en-US" sz="1800" b="0" i="0" u="none" strike="noStrike" cap="none" normalizeH="0" baseline="0" dirty="0">
                        <a:ln>
                          <a:noFill/>
                        </a:ln>
                        <a:solidFill>
                          <a:srgbClr val="000000"/>
                        </a:solidFill>
                        <a:effectLst/>
                        <a:latin typeface="Arial" charset="0"/>
                        <a:ea typeface="宋体" charset="-122"/>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23</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23</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7"/>
                  </a:ext>
                </a:extLst>
              </a:tr>
              <a:tr h="250825">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a:ln>
                            <a:noFill/>
                          </a:ln>
                          <a:solidFill>
                            <a:srgbClr val="FFFFFF"/>
                          </a:solidFill>
                          <a:effectLst/>
                          <a:latin typeface="맑은 고딕" charset="-127"/>
                          <a:ea typeface="맑은 고딕" charset="-127"/>
                        </a:rPr>
                        <a:t># of cavity per period</a:t>
                      </a:r>
                      <a:endParaRPr kumimoji="0" lang="en-US" altLang="ko-KR" sz="1300" b="0" i="0" u="none" strike="noStrike" cap="none" normalizeH="0" baseline="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1</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2</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4</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altLang="en-US" sz="1300" b="0" i="0" u="none" strike="noStrike" cap="none" normalizeH="0" baseline="0">
                          <a:ln>
                            <a:noFill/>
                          </a:ln>
                          <a:solidFill>
                            <a:srgbClr val="000000"/>
                          </a:solidFill>
                          <a:effectLst/>
                          <a:latin typeface="맑은 고딕" charset="-127"/>
                          <a:ea typeface="宋体" charset="-122"/>
                        </a:rPr>
                        <a:t>　</a:t>
                      </a:r>
                      <a:endParaRPr kumimoji="0" lang="zh-CN" altLang="en-US" sz="1800" b="0" i="0" u="none" strike="noStrike" cap="none" normalizeH="0" baseline="0">
                        <a:ln>
                          <a:noFill/>
                        </a:ln>
                        <a:solidFill>
                          <a:srgbClr val="000000"/>
                        </a:solidFill>
                        <a:effectLst/>
                        <a:latin typeface="Arial" charset="0"/>
                        <a:ea typeface="宋体" charset="-122"/>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3</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6</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8"/>
                  </a:ext>
                </a:extLst>
              </a:tr>
              <a:tr h="250825">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dirty="0">
                          <a:ln>
                            <a:noFill/>
                          </a:ln>
                          <a:solidFill>
                            <a:srgbClr val="FFFFFF"/>
                          </a:solidFill>
                          <a:effectLst/>
                          <a:latin typeface="맑은 고딕" charset="-127"/>
                          <a:ea typeface="맑은 고딕" charset="-127"/>
                        </a:rPr>
                        <a:t># of cavities</a:t>
                      </a:r>
                      <a:endParaRPr kumimoji="0" lang="en-US" altLang="ko-KR" sz="1300" b="0" i="0" u="none" strike="noStrike" cap="none" normalizeH="0" baseline="0" dirty="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22</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26</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76</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altLang="en-US" sz="1300" b="0" i="0" u="none" strike="noStrike" cap="none" normalizeH="0" baseline="0">
                          <a:ln>
                            <a:noFill/>
                          </a:ln>
                          <a:solidFill>
                            <a:srgbClr val="000000"/>
                          </a:solidFill>
                          <a:effectLst/>
                          <a:latin typeface="맑은 고딕" charset="-127"/>
                          <a:ea typeface="宋体" charset="-122"/>
                        </a:rPr>
                        <a:t>　</a:t>
                      </a:r>
                      <a:endParaRPr kumimoji="0" lang="zh-CN" altLang="en-US" sz="1800" b="0" i="0" u="none" strike="noStrike" cap="none" normalizeH="0" baseline="0">
                        <a:ln>
                          <a:noFill/>
                        </a:ln>
                        <a:solidFill>
                          <a:srgbClr val="000000"/>
                        </a:solidFill>
                        <a:effectLst/>
                        <a:latin typeface="Arial" charset="0"/>
                        <a:ea typeface="宋体" charset="-122"/>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69</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138</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9"/>
                  </a:ext>
                </a:extLst>
              </a:tr>
              <a:tr h="250825">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a:ln>
                            <a:noFill/>
                          </a:ln>
                          <a:solidFill>
                            <a:srgbClr val="FFFFFF"/>
                          </a:solidFill>
                          <a:effectLst/>
                          <a:latin typeface="맑은 고딕" charset="-127"/>
                          <a:ea typeface="맑은 고딕" charset="-127"/>
                        </a:rPr>
                        <a:t>energy (MeV/u)</a:t>
                      </a:r>
                      <a:endParaRPr kumimoji="0" lang="en-US" altLang="ko-KR" sz="1300" b="0" i="0" u="none" strike="noStrike" cap="none" normalizeH="0" baseline="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2.5</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7.4</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18.5</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sz="1300" b="0" i="0" u="none" strike="noStrike" cap="none" normalizeH="0" baseline="0">
                          <a:ln>
                            <a:noFill/>
                          </a:ln>
                          <a:solidFill>
                            <a:srgbClr val="000000"/>
                          </a:solidFill>
                          <a:effectLst/>
                          <a:latin typeface="맑은 고딕" charset="-127"/>
                          <a:ea typeface="宋体" charset="-122"/>
                        </a:rPr>
                        <a:t>　</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68.0</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206.8</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10"/>
                  </a:ext>
                </a:extLst>
              </a:tr>
            </a:tbl>
          </a:graphicData>
        </a:graphic>
      </p:graphicFrame>
      <p:pic>
        <p:nvPicPr>
          <p:cNvPr id="5" name="Picture 1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3645024"/>
            <a:ext cx="4319588" cy="30305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6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0908" y="3649788"/>
            <a:ext cx="4319588" cy="303053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60147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5"/>
          <p:cNvGraphicFramePr>
            <a:graphicFrameLocks noGrp="1"/>
          </p:cNvGraphicFramePr>
          <p:nvPr>
            <p:extLst>
              <p:ext uri="{D42A27DB-BD31-4B8C-83A1-F6EECF244321}">
                <p14:modId xmlns:p14="http://schemas.microsoft.com/office/powerpoint/2010/main" val="3994841438"/>
              </p:ext>
            </p:extLst>
          </p:nvPr>
        </p:nvGraphicFramePr>
        <p:xfrm>
          <a:off x="1774826" y="1095376"/>
          <a:ext cx="8640763" cy="2693989"/>
        </p:xfrm>
        <a:graphic>
          <a:graphicData uri="http://schemas.openxmlformats.org/drawingml/2006/table">
            <a:tbl>
              <a:tblPr/>
              <a:tblGrid>
                <a:gridCol w="2111375">
                  <a:extLst>
                    <a:ext uri="{9D8B030D-6E8A-4147-A177-3AD203B41FA5}">
                      <a16:colId xmlns:a16="http://schemas.microsoft.com/office/drawing/2014/main" val="20000"/>
                    </a:ext>
                  </a:extLst>
                </a:gridCol>
                <a:gridCol w="1263650">
                  <a:extLst>
                    <a:ext uri="{9D8B030D-6E8A-4147-A177-3AD203B41FA5}">
                      <a16:colId xmlns:a16="http://schemas.microsoft.com/office/drawing/2014/main" val="20001"/>
                    </a:ext>
                  </a:extLst>
                </a:gridCol>
                <a:gridCol w="969963">
                  <a:extLst>
                    <a:ext uri="{9D8B030D-6E8A-4147-A177-3AD203B41FA5}">
                      <a16:colId xmlns:a16="http://schemas.microsoft.com/office/drawing/2014/main" val="20002"/>
                    </a:ext>
                  </a:extLst>
                </a:gridCol>
                <a:gridCol w="1114425">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1141412">
                  <a:extLst>
                    <a:ext uri="{9D8B030D-6E8A-4147-A177-3AD203B41FA5}">
                      <a16:colId xmlns:a16="http://schemas.microsoft.com/office/drawing/2014/main" val="20005"/>
                    </a:ext>
                  </a:extLst>
                </a:gridCol>
                <a:gridCol w="1125538">
                  <a:extLst>
                    <a:ext uri="{9D8B030D-6E8A-4147-A177-3AD203B41FA5}">
                      <a16:colId xmlns:a16="http://schemas.microsoft.com/office/drawing/2014/main" val="20006"/>
                    </a:ext>
                  </a:extLst>
                </a:gridCol>
              </a:tblGrid>
              <a:tr h="233363">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altLang="en-US" sz="1300" b="1" i="0" u="none" strike="noStrike" cap="none" normalizeH="0" baseline="0" dirty="0">
                          <a:ln>
                            <a:noFill/>
                          </a:ln>
                          <a:solidFill>
                            <a:srgbClr val="FFFFFF"/>
                          </a:solidFill>
                          <a:effectLst/>
                          <a:latin typeface="맑은 고딕" charset="-127"/>
                          <a:ea typeface="宋体" charset="-122"/>
                        </a:rPr>
                        <a:t>　</a:t>
                      </a:r>
                      <a:endParaRPr kumimoji="0" lang="zh-CN" altLang="en-US" sz="1800" b="0" i="0" u="none" strike="noStrike" cap="none" normalizeH="0" baseline="0" dirty="0">
                        <a:ln>
                          <a:noFill/>
                        </a:ln>
                        <a:solidFill>
                          <a:srgbClr val="FFFFFF"/>
                        </a:solidFill>
                        <a:effectLst/>
                        <a:latin typeface="Arial" charset="0"/>
                        <a:ea typeface="宋体" charset="-122"/>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a:ln>
                            <a:noFill/>
                          </a:ln>
                          <a:solidFill>
                            <a:srgbClr val="FFFFFF"/>
                          </a:solidFill>
                          <a:effectLst/>
                          <a:latin typeface="맑은 고딕" charset="-127"/>
                          <a:ea typeface="맑은 고딕" charset="-127"/>
                        </a:rPr>
                        <a:t>QWR</a:t>
                      </a:r>
                      <a:endParaRPr kumimoji="0" lang="en-US" altLang="ko-KR" sz="1800" b="0" i="0" u="none" strike="noStrike" cap="none" normalizeH="0" baseline="0">
                        <a:ln>
                          <a:noFill/>
                        </a:ln>
                        <a:solidFill>
                          <a:srgbClr val="FFFFFF"/>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gridSpan="2">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200" b="1" i="0" u="none" strike="noStrike" cap="none" normalizeH="0" baseline="0">
                          <a:ln>
                            <a:noFill/>
                          </a:ln>
                          <a:solidFill>
                            <a:srgbClr val="FFFFFF"/>
                          </a:solidFill>
                          <a:effectLst/>
                          <a:latin typeface="맑은 고딕" charset="-127"/>
                          <a:ea typeface="맑은 고딕" charset="-127"/>
                        </a:rPr>
                        <a:t>HWR</a:t>
                      </a:r>
                      <a:endParaRPr kumimoji="0" lang="en-US" altLang="ko-KR" sz="1800" b="0" i="0" u="none" strike="noStrike" cap="none" normalizeH="0" baseline="0">
                        <a:ln>
                          <a:noFill/>
                        </a:ln>
                        <a:solidFill>
                          <a:srgbClr val="FFFFFF"/>
                        </a:solidFill>
                        <a:effectLst/>
                        <a:latin typeface="Arial" charset="0"/>
                        <a:ea typeface="굴림" charset="-127"/>
                      </a:endParaRPr>
                    </a:p>
                  </a:txBody>
                  <a:tcPr marL="9398" marR="9398" marT="12446"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hMerge="1">
                  <a:txBody>
                    <a:bodyPr/>
                    <a:lstStyle/>
                    <a:p>
                      <a:pPr latinLnBrk="1"/>
                      <a:endParaRPr lang="ko-KR" altLang="en-US"/>
                    </a:p>
                  </a:txBody>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a:ln>
                            <a:noFill/>
                          </a:ln>
                          <a:solidFill>
                            <a:srgbClr val="FFFFFF"/>
                          </a:solidFill>
                          <a:effectLst/>
                          <a:latin typeface="맑은 고딕" charset="-127"/>
                          <a:ea typeface="맑은 고딕" charset="-127"/>
                        </a:rPr>
                        <a:t>STRIP</a:t>
                      </a:r>
                      <a:endParaRPr kumimoji="0" lang="en-US" altLang="ko-KR" sz="1800" b="0" i="0" u="none" strike="noStrike" cap="none" normalizeH="0" baseline="0">
                        <a:ln>
                          <a:noFill/>
                        </a:ln>
                        <a:solidFill>
                          <a:srgbClr val="FFFFFF"/>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dirty="0">
                          <a:ln>
                            <a:noFill/>
                          </a:ln>
                          <a:solidFill>
                            <a:srgbClr val="FFFFFF"/>
                          </a:solidFill>
                          <a:effectLst/>
                          <a:latin typeface="맑은 고딕" charset="-127"/>
                          <a:ea typeface="맑은 고딕" charset="-127"/>
                        </a:rPr>
                        <a:t>SSR1</a:t>
                      </a:r>
                      <a:endParaRPr kumimoji="0" lang="en-US" altLang="ko-KR" sz="1800" b="0" i="0" u="none" strike="noStrike" cap="none" normalizeH="0" baseline="0" dirty="0">
                        <a:ln>
                          <a:noFill/>
                        </a:ln>
                        <a:solidFill>
                          <a:srgbClr val="FFFFFF"/>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dirty="0">
                          <a:ln>
                            <a:noFill/>
                          </a:ln>
                          <a:solidFill>
                            <a:srgbClr val="FFFFFF"/>
                          </a:solidFill>
                          <a:effectLst/>
                          <a:latin typeface="맑은 고딕" charset="-127"/>
                          <a:ea typeface="맑은 고딕" charset="-127"/>
                        </a:rPr>
                        <a:t>SSR2</a:t>
                      </a:r>
                      <a:endParaRPr kumimoji="0" lang="en-US" altLang="ko-KR" sz="1800" b="0" i="0" u="none" strike="noStrike" cap="none" normalizeH="0" baseline="0" dirty="0">
                        <a:ln>
                          <a:noFill/>
                        </a:ln>
                        <a:solidFill>
                          <a:srgbClr val="FFFFFF"/>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0"/>
                  </a:ext>
                </a:extLst>
              </a:tr>
              <a:tr h="250825">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dirty="0">
                          <a:ln>
                            <a:noFill/>
                          </a:ln>
                          <a:solidFill>
                            <a:srgbClr val="FFFFFF"/>
                          </a:solidFill>
                          <a:effectLst/>
                          <a:latin typeface="맑은 고딕" charset="-127"/>
                          <a:ea typeface="맑은 고딕" charset="-127"/>
                        </a:rPr>
                        <a:t>CM (mm)</a:t>
                      </a:r>
                      <a:endParaRPr kumimoji="0" lang="en-US" altLang="ko-KR" sz="1800" b="0" i="0" u="none" strike="noStrike" cap="none" normalizeH="0" baseline="0" dirty="0">
                        <a:ln>
                          <a:noFill/>
                        </a:ln>
                        <a:solidFill>
                          <a:srgbClr val="FFFFFF"/>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450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1400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2720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altLang="en-US" sz="1300" b="0" i="0" u="none" strike="noStrike" cap="none" normalizeH="0" baseline="0">
                          <a:ln>
                            <a:noFill/>
                          </a:ln>
                          <a:solidFill>
                            <a:srgbClr val="000000"/>
                          </a:solidFill>
                          <a:effectLst/>
                          <a:latin typeface="맑은 고딕" charset="-127"/>
                          <a:ea typeface="宋体" charset="-122"/>
                        </a:rPr>
                        <a:t>　</a:t>
                      </a:r>
                      <a:endParaRPr kumimoji="0" lang="zh-CN" altLang="en-US" sz="1800" b="0" i="0" u="none" strike="noStrike" cap="none" normalizeH="0" baseline="0">
                        <a:ln>
                          <a:noFill/>
                        </a:ln>
                        <a:solidFill>
                          <a:srgbClr val="000000"/>
                        </a:solidFill>
                        <a:effectLst/>
                        <a:latin typeface="Arial" charset="0"/>
                        <a:ea typeface="宋体" charset="-122"/>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2216</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5600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1"/>
                  </a:ext>
                </a:extLst>
              </a:tr>
              <a:tr h="250825">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dirty="0">
                          <a:ln>
                            <a:noFill/>
                          </a:ln>
                          <a:solidFill>
                            <a:srgbClr val="FFFFFF"/>
                          </a:solidFill>
                          <a:effectLst/>
                          <a:latin typeface="맑은 고딕" charset="-127"/>
                          <a:ea typeface="맑은 고딕" charset="-127"/>
                        </a:rPr>
                        <a:t>GV/CM/GV (mm)</a:t>
                      </a:r>
                      <a:endParaRPr kumimoji="0" lang="en-US" altLang="ko-KR" sz="1800" b="0" i="0" u="none" strike="noStrike" cap="none" normalizeH="0" baseline="0" dirty="0">
                        <a:ln>
                          <a:noFill/>
                        </a:ln>
                        <a:solidFill>
                          <a:srgbClr val="FFFFFF"/>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620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1570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2890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altLang="en-US" sz="1300" b="0" i="0" u="none" strike="noStrike" cap="none" normalizeH="0" baseline="0">
                          <a:ln>
                            <a:noFill/>
                          </a:ln>
                          <a:solidFill>
                            <a:srgbClr val="000000"/>
                          </a:solidFill>
                          <a:effectLst/>
                          <a:latin typeface="맑은 고딕" charset="-127"/>
                          <a:ea typeface="宋体" charset="-122"/>
                        </a:rPr>
                        <a:t>　</a:t>
                      </a:r>
                      <a:endParaRPr kumimoji="0" lang="zh-CN" altLang="en-US" sz="1800" b="0" i="0" u="none" strike="noStrike" cap="none" normalizeH="0" baseline="0">
                        <a:ln>
                          <a:noFill/>
                        </a:ln>
                        <a:solidFill>
                          <a:srgbClr val="000000"/>
                        </a:solidFill>
                        <a:effectLst/>
                        <a:latin typeface="Arial" charset="0"/>
                        <a:ea typeface="宋体" charset="-122"/>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2386</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5770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2"/>
                  </a:ext>
                </a:extLst>
              </a:tr>
              <a:tr h="250825">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dirty="0">
                          <a:ln>
                            <a:noFill/>
                          </a:ln>
                          <a:solidFill>
                            <a:srgbClr val="FFFFFF"/>
                          </a:solidFill>
                          <a:effectLst/>
                          <a:latin typeface="맑은 고딕" charset="-127"/>
                          <a:ea typeface="맑은 고딕" charset="-127"/>
                        </a:rPr>
                        <a:t>WS (mm)</a:t>
                      </a:r>
                      <a:endParaRPr kumimoji="0" lang="en-US" altLang="ko-KR" sz="1800" b="0" i="0" u="none" strike="noStrike" cap="none" normalizeH="0" baseline="0" dirty="0">
                        <a:ln>
                          <a:noFill/>
                        </a:ln>
                        <a:solidFill>
                          <a:srgbClr val="FFFFFF"/>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590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670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670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altLang="en-US" sz="1300" b="0" i="0" u="none" strike="noStrike" cap="none" normalizeH="0" baseline="0">
                          <a:ln>
                            <a:noFill/>
                          </a:ln>
                          <a:solidFill>
                            <a:srgbClr val="000000"/>
                          </a:solidFill>
                          <a:effectLst/>
                          <a:latin typeface="맑은 고딕" charset="-127"/>
                          <a:ea typeface="宋体" charset="-122"/>
                        </a:rPr>
                        <a:t>　</a:t>
                      </a:r>
                      <a:endParaRPr kumimoji="0" lang="zh-CN" altLang="en-US" sz="1800" b="0" i="0" u="none" strike="noStrike" cap="none" normalizeH="0" baseline="0">
                        <a:ln>
                          <a:noFill/>
                        </a:ln>
                        <a:solidFill>
                          <a:srgbClr val="000000"/>
                        </a:solidFill>
                        <a:effectLst/>
                        <a:latin typeface="Arial" charset="0"/>
                        <a:ea typeface="宋体" charset="-122"/>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820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820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3"/>
                  </a:ext>
                </a:extLst>
              </a:tr>
              <a:tr h="250825">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dirty="0">
                          <a:ln>
                            <a:noFill/>
                          </a:ln>
                          <a:solidFill>
                            <a:srgbClr val="FFFFFF"/>
                          </a:solidFill>
                          <a:effectLst/>
                          <a:latin typeface="맑은 고딕" charset="-127"/>
                          <a:ea typeface="맑은 고딕" charset="-127"/>
                        </a:rPr>
                        <a:t>1 period (mm)</a:t>
                      </a:r>
                      <a:endParaRPr kumimoji="0" lang="en-US" altLang="ko-KR" sz="1800" b="0" i="0" u="none" strike="noStrike" cap="none" normalizeH="0" baseline="0" dirty="0">
                        <a:ln>
                          <a:noFill/>
                        </a:ln>
                        <a:solidFill>
                          <a:srgbClr val="FFFFFF"/>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1210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2240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3560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altLang="en-US" sz="1300" b="0" i="0" u="none" strike="noStrike" cap="none" normalizeH="0" baseline="0">
                          <a:ln>
                            <a:noFill/>
                          </a:ln>
                          <a:solidFill>
                            <a:srgbClr val="000000"/>
                          </a:solidFill>
                          <a:effectLst/>
                          <a:latin typeface="맑은 고딕" charset="-127"/>
                          <a:ea typeface="宋体" charset="-122"/>
                        </a:rPr>
                        <a:t>　</a:t>
                      </a:r>
                      <a:endParaRPr kumimoji="0" lang="zh-CN" altLang="en-US" sz="1800" b="0" i="0" u="none" strike="noStrike" cap="none" normalizeH="0" baseline="0">
                        <a:ln>
                          <a:noFill/>
                        </a:ln>
                        <a:solidFill>
                          <a:srgbClr val="000000"/>
                        </a:solidFill>
                        <a:effectLst/>
                        <a:latin typeface="Arial" charset="0"/>
                        <a:ea typeface="宋体" charset="-122"/>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3206</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6590</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4"/>
                  </a:ext>
                </a:extLst>
              </a:tr>
              <a:tr h="227013">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dirty="0">
                          <a:ln>
                            <a:noFill/>
                          </a:ln>
                          <a:solidFill>
                            <a:srgbClr val="FFFFFF"/>
                          </a:solidFill>
                          <a:effectLst/>
                          <a:latin typeface="맑은 고딕" charset="-127"/>
                          <a:ea typeface="맑은 고딕" charset="-127"/>
                        </a:rPr>
                        <a:t>length (m)</a:t>
                      </a:r>
                      <a:endParaRPr kumimoji="0" lang="en-US" altLang="ko-KR" sz="1800" b="0" i="0" u="none" strike="noStrike" cap="none" normalizeH="0" baseline="0" dirty="0">
                        <a:ln>
                          <a:noFill/>
                        </a:ln>
                        <a:solidFill>
                          <a:srgbClr val="FFFFFF"/>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26.6</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29.1</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49.1</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27.9</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67.3</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118.6</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5"/>
                  </a:ext>
                </a:extLst>
              </a:tr>
              <a:tr h="227013">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dirty="0">
                          <a:ln>
                            <a:noFill/>
                          </a:ln>
                          <a:solidFill>
                            <a:srgbClr val="FFFFFF"/>
                          </a:solidFill>
                          <a:effectLst/>
                          <a:latin typeface="맑은 고딕" charset="-127"/>
                          <a:ea typeface="맑은 고딕" charset="-127"/>
                        </a:rPr>
                        <a:t>linac length (m)</a:t>
                      </a:r>
                      <a:endParaRPr kumimoji="0" lang="en-US" altLang="ko-KR" sz="1800" b="0" i="0" u="none" strike="noStrike" cap="none" normalizeH="0" baseline="0" dirty="0">
                        <a:ln>
                          <a:noFill/>
                        </a:ln>
                        <a:solidFill>
                          <a:srgbClr val="FFFFFF"/>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26.6</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55.7</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105.6</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133.5</a:t>
                      </a: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200.8</a:t>
                      </a:r>
                      <a:endParaRPr kumimoji="0" lang="en-US" altLang="ko-KR" sz="1300" b="1" i="0" u="none" strike="noStrike" cap="none" normalizeH="0" baseline="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457200" rtl="0" eaLnBrk="1" fontAlgn="base" latinLnBrk="0" hangingPunct="1">
                        <a:lnSpc>
                          <a:spcPct val="98000"/>
                        </a:lnSpc>
                        <a:spcBef>
                          <a:spcPct val="0"/>
                        </a:spcBef>
                        <a:spcAft>
                          <a:spcPct val="0"/>
                        </a:spcAft>
                        <a:buClr>
                          <a:srgbClr val="000000"/>
                        </a:buClr>
                        <a:buSzPct val="100000"/>
                        <a:buFont typeface="Times New Roman" pitchFamily="16" charset="0"/>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319.4</a:t>
                      </a:r>
                      <a:endParaRPr kumimoji="0" lang="en-US" altLang="ko-KR" sz="1300" b="1" i="0" u="none" strike="noStrike" cap="none" normalizeH="0" baseline="0">
                        <a:ln>
                          <a:noFill/>
                        </a:ln>
                        <a:solidFill>
                          <a:srgbClr val="000000"/>
                        </a:solidFill>
                        <a:effectLst/>
                        <a:latin typeface="맑은 고딕" charset="-127"/>
                        <a:ea typeface="맑은 고딕" charset="-127"/>
                      </a:endParaRPr>
                    </a:p>
                  </a:txBody>
                  <a:tcPr marL="9360" marR="9360" marT="12636"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6"/>
                  </a:ext>
                </a:extLst>
              </a:tr>
              <a:tr h="250825">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dirty="0">
                          <a:ln>
                            <a:noFill/>
                          </a:ln>
                          <a:solidFill>
                            <a:srgbClr val="FFFFFF"/>
                          </a:solidFill>
                          <a:effectLst/>
                          <a:latin typeface="맑은 고딕" charset="-127"/>
                          <a:ea typeface="맑은 고딕" charset="-127"/>
                        </a:rPr>
                        <a:t># of periods</a:t>
                      </a:r>
                      <a:endParaRPr kumimoji="0" lang="en-US" altLang="ko-KR" sz="1800" b="0" i="0" u="none" strike="noStrike" cap="none" normalizeH="0" baseline="0" dirty="0">
                        <a:ln>
                          <a:noFill/>
                        </a:ln>
                        <a:solidFill>
                          <a:srgbClr val="FFFFFF"/>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22</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13</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19</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altLang="en-US" sz="1300" b="0" i="0" u="none" strike="noStrike" cap="none" normalizeH="0" baseline="0" dirty="0">
                          <a:ln>
                            <a:noFill/>
                          </a:ln>
                          <a:solidFill>
                            <a:srgbClr val="000000"/>
                          </a:solidFill>
                          <a:effectLst/>
                          <a:latin typeface="맑은 고딕" charset="-127"/>
                          <a:ea typeface="宋体" charset="-122"/>
                        </a:rPr>
                        <a:t>　</a:t>
                      </a:r>
                      <a:endParaRPr kumimoji="0" lang="zh-CN" altLang="en-US" sz="1800" b="0" i="0" u="none" strike="noStrike" cap="none" normalizeH="0" baseline="0" dirty="0">
                        <a:ln>
                          <a:noFill/>
                        </a:ln>
                        <a:solidFill>
                          <a:srgbClr val="000000"/>
                        </a:solidFill>
                        <a:effectLst/>
                        <a:latin typeface="Arial" charset="0"/>
                        <a:ea typeface="宋体" charset="-122"/>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23</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23</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7"/>
                  </a:ext>
                </a:extLst>
              </a:tr>
              <a:tr h="250825">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dirty="0">
                          <a:ln>
                            <a:noFill/>
                          </a:ln>
                          <a:solidFill>
                            <a:srgbClr val="FFFFFF"/>
                          </a:solidFill>
                          <a:effectLst/>
                          <a:latin typeface="맑은 고딕" charset="-127"/>
                          <a:ea typeface="맑은 고딕" charset="-127"/>
                        </a:rPr>
                        <a:t># of cavity per period</a:t>
                      </a:r>
                      <a:endParaRPr kumimoji="0" lang="en-US" altLang="ko-KR" sz="1800" b="0" i="0" u="none" strike="noStrike" cap="none" normalizeH="0" baseline="0" dirty="0">
                        <a:ln>
                          <a:noFill/>
                        </a:ln>
                        <a:solidFill>
                          <a:srgbClr val="FFFFFF"/>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1</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2</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4</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altLang="en-US" sz="1300" b="0" i="0" u="none" strike="noStrike" cap="none" normalizeH="0" baseline="0">
                          <a:ln>
                            <a:noFill/>
                          </a:ln>
                          <a:solidFill>
                            <a:srgbClr val="000000"/>
                          </a:solidFill>
                          <a:effectLst/>
                          <a:latin typeface="맑은 고딕" charset="-127"/>
                          <a:ea typeface="宋体" charset="-122"/>
                        </a:rPr>
                        <a:t>　</a:t>
                      </a:r>
                      <a:endParaRPr kumimoji="0" lang="zh-CN" altLang="en-US" sz="1800" b="0" i="0" u="none" strike="noStrike" cap="none" normalizeH="0" baseline="0">
                        <a:ln>
                          <a:noFill/>
                        </a:ln>
                        <a:solidFill>
                          <a:srgbClr val="000000"/>
                        </a:solidFill>
                        <a:effectLst/>
                        <a:latin typeface="Arial" charset="0"/>
                        <a:ea typeface="宋体" charset="-122"/>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3</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6</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8"/>
                  </a:ext>
                </a:extLst>
              </a:tr>
              <a:tr h="250825">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dirty="0">
                          <a:ln>
                            <a:noFill/>
                          </a:ln>
                          <a:solidFill>
                            <a:srgbClr val="FFFFFF"/>
                          </a:solidFill>
                          <a:effectLst/>
                          <a:latin typeface="맑은 고딕" charset="-127"/>
                          <a:ea typeface="맑은 고딕" charset="-127"/>
                        </a:rPr>
                        <a:t># of cavities</a:t>
                      </a:r>
                      <a:endParaRPr kumimoji="0" lang="en-US" altLang="ko-KR" sz="1800" b="0" i="0" u="none" strike="noStrike" cap="none" normalizeH="0" baseline="0" dirty="0">
                        <a:ln>
                          <a:noFill/>
                        </a:ln>
                        <a:solidFill>
                          <a:srgbClr val="FFFFFF"/>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22</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26</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76</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altLang="en-US" sz="1300" b="0" i="0" u="none" strike="noStrike" cap="none" normalizeH="0" baseline="0">
                          <a:ln>
                            <a:noFill/>
                          </a:ln>
                          <a:solidFill>
                            <a:srgbClr val="000000"/>
                          </a:solidFill>
                          <a:effectLst/>
                          <a:latin typeface="맑은 고딕" charset="-127"/>
                          <a:ea typeface="宋体" charset="-122"/>
                        </a:rPr>
                        <a:t>　</a:t>
                      </a:r>
                      <a:endParaRPr kumimoji="0" lang="zh-CN" altLang="en-US" sz="1800" b="0" i="0" u="none" strike="noStrike" cap="none" normalizeH="0" baseline="0">
                        <a:ln>
                          <a:noFill/>
                        </a:ln>
                        <a:solidFill>
                          <a:srgbClr val="000000"/>
                        </a:solidFill>
                        <a:effectLst/>
                        <a:latin typeface="Arial" charset="0"/>
                        <a:ea typeface="宋体" charset="-122"/>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69</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138</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9"/>
                  </a:ext>
                </a:extLst>
              </a:tr>
              <a:tr h="250825">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1" i="0" u="none" strike="noStrike" cap="none" normalizeH="0" baseline="0" dirty="0">
                          <a:ln>
                            <a:noFill/>
                          </a:ln>
                          <a:solidFill>
                            <a:srgbClr val="FFFFFF"/>
                          </a:solidFill>
                          <a:effectLst/>
                          <a:latin typeface="맑은 고딕" charset="-127"/>
                          <a:ea typeface="맑은 고딕" charset="-127"/>
                        </a:rPr>
                        <a:t>energy (MeV/u)</a:t>
                      </a:r>
                      <a:endParaRPr kumimoji="0" lang="en-US" altLang="ko-KR" sz="1800" b="0" i="0" u="none" strike="noStrike" cap="none" normalizeH="0" baseline="0" dirty="0">
                        <a:ln>
                          <a:noFill/>
                        </a:ln>
                        <a:solidFill>
                          <a:srgbClr val="FFFFFF"/>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7.5</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34.2</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87.4</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zh-CN" altLang="en-US" sz="1300" b="0" i="0" u="none" strike="noStrike" cap="none" normalizeH="0" baseline="0">
                          <a:ln>
                            <a:noFill/>
                          </a:ln>
                          <a:solidFill>
                            <a:srgbClr val="000000"/>
                          </a:solidFill>
                          <a:effectLst/>
                          <a:latin typeface="맑은 고딕" charset="-127"/>
                          <a:ea typeface="宋体" charset="-122"/>
                        </a:rPr>
                        <a:t>　</a:t>
                      </a:r>
                      <a:endParaRPr kumimoji="0" lang="zh-CN" altLang="en-US" sz="1800" b="0" i="0" u="none" strike="noStrike" cap="none" normalizeH="0" baseline="0">
                        <a:ln>
                          <a:noFill/>
                        </a:ln>
                        <a:solidFill>
                          <a:srgbClr val="000000"/>
                        </a:solidFill>
                        <a:effectLst/>
                        <a:latin typeface="Arial" charset="0"/>
                        <a:ea typeface="宋体" charset="-122"/>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a:ln>
                            <a:noFill/>
                          </a:ln>
                          <a:solidFill>
                            <a:srgbClr val="000000"/>
                          </a:solidFill>
                          <a:effectLst/>
                          <a:latin typeface="맑은 고딕" charset="-127"/>
                          <a:ea typeface="맑은 고딕" charset="-127"/>
                        </a:rPr>
                        <a:t>222.2</a:t>
                      </a:r>
                      <a:endParaRPr kumimoji="0" lang="en-US" altLang="ko-KR" sz="1800" b="0" i="0" u="none" strike="noStrike" cap="none" normalizeH="0" baseline="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98000"/>
                        </a:lnSpc>
                        <a:spcBef>
                          <a:spcPct val="0"/>
                        </a:spcBef>
                        <a:spcAft>
                          <a:spcPct val="0"/>
                        </a:spcAft>
                        <a:buClrTx/>
                        <a:buSzTx/>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pPr>
                      <a:r>
                        <a:rPr kumimoji="0" lang="en-US" altLang="ko-KR" sz="1300" b="0" i="0" u="none" strike="noStrike" cap="none" normalizeH="0" baseline="0" dirty="0">
                          <a:ln>
                            <a:noFill/>
                          </a:ln>
                          <a:solidFill>
                            <a:srgbClr val="000000"/>
                          </a:solidFill>
                          <a:effectLst/>
                          <a:latin typeface="맑은 고딕" charset="-127"/>
                          <a:ea typeface="맑은 고딕" charset="-127"/>
                        </a:rPr>
                        <a:t>630.0</a:t>
                      </a:r>
                      <a:endParaRPr kumimoji="0" lang="en-US" altLang="ko-KR" sz="1800" b="0" i="0" u="none" strike="noStrike" cap="none" normalizeH="0" baseline="0" dirty="0">
                        <a:ln>
                          <a:noFill/>
                        </a:ln>
                        <a:solidFill>
                          <a:srgbClr val="000000"/>
                        </a:solidFill>
                        <a:effectLst/>
                        <a:latin typeface="Arial" charset="0"/>
                        <a:ea typeface="굴림" charset="-127"/>
                      </a:endParaRPr>
                    </a:p>
                  </a:txBody>
                  <a:tcPr marL="9398" marR="9398" marT="12573"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10"/>
                  </a:ext>
                </a:extLst>
              </a:tr>
            </a:tbl>
          </a:graphicData>
        </a:graphic>
      </p:graphicFrame>
      <p:pic>
        <p:nvPicPr>
          <p:cNvPr id="5" name="Picture 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3645025"/>
            <a:ext cx="4319588" cy="303053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0464" y="3645025"/>
            <a:ext cx="4319587" cy="303053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제목 1"/>
          <p:cNvSpPr>
            <a:spLocks noGrp="1"/>
          </p:cNvSpPr>
          <p:nvPr>
            <p:ph type="title"/>
          </p:nvPr>
        </p:nvSpPr>
        <p:spPr>
          <a:xfrm>
            <a:off x="1812552" y="116632"/>
            <a:ext cx="8373616" cy="692696"/>
          </a:xfrm>
        </p:spPr>
        <p:txBody>
          <a:bodyPr>
            <a:noAutofit/>
          </a:bodyPr>
          <a:lstStyle/>
          <a:p>
            <a:r>
              <a:rPr lang="en-US" altLang="ko-KR" sz="3000" dirty="0"/>
              <a:t>Start-to-End Beam Dynamics             Proton</a:t>
            </a:r>
            <a:endParaRPr lang="ko-KR" altLang="en-US" sz="3000" dirty="0"/>
          </a:p>
        </p:txBody>
      </p:sp>
    </p:spTree>
    <p:extLst>
      <p:ext uri="{BB962C8B-B14F-4D97-AF65-F5344CB8AC3E}">
        <p14:creationId xmlns:p14="http://schemas.microsoft.com/office/powerpoint/2010/main" val="12093181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6BDC9CD-837B-4AE9-B047-E7341E84374E}"/>
              </a:ext>
            </a:extLst>
          </p:cNvPr>
          <p:cNvSpPr>
            <a:spLocks noGrp="1"/>
          </p:cNvSpPr>
          <p:nvPr>
            <p:ph type="title"/>
          </p:nvPr>
        </p:nvSpPr>
        <p:spPr/>
        <p:txBody>
          <a:bodyPr>
            <a:normAutofit fontScale="90000"/>
          </a:bodyPr>
          <a:lstStyle/>
          <a:p>
            <a:r>
              <a:rPr lang="en-US" altLang="ko-KR" dirty="0"/>
              <a:t>Machine imperfection study</a:t>
            </a:r>
            <a:endParaRPr lang="ko-KR" altLang="en-US" dirty="0"/>
          </a:p>
        </p:txBody>
      </p:sp>
      <p:sp>
        <p:nvSpPr>
          <p:cNvPr id="4" name="내용 개체 틀 2">
            <a:extLst>
              <a:ext uri="{FF2B5EF4-FFF2-40B4-BE49-F238E27FC236}">
                <a16:creationId xmlns:a16="http://schemas.microsoft.com/office/drawing/2014/main" id="{9B915F1B-221E-47D7-8D02-81855C2F1A9F}"/>
              </a:ext>
            </a:extLst>
          </p:cNvPr>
          <p:cNvSpPr>
            <a:spLocks noGrp="1"/>
          </p:cNvSpPr>
          <p:nvPr>
            <p:ph sz="half" idx="2"/>
          </p:nvPr>
        </p:nvSpPr>
        <p:spPr>
          <a:xfrm>
            <a:off x="1775520" y="1052736"/>
            <a:ext cx="8424936" cy="5544616"/>
          </a:xfrm>
        </p:spPr>
        <p:txBody>
          <a:bodyPr>
            <a:normAutofit lnSpcReduction="10000"/>
          </a:bodyPr>
          <a:lstStyle/>
          <a:p>
            <a:r>
              <a:rPr lang="en-US" altLang="ko-KR" sz="2000" dirty="0">
                <a:latin typeface="Arial" panose="020B0604020202020204" pitchFamily="34" charset="0"/>
                <a:cs typeface="Arial" panose="020B0604020202020204" pitchFamily="34" charset="0"/>
              </a:rPr>
              <a:t>Accelerators include a certain level of imperfections. </a:t>
            </a:r>
          </a:p>
          <a:p>
            <a:r>
              <a:rPr lang="en-US" altLang="ko-KR" sz="2000" dirty="0">
                <a:latin typeface="Arial" panose="020B0604020202020204" pitchFamily="34" charset="0"/>
                <a:cs typeface="Arial" panose="020B0604020202020204" pitchFamily="34" charset="0"/>
              </a:rPr>
              <a:t>End-to-end machine imperfection studies were done. </a:t>
            </a:r>
          </a:p>
          <a:p>
            <a:r>
              <a:rPr lang="en-US" altLang="ko-KR" sz="2000" dirty="0">
                <a:latin typeface="Arial" panose="020B0604020202020204" pitchFamily="34" charset="0"/>
                <a:cs typeface="Arial" panose="020B0604020202020204" pitchFamily="34" charset="0"/>
              </a:rPr>
              <a:t>All the imperfections were taken into consideration:</a:t>
            </a:r>
          </a:p>
          <a:p>
            <a:endParaRPr lang="en-US" altLang="ko-KR" sz="2000" dirty="0">
              <a:latin typeface="Arial" panose="020B0604020202020204" pitchFamily="34" charset="0"/>
              <a:cs typeface="Arial" panose="020B0604020202020204" pitchFamily="34" charset="0"/>
            </a:endParaRPr>
          </a:p>
          <a:p>
            <a:endParaRPr lang="en-US" altLang="ko-KR" sz="2000" dirty="0">
              <a:latin typeface="Arial" panose="020B0604020202020204" pitchFamily="34" charset="0"/>
              <a:cs typeface="Arial" panose="020B0604020202020204" pitchFamily="34" charset="0"/>
            </a:endParaRPr>
          </a:p>
          <a:p>
            <a:endParaRPr lang="en-US" altLang="ko-KR" sz="2000" dirty="0">
              <a:latin typeface="Arial" panose="020B0604020202020204" pitchFamily="34" charset="0"/>
              <a:cs typeface="Arial" panose="020B0604020202020204" pitchFamily="34" charset="0"/>
            </a:endParaRPr>
          </a:p>
          <a:p>
            <a:endParaRPr lang="en-US" altLang="ko-KR" sz="2000" dirty="0">
              <a:latin typeface="Arial" panose="020B0604020202020204" pitchFamily="34" charset="0"/>
              <a:cs typeface="Arial" panose="020B0604020202020204" pitchFamily="34" charset="0"/>
            </a:endParaRPr>
          </a:p>
          <a:p>
            <a:endParaRPr lang="en-US" altLang="ko-KR" sz="2000" dirty="0">
              <a:latin typeface="Arial" panose="020B0604020202020204" pitchFamily="34" charset="0"/>
              <a:cs typeface="Arial" panose="020B0604020202020204" pitchFamily="34" charset="0"/>
            </a:endParaRPr>
          </a:p>
          <a:p>
            <a:endParaRPr lang="en-US" altLang="ko-KR" sz="2000" dirty="0">
              <a:latin typeface="Arial" panose="020B0604020202020204" pitchFamily="34" charset="0"/>
              <a:cs typeface="Arial" panose="020B0604020202020204" pitchFamily="34" charset="0"/>
            </a:endParaRPr>
          </a:p>
          <a:p>
            <a:pPr lvl="0" fontAlgn="base" latinLnBrk="0"/>
            <a:endParaRPr lang="en-US" altLang="ko-KR" sz="2000" dirty="0">
              <a:latin typeface="Arial" panose="020B0604020202020204" pitchFamily="34" charset="0"/>
              <a:cs typeface="Arial" panose="020B0604020202020204" pitchFamily="34" charset="0"/>
            </a:endParaRPr>
          </a:p>
          <a:p>
            <a:pPr lvl="0" fontAlgn="base" latinLnBrk="0"/>
            <a:endParaRPr lang="en-US" altLang="ko-KR" sz="2000" dirty="0">
              <a:latin typeface="Arial" panose="020B0604020202020204" pitchFamily="34" charset="0"/>
              <a:cs typeface="Arial" panose="020B0604020202020204" pitchFamily="34" charset="0"/>
            </a:endParaRPr>
          </a:p>
          <a:p>
            <a:pPr lvl="0" fontAlgn="base" latinLnBrk="0"/>
            <a:r>
              <a:rPr lang="en-US" altLang="ko-KR" sz="2000" dirty="0">
                <a:latin typeface="Arial" panose="020B0604020202020204" pitchFamily="34" charset="0"/>
                <a:cs typeface="Arial" panose="020B0604020202020204" pitchFamily="34" charset="0"/>
              </a:rPr>
              <a:t>Uranium 33+ and 34+ beams using the TRACK code</a:t>
            </a:r>
          </a:p>
          <a:p>
            <a:pPr lvl="0" fontAlgn="base" latinLnBrk="0"/>
            <a:r>
              <a:rPr lang="en-US" altLang="ko-KR" sz="2000" dirty="0">
                <a:latin typeface="Arial" panose="020B0604020202020204" pitchFamily="34" charset="0"/>
                <a:cs typeface="Arial" panose="020B0604020202020204" pitchFamily="34" charset="0"/>
              </a:rPr>
              <a:t>Macro-particle numbers : 50k + 50k</a:t>
            </a:r>
          </a:p>
          <a:p>
            <a:pPr lvl="0" fontAlgn="base" latinLnBrk="0"/>
            <a:r>
              <a:rPr lang="en-US" altLang="ko-KR" sz="2000" dirty="0">
                <a:latin typeface="Arial" panose="020B0604020202020204" pitchFamily="34" charset="0"/>
                <a:cs typeface="Arial" panose="020B0604020202020204" pitchFamily="34" charset="0"/>
              </a:rPr>
              <a:t>Number of seeds : 100</a:t>
            </a:r>
          </a:p>
          <a:p>
            <a:pPr lvl="0" fontAlgn="base" latinLnBrk="0"/>
            <a:r>
              <a:rPr lang="en-US" altLang="ko-KR" sz="2000" dirty="0">
                <a:latin typeface="Arial" panose="020B0604020202020204" pitchFamily="34" charset="0"/>
                <a:cs typeface="Arial" panose="020B0604020202020204" pitchFamily="34" charset="0"/>
              </a:rPr>
              <a:t>Input beam was generated with initial waterbag beam by tracking from the LEBT to the RFQ</a:t>
            </a:r>
          </a:p>
          <a:p>
            <a:pPr lvl="0" fontAlgn="base" latinLnBrk="0"/>
            <a:endParaRPr lang="en-US" altLang="ko-KR" sz="2000" dirty="0"/>
          </a:p>
          <a:p>
            <a:endParaRPr lang="ko-KR" altLang="en-US" sz="2200" dirty="0"/>
          </a:p>
        </p:txBody>
      </p:sp>
      <p:graphicFrame>
        <p:nvGraphicFramePr>
          <p:cNvPr id="5" name="표 4">
            <a:extLst>
              <a:ext uri="{FF2B5EF4-FFF2-40B4-BE49-F238E27FC236}">
                <a16:creationId xmlns:a16="http://schemas.microsoft.com/office/drawing/2014/main" id="{AB231809-0819-4F4F-A01A-738A7EA81E39}"/>
              </a:ext>
            </a:extLst>
          </p:cNvPr>
          <p:cNvGraphicFramePr>
            <a:graphicFrameLocks noGrp="1"/>
          </p:cNvGraphicFramePr>
          <p:nvPr>
            <p:extLst>
              <p:ext uri="{D42A27DB-BD31-4B8C-83A1-F6EECF244321}">
                <p14:modId xmlns:p14="http://schemas.microsoft.com/office/powerpoint/2010/main" val="3206452699"/>
              </p:ext>
            </p:extLst>
          </p:nvPr>
        </p:nvGraphicFramePr>
        <p:xfrm>
          <a:off x="1991545" y="2168860"/>
          <a:ext cx="7704856" cy="2137537"/>
        </p:xfrm>
        <a:graphic>
          <a:graphicData uri="http://schemas.openxmlformats.org/drawingml/2006/table">
            <a:tbl>
              <a:tblPr/>
              <a:tblGrid>
                <a:gridCol w="2250090">
                  <a:extLst>
                    <a:ext uri="{9D8B030D-6E8A-4147-A177-3AD203B41FA5}">
                      <a16:colId xmlns:a16="http://schemas.microsoft.com/office/drawing/2014/main" val="20000"/>
                    </a:ext>
                  </a:extLst>
                </a:gridCol>
                <a:gridCol w="1431876">
                  <a:extLst>
                    <a:ext uri="{9D8B030D-6E8A-4147-A177-3AD203B41FA5}">
                      <a16:colId xmlns:a16="http://schemas.microsoft.com/office/drawing/2014/main" val="20001"/>
                    </a:ext>
                  </a:extLst>
                </a:gridCol>
                <a:gridCol w="4022890">
                  <a:extLst>
                    <a:ext uri="{9D8B030D-6E8A-4147-A177-3AD203B41FA5}">
                      <a16:colId xmlns:a16="http://schemas.microsoft.com/office/drawing/2014/main" val="20002"/>
                    </a:ext>
                  </a:extLst>
                </a:gridCol>
              </a:tblGrid>
              <a:tr h="175514">
                <a:tc>
                  <a:txBody>
                    <a:bodyPr/>
                    <a:lstStyle/>
                    <a:p>
                      <a:pPr marL="0" marR="0" indent="0" algn="l" fontAlgn="base" latinLnBrk="0">
                        <a:lnSpc>
                          <a:spcPct val="130000"/>
                        </a:lnSpc>
                        <a:spcBef>
                          <a:spcPts val="0"/>
                        </a:spcBef>
                        <a:spcAft>
                          <a:spcPts val="0"/>
                        </a:spcAft>
                      </a:pPr>
                      <a:r>
                        <a:rPr lang="en-US" sz="1800" kern="100" spc="0" dirty="0">
                          <a:solidFill>
                            <a:srgbClr val="000000"/>
                          </a:solidFill>
                          <a:effectLst/>
                          <a:latin typeface="Tahoma"/>
                          <a:ea typeface="맑은 고딕"/>
                        </a:rPr>
                        <a:t>imperfections</a:t>
                      </a:r>
                      <a:endParaRPr lang="en-US" sz="1800" kern="0" spc="0" dirty="0">
                        <a:solidFill>
                          <a:srgbClr val="000000"/>
                        </a:solidFill>
                        <a:effectLst/>
                        <a:latin typeface="한양신명조"/>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marL="0" marR="0" indent="0" algn="l" fontAlgn="base" latinLnBrk="0">
                        <a:lnSpc>
                          <a:spcPct val="130000"/>
                        </a:lnSpc>
                        <a:spcBef>
                          <a:spcPts val="0"/>
                        </a:spcBef>
                        <a:spcAft>
                          <a:spcPts val="0"/>
                        </a:spcAft>
                      </a:pPr>
                      <a:r>
                        <a:rPr lang="en-US" sz="1800" kern="100" spc="0" dirty="0">
                          <a:solidFill>
                            <a:srgbClr val="000000"/>
                          </a:solidFill>
                          <a:effectLst/>
                          <a:latin typeface="Tahoma"/>
                          <a:ea typeface="맑은 고딕"/>
                        </a:rPr>
                        <a:t>values</a:t>
                      </a:r>
                      <a:endParaRPr lang="en-US" sz="1800" kern="0" spc="0" dirty="0">
                        <a:solidFill>
                          <a:srgbClr val="000000"/>
                        </a:solidFill>
                        <a:effectLst/>
                        <a:latin typeface="한양신명조"/>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marL="0" marR="0" indent="0" algn="l" fontAlgn="base" latinLnBrk="0">
                        <a:lnSpc>
                          <a:spcPct val="130000"/>
                        </a:lnSpc>
                        <a:spcBef>
                          <a:spcPts val="0"/>
                        </a:spcBef>
                        <a:spcAft>
                          <a:spcPts val="0"/>
                        </a:spcAft>
                      </a:pPr>
                      <a:r>
                        <a:rPr lang="en-US" sz="1800" kern="100" spc="0" dirty="0">
                          <a:solidFill>
                            <a:srgbClr val="000000"/>
                          </a:solidFill>
                          <a:effectLst/>
                          <a:latin typeface="Tahoma"/>
                          <a:ea typeface="맑은 고딕"/>
                        </a:rPr>
                        <a:t>type</a:t>
                      </a:r>
                      <a:endParaRPr lang="en-US" sz="1800" kern="0" spc="0" dirty="0">
                        <a:solidFill>
                          <a:srgbClr val="000000"/>
                        </a:solidFill>
                        <a:effectLst/>
                        <a:latin typeface="한양신명조"/>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0"/>
                  </a:ext>
                </a:extLst>
              </a:tr>
              <a:tr h="175514">
                <a:tc>
                  <a:txBody>
                    <a:bodyPr/>
                    <a:lstStyle/>
                    <a:p>
                      <a:pPr marL="0" marR="0" indent="0" algn="l" fontAlgn="base" latinLnBrk="0">
                        <a:lnSpc>
                          <a:spcPct val="130000"/>
                        </a:lnSpc>
                        <a:spcBef>
                          <a:spcPts val="0"/>
                        </a:spcBef>
                        <a:spcAft>
                          <a:spcPts val="0"/>
                        </a:spcAft>
                      </a:pPr>
                      <a:r>
                        <a:rPr lang="en-US" sz="1800" kern="100" spc="0" dirty="0">
                          <a:solidFill>
                            <a:srgbClr val="000000"/>
                          </a:solidFill>
                          <a:effectLst/>
                          <a:latin typeface="Arial" panose="020B0604020202020204" pitchFamily="34" charset="0"/>
                          <a:ea typeface="맑은 고딕"/>
                          <a:cs typeface="Arial" panose="020B0604020202020204" pitchFamily="34" charset="0"/>
                        </a:rPr>
                        <a:t>quad displacement</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0000"/>
                        </a:lnSpc>
                        <a:spcBef>
                          <a:spcPts val="0"/>
                        </a:spcBef>
                        <a:spcAft>
                          <a:spcPts val="0"/>
                        </a:spcAft>
                      </a:pPr>
                      <a:r>
                        <a:rPr lang="en-US" sz="1800" kern="100" spc="0" dirty="0">
                          <a:solidFill>
                            <a:srgbClr val="000000"/>
                          </a:solidFill>
                          <a:effectLst/>
                          <a:latin typeface="Arial" panose="020B0604020202020204" pitchFamily="34" charset="0"/>
                          <a:ea typeface="맑은 고딕"/>
                          <a:cs typeface="Arial" panose="020B0604020202020204" pitchFamily="34" charset="0"/>
                        </a:rPr>
                        <a:t>± 0.15 mm</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0000"/>
                        </a:lnSpc>
                        <a:spcBef>
                          <a:spcPts val="0"/>
                        </a:spcBef>
                        <a:spcAft>
                          <a:spcPts val="0"/>
                        </a:spcAft>
                      </a:pPr>
                      <a:r>
                        <a:rPr lang="en-US" sz="1800" kern="100" spc="0" dirty="0">
                          <a:solidFill>
                            <a:srgbClr val="000000"/>
                          </a:solidFill>
                          <a:effectLst/>
                          <a:latin typeface="Arial" panose="020B0604020202020204" pitchFamily="34" charset="0"/>
                          <a:ea typeface="맑은 고딕"/>
                          <a:cs typeface="Arial" panose="020B0604020202020204" pitchFamily="34" charset="0"/>
                        </a:rPr>
                        <a:t>uniform, peak-to-peak</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5514">
                <a:tc>
                  <a:txBody>
                    <a:bodyPr/>
                    <a:lstStyle/>
                    <a:p>
                      <a:pPr marL="0" marR="0" indent="0" algn="l" fontAlgn="base" latinLnBrk="0">
                        <a:lnSpc>
                          <a:spcPct val="130000"/>
                        </a:lnSpc>
                        <a:spcBef>
                          <a:spcPts val="0"/>
                        </a:spcBef>
                        <a:spcAft>
                          <a:spcPts val="0"/>
                        </a:spcAft>
                      </a:pPr>
                      <a:r>
                        <a:rPr lang="en-US" sz="1800" kern="100" spc="0" dirty="0">
                          <a:solidFill>
                            <a:srgbClr val="000000"/>
                          </a:solidFill>
                          <a:effectLst/>
                          <a:latin typeface="Arial" panose="020B0604020202020204" pitchFamily="34" charset="0"/>
                          <a:ea typeface="맑은 고딕"/>
                          <a:cs typeface="Arial" panose="020B0604020202020204" pitchFamily="34" charset="0"/>
                        </a:rPr>
                        <a:t>quad rotation</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0000"/>
                        </a:lnSpc>
                        <a:spcBef>
                          <a:spcPts val="0"/>
                        </a:spcBef>
                        <a:spcAft>
                          <a:spcPts val="0"/>
                        </a:spcAft>
                      </a:pPr>
                      <a:r>
                        <a:rPr lang="en-US" sz="1800" kern="100" spc="0" dirty="0">
                          <a:solidFill>
                            <a:srgbClr val="000000"/>
                          </a:solidFill>
                          <a:effectLst/>
                          <a:latin typeface="Arial" panose="020B0604020202020204" pitchFamily="34" charset="0"/>
                          <a:ea typeface="맑은 고딕"/>
                          <a:cs typeface="Arial" panose="020B0604020202020204" pitchFamily="34" charset="0"/>
                        </a:rPr>
                        <a:t>± 5 mrad</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0000"/>
                        </a:lnSpc>
                        <a:spcBef>
                          <a:spcPts val="0"/>
                        </a:spcBef>
                        <a:spcAft>
                          <a:spcPts val="0"/>
                        </a:spcAft>
                      </a:pPr>
                      <a:r>
                        <a:rPr lang="en-US" sz="1800" kern="100" spc="0" dirty="0">
                          <a:solidFill>
                            <a:srgbClr val="000000"/>
                          </a:solidFill>
                          <a:effectLst/>
                          <a:latin typeface="Arial" panose="020B0604020202020204" pitchFamily="34" charset="0"/>
                          <a:ea typeface="맑은 고딕"/>
                          <a:cs typeface="Arial" panose="020B0604020202020204" pitchFamily="34" charset="0"/>
                        </a:rPr>
                        <a:t>uniform, peak-to-peak</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75514">
                <a:tc>
                  <a:txBody>
                    <a:bodyPr/>
                    <a:lstStyle/>
                    <a:p>
                      <a:pPr marL="0" marR="0" indent="0" algn="l" fontAlgn="base" latinLnBrk="0">
                        <a:lnSpc>
                          <a:spcPct val="130000"/>
                        </a:lnSpc>
                        <a:spcBef>
                          <a:spcPts val="0"/>
                        </a:spcBef>
                        <a:spcAft>
                          <a:spcPts val="0"/>
                        </a:spcAft>
                      </a:pPr>
                      <a:r>
                        <a:rPr lang="en-US" sz="1800" kern="100" spc="0" dirty="0">
                          <a:solidFill>
                            <a:srgbClr val="000000"/>
                          </a:solidFill>
                          <a:effectLst/>
                          <a:latin typeface="Arial" panose="020B0604020202020204" pitchFamily="34" charset="0"/>
                          <a:ea typeface="맑은 고딕"/>
                          <a:cs typeface="Arial" panose="020B0604020202020204" pitchFamily="34" charset="0"/>
                        </a:rPr>
                        <a:t>cavity displacement</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0000"/>
                        </a:lnSpc>
                        <a:spcBef>
                          <a:spcPts val="0"/>
                        </a:spcBef>
                        <a:spcAft>
                          <a:spcPts val="0"/>
                        </a:spcAft>
                      </a:pPr>
                      <a:r>
                        <a:rPr lang="en-US" sz="1800" kern="100" spc="0" dirty="0">
                          <a:solidFill>
                            <a:srgbClr val="000000"/>
                          </a:solidFill>
                          <a:effectLst/>
                          <a:latin typeface="Arial" panose="020B0604020202020204" pitchFamily="34" charset="0"/>
                          <a:ea typeface="맑은 고딕"/>
                          <a:cs typeface="Arial" panose="020B0604020202020204" pitchFamily="34" charset="0"/>
                        </a:rPr>
                        <a:t>± 1 mm</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0000"/>
                        </a:lnSpc>
                        <a:spcBef>
                          <a:spcPts val="0"/>
                        </a:spcBef>
                        <a:spcAft>
                          <a:spcPts val="0"/>
                        </a:spcAft>
                      </a:pPr>
                      <a:r>
                        <a:rPr lang="en-US" sz="1800" kern="100" spc="0" dirty="0">
                          <a:solidFill>
                            <a:srgbClr val="000000"/>
                          </a:solidFill>
                          <a:effectLst/>
                          <a:latin typeface="Arial" panose="020B0604020202020204" pitchFamily="34" charset="0"/>
                          <a:ea typeface="맑은 고딕"/>
                          <a:cs typeface="Arial" panose="020B0604020202020204" pitchFamily="34" charset="0"/>
                        </a:rPr>
                        <a:t>uniform, peak-to-peak</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75514">
                <a:tc>
                  <a:txBody>
                    <a:bodyPr/>
                    <a:lstStyle/>
                    <a:p>
                      <a:pPr marL="0" marR="0" indent="0" algn="l" fontAlgn="base" latinLnBrk="0">
                        <a:lnSpc>
                          <a:spcPct val="130000"/>
                        </a:lnSpc>
                        <a:spcBef>
                          <a:spcPts val="0"/>
                        </a:spcBef>
                        <a:spcAft>
                          <a:spcPts val="0"/>
                        </a:spcAft>
                      </a:pPr>
                      <a:r>
                        <a:rPr lang="en-US" sz="1800" kern="100" spc="0">
                          <a:solidFill>
                            <a:srgbClr val="000000"/>
                          </a:solidFill>
                          <a:effectLst/>
                          <a:latin typeface="Arial" panose="020B0604020202020204" pitchFamily="34" charset="0"/>
                          <a:ea typeface="맑은 고딕"/>
                          <a:cs typeface="Arial" panose="020B0604020202020204" pitchFamily="34" charset="0"/>
                        </a:rPr>
                        <a:t>cavity rf amplitude</a:t>
                      </a:r>
                      <a:endParaRPr lang="en-US" sz="1800" kern="0" spc="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0000"/>
                        </a:lnSpc>
                        <a:spcBef>
                          <a:spcPts val="0"/>
                        </a:spcBef>
                        <a:spcAft>
                          <a:spcPts val="0"/>
                        </a:spcAft>
                      </a:pPr>
                      <a:r>
                        <a:rPr lang="en-US" sz="1800" kern="100" spc="0" dirty="0">
                          <a:solidFill>
                            <a:srgbClr val="000000"/>
                          </a:solidFill>
                          <a:effectLst/>
                          <a:latin typeface="Arial" panose="020B0604020202020204" pitchFamily="34" charset="0"/>
                          <a:ea typeface="맑은 고딕"/>
                          <a:cs typeface="Arial" panose="020B0604020202020204" pitchFamily="34" charset="0"/>
                        </a:rPr>
                        <a:t>± 1 %</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0000"/>
                        </a:lnSpc>
                        <a:spcBef>
                          <a:spcPts val="0"/>
                        </a:spcBef>
                        <a:spcAft>
                          <a:spcPts val="0"/>
                        </a:spcAft>
                      </a:pPr>
                      <a:r>
                        <a:rPr lang="el-GR" sz="1800" kern="100" spc="0" dirty="0">
                          <a:solidFill>
                            <a:srgbClr val="000000"/>
                          </a:solidFill>
                          <a:effectLst/>
                          <a:latin typeface="Arial" panose="020B0604020202020204" pitchFamily="34" charset="0"/>
                          <a:ea typeface="맑은 고딕"/>
                          <a:cs typeface="Arial" panose="020B0604020202020204" pitchFamily="34" charset="0"/>
                        </a:rPr>
                        <a:t>3σ </a:t>
                      </a:r>
                      <a:r>
                        <a:rPr lang="en-US" sz="1800" kern="100" spc="0" dirty="0">
                          <a:solidFill>
                            <a:srgbClr val="000000"/>
                          </a:solidFill>
                          <a:effectLst/>
                          <a:latin typeface="Arial" panose="020B0604020202020204" pitchFamily="34" charset="0"/>
                          <a:ea typeface="맑은 고딕"/>
                          <a:cs typeface="Arial" panose="020B0604020202020204" pitchFamily="34" charset="0"/>
                        </a:rPr>
                        <a:t>truncated Gaussian,</a:t>
                      </a:r>
                      <a:r>
                        <a:rPr lang="en-US" sz="1800" kern="100" spc="0" baseline="0" dirty="0">
                          <a:solidFill>
                            <a:srgbClr val="000000"/>
                          </a:solidFill>
                          <a:effectLst/>
                          <a:latin typeface="Arial" panose="020B0604020202020204" pitchFamily="34" charset="0"/>
                          <a:ea typeface="맑은 고딕"/>
                          <a:cs typeface="Arial" panose="020B0604020202020204" pitchFamily="34" charset="0"/>
                        </a:rPr>
                        <a:t> </a:t>
                      </a:r>
                      <a:r>
                        <a:rPr lang="en-US" sz="1800" kern="100" spc="0" dirty="0">
                          <a:solidFill>
                            <a:srgbClr val="000000"/>
                          </a:solidFill>
                          <a:effectLst/>
                          <a:latin typeface="Arial" panose="020B0604020202020204" pitchFamily="34" charset="0"/>
                          <a:ea typeface="맑은 고딕"/>
                          <a:cs typeface="Arial" panose="020B0604020202020204" pitchFamily="34" charset="0"/>
                        </a:rPr>
                        <a:t>peak-to-peak</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75514">
                <a:tc>
                  <a:txBody>
                    <a:bodyPr/>
                    <a:lstStyle/>
                    <a:p>
                      <a:pPr marL="0" marR="0" indent="0" algn="l" fontAlgn="base" latinLnBrk="0">
                        <a:lnSpc>
                          <a:spcPct val="130000"/>
                        </a:lnSpc>
                        <a:spcBef>
                          <a:spcPts val="0"/>
                        </a:spcBef>
                        <a:spcAft>
                          <a:spcPts val="0"/>
                        </a:spcAft>
                      </a:pPr>
                      <a:r>
                        <a:rPr lang="en-US" sz="1800" kern="100" spc="0" dirty="0">
                          <a:solidFill>
                            <a:srgbClr val="000000"/>
                          </a:solidFill>
                          <a:effectLst/>
                          <a:latin typeface="Arial" panose="020B0604020202020204" pitchFamily="34" charset="0"/>
                          <a:ea typeface="맑은 고딕"/>
                          <a:cs typeface="Arial" panose="020B0604020202020204" pitchFamily="34" charset="0"/>
                        </a:rPr>
                        <a:t>cavity </a:t>
                      </a:r>
                      <a:r>
                        <a:rPr lang="en-US" sz="1800" kern="100" spc="0" dirty="0" err="1">
                          <a:solidFill>
                            <a:srgbClr val="000000"/>
                          </a:solidFill>
                          <a:effectLst/>
                          <a:latin typeface="Arial" panose="020B0604020202020204" pitchFamily="34" charset="0"/>
                          <a:ea typeface="맑은 고딕"/>
                          <a:cs typeface="Arial" panose="020B0604020202020204" pitchFamily="34" charset="0"/>
                        </a:rPr>
                        <a:t>rf</a:t>
                      </a:r>
                      <a:r>
                        <a:rPr lang="en-US" sz="1800" kern="100" spc="0" dirty="0">
                          <a:solidFill>
                            <a:srgbClr val="000000"/>
                          </a:solidFill>
                          <a:effectLst/>
                          <a:latin typeface="Arial" panose="020B0604020202020204" pitchFamily="34" charset="0"/>
                          <a:ea typeface="맑은 고딕"/>
                          <a:cs typeface="Arial" panose="020B0604020202020204" pitchFamily="34" charset="0"/>
                        </a:rPr>
                        <a:t> phase</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0000"/>
                        </a:lnSpc>
                        <a:spcBef>
                          <a:spcPts val="0"/>
                        </a:spcBef>
                        <a:spcAft>
                          <a:spcPts val="0"/>
                        </a:spcAft>
                      </a:pPr>
                      <a:r>
                        <a:rPr lang="en-US" sz="1800" kern="100" spc="0">
                          <a:solidFill>
                            <a:srgbClr val="000000"/>
                          </a:solidFill>
                          <a:effectLst/>
                          <a:latin typeface="Arial" panose="020B0604020202020204" pitchFamily="34" charset="0"/>
                          <a:ea typeface="맑은 고딕"/>
                          <a:cs typeface="Arial" panose="020B0604020202020204" pitchFamily="34" charset="0"/>
                        </a:rPr>
                        <a:t>± 1°</a:t>
                      </a:r>
                      <a:endParaRPr lang="en-US" sz="1800" kern="0" spc="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indent="0" algn="l" fontAlgn="base" latinLnBrk="0">
                        <a:lnSpc>
                          <a:spcPct val="130000"/>
                        </a:lnSpc>
                        <a:spcBef>
                          <a:spcPts val="0"/>
                        </a:spcBef>
                        <a:spcAft>
                          <a:spcPts val="0"/>
                        </a:spcAft>
                      </a:pPr>
                      <a:r>
                        <a:rPr lang="el-GR" sz="1800" kern="100" spc="0" dirty="0">
                          <a:solidFill>
                            <a:srgbClr val="000000"/>
                          </a:solidFill>
                          <a:effectLst/>
                          <a:latin typeface="Arial" panose="020B0604020202020204" pitchFamily="34" charset="0"/>
                          <a:ea typeface="맑은 고딕"/>
                          <a:cs typeface="Arial" panose="020B0604020202020204" pitchFamily="34" charset="0"/>
                        </a:rPr>
                        <a:t>3σ </a:t>
                      </a:r>
                      <a:r>
                        <a:rPr lang="en-US" sz="1800" kern="100" spc="0" dirty="0">
                          <a:solidFill>
                            <a:srgbClr val="000000"/>
                          </a:solidFill>
                          <a:effectLst/>
                          <a:latin typeface="Arial" panose="020B0604020202020204" pitchFamily="34" charset="0"/>
                          <a:ea typeface="맑은 고딕"/>
                          <a:cs typeface="Arial" panose="020B0604020202020204" pitchFamily="34" charset="0"/>
                        </a:rPr>
                        <a:t>truncated Gaussian,</a:t>
                      </a:r>
                      <a:r>
                        <a:rPr lang="en-US" sz="1800" kern="100" spc="0" baseline="0" dirty="0">
                          <a:solidFill>
                            <a:srgbClr val="000000"/>
                          </a:solidFill>
                          <a:effectLst/>
                          <a:latin typeface="Arial" panose="020B0604020202020204" pitchFamily="34" charset="0"/>
                          <a:ea typeface="맑은 고딕"/>
                          <a:cs typeface="Arial" panose="020B0604020202020204" pitchFamily="34" charset="0"/>
                        </a:rPr>
                        <a:t> </a:t>
                      </a:r>
                      <a:r>
                        <a:rPr lang="en-US" sz="1800" kern="100" spc="0" dirty="0">
                          <a:solidFill>
                            <a:srgbClr val="000000"/>
                          </a:solidFill>
                          <a:effectLst/>
                          <a:latin typeface="Arial" panose="020B0604020202020204" pitchFamily="34" charset="0"/>
                          <a:ea typeface="맑은 고딕"/>
                          <a:cs typeface="Arial" panose="020B0604020202020204" pitchFamily="34" charset="0"/>
                        </a:rPr>
                        <a:t>peak-to-peak</a:t>
                      </a:r>
                      <a:endParaRPr lang="en-US" sz="1800" kern="0" spc="0" dirty="0">
                        <a:solidFill>
                          <a:srgbClr val="000000"/>
                        </a:solidFill>
                        <a:effectLst/>
                        <a:latin typeface="Arial" panose="020B0604020202020204" pitchFamily="34" charset="0"/>
                        <a:cs typeface="Arial" panose="020B0604020202020204" pitchFamily="34" charset="0"/>
                      </a:endParaRPr>
                    </a:p>
                  </a:txBody>
                  <a:tcPr marL="64770" marR="64770" marT="17907" marB="17907"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4802772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9F42879-2B58-4C71-9897-23C04497F46F}"/>
              </a:ext>
            </a:extLst>
          </p:cNvPr>
          <p:cNvSpPr>
            <a:spLocks noGrp="1"/>
          </p:cNvSpPr>
          <p:nvPr>
            <p:ph type="title"/>
          </p:nvPr>
        </p:nvSpPr>
        <p:spPr/>
        <p:txBody>
          <a:bodyPr>
            <a:normAutofit fontScale="90000"/>
          </a:bodyPr>
          <a:lstStyle/>
          <a:p>
            <a:r>
              <a:rPr lang="en-US" altLang="ko-KR" dirty="0"/>
              <a:t>400 kW beam operation possible</a:t>
            </a:r>
            <a:endParaRPr lang="ko-KR" altLang="en-US" dirty="0"/>
          </a:p>
        </p:txBody>
      </p:sp>
      <p:sp>
        <p:nvSpPr>
          <p:cNvPr id="4" name="TextBox 3">
            <a:extLst>
              <a:ext uri="{FF2B5EF4-FFF2-40B4-BE49-F238E27FC236}">
                <a16:creationId xmlns:a16="http://schemas.microsoft.com/office/drawing/2014/main" id="{C0F080A1-65B7-4658-AD6C-45DCA2BBCA21}"/>
              </a:ext>
            </a:extLst>
          </p:cNvPr>
          <p:cNvSpPr txBox="1"/>
          <p:nvPr/>
        </p:nvSpPr>
        <p:spPr>
          <a:xfrm>
            <a:off x="1091444" y="5121188"/>
            <a:ext cx="9865096" cy="1107996"/>
          </a:xfrm>
          <a:prstGeom prst="rect">
            <a:avLst/>
          </a:prstGeom>
          <a:noFill/>
        </p:spPr>
        <p:txBody>
          <a:bodyPr wrap="square" rtlCol="0">
            <a:spAutoFit/>
          </a:bodyPr>
          <a:lstStyle/>
          <a:p>
            <a:pPr marL="177800" indent="-177800">
              <a:buFont typeface="Arial" panose="020B0604020202020204" pitchFamily="34" charset="0"/>
              <a:buChar char="•"/>
            </a:pPr>
            <a:r>
              <a:rPr lang="en-US" altLang="ko-KR" sz="2200" dirty="0">
                <a:latin typeface="Arial" panose="020B0604020202020204" pitchFamily="34" charset="0"/>
                <a:cs typeface="Arial" panose="020B0604020202020204" pitchFamily="34" charset="0"/>
              </a:rPr>
              <a:t>Beam loss &lt; 1 W/m is observed at SCL2 transition with updated cavities.</a:t>
            </a:r>
          </a:p>
          <a:p>
            <a:pPr marL="177800" indent="-177800">
              <a:buFont typeface="Arial" panose="020B0604020202020204" pitchFamily="34" charset="0"/>
              <a:buChar char="•"/>
            </a:pPr>
            <a:r>
              <a:rPr lang="en-US" altLang="ko-KR" sz="2200" dirty="0">
                <a:solidFill>
                  <a:srgbClr val="0000FF"/>
                </a:solidFill>
                <a:latin typeface="Arial" panose="020B0604020202020204" pitchFamily="34" charset="0"/>
                <a:cs typeface="Arial" panose="020B0604020202020204" pitchFamily="34" charset="0"/>
              </a:rPr>
              <a:t>When all the cavities are operating, 400-kW beam operation is feasible. </a:t>
            </a:r>
          </a:p>
          <a:p>
            <a:pPr marL="177800" indent="-177800">
              <a:buFont typeface="Arial" panose="020B0604020202020204" pitchFamily="34" charset="0"/>
              <a:buChar char="•"/>
            </a:pPr>
            <a:r>
              <a:rPr lang="en-US" altLang="ko-KR" sz="2200" dirty="0">
                <a:solidFill>
                  <a:srgbClr val="0000FF"/>
                </a:solidFill>
                <a:latin typeface="Arial" panose="020B0604020202020204" pitchFamily="34" charset="0"/>
                <a:cs typeface="Arial" panose="020B0604020202020204" pitchFamily="34" charset="0"/>
              </a:rPr>
              <a:t>Even</a:t>
            </a:r>
            <a:r>
              <a:rPr lang="ko-KR" altLang="en-US" sz="2200" dirty="0">
                <a:solidFill>
                  <a:srgbClr val="0000FF"/>
                </a:solidFill>
                <a:latin typeface="Arial" panose="020B0604020202020204" pitchFamily="34" charset="0"/>
                <a:cs typeface="Arial" panose="020B0604020202020204" pitchFamily="34" charset="0"/>
              </a:rPr>
              <a:t> </a:t>
            </a:r>
            <a:r>
              <a:rPr lang="en-US" altLang="ko-KR" sz="2200" dirty="0">
                <a:solidFill>
                  <a:srgbClr val="0000FF"/>
                </a:solidFill>
                <a:latin typeface="Arial" panose="020B0604020202020204" pitchFamily="34" charset="0"/>
                <a:cs typeface="Arial" panose="020B0604020202020204" pitchFamily="34" charset="0"/>
              </a:rPr>
              <a:t>without orbit correction,</a:t>
            </a:r>
            <a:r>
              <a:rPr lang="ko-KR" altLang="en-US" sz="2200" dirty="0">
                <a:solidFill>
                  <a:srgbClr val="0000FF"/>
                </a:solidFill>
                <a:latin typeface="Arial" panose="020B0604020202020204" pitchFamily="34" charset="0"/>
                <a:cs typeface="Arial" panose="020B0604020202020204" pitchFamily="34" charset="0"/>
              </a:rPr>
              <a:t> </a:t>
            </a:r>
            <a:r>
              <a:rPr lang="en-US" altLang="ko-KR" sz="2200" dirty="0">
                <a:solidFill>
                  <a:srgbClr val="0000FF"/>
                </a:solidFill>
                <a:latin typeface="Arial" panose="020B0604020202020204" pitchFamily="34" charset="0"/>
                <a:cs typeface="Arial" panose="020B0604020202020204" pitchFamily="34" charset="0"/>
              </a:rPr>
              <a:t>1 W/m beam</a:t>
            </a:r>
            <a:r>
              <a:rPr lang="ko-KR" altLang="en-US" sz="2200" dirty="0">
                <a:solidFill>
                  <a:srgbClr val="0000FF"/>
                </a:solidFill>
                <a:latin typeface="Arial" panose="020B0604020202020204" pitchFamily="34" charset="0"/>
                <a:cs typeface="Arial" panose="020B0604020202020204" pitchFamily="34" charset="0"/>
              </a:rPr>
              <a:t> </a:t>
            </a:r>
            <a:r>
              <a:rPr lang="en-US" altLang="ko-KR" sz="2200" dirty="0">
                <a:solidFill>
                  <a:srgbClr val="0000FF"/>
                </a:solidFill>
                <a:latin typeface="Arial" panose="020B0604020202020204" pitchFamily="34" charset="0"/>
                <a:cs typeface="Arial" panose="020B0604020202020204" pitchFamily="34" charset="0"/>
              </a:rPr>
              <a:t>loss requirement is met. </a:t>
            </a:r>
            <a:endParaRPr lang="ko-KR" altLang="en-US" sz="2200" dirty="0">
              <a:solidFill>
                <a:srgbClr val="0000FF"/>
              </a:solidFill>
              <a:latin typeface="Arial" panose="020B0604020202020204" pitchFamily="34" charset="0"/>
              <a:cs typeface="Arial" panose="020B0604020202020204" pitchFamily="34" charset="0"/>
            </a:endParaRPr>
          </a:p>
        </p:txBody>
      </p:sp>
      <p:pic>
        <p:nvPicPr>
          <p:cNvPr id="5" name="그림 4">
            <a:extLst>
              <a:ext uri="{FF2B5EF4-FFF2-40B4-BE49-F238E27FC236}">
                <a16:creationId xmlns:a16="http://schemas.microsoft.com/office/drawing/2014/main" id="{02A6B420-6FCB-49D6-87AC-D117751E545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455"/>
          <a:stretch/>
        </p:blipFill>
        <p:spPr>
          <a:xfrm>
            <a:off x="1401632" y="980728"/>
            <a:ext cx="4874388" cy="3686810"/>
          </a:xfrm>
          <a:prstGeom prst="rect">
            <a:avLst/>
          </a:prstGeom>
        </p:spPr>
      </p:pic>
      <p:pic>
        <p:nvPicPr>
          <p:cNvPr id="6" name="그림 5">
            <a:extLst>
              <a:ext uri="{FF2B5EF4-FFF2-40B4-BE49-F238E27FC236}">
                <a16:creationId xmlns:a16="http://schemas.microsoft.com/office/drawing/2014/main" id="{DBABFD5B-1F7F-422B-8F91-B612FEB8B9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23992" y="952332"/>
            <a:ext cx="4644008" cy="3715207"/>
          </a:xfrm>
          <a:prstGeom prst="rect">
            <a:avLst/>
          </a:prstGeom>
        </p:spPr>
      </p:pic>
      <p:sp>
        <p:nvSpPr>
          <p:cNvPr id="7" name="모서리가 둥근 직사각형 15">
            <a:extLst>
              <a:ext uri="{FF2B5EF4-FFF2-40B4-BE49-F238E27FC236}">
                <a16:creationId xmlns:a16="http://schemas.microsoft.com/office/drawing/2014/main" id="{91E43CF9-E5A4-4272-B0BA-B7885E18775E}"/>
              </a:ext>
            </a:extLst>
          </p:cNvPr>
          <p:cNvSpPr/>
          <p:nvPr/>
        </p:nvSpPr>
        <p:spPr>
          <a:xfrm>
            <a:off x="9642318" y="3608466"/>
            <a:ext cx="432048" cy="504056"/>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8" name="직선 화살표 연결선 7">
            <a:extLst>
              <a:ext uri="{FF2B5EF4-FFF2-40B4-BE49-F238E27FC236}">
                <a16:creationId xmlns:a16="http://schemas.microsoft.com/office/drawing/2014/main" id="{9155AC75-CA52-4094-AE68-D2A81B2C3D45}"/>
              </a:ext>
            </a:extLst>
          </p:cNvPr>
          <p:cNvCxnSpPr/>
          <p:nvPr/>
        </p:nvCxnSpPr>
        <p:spPr>
          <a:xfrm>
            <a:off x="6600056" y="4197215"/>
            <a:ext cx="1872208"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직선 화살표 연결선 8">
            <a:extLst>
              <a:ext uri="{FF2B5EF4-FFF2-40B4-BE49-F238E27FC236}">
                <a16:creationId xmlns:a16="http://schemas.microsoft.com/office/drawing/2014/main" id="{7A8A7188-29D8-4E4F-8FAE-9AEECD799372}"/>
              </a:ext>
            </a:extLst>
          </p:cNvPr>
          <p:cNvCxnSpPr/>
          <p:nvPr/>
        </p:nvCxnSpPr>
        <p:spPr>
          <a:xfrm>
            <a:off x="8472264" y="4197215"/>
            <a:ext cx="576064"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직선 화살표 연결선 9">
            <a:extLst>
              <a:ext uri="{FF2B5EF4-FFF2-40B4-BE49-F238E27FC236}">
                <a16:creationId xmlns:a16="http://schemas.microsoft.com/office/drawing/2014/main" id="{E7B17F10-E487-4A40-BD52-7E043A85AB41}"/>
              </a:ext>
            </a:extLst>
          </p:cNvPr>
          <p:cNvCxnSpPr/>
          <p:nvPr/>
        </p:nvCxnSpPr>
        <p:spPr>
          <a:xfrm>
            <a:off x="9048328" y="4197215"/>
            <a:ext cx="144016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1F28C34-AF29-4AD4-A500-1481AE24E31D}"/>
              </a:ext>
            </a:extLst>
          </p:cNvPr>
          <p:cNvSpPr txBox="1"/>
          <p:nvPr/>
        </p:nvSpPr>
        <p:spPr>
          <a:xfrm>
            <a:off x="6805424" y="3903316"/>
            <a:ext cx="633507" cy="307777"/>
          </a:xfrm>
          <a:prstGeom prst="rect">
            <a:avLst/>
          </a:prstGeom>
          <a:noFill/>
        </p:spPr>
        <p:txBody>
          <a:bodyPr wrap="none" rtlCol="0">
            <a:spAutoFit/>
          </a:bodyPr>
          <a:lstStyle/>
          <a:p>
            <a:r>
              <a:rPr lang="en-US" altLang="ko-KR" sz="1400" dirty="0">
                <a:latin typeface="Arial" panose="020B0604020202020204" pitchFamily="34" charset="0"/>
                <a:cs typeface="Arial" panose="020B0604020202020204" pitchFamily="34" charset="0"/>
              </a:rPr>
              <a:t>SCL3</a:t>
            </a:r>
            <a:endParaRPr lang="ko-KR" altLang="en-US" sz="14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33584C2C-B830-4D38-A950-0703FEFF59E5}"/>
              </a:ext>
            </a:extLst>
          </p:cNvPr>
          <p:cNvSpPr txBox="1"/>
          <p:nvPr/>
        </p:nvSpPr>
        <p:spPr>
          <a:xfrm>
            <a:off x="10029736" y="3928506"/>
            <a:ext cx="633507" cy="307777"/>
          </a:xfrm>
          <a:prstGeom prst="rect">
            <a:avLst/>
          </a:prstGeom>
          <a:noFill/>
        </p:spPr>
        <p:txBody>
          <a:bodyPr wrap="none" rtlCol="0">
            <a:spAutoFit/>
          </a:bodyPr>
          <a:lstStyle/>
          <a:p>
            <a:r>
              <a:rPr lang="en-US" altLang="ko-KR" sz="1400" dirty="0">
                <a:latin typeface="Arial" panose="020B0604020202020204" pitchFamily="34" charset="0"/>
                <a:cs typeface="Arial" panose="020B0604020202020204" pitchFamily="34" charset="0"/>
              </a:rPr>
              <a:t>SCL2</a:t>
            </a:r>
            <a:endParaRPr lang="ko-KR" altLang="en-US" sz="14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2E67FA8E-F706-4D53-80C4-0C1CFE65D9BA}"/>
              </a:ext>
            </a:extLst>
          </p:cNvPr>
          <p:cNvSpPr txBox="1"/>
          <p:nvPr/>
        </p:nvSpPr>
        <p:spPr>
          <a:xfrm>
            <a:off x="8472265" y="3903314"/>
            <a:ext cx="643125" cy="307777"/>
          </a:xfrm>
          <a:prstGeom prst="rect">
            <a:avLst/>
          </a:prstGeom>
          <a:noFill/>
        </p:spPr>
        <p:txBody>
          <a:bodyPr wrap="none" rtlCol="0">
            <a:spAutoFit/>
          </a:bodyPr>
          <a:lstStyle/>
          <a:p>
            <a:r>
              <a:rPr lang="en-US" altLang="ko-KR" sz="1400" dirty="0">
                <a:latin typeface="Arial" panose="020B0604020202020204" pitchFamily="34" charset="0"/>
                <a:cs typeface="Arial" panose="020B0604020202020204" pitchFamily="34" charset="0"/>
              </a:rPr>
              <a:t>P2DT</a:t>
            </a:r>
            <a:endParaRPr lang="ko-KR" altLang="en-US" sz="14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43B5260A-8824-4D57-B8FB-E749E96B456B}"/>
              </a:ext>
            </a:extLst>
          </p:cNvPr>
          <p:cNvSpPr txBox="1"/>
          <p:nvPr/>
        </p:nvSpPr>
        <p:spPr>
          <a:xfrm>
            <a:off x="2806924" y="940949"/>
            <a:ext cx="2301336" cy="307777"/>
          </a:xfrm>
          <a:prstGeom prst="rect">
            <a:avLst/>
          </a:prstGeom>
          <a:noFill/>
        </p:spPr>
        <p:txBody>
          <a:bodyPr wrap="none" rtlCol="0">
            <a:spAutoFit/>
          </a:bodyPr>
          <a:lstStyle/>
          <a:p>
            <a:r>
              <a:rPr lang="en-US" altLang="ko-KR" sz="1400" b="1" dirty="0"/>
              <a:t>without Orbit Correction</a:t>
            </a:r>
            <a:endParaRPr lang="ko-KR" altLang="en-US" sz="1400" b="1" dirty="0"/>
          </a:p>
        </p:txBody>
      </p:sp>
      <p:cxnSp>
        <p:nvCxnSpPr>
          <p:cNvPr id="15" name="직선 화살표 연결선 14">
            <a:extLst>
              <a:ext uri="{FF2B5EF4-FFF2-40B4-BE49-F238E27FC236}">
                <a16:creationId xmlns:a16="http://schemas.microsoft.com/office/drawing/2014/main" id="{2BD88D0E-380E-4656-875C-8B5B4874CE33}"/>
              </a:ext>
            </a:extLst>
          </p:cNvPr>
          <p:cNvCxnSpPr/>
          <p:nvPr/>
        </p:nvCxnSpPr>
        <p:spPr>
          <a:xfrm>
            <a:off x="2006744" y="4197215"/>
            <a:ext cx="1699144"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직선 화살표 연결선 15">
            <a:extLst>
              <a:ext uri="{FF2B5EF4-FFF2-40B4-BE49-F238E27FC236}">
                <a16:creationId xmlns:a16="http://schemas.microsoft.com/office/drawing/2014/main" id="{72CF5DAA-604C-489D-BF8B-A6330CCE5C8C}"/>
              </a:ext>
            </a:extLst>
          </p:cNvPr>
          <p:cNvCxnSpPr/>
          <p:nvPr/>
        </p:nvCxnSpPr>
        <p:spPr>
          <a:xfrm>
            <a:off x="3705888" y="4197215"/>
            <a:ext cx="64807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직선 화살표 연결선 16">
            <a:extLst>
              <a:ext uri="{FF2B5EF4-FFF2-40B4-BE49-F238E27FC236}">
                <a16:creationId xmlns:a16="http://schemas.microsoft.com/office/drawing/2014/main" id="{955C6AE1-AC06-44BD-96AD-FEF48B67F306}"/>
              </a:ext>
            </a:extLst>
          </p:cNvPr>
          <p:cNvCxnSpPr/>
          <p:nvPr/>
        </p:nvCxnSpPr>
        <p:spPr>
          <a:xfrm>
            <a:off x="4353960" y="4197215"/>
            <a:ext cx="144016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051C2CC-CD55-4977-BDC2-CC3712482470}"/>
              </a:ext>
            </a:extLst>
          </p:cNvPr>
          <p:cNvSpPr txBox="1"/>
          <p:nvPr/>
        </p:nvSpPr>
        <p:spPr>
          <a:xfrm>
            <a:off x="2212112" y="3903316"/>
            <a:ext cx="633507" cy="307777"/>
          </a:xfrm>
          <a:prstGeom prst="rect">
            <a:avLst/>
          </a:prstGeom>
          <a:noFill/>
        </p:spPr>
        <p:txBody>
          <a:bodyPr wrap="none" rtlCol="0">
            <a:spAutoFit/>
          </a:bodyPr>
          <a:lstStyle/>
          <a:p>
            <a:r>
              <a:rPr lang="en-US" altLang="ko-KR" sz="1400" dirty="0">
                <a:latin typeface="Arial" panose="020B0604020202020204" pitchFamily="34" charset="0"/>
                <a:cs typeface="Arial" panose="020B0604020202020204" pitchFamily="34" charset="0"/>
              </a:rPr>
              <a:t>SCL3</a:t>
            </a:r>
            <a:endParaRPr lang="ko-KR" altLang="en-US" sz="1400"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6910DB74-AFF9-4504-89B5-60AE7D80DEC6}"/>
              </a:ext>
            </a:extLst>
          </p:cNvPr>
          <p:cNvSpPr txBox="1"/>
          <p:nvPr/>
        </p:nvSpPr>
        <p:spPr>
          <a:xfrm>
            <a:off x="4858017" y="3928506"/>
            <a:ext cx="633507" cy="307777"/>
          </a:xfrm>
          <a:prstGeom prst="rect">
            <a:avLst/>
          </a:prstGeom>
          <a:noFill/>
        </p:spPr>
        <p:txBody>
          <a:bodyPr wrap="none" rtlCol="0">
            <a:spAutoFit/>
          </a:bodyPr>
          <a:lstStyle/>
          <a:p>
            <a:r>
              <a:rPr lang="en-US" altLang="ko-KR" sz="1400" dirty="0">
                <a:latin typeface="Arial" panose="020B0604020202020204" pitchFamily="34" charset="0"/>
                <a:cs typeface="Arial" panose="020B0604020202020204" pitchFamily="34" charset="0"/>
              </a:rPr>
              <a:t>SCL2</a:t>
            </a:r>
            <a:endParaRPr lang="ko-KR" altLang="en-US" sz="14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F72FF99D-A7E0-4D73-97FF-E65672A96DEE}"/>
              </a:ext>
            </a:extLst>
          </p:cNvPr>
          <p:cNvSpPr txBox="1"/>
          <p:nvPr/>
        </p:nvSpPr>
        <p:spPr>
          <a:xfrm>
            <a:off x="3702855" y="3928506"/>
            <a:ext cx="643125" cy="307777"/>
          </a:xfrm>
          <a:prstGeom prst="rect">
            <a:avLst/>
          </a:prstGeom>
          <a:noFill/>
        </p:spPr>
        <p:txBody>
          <a:bodyPr wrap="none" rtlCol="0">
            <a:spAutoFit/>
          </a:bodyPr>
          <a:lstStyle/>
          <a:p>
            <a:r>
              <a:rPr lang="en-US" altLang="ko-KR" sz="1400" dirty="0">
                <a:latin typeface="Arial" panose="020B0604020202020204" pitchFamily="34" charset="0"/>
                <a:cs typeface="Arial" panose="020B0604020202020204" pitchFamily="34" charset="0"/>
              </a:rPr>
              <a:t>P2DT</a:t>
            </a:r>
            <a:endParaRPr lang="ko-KR" alt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97722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2"/>
          <p:cNvSpPr>
            <a:spLocks noGrp="1" noChangeArrowheads="1"/>
          </p:cNvSpPr>
          <p:nvPr>
            <p:ph type="title"/>
          </p:nvPr>
        </p:nvSpPr>
        <p:spPr>
          <a:xfrm>
            <a:off x="1981200" y="2501900"/>
            <a:ext cx="8229600" cy="1443038"/>
          </a:xfrm>
        </p:spPr>
        <p:txBody>
          <a:bodyPr/>
          <a:lstStyle/>
          <a:p>
            <a:pPr algn="ctr"/>
            <a:r>
              <a:rPr lang="en-US" sz="4400" dirty="0"/>
              <a:t>Beam Commissioning</a:t>
            </a:r>
          </a:p>
        </p:txBody>
      </p:sp>
    </p:spTree>
    <p:extLst>
      <p:ext uri="{BB962C8B-B14F-4D97-AF65-F5344CB8AC3E}">
        <p14:creationId xmlns:p14="http://schemas.microsoft.com/office/powerpoint/2010/main" val="34001622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775520" y="80628"/>
            <a:ext cx="8373616" cy="692696"/>
          </a:xfrm>
        </p:spPr>
        <p:txBody>
          <a:bodyPr>
            <a:normAutofit fontScale="90000"/>
          </a:bodyPr>
          <a:lstStyle/>
          <a:p>
            <a:r>
              <a:rPr lang="en-US" altLang="ko-KR" dirty="0"/>
              <a:t>Accelerator Systems</a:t>
            </a:r>
            <a:br>
              <a:rPr lang="en-US" altLang="ko-KR" dirty="0"/>
            </a:br>
            <a:r>
              <a:rPr lang="en-US" altLang="ko-KR" sz="2700" dirty="0"/>
              <a:t>Low Energy Superconducting Linac (SCL3)</a:t>
            </a:r>
            <a:endParaRPr lang="ko-KR" altLang="en-US" sz="2700" dirty="0"/>
          </a:p>
        </p:txBody>
      </p:sp>
      <p:sp>
        <p:nvSpPr>
          <p:cNvPr id="7" name="TextBox 34"/>
          <p:cNvSpPr txBox="1"/>
          <p:nvPr/>
        </p:nvSpPr>
        <p:spPr>
          <a:xfrm>
            <a:off x="746758" y="1084587"/>
            <a:ext cx="10101770" cy="998735"/>
          </a:xfrm>
          <a:prstGeom prst="rect">
            <a:avLst/>
          </a:prstGeom>
          <a:noFill/>
        </p:spPr>
        <p:txBody>
          <a:bodyPr wrap="squar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marL="179388" indent="-179388">
              <a:lnSpc>
                <a:spcPct val="95000"/>
              </a:lnSpc>
              <a:buFont typeface="Arial" panose="020B0604020202020204" pitchFamily="34" charset="0"/>
              <a:buChar char="•"/>
            </a:pPr>
            <a:r>
              <a:rPr lang="en-US" altLang="ko-KR" sz="2200" dirty="0">
                <a:solidFill>
                  <a:srgbClr val="000000"/>
                </a:solidFill>
                <a:latin typeface="Arial" panose="020B0604020202020204" pitchFamily="34" charset="0"/>
                <a:cs typeface="Arial" panose="020B0604020202020204" pitchFamily="34" charset="0"/>
              </a:rPr>
              <a:t>Cryomodule(CM)  &amp; Warm section was assembled in the clean booth at tunnel</a:t>
            </a:r>
          </a:p>
          <a:p>
            <a:pPr marL="179388" indent="-179388">
              <a:lnSpc>
                <a:spcPct val="95000"/>
              </a:lnSpc>
              <a:buFont typeface="Arial" panose="020B0604020202020204" pitchFamily="34" charset="0"/>
              <a:buChar char="•"/>
            </a:pPr>
            <a:r>
              <a:rPr lang="en-US" altLang="ko-KR" sz="2200" dirty="0">
                <a:solidFill>
                  <a:srgbClr val="000000"/>
                </a:solidFill>
                <a:latin typeface="Arial" panose="020B0604020202020204" pitchFamily="34" charset="0"/>
                <a:cs typeface="Arial" panose="020B0604020202020204" pitchFamily="34" charset="0"/>
              </a:rPr>
              <a:t>Total Particle counts &lt; 30 counts / 10 min  (size &gt; 0.5um) </a:t>
            </a:r>
          </a:p>
          <a:p>
            <a:pPr marL="84138" indent="-84138">
              <a:lnSpc>
                <a:spcPct val="95000"/>
              </a:lnSpc>
              <a:buFont typeface="Arial" panose="020B0604020202020204" pitchFamily="34" charset="0"/>
              <a:buChar char="•"/>
            </a:pPr>
            <a:endParaRPr lang="en-US" altLang="ko-KR" dirty="0">
              <a:solidFill>
                <a:srgbClr val="000000"/>
              </a:solidFill>
              <a:latin typeface="Calibri" panose="020F0502020204030204" pitchFamily="34" charset="0"/>
              <a:cs typeface="Calibri" panose="020F0502020204030204" pitchFamily="34" charset="0"/>
            </a:endParaRPr>
          </a:p>
        </p:txBody>
      </p:sp>
      <p:pic>
        <p:nvPicPr>
          <p:cNvPr id="8" name="그림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9321" y="2168860"/>
            <a:ext cx="2607787" cy="1973208"/>
          </a:xfrm>
          <a:prstGeom prst="rect">
            <a:avLst/>
          </a:prstGeom>
        </p:spPr>
      </p:pic>
      <p:pic>
        <p:nvPicPr>
          <p:cNvPr id="9" name="그림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56237" y="2422897"/>
            <a:ext cx="1984793" cy="1481374"/>
          </a:xfrm>
          <a:prstGeom prst="rect">
            <a:avLst/>
          </a:prstGeom>
        </p:spPr>
      </p:pic>
      <p:pic>
        <p:nvPicPr>
          <p:cNvPr id="10" name="그림 9"/>
          <p:cNvPicPr>
            <a:picLocks noChangeAspect="1"/>
          </p:cNvPicPr>
          <p:nvPr/>
        </p:nvPicPr>
        <p:blipFill rotWithShape="1">
          <a:blip r:embed="rId4">
            <a:extLst>
              <a:ext uri="{28A0092B-C50C-407E-A947-70E740481C1C}">
                <a14:useLocalDpi xmlns:a14="http://schemas.microsoft.com/office/drawing/2010/main" val="0"/>
              </a:ext>
            </a:extLst>
          </a:blip>
          <a:srcRect t="21564" b="14349"/>
          <a:stretch/>
        </p:blipFill>
        <p:spPr>
          <a:xfrm>
            <a:off x="907946" y="4053019"/>
            <a:ext cx="4089162" cy="2146053"/>
          </a:xfrm>
          <a:prstGeom prst="rect">
            <a:avLst/>
          </a:prstGeom>
        </p:spPr>
      </p:pic>
      <p:sp>
        <p:nvSpPr>
          <p:cNvPr id="12" name="TextBox 11">
            <a:extLst>
              <a:ext uri="{FF2B5EF4-FFF2-40B4-BE49-F238E27FC236}">
                <a16:creationId xmlns:a16="http://schemas.microsoft.com/office/drawing/2014/main" id="{2AE3959F-0C95-4FB0-8E24-C958F2EF7E77}"/>
              </a:ext>
            </a:extLst>
          </p:cNvPr>
          <p:cNvSpPr txBox="1"/>
          <p:nvPr/>
        </p:nvSpPr>
        <p:spPr>
          <a:xfrm>
            <a:off x="2061115" y="5671332"/>
            <a:ext cx="1508426" cy="319446"/>
          </a:xfrm>
          <a:prstGeom prst="rect">
            <a:avLst/>
          </a:prstGeom>
          <a:solidFill>
            <a:srgbClr val="FFFF00"/>
          </a:solidFill>
        </p:spPr>
        <p:txBody>
          <a:bodyPr wrap="none" rtlCol="0">
            <a:spAutoFit/>
          </a:bodyPr>
          <a:lstStyle/>
          <a:p>
            <a:pPr>
              <a:lnSpc>
                <a:spcPct val="80000"/>
              </a:lnSpc>
            </a:pPr>
            <a:r>
              <a:rPr lang="en-US" altLang="ko-KR" b="1" dirty="0">
                <a:latin typeface="Calibri" panose="020F0502020204030204" pitchFamily="34" charset="0"/>
                <a:cs typeface="Calibri" panose="020F0502020204030204" pitchFamily="34" charset="0"/>
              </a:rPr>
              <a:t>Warm section</a:t>
            </a:r>
          </a:p>
        </p:txBody>
      </p:sp>
      <p:sp>
        <p:nvSpPr>
          <p:cNvPr id="13" name="TextBox 12"/>
          <p:cNvSpPr txBox="1"/>
          <p:nvPr/>
        </p:nvSpPr>
        <p:spPr>
          <a:xfrm>
            <a:off x="1316941" y="4502933"/>
            <a:ext cx="663382" cy="369332"/>
          </a:xfrm>
          <a:prstGeom prst="rect">
            <a:avLst/>
          </a:prstGeom>
          <a:noFill/>
        </p:spPr>
        <p:txBody>
          <a:bodyPr wrap="square" rtlCol="0">
            <a:spAutoFit/>
          </a:bodyPr>
          <a:lstStyle/>
          <a:p>
            <a:r>
              <a:rPr lang="en-US" altLang="ko-KR" b="1" dirty="0">
                <a:solidFill>
                  <a:srgbClr val="FFFF00"/>
                </a:solidFill>
              </a:rPr>
              <a:t>CM</a:t>
            </a:r>
            <a:endParaRPr lang="ko-KR" altLang="en-US" b="1" dirty="0">
              <a:solidFill>
                <a:srgbClr val="FFFF00"/>
              </a:solidFill>
            </a:endParaRPr>
          </a:p>
        </p:txBody>
      </p:sp>
      <p:sp>
        <p:nvSpPr>
          <p:cNvPr id="14" name="TextBox 13"/>
          <p:cNvSpPr txBox="1"/>
          <p:nvPr/>
        </p:nvSpPr>
        <p:spPr>
          <a:xfrm>
            <a:off x="2568393" y="4503459"/>
            <a:ext cx="663382" cy="369332"/>
          </a:xfrm>
          <a:prstGeom prst="rect">
            <a:avLst/>
          </a:prstGeom>
          <a:noFill/>
        </p:spPr>
        <p:txBody>
          <a:bodyPr wrap="square" rtlCol="0">
            <a:spAutoFit/>
          </a:bodyPr>
          <a:lstStyle/>
          <a:p>
            <a:r>
              <a:rPr lang="en-US" altLang="ko-KR" b="1" dirty="0">
                <a:solidFill>
                  <a:srgbClr val="FFFF00"/>
                </a:solidFill>
              </a:rPr>
              <a:t>CM</a:t>
            </a:r>
            <a:endParaRPr lang="ko-KR" altLang="en-US" b="1" dirty="0">
              <a:solidFill>
                <a:srgbClr val="FFFF00"/>
              </a:solidFill>
            </a:endParaRPr>
          </a:p>
        </p:txBody>
      </p:sp>
      <p:sp>
        <p:nvSpPr>
          <p:cNvPr id="15" name="TextBox 14"/>
          <p:cNvSpPr txBox="1"/>
          <p:nvPr/>
        </p:nvSpPr>
        <p:spPr>
          <a:xfrm>
            <a:off x="3782750" y="4502933"/>
            <a:ext cx="663382" cy="369332"/>
          </a:xfrm>
          <a:prstGeom prst="rect">
            <a:avLst/>
          </a:prstGeom>
          <a:noFill/>
        </p:spPr>
        <p:txBody>
          <a:bodyPr wrap="square" rtlCol="0">
            <a:spAutoFit/>
          </a:bodyPr>
          <a:lstStyle/>
          <a:p>
            <a:r>
              <a:rPr lang="en-US" altLang="ko-KR" b="1" dirty="0">
                <a:solidFill>
                  <a:srgbClr val="FFFF00"/>
                </a:solidFill>
              </a:rPr>
              <a:t>CM</a:t>
            </a:r>
            <a:endParaRPr lang="ko-KR" altLang="en-US" b="1" dirty="0">
              <a:solidFill>
                <a:srgbClr val="FFFF00"/>
              </a:solidFill>
            </a:endParaRPr>
          </a:p>
        </p:txBody>
      </p:sp>
      <p:cxnSp>
        <p:nvCxnSpPr>
          <p:cNvPr id="16" name="직선 화살표 연결선 15"/>
          <p:cNvCxnSpPr/>
          <p:nvPr/>
        </p:nvCxnSpPr>
        <p:spPr>
          <a:xfrm flipV="1">
            <a:off x="3056882" y="5314820"/>
            <a:ext cx="390604" cy="356512"/>
          </a:xfrm>
          <a:prstGeom prst="straightConnector1">
            <a:avLst/>
          </a:prstGeom>
          <a:ln w="34925">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직선 화살표 연결선 16"/>
          <p:cNvCxnSpPr/>
          <p:nvPr/>
        </p:nvCxnSpPr>
        <p:spPr>
          <a:xfrm flipH="1" flipV="1">
            <a:off x="2212613" y="5314820"/>
            <a:ext cx="355781" cy="356512"/>
          </a:xfrm>
          <a:prstGeom prst="straightConnector1">
            <a:avLst/>
          </a:prstGeom>
          <a:ln w="34925">
            <a:solidFill>
              <a:srgbClr val="FFFF00"/>
            </a:solidFill>
            <a:tailEnd type="triangle"/>
          </a:ln>
        </p:spPr>
        <p:style>
          <a:lnRef idx="1">
            <a:schemeClr val="accent1"/>
          </a:lnRef>
          <a:fillRef idx="0">
            <a:schemeClr val="accent1"/>
          </a:fillRef>
          <a:effectRef idx="0">
            <a:schemeClr val="accent1"/>
          </a:effectRef>
          <a:fontRef idx="minor">
            <a:schemeClr val="tx1"/>
          </a:fontRef>
        </p:style>
      </p:cxnSp>
      <p:pic>
        <p:nvPicPr>
          <p:cNvPr id="22" name="그림 59"/>
          <p:cNvPicPr/>
          <p:nvPr/>
        </p:nvPicPr>
        <p:blipFill>
          <a:blip r:embed="rId5"/>
          <a:stretch/>
        </p:blipFill>
        <p:spPr>
          <a:xfrm>
            <a:off x="5148606" y="2178895"/>
            <a:ext cx="6806672" cy="3356991"/>
          </a:xfrm>
          <a:prstGeom prst="rect">
            <a:avLst/>
          </a:prstGeom>
          <a:ln w="0">
            <a:noFill/>
          </a:ln>
        </p:spPr>
      </p:pic>
      <p:sp>
        <p:nvSpPr>
          <p:cNvPr id="23" name="TextBox 22"/>
          <p:cNvSpPr txBox="1"/>
          <p:nvPr/>
        </p:nvSpPr>
        <p:spPr>
          <a:xfrm>
            <a:off x="6225633" y="4965854"/>
            <a:ext cx="783739" cy="369332"/>
          </a:xfrm>
          <a:prstGeom prst="rect">
            <a:avLst/>
          </a:prstGeom>
          <a:noFill/>
        </p:spPr>
        <p:txBody>
          <a:bodyPr wrap="square" rtlCol="0">
            <a:spAutoFit/>
          </a:bodyPr>
          <a:lstStyle/>
          <a:p>
            <a:r>
              <a:rPr lang="en-US" altLang="ko-KR" b="1" dirty="0">
                <a:solidFill>
                  <a:srgbClr val="FFFF00"/>
                </a:solidFill>
              </a:rPr>
              <a:t>SCL3</a:t>
            </a:r>
            <a:endParaRPr lang="ko-KR" altLang="en-US" b="1" dirty="0">
              <a:solidFill>
                <a:srgbClr val="FFFF00"/>
              </a:solidFill>
            </a:endParaRPr>
          </a:p>
        </p:txBody>
      </p:sp>
    </p:spTree>
    <p:extLst>
      <p:ext uri="{BB962C8B-B14F-4D97-AF65-F5344CB8AC3E}">
        <p14:creationId xmlns:p14="http://schemas.microsoft.com/office/powerpoint/2010/main" val="416393078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5360" y="80628"/>
            <a:ext cx="11164821" cy="692696"/>
          </a:xfrm>
        </p:spPr>
        <p:txBody>
          <a:bodyPr>
            <a:normAutofit fontScale="90000"/>
          </a:bodyPr>
          <a:lstStyle/>
          <a:p>
            <a:r>
              <a:rPr lang="en-US" altLang="ko-KR" dirty="0"/>
              <a:t>Beam Commissioning</a:t>
            </a:r>
            <a:endParaRPr lang="ko-KR" altLang="en-US" dirty="0"/>
          </a:p>
        </p:txBody>
      </p:sp>
      <p:sp>
        <p:nvSpPr>
          <p:cNvPr id="4" name="내용 개체 틀 2"/>
          <p:cNvSpPr txBox="1">
            <a:spLocks/>
          </p:cNvSpPr>
          <p:nvPr/>
        </p:nvSpPr>
        <p:spPr>
          <a:xfrm>
            <a:off x="371364" y="980728"/>
            <a:ext cx="10513168" cy="5328592"/>
          </a:xfrm>
          <a:prstGeom prst="rect">
            <a:avLst/>
          </a:prstGeom>
        </p:spPr>
        <p:txBody>
          <a:bodyPr vert="horz" lIns="91440" tIns="45720" rIns="91440" bIns="45720" rtlCol="0">
            <a:normAutofit fontScale="92500" lnSpcReduction="10000"/>
          </a:bodyPr>
          <a:lstStyle>
            <a:lvl1pPr marL="342891" indent="-342891" algn="l" defTabSz="914377" rtl="0" eaLnBrk="1" latinLnBrk="1" hangingPunct="1">
              <a:spcBef>
                <a:spcPct val="20000"/>
              </a:spcBef>
              <a:buFont typeface="Arial" pitchFamily="34" charset="0"/>
              <a:buChar char="•"/>
              <a:defRPr sz="2400" kern="1200">
                <a:solidFill>
                  <a:schemeClr val="tx1"/>
                </a:solidFill>
                <a:latin typeface="+mn-lt"/>
                <a:ea typeface="+mn-ea"/>
                <a:cs typeface="+mn-cs"/>
              </a:defRPr>
            </a:lvl1pPr>
            <a:lvl2pPr marL="742932" indent="-28574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2pPr>
            <a:lvl3pPr marL="1142971" indent="-228594" algn="l" defTabSz="914377" rtl="0" eaLnBrk="1" latinLnBrk="1" hangingPunct="1">
              <a:spcBef>
                <a:spcPct val="20000"/>
              </a:spcBef>
              <a:buFont typeface="Arial" pitchFamily="34" charset="0"/>
              <a:buChar char="•"/>
              <a:defRPr sz="1800" kern="1200">
                <a:solidFill>
                  <a:schemeClr val="tx1"/>
                </a:solidFill>
                <a:latin typeface="+mn-lt"/>
                <a:ea typeface="+mn-ea"/>
                <a:cs typeface="+mn-cs"/>
              </a:defRPr>
            </a:lvl3pPr>
            <a:lvl4pPr marL="1600160" indent="-228594" algn="l" defTabSz="914377" rtl="0" eaLnBrk="1" latinLnBrk="1" hangingPunct="1">
              <a:spcBef>
                <a:spcPct val="20000"/>
              </a:spcBef>
              <a:buFont typeface="Arial" pitchFamily="34" charset="0"/>
              <a:buChar char="–"/>
              <a:defRPr sz="1600" kern="1200">
                <a:solidFill>
                  <a:schemeClr val="tx1"/>
                </a:solidFill>
                <a:latin typeface="+mn-lt"/>
                <a:ea typeface="+mn-ea"/>
                <a:cs typeface="+mn-cs"/>
              </a:defRPr>
            </a:lvl4pPr>
            <a:lvl5pPr marL="2057349" indent="-228594" algn="l" defTabSz="914377" rtl="0" eaLnBrk="1" latinLnBrk="1" hangingPunct="1">
              <a:spcBef>
                <a:spcPct val="20000"/>
              </a:spcBef>
              <a:buFont typeface="Arial" pitchFamily="34" charset="0"/>
              <a:buChar char="»"/>
              <a:defRPr sz="1600" kern="1200">
                <a:solidFill>
                  <a:schemeClr val="tx1"/>
                </a:solidFill>
                <a:latin typeface="+mn-lt"/>
                <a:ea typeface="+mn-ea"/>
                <a:cs typeface="+mn-cs"/>
              </a:defRPr>
            </a:lvl5pPr>
            <a:lvl6pPr marL="2514537" indent="-228594" algn="l" defTabSz="914377" rtl="0" eaLnBrk="1" latinLnBrk="1" hangingPunct="1">
              <a:spcBef>
                <a:spcPct val="20000"/>
              </a:spcBef>
              <a:buFont typeface="Arial" pitchFamily="34" charset="0"/>
              <a:buChar char="•"/>
              <a:defRPr sz="1600" kern="1200">
                <a:solidFill>
                  <a:schemeClr val="tx1"/>
                </a:solidFill>
                <a:latin typeface="+mn-lt"/>
                <a:ea typeface="+mn-ea"/>
                <a:cs typeface="+mn-cs"/>
              </a:defRPr>
            </a:lvl6pPr>
            <a:lvl7pPr marL="2971726" indent="-228594" algn="l" defTabSz="914377" rtl="0" eaLnBrk="1" latinLnBrk="1" hangingPunct="1">
              <a:spcBef>
                <a:spcPct val="20000"/>
              </a:spcBef>
              <a:buFont typeface="Arial" pitchFamily="34" charset="0"/>
              <a:buChar char="•"/>
              <a:defRPr sz="1600" kern="1200">
                <a:solidFill>
                  <a:schemeClr val="tx1"/>
                </a:solidFill>
                <a:latin typeface="+mn-lt"/>
                <a:ea typeface="+mn-ea"/>
                <a:cs typeface="+mn-cs"/>
              </a:defRPr>
            </a:lvl7pPr>
            <a:lvl8pPr marL="3428914" indent="-228594" algn="l" defTabSz="914377" rtl="0" eaLnBrk="1" latinLnBrk="1" hangingPunct="1">
              <a:spcBef>
                <a:spcPct val="20000"/>
              </a:spcBef>
              <a:buFont typeface="Arial" pitchFamily="34" charset="0"/>
              <a:buChar char="•"/>
              <a:defRPr sz="1600" kern="1200">
                <a:solidFill>
                  <a:schemeClr val="tx1"/>
                </a:solidFill>
                <a:latin typeface="+mn-lt"/>
                <a:ea typeface="+mn-ea"/>
                <a:cs typeface="+mn-cs"/>
              </a:defRPr>
            </a:lvl8pPr>
            <a:lvl9pPr marL="3886103" indent="-228594" algn="l" defTabSz="914377" rtl="0" eaLnBrk="1" latinLnBrk="1" hangingPunct="1">
              <a:spcBef>
                <a:spcPct val="20000"/>
              </a:spcBef>
              <a:buFont typeface="Arial" pitchFamily="34" charset="0"/>
              <a:buChar char="•"/>
              <a:defRPr sz="1600" kern="1200">
                <a:solidFill>
                  <a:schemeClr val="tx1"/>
                </a:solidFill>
                <a:latin typeface="+mn-lt"/>
                <a:ea typeface="+mn-ea"/>
                <a:cs typeface="+mn-cs"/>
              </a:defRPr>
            </a:lvl9pPr>
          </a:lstStyle>
          <a:p>
            <a:pPr fontAlgn="base"/>
            <a:r>
              <a:rPr lang="en-US" altLang="ko-KR" b="1" dirty="0"/>
              <a:t>Measurements for commissioning</a:t>
            </a:r>
          </a:p>
          <a:p>
            <a:pPr marL="536575" indent="-263525" fontAlgn="base">
              <a:buFontTx/>
              <a:buChar char="-"/>
            </a:pPr>
            <a:r>
              <a:rPr lang="en-US" altLang="ko-KR" sz="2200" dirty="0"/>
              <a:t>Emittance (X and Y) : Allison scanners, wirescanners, quad scan methods</a:t>
            </a:r>
          </a:p>
          <a:p>
            <a:pPr marL="536575" indent="-263525" fontAlgn="base">
              <a:buFontTx/>
              <a:buChar char="-"/>
            </a:pPr>
            <a:r>
              <a:rPr lang="en-US" altLang="ko-KR" sz="2200" dirty="0"/>
              <a:t>Cavity RF set-point (phase scan, BPM)</a:t>
            </a:r>
          </a:p>
          <a:p>
            <a:pPr marL="536575" indent="-263525" fontAlgn="base">
              <a:buFontTx/>
              <a:buChar char="-"/>
            </a:pPr>
            <a:r>
              <a:rPr lang="en-US" altLang="ko-KR" sz="2200" dirty="0"/>
              <a:t>Beam energy (phase scan, TOF with BPMs)</a:t>
            </a:r>
          </a:p>
          <a:p>
            <a:pPr marL="536575" indent="-263525" fontAlgn="base">
              <a:buFontTx/>
              <a:buChar char="-"/>
            </a:pPr>
            <a:r>
              <a:rPr lang="en-US" altLang="ko-KR" sz="2200" dirty="0"/>
              <a:t>Beam current, transmission</a:t>
            </a:r>
            <a:r>
              <a:rPr lang="ko-KR" altLang="en-US" sz="2200" dirty="0"/>
              <a:t> </a:t>
            </a:r>
            <a:r>
              <a:rPr lang="en-US" altLang="ko-KR" sz="2200" dirty="0"/>
              <a:t> (ACCT, FC)</a:t>
            </a:r>
          </a:p>
          <a:p>
            <a:pPr marL="536575" indent="-263525" fontAlgn="base">
              <a:buFontTx/>
              <a:buChar char="-"/>
            </a:pPr>
            <a:r>
              <a:rPr lang="en-US" altLang="ko-KR" sz="2200" dirty="0"/>
              <a:t>Orbit correction (BPM / Wirescanner &amp;</a:t>
            </a:r>
            <a:r>
              <a:rPr lang="ko-KR" altLang="en-US" sz="2200" dirty="0"/>
              <a:t> </a:t>
            </a:r>
            <a:r>
              <a:rPr lang="en-US" altLang="ko-KR" sz="2200" dirty="0"/>
              <a:t>dipole steerer)</a:t>
            </a:r>
          </a:p>
          <a:p>
            <a:pPr marL="536575" indent="-263525" fontAlgn="base">
              <a:buFontTx/>
              <a:buChar char="-"/>
            </a:pPr>
            <a:r>
              <a:rPr lang="en-US" altLang="ko-KR" sz="2200" dirty="0"/>
              <a:t>Beam transverse profile (</a:t>
            </a:r>
            <a:r>
              <a:rPr lang="en-US" altLang="ko-KR" sz="2200" dirty="0" err="1"/>
              <a:t>wirescanner</a:t>
            </a:r>
            <a:r>
              <a:rPr lang="en-US" altLang="ko-KR" sz="2200" dirty="0"/>
              <a:t>)</a:t>
            </a:r>
          </a:p>
          <a:p>
            <a:pPr marL="536575" indent="-263525" fontAlgn="base">
              <a:buFontTx/>
              <a:buChar char="-"/>
            </a:pPr>
            <a:r>
              <a:rPr lang="en-US" altLang="ko-KR" sz="2200" dirty="0"/>
              <a:t>Beam longitudinal profiles (Fast Faraday Cup)</a:t>
            </a:r>
          </a:p>
          <a:p>
            <a:pPr marL="536575" indent="-263525" fontAlgn="base">
              <a:buFontTx/>
              <a:buChar char="-"/>
            </a:pPr>
            <a:r>
              <a:rPr lang="en-US" altLang="ko-KR" sz="2200" dirty="0"/>
              <a:t>Transverse matching (wirescanner)</a:t>
            </a:r>
          </a:p>
          <a:p>
            <a:pPr marL="536575" indent="-263525" fontAlgn="base">
              <a:buFontTx/>
              <a:buChar char="-"/>
            </a:pPr>
            <a:endParaRPr lang="en-US" altLang="ko-KR" sz="2000" dirty="0"/>
          </a:p>
          <a:p>
            <a:r>
              <a:rPr lang="en-US" altLang="ko-KR" b="1" dirty="0"/>
              <a:t>Physics applications for commissioning</a:t>
            </a:r>
          </a:p>
          <a:p>
            <a:pPr marL="536575" indent="-263525">
              <a:buFontTx/>
              <a:buChar char="-"/>
            </a:pPr>
            <a:r>
              <a:rPr lang="en-US" altLang="ko-KR" sz="2200" dirty="0"/>
              <a:t>BIPAM (Beam Input Parameters And Matching)</a:t>
            </a:r>
          </a:p>
          <a:p>
            <a:pPr marL="536575" indent="-263525">
              <a:buFontTx/>
              <a:buChar char="-"/>
            </a:pPr>
            <a:r>
              <a:rPr lang="en-US" altLang="ko-KR" sz="2200" dirty="0"/>
              <a:t>CAPS (Cavity Amplitude and Phase Scan)</a:t>
            </a:r>
          </a:p>
          <a:p>
            <a:pPr marL="536575" indent="-263525">
              <a:buFontTx/>
              <a:buChar char="-"/>
            </a:pPr>
            <a:r>
              <a:rPr lang="en-US" altLang="ko-KR" sz="2200" dirty="0"/>
              <a:t>Orbit correction application</a:t>
            </a:r>
          </a:p>
          <a:p>
            <a:pPr marL="536575" indent="-263525">
              <a:buFontTx/>
              <a:buChar char="-"/>
            </a:pPr>
            <a:r>
              <a:rPr lang="en-US" altLang="ko-KR" sz="2200" dirty="0"/>
              <a:t>Emittance data analysis &amp; wirescanner data analysis </a:t>
            </a:r>
          </a:p>
          <a:p>
            <a:endParaRPr lang="ko-KR" altLang="en-US" dirty="0"/>
          </a:p>
        </p:txBody>
      </p:sp>
      <p:sp>
        <p:nvSpPr>
          <p:cNvPr id="5" name="슬라이드 번호 개체 틀 2"/>
          <p:cNvSpPr txBox="1">
            <a:spLocks/>
          </p:cNvSpPr>
          <p:nvPr/>
        </p:nvSpPr>
        <p:spPr>
          <a:xfrm>
            <a:off x="7778824" y="6525344"/>
            <a:ext cx="2133600" cy="216024"/>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8ECE3F3E-312A-4DBA-B1CF-08141468BDBF}" type="slidenum">
              <a:rPr lang="ko-KR" altLang="en-US" smtClean="0"/>
              <a:pPr/>
              <a:t>77</a:t>
            </a:fld>
            <a:endParaRPr lang="ko-KR" altLang="en-US" dirty="0"/>
          </a:p>
        </p:txBody>
      </p:sp>
    </p:spTree>
    <p:extLst>
      <p:ext uri="{BB962C8B-B14F-4D97-AF65-F5344CB8AC3E}">
        <p14:creationId xmlns:p14="http://schemas.microsoft.com/office/powerpoint/2010/main" val="157229476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144016"/>
            <a:ext cx="12192000" cy="692696"/>
          </a:xfrm>
        </p:spPr>
        <p:txBody>
          <a:bodyPr>
            <a:normAutofit fontScale="90000"/>
          </a:bodyPr>
          <a:lstStyle/>
          <a:p>
            <a:r>
              <a:rPr lang="en-US" altLang="ko-KR" dirty="0"/>
              <a:t>The RAON Injector</a:t>
            </a:r>
            <a:endParaRPr lang="ko-KR" altLang="en-US" dirty="0"/>
          </a:p>
        </p:txBody>
      </p:sp>
      <p:sp>
        <p:nvSpPr>
          <p:cNvPr id="4" name="Rectangle 2"/>
          <p:cNvSpPr>
            <a:spLocks noChangeArrowheads="1"/>
          </p:cNvSpPr>
          <p:nvPr/>
        </p:nvSpPr>
        <p:spPr bwMode="auto">
          <a:xfrm>
            <a:off x="1524003" y="439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sp>
        <p:nvSpPr>
          <p:cNvPr id="3" name="슬라이드 번호 개체 틀 2"/>
          <p:cNvSpPr>
            <a:spLocks noGrp="1"/>
          </p:cNvSpPr>
          <p:nvPr>
            <p:ph type="sldNum" sz="quarter" idx="4294967295"/>
          </p:nvPr>
        </p:nvSpPr>
        <p:spPr>
          <a:xfrm>
            <a:off x="7778824" y="6525344"/>
            <a:ext cx="2133600" cy="216024"/>
          </a:xfrm>
          <a:prstGeom prst="rect">
            <a:avLst/>
          </a:prstGeom>
        </p:spPr>
        <p:txBody>
          <a:bodyPr/>
          <a:lstStyle/>
          <a:p>
            <a:fld id="{8ECE3F3E-312A-4DBA-B1CF-08141468BDBF}" type="slidenum">
              <a:rPr lang="ko-KR" altLang="en-US" smtClean="0"/>
              <a:pPr/>
              <a:t>78</a:t>
            </a:fld>
            <a:endParaRPr lang="ko-KR" altLang="en-US" dirty="0"/>
          </a:p>
        </p:txBody>
      </p:sp>
      <p:pic>
        <p:nvPicPr>
          <p:cNvPr id="9" name="그림 8"/>
          <p:cNvPicPr>
            <a:picLocks noChangeAspect="1"/>
          </p:cNvPicPr>
          <p:nvPr/>
        </p:nvPicPr>
        <p:blipFill rotWithShape="1">
          <a:blip r:embed="rId2">
            <a:extLst>
              <a:ext uri="{28A0092B-C50C-407E-A947-70E740481C1C}">
                <a14:useLocalDpi xmlns:a14="http://schemas.microsoft.com/office/drawing/2010/main" val="0"/>
              </a:ext>
            </a:extLst>
          </a:blip>
          <a:srcRect t="3040"/>
          <a:stretch/>
        </p:blipFill>
        <p:spPr>
          <a:xfrm>
            <a:off x="195872" y="2348880"/>
            <a:ext cx="8312396" cy="3600400"/>
          </a:xfrm>
          <a:prstGeom prst="rect">
            <a:avLst/>
          </a:prstGeom>
        </p:spPr>
      </p:pic>
      <p:sp>
        <p:nvSpPr>
          <p:cNvPr id="10" name="TextBox 9"/>
          <p:cNvSpPr txBox="1"/>
          <p:nvPr/>
        </p:nvSpPr>
        <p:spPr>
          <a:xfrm>
            <a:off x="504056" y="970273"/>
            <a:ext cx="10848528" cy="1107996"/>
          </a:xfrm>
          <a:prstGeom prst="rect">
            <a:avLst/>
          </a:prstGeom>
          <a:noFill/>
        </p:spPr>
        <p:txBody>
          <a:bodyPr wrap="square" rtlCol="0">
            <a:spAutoFit/>
          </a:bodyPr>
          <a:lstStyle/>
          <a:p>
            <a:r>
              <a:rPr lang="en-US" altLang="ko-KR" sz="2200" dirty="0">
                <a:latin typeface="Arial" panose="020B0604020202020204" pitchFamily="34" charset="0"/>
                <a:cs typeface="Arial" panose="020B0604020202020204" pitchFamily="34" charset="0"/>
              </a:rPr>
              <a:t> - RAON injector: 14.5 GHz ECR IS (10keV/u), LEBT, RFQ (507 keV/u) , MEBT</a:t>
            </a:r>
          </a:p>
          <a:p>
            <a:endParaRPr lang="en-US" altLang="ko-KR" sz="2200" dirty="0">
              <a:latin typeface="Arial" panose="020B0604020202020204" pitchFamily="34" charset="0"/>
              <a:cs typeface="Arial" panose="020B0604020202020204" pitchFamily="34" charset="0"/>
            </a:endParaRPr>
          </a:p>
          <a:p>
            <a:r>
              <a:rPr lang="en-US" altLang="ko-KR" sz="2200" dirty="0">
                <a:latin typeface="Arial" panose="020B0604020202020204" pitchFamily="34" charset="0"/>
                <a:cs typeface="Arial" panose="020B0604020202020204" pitchFamily="34" charset="0"/>
              </a:rPr>
              <a:t> - Injector beam commissioning: </a:t>
            </a:r>
            <a:r>
              <a:rPr lang="en-US" altLang="ko-KR" sz="2200" dirty="0">
                <a:latin typeface="Arial" panose="020B0604020202020204" pitchFamily="34" charset="0"/>
                <a:cs typeface="Arial" panose="020B0604020202020204" pitchFamily="34" charset="0"/>
                <a:sym typeface="Symbol" panose="05050102010706020507" pitchFamily="18" charset="2"/>
              </a:rPr>
              <a:t>Ar</a:t>
            </a:r>
            <a:r>
              <a:rPr lang="en-US" altLang="ko-KR" sz="2200" baseline="30000" dirty="0">
                <a:latin typeface="Arial" panose="020B0604020202020204" pitchFamily="34" charset="0"/>
                <a:cs typeface="Arial" panose="020B0604020202020204" pitchFamily="34" charset="0"/>
                <a:sym typeface="Symbol" panose="05050102010706020507" pitchFamily="18" charset="2"/>
              </a:rPr>
              <a:t>9+</a:t>
            </a:r>
            <a:r>
              <a:rPr lang="en-US" altLang="ko-KR" sz="2200" dirty="0">
                <a:latin typeface="Arial" panose="020B0604020202020204" pitchFamily="34" charset="0"/>
                <a:cs typeface="Arial" panose="020B0604020202020204" pitchFamily="34" charset="0"/>
                <a:sym typeface="Symbol" panose="05050102010706020507" pitchFamily="18" charset="2"/>
              </a:rPr>
              <a:t>, Ar</a:t>
            </a:r>
            <a:r>
              <a:rPr lang="en-US" altLang="ko-KR" sz="2200" baseline="30000" dirty="0">
                <a:latin typeface="Arial" panose="020B0604020202020204" pitchFamily="34" charset="0"/>
                <a:cs typeface="Arial" panose="020B0604020202020204" pitchFamily="34" charset="0"/>
                <a:sym typeface="Symbol" panose="05050102010706020507" pitchFamily="18" charset="2"/>
              </a:rPr>
              <a:t>8+</a:t>
            </a:r>
            <a:r>
              <a:rPr lang="en-US" altLang="ko-KR" sz="2200" dirty="0">
                <a:latin typeface="Arial" panose="020B0604020202020204" pitchFamily="34" charset="0"/>
                <a:cs typeface="Arial" panose="020B0604020202020204" pitchFamily="34" charset="0"/>
                <a:sym typeface="Symbol" panose="05050102010706020507" pitchFamily="18" charset="2"/>
              </a:rPr>
              <a:t>, O</a:t>
            </a:r>
            <a:r>
              <a:rPr lang="en-US" altLang="ko-KR" sz="2200" baseline="30000" dirty="0">
                <a:latin typeface="Arial" panose="020B0604020202020204" pitchFamily="34" charset="0"/>
                <a:cs typeface="Arial" panose="020B0604020202020204" pitchFamily="34" charset="0"/>
                <a:sym typeface="Symbol" panose="05050102010706020507" pitchFamily="18" charset="2"/>
              </a:rPr>
              <a:t>6+</a:t>
            </a:r>
            <a:r>
              <a:rPr lang="en-US" altLang="ko-KR" sz="2200" dirty="0">
                <a:latin typeface="Arial" panose="020B0604020202020204" pitchFamily="34" charset="0"/>
                <a:cs typeface="Arial" panose="020B0604020202020204" pitchFamily="34" charset="0"/>
                <a:sym typeface="Symbol" panose="05050102010706020507" pitchFamily="18" charset="2"/>
              </a:rPr>
              <a:t>, Ne</a:t>
            </a:r>
            <a:r>
              <a:rPr lang="en-US" altLang="ko-KR" sz="2200" baseline="30000" dirty="0">
                <a:latin typeface="Arial" panose="020B0604020202020204" pitchFamily="34" charset="0"/>
                <a:cs typeface="Arial" panose="020B0604020202020204" pitchFamily="34" charset="0"/>
                <a:sym typeface="Symbol" panose="05050102010706020507" pitchFamily="18" charset="2"/>
              </a:rPr>
              <a:t>4+</a:t>
            </a:r>
            <a:r>
              <a:rPr lang="en-US" altLang="ko-KR" sz="2200" dirty="0">
                <a:latin typeface="Arial" panose="020B0604020202020204" pitchFamily="34" charset="0"/>
                <a:cs typeface="Arial" panose="020B0604020202020204" pitchFamily="34" charset="0"/>
                <a:sym typeface="Symbol" panose="05050102010706020507" pitchFamily="18" charset="2"/>
              </a:rPr>
              <a:t>, Ne</a:t>
            </a:r>
            <a:r>
              <a:rPr lang="en-US" altLang="ko-KR" sz="2200" baseline="30000" dirty="0">
                <a:latin typeface="Arial" panose="020B0604020202020204" pitchFamily="34" charset="0"/>
                <a:cs typeface="Arial" panose="020B0604020202020204" pitchFamily="34" charset="0"/>
                <a:sym typeface="Symbol" panose="05050102010706020507" pitchFamily="18" charset="2"/>
              </a:rPr>
              <a:t>6+</a:t>
            </a:r>
            <a:r>
              <a:rPr lang="en-US" altLang="ko-KR" sz="2200" dirty="0">
                <a:latin typeface="Arial" panose="020B0604020202020204" pitchFamily="34" charset="0"/>
                <a:cs typeface="Arial" panose="020B0604020202020204" pitchFamily="34" charset="0"/>
                <a:sym typeface="Symbol" panose="05050102010706020507" pitchFamily="18" charset="2"/>
              </a:rPr>
              <a:t>, He</a:t>
            </a:r>
            <a:r>
              <a:rPr lang="en-US" altLang="ko-KR" sz="2200" baseline="30000" dirty="0">
                <a:latin typeface="Arial" panose="020B0604020202020204" pitchFamily="34" charset="0"/>
                <a:cs typeface="Arial" panose="020B0604020202020204" pitchFamily="34" charset="0"/>
                <a:sym typeface="Symbol" panose="05050102010706020507" pitchFamily="18" charset="2"/>
              </a:rPr>
              <a:t>2+</a:t>
            </a:r>
            <a:r>
              <a:rPr lang="en-US" altLang="ko-KR" sz="2200" dirty="0">
                <a:latin typeface="Arial" panose="020B0604020202020204" pitchFamily="34" charset="0"/>
                <a:cs typeface="Arial" panose="020B0604020202020204" pitchFamily="34" charset="0"/>
                <a:sym typeface="Symbol" panose="05050102010706020507" pitchFamily="18" charset="2"/>
              </a:rPr>
              <a:t>, H</a:t>
            </a:r>
            <a:r>
              <a:rPr lang="en-US" altLang="ko-KR" sz="2200" baseline="30000" dirty="0">
                <a:latin typeface="Arial" panose="020B0604020202020204" pitchFamily="34" charset="0"/>
                <a:cs typeface="Arial" panose="020B0604020202020204" pitchFamily="34" charset="0"/>
                <a:sym typeface="Symbol" panose="05050102010706020507" pitchFamily="18" charset="2"/>
              </a:rPr>
              <a:t>+</a:t>
            </a:r>
            <a:r>
              <a:rPr lang="en-US" altLang="ko-KR" sz="2200" dirty="0">
                <a:latin typeface="Arial" panose="020B0604020202020204" pitchFamily="34" charset="0"/>
                <a:cs typeface="Arial" panose="020B0604020202020204" pitchFamily="34" charset="0"/>
                <a:sym typeface="Symbol" panose="05050102010706020507" pitchFamily="18" charset="2"/>
              </a:rPr>
              <a:t> beams</a:t>
            </a:r>
            <a:endParaRPr lang="en-US" altLang="ko-KR" sz="2200" dirty="0">
              <a:latin typeface="Arial" panose="020B0604020202020204" pitchFamily="34" charset="0"/>
              <a:cs typeface="Arial" panose="020B0604020202020204" pitchFamily="34" charset="0"/>
            </a:endParaRPr>
          </a:p>
        </p:txBody>
      </p:sp>
      <p:pic>
        <p:nvPicPr>
          <p:cNvPr id="6" name="그림 5"/>
          <p:cNvPicPr>
            <a:picLocks noChangeAspect="1"/>
          </p:cNvPicPr>
          <p:nvPr/>
        </p:nvPicPr>
        <p:blipFill>
          <a:blip r:embed="rId3"/>
          <a:stretch>
            <a:fillRect/>
          </a:stretch>
        </p:blipFill>
        <p:spPr>
          <a:xfrm>
            <a:off x="8624270" y="2348881"/>
            <a:ext cx="3304378" cy="4392487"/>
          </a:xfrm>
          <a:prstGeom prst="rect">
            <a:avLst/>
          </a:prstGeom>
        </p:spPr>
      </p:pic>
      <p:sp>
        <p:nvSpPr>
          <p:cNvPr id="5" name="TextBox 4">
            <a:extLst>
              <a:ext uri="{FF2B5EF4-FFF2-40B4-BE49-F238E27FC236}">
                <a16:creationId xmlns:a16="http://schemas.microsoft.com/office/drawing/2014/main" id="{AB69A934-3194-49FE-97BE-17B57885DC2D}"/>
              </a:ext>
            </a:extLst>
          </p:cNvPr>
          <p:cNvSpPr txBox="1"/>
          <p:nvPr/>
        </p:nvSpPr>
        <p:spPr>
          <a:xfrm>
            <a:off x="211583" y="3805299"/>
            <a:ext cx="591829" cy="292388"/>
          </a:xfrm>
          <a:prstGeom prst="rect">
            <a:avLst/>
          </a:prstGeom>
          <a:noFill/>
          <a:ln>
            <a:solidFill>
              <a:schemeClr val="tx1"/>
            </a:solidFill>
          </a:ln>
        </p:spPr>
        <p:txBody>
          <a:bodyPr wrap="none" rtlCol="0">
            <a:spAutoFit/>
          </a:bodyPr>
          <a:lstStyle/>
          <a:p>
            <a:r>
              <a:rPr lang="en-US" altLang="ko-KR" sz="1250" b="1" dirty="0">
                <a:latin typeface="Arial" panose="020B0604020202020204" pitchFamily="34" charset="0"/>
                <a:cs typeface="Arial" panose="020B0604020202020204" pitchFamily="34" charset="0"/>
              </a:rPr>
              <a:t>QWR</a:t>
            </a:r>
            <a:endParaRPr lang="ko-KR" altLang="en-US" sz="125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89719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5360" y="116632"/>
            <a:ext cx="11164821" cy="692696"/>
          </a:xfrm>
        </p:spPr>
        <p:txBody>
          <a:bodyPr>
            <a:normAutofit/>
          </a:bodyPr>
          <a:lstStyle/>
          <a:p>
            <a:r>
              <a:rPr lang="en-US" altLang="ko-KR" sz="3600" dirty="0"/>
              <a:t>LEBT beam parameters</a:t>
            </a:r>
            <a:endParaRPr lang="ko-KR" altLang="en-US" sz="3600" dirty="0"/>
          </a:p>
        </p:txBody>
      </p:sp>
      <p:sp>
        <p:nvSpPr>
          <p:cNvPr id="4" name="내용 개체 틀 2"/>
          <p:cNvSpPr>
            <a:spLocks noGrp="1"/>
          </p:cNvSpPr>
          <p:nvPr>
            <p:ph sz="half" idx="2"/>
          </p:nvPr>
        </p:nvSpPr>
        <p:spPr>
          <a:xfrm>
            <a:off x="371364" y="944724"/>
            <a:ext cx="8424936" cy="2809554"/>
          </a:xfrm>
        </p:spPr>
        <p:txBody>
          <a:bodyPr>
            <a:normAutofit/>
          </a:bodyPr>
          <a:lstStyle/>
          <a:p>
            <a:pPr marL="179388" indent="-179388"/>
            <a:r>
              <a:rPr lang="en-US" altLang="ko-KR" dirty="0">
                <a:latin typeface="Arial" panose="020B0604020202020204" pitchFamily="34" charset="0"/>
                <a:cs typeface="Arial" panose="020B0604020202020204" pitchFamily="34" charset="0"/>
              </a:rPr>
              <a:t>Beam parameter measurement </a:t>
            </a:r>
            <a:r>
              <a:rPr lang="en-US" altLang="ko-KR" sz="2000" dirty="0">
                <a:latin typeface="Arial" panose="020B0604020202020204" pitchFamily="34" charset="0"/>
                <a:cs typeface="Arial" panose="020B0604020202020204" pitchFamily="34" charset="0"/>
              </a:rPr>
              <a:t>(Allison scanners, wire-scanners)</a:t>
            </a:r>
          </a:p>
          <a:p>
            <a:pPr marL="179388" indent="0">
              <a:buNone/>
            </a:pPr>
            <a:r>
              <a:rPr lang="en-US" altLang="ko-KR" sz="2000" dirty="0">
                <a:latin typeface="Arial" panose="020B0604020202020204" pitchFamily="34" charset="0"/>
                <a:cs typeface="Arial" panose="020B0604020202020204" pitchFamily="34" charset="0"/>
              </a:rPr>
              <a:t>- measuring emittances, beam sizes, beam parameters</a:t>
            </a:r>
          </a:p>
          <a:p>
            <a:pPr marL="357188" indent="-177800">
              <a:buFontTx/>
              <a:buChar char="-"/>
            </a:pPr>
            <a:r>
              <a:rPr lang="en-US" altLang="ko-KR" sz="2000" dirty="0">
                <a:latin typeface="Arial" panose="020B0604020202020204" pitchFamily="34" charset="0"/>
                <a:cs typeface="Arial" panose="020B0604020202020204" pitchFamily="34" charset="0"/>
              </a:rPr>
              <a:t>controlling beam optics</a:t>
            </a:r>
            <a:endParaRPr lang="en-US" altLang="ko-KR" dirty="0">
              <a:latin typeface="Arial" panose="020B0604020202020204" pitchFamily="34" charset="0"/>
              <a:cs typeface="Arial" panose="020B0604020202020204" pitchFamily="34" charset="0"/>
            </a:endParaRPr>
          </a:p>
          <a:p>
            <a:pPr marL="179388" indent="-179388"/>
            <a:r>
              <a:rPr lang="en-US" altLang="ko-KR" dirty="0">
                <a:latin typeface="Arial" panose="020B0604020202020204" pitchFamily="34" charset="0"/>
                <a:cs typeface="Arial" panose="020B0604020202020204" pitchFamily="34" charset="0"/>
              </a:rPr>
              <a:t>Emittance measurement                                                      </a:t>
            </a:r>
            <a:r>
              <a:rPr lang="en-US" altLang="ko-KR" sz="2000" dirty="0">
                <a:latin typeface="Arial" panose="020B0604020202020204" pitchFamily="34" charset="0"/>
                <a:cs typeface="Arial" panose="020B0604020202020204" pitchFamily="34" charset="0"/>
              </a:rPr>
              <a:t>(Allison scanner, beam size fitting, quad scan)</a:t>
            </a:r>
          </a:p>
        </p:txBody>
      </p:sp>
      <p:pic>
        <p:nvPicPr>
          <p:cNvPr id="5" name="그림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393" y="2924944"/>
            <a:ext cx="6275751" cy="3924436"/>
          </a:xfrm>
          <a:prstGeom prst="rect">
            <a:avLst/>
          </a:prstGeom>
        </p:spPr>
      </p:pic>
      <p:pic>
        <p:nvPicPr>
          <p:cNvPr id="6" name="그림 5">
            <a:extLst>
              <a:ext uri="{FF2B5EF4-FFF2-40B4-BE49-F238E27FC236}">
                <a16:creationId xmlns:a16="http://schemas.microsoft.com/office/drawing/2014/main" id="{A3A744A3-CFC6-4AAB-BB9B-24D3DA0847AA}"/>
              </a:ext>
            </a:extLst>
          </p:cNvPr>
          <p:cNvPicPr preferRelativeResize="0">
            <a:picLocks/>
          </p:cNvPicPr>
          <p:nvPr/>
        </p:nvPicPr>
        <p:blipFill>
          <a:blip r:embed="rId3">
            <a:extLst>
              <a:ext uri="{28A0092B-C50C-407E-A947-70E740481C1C}">
                <a14:useLocalDpi xmlns:a14="http://schemas.microsoft.com/office/drawing/2010/main" val="0"/>
              </a:ext>
            </a:extLst>
          </a:blip>
          <a:srcRect/>
          <a:stretch/>
        </p:blipFill>
        <p:spPr>
          <a:xfrm>
            <a:off x="7536160" y="1196572"/>
            <a:ext cx="2830632" cy="2772488"/>
          </a:xfrm>
          <a:prstGeom prst="rect">
            <a:avLst/>
          </a:prstGeom>
        </p:spPr>
      </p:pic>
      <p:sp>
        <p:nvSpPr>
          <p:cNvPr id="7" name="TextBox 6"/>
          <p:cNvSpPr txBox="1"/>
          <p:nvPr/>
        </p:nvSpPr>
        <p:spPr>
          <a:xfrm>
            <a:off x="2675620" y="2924944"/>
            <a:ext cx="2834430" cy="369332"/>
          </a:xfrm>
          <a:prstGeom prst="rect">
            <a:avLst/>
          </a:prstGeom>
          <a:solidFill>
            <a:srgbClr val="92D050"/>
          </a:solidFill>
        </p:spPr>
        <p:txBody>
          <a:bodyPr wrap="none" rtlCol="0">
            <a:spAutoFit/>
          </a:bodyPr>
          <a:lstStyle/>
          <a:p>
            <a:r>
              <a:rPr lang="en-US" altLang="ko-KR" dirty="0"/>
              <a:t>Beam size fitting method</a:t>
            </a:r>
            <a:endParaRPr lang="ko-KR" altLang="en-US" dirty="0"/>
          </a:p>
        </p:txBody>
      </p:sp>
      <p:sp>
        <p:nvSpPr>
          <p:cNvPr id="8" name="TextBox 7"/>
          <p:cNvSpPr txBox="1"/>
          <p:nvPr/>
        </p:nvSpPr>
        <p:spPr>
          <a:xfrm>
            <a:off x="10272464" y="1842084"/>
            <a:ext cx="1684646" cy="584775"/>
          </a:xfrm>
          <a:prstGeom prst="rect">
            <a:avLst/>
          </a:prstGeom>
          <a:solidFill>
            <a:srgbClr val="92D050"/>
          </a:solidFill>
        </p:spPr>
        <p:txBody>
          <a:bodyPr wrap="square" rtlCol="0">
            <a:spAutoFit/>
          </a:bodyPr>
          <a:lstStyle/>
          <a:p>
            <a:r>
              <a:rPr lang="en-US" altLang="ko-KR" sz="1600" dirty="0"/>
              <a:t>Beam emittance</a:t>
            </a:r>
          </a:p>
          <a:p>
            <a:r>
              <a:rPr lang="en-US" altLang="ko-KR" sz="1600" dirty="0"/>
              <a:t>(Allison scanner)</a:t>
            </a:r>
            <a:endParaRPr lang="ko-KR" altLang="en-US" sz="1600" dirty="0"/>
          </a:p>
        </p:txBody>
      </p:sp>
      <p:pic>
        <p:nvPicPr>
          <p:cNvPr id="9" name="그림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44291" y="3897052"/>
            <a:ext cx="2209675" cy="1767740"/>
          </a:xfrm>
          <a:prstGeom prst="rect">
            <a:avLst/>
          </a:prstGeom>
        </p:spPr>
      </p:pic>
      <p:graphicFrame>
        <p:nvGraphicFramePr>
          <p:cNvPr id="10" name="표 9"/>
          <p:cNvGraphicFramePr>
            <a:graphicFrameLocks noGrp="1"/>
          </p:cNvGraphicFramePr>
          <p:nvPr>
            <p:extLst/>
          </p:nvPr>
        </p:nvGraphicFramePr>
        <p:xfrm>
          <a:off x="7689622" y="5898976"/>
          <a:ext cx="3505263" cy="914400"/>
        </p:xfrm>
        <a:graphic>
          <a:graphicData uri="http://schemas.openxmlformats.org/drawingml/2006/table">
            <a:tbl>
              <a:tblPr firstRow="1" bandRow="1">
                <a:tableStyleId>{5940675A-B579-460E-94D1-54222C63F5DA}</a:tableStyleId>
              </a:tblPr>
              <a:tblGrid>
                <a:gridCol w="1168421">
                  <a:extLst>
                    <a:ext uri="{9D8B030D-6E8A-4147-A177-3AD203B41FA5}">
                      <a16:colId xmlns:a16="http://schemas.microsoft.com/office/drawing/2014/main" val="1721267767"/>
                    </a:ext>
                  </a:extLst>
                </a:gridCol>
                <a:gridCol w="1168421">
                  <a:extLst>
                    <a:ext uri="{9D8B030D-6E8A-4147-A177-3AD203B41FA5}">
                      <a16:colId xmlns:a16="http://schemas.microsoft.com/office/drawing/2014/main" val="92529380"/>
                    </a:ext>
                  </a:extLst>
                </a:gridCol>
                <a:gridCol w="1168421">
                  <a:extLst>
                    <a:ext uri="{9D8B030D-6E8A-4147-A177-3AD203B41FA5}">
                      <a16:colId xmlns:a16="http://schemas.microsoft.com/office/drawing/2014/main" val="1184649064"/>
                    </a:ext>
                  </a:extLst>
                </a:gridCol>
              </a:tblGrid>
              <a:tr h="284616">
                <a:tc>
                  <a:txBody>
                    <a:bodyPr/>
                    <a:lstStyle/>
                    <a:p>
                      <a:pPr algn="ctr" latinLnBrk="1"/>
                      <a:endParaRPr lang="ko-KR" altLang="en-US" sz="1400" dirty="0"/>
                    </a:p>
                  </a:txBody>
                  <a:tcPr anchor="ctr">
                    <a:solidFill>
                      <a:schemeClr val="bg1"/>
                    </a:solidFill>
                  </a:tcPr>
                </a:tc>
                <a:tc>
                  <a:txBody>
                    <a:bodyPr/>
                    <a:lstStyle/>
                    <a:p>
                      <a:pPr algn="ctr" latinLnBrk="1"/>
                      <a:r>
                        <a:rPr lang="en-US" altLang="ko-KR" sz="1400" dirty="0"/>
                        <a:t> X</a:t>
                      </a:r>
                      <a:endParaRPr lang="ko-KR" altLang="en-US" sz="1400" dirty="0"/>
                    </a:p>
                  </a:txBody>
                  <a:tcPr anchor="ctr">
                    <a:solidFill>
                      <a:schemeClr val="bg1"/>
                    </a:solidFill>
                  </a:tcPr>
                </a:tc>
                <a:tc>
                  <a:txBody>
                    <a:bodyPr/>
                    <a:lstStyle/>
                    <a:p>
                      <a:pPr algn="ctr" latinLnBrk="1"/>
                      <a:r>
                        <a:rPr lang="en-US" altLang="ko-KR" sz="1400" dirty="0"/>
                        <a:t>Y</a:t>
                      </a:r>
                      <a:endParaRPr lang="ko-KR" altLang="en-US" sz="1400" dirty="0"/>
                    </a:p>
                  </a:txBody>
                  <a:tcPr anchor="ctr">
                    <a:solidFill>
                      <a:schemeClr val="bg1"/>
                    </a:solidFill>
                  </a:tcPr>
                </a:tc>
                <a:extLst>
                  <a:ext uri="{0D108BD9-81ED-4DB2-BD59-A6C34878D82A}">
                    <a16:rowId xmlns:a16="http://schemas.microsoft.com/office/drawing/2014/main" val="3905069434"/>
                  </a:ext>
                </a:extLst>
              </a:tr>
              <a:tr h="284616">
                <a:tc>
                  <a:txBody>
                    <a:bodyPr/>
                    <a:lstStyle/>
                    <a:p>
                      <a:pPr algn="ctr" latinLnBrk="1"/>
                      <a:r>
                        <a:rPr lang="en-US" altLang="ko-KR" sz="1400" dirty="0"/>
                        <a:t>Allison</a:t>
                      </a:r>
                      <a:endParaRPr lang="ko-KR" altLang="en-US" sz="1400" dirty="0"/>
                    </a:p>
                  </a:txBody>
                  <a:tcPr anchor="ctr">
                    <a:solidFill>
                      <a:schemeClr val="bg1"/>
                    </a:solidFill>
                  </a:tcPr>
                </a:tc>
                <a:tc>
                  <a:txBody>
                    <a:bodyPr/>
                    <a:lstStyle/>
                    <a:p>
                      <a:pPr algn="ctr" latinLnBrk="1"/>
                      <a:r>
                        <a:rPr lang="en-US" altLang="ko-KR" sz="1400" dirty="0"/>
                        <a:t>0.048</a:t>
                      </a:r>
                      <a:endParaRPr lang="ko-KR" altLang="en-US" sz="1400" dirty="0"/>
                    </a:p>
                  </a:txBody>
                  <a:tcPr anchor="ctr">
                    <a:solidFill>
                      <a:schemeClr val="bg1"/>
                    </a:solidFill>
                  </a:tcPr>
                </a:tc>
                <a:tc>
                  <a:txBody>
                    <a:bodyPr/>
                    <a:lstStyle/>
                    <a:p>
                      <a:pPr algn="ctr" latinLnBrk="1"/>
                      <a:r>
                        <a:rPr lang="en-US" altLang="ko-KR" sz="1400" dirty="0"/>
                        <a:t>0.067</a:t>
                      </a:r>
                      <a:endParaRPr lang="ko-KR" altLang="en-US" sz="1400" dirty="0"/>
                    </a:p>
                  </a:txBody>
                  <a:tcPr anchor="ctr">
                    <a:solidFill>
                      <a:schemeClr val="bg1"/>
                    </a:solidFill>
                  </a:tcPr>
                </a:tc>
                <a:extLst>
                  <a:ext uri="{0D108BD9-81ED-4DB2-BD59-A6C34878D82A}">
                    <a16:rowId xmlns:a16="http://schemas.microsoft.com/office/drawing/2014/main" val="1677321718"/>
                  </a:ext>
                </a:extLst>
              </a:tr>
              <a:tr h="284616">
                <a:tc>
                  <a:txBody>
                    <a:bodyPr/>
                    <a:lstStyle/>
                    <a:p>
                      <a:pPr algn="ctr" latinLnBrk="1"/>
                      <a:r>
                        <a:rPr lang="en-US" altLang="ko-KR" sz="1400" dirty="0"/>
                        <a:t>Quad Scan</a:t>
                      </a:r>
                      <a:endParaRPr lang="ko-KR" altLang="en-US" sz="1400" dirty="0"/>
                    </a:p>
                  </a:txBody>
                  <a:tcPr anchor="ctr">
                    <a:solidFill>
                      <a:schemeClr val="bg1"/>
                    </a:solidFill>
                  </a:tcPr>
                </a:tc>
                <a:tc>
                  <a:txBody>
                    <a:bodyPr/>
                    <a:lstStyle/>
                    <a:p>
                      <a:pPr algn="ctr" latinLnBrk="1"/>
                      <a:r>
                        <a:rPr lang="en-US" altLang="ko-KR" sz="1400" dirty="0"/>
                        <a:t>0.041</a:t>
                      </a:r>
                      <a:endParaRPr lang="ko-KR" altLang="en-US" sz="1400" dirty="0"/>
                    </a:p>
                  </a:txBody>
                  <a:tcPr anchor="ctr">
                    <a:solidFill>
                      <a:schemeClr val="bg1"/>
                    </a:solidFill>
                  </a:tcPr>
                </a:tc>
                <a:tc>
                  <a:txBody>
                    <a:bodyPr/>
                    <a:lstStyle/>
                    <a:p>
                      <a:pPr algn="ctr" latinLnBrk="1"/>
                      <a:r>
                        <a:rPr lang="en-US" altLang="ko-KR" sz="1400" dirty="0"/>
                        <a:t>0.038</a:t>
                      </a:r>
                      <a:endParaRPr lang="ko-KR" altLang="en-US" sz="1400" dirty="0"/>
                    </a:p>
                  </a:txBody>
                  <a:tcPr anchor="ctr">
                    <a:solidFill>
                      <a:schemeClr val="bg1"/>
                    </a:solidFill>
                  </a:tcPr>
                </a:tc>
                <a:extLst>
                  <a:ext uri="{0D108BD9-81ED-4DB2-BD59-A6C34878D82A}">
                    <a16:rowId xmlns:a16="http://schemas.microsoft.com/office/drawing/2014/main" val="4026447596"/>
                  </a:ext>
                </a:extLst>
              </a:tr>
            </a:tbl>
          </a:graphicData>
        </a:graphic>
      </p:graphicFrame>
      <p:sp>
        <p:nvSpPr>
          <p:cNvPr id="11" name="TextBox 10"/>
          <p:cNvSpPr txBox="1"/>
          <p:nvPr/>
        </p:nvSpPr>
        <p:spPr>
          <a:xfrm>
            <a:off x="8422577" y="5612607"/>
            <a:ext cx="2259273" cy="338554"/>
          </a:xfrm>
          <a:prstGeom prst="rect">
            <a:avLst/>
          </a:prstGeom>
          <a:solidFill>
            <a:srgbClr val="92D050"/>
          </a:solidFill>
        </p:spPr>
        <p:txBody>
          <a:bodyPr wrap="none" rtlCol="0">
            <a:spAutoFit/>
          </a:bodyPr>
          <a:lstStyle/>
          <a:p>
            <a:r>
              <a:rPr lang="en-US" altLang="ko-KR" sz="1600" dirty="0"/>
              <a:t>emittance comparison</a:t>
            </a:r>
            <a:endParaRPr lang="ko-KR" altLang="en-US" sz="1600" dirty="0"/>
          </a:p>
        </p:txBody>
      </p:sp>
      <p:sp>
        <p:nvSpPr>
          <p:cNvPr id="12" name="TextBox 11"/>
          <p:cNvSpPr txBox="1"/>
          <p:nvPr/>
        </p:nvSpPr>
        <p:spPr>
          <a:xfrm>
            <a:off x="10272464" y="3969060"/>
            <a:ext cx="1822935" cy="584775"/>
          </a:xfrm>
          <a:prstGeom prst="rect">
            <a:avLst/>
          </a:prstGeom>
          <a:solidFill>
            <a:srgbClr val="92D050"/>
          </a:solidFill>
        </p:spPr>
        <p:txBody>
          <a:bodyPr wrap="none" rtlCol="0">
            <a:spAutoFit/>
          </a:bodyPr>
          <a:lstStyle/>
          <a:p>
            <a:r>
              <a:rPr lang="en-US" altLang="ko-KR" sz="1600" dirty="0"/>
              <a:t>Quad scan </a:t>
            </a:r>
          </a:p>
          <a:p>
            <a:r>
              <a:rPr lang="en-US" altLang="ko-KR" sz="1600" dirty="0"/>
              <a:t>(beam emittance)</a:t>
            </a:r>
          </a:p>
        </p:txBody>
      </p:sp>
    </p:spTree>
    <p:extLst>
      <p:ext uri="{BB962C8B-B14F-4D97-AF65-F5344CB8AC3E}">
        <p14:creationId xmlns:p14="http://schemas.microsoft.com/office/powerpoint/2010/main" val="4234498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97DC862-E505-45BE-A3D6-D20754962191}"/>
              </a:ext>
            </a:extLst>
          </p:cNvPr>
          <p:cNvSpPr>
            <a:spLocks noGrp="1"/>
          </p:cNvSpPr>
          <p:nvPr>
            <p:ph type="title"/>
          </p:nvPr>
        </p:nvSpPr>
        <p:spPr/>
        <p:txBody>
          <a:bodyPr>
            <a:normAutofit fontScale="90000"/>
          </a:bodyPr>
          <a:lstStyle/>
          <a:p>
            <a:r>
              <a:rPr lang="en-US" altLang="ko-KR" dirty="0" err="1"/>
              <a:t>Sextupole</a:t>
            </a:r>
            <a:endParaRPr lang="ko-KR" altLang="en-US" dirty="0"/>
          </a:p>
        </p:txBody>
      </p:sp>
      <p:sp>
        <p:nvSpPr>
          <p:cNvPr id="4" name="텍스트 개체 틀 4">
            <a:extLst>
              <a:ext uri="{FF2B5EF4-FFF2-40B4-BE49-F238E27FC236}">
                <a16:creationId xmlns:a16="http://schemas.microsoft.com/office/drawing/2014/main" id="{06A2443B-C953-4681-9804-4A1AE31A5C6F}"/>
              </a:ext>
            </a:extLst>
          </p:cNvPr>
          <p:cNvSpPr txBox="1">
            <a:spLocks/>
          </p:cNvSpPr>
          <p:nvPr/>
        </p:nvSpPr>
        <p:spPr>
          <a:xfrm>
            <a:off x="1352358" y="952490"/>
            <a:ext cx="9748198" cy="2018071"/>
          </a:xfrm>
          <a:prstGeom prst="rect">
            <a:avLst/>
          </a:prstGeom>
        </p:spPr>
        <p:txBody>
          <a:bodyPr/>
          <a:lstStyle>
            <a:lvl1pPr marL="342891" indent="-342891" algn="l" defTabSz="914377"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sz="2400" dirty="0">
                <a:latin typeface="Arial" panose="020B0604020202020204" pitchFamily="34" charset="0"/>
                <a:cs typeface="Arial" panose="020B0604020202020204" pitchFamily="34" charset="0"/>
              </a:rPr>
              <a:t>Field varies quadratically.</a:t>
            </a:r>
          </a:p>
          <a:p>
            <a:r>
              <a:rPr lang="en-US" altLang="ko-KR" sz="2400" dirty="0" err="1">
                <a:latin typeface="Arial" panose="020B0604020202020204" pitchFamily="34" charset="0"/>
                <a:cs typeface="Arial" panose="020B0604020202020204" pitchFamily="34" charset="0"/>
              </a:rPr>
              <a:t>Sextupoles</a:t>
            </a:r>
            <a:r>
              <a:rPr lang="en-US" altLang="ko-KR" sz="2400" dirty="0">
                <a:latin typeface="Arial" panose="020B0604020202020204" pitchFamily="34" charset="0"/>
                <a:cs typeface="Arial" panose="020B0604020202020204" pitchFamily="34" charset="0"/>
              </a:rPr>
              <a:t> are used to ensure that particles with slightly different energies or momenta are focused equally, preventing beam instability and particle loss in circular accelerators.  </a:t>
            </a:r>
            <a:endParaRPr lang="ko-KR" altLang="en-US" sz="2400" dirty="0">
              <a:latin typeface="Arial" panose="020B0604020202020204" pitchFamily="34" charset="0"/>
              <a:cs typeface="Arial" panose="020B0604020202020204" pitchFamily="34" charset="0"/>
            </a:endParaRPr>
          </a:p>
        </p:txBody>
      </p:sp>
      <p:pic>
        <p:nvPicPr>
          <p:cNvPr id="5" name="Picture 2">
            <a:extLst>
              <a:ext uri="{FF2B5EF4-FFF2-40B4-BE49-F238E27FC236}">
                <a16:creationId xmlns:a16="http://schemas.microsoft.com/office/drawing/2014/main" id="{57F62D7E-20FA-418F-B4EC-6E32B21F35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6046" y="2672916"/>
            <a:ext cx="4403996" cy="36119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a:extLst>
              <a:ext uri="{FF2B5EF4-FFF2-40B4-BE49-F238E27FC236}">
                <a16:creationId xmlns:a16="http://schemas.microsoft.com/office/drawing/2014/main" id="{8528CB11-D587-486C-BC07-7EB0130AE2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2950" y="2855814"/>
            <a:ext cx="3610178" cy="30905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65019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144016"/>
            <a:ext cx="12192000" cy="692696"/>
          </a:xfrm>
        </p:spPr>
        <p:txBody>
          <a:bodyPr>
            <a:normAutofit fontScale="90000"/>
          </a:bodyPr>
          <a:lstStyle/>
          <a:p>
            <a:r>
              <a:rPr lang="en-US" altLang="ko-KR" dirty="0"/>
              <a:t>LEBT beam measurements</a:t>
            </a:r>
            <a:br>
              <a:rPr lang="en-US" altLang="ko-KR" dirty="0"/>
            </a:br>
            <a:r>
              <a:rPr lang="en-US" altLang="ko-KR" sz="2700" dirty="0"/>
              <a:t>for various beams </a:t>
            </a:r>
            <a:endParaRPr lang="ko-KR" altLang="en-US" sz="2700" dirty="0"/>
          </a:p>
        </p:txBody>
      </p:sp>
      <p:sp>
        <p:nvSpPr>
          <p:cNvPr id="4" name="Rectangle 2"/>
          <p:cNvSpPr>
            <a:spLocks noChangeArrowheads="1"/>
          </p:cNvSpPr>
          <p:nvPr/>
        </p:nvSpPr>
        <p:spPr bwMode="auto">
          <a:xfrm>
            <a:off x="1524003" y="439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sp>
        <p:nvSpPr>
          <p:cNvPr id="14" name="TextBox 13"/>
          <p:cNvSpPr txBox="1"/>
          <p:nvPr/>
        </p:nvSpPr>
        <p:spPr>
          <a:xfrm>
            <a:off x="299356" y="944355"/>
            <a:ext cx="11557283" cy="646331"/>
          </a:xfrm>
          <a:prstGeom prst="rect">
            <a:avLst/>
          </a:prstGeom>
          <a:noFill/>
        </p:spPr>
        <p:txBody>
          <a:bodyPr wrap="square" rtlCol="0">
            <a:spAutoFit/>
          </a:bodyPr>
          <a:lstStyle/>
          <a:p>
            <a:r>
              <a:rPr lang="en-US" altLang="ko-KR" dirty="0"/>
              <a:t> - By using the Allison data and wirescanner data, we established beam matching to RFQ. </a:t>
            </a:r>
          </a:p>
          <a:p>
            <a:r>
              <a:rPr lang="en-US" altLang="ko-KR" dirty="0"/>
              <a:t> - Beam dynamics: using TRACK or DYNAC codes</a:t>
            </a:r>
          </a:p>
        </p:txBody>
      </p:sp>
      <p:sp>
        <p:nvSpPr>
          <p:cNvPr id="3" name="슬라이드 번호 개체 틀 2"/>
          <p:cNvSpPr>
            <a:spLocks noGrp="1"/>
          </p:cNvSpPr>
          <p:nvPr>
            <p:ph type="sldNum" sz="quarter" idx="4294967295"/>
          </p:nvPr>
        </p:nvSpPr>
        <p:spPr>
          <a:xfrm>
            <a:off x="7778824" y="6525344"/>
            <a:ext cx="2133600" cy="216024"/>
          </a:xfrm>
          <a:prstGeom prst="rect">
            <a:avLst/>
          </a:prstGeom>
        </p:spPr>
        <p:txBody>
          <a:bodyPr/>
          <a:lstStyle/>
          <a:p>
            <a:fld id="{8ECE3F3E-312A-4DBA-B1CF-08141468BDBF}" type="slidenum">
              <a:rPr lang="ko-KR" altLang="en-US" smtClean="0"/>
              <a:pPr/>
              <a:t>80</a:t>
            </a:fld>
            <a:endParaRPr lang="ko-KR" altLang="en-US" dirty="0"/>
          </a:p>
        </p:txBody>
      </p:sp>
      <p:sp>
        <p:nvSpPr>
          <p:cNvPr id="17" name="TextBox 16"/>
          <p:cNvSpPr txBox="1"/>
          <p:nvPr/>
        </p:nvSpPr>
        <p:spPr>
          <a:xfrm>
            <a:off x="895416" y="3611438"/>
            <a:ext cx="3926090" cy="338554"/>
          </a:xfrm>
          <a:prstGeom prst="rect">
            <a:avLst/>
          </a:prstGeom>
          <a:solidFill>
            <a:srgbClr val="92D050"/>
          </a:solidFill>
        </p:spPr>
        <p:txBody>
          <a:bodyPr wrap="square" rtlCol="0">
            <a:spAutoFit/>
          </a:bodyPr>
          <a:lstStyle/>
          <a:p>
            <a:r>
              <a:rPr lang="en-US" altLang="ko-KR" sz="1600" dirty="0"/>
              <a:t>Initial Allison scanner result of Ne4+</a:t>
            </a:r>
            <a:endParaRPr lang="ko-KR" altLang="en-US" sz="1600" dirty="0"/>
          </a:p>
        </p:txBody>
      </p:sp>
      <p:sp>
        <p:nvSpPr>
          <p:cNvPr id="23" name="TextBox 22"/>
          <p:cNvSpPr txBox="1"/>
          <p:nvPr/>
        </p:nvSpPr>
        <p:spPr>
          <a:xfrm>
            <a:off x="293587" y="5822104"/>
            <a:ext cx="4722293" cy="338554"/>
          </a:xfrm>
          <a:prstGeom prst="rect">
            <a:avLst/>
          </a:prstGeom>
          <a:solidFill>
            <a:srgbClr val="92D050"/>
          </a:solidFill>
        </p:spPr>
        <p:txBody>
          <a:bodyPr wrap="square" rtlCol="0">
            <a:spAutoFit/>
          </a:bodyPr>
          <a:lstStyle/>
          <a:p>
            <a:pPr algn="ctr"/>
            <a:r>
              <a:rPr lang="en-US" altLang="ko-KR" sz="1600" dirty="0"/>
              <a:t>After adjusting quadrupoles for Ne4+</a:t>
            </a:r>
            <a:endParaRPr lang="ko-KR" altLang="en-US" sz="1600" dirty="0"/>
          </a:p>
        </p:txBody>
      </p:sp>
      <p:pic>
        <p:nvPicPr>
          <p:cNvPr id="5" name="그림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595" y="1681246"/>
            <a:ext cx="4722293" cy="1891613"/>
          </a:xfrm>
          <a:prstGeom prst="rect">
            <a:avLst/>
          </a:prstGeom>
        </p:spPr>
      </p:pic>
      <p:pic>
        <p:nvPicPr>
          <p:cNvPr id="6" name="그림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595" y="3957034"/>
            <a:ext cx="4722293" cy="1892629"/>
          </a:xfrm>
          <a:prstGeom prst="rect">
            <a:avLst/>
          </a:prstGeom>
        </p:spPr>
      </p:pic>
      <p:sp>
        <p:nvSpPr>
          <p:cNvPr id="20" name="TextBox 19"/>
          <p:cNvSpPr txBox="1"/>
          <p:nvPr/>
        </p:nvSpPr>
        <p:spPr>
          <a:xfrm>
            <a:off x="6096000" y="5875856"/>
            <a:ext cx="4722293" cy="338554"/>
          </a:xfrm>
          <a:prstGeom prst="rect">
            <a:avLst/>
          </a:prstGeom>
          <a:solidFill>
            <a:srgbClr val="92D050"/>
          </a:solidFill>
        </p:spPr>
        <p:txBody>
          <a:bodyPr wrap="square" rtlCol="0">
            <a:spAutoFit/>
          </a:bodyPr>
          <a:lstStyle/>
          <a:p>
            <a:pPr algn="ctr"/>
            <a:r>
              <a:rPr lang="en-US" altLang="ko-KR" sz="1600" dirty="0"/>
              <a:t>TRACK results after beam matching to RFQ</a:t>
            </a:r>
            <a:endParaRPr lang="ko-KR" altLang="en-US" sz="1600" dirty="0"/>
          </a:p>
        </p:txBody>
      </p:sp>
      <p:pic>
        <p:nvPicPr>
          <p:cNvPr id="13" name="그림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9917" y="1681246"/>
            <a:ext cx="6004852" cy="4168417"/>
          </a:xfrm>
          <a:prstGeom prst="rect">
            <a:avLst/>
          </a:prstGeom>
        </p:spPr>
      </p:pic>
    </p:spTree>
    <p:extLst>
      <p:ext uri="{BB962C8B-B14F-4D97-AF65-F5344CB8AC3E}">
        <p14:creationId xmlns:p14="http://schemas.microsoft.com/office/powerpoint/2010/main" val="21738903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144016"/>
            <a:ext cx="12192000" cy="692696"/>
          </a:xfrm>
        </p:spPr>
        <p:txBody>
          <a:bodyPr>
            <a:normAutofit fontScale="90000"/>
          </a:bodyPr>
          <a:lstStyle/>
          <a:p>
            <a:r>
              <a:rPr lang="en-US" altLang="ko-KR" dirty="0"/>
              <a:t>Experiment vs Simulation (LEBT)</a:t>
            </a:r>
            <a:endParaRPr lang="ko-KR" altLang="en-US" sz="2700" dirty="0"/>
          </a:p>
        </p:txBody>
      </p:sp>
      <p:sp>
        <p:nvSpPr>
          <p:cNvPr id="4" name="Rectangle 2"/>
          <p:cNvSpPr>
            <a:spLocks noChangeArrowheads="1"/>
          </p:cNvSpPr>
          <p:nvPr/>
        </p:nvSpPr>
        <p:spPr bwMode="auto">
          <a:xfrm>
            <a:off x="1524003" y="439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sp>
        <p:nvSpPr>
          <p:cNvPr id="14" name="TextBox 13"/>
          <p:cNvSpPr txBox="1"/>
          <p:nvPr/>
        </p:nvSpPr>
        <p:spPr>
          <a:xfrm>
            <a:off x="0" y="970284"/>
            <a:ext cx="11701300" cy="1323439"/>
          </a:xfrm>
          <a:prstGeom prst="rect">
            <a:avLst/>
          </a:prstGeom>
          <a:noFill/>
        </p:spPr>
        <p:txBody>
          <a:bodyPr wrap="square" rtlCol="0">
            <a:spAutoFit/>
          </a:bodyPr>
          <a:lstStyle/>
          <a:p>
            <a:r>
              <a:rPr lang="en-US" altLang="ko-KR" sz="2000" dirty="0">
                <a:latin typeface="Arial" panose="020B0604020202020204" pitchFamily="34" charset="0"/>
                <a:cs typeface="Arial" panose="020B0604020202020204" pitchFamily="34" charset="0"/>
              </a:rPr>
              <a:t> - We compared WS data with TRACK simulation in LEBT </a:t>
            </a:r>
          </a:p>
          <a:p>
            <a:r>
              <a:rPr lang="en-US" altLang="ko-KR" sz="2000" dirty="0">
                <a:latin typeface="Arial" panose="020B0604020202020204" pitchFamily="34" charset="0"/>
                <a:cs typeface="Arial" panose="020B0604020202020204" pitchFamily="34" charset="0"/>
              </a:rPr>
              <a:t>   * TRACK input: calculated from Allison emittance data</a:t>
            </a:r>
          </a:p>
          <a:p>
            <a:r>
              <a:rPr lang="en-US" altLang="ko-KR" sz="2000" dirty="0">
                <a:latin typeface="Arial" panose="020B0604020202020204" pitchFamily="34" charset="0"/>
                <a:cs typeface="Arial" panose="020B0604020202020204" pitchFamily="34" charset="0"/>
              </a:rPr>
              <a:t>   * In general, TRACK simulations and WS data are in good agreement</a:t>
            </a:r>
          </a:p>
          <a:p>
            <a:r>
              <a:rPr lang="en-US" altLang="ko-KR" sz="2000" dirty="0">
                <a:latin typeface="Arial" panose="020B0604020202020204" pitchFamily="34" charset="0"/>
                <a:cs typeface="Arial" panose="020B0604020202020204" pitchFamily="34" charset="0"/>
              </a:rPr>
              <a:t>     with each other.</a:t>
            </a:r>
          </a:p>
        </p:txBody>
      </p:sp>
      <p:sp>
        <p:nvSpPr>
          <p:cNvPr id="11" name="TextBox 10"/>
          <p:cNvSpPr txBox="1"/>
          <p:nvPr/>
        </p:nvSpPr>
        <p:spPr>
          <a:xfrm>
            <a:off x="5411923" y="5415043"/>
            <a:ext cx="720081" cy="338554"/>
          </a:xfrm>
          <a:prstGeom prst="rect">
            <a:avLst/>
          </a:prstGeom>
          <a:solidFill>
            <a:schemeClr val="tx2">
              <a:lumMod val="20000"/>
              <a:lumOff val="80000"/>
            </a:schemeClr>
          </a:solidFill>
        </p:spPr>
        <p:txBody>
          <a:bodyPr wrap="square" rtlCol="0">
            <a:spAutoFit/>
          </a:bodyPr>
          <a:lstStyle/>
          <a:p>
            <a:pPr algn="ctr"/>
            <a:r>
              <a:rPr lang="en-US" altLang="ko-KR" sz="1600" dirty="0"/>
              <a:t>Ne4+</a:t>
            </a:r>
            <a:endParaRPr lang="ko-KR" altLang="en-US" sz="1600" dirty="0"/>
          </a:p>
        </p:txBody>
      </p:sp>
      <p:sp>
        <p:nvSpPr>
          <p:cNvPr id="15" name="TextBox 14"/>
          <p:cNvSpPr txBox="1"/>
          <p:nvPr/>
        </p:nvSpPr>
        <p:spPr>
          <a:xfrm>
            <a:off x="1955540" y="5415043"/>
            <a:ext cx="648072" cy="338554"/>
          </a:xfrm>
          <a:prstGeom prst="rect">
            <a:avLst/>
          </a:prstGeom>
          <a:solidFill>
            <a:schemeClr val="tx2">
              <a:lumMod val="20000"/>
              <a:lumOff val="80000"/>
            </a:schemeClr>
          </a:solidFill>
        </p:spPr>
        <p:txBody>
          <a:bodyPr wrap="square" rtlCol="0">
            <a:spAutoFit/>
          </a:bodyPr>
          <a:lstStyle/>
          <a:p>
            <a:pPr algn="ctr"/>
            <a:r>
              <a:rPr lang="en-US" altLang="ko-KR" sz="1600" dirty="0"/>
              <a:t>Ar9+</a:t>
            </a:r>
            <a:endParaRPr lang="ko-KR" altLang="en-US" sz="1600" dirty="0"/>
          </a:p>
        </p:txBody>
      </p:sp>
      <p:pic>
        <p:nvPicPr>
          <p:cNvPr id="5" name="그림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907" y="2411139"/>
            <a:ext cx="3672408" cy="2937926"/>
          </a:xfrm>
          <a:prstGeom prst="rect">
            <a:avLst/>
          </a:prstGeom>
        </p:spPr>
      </p:pic>
      <p:pic>
        <p:nvPicPr>
          <p:cNvPr id="7" name="그림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6615" y="728700"/>
            <a:ext cx="3684041" cy="2947233"/>
          </a:xfrm>
          <a:prstGeom prst="rect">
            <a:avLst/>
          </a:prstGeom>
        </p:spPr>
      </p:pic>
      <p:pic>
        <p:nvPicPr>
          <p:cNvPr id="8" name="그림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71764" y="2411139"/>
            <a:ext cx="3672408" cy="2937926"/>
          </a:xfrm>
          <a:prstGeom prst="rect">
            <a:avLst/>
          </a:prstGeom>
        </p:spPr>
      </p:pic>
      <p:sp>
        <p:nvSpPr>
          <p:cNvPr id="20" name="TextBox 19"/>
          <p:cNvSpPr txBox="1"/>
          <p:nvPr/>
        </p:nvSpPr>
        <p:spPr>
          <a:xfrm>
            <a:off x="9920028" y="3465004"/>
            <a:ext cx="717641" cy="338554"/>
          </a:xfrm>
          <a:prstGeom prst="rect">
            <a:avLst/>
          </a:prstGeom>
          <a:solidFill>
            <a:schemeClr val="tx2">
              <a:lumMod val="20000"/>
              <a:lumOff val="80000"/>
            </a:schemeClr>
          </a:solidFill>
        </p:spPr>
        <p:txBody>
          <a:bodyPr wrap="square" rtlCol="0">
            <a:spAutoFit/>
          </a:bodyPr>
          <a:lstStyle/>
          <a:p>
            <a:pPr algn="ctr"/>
            <a:r>
              <a:rPr lang="en-US" altLang="ko-KR" sz="1600" dirty="0"/>
              <a:t>He2+</a:t>
            </a:r>
            <a:endParaRPr lang="ko-KR" altLang="en-US" sz="1600" dirty="0"/>
          </a:p>
        </p:txBody>
      </p:sp>
      <p:pic>
        <p:nvPicPr>
          <p:cNvPr id="22" name="그림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16615" y="3808589"/>
            <a:ext cx="3684041" cy="2947233"/>
          </a:xfrm>
          <a:prstGeom prst="rect">
            <a:avLst/>
          </a:prstGeom>
        </p:spPr>
      </p:pic>
      <p:sp>
        <p:nvSpPr>
          <p:cNvPr id="23" name="TextBox 22"/>
          <p:cNvSpPr txBox="1"/>
          <p:nvPr/>
        </p:nvSpPr>
        <p:spPr>
          <a:xfrm>
            <a:off x="10064045" y="6448045"/>
            <a:ext cx="720080" cy="338554"/>
          </a:xfrm>
          <a:prstGeom prst="rect">
            <a:avLst/>
          </a:prstGeom>
          <a:solidFill>
            <a:schemeClr val="tx2">
              <a:lumMod val="20000"/>
              <a:lumOff val="80000"/>
            </a:schemeClr>
          </a:solidFill>
        </p:spPr>
        <p:txBody>
          <a:bodyPr wrap="square" rtlCol="0">
            <a:spAutoFit/>
          </a:bodyPr>
          <a:lstStyle/>
          <a:p>
            <a:pPr algn="ctr"/>
            <a:r>
              <a:rPr lang="en-US" altLang="ko-KR" sz="1600" dirty="0"/>
              <a:t>Ar8+</a:t>
            </a:r>
            <a:endParaRPr lang="ko-KR" altLang="en-US" sz="1600" dirty="0"/>
          </a:p>
        </p:txBody>
      </p:sp>
      <p:sp>
        <p:nvSpPr>
          <p:cNvPr id="6" name="TextBox 5"/>
          <p:cNvSpPr txBox="1"/>
          <p:nvPr/>
        </p:nvSpPr>
        <p:spPr>
          <a:xfrm>
            <a:off x="5556237" y="2051925"/>
            <a:ext cx="1079526" cy="369332"/>
          </a:xfrm>
          <a:prstGeom prst="rect">
            <a:avLst/>
          </a:prstGeom>
          <a:solidFill>
            <a:schemeClr val="tx2">
              <a:lumMod val="20000"/>
              <a:lumOff val="80000"/>
            </a:schemeClr>
          </a:solidFill>
        </p:spPr>
        <p:txBody>
          <a:bodyPr wrap="none" rtlCol="0">
            <a:spAutoFit/>
          </a:bodyPr>
          <a:lstStyle/>
          <a:p>
            <a:r>
              <a:rPr lang="en-US" altLang="ko-KR" dirty="0"/>
              <a:t>J.H. Jang</a:t>
            </a:r>
            <a:endParaRPr lang="ko-KR" altLang="en-US" dirty="0"/>
          </a:p>
        </p:txBody>
      </p:sp>
    </p:spTree>
    <p:extLst>
      <p:ext uri="{BB962C8B-B14F-4D97-AF65-F5344CB8AC3E}">
        <p14:creationId xmlns:p14="http://schemas.microsoft.com/office/powerpoint/2010/main" val="196943175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LEBT beam parameters: beam size fitting</a:t>
            </a:r>
            <a:endParaRPr lang="ko-KR" altLang="en-US" sz="2700" dirty="0"/>
          </a:p>
        </p:txBody>
      </p:sp>
      <p:pic>
        <p:nvPicPr>
          <p:cNvPr id="7" name="그림 6"/>
          <p:cNvPicPr>
            <a:picLocks noChangeAspect="1"/>
          </p:cNvPicPr>
          <p:nvPr/>
        </p:nvPicPr>
        <p:blipFill rotWithShape="1">
          <a:blip r:embed="rId2">
            <a:extLst>
              <a:ext uri="{28A0092B-C50C-407E-A947-70E740481C1C}">
                <a14:useLocalDpi xmlns:a14="http://schemas.microsoft.com/office/drawing/2010/main" val="0"/>
              </a:ext>
            </a:extLst>
          </a:blip>
          <a:srcRect l="602"/>
          <a:stretch/>
        </p:blipFill>
        <p:spPr>
          <a:xfrm>
            <a:off x="83332" y="944724"/>
            <a:ext cx="5436604" cy="3000925"/>
          </a:xfrm>
          <a:prstGeom prst="rect">
            <a:avLst/>
          </a:prstGeom>
        </p:spPr>
      </p:pic>
      <p:sp>
        <p:nvSpPr>
          <p:cNvPr id="8" name="TextBox 7"/>
          <p:cNvSpPr txBox="1"/>
          <p:nvPr/>
        </p:nvSpPr>
        <p:spPr>
          <a:xfrm>
            <a:off x="618687" y="1052736"/>
            <a:ext cx="2920671" cy="646331"/>
          </a:xfrm>
          <a:prstGeom prst="rect">
            <a:avLst/>
          </a:prstGeom>
          <a:noFill/>
        </p:spPr>
        <p:txBody>
          <a:bodyPr wrap="none" rtlCol="0">
            <a:spAutoFit/>
          </a:bodyPr>
          <a:lstStyle/>
          <a:p>
            <a:r>
              <a:rPr lang="en-US" altLang="ko-KR" dirty="0"/>
              <a:t>O6+ 48uA</a:t>
            </a:r>
          </a:p>
          <a:p>
            <a:r>
              <a:rPr lang="en-US" altLang="ko-KR" dirty="0"/>
              <a:t>injector transmission: 90%</a:t>
            </a:r>
            <a:endParaRPr lang="ko-KR" altLang="en-US" dirty="0"/>
          </a:p>
        </p:txBody>
      </p:sp>
      <p:cxnSp>
        <p:nvCxnSpPr>
          <p:cNvPr id="13" name="직선 화살표 연결선 12"/>
          <p:cNvCxnSpPr/>
          <p:nvPr/>
        </p:nvCxnSpPr>
        <p:spPr>
          <a:xfrm>
            <a:off x="515380" y="3402288"/>
            <a:ext cx="4290214"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직선 화살표 연결선 14"/>
          <p:cNvCxnSpPr/>
          <p:nvPr/>
        </p:nvCxnSpPr>
        <p:spPr>
          <a:xfrm>
            <a:off x="4799856" y="3402288"/>
            <a:ext cx="54006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600205" y="3068960"/>
            <a:ext cx="660822" cy="369332"/>
          </a:xfrm>
          <a:prstGeom prst="rect">
            <a:avLst/>
          </a:prstGeom>
          <a:noFill/>
        </p:spPr>
        <p:txBody>
          <a:bodyPr wrap="none" rtlCol="0">
            <a:spAutoFit/>
          </a:bodyPr>
          <a:lstStyle/>
          <a:p>
            <a:r>
              <a:rPr lang="en-US" altLang="ko-KR" dirty="0"/>
              <a:t>LEBT</a:t>
            </a:r>
            <a:endParaRPr lang="ko-KR" altLang="en-US" dirty="0"/>
          </a:p>
        </p:txBody>
      </p:sp>
      <p:sp>
        <p:nvSpPr>
          <p:cNvPr id="17" name="TextBox 16"/>
          <p:cNvSpPr txBox="1"/>
          <p:nvPr/>
        </p:nvSpPr>
        <p:spPr>
          <a:xfrm>
            <a:off x="4725743" y="3053916"/>
            <a:ext cx="619080" cy="369332"/>
          </a:xfrm>
          <a:prstGeom prst="rect">
            <a:avLst/>
          </a:prstGeom>
          <a:noFill/>
        </p:spPr>
        <p:txBody>
          <a:bodyPr wrap="none" rtlCol="0">
            <a:spAutoFit/>
          </a:bodyPr>
          <a:lstStyle/>
          <a:p>
            <a:r>
              <a:rPr lang="en-US" altLang="ko-KR" dirty="0"/>
              <a:t>RFQ</a:t>
            </a:r>
            <a:endParaRPr lang="ko-KR" altLang="en-US" dirty="0"/>
          </a:p>
        </p:txBody>
      </p:sp>
      <p:sp>
        <p:nvSpPr>
          <p:cNvPr id="3" name="TextBox 2"/>
          <p:cNvSpPr txBox="1"/>
          <p:nvPr/>
        </p:nvSpPr>
        <p:spPr>
          <a:xfrm>
            <a:off x="5678780" y="4301335"/>
            <a:ext cx="6357880" cy="1631216"/>
          </a:xfrm>
          <a:prstGeom prst="rect">
            <a:avLst/>
          </a:prstGeom>
          <a:noFill/>
        </p:spPr>
        <p:txBody>
          <a:bodyPr wrap="square" rtlCol="0">
            <a:spAutoFit/>
          </a:bodyPr>
          <a:lstStyle/>
          <a:p>
            <a:pPr marL="177800" indent="-177800">
              <a:buFontTx/>
              <a:buChar char="-"/>
            </a:pPr>
            <a:r>
              <a:rPr lang="en-US" altLang="ko-KR" sz="2000" dirty="0">
                <a:latin typeface="Arial" panose="020B0604020202020204" pitchFamily="34" charset="0"/>
                <a:cs typeface="Arial" panose="020B0604020202020204" pitchFamily="34" charset="0"/>
              </a:rPr>
              <a:t>Beam parameters are measured by fitting the beam size or</a:t>
            </a:r>
            <a:r>
              <a:rPr lang="ko-KR" altLang="en-US" sz="2000" dirty="0">
                <a:latin typeface="Arial" panose="020B0604020202020204" pitchFamily="34" charset="0"/>
                <a:cs typeface="Arial" panose="020B0604020202020204" pitchFamily="34" charset="0"/>
              </a:rPr>
              <a:t> </a:t>
            </a:r>
            <a:r>
              <a:rPr lang="en-US" altLang="ko-KR" sz="2000" dirty="0">
                <a:latin typeface="Arial" panose="020B0604020202020204" pitchFamily="34" charset="0"/>
                <a:cs typeface="Arial" panose="020B0604020202020204" pitchFamily="34" charset="0"/>
              </a:rPr>
              <a:t>by emittance scan.</a:t>
            </a:r>
          </a:p>
          <a:p>
            <a:pPr marL="177800" indent="-177800">
              <a:buFontTx/>
              <a:buChar char="-"/>
            </a:pPr>
            <a:endParaRPr lang="en-US" altLang="ko-KR" sz="2000" dirty="0">
              <a:latin typeface="Arial" panose="020B0604020202020204" pitchFamily="34" charset="0"/>
              <a:cs typeface="Arial" panose="020B0604020202020204" pitchFamily="34" charset="0"/>
            </a:endParaRPr>
          </a:p>
          <a:p>
            <a:pPr marL="177800" indent="-177800">
              <a:buFontTx/>
              <a:buChar char="-"/>
            </a:pPr>
            <a:r>
              <a:rPr lang="en-US" altLang="ko-KR" sz="2000" dirty="0">
                <a:latin typeface="Arial" panose="020B0604020202020204" pitchFamily="34" charset="0"/>
                <a:cs typeface="Arial" panose="020B0604020202020204" pitchFamily="34" charset="0"/>
              </a:rPr>
              <a:t>Beam optics is controlled.</a:t>
            </a:r>
          </a:p>
          <a:p>
            <a:pPr marL="177800" indent="-177800">
              <a:buFontTx/>
              <a:buChar char="-"/>
            </a:pPr>
            <a:r>
              <a:rPr lang="en-US" altLang="ko-KR" sz="2000" dirty="0">
                <a:latin typeface="Arial" panose="020B0604020202020204" pitchFamily="34" charset="0"/>
                <a:cs typeface="Arial" panose="020B0604020202020204" pitchFamily="34" charset="0"/>
              </a:rPr>
              <a:t>Matching can be performed. </a:t>
            </a:r>
          </a:p>
        </p:txBody>
      </p:sp>
      <p:pic>
        <p:nvPicPr>
          <p:cNvPr id="5" name="그림 4"/>
          <p:cNvPicPr>
            <a:picLocks noChangeAspect="1"/>
          </p:cNvPicPr>
          <p:nvPr/>
        </p:nvPicPr>
        <p:blipFill>
          <a:blip r:embed="rId3"/>
          <a:stretch>
            <a:fillRect/>
          </a:stretch>
        </p:blipFill>
        <p:spPr>
          <a:xfrm>
            <a:off x="65311" y="3903146"/>
            <a:ext cx="5436604" cy="2946234"/>
          </a:xfrm>
          <a:prstGeom prst="rect">
            <a:avLst/>
          </a:prstGeom>
        </p:spPr>
      </p:pic>
      <p:cxnSp>
        <p:nvCxnSpPr>
          <p:cNvPr id="32" name="직선 화살표 연결선 31"/>
          <p:cNvCxnSpPr/>
          <p:nvPr/>
        </p:nvCxnSpPr>
        <p:spPr>
          <a:xfrm>
            <a:off x="499812" y="6310570"/>
            <a:ext cx="4290214"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직선 화살표 연결선 32"/>
          <p:cNvCxnSpPr/>
          <p:nvPr/>
        </p:nvCxnSpPr>
        <p:spPr>
          <a:xfrm>
            <a:off x="4784288" y="6310570"/>
            <a:ext cx="54006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584637" y="5977242"/>
            <a:ext cx="660822" cy="369332"/>
          </a:xfrm>
          <a:prstGeom prst="rect">
            <a:avLst/>
          </a:prstGeom>
          <a:noFill/>
        </p:spPr>
        <p:txBody>
          <a:bodyPr wrap="none" rtlCol="0">
            <a:spAutoFit/>
          </a:bodyPr>
          <a:lstStyle/>
          <a:p>
            <a:r>
              <a:rPr lang="en-US" altLang="ko-KR" dirty="0"/>
              <a:t>LEBT</a:t>
            </a:r>
            <a:endParaRPr lang="ko-KR" altLang="en-US" dirty="0"/>
          </a:p>
        </p:txBody>
      </p:sp>
      <p:sp>
        <p:nvSpPr>
          <p:cNvPr id="35" name="TextBox 34"/>
          <p:cNvSpPr txBox="1"/>
          <p:nvPr/>
        </p:nvSpPr>
        <p:spPr>
          <a:xfrm>
            <a:off x="4710175" y="5962198"/>
            <a:ext cx="619080" cy="369332"/>
          </a:xfrm>
          <a:prstGeom prst="rect">
            <a:avLst/>
          </a:prstGeom>
          <a:noFill/>
        </p:spPr>
        <p:txBody>
          <a:bodyPr wrap="none" rtlCol="0">
            <a:spAutoFit/>
          </a:bodyPr>
          <a:lstStyle/>
          <a:p>
            <a:r>
              <a:rPr lang="en-US" altLang="ko-KR" dirty="0"/>
              <a:t>RFQ</a:t>
            </a:r>
            <a:endParaRPr lang="ko-KR" altLang="en-US" dirty="0"/>
          </a:p>
        </p:txBody>
      </p:sp>
      <p:sp>
        <p:nvSpPr>
          <p:cNvPr id="36" name="TextBox 35"/>
          <p:cNvSpPr txBox="1"/>
          <p:nvPr/>
        </p:nvSpPr>
        <p:spPr>
          <a:xfrm>
            <a:off x="537917" y="3970855"/>
            <a:ext cx="2920671" cy="646331"/>
          </a:xfrm>
          <a:prstGeom prst="rect">
            <a:avLst/>
          </a:prstGeom>
          <a:noFill/>
        </p:spPr>
        <p:txBody>
          <a:bodyPr wrap="none" rtlCol="0">
            <a:spAutoFit/>
          </a:bodyPr>
          <a:lstStyle/>
          <a:p>
            <a:r>
              <a:rPr lang="en-US" altLang="ko-KR" dirty="0"/>
              <a:t>Ar8+ 50uA</a:t>
            </a:r>
          </a:p>
          <a:p>
            <a:r>
              <a:rPr lang="en-US" altLang="ko-KR" dirty="0"/>
              <a:t>injector transmission: 95%</a:t>
            </a:r>
            <a:endParaRPr lang="ko-KR" altLang="en-US" dirty="0"/>
          </a:p>
        </p:txBody>
      </p:sp>
      <p:sp>
        <p:nvSpPr>
          <p:cNvPr id="14" name="TextBox 13"/>
          <p:cNvSpPr txBox="1"/>
          <p:nvPr/>
        </p:nvSpPr>
        <p:spPr>
          <a:xfrm>
            <a:off x="2000691" y="1665675"/>
            <a:ext cx="1319592" cy="338554"/>
          </a:xfrm>
          <a:prstGeom prst="rect">
            <a:avLst/>
          </a:prstGeom>
          <a:noFill/>
        </p:spPr>
        <p:txBody>
          <a:bodyPr wrap="none" rtlCol="0">
            <a:spAutoFit/>
          </a:bodyPr>
          <a:lstStyle/>
          <a:p>
            <a:r>
              <a:rPr lang="en-US" altLang="ko-KR" sz="1600" dirty="0"/>
              <a:t>X beam size</a:t>
            </a:r>
            <a:endParaRPr lang="ko-KR" altLang="en-US" sz="1600" dirty="0"/>
          </a:p>
        </p:txBody>
      </p:sp>
      <p:sp>
        <p:nvSpPr>
          <p:cNvPr id="37" name="TextBox 36"/>
          <p:cNvSpPr txBox="1"/>
          <p:nvPr/>
        </p:nvSpPr>
        <p:spPr>
          <a:xfrm>
            <a:off x="2261027" y="2504672"/>
            <a:ext cx="1311578" cy="338554"/>
          </a:xfrm>
          <a:prstGeom prst="rect">
            <a:avLst/>
          </a:prstGeom>
          <a:noFill/>
        </p:spPr>
        <p:txBody>
          <a:bodyPr wrap="none" rtlCol="0">
            <a:spAutoFit/>
          </a:bodyPr>
          <a:lstStyle/>
          <a:p>
            <a:r>
              <a:rPr lang="en-US" altLang="ko-KR" sz="1600" dirty="0"/>
              <a:t>Y beam size</a:t>
            </a:r>
            <a:endParaRPr lang="ko-KR" altLang="en-US" sz="1600" dirty="0"/>
          </a:p>
        </p:txBody>
      </p:sp>
      <p:pic>
        <p:nvPicPr>
          <p:cNvPr id="6" name="그림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2244" y="944724"/>
            <a:ext cx="5394316" cy="2958422"/>
          </a:xfrm>
          <a:prstGeom prst="rect">
            <a:avLst/>
          </a:prstGeom>
        </p:spPr>
      </p:pic>
      <p:sp>
        <p:nvSpPr>
          <p:cNvPr id="26" name="TextBox 25"/>
          <p:cNvSpPr txBox="1"/>
          <p:nvPr/>
        </p:nvSpPr>
        <p:spPr>
          <a:xfrm>
            <a:off x="6242519" y="980728"/>
            <a:ext cx="2621295" cy="646331"/>
          </a:xfrm>
          <a:prstGeom prst="rect">
            <a:avLst/>
          </a:prstGeom>
          <a:noFill/>
        </p:spPr>
        <p:txBody>
          <a:bodyPr wrap="none" rtlCol="0">
            <a:spAutoFit/>
          </a:bodyPr>
          <a:lstStyle/>
          <a:p>
            <a:r>
              <a:rPr lang="en-US" altLang="ko-KR" dirty="0"/>
              <a:t>H+ 98uA</a:t>
            </a:r>
          </a:p>
          <a:p>
            <a:r>
              <a:rPr lang="en-US" altLang="ko-KR" dirty="0"/>
              <a:t>LEBT transmission: 97%</a:t>
            </a:r>
            <a:endParaRPr lang="ko-KR" altLang="en-US" dirty="0"/>
          </a:p>
        </p:txBody>
      </p:sp>
      <p:cxnSp>
        <p:nvCxnSpPr>
          <p:cNvPr id="38" name="직선 화살표 연결선 37"/>
          <p:cNvCxnSpPr/>
          <p:nvPr/>
        </p:nvCxnSpPr>
        <p:spPr>
          <a:xfrm>
            <a:off x="6151514" y="3423248"/>
            <a:ext cx="4290214"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직선 화살표 연결선 38"/>
          <p:cNvCxnSpPr/>
          <p:nvPr/>
        </p:nvCxnSpPr>
        <p:spPr>
          <a:xfrm>
            <a:off x="10411986" y="3423248"/>
            <a:ext cx="54006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7212335" y="3089920"/>
            <a:ext cx="660822" cy="369332"/>
          </a:xfrm>
          <a:prstGeom prst="rect">
            <a:avLst/>
          </a:prstGeom>
          <a:noFill/>
        </p:spPr>
        <p:txBody>
          <a:bodyPr wrap="none" rtlCol="0">
            <a:spAutoFit/>
          </a:bodyPr>
          <a:lstStyle/>
          <a:p>
            <a:r>
              <a:rPr lang="en-US" altLang="ko-KR" dirty="0"/>
              <a:t>LEBT</a:t>
            </a:r>
            <a:endParaRPr lang="ko-KR" altLang="en-US" dirty="0"/>
          </a:p>
        </p:txBody>
      </p:sp>
      <p:sp>
        <p:nvSpPr>
          <p:cNvPr id="41" name="TextBox 40"/>
          <p:cNvSpPr txBox="1"/>
          <p:nvPr/>
        </p:nvSpPr>
        <p:spPr>
          <a:xfrm>
            <a:off x="10337873" y="3074876"/>
            <a:ext cx="619080" cy="369332"/>
          </a:xfrm>
          <a:prstGeom prst="rect">
            <a:avLst/>
          </a:prstGeom>
          <a:noFill/>
        </p:spPr>
        <p:txBody>
          <a:bodyPr wrap="none" rtlCol="0">
            <a:spAutoFit/>
          </a:bodyPr>
          <a:lstStyle/>
          <a:p>
            <a:r>
              <a:rPr lang="en-US" altLang="ko-KR" dirty="0"/>
              <a:t>RFQ</a:t>
            </a:r>
            <a:endParaRPr lang="ko-KR" altLang="en-US" dirty="0"/>
          </a:p>
        </p:txBody>
      </p:sp>
    </p:spTree>
    <p:extLst>
      <p:ext uri="{BB962C8B-B14F-4D97-AF65-F5344CB8AC3E}">
        <p14:creationId xmlns:p14="http://schemas.microsoft.com/office/powerpoint/2010/main" val="3568476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H</a:t>
            </a:r>
            <a:r>
              <a:rPr lang="en-US" altLang="ko-KR" baseline="30000" dirty="0"/>
              <a:t>+</a:t>
            </a:r>
            <a:r>
              <a:rPr lang="en-US" altLang="ko-KR" dirty="0"/>
              <a:t> beam in LEBT</a:t>
            </a:r>
            <a:endParaRPr lang="ko-KR" altLang="en-US" dirty="0"/>
          </a:p>
        </p:txBody>
      </p:sp>
      <p:sp>
        <p:nvSpPr>
          <p:cNvPr id="3" name="내용 개체 틀 2"/>
          <p:cNvSpPr>
            <a:spLocks noGrp="1"/>
          </p:cNvSpPr>
          <p:nvPr>
            <p:ph sz="half" idx="2"/>
          </p:nvPr>
        </p:nvSpPr>
        <p:spPr>
          <a:xfrm>
            <a:off x="341276" y="4869160"/>
            <a:ext cx="11233248" cy="1260140"/>
          </a:xfrm>
        </p:spPr>
        <p:txBody>
          <a:bodyPr>
            <a:normAutofit/>
          </a:bodyPr>
          <a:lstStyle/>
          <a:p>
            <a:r>
              <a:rPr lang="en-US" altLang="ko-KR" sz="2200" dirty="0">
                <a:latin typeface="Arial" panose="020B0604020202020204" pitchFamily="34" charset="0"/>
                <a:cs typeface="Arial" panose="020B0604020202020204" pitchFamily="34" charset="0"/>
              </a:rPr>
              <a:t>The H</a:t>
            </a:r>
            <a:r>
              <a:rPr lang="en-US" altLang="ko-KR" sz="2200" baseline="30000" dirty="0">
                <a:latin typeface="Arial" panose="020B0604020202020204" pitchFamily="34" charset="0"/>
                <a:cs typeface="Arial" panose="020B0604020202020204" pitchFamily="34" charset="0"/>
              </a:rPr>
              <a:t>+</a:t>
            </a:r>
            <a:r>
              <a:rPr lang="en-US" altLang="ko-KR" sz="2200" dirty="0">
                <a:latin typeface="Arial" panose="020B0604020202020204" pitchFamily="34" charset="0"/>
                <a:cs typeface="Arial" panose="020B0604020202020204" pitchFamily="34" charset="0"/>
              </a:rPr>
              <a:t> beam displays large emittances and strong beam tails. </a:t>
            </a:r>
          </a:p>
          <a:p>
            <a:r>
              <a:rPr lang="en-US" altLang="ko-KR" sz="2200" dirty="0">
                <a:latin typeface="Arial" panose="020B0604020202020204" pitchFamily="34" charset="0"/>
                <a:cs typeface="Arial" panose="020B0604020202020204" pitchFamily="34" charset="0"/>
              </a:rPr>
              <a:t>X emittance displays extended tails. So the beam is collimated. </a:t>
            </a:r>
          </a:p>
          <a:p>
            <a:r>
              <a:rPr lang="en-US" altLang="ko-KR" sz="2200" dirty="0">
                <a:latin typeface="Arial" panose="020B0604020202020204" pitchFamily="34" charset="0"/>
                <a:cs typeface="Arial" panose="020B0604020202020204" pitchFamily="34" charset="0"/>
              </a:rPr>
              <a:t>Beam transmission in the LEBT is 97%. </a:t>
            </a:r>
            <a:endParaRPr lang="ko-KR" altLang="en-US" sz="2200" dirty="0">
              <a:latin typeface="Arial" panose="020B0604020202020204" pitchFamily="34" charset="0"/>
              <a:cs typeface="Arial" panose="020B0604020202020204" pitchFamily="34" charset="0"/>
            </a:endParaRPr>
          </a:p>
        </p:txBody>
      </p:sp>
      <p:pic>
        <p:nvPicPr>
          <p:cNvPr id="4" name="그림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25" y="980728"/>
            <a:ext cx="3312367" cy="3150349"/>
          </a:xfrm>
          <a:prstGeom prst="rect">
            <a:avLst/>
          </a:prstGeom>
        </p:spPr>
      </p:pic>
      <p:pic>
        <p:nvPicPr>
          <p:cNvPr id="5" name="그림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4263" y="980728"/>
            <a:ext cx="3303805" cy="3150349"/>
          </a:xfrm>
          <a:prstGeom prst="rect">
            <a:avLst/>
          </a:prstGeom>
        </p:spPr>
      </p:pic>
      <p:pic>
        <p:nvPicPr>
          <p:cNvPr id="6" name="그림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4072" y="980728"/>
            <a:ext cx="5395428" cy="2956816"/>
          </a:xfrm>
          <a:prstGeom prst="rect">
            <a:avLst/>
          </a:prstGeom>
        </p:spPr>
      </p:pic>
      <p:sp>
        <p:nvSpPr>
          <p:cNvPr id="7" name="TextBox 6"/>
          <p:cNvSpPr txBox="1"/>
          <p:nvPr/>
        </p:nvSpPr>
        <p:spPr>
          <a:xfrm>
            <a:off x="551384" y="4131077"/>
            <a:ext cx="2428870" cy="400110"/>
          </a:xfrm>
          <a:prstGeom prst="rect">
            <a:avLst/>
          </a:prstGeom>
          <a:noFill/>
        </p:spPr>
        <p:txBody>
          <a:bodyPr wrap="none" rtlCol="0">
            <a:spAutoFit/>
          </a:bodyPr>
          <a:lstStyle/>
          <a:p>
            <a:r>
              <a:rPr lang="en-US" altLang="ko-KR" sz="2000" dirty="0">
                <a:latin typeface="Symbol" panose="05050102010706020507" pitchFamily="18" charset="2"/>
              </a:rPr>
              <a:t>e</a:t>
            </a:r>
            <a:r>
              <a:rPr lang="en-US" altLang="ko-KR" sz="2000" baseline="-25000" dirty="0"/>
              <a:t>x</a:t>
            </a:r>
            <a:r>
              <a:rPr lang="en-US" altLang="ko-KR" sz="2000" dirty="0"/>
              <a:t>=0.105 mm-mrad</a:t>
            </a:r>
            <a:endParaRPr lang="ko-KR" altLang="en-US" sz="2000" dirty="0"/>
          </a:p>
        </p:txBody>
      </p:sp>
      <p:sp>
        <p:nvSpPr>
          <p:cNvPr id="8" name="TextBox 7"/>
          <p:cNvSpPr txBox="1"/>
          <p:nvPr/>
        </p:nvSpPr>
        <p:spPr>
          <a:xfrm>
            <a:off x="3971764" y="4131077"/>
            <a:ext cx="2433680" cy="400110"/>
          </a:xfrm>
          <a:prstGeom prst="rect">
            <a:avLst/>
          </a:prstGeom>
          <a:noFill/>
        </p:spPr>
        <p:txBody>
          <a:bodyPr wrap="none" rtlCol="0">
            <a:spAutoFit/>
          </a:bodyPr>
          <a:lstStyle/>
          <a:p>
            <a:r>
              <a:rPr lang="en-US" altLang="ko-KR" sz="2000" dirty="0">
                <a:latin typeface="Symbol" panose="05050102010706020507" pitchFamily="18" charset="2"/>
              </a:rPr>
              <a:t>e</a:t>
            </a:r>
            <a:r>
              <a:rPr lang="en-US" altLang="ko-KR" sz="2000" baseline="-25000" dirty="0"/>
              <a:t>y</a:t>
            </a:r>
            <a:r>
              <a:rPr lang="en-US" altLang="ko-KR" sz="2000" dirty="0"/>
              <a:t>=0.189 mm-mrad</a:t>
            </a:r>
            <a:endParaRPr lang="ko-KR" altLang="en-US" sz="2000" dirty="0"/>
          </a:p>
        </p:txBody>
      </p:sp>
    </p:spTree>
    <p:extLst>
      <p:ext uri="{BB962C8B-B14F-4D97-AF65-F5344CB8AC3E}">
        <p14:creationId xmlns:p14="http://schemas.microsoft.com/office/powerpoint/2010/main" val="14469207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524000" y="144016"/>
            <a:ext cx="9144000" cy="692696"/>
          </a:xfrm>
        </p:spPr>
        <p:txBody>
          <a:bodyPr>
            <a:normAutofit fontScale="90000"/>
          </a:bodyPr>
          <a:lstStyle/>
          <a:p>
            <a:r>
              <a:rPr lang="en-US" altLang="ko-KR" dirty="0"/>
              <a:t>RFQ set-point</a:t>
            </a:r>
            <a:endParaRPr lang="ko-KR" altLang="en-US" dirty="0"/>
          </a:p>
        </p:txBody>
      </p:sp>
      <p:sp>
        <p:nvSpPr>
          <p:cNvPr id="4" name="Rectangle 2"/>
          <p:cNvSpPr>
            <a:spLocks noChangeArrowheads="1"/>
          </p:cNvSpPr>
          <p:nvPr/>
        </p:nvSpPr>
        <p:spPr bwMode="auto">
          <a:xfrm>
            <a:off x="1524003" y="439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sp>
        <p:nvSpPr>
          <p:cNvPr id="14" name="TextBox 13"/>
          <p:cNvSpPr txBox="1"/>
          <p:nvPr/>
        </p:nvSpPr>
        <p:spPr>
          <a:xfrm>
            <a:off x="221794" y="984738"/>
            <a:ext cx="11701299" cy="1323439"/>
          </a:xfrm>
          <a:prstGeom prst="rect">
            <a:avLst/>
          </a:prstGeom>
          <a:noFill/>
        </p:spPr>
        <p:txBody>
          <a:bodyPr wrap="square" rtlCol="0">
            <a:spAutoFit/>
          </a:bodyPr>
          <a:lstStyle/>
          <a:p>
            <a:r>
              <a:rPr lang="en-US" altLang="ko-KR" sz="2000" dirty="0">
                <a:latin typeface="Arial" panose="020B0604020202020204" pitchFamily="34" charset="0"/>
                <a:cs typeface="Arial" panose="020B0604020202020204" pitchFamily="34" charset="0"/>
              </a:rPr>
              <a:t> RFQ transmission: (ACCT in LEBT and ACCT in MEBT)</a:t>
            </a:r>
          </a:p>
          <a:p>
            <a:pPr marL="266700" indent="-177800">
              <a:buFontTx/>
              <a:buChar char="-"/>
            </a:pPr>
            <a:r>
              <a:rPr lang="en-US" altLang="ko-KR" sz="2000" dirty="0">
                <a:latin typeface="Arial" panose="020B0604020202020204" pitchFamily="34" charset="0"/>
                <a:cs typeface="Arial" panose="020B0604020202020204" pitchFamily="34" charset="0"/>
              </a:rPr>
              <a:t>RFQ transmission is greater than 90%.</a:t>
            </a:r>
          </a:p>
          <a:p>
            <a:pPr marL="266700" indent="-177800">
              <a:buFontTx/>
              <a:buChar char="-"/>
            </a:pPr>
            <a:r>
              <a:rPr lang="en-US" altLang="ko-KR" sz="2000" dirty="0">
                <a:latin typeface="Arial" panose="020B0604020202020204" pitchFamily="34" charset="0"/>
                <a:cs typeface="Arial" panose="020B0604020202020204" pitchFamily="34" charset="0"/>
              </a:rPr>
              <a:t>RFQ transmission is low for Ne beams due to tails</a:t>
            </a:r>
          </a:p>
          <a:p>
            <a:r>
              <a:rPr lang="en-US" altLang="ko-KR" sz="2000" dirty="0">
                <a:latin typeface="Arial" panose="020B0604020202020204" pitchFamily="34" charset="0"/>
                <a:cs typeface="Arial" panose="020B0604020202020204" pitchFamily="34" charset="0"/>
                <a:sym typeface="Symbol" panose="05050102010706020507" pitchFamily="18" charset="2"/>
              </a:rPr>
              <a:t>      We can improve it by using the slits in LEBT</a:t>
            </a:r>
          </a:p>
        </p:txBody>
      </p:sp>
      <p:graphicFrame>
        <p:nvGraphicFramePr>
          <p:cNvPr id="5" name="표 4"/>
          <p:cNvGraphicFramePr>
            <a:graphicFrameLocks noGrp="1"/>
          </p:cNvGraphicFramePr>
          <p:nvPr>
            <p:extLst/>
          </p:nvPr>
        </p:nvGraphicFramePr>
        <p:xfrm>
          <a:off x="6846529" y="1077820"/>
          <a:ext cx="5076564" cy="1137274"/>
        </p:xfrm>
        <a:graphic>
          <a:graphicData uri="http://schemas.openxmlformats.org/drawingml/2006/table">
            <a:tbl>
              <a:tblPr firstRow="1" bandRow="1">
                <a:tableStyleId>{5940675A-B579-460E-94D1-54222C63F5DA}</a:tableStyleId>
              </a:tblPr>
              <a:tblGrid>
                <a:gridCol w="1620180">
                  <a:extLst>
                    <a:ext uri="{9D8B030D-6E8A-4147-A177-3AD203B41FA5}">
                      <a16:colId xmlns:a16="http://schemas.microsoft.com/office/drawing/2014/main" val="12784389"/>
                    </a:ext>
                  </a:extLst>
                </a:gridCol>
                <a:gridCol w="1152128">
                  <a:extLst>
                    <a:ext uri="{9D8B030D-6E8A-4147-A177-3AD203B41FA5}">
                      <a16:colId xmlns:a16="http://schemas.microsoft.com/office/drawing/2014/main" val="3463327853"/>
                    </a:ext>
                  </a:extLst>
                </a:gridCol>
                <a:gridCol w="1152128">
                  <a:extLst>
                    <a:ext uri="{9D8B030D-6E8A-4147-A177-3AD203B41FA5}">
                      <a16:colId xmlns:a16="http://schemas.microsoft.com/office/drawing/2014/main" val="1257013089"/>
                    </a:ext>
                  </a:extLst>
                </a:gridCol>
                <a:gridCol w="1152128">
                  <a:extLst>
                    <a:ext uri="{9D8B030D-6E8A-4147-A177-3AD203B41FA5}">
                      <a16:colId xmlns:a16="http://schemas.microsoft.com/office/drawing/2014/main" val="1808865396"/>
                    </a:ext>
                  </a:extLst>
                </a:gridCol>
              </a:tblGrid>
              <a:tr h="334245">
                <a:tc>
                  <a:txBody>
                    <a:bodyPr/>
                    <a:lstStyle/>
                    <a:p>
                      <a:pPr algn="ctr" latinLnBrk="1"/>
                      <a:endParaRPr lang="ko-KR" altLang="en-US" sz="1800" b="0" dirty="0">
                        <a:latin typeface="+mn-ea"/>
                        <a:ea typeface="+mn-ea"/>
                      </a:endParaRPr>
                    </a:p>
                  </a:txBody>
                  <a:tcPr anchor="ctr"/>
                </a:tc>
                <a:tc>
                  <a:txBody>
                    <a:bodyPr/>
                    <a:lstStyle/>
                    <a:p>
                      <a:pPr algn="ctr" latinLnBrk="1"/>
                      <a:r>
                        <a:rPr lang="en-US" altLang="ko-KR" sz="1800" b="0" dirty="0">
                          <a:latin typeface="+mn-ea"/>
                          <a:ea typeface="+mn-ea"/>
                        </a:rPr>
                        <a:t>Ar9+</a:t>
                      </a:r>
                      <a:endParaRPr lang="ko-KR" altLang="en-US" sz="1800" b="0" dirty="0">
                        <a:latin typeface="+mn-ea"/>
                        <a:ea typeface="+mn-ea"/>
                      </a:endParaRPr>
                    </a:p>
                  </a:txBody>
                  <a:tcPr anchor="ctr"/>
                </a:tc>
                <a:tc>
                  <a:txBody>
                    <a:bodyPr/>
                    <a:lstStyle/>
                    <a:p>
                      <a:pPr algn="ctr" latinLnBrk="1"/>
                      <a:r>
                        <a:rPr lang="en-US" altLang="ko-KR" sz="1800" b="0" dirty="0">
                          <a:latin typeface="+mn-ea"/>
                          <a:ea typeface="+mn-ea"/>
                        </a:rPr>
                        <a:t>Ar8+</a:t>
                      </a:r>
                      <a:endParaRPr lang="ko-KR" altLang="en-US" sz="1800" b="0" dirty="0">
                        <a:latin typeface="+mn-ea"/>
                        <a:ea typeface="+mn-ea"/>
                      </a:endParaRPr>
                    </a:p>
                  </a:txBody>
                  <a:tcPr anchor="ctr"/>
                </a:tc>
                <a:tc>
                  <a:txBody>
                    <a:bodyPr/>
                    <a:lstStyle/>
                    <a:p>
                      <a:pPr algn="ctr" latinLnBrk="1"/>
                      <a:r>
                        <a:rPr lang="en-US" altLang="ko-KR" sz="1800" b="0" dirty="0">
                          <a:latin typeface="+mn-ea"/>
                          <a:ea typeface="+mn-ea"/>
                        </a:rPr>
                        <a:t>Ne4+</a:t>
                      </a:r>
                      <a:endParaRPr lang="ko-KR" altLang="en-US" sz="1800" b="0" dirty="0">
                        <a:latin typeface="+mn-ea"/>
                        <a:ea typeface="+mn-ea"/>
                      </a:endParaRPr>
                    </a:p>
                  </a:txBody>
                  <a:tcPr anchor="ctr"/>
                </a:tc>
                <a:extLst>
                  <a:ext uri="{0D108BD9-81ED-4DB2-BD59-A6C34878D82A}">
                    <a16:rowId xmlns:a16="http://schemas.microsoft.com/office/drawing/2014/main" val="3983717274"/>
                  </a:ext>
                </a:extLst>
              </a:tr>
              <a:tr h="385757">
                <a:tc>
                  <a:txBody>
                    <a:bodyPr/>
                    <a:lstStyle/>
                    <a:p>
                      <a:pPr algn="ctr" latinLnBrk="1"/>
                      <a:r>
                        <a:rPr lang="en-US" altLang="ko-KR" sz="1800" b="0" dirty="0">
                          <a:latin typeface="+mn-ea"/>
                          <a:ea typeface="+mn-ea"/>
                        </a:rPr>
                        <a:t>Transmission</a:t>
                      </a:r>
                      <a:endParaRPr lang="ko-KR" altLang="en-US" sz="1800" b="0" dirty="0">
                        <a:latin typeface="+mn-ea"/>
                        <a:ea typeface="+mn-ea"/>
                      </a:endParaRPr>
                    </a:p>
                  </a:txBody>
                  <a:tcPr anchor="ctr"/>
                </a:tc>
                <a:tc>
                  <a:txBody>
                    <a:bodyPr/>
                    <a:lstStyle/>
                    <a:p>
                      <a:pPr algn="ctr" latinLnBrk="1"/>
                      <a:r>
                        <a:rPr lang="en-US" altLang="ko-KR" sz="1800" b="0" dirty="0">
                          <a:latin typeface="+mn-ea"/>
                          <a:ea typeface="+mn-ea"/>
                        </a:rPr>
                        <a:t>93.4%</a:t>
                      </a:r>
                      <a:endParaRPr lang="ko-KR" altLang="en-US" sz="1800" b="0" dirty="0">
                        <a:latin typeface="+mn-ea"/>
                        <a:ea typeface="+mn-ea"/>
                      </a:endParaRPr>
                    </a:p>
                  </a:txBody>
                  <a:tcPr anchor="ctr"/>
                </a:tc>
                <a:tc>
                  <a:txBody>
                    <a:bodyPr/>
                    <a:lstStyle/>
                    <a:p>
                      <a:pPr algn="ctr" latinLnBrk="1"/>
                      <a:r>
                        <a:rPr lang="en-US" altLang="ko-KR" sz="1800" b="0" dirty="0">
                          <a:latin typeface="+mn-ea"/>
                          <a:ea typeface="+mn-ea"/>
                        </a:rPr>
                        <a:t>95.4%</a:t>
                      </a:r>
                      <a:endParaRPr lang="ko-KR" altLang="en-US" sz="1800" b="0" dirty="0">
                        <a:latin typeface="+mn-ea"/>
                        <a:ea typeface="+mn-ea"/>
                      </a:endParaRPr>
                    </a:p>
                  </a:txBody>
                  <a:tcPr anchor="ctr"/>
                </a:tc>
                <a:tc>
                  <a:txBody>
                    <a:bodyPr/>
                    <a:lstStyle/>
                    <a:p>
                      <a:pPr algn="ctr" latinLnBrk="1"/>
                      <a:r>
                        <a:rPr lang="en-US" altLang="ko-KR" sz="1800" b="0" dirty="0">
                          <a:latin typeface="+mn-ea"/>
                          <a:ea typeface="+mn-ea"/>
                        </a:rPr>
                        <a:t>85.7%</a:t>
                      </a:r>
                      <a:endParaRPr lang="ko-KR" altLang="en-US" sz="1800" b="0" dirty="0">
                        <a:latin typeface="+mn-ea"/>
                        <a:ea typeface="+mn-ea"/>
                      </a:endParaRPr>
                    </a:p>
                  </a:txBody>
                  <a:tcPr anchor="ctr"/>
                </a:tc>
                <a:extLst>
                  <a:ext uri="{0D108BD9-81ED-4DB2-BD59-A6C34878D82A}">
                    <a16:rowId xmlns:a16="http://schemas.microsoft.com/office/drawing/2014/main" val="3615008"/>
                  </a:ext>
                </a:extLst>
              </a:tr>
              <a:tr h="385757">
                <a:tc>
                  <a:txBody>
                    <a:bodyPr/>
                    <a:lstStyle/>
                    <a:p>
                      <a:pPr algn="ctr" latinLnBrk="1"/>
                      <a:r>
                        <a:rPr lang="en-US" altLang="ko-KR" sz="1800" b="0" dirty="0">
                          <a:latin typeface="+mn-ea"/>
                          <a:ea typeface="+mn-ea"/>
                        </a:rPr>
                        <a:t>Set value</a:t>
                      </a:r>
                      <a:endParaRPr lang="ko-KR" altLang="en-US" sz="1800" b="0" dirty="0">
                        <a:latin typeface="+mn-ea"/>
                        <a:ea typeface="+mn-ea"/>
                      </a:endParaRPr>
                    </a:p>
                  </a:txBody>
                  <a:tcPr anchor="ctr"/>
                </a:tc>
                <a:tc>
                  <a:txBody>
                    <a:bodyPr/>
                    <a:lstStyle/>
                    <a:p>
                      <a:pPr algn="ctr" latinLnBrk="1"/>
                      <a:r>
                        <a:rPr lang="en-US" altLang="ko-KR" sz="1800" b="0" dirty="0">
                          <a:latin typeface="+mn-ea"/>
                          <a:ea typeface="+mn-ea"/>
                        </a:rPr>
                        <a:t>51.5 kW</a:t>
                      </a:r>
                      <a:endParaRPr lang="ko-KR" altLang="en-US" sz="1800" b="0" dirty="0">
                        <a:latin typeface="+mn-ea"/>
                        <a:ea typeface="+mn-ea"/>
                      </a:endParaRPr>
                    </a:p>
                  </a:txBody>
                  <a:tcPr anchor="ctr"/>
                </a:tc>
                <a:tc>
                  <a:txBody>
                    <a:bodyPr/>
                    <a:lstStyle/>
                    <a:p>
                      <a:pPr algn="ctr" latinLnBrk="1"/>
                      <a:r>
                        <a:rPr lang="en-US" altLang="ko-KR" sz="1800" b="0" dirty="0">
                          <a:latin typeface="+mn-ea"/>
                          <a:ea typeface="+mn-ea"/>
                        </a:rPr>
                        <a:t>62.9 kW</a:t>
                      </a:r>
                      <a:endParaRPr lang="ko-KR" altLang="en-US" sz="1800" b="0" dirty="0">
                        <a:latin typeface="+mn-ea"/>
                        <a:ea typeface="+mn-ea"/>
                      </a:endParaRPr>
                    </a:p>
                  </a:txBody>
                  <a:tcPr anchor="ctr"/>
                </a:tc>
                <a:tc>
                  <a:txBody>
                    <a:bodyPr/>
                    <a:lstStyle/>
                    <a:p>
                      <a:pPr algn="ctr" latinLnBrk="1"/>
                      <a:r>
                        <a:rPr lang="en-US" altLang="ko-KR" sz="1800" b="0" dirty="0">
                          <a:latin typeface="+mn-ea"/>
                          <a:ea typeface="+mn-ea"/>
                        </a:rPr>
                        <a:t>67.4 kW</a:t>
                      </a:r>
                      <a:endParaRPr lang="ko-KR" altLang="en-US" sz="1800" b="0" dirty="0">
                        <a:latin typeface="+mn-ea"/>
                        <a:ea typeface="+mn-ea"/>
                      </a:endParaRPr>
                    </a:p>
                  </a:txBody>
                  <a:tcPr anchor="ctr"/>
                </a:tc>
                <a:extLst>
                  <a:ext uri="{0D108BD9-81ED-4DB2-BD59-A6C34878D82A}">
                    <a16:rowId xmlns:a16="http://schemas.microsoft.com/office/drawing/2014/main" val="3270103450"/>
                  </a:ext>
                </a:extLst>
              </a:tr>
            </a:tbl>
          </a:graphicData>
        </a:graphic>
      </p:graphicFrame>
      <p:sp>
        <p:nvSpPr>
          <p:cNvPr id="16" name="TextBox 15"/>
          <p:cNvSpPr txBox="1"/>
          <p:nvPr/>
        </p:nvSpPr>
        <p:spPr>
          <a:xfrm>
            <a:off x="1209344" y="5154582"/>
            <a:ext cx="666914" cy="307777"/>
          </a:xfrm>
          <a:prstGeom prst="rect">
            <a:avLst/>
          </a:prstGeom>
          <a:solidFill>
            <a:srgbClr val="FFFF00"/>
          </a:solidFill>
        </p:spPr>
        <p:txBody>
          <a:bodyPr wrap="none" rtlCol="0">
            <a:spAutoFit/>
          </a:bodyPr>
          <a:lstStyle/>
          <a:p>
            <a:r>
              <a:rPr lang="en-US" altLang="ko-KR" sz="1400" b="1" dirty="0"/>
              <a:t>MEBT</a:t>
            </a:r>
          </a:p>
        </p:txBody>
      </p:sp>
      <p:pic>
        <p:nvPicPr>
          <p:cNvPr id="17" name="그림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516" y="2597984"/>
            <a:ext cx="3916149" cy="3132918"/>
          </a:xfrm>
          <a:prstGeom prst="rect">
            <a:avLst/>
          </a:prstGeom>
        </p:spPr>
      </p:pic>
      <p:pic>
        <p:nvPicPr>
          <p:cNvPr id="18" name="그림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12224" y="2597984"/>
            <a:ext cx="3935543" cy="3148434"/>
          </a:xfrm>
          <a:prstGeom prst="rect">
            <a:avLst/>
          </a:prstGeom>
        </p:spPr>
      </p:pic>
      <p:sp>
        <p:nvSpPr>
          <p:cNvPr id="19" name="TextBox 18"/>
          <p:cNvSpPr txBox="1"/>
          <p:nvPr/>
        </p:nvSpPr>
        <p:spPr>
          <a:xfrm>
            <a:off x="764588" y="5815890"/>
            <a:ext cx="2609112" cy="369332"/>
          </a:xfrm>
          <a:prstGeom prst="rect">
            <a:avLst/>
          </a:prstGeom>
          <a:noFill/>
        </p:spPr>
        <p:txBody>
          <a:bodyPr wrap="none" rtlCol="0">
            <a:spAutoFit/>
          </a:bodyPr>
          <a:lstStyle/>
          <a:p>
            <a:r>
              <a:rPr lang="en-US" altLang="ko-KR" dirty="0"/>
              <a:t>RFQ set-point for Ar9+</a:t>
            </a:r>
            <a:endParaRPr lang="ko-KR" altLang="en-US" dirty="0"/>
          </a:p>
        </p:txBody>
      </p:sp>
      <p:sp>
        <p:nvSpPr>
          <p:cNvPr id="20" name="TextBox 19"/>
          <p:cNvSpPr txBox="1"/>
          <p:nvPr/>
        </p:nvSpPr>
        <p:spPr>
          <a:xfrm>
            <a:off x="8976320" y="5806810"/>
            <a:ext cx="2674835" cy="369332"/>
          </a:xfrm>
          <a:prstGeom prst="rect">
            <a:avLst/>
          </a:prstGeom>
          <a:noFill/>
        </p:spPr>
        <p:txBody>
          <a:bodyPr wrap="none" rtlCol="0">
            <a:spAutoFit/>
          </a:bodyPr>
          <a:lstStyle/>
          <a:p>
            <a:r>
              <a:rPr lang="en-US" altLang="ko-KR" dirty="0"/>
              <a:t>RFQ set-point for Ne4+</a:t>
            </a:r>
            <a:endParaRPr lang="ko-KR" altLang="en-US" dirty="0"/>
          </a:p>
        </p:txBody>
      </p:sp>
      <p:pic>
        <p:nvPicPr>
          <p:cNvPr id="21" name="그림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4673" y="2597984"/>
            <a:ext cx="3935543" cy="3148434"/>
          </a:xfrm>
          <a:prstGeom prst="rect">
            <a:avLst/>
          </a:prstGeom>
        </p:spPr>
      </p:pic>
      <p:sp>
        <p:nvSpPr>
          <p:cNvPr id="22" name="TextBox 21"/>
          <p:cNvSpPr txBox="1"/>
          <p:nvPr/>
        </p:nvSpPr>
        <p:spPr>
          <a:xfrm>
            <a:off x="4888522" y="5831976"/>
            <a:ext cx="2609112" cy="369332"/>
          </a:xfrm>
          <a:prstGeom prst="rect">
            <a:avLst/>
          </a:prstGeom>
          <a:noFill/>
        </p:spPr>
        <p:txBody>
          <a:bodyPr wrap="none" rtlCol="0">
            <a:spAutoFit/>
          </a:bodyPr>
          <a:lstStyle/>
          <a:p>
            <a:r>
              <a:rPr lang="en-US" altLang="ko-KR" dirty="0"/>
              <a:t>RFQ set-point for Ar8+</a:t>
            </a:r>
            <a:endParaRPr lang="ko-KR" altLang="en-US" dirty="0"/>
          </a:p>
        </p:txBody>
      </p:sp>
    </p:spTree>
    <p:extLst>
      <p:ext uri="{BB962C8B-B14F-4D97-AF65-F5344CB8AC3E}">
        <p14:creationId xmlns:p14="http://schemas.microsoft.com/office/powerpoint/2010/main" val="4174319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Matching Ar8+ beam to RFQ</a:t>
            </a:r>
            <a:endParaRPr lang="ko-KR" altLang="en-US" dirty="0"/>
          </a:p>
        </p:txBody>
      </p:sp>
      <p:pic>
        <p:nvPicPr>
          <p:cNvPr id="4" name="그림 3"/>
          <p:cNvPicPr>
            <a:picLocks noChangeAspect="1"/>
          </p:cNvPicPr>
          <p:nvPr/>
        </p:nvPicPr>
        <p:blipFill rotWithShape="1">
          <a:blip r:embed="rId2">
            <a:extLst>
              <a:ext uri="{28A0092B-C50C-407E-A947-70E740481C1C}">
                <a14:useLocalDpi xmlns:a14="http://schemas.microsoft.com/office/drawing/2010/main" val="0"/>
              </a:ext>
            </a:extLst>
          </a:blip>
          <a:srcRect l="3668" t="13206" r="50658" b="27875"/>
          <a:stretch/>
        </p:blipFill>
        <p:spPr>
          <a:xfrm>
            <a:off x="155340" y="1293533"/>
            <a:ext cx="6660740" cy="5159803"/>
          </a:xfrm>
          <a:prstGeom prst="rect">
            <a:avLst/>
          </a:prstGeom>
        </p:spPr>
      </p:pic>
      <p:sp>
        <p:nvSpPr>
          <p:cNvPr id="6" name="내용 개체 틀 2"/>
          <p:cNvSpPr txBox="1">
            <a:spLocks/>
          </p:cNvSpPr>
          <p:nvPr/>
        </p:nvSpPr>
        <p:spPr>
          <a:xfrm>
            <a:off x="6888088" y="1736812"/>
            <a:ext cx="5148572" cy="2232248"/>
          </a:xfrm>
          <a:prstGeom prst="rect">
            <a:avLst/>
          </a:prstGeom>
        </p:spPr>
        <p:txBody>
          <a:bodyPr vert="horz" lIns="91440" tIns="45720" rIns="91440" bIns="45720" rtlCol="0">
            <a:normAutofit fontScale="85000" lnSpcReduction="10000"/>
          </a:bodyPr>
          <a:lstStyle>
            <a:lvl1pPr marL="342891" indent="-342891" algn="l" defTabSz="914377" rtl="0" eaLnBrk="1" latinLnBrk="1" hangingPunct="1">
              <a:spcBef>
                <a:spcPct val="20000"/>
              </a:spcBef>
              <a:buFont typeface="Arial" pitchFamily="34" charset="0"/>
              <a:buChar char="•"/>
              <a:defRPr sz="2400" kern="1200">
                <a:solidFill>
                  <a:schemeClr val="tx1"/>
                </a:solidFill>
                <a:latin typeface="+mn-lt"/>
                <a:ea typeface="+mn-ea"/>
                <a:cs typeface="+mn-cs"/>
              </a:defRPr>
            </a:lvl1pPr>
            <a:lvl2pPr marL="742932" indent="-285744" algn="l" defTabSz="914377" rtl="0" eaLnBrk="1" latinLnBrk="1" hangingPunct="1">
              <a:spcBef>
                <a:spcPct val="20000"/>
              </a:spcBef>
              <a:buFont typeface="Arial" pitchFamily="34" charset="0"/>
              <a:buChar char="–"/>
              <a:defRPr sz="2000" kern="1200">
                <a:solidFill>
                  <a:schemeClr val="tx1"/>
                </a:solidFill>
                <a:latin typeface="+mn-lt"/>
                <a:ea typeface="+mn-ea"/>
                <a:cs typeface="+mn-cs"/>
              </a:defRPr>
            </a:lvl2pPr>
            <a:lvl3pPr marL="1142971" indent="-228594" algn="l" defTabSz="914377" rtl="0" eaLnBrk="1" latinLnBrk="1" hangingPunct="1">
              <a:spcBef>
                <a:spcPct val="20000"/>
              </a:spcBef>
              <a:buFont typeface="Arial" pitchFamily="34" charset="0"/>
              <a:buChar char="•"/>
              <a:defRPr sz="1800" kern="1200">
                <a:solidFill>
                  <a:schemeClr val="tx1"/>
                </a:solidFill>
                <a:latin typeface="+mn-lt"/>
                <a:ea typeface="+mn-ea"/>
                <a:cs typeface="+mn-cs"/>
              </a:defRPr>
            </a:lvl3pPr>
            <a:lvl4pPr marL="1600160" indent="-228594" algn="l" defTabSz="914377" rtl="0" eaLnBrk="1" latinLnBrk="1" hangingPunct="1">
              <a:spcBef>
                <a:spcPct val="20000"/>
              </a:spcBef>
              <a:buFont typeface="Arial" pitchFamily="34" charset="0"/>
              <a:buChar char="–"/>
              <a:defRPr sz="1600" kern="1200">
                <a:solidFill>
                  <a:schemeClr val="tx1"/>
                </a:solidFill>
                <a:latin typeface="+mn-lt"/>
                <a:ea typeface="+mn-ea"/>
                <a:cs typeface="+mn-cs"/>
              </a:defRPr>
            </a:lvl4pPr>
            <a:lvl5pPr marL="2057349" indent="-228594" algn="l" defTabSz="914377" rtl="0" eaLnBrk="1" latinLnBrk="1" hangingPunct="1">
              <a:spcBef>
                <a:spcPct val="20000"/>
              </a:spcBef>
              <a:buFont typeface="Arial" pitchFamily="34" charset="0"/>
              <a:buChar char="»"/>
              <a:defRPr sz="1600" kern="1200">
                <a:solidFill>
                  <a:schemeClr val="tx1"/>
                </a:solidFill>
                <a:latin typeface="+mn-lt"/>
                <a:ea typeface="+mn-ea"/>
                <a:cs typeface="+mn-cs"/>
              </a:defRPr>
            </a:lvl5pPr>
            <a:lvl6pPr marL="2514537" indent="-228594" algn="l" defTabSz="914377" rtl="0" eaLnBrk="1" latinLnBrk="1" hangingPunct="1">
              <a:spcBef>
                <a:spcPct val="20000"/>
              </a:spcBef>
              <a:buFont typeface="Arial" pitchFamily="34" charset="0"/>
              <a:buChar char="•"/>
              <a:defRPr sz="1600" kern="1200">
                <a:solidFill>
                  <a:schemeClr val="tx1"/>
                </a:solidFill>
                <a:latin typeface="+mn-lt"/>
                <a:ea typeface="+mn-ea"/>
                <a:cs typeface="+mn-cs"/>
              </a:defRPr>
            </a:lvl6pPr>
            <a:lvl7pPr marL="2971726" indent="-228594" algn="l" defTabSz="914377" rtl="0" eaLnBrk="1" latinLnBrk="1" hangingPunct="1">
              <a:spcBef>
                <a:spcPct val="20000"/>
              </a:spcBef>
              <a:buFont typeface="Arial" pitchFamily="34" charset="0"/>
              <a:buChar char="•"/>
              <a:defRPr sz="1600" kern="1200">
                <a:solidFill>
                  <a:schemeClr val="tx1"/>
                </a:solidFill>
                <a:latin typeface="+mn-lt"/>
                <a:ea typeface="+mn-ea"/>
                <a:cs typeface="+mn-cs"/>
              </a:defRPr>
            </a:lvl7pPr>
            <a:lvl8pPr marL="3428914" indent="-228594" algn="l" defTabSz="914377" rtl="0" eaLnBrk="1" latinLnBrk="1" hangingPunct="1">
              <a:spcBef>
                <a:spcPct val="20000"/>
              </a:spcBef>
              <a:buFont typeface="Arial" pitchFamily="34" charset="0"/>
              <a:buChar char="•"/>
              <a:defRPr sz="1600" kern="1200">
                <a:solidFill>
                  <a:schemeClr val="tx1"/>
                </a:solidFill>
                <a:latin typeface="+mn-lt"/>
                <a:ea typeface="+mn-ea"/>
                <a:cs typeface="+mn-cs"/>
              </a:defRPr>
            </a:lvl8pPr>
            <a:lvl9pPr marL="3886103" indent="-228594" algn="l" defTabSz="914377" rtl="0" eaLnBrk="1" latinLnBrk="1" hangingPunct="1">
              <a:spcBef>
                <a:spcPct val="20000"/>
              </a:spcBef>
              <a:buFont typeface="Arial" pitchFamily="34" charset="0"/>
              <a:buChar char="•"/>
              <a:defRPr sz="1600" kern="1200">
                <a:solidFill>
                  <a:schemeClr val="tx1"/>
                </a:solidFill>
                <a:latin typeface="+mn-lt"/>
                <a:ea typeface="+mn-ea"/>
                <a:cs typeface="+mn-cs"/>
              </a:defRPr>
            </a:lvl9pPr>
          </a:lstStyle>
          <a:p>
            <a:r>
              <a:rPr lang="en-US" altLang="ko-KR" sz="2800" dirty="0">
                <a:latin typeface="Arial" panose="020B0604020202020204" pitchFamily="34" charset="0"/>
                <a:cs typeface="Arial" panose="020B0604020202020204" pitchFamily="34" charset="0"/>
              </a:rPr>
              <a:t>The following are crucial in order to achieve good beam quality</a:t>
            </a:r>
          </a:p>
          <a:p>
            <a:pPr marL="444500" indent="-179388">
              <a:buFontTx/>
              <a:buChar char="-"/>
            </a:pPr>
            <a:r>
              <a:rPr lang="en-US" altLang="ko-KR" dirty="0">
                <a:latin typeface="Arial" panose="020B0604020202020204" pitchFamily="34" charset="0"/>
                <a:cs typeface="Arial" panose="020B0604020202020204" pitchFamily="34" charset="0"/>
              </a:rPr>
              <a:t>matching to the RFQ </a:t>
            </a:r>
          </a:p>
          <a:p>
            <a:pPr marL="444500" indent="-179388">
              <a:buFontTx/>
              <a:buChar char="-"/>
            </a:pPr>
            <a:r>
              <a:rPr lang="en-US" altLang="ko-KR" dirty="0">
                <a:latin typeface="Arial" panose="020B0604020202020204" pitchFamily="34" charset="0"/>
                <a:cs typeface="Arial" panose="020B0604020202020204" pitchFamily="34" charset="0"/>
              </a:rPr>
              <a:t>on-axis injection to the RFQ</a:t>
            </a:r>
          </a:p>
          <a:p>
            <a:endParaRPr lang="en-US" altLang="ko-KR" dirty="0">
              <a:latin typeface="Arial" panose="020B0604020202020204" pitchFamily="34" charset="0"/>
              <a:cs typeface="Arial" panose="020B0604020202020204" pitchFamily="34" charset="0"/>
            </a:endParaRPr>
          </a:p>
          <a:p>
            <a:r>
              <a:rPr lang="en-US" altLang="ko-KR" sz="2600" dirty="0">
                <a:latin typeface="Arial" panose="020B0604020202020204" pitchFamily="34" charset="0"/>
                <a:cs typeface="Arial" panose="020B0604020202020204" pitchFamily="34" charset="0"/>
              </a:rPr>
              <a:t>Beam profiles are almost Gaussian.</a:t>
            </a:r>
          </a:p>
          <a:p>
            <a:endParaRPr lang="ko-KR" altLang="en-US" dirty="0"/>
          </a:p>
        </p:txBody>
      </p:sp>
      <p:sp>
        <p:nvSpPr>
          <p:cNvPr id="7" name="TextBox 6"/>
          <p:cNvSpPr txBox="1"/>
          <p:nvPr/>
        </p:nvSpPr>
        <p:spPr>
          <a:xfrm>
            <a:off x="2257170" y="944724"/>
            <a:ext cx="2398670" cy="400110"/>
          </a:xfrm>
          <a:prstGeom prst="rect">
            <a:avLst/>
          </a:prstGeom>
          <a:solidFill>
            <a:schemeClr val="tx2">
              <a:lumMod val="20000"/>
              <a:lumOff val="80000"/>
            </a:schemeClr>
          </a:solidFill>
        </p:spPr>
        <p:txBody>
          <a:bodyPr wrap="none" rtlCol="0">
            <a:spAutoFit/>
          </a:bodyPr>
          <a:lstStyle/>
          <a:p>
            <a:r>
              <a:rPr lang="en-US" altLang="ko-KR" sz="2000" dirty="0"/>
              <a:t>MEBT wirescanners</a:t>
            </a:r>
            <a:endParaRPr lang="ko-KR" altLang="en-US" sz="2000" dirty="0"/>
          </a:p>
        </p:txBody>
      </p:sp>
      <p:sp>
        <p:nvSpPr>
          <p:cNvPr id="8" name="슬라이드 번호 개체 틀 2"/>
          <p:cNvSpPr txBox="1">
            <a:spLocks/>
          </p:cNvSpPr>
          <p:nvPr/>
        </p:nvSpPr>
        <p:spPr>
          <a:xfrm>
            <a:off x="7778824" y="6525344"/>
            <a:ext cx="2133600" cy="216024"/>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8ECE3F3E-312A-4DBA-B1CF-08141468BDBF}" type="slidenum">
              <a:rPr lang="ko-KR" altLang="en-US" smtClean="0"/>
              <a:pPr/>
              <a:t>85</a:t>
            </a:fld>
            <a:endParaRPr lang="ko-KR" altLang="en-US" dirty="0"/>
          </a:p>
        </p:txBody>
      </p:sp>
      <p:sp>
        <p:nvSpPr>
          <p:cNvPr id="3" name="TextBox 2"/>
          <p:cNvSpPr txBox="1"/>
          <p:nvPr/>
        </p:nvSpPr>
        <p:spPr>
          <a:xfrm>
            <a:off x="2739751" y="1763524"/>
            <a:ext cx="655949" cy="369332"/>
          </a:xfrm>
          <a:prstGeom prst="rect">
            <a:avLst/>
          </a:prstGeom>
          <a:solidFill>
            <a:srgbClr val="92D050"/>
          </a:solidFill>
        </p:spPr>
        <p:txBody>
          <a:bodyPr wrap="none" rtlCol="0">
            <a:spAutoFit/>
          </a:bodyPr>
          <a:lstStyle/>
          <a:p>
            <a:r>
              <a:rPr lang="en-US" altLang="ko-KR" dirty="0"/>
              <a:t>WS1</a:t>
            </a:r>
            <a:endParaRPr lang="ko-KR" altLang="en-US" dirty="0"/>
          </a:p>
        </p:txBody>
      </p:sp>
      <p:sp>
        <p:nvSpPr>
          <p:cNvPr id="9" name="TextBox 8"/>
          <p:cNvSpPr txBox="1"/>
          <p:nvPr/>
        </p:nvSpPr>
        <p:spPr>
          <a:xfrm>
            <a:off x="2739750" y="3347700"/>
            <a:ext cx="655949" cy="369332"/>
          </a:xfrm>
          <a:prstGeom prst="rect">
            <a:avLst/>
          </a:prstGeom>
          <a:solidFill>
            <a:srgbClr val="92D050"/>
          </a:solidFill>
        </p:spPr>
        <p:txBody>
          <a:bodyPr wrap="none" rtlCol="0">
            <a:spAutoFit/>
          </a:bodyPr>
          <a:lstStyle/>
          <a:p>
            <a:r>
              <a:rPr lang="en-US" altLang="ko-KR" dirty="0"/>
              <a:t>WS2</a:t>
            </a:r>
            <a:endParaRPr lang="ko-KR" altLang="en-US" dirty="0"/>
          </a:p>
        </p:txBody>
      </p:sp>
      <p:sp>
        <p:nvSpPr>
          <p:cNvPr id="10" name="TextBox 9"/>
          <p:cNvSpPr txBox="1"/>
          <p:nvPr/>
        </p:nvSpPr>
        <p:spPr>
          <a:xfrm>
            <a:off x="2739749" y="4941168"/>
            <a:ext cx="655949" cy="369332"/>
          </a:xfrm>
          <a:prstGeom prst="rect">
            <a:avLst/>
          </a:prstGeom>
          <a:solidFill>
            <a:srgbClr val="92D050"/>
          </a:solidFill>
        </p:spPr>
        <p:txBody>
          <a:bodyPr wrap="none" rtlCol="0">
            <a:spAutoFit/>
          </a:bodyPr>
          <a:lstStyle/>
          <a:p>
            <a:r>
              <a:rPr lang="en-US" altLang="ko-KR" dirty="0"/>
              <a:t>WS3</a:t>
            </a:r>
            <a:endParaRPr lang="ko-KR" altLang="en-US" dirty="0"/>
          </a:p>
        </p:txBody>
      </p:sp>
    </p:spTree>
    <p:extLst>
      <p:ext uri="{BB962C8B-B14F-4D97-AF65-F5344CB8AC3E}">
        <p14:creationId xmlns:p14="http://schemas.microsoft.com/office/powerpoint/2010/main" val="282118418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On-axis injection to RFQ</a:t>
            </a:r>
            <a:endParaRPr lang="ko-KR" altLang="en-US" dirty="0"/>
          </a:p>
        </p:txBody>
      </p:sp>
      <p:pic>
        <p:nvPicPr>
          <p:cNvPr id="4" name="그림 3"/>
          <p:cNvPicPr>
            <a:picLocks noChangeAspect="1"/>
          </p:cNvPicPr>
          <p:nvPr/>
        </p:nvPicPr>
        <p:blipFill rotWithShape="1">
          <a:blip r:embed="rId2">
            <a:extLst>
              <a:ext uri="{28A0092B-C50C-407E-A947-70E740481C1C}">
                <a14:useLocalDpi xmlns:a14="http://schemas.microsoft.com/office/drawing/2010/main" val="0"/>
              </a:ext>
            </a:extLst>
          </a:blip>
          <a:srcRect l="5375" t="5916" r="5375"/>
          <a:stretch/>
        </p:blipFill>
        <p:spPr>
          <a:xfrm>
            <a:off x="587388" y="939409"/>
            <a:ext cx="4704444" cy="3072265"/>
          </a:xfrm>
          <a:prstGeom prst="rect">
            <a:avLst/>
          </a:prstGeom>
        </p:spPr>
      </p:pic>
      <p:pic>
        <p:nvPicPr>
          <p:cNvPr id="5" name="그림 4"/>
          <p:cNvPicPr>
            <a:picLocks noChangeAspect="1"/>
          </p:cNvPicPr>
          <p:nvPr/>
        </p:nvPicPr>
        <p:blipFill rotWithShape="1">
          <a:blip r:embed="rId3" cstate="print">
            <a:extLst>
              <a:ext uri="{28A0092B-C50C-407E-A947-70E740481C1C}">
                <a14:useLocalDpi xmlns:a14="http://schemas.microsoft.com/office/drawing/2010/main" val="0"/>
              </a:ext>
            </a:extLst>
          </a:blip>
          <a:srcRect l="5122" t="5357" r="6078"/>
          <a:stretch/>
        </p:blipFill>
        <p:spPr>
          <a:xfrm>
            <a:off x="587389" y="3717802"/>
            <a:ext cx="4680519" cy="3059570"/>
          </a:xfrm>
          <a:prstGeom prst="rect">
            <a:avLst/>
          </a:prstGeom>
        </p:spPr>
      </p:pic>
      <p:pic>
        <p:nvPicPr>
          <p:cNvPr id="6" name="그림 5"/>
          <p:cNvPicPr>
            <a:picLocks noChangeAspect="1"/>
          </p:cNvPicPr>
          <p:nvPr/>
        </p:nvPicPr>
        <p:blipFill rotWithShape="1">
          <a:blip r:embed="rId4" cstate="print">
            <a:extLst>
              <a:ext uri="{28A0092B-C50C-407E-A947-70E740481C1C}">
                <a14:useLocalDpi xmlns:a14="http://schemas.microsoft.com/office/drawing/2010/main" val="0"/>
              </a:ext>
            </a:extLst>
          </a:blip>
          <a:srcRect l="4946" t="5666" r="5184"/>
          <a:stretch/>
        </p:blipFill>
        <p:spPr>
          <a:xfrm>
            <a:off x="5375920" y="929549"/>
            <a:ext cx="4680520" cy="3063122"/>
          </a:xfrm>
          <a:prstGeom prst="rect">
            <a:avLst/>
          </a:prstGeom>
        </p:spPr>
      </p:pic>
      <p:sp>
        <p:nvSpPr>
          <p:cNvPr id="7" name="TextBox 6"/>
          <p:cNvSpPr txBox="1"/>
          <p:nvPr/>
        </p:nvSpPr>
        <p:spPr>
          <a:xfrm>
            <a:off x="2980860" y="1054477"/>
            <a:ext cx="2008883" cy="646331"/>
          </a:xfrm>
          <a:prstGeom prst="rect">
            <a:avLst/>
          </a:prstGeom>
          <a:solidFill>
            <a:schemeClr val="tx2">
              <a:lumMod val="20000"/>
              <a:lumOff val="80000"/>
            </a:schemeClr>
          </a:solidFill>
        </p:spPr>
        <p:txBody>
          <a:bodyPr wrap="none" rtlCol="0">
            <a:spAutoFit/>
          </a:bodyPr>
          <a:lstStyle/>
          <a:p>
            <a:r>
              <a:rPr lang="en-US" altLang="ko-KR" dirty="0">
                <a:latin typeface="Symbol" panose="05050102010706020507" pitchFamily="18" charset="2"/>
              </a:rPr>
              <a:t>e</a:t>
            </a:r>
            <a:r>
              <a:rPr lang="en-US" altLang="ko-KR" baseline="-25000" dirty="0"/>
              <a:t>x</a:t>
            </a:r>
            <a:r>
              <a:rPr lang="en-US" altLang="ko-KR" sz="1600" dirty="0"/>
              <a:t>=0.086 mm-mrad</a:t>
            </a:r>
          </a:p>
          <a:p>
            <a:r>
              <a:rPr lang="en-US" altLang="ko-KR" dirty="0">
                <a:latin typeface="Symbol" panose="05050102010706020507" pitchFamily="18" charset="2"/>
              </a:rPr>
              <a:t>e</a:t>
            </a:r>
            <a:r>
              <a:rPr lang="en-US" altLang="ko-KR" baseline="-25000" dirty="0"/>
              <a:t>y</a:t>
            </a:r>
            <a:r>
              <a:rPr lang="en-US" altLang="ko-KR" sz="1600" dirty="0"/>
              <a:t>=0.064 mm-mrad</a:t>
            </a:r>
            <a:endParaRPr lang="ko-KR" altLang="en-US" sz="1600" dirty="0"/>
          </a:p>
        </p:txBody>
      </p:sp>
      <p:sp>
        <p:nvSpPr>
          <p:cNvPr id="8" name="TextBox 7"/>
          <p:cNvSpPr txBox="1"/>
          <p:nvPr/>
        </p:nvSpPr>
        <p:spPr>
          <a:xfrm>
            <a:off x="3006997" y="3826785"/>
            <a:ext cx="2008883" cy="646331"/>
          </a:xfrm>
          <a:prstGeom prst="rect">
            <a:avLst/>
          </a:prstGeom>
          <a:solidFill>
            <a:schemeClr val="tx2">
              <a:lumMod val="20000"/>
              <a:lumOff val="80000"/>
            </a:schemeClr>
          </a:solidFill>
        </p:spPr>
        <p:txBody>
          <a:bodyPr wrap="none" rtlCol="0">
            <a:spAutoFit/>
          </a:bodyPr>
          <a:lstStyle/>
          <a:p>
            <a:r>
              <a:rPr lang="en-US" altLang="ko-KR" dirty="0">
                <a:latin typeface="Symbol" panose="05050102010706020507" pitchFamily="18" charset="2"/>
              </a:rPr>
              <a:t>e</a:t>
            </a:r>
            <a:r>
              <a:rPr lang="en-US" altLang="ko-KR" baseline="-25000" dirty="0"/>
              <a:t>x</a:t>
            </a:r>
            <a:r>
              <a:rPr lang="en-US" altLang="ko-KR" sz="1600" dirty="0"/>
              <a:t>=0.114 mm-mrad</a:t>
            </a:r>
          </a:p>
          <a:p>
            <a:r>
              <a:rPr lang="en-US" altLang="ko-KR" dirty="0">
                <a:latin typeface="Symbol" panose="05050102010706020507" pitchFamily="18" charset="2"/>
              </a:rPr>
              <a:t>e</a:t>
            </a:r>
            <a:r>
              <a:rPr lang="en-US" altLang="ko-KR" baseline="-25000" dirty="0"/>
              <a:t>y</a:t>
            </a:r>
            <a:r>
              <a:rPr lang="en-US" altLang="ko-KR" sz="1600" dirty="0"/>
              <a:t>=0.068 mm-mrad</a:t>
            </a:r>
            <a:endParaRPr lang="ko-KR" altLang="en-US" sz="1600" dirty="0"/>
          </a:p>
        </p:txBody>
      </p:sp>
      <p:sp>
        <p:nvSpPr>
          <p:cNvPr id="9" name="TextBox 8"/>
          <p:cNvSpPr txBox="1"/>
          <p:nvPr/>
        </p:nvSpPr>
        <p:spPr>
          <a:xfrm>
            <a:off x="7778824" y="1054477"/>
            <a:ext cx="2008883" cy="646331"/>
          </a:xfrm>
          <a:prstGeom prst="rect">
            <a:avLst/>
          </a:prstGeom>
          <a:solidFill>
            <a:schemeClr val="tx2">
              <a:lumMod val="20000"/>
              <a:lumOff val="80000"/>
            </a:schemeClr>
          </a:solidFill>
        </p:spPr>
        <p:txBody>
          <a:bodyPr wrap="none" rtlCol="0">
            <a:spAutoFit/>
          </a:bodyPr>
          <a:lstStyle/>
          <a:p>
            <a:r>
              <a:rPr lang="en-US" altLang="ko-KR" dirty="0">
                <a:latin typeface="Symbol" panose="05050102010706020507" pitchFamily="18" charset="2"/>
              </a:rPr>
              <a:t>e</a:t>
            </a:r>
            <a:r>
              <a:rPr lang="en-US" altLang="ko-KR" baseline="-25000" dirty="0"/>
              <a:t>x</a:t>
            </a:r>
            <a:r>
              <a:rPr lang="en-US" altLang="ko-KR" sz="1600" dirty="0"/>
              <a:t>=0.098 mm-mrad</a:t>
            </a:r>
          </a:p>
          <a:p>
            <a:r>
              <a:rPr lang="en-US" altLang="ko-KR" dirty="0">
                <a:latin typeface="Symbol" panose="05050102010706020507" pitchFamily="18" charset="2"/>
              </a:rPr>
              <a:t>e</a:t>
            </a:r>
            <a:r>
              <a:rPr lang="en-US" altLang="ko-KR" baseline="-25000" dirty="0"/>
              <a:t>y</a:t>
            </a:r>
            <a:r>
              <a:rPr lang="en-US" altLang="ko-KR" sz="1600" dirty="0"/>
              <a:t>=0.146 mm-mrad</a:t>
            </a:r>
            <a:endParaRPr lang="ko-KR" altLang="en-US" sz="1600" dirty="0"/>
          </a:p>
        </p:txBody>
      </p:sp>
      <p:sp>
        <p:nvSpPr>
          <p:cNvPr id="10" name="TextBox 9"/>
          <p:cNvSpPr txBox="1"/>
          <p:nvPr/>
        </p:nvSpPr>
        <p:spPr>
          <a:xfrm>
            <a:off x="2134320" y="3884275"/>
            <a:ext cx="737702" cy="338554"/>
          </a:xfrm>
          <a:prstGeom prst="rect">
            <a:avLst/>
          </a:prstGeom>
          <a:solidFill>
            <a:srgbClr val="92D050"/>
          </a:solidFill>
        </p:spPr>
        <p:txBody>
          <a:bodyPr wrap="none" rtlCol="0">
            <a:spAutoFit/>
          </a:bodyPr>
          <a:lstStyle/>
          <a:p>
            <a:r>
              <a:rPr lang="en-US" altLang="ko-KR" sz="1600" dirty="0"/>
              <a:t>X kick</a:t>
            </a:r>
            <a:endParaRPr lang="ko-KR" altLang="en-US" sz="1600" dirty="0"/>
          </a:p>
        </p:txBody>
      </p:sp>
      <p:sp>
        <p:nvSpPr>
          <p:cNvPr id="11" name="TextBox 10"/>
          <p:cNvSpPr txBox="1"/>
          <p:nvPr/>
        </p:nvSpPr>
        <p:spPr>
          <a:xfrm>
            <a:off x="6960096" y="1089611"/>
            <a:ext cx="729687" cy="338554"/>
          </a:xfrm>
          <a:prstGeom prst="rect">
            <a:avLst/>
          </a:prstGeom>
          <a:solidFill>
            <a:srgbClr val="92D050"/>
          </a:solidFill>
        </p:spPr>
        <p:txBody>
          <a:bodyPr wrap="none" rtlCol="0">
            <a:spAutoFit/>
          </a:bodyPr>
          <a:lstStyle/>
          <a:p>
            <a:r>
              <a:rPr lang="en-US" altLang="ko-KR" sz="1600" dirty="0"/>
              <a:t>Y kick</a:t>
            </a:r>
            <a:endParaRPr lang="ko-KR" altLang="en-US" sz="1600" dirty="0"/>
          </a:p>
        </p:txBody>
      </p:sp>
      <p:sp>
        <p:nvSpPr>
          <p:cNvPr id="12" name="TextBox 11"/>
          <p:cNvSpPr txBox="1"/>
          <p:nvPr/>
        </p:nvSpPr>
        <p:spPr>
          <a:xfrm>
            <a:off x="1843921" y="1111967"/>
            <a:ext cx="1047723" cy="338554"/>
          </a:xfrm>
          <a:prstGeom prst="rect">
            <a:avLst/>
          </a:prstGeom>
          <a:solidFill>
            <a:srgbClr val="92D050"/>
          </a:solidFill>
        </p:spPr>
        <p:txBody>
          <a:bodyPr wrap="none" rtlCol="0">
            <a:spAutoFit/>
          </a:bodyPr>
          <a:lstStyle/>
          <a:p>
            <a:r>
              <a:rPr lang="en-US" altLang="ko-KR" sz="1600" dirty="0"/>
              <a:t>reference</a:t>
            </a:r>
            <a:endParaRPr lang="ko-KR" altLang="en-US" sz="1600" dirty="0"/>
          </a:p>
        </p:txBody>
      </p:sp>
      <p:sp>
        <p:nvSpPr>
          <p:cNvPr id="13" name="TextBox 12"/>
          <p:cNvSpPr txBox="1"/>
          <p:nvPr/>
        </p:nvSpPr>
        <p:spPr>
          <a:xfrm>
            <a:off x="5879976" y="6057292"/>
            <a:ext cx="3744416" cy="338554"/>
          </a:xfrm>
          <a:prstGeom prst="rect">
            <a:avLst/>
          </a:prstGeom>
          <a:solidFill>
            <a:schemeClr val="accent1">
              <a:lumMod val="40000"/>
              <a:lumOff val="60000"/>
            </a:schemeClr>
          </a:solidFill>
        </p:spPr>
        <p:txBody>
          <a:bodyPr wrap="square" rtlCol="0">
            <a:spAutoFit/>
          </a:bodyPr>
          <a:lstStyle/>
          <a:p>
            <a:r>
              <a:rPr lang="en-US" altLang="ko-KR" sz="1600" dirty="0">
                <a:latin typeface="Arial" panose="020B0604020202020204" pitchFamily="34" charset="0"/>
                <a:cs typeface="Arial" panose="020B0604020202020204" pitchFamily="34" charset="0"/>
              </a:rPr>
              <a:t>Jeon et al, NIM A 1052, 168250 (2023)</a:t>
            </a:r>
            <a:endParaRPr lang="ko-KR" altLang="en-US" sz="1600" dirty="0">
              <a:latin typeface="Arial" panose="020B0604020202020204" pitchFamily="34" charset="0"/>
              <a:cs typeface="Arial" panose="020B0604020202020204" pitchFamily="34" charset="0"/>
            </a:endParaRPr>
          </a:p>
        </p:txBody>
      </p:sp>
      <p:sp>
        <p:nvSpPr>
          <p:cNvPr id="14" name="TextBox 13"/>
          <p:cNvSpPr txBox="1"/>
          <p:nvPr/>
        </p:nvSpPr>
        <p:spPr>
          <a:xfrm>
            <a:off x="5591944" y="4241885"/>
            <a:ext cx="5622394" cy="1077218"/>
          </a:xfrm>
          <a:prstGeom prst="rect">
            <a:avLst/>
          </a:prstGeom>
          <a:noFill/>
        </p:spPr>
        <p:txBody>
          <a:bodyPr wrap="square" rtlCol="0">
            <a:spAutoFit/>
          </a:bodyPr>
          <a:lstStyle/>
          <a:p>
            <a:pPr marL="177800" indent="-177800"/>
            <a:r>
              <a:rPr lang="en-US" altLang="ko-KR" sz="2400" dirty="0">
                <a:solidFill>
                  <a:srgbClr val="0000FF"/>
                </a:solidFill>
                <a:latin typeface="Arial" panose="020B0604020202020204" pitchFamily="34" charset="0"/>
                <a:cs typeface="Arial" panose="020B0604020202020204" pitchFamily="34" charset="0"/>
                <a:sym typeface="Wingdings" panose="05000000000000000000" pitchFamily="2" charset="2"/>
              </a:rPr>
              <a:t>On-axis injection to RFQ is crucial:                 </a:t>
            </a:r>
            <a:r>
              <a:rPr lang="en-US" altLang="ko-KR" sz="2000" dirty="0">
                <a:latin typeface="Arial" panose="020B0604020202020204" pitchFamily="34" charset="0"/>
                <a:cs typeface="Arial" panose="020B0604020202020204" pitchFamily="34" charset="0"/>
              </a:rPr>
              <a:t>Off-axis injection increases output beam rms emittances and beam tails.  </a:t>
            </a:r>
          </a:p>
        </p:txBody>
      </p:sp>
      <p:sp>
        <p:nvSpPr>
          <p:cNvPr id="15" name="슬라이드 번호 개체 틀 2"/>
          <p:cNvSpPr txBox="1">
            <a:spLocks/>
          </p:cNvSpPr>
          <p:nvPr/>
        </p:nvSpPr>
        <p:spPr>
          <a:xfrm>
            <a:off x="7778824" y="6525344"/>
            <a:ext cx="2133600" cy="216024"/>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8ECE3F3E-312A-4DBA-B1CF-08141468BDBF}" type="slidenum">
              <a:rPr lang="ko-KR" altLang="en-US" smtClean="0"/>
              <a:pPr/>
              <a:t>86</a:t>
            </a:fld>
            <a:endParaRPr lang="ko-KR" altLang="en-US" dirty="0"/>
          </a:p>
        </p:txBody>
      </p:sp>
    </p:spTree>
    <p:extLst>
      <p:ext uri="{BB962C8B-B14F-4D97-AF65-F5344CB8AC3E}">
        <p14:creationId xmlns:p14="http://schemas.microsoft.com/office/powerpoint/2010/main" val="64874282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775520" y="80628"/>
            <a:ext cx="8373616" cy="692696"/>
          </a:xfrm>
        </p:spPr>
        <p:txBody>
          <a:bodyPr>
            <a:normAutofit fontScale="90000"/>
          </a:bodyPr>
          <a:lstStyle/>
          <a:p>
            <a:r>
              <a:rPr lang="en-US" altLang="ko-KR" dirty="0"/>
              <a:t>MEBT beam emittance</a:t>
            </a:r>
            <a:endParaRPr lang="ko-KR" altLang="en-US" sz="2700" dirty="0"/>
          </a:p>
        </p:txBody>
      </p:sp>
      <p:sp>
        <p:nvSpPr>
          <p:cNvPr id="4" name="슬라이드 번호 개체 틀 3"/>
          <p:cNvSpPr>
            <a:spLocks noGrp="1"/>
          </p:cNvSpPr>
          <p:nvPr>
            <p:ph type="sldNum" sz="quarter" idx="4294967295"/>
          </p:nvPr>
        </p:nvSpPr>
        <p:spPr>
          <a:xfrm>
            <a:off x="7778824" y="6525344"/>
            <a:ext cx="2133600" cy="216024"/>
          </a:xfrm>
        </p:spPr>
        <p:txBody>
          <a:bodyPr/>
          <a:lstStyle/>
          <a:p>
            <a:fld id="{8ECE3F3E-312A-4DBA-B1CF-08141468BDBF}" type="slidenum">
              <a:rPr lang="ko-KR" altLang="en-US" smtClean="0"/>
              <a:pPr/>
              <a:t>87</a:t>
            </a:fld>
            <a:endParaRPr lang="ko-KR" altLang="en-US" dirty="0"/>
          </a:p>
        </p:txBody>
      </p:sp>
      <p:sp>
        <p:nvSpPr>
          <p:cNvPr id="13" name="TextBox 12"/>
          <p:cNvSpPr txBox="1"/>
          <p:nvPr/>
        </p:nvSpPr>
        <p:spPr>
          <a:xfrm>
            <a:off x="5438269" y="980728"/>
            <a:ext cx="6634395" cy="2616101"/>
          </a:xfrm>
          <a:prstGeom prst="rect">
            <a:avLst/>
          </a:prstGeom>
          <a:noFill/>
        </p:spPr>
        <p:txBody>
          <a:bodyPr wrap="square" rtlCol="0">
            <a:spAutoFit/>
          </a:bodyPr>
          <a:lstStyle/>
          <a:p>
            <a:r>
              <a:rPr lang="en-US" altLang="ko-KR" sz="2000" b="1" dirty="0">
                <a:latin typeface="Arial" panose="020B0604020202020204" pitchFamily="34" charset="0"/>
                <a:cs typeface="Arial" panose="020B0604020202020204" pitchFamily="34" charset="0"/>
              </a:rPr>
              <a:t>MEBT beam parameter measurements:</a:t>
            </a:r>
          </a:p>
          <a:p>
            <a:pPr marL="179388" indent="-179388">
              <a:buFontTx/>
              <a:buChar char="-"/>
            </a:pPr>
            <a:r>
              <a:rPr lang="en-US" altLang="ko-KR" sz="2000" dirty="0">
                <a:latin typeface="Arial" panose="020B0604020202020204" pitchFamily="34" charset="0"/>
                <a:cs typeface="Arial" panose="020B0604020202020204" pitchFamily="34" charset="0"/>
              </a:rPr>
              <a:t>using wire-scanners</a:t>
            </a:r>
          </a:p>
          <a:p>
            <a:pPr marL="179388" indent="-179388">
              <a:buFontTx/>
              <a:buChar char="-"/>
            </a:pPr>
            <a:r>
              <a:rPr lang="en-US" altLang="ko-KR" sz="2000" dirty="0">
                <a:latin typeface="Arial" panose="020B0604020202020204" pitchFamily="34" charset="0"/>
                <a:cs typeface="Arial" panose="020B0604020202020204" pitchFamily="34" charset="0"/>
              </a:rPr>
              <a:t>beam parameters used for matching to SCL3</a:t>
            </a:r>
          </a:p>
          <a:p>
            <a:pPr marL="179388" indent="-179388">
              <a:buFontTx/>
              <a:buChar char="-"/>
            </a:pPr>
            <a:endParaRPr lang="en-US" altLang="ko-KR" dirty="0">
              <a:latin typeface="Arial" panose="020B0604020202020204" pitchFamily="34" charset="0"/>
              <a:cs typeface="Arial" panose="020B0604020202020204" pitchFamily="34" charset="0"/>
            </a:endParaRPr>
          </a:p>
          <a:p>
            <a:r>
              <a:rPr lang="en-US" altLang="ko-KR" sz="2000" b="1" dirty="0">
                <a:latin typeface="Arial" panose="020B0604020202020204" pitchFamily="34" charset="0"/>
                <a:cs typeface="Arial" panose="020B0604020202020204" pitchFamily="34" charset="0"/>
              </a:rPr>
              <a:t>Beam size fitting method and quad scan show consistent results.</a:t>
            </a:r>
          </a:p>
          <a:p>
            <a:pPr marL="177800" indent="-177800">
              <a:buFontTx/>
              <a:buChar char="-"/>
            </a:pPr>
            <a:r>
              <a:rPr lang="en-US" altLang="ko-KR" sz="2000" dirty="0">
                <a:latin typeface="Arial" panose="020B0604020202020204" pitchFamily="34" charset="0"/>
                <a:cs typeface="Arial" panose="020B0604020202020204" pitchFamily="34" charset="0"/>
              </a:rPr>
              <a:t>quad scan technique takes rather long time</a:t>
            </a:r>
            <a:endParaRPr lang="en-US" altLang="ko-KR" sz="2000" b="1" dirty="0">
              <a:latin typeface="Arial" panose="020B0604020202020204" pitchFamily="34" charset="0"/>
              <a:cs typeface="Arial" panose="020B0604020202020204" pitchFamily="34" charset="0"/>
            </a:endParaRPr>
          </a:p>
          <a:p>
            <a:pPr marL="177800" indent="-177800">
              <a:buFontTx/>
              <a:buChar char="-"/>
            </a:pPr>
            <a:r>
              <a:rPr lang="en-US" altLang="ko-KR" sz="2000" dirty="0">
                <a:latin typeface="Arial" panose="020B0604020202020204" pitchFamily="34" charset="0"/>
                <a:cs typeface="Arial" panose="020B0604020202020204" pitchFamily="34" charset="0"/>
              </a:rPr>
              <a:t>Beam size fitting requires single scan of wire-scanners</a:t>
            </a:r>
          </a:p>
        </p:txBody>
      </p:sp>
      <p:pic>
        <p:nvPicPr>
          <p:cNvPr id="8" name="그림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074" y="907640"/>
            <a:ext cx="4900886" cy="3061420"/>
          </a:xfrm>
          <a:prstGeom prst="rect">
            <a:avLst/>
          </a:prstGeom>
        </p:spPr>
      </p:pic>
      <p:pic>
        <p:nvPicPr>
          <p:cNvPr id="22" name="그림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4432" y="3897052"/>
            <a:ext cx="3645405" cy="2916324"/>
          </a:xfrm>
          <a:prstGeom prst="rect">
            <a:avLst/>
          </a:prstGeom>
        </p:spPr>
      </p:pic>
      <p:pic>
        <p:nvPicPr>
          <p:cNvPr id="23" name="그림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95303" y="3894767"/>
            <a:ext cx="3648226" cy="2918581"/>
          </a:xfrm>
          <a:prstGeom prst="rect">
            <a:avLst/>
          </a:prstGeom>
        </p:spPr>
      </p:pic>
      <p:sp>
        <p:nvSpPr>
          <p:cNvPr id="24" name="TextBox 7"/>
          <p:cNvSpPr txBox="1"/>
          <p:nvPr/>
        </p:nvSpPr>
        <p:spPr>
          <a:xfrm>
            <a:off x="1351427" y="4494570"/>
            <a:ext cx="891591" cy="338554"/>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1600" dirty="0"/>
              <a:t>X plane</a:t>
            </a:r>
            <a:endParaRPr lang="ko-KR" altLang="en-US" sz="1600" dirty="0"/>
          </a:p>
        </p:txBody>
      </p:sp>
      <p:sp>
        <p:nvSpPr>
          <p:cNvPr id="25" name="TextBox 7"/>
          <p:cNvSpPr txBox="1"/>
          <p:nvPr/>
        </p:nvSpPr>
        <p:spPr>
          <a:xfrm>
            <a:off x="5108318" y="4494570"/>
            <a:ext cx="883575" cy="338554"/>
          </a:xfrm>
          <a:prstGeom prst="rect">
            <a:avLst/>
          </a:prstGeom>
          <a:noFill/>
        </p:spPr>
        <p:txBody>
          <a:bodyPr wrap="non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en-US" altLang="ko-KR" sz="1600" dirty="0"/>
              <a:t>Y plane</a:t>
            </a:r>
            <a:endParaRPr lang="ko-KR" altLang="en-US" sz="1600" dirty="0"/>
          </a:p>
        </p:txBody>
      </p:sp>
      <p:sp>
        <p:nvSpPr>
          <p:cNvPr id="26" name="TextBox 25"/>
          <p:cNvSpPr txBox="1"/>
          <p:nvPr/>
        </p:nvSpPr>
        <p:spPr>
          <a:xfrm>
            <a:off x="3468696" y="3846134"/>
            <a:ext cx="1176925" cy="338554"/>
          </a:xfrm>
          <a:prstGeom prst="rect">
            <a:avLst/>
          </a:prstGeom>
          <a:solidFill>
            <a:srgbClr val="92D050"/>
          </a:solidFill>
        </p:spPr>
        <p:txBody>
          <a:bodyPr wrap="none" rtlCol="0">
            <a:spAutoFit/>
          </a:bodyPr>
          <a:lstStyle/>
          <a:p>
            <a:r>
              <a:rPr lang="en-US" altLang="ko-KR" sz="1600" dirty="0"/>
              <a:t>Quad scan</a:t>
            </a:r>
            <a:endParaRPr lang="ko-KR" altLang="en-US" sz="1600" dirty="0"/>
          </a:p>
        </p:txBody>
      </p:sp>
      <p:graphicFrame>
        <p:nvGraphicFramePr>
          <p:cNvPr id="14" name="표 13"/>
          <p:cNvGraphicFramePr>
            <a:graphicFrameLocks noGrp="1"/>
          </p:cNvGraphicFramePr>
          <p:nvPr>
            <p:extLst>
              <p:ext uri="{D42A27DB-BD31-4B8C-83A1-F6EECF244321}">
                <p14:modId xmlns:p14="http://schemas.microsoft.com/office/powerpoint/2010/main" val="1863070245"/>
              </p:ext>
            </p:extLst>
          </p:nvPr>
        </p:nvGraphicFramePr>
        <p:xfrm>
          <a:off x="8021014" y="4387096"/>
          <a:ext cx="3888432" cy="1645920"/>
        </p:xfrm>
        <a:graphic>
          <a:graphicData uri="http://schemas.openxmlformats.org/drawingml/2006/table">
            <a:tbl>
              <a:tblPr firstRow="1" bandRow="1">
                <a:tableStyleId>{5940675A-B579-460E-94D1-54222C63F5DA}</a:tableStyleId>
              </a:tblPr>
              <a:tblGrid>
                <a:gridCol w="1296144">
                  <a:extLst>
                    <a:ext uri="{9D8B030D-6E8A-4147-A177-3AD203B41FA5}">
                      <a16:colId xmlns:a16="http://schemas.microsoft.com/office/drawing/2014/main" val="1721267767"/>
                    </a:ext>
                  </a:extLst>
                </a:gridCol>
                <a:gridCol w="1296144">
                  <a:extLst>
                    <a:ext uri="{9D8B030D-6E8A-4147-A177-3AD203B41FA5}">
                      <a16:colId xmlns:a16="http://schemas.microsoft.com/office/drawing/2014/main" val="92529380"/>
                    </a:ext>
                  </a:extLst>
                </a:gridCol>
                <a:gridCol w="1296144">
                  <a:extLst>
                    <a:ext uri="{9D8B030D-6E8A-4147-A177-3AD203B41FA5}">
                      <a16:colId xmlns:a16="http://schemas.microsoft.com/office/drawing/2014/main" val="1184649064"/>
                    </a:ext>
                  </a:extLst>
                </a:gridCol>
              </a:tblGrid>
              <a:tr h="284616">
                <a:tc>
                  <a:txBody>
                    <a:bodyPr/>
                    <a:lstStyle/>
                    <a:p>
                      <a:pPr algn="ctr" latinLnBrk="1"/>
                      <a:endParaRPr lang="ko-KR" altLang="en-US" sz="1400" dirty="0"/>
                    </a:p>
                  </a:txBody>
                  <a:tcPr anchor="ctr">
                    <a:solidFill>
                      <a:schemeClr val="bg1"/>
                    </a:solidFill>
                  </a:tcPr>
                </a:tc>
                <a:tc>
                  <a:txBody>
                    <a:bodyPr/>
                    <a:lstStyle/>
                    <a:p>
                      <a:pPr algn="ctr" latinLnBrk="1"/>
                      <a:r>
                        <a:rPr lang="en-US" altLang="ko-KR" sz="1800" dirty="0"/>
                        <a:t> </a:t>
                      </a:r>
                      <a:r>
                        <a:rPr lang="en-US" altLang="ko-KR" sz="2200" dirty="0">
                          <a:latin typeface="Symbol" panose="05050102010706020507" pitchFamily="18" charset="2"/>
                        </a:rPr>
                        <a:t>e</a:t>
                      </a:r>
                      <a:r>
                        <a:rPr lang="en-US" altLang="ko-KR" sz="2200" baseline="-25000" dirty="0"/>
                        <a:t>x</a:t>
                      </a:r>
                    </a:p>
                    <a:p>
                      <a:pPr algn="ctr" latinLnBrk="1"/>
                      <a:r>
                        <a:rPr lang="en-US" altLang="ko-KR" sz="2000" baseline="-25000" dirty="0"/>
                        <a:t>mm-mrad</a:t>
                      </a:r>
                      <a:endParaRPr lang="ko-KR" altLang="en-US" sz="2000" dirty="0"/>
                    </a:p>
                  </a:txBody>
                  <a:tcPr anchor="ctr">
                    <a:solidFill>
                      <a:schemeClr val="bg1"/>
                    </a:solidFill>
                  </a:tcPr>
                </a:tc>
                <a:tc>
                  <a:txBody>
                    <a:bodyPr/>
                    <a:lstStyle/>
                    <a:p>
                      <a:pPr algn="ctr" latinLnBrk="1"/>
                      <a:r>
                        <a:rPr lang="en-US" altLang="ko-KR" sz="2200" dirty="0">
                          <a:latin typeface="Symbol" panose="05050102010706020507" pitchFamily="18" charset="2"/>
                        </a:rPr>
                        <a:t>e</a:t>
                      </a:r>
                      <a:r>
                        <a:rPr lang="en-US" altLang="ko-KR" sz="2200" baseline="-25000" dirty="0"/>
                        <a:t>y</a:t>
                      </a:r>
                    </a:p>
                    <a:p>
                      <a:pPr algn="ctr" latinLnBrk="1"/>
                      <a:r>
                        <a:rPr lang="en-US" altLang="ko-KR" sz="2000" baseline="-25000" dirty="0"/>
                        <a:t>mm-mrad</a:t>
                      </a:r>
                      <a:endParaRPr lang="ko-KR" altLang="en-US" sz="2000" dirty="0"/>
                    </a:p>
                  </a:txBody>
                  <a:tcPr anchor="ctr">
                    <a:solidFill>
                      <a:schemeClr val="bg1"/>
                    </a:solidFill>
                  </a:tcPr>
                </a:tc>
                <a:extLst>
                  <a:ext uri="{0D108BD9-81ED-4DB2-BD59-A6C34878D82A}">
                    <a16:rowId xmlns:a16="http://schemas.microsoft.com/office/drawing/2014/main" val="3905069434"/>
                  </a:ext>
                </a:extLst>
              </a:tr>
              <a:tr h="284616">
                <a:tc>
                  <a:txBody>
                    <a:bodyPr/>
                    <a:lstStyle/>
                    <a:p>
                      <a:pPr algn="ctr" latinLnBrk="1"/>
                      <a:r>
                        <a:rPr lang="en-US" altLang="ko-KR" sz="1600" dirty="0"/>
                        <a:t>Beam</a:t>
                      </a:r>
                      <a:r>
                        <a:rPr lang="en-US" altLang="ko-KR" sz="1600" baseline="0" dirty="0"/>
                        <a:t> size fitting</a:t>
                      </a:r>
                      <a:endParaRPr lang="ko-KR" altLang="en-US" sz="1600" dirty="0"/>
                    </a:p>
                  </a:txBody>
                  <a:tcPr anchor="ctr">
                    <a:solidFill>
                      <a:schemeClr val="bg1"/>
                    </a:solidFill>
                  </a:tcPr>
                </a:tc>
                <a:tc>
                  <a:txBody>
                    <a:bodyPr/>
                    <a:lstStyle/>
                    <a:p>
                      <a:pPr algn="ctr" latinLnBrk="1"/>
                      <a:r>
                        <a:rPr lang="en-US" altLang="ko-KR" sz="1600" dirty="0"/>
                        <a:t>0.068</a:t>
                      </a:r>
                      <a:endParaRPr lang="ko-KR" altLang="en-US" sz="1600" dirty="0"/>
                    </a:p>
                  </a:txBody>
                  <a:tcPr anchor="ctr">
                    <a:solidFill>
                      <a:schemeClr val="bg1"/>
                    </a:solidFill>
                  </a:tcPr>
                </a:tc>
                <a:tc>
                  <a:txBody>
                    <a:bodyPr/>
                    <a:lstStyle/>
                    <a:p>
                      <a:pPr algn="ctr" latinLnBrk="1"/>
                      <a:r>
                        <a:rPr lang="en-US" altLang="ko-KR" sz="1600" dirty="0"/>
                        <a:t>0.044</a:t>
                      </a:r>
                      <a:endParaRPr lang="ko-KR" altLang="en-US" sz="1600" dirty="0"/>
                    </a:p>
                  </a:txBody>
                  <a:tcPr anchor="ctr">
                    <a:solidFill>
                      <a:schemeClr val="bg1"/>
                    </a:solidFill>
                  </a:tcPr>
                </a:tc>
                <a:extLst>
                  <a:ext uri="{0D108BD9-81ED-4DB2-BD59-A6C34878D82A}">
                    <a16:rowId xmlns:a16="http://schemas.microsoft.com/office/drawing/2014/main" val="1677321718"/>
                  </a:ext>
                </a:extLst>
              </a:tr>
              <a:tr h="284616">
                <a:tc>
                  <a:txBody>
                    <a:bodyPr/>
                    <a:lstStyle/>
                    <a:p>
                      <a:pPr algn="ctr" latinLnBrk="1"/>
                      <a:r>
                        <a:rPr lang="en-US" altLang="ko-KR" sz="1600" dirty="0"/>
                        <a:t>Quad Scan</a:t>
                      </a:r>
                      <a:endParaRPr lang="ko-KR" altLang="en-US" sz="1600" dirty="0"/>
                    </a:p>
                  </a:txBody>
                  <a:tcPr anchor="ctr">
                    <a:solidFill>
                      <a:schemeClr val="bg1"/>
                    </a:solidFill>
                  </a:tcPr>
                </a:tc>
                <a:tc>
                  <a:txBody>
                    <a:bodyPr/>
                    <a:lstStyle/>
                    <a:p>
                      <a:pPr algn="ctr" latinLnBrk="1"/>
                      <a:r>
                        <a:rPr lang="en-US" altLang="ko-KR" sz="1600" dirty="0"/>
                        <a:t>0.064</a:t>
                      </a:r>
                      <a:endParaRPr lang="ko-KR" altLang="en-US" sz="1600" dirty="0"/>
                    </a:p>
                  </a:txBody>
                  <a:tcPr anchor="ctr">
                    <a:solidFill>
                      <a:schemeClr val="bg1"/>
                    </a:solidFill>
                  </a:tcPr>
                </a:tc>
                <a:tc>
                  <a:txBody>
                    <a:bodyPr/>
                    <a:lstStyle/>
                    <a:p>
                      <a:pPr algn="ctr" latinLnBrk="1"/>
                      <a:r>
                        <a:rPr lang="en-US" altLang="ko-KR" sz="1600" dirty="0"/>
                        <a:t>0.049</a:t>
                      </a:r>
                      <a:endParaRPr lang="ko-KR" altLang="en-US" sz="1600" dirty="0"/>
                    </a:p>
                  </a:txBody>
                  <a:tcPr anchor="ctr">
                    <a:solidFill>
                      <a:schemeClr val="bg1"/>
                    </a:solidFill>
                  </a:tcPr>
                </a:tc>
                <a:extLst>
                  <a:ext uri="{0D108BD9-81ED-4DB2-BD59-A6C34878D82A}">
                    <a16:rowId xmlns:a16="http://schemas.microsoft.com/office/drawing/2014/main" val="4026447596"/>
                  </a:ext>
                </a:extLst>
              </a:tr>
            </a:tbl>
          </a:graphicData>
        </a:graphic>
      </p:graphicFrame>
      <p:sp>
        <p:nvSpPr>
          <p:cNvPr id="15" name="TextBox 14"/>
          <p:cNvSpPr txBox="1"/>
          <p:nvPr/>
        </p:nvSpPr>
        <p:spPr>
          <a:xfrm>
            <a:off x="8835594" y="4005064"/>
            <a:ext cx="2508957" cy="369332"/>
          </a:xfrm>
          <a:prstGeom prst="rect">
            <a:avLst/>
          </a:prstGeom>
          <a:solidFill>
            <a:srgbClr val="92D050"/>
          </a:solidFill>
        </p:spPr>
        <p:txBody>
          <a:bodyPr wrap="none" rtlCol="0">
            <a:spAutoFit/>
          </a:bodyPr>
          <a:lstStyle/>
          <a:p>
            <a:r>
              <a:rPr lang="en-US" altLang="ko-KR" dirty="0"/>
              <a:t>emittance comparison</a:t>
            </a:r>
            <a:endParaRPr lang="ko-KR" altLang="en-US" dirty="0"/>
          </a:p>
        </p:txBody>
      </p:sp>
      <p:sp>
        <p:nvSpPr>
          <p:cNvPr id="16" name="TextBox 15"/>
          <p:cNvSpPr txBox="1"/>
          <p:nvPr/>
        </p:nvSpPr>
        <p:spPr>
          <a:xfrm>
            <a:off x="3026356" y="908046"/>
            <a:ext cx="1071127" cy="369332"/>
          </a:xfrm>
          <a:prstGeom prst="rect">
            <a:avLst/>
          </a:prstGeom>
          <a:noFill/>
        </p:spPr>
        <p:txBody>
          <a:bodyPr wrap="none" rtlCol="0">
            <a:spAutoFit/>
          </a:bodyPr>
          <a:lstStyle/>
          <a:p>
            <a:r>
              <a:rPr lang="en-US" altLang="ko-KR" dirty="0"/>
              <a:t>WS data</a:t>
            </a:r>
            <a:endParaRPr lang="ko-KR" altLang="en-US" dirty="0"/>
          </a:p>
        </p:txBody>
      </p:sp>
      <p:cxnSp>
        <p:nvCxnSpPr>
          <p:cNvPr id="17" name="직선 화살표 연결선 16"/>
          <p:cNvCxnSpPr/>
          <p:nvPr/>
        </p:nvCxnSpPr>
        <p:spPr>
          <a:xfrm flipH="1">
            <a:off x="2889697" y="1193260"/>
            <a:ext cx="578999" cy="58710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직선 화살표 연결선 17"/>
          <p:cNvCxnSpPr/>
          <p:nvPr/>
        </p:nvCxnSpPr>
        <p:spPr>
          <a:xfrm flipH="1">
            <a:off x="3198665" y="1193260"/>
            <a:ext cx="270030" cy="5429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직선 화살표 연결선 18"/>
          <p:cNvCxnSpPr/>
          <p:nvPr/>
        </p:nvCxnSpPr>
        <p:spPr>
          <a:xfrm>
            <a:off x="3468695" y="1193260"/>
            <a:ext cx="93224" cy="5429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143850" y="908046"/>
            <a:ext cx="1745847" cy="338554"/>
          </a:xfrm>
          <a:prstGeom prst="rect">
            <a:avLst/>
          </a:prstGeom>
          <a:solidFill>
            <a:srgbClr val="92D050"/>
          </a:solidFill>
        </p:spPr>
        <p:txBody>
          <a:bodyPr wrap="square" rtlCol="0">
            <a:spAutoFit/>
          </a:bodyPr>
          <a:lstStyle/>
          <a:p>
            <a:r>
              <a:rPr lang="en-US" altLang="ko-KR" sz="1600" dirty="0"/>
              <a:t>Beam size fitting </a:t>
            </a:r>
            <a:endParaRPr lang="ko-KR" altLang="en-US" sz="1600" dirty="0"/>
          </a:p>
        </p:txBody>
      </p:sp>
    </p:spTree>
    <p:extLst>
      <p:ext uri="{BB962C8B-B14F-4D97-AF65-F5344CB8AC3E}">
        <p14:creationId xmlns:p14="http://schemas.microsoft.com/office/powerpoint/2010/main" val="32750173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144016"/>
            <a:ext cx="12192000" cy="692696"/>
          </a:xfrm>
        </p:spPr>
        <p:txBody>
          <a:bodyPr>
            <a:normAutofit fontScale="90000"/>
          </a:bodyPr>
          <a:lstStyle/>
          <a:p>
            <a:r>
              <a:rPr lang="en-US" altLang="ko-KR" dirty="0"/>
              <a:t>Experiment vs Simulation (MEBT)</a:t>
            </a:r>
            <a:endParaRPr lang="ko-KR" altLang="en-US" dirty="0"/>
          </a:p>
        </p:txBody>
      </p:sp>
      <p:sp>
        <p:nvSpPr>
          <p:cNvPr id="4" name="Rectangle 2"/>
          <p:cNvSpPr>
            <a:spLocks noChangeArrowheads="1"/>
          </p:cNvSpPr>
          <p:nvPr/>
        </p:nvSpPr>
        <p:spPr bwMode="auto">
          <a:xfrm>
            <a:off x="1524003" y="439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sp>
        <p:nvSpPr>
          <p:cNvPr id="3" name="슬라이드 번호 개체 틀 2"/>
          <p:cNvSpPr>
            <a:spLocks noGrp="1"/>
          </p:cNvSpPr>
          <p:nvPr>
            <p:ph type="sldNum" sz="quarter" idx="4294967295"/>
          </p:nvPr>
        </p:nvSpPr>
        <p:spPr>
          <a:xfrm>
            <a:off x="7778824" y="6525344"/>
            <a:ext cx="2133600" cy="216024"/>
          </a:xfrm>
          <a:prstGeom prst="rect">
            <a:avLst/>
          </a:prstGeom>
        </p:spPr>
        <p:txBody>
          <a:bodyPr/>
          <a:lstStyle/>
          <a:p>
            <a:fld id="{8ECE3F3E-312A-4DBA-B1CF-08141468BDBF}" type="slidenum">
              <a:rPr lang="ko-KR" altLang="en-US" smtClean="0"/>
              <a:pPr/>
              <a:t>88</a:t>
            </a:fld>
            <a:endParaRPr lang="ko-KR" altLang="en-US" dirty="0"/>
          </a:p>
        </p:txBody>
      </p:sp>
      <p:sp>
        <p:nvSpPr>
          <p:cNvPr id="19" name="TextBox 18"/>
          <p:cNvSpPr txBox="1"/>
          <p:nvPr/>
        </p:nvSpPr>
        <p:spPr>
          <a:xfrm>
            <a:off x="263352" y="931236"/>
            <a:ext cx="10404648" cy="1477328"/>
          </a:xfrm>
          <a:prstGeom prst="rect">
            <a:avLst/>
          </a:prstGeom>
          <a:noFill/>
        </p:spPr>
        <p:txBody>
          <a:bodyPr wrap="square" rtlCol="0">
            <a:spAutoFit/>
          </a:bodyPr>
          <a:lstStyle/>
          <a:p>
            <a:r>
              <a:rPr lang="en-US" altLang="ko-KR" dirty="0">
                <a:cs typeface="Arial" panose="020B0604020202020204" pitchFamily="34" charset="0"/>
                <a:sym typeface="Wingdings"/>
              </a:rPr>
              <a:t>- Adjust RFQ output beam parameters</a:t>
            </a:r>
          </a:p>
          <a:p>
            <a:r>
              <a:rPr lang="en-US" altLang="ko-KR" dirty="0">
                <a:cs typeface="Arial" panose="020B0604020202020204" pitchFamily="34" charset="0"/>
                <a:sym typeface="Wingdings"/>
              </a:rPr>
              <a:t>  by using WS results.</a:t>
            </a:r>
          </a:p>
          <a:p>
            <a:r>
              <a:rPr lang="en-US" altLang="ko-KR" dirty="0">
                <a:cs typeface="Arial" panose="020B0604020202020204" pitchFamily="34" charset="0"/>
                <a:sym typeface="Wingdings"/>
              </a:rPr>
              <a:t>- Compare TRACK simulation and 3 WS data</a:t>
            </a:r>
          </a:p>
          <a:p>
            <a:r>
              <a:rPr lang="en-US" altLang="ko-KR" dirty="0">
                <a:cs typeface="Arial" panose="020B0604020202020204" pitchFamily="34" charset="0"/>
                <a:sym typeface="Wingdings"/>
              </a:rPr>
              <a:t>  * Different results between TRACK simulation </a:t>
            </a:r>
          </a:p>
          <a:p>
            <a:r>
              <a:rPr lang="en-US" altLang="ko-KR" dirty="0">
                <a:cs typeface="Arial" panose="020B0604020202020204" pitchFamily="34" charset="0"/>
                <a:sym typeface="Wingdings"/>
              </a:rPr>
              <a:t>    and WS data </a:t>
            </a:r>
            <a:r>
              <a:rPr lang="en-US" altLang="ko-KR" dirty="0">
                <a:cs typeface="Arial" panose="020B0604020202020204" pitchFamily="34" charset="0"/>
                <a:sym typeface="Symbol" panose="05050102010706020507" pitchFamily="18" charset="2"/>
              </a:rPr>
              <a:t> Adjust RFQ output beam</a:t>
            </a:r>
            <a:endParaRPr lang="en-US" altLang="ko-KR" dirty="0">
              <a:cs typeface="Arial" panose="020B0604020202020204" pitchFamily="34" charset="0"/>
              <a:sym typeface="Wingdings"/>
            </a:endParaRPr>
          </a:p>
        </p:txBody>
      </p:sp>
      <p:pic>
        <p:nvPicPr>
          <p:cNvPr id="7" name="그림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384" y="2548309"/>
            <a:ext cx="4521244" cy="3616995"/>
          </a:xfrm>
          <a:prstGeom prst="rect">
            <a:avLst/>
          </a:prstGeom>
        </p:spPr>
      </p:pic>
      <p:sp>
        <p:nvSpPr>
          <p:cNvPr id="41" name="TextBox 40"/>
          <p:cNvSpPr txBox="1"/>
          <p:nvPr/>
        </p:nvSpPr>
        <p:spPr>
          <a:xfrm>
            <a:off x="1397355" y="6145559"/>
            <a:ext cx="2936638" cy="338554"/>
          </a:xfrm>
          <a:prstGeom prst="rect">
            <a:avLst/>
          </a:prstGeom>
          <a:solidFill>
            <a:schemeClr val="tx2">
              <a:lumMod val="20000"/>
              <a:lumOff val="80000"/>
            </a:schemeClr>
          </a:solidFill>
        </p:spPr>
        <p:txBody>
          <a:bodyPr wrap="none" rtlCol="0">
            <a:spAutoFit/>
          </a:bodyPr>
          <a:lstStyle/>
          <a:p>
            <a:r>
              <a:rPr lang="en-US" altLang="ko-KR" sz="1600" dirty="0">
                <a:latin typeface="맑은 고딕" panose="020B0503020000020004" pitchFamily="50" charset="-127"/>
                <a:cs typeface="Arial" panose="020B0604020202020204" pitchFamily="34" charset="0"/>
              </a:rPr>
              <a:t>rms beam size through MEBT</a:t>
            </a:r>
            <a:endParaRPr lang="ko-KR" altLang="en-US" sz="1600" dirty="0">
              <a:latin typeface="맑은 고딕" panose="020B0503020000020004" pitchFamily="50" charset="-127"/>
              <a:cs typeface="Arial" panose="020B0604020202020204" pitchFamily="34" charset="0"/>
            </a:endParaRPr>
          </a:p>
        </p:txBody>
      </p:sp>
      <p:pic>
        <p:nvPicPr>
          <p:cNvPr id="8" name="그림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67223" y="842106"/>
            <a:ext cx="3089698" cy="2471758"/>
          </a:xfrm>
          <a:prstGeom prst="rect">
            <a:avLst/>
          </a:prstGeom>
        </p:spPr>
      </p:pic>
      <p:pic>
        <p:nvPicPr>
          <p:cNvPr id="20" name="그림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96206" y="836712"/>
            <a:ext cx="3096438" cy="2477151"/>
          </a:xfrm>
          <a:prstGeom prst="rect">
            <a:avLst/>
          </a:prstGeom>
        </p:spPr>
      </p:pic>
      <p:sp>
        <p:nvSpPr>
          <p:cNvPr id="21" name="TextBox 20"/>
          <p:cNvSpPr txBox="1"/>
          <p:nvPr/>
        </p:nvSpPr>
        <p:spPr>
          <a:xfrm>
            <a:off x="6299931" y="3313863"/>
            <a:ext cx="649537" cy="338554"/>
          </a:xfrm>
          <a:prstGeom prst="rect">
            <a:avLst/>
          </a:prstGeom>
          <a:solidFill>
            <a:schemeClr val="tx2">
              <a:lumMod val="20000"/>
              <a:lumOff val="80000"/>
            </a:schemeClr>
          </a:solidFill>
        </p:spPr>
        <p:txBody>
          <a:bodyPr wrap="none" rtlCol="0">
            <a:spAutoFit/>
          </a:bodyPr>
          <a:lstStyle/>
          <a:p>
            <a:r>
              <a:rPr lang="en-US" altLang="ko-KR" sz="1600" dirty="0">
                <a:latin typeface="맑은 고딕" panose="020B0503020000020004" pitchFamily="50" charset="-127"/>
                <a:cs typeface="Arial" panose="020B0604020202020204" pitchFamily="34" charset="0"/>
              </a:rPr>
              <a:t>Ar9+</a:t>
            </a:r>
            <a:endParaRPr lang="ko-KR" altLang="en-US" sz="1600" dirty="0">
              <a:latin typeface="맑은 고딕" panose="020B0503020000020004" pitchFamily="50" charset="-127"/>
              <a:cs typeface="Arial" panose="020B0604020202020204" pitchFamily="34" charset="0"/>
            </a:endParaRPr>
          </a:p>
        </p:txBody>
      </p:sp>
      <p:sp>
        <p:nvSpPr>
          <p:cNvPr id="22" name="TextBox 21"/>
          <p:cNvSpPr txBox="1"/>
          <p:nvPr/>
        </p:nvSpPr>
        <p:spPr>
          <a:xfrm>
            <a:off x="9536769" y="3338690"/>
            <a:ext cx="710451" cy="338554"/>
          </a:xfrm>
          <a:prstGeom prst="rect">
            <a:avLst/>
          </a:prstGeom>
          <a:solidFill>
            <a:schemeClr val="tx2">
              <a:lumMod val="20000"/>
              <a:lumOff val="80000"/>
            </a:schemeClr>
          </a:solidFill>
        </p:spPr>
        <p:txBody>
          <a:bodyPr wrap="none" rtlCol="0">
            <a:spAutoFit/>
          </a:bodyPr>
          <a:lstStyle/>
          <a:p>
            <a:r>
              <a:rPr lang="en-US" altLang="ko-KR" sz="1600" dirty="0">
                <a:latin typeface="맑은 고딕" panose="020B0503020000020004" pitchFamily="50" charset="-127"/>
                <a:cs typeface="Arial" panose="020B0604020202020204" pitchFamily="34" charset="0"/>
              </a:rPr>
              <a:t>Ne4+</a:t>
            </a:r>
            <a:endParaRPr lang="ko-KR" altLang="en-US" sz="1600" dirty="0">
              <a:latin typeface="맑은 고딕" panose="020B0503020000020004" pitchFamily="50" charset="-127"/>
              <a:cs typeface="Arial" panose="020B0604020202020204" pitchFamily="34" charset="0"/>
            </a:endParaRPr>
          </a:p>
        </p:txBody>
      </p:sp>
      <p:sp>
        <p:nvSpPr>
          <p:cNvPr id="14" name="TextBox 13"/>
          <p:cNvSpPr txBox="1"/>
          <p:nvPr/>
        </p:nvSpPr>
        <p:spPr>
          <a:xfrm>
            <a:off x="6204012" y="6208811"/>
            <a:ext cx="702436" cy="338554"/>
          </a:xfrm>
          <a:prstGeom prst="rect">
            <a:avLst/>
          </a:prstGeom>
          <a:solidFill>
            <a:schemeClr val="tx2">
              <a:lumMod val="20000"/>
              <a:lumOff val="80000"/>
            </a:schemeClr>
          </a:solidFill>
        </p:spPr>
        <p:txBody>
          <a:bodyPr wrap="none" rtlCol="0">
            <a:spAutoFit/>
          </a:bodyPr>
          <a:lstStyle/>
          <a:p>
            <a:r>
              <a:rPr lang="en-US" altLang="ko-KR" sz="1600" dirty="0">
                <a:latin typeface="맑은 고딕" panose="020B0503020000020004" pitchFamily="50" charset="-127"/>
                <a:cs typeface="Arial" panose="020B0604020202020204" pitchFamily="34" charset="0"/>
              </a:rPr>
              <a:t>He2+</a:t>
            </a:r>
            <a:endParaRPr lang="ko-KR" altLang="en-US" sz="1600" dirty="0">
              <a:latin typeface="맑은 고딕" panose="020B0503020000020004" pitchFamily="50" charset="-127"/>
              <a:cs typeface="Arial" panose="020B0604020202020204" pitchFamily="34" charset="0"/>
            </a:endParaRPr>
          </a:p>
        </p:txBody>
      </p:sp>
      <p:sp>
        <p:nvSpPr>
          <p:cNvPr id="16" name="TextBox 15"/>
          <p:cNvSpPr txBox="1"/>
          <p:nvPr/>
        </p:nvSpPr>
        <p:spPr>
          <a:xfrm>
            <a:off x="9560480" y="6201308"/>
            <a:ext cx="649537" cy="338554"/>
          </a:xfrm>
          <a:prstGeom prst="rect">
            <a:avLst/>
          </a:prstGeom>
          <a:solidFill>
            <a:schemeClr val="tx2">
              <a:lumMod val="20000"/>
              <a:lumOff val="80000"/>
            </a:schemeClr>
          </a:solidFill>
        </p:spPr>
        <p:txBody>
          <a:bodyPr wrap="none" rtlCol="0">
            <a:spAutoFit/>
          </a:bodyPr>
          <a:lstStyle/>
          <a:p>
            <a:r>
              <a:rPr lang="en-US" altLang="ko-KR" sz="1600" dirty="0">
                <a:latin typeface="맑은 고딕" panose="020B0503020000020004" pitchFamily="50" charset="-127"/>
                <a:cs typeface="Arial" panose="020B0604020202020204" pitchFamily="34" charset="0"/>
              </a:rPr>
              <a:t>Ar8+</a:t>
            </a:r>
            <a:endParaRPr lang="ko-KR" altLang="en-US" sz="1600" dirty="0">
              <a:latin typeface="맑은 고딕" panose="020B0503020000020004" pitchFamily="50" charset="-127"/>
              <a:cs typeface="Arial" panose="020B0604020202020204" pitchFamily="34" charset="0"/>
            </a:endParaRPr>
          </a:p>
        </p:txBody>
      </p:sp>
      <p:pic>
        <p:nvPicPr>
          <p:cNvPr id="9" name="그림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50455" y="3615059"/>
            <a:ext cx="3242190" cy="2593752"/>
          </a:xfrm>
          <a:prstGeom prst="rect">
            <a:avLst/>
          </a:prstGeom>
        </p:spPr>
      </p:pic>
      <p:pic>
        <p:nvPicPr>
          <p:cNvPr id="10" name="그림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67520" y="3681028"/>
            <a:ext cx="3119283" cy="2495426"/>
          </a:xfrm>
          <a:prstGeom prst="rect">
            <a:avLst/>
          </a:prstGeom>
        </p:spPr>
      </p:pic>
      <p:sp>
        <p:nvSpPr>
          <p:cNvPr id="5" name="TextBox 4"/>
          <p:cNvSpPr txBox="1"/>
          <p:nvPr/>
        </p:nvSpPr>
        <p:spPr>
          <a:xfrm>
            <a:off x="10604849" y="499103"/>
            <a:ext cx="1079526" cy="369332"/>
          </a:xfrm>
          <a:prstGeom prst="rect">
            <a:avLst/>
          </a:prstGeom>
          <a:solidFill>
            <a:schemeClr val="tx2">
              <a:lumMod val="20000"/>
              <a:lumOff val="80000"/>
            </a:schemeClr>
          </a:solidFill>
        </p:spPr>
        <p:txBody>
          <a:bodyPr wrap="none" rtlCol="0">
            <a:spAutoFit/>
          </a:bodyPr>
          <a:lstStyle/>
          <a:p>
            <a:r>
              <a:rPr lang="en-US" altLang="ko-KR" dirty="0"/>
              <a:t>J.H. Jang</a:t>
            </a:r>
            <a:endParaRPr lang="ko-KR" altLang="en-US" dirty="0"/>
          </a:p>
        </p:txBody>
      </p:sp>
    </p:spTree>
    <p:extLst>
      <p:ext uri="{BB962C8B-B14F-4D97-AF65-F5344CB8AC3E}">
        <p14:creationId xmlns:p14="http://schemas.microsoft.com/office/powerpoint/2010/main" val="89562472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Matching between sections (Ar8+)</a:t>
            </a:r>
            <a:endParaRPr lang="ko-KR" altLang="en-US" dirty="0"/>
          </a:p>
        </p:txBody>
      </p:sp>
      <p:sp>
        <p:nvSpPr>
          <p:cNvPr id="3" name="내용 개체 틀 2"/>
          <p:cNvSpPr>
            <a:spLocks noGrp="1"/>
          </p:cNvSpPr>
          <p:nvPr>
            <p:ph sz="half" idx="2"/>
          </p:nvPr>
        </p:nvSpPr>
        <p:spPr>
          <a:xfrm>
            <a:off x="1215722" y="4817004"/>
            <a:ext cx="10352886" cy="1348299"/>
          </a:xfrm>
        </p:spPr>
        <p:txBody>
          <a:bodyPr>
            <a:normAutofit/>
          </a:bodyPr>
          <a:lstStyle/>
          <a:p>
            <a:r>
              <a:rPr lang="en-US" altLang="ko-KR" sz="2200" dirty="0">
                <a:latin typeface="Arial" panose="020B0604020202020204" pitchFamily="34" charset="0"/>
                <a:cs typeface="Arial" panose="020B0604020202020204" pitchFamily="34" charset="0"/>
              </a:rPr>
              <a:t>Matching between linac sections are demonstrated with four quadrupoles: </a:t>
            </a:r>
          </a:p>
          <a:p>
            <a:pPr marL="533400" indent="-266700">
              <a:buFontTx/>
              <a:buChar char="-"/>
            </a:pPr>
            <a:r>
              <a:rPr lang="en-US" altLang="ko-KR" sz="2000" dirty="0"/>
              <a:t>MEBT to QWR</a:t>
            </a:r>
          </a:p>
          <a:p>
            <a:pPr marL="533400" indent="-266700">
              <a:buFontTx/>
              <a:buChar char="-"/>
            </a:pPr>
            <a:r>
              <a:rPr lang="en-US" altLang="ko-KR" sz="2000" dirty="0"/>
              <a:t>QWR to HWRA</a:t>
            </a:r>
            <a:endParaRPr lang="ko-KR" altLang="en-US" sz="2000" dirty="0"/>
          </a:p>
        </p:txBody>
      </p:sp>
      <p:pic>
        <p:nvPicPr>
          <p:cNvPr id="4" name="그림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04" y="980728"/>
            <a:ext cx="6023992" cy="3317561"/>
          </a:xfrm>
          <a:prstGeom prst="rect">
            <a:avLst/>
          </a:prstGeom>
        </p:spPr>
      </p:pic>
      <p:pic>
        <p:nvPicPr>
          <p:cNvPr id="5" name="그림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2004" y="956626"/>
            <a:ext cx="6022764" cy="3347922"/>
          </a:xfrm>
          <a:prstGeom prst="rect">
            <a:avLst/>
          </a:prstGeom>
        </p:spPr>
      </p:pic>
      <p:sp>
        <p:nvSpPr>
          <p:cNvPr id="6" name="TextBox 5"/>
          <p:cNvSpPr txBox="1"/>
          <p:nvPr/>
        </p:nvSpPr>
        <p:spPr>
          <a:xfrm>
            <a:off x="1883532" y="4376110"/>
            <a:ext cx="2733121" cy="369332"/>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MEBT to QWR matching</a:t>
            </a:r>
            <a:endParaRPr lang="ko-KR" altLang="en-US" dirty="0">
              <a:latin typeface="Arial" panose="020B0604020202020204" pitchFamily="34" charset="0"/>
              <a:cs typeface="Arial" panose="020B0604020202020204" pitchFamily="34" charset="0"/>
            </a:endParaRPr>
          </a:p>
        </p:txBody>
      </p:sp>
      <p:sp>
        <p:nvSpPr>
          <p:cNvPr id="7" name="TextBox 6"/>
          <p:cNvSpPr txBox="1"/>
          <p:nvPr/>
        </p:nvSpPr>
        <p:spPr>
          <a:xfrm>
            <a:off x="7896200" y="4376110"/>
            <a:ext cx="2835648" cy="369332"/>
          </a:xfrm>
          <a:prstGeom prst="rect">
            <a:avLst/>
          </a:prstGeom>
          <a:noFill/>
        </p:spPr>
        <p:txBody>
          <a:bodyPr wrap="none" rtlCol="0">
            <a:spAutoFit/>
          </a:bodyPr>
          <a:lstStyle/>
          <a:p>
            <a:r>
              <a:rPr lang="en-US" altLang="ko-KR" dirty="0">
                <a:latin typeface="Arial" panose="020B0604020202020204" pitchFamily="34" charset="0"/>
                <a:cs typeface="Arial" panose="020B0604020202020204" pitchFamily="34" charset="0"/>
              </a:rPr>
              <a:t>QWR to HWRA matching</a:t>
            </a:r>
            <a:endParaRPr lang="ko-KR" altLang="en-US" dirty="0">
              <a:latin typeface="Arial" panose="020B0604020202020204" pitchFamily="34" charset="0"/>
              <a:cs typeface="Arial" panose="020B0604020202020204" pitchFamily="34" charset="0"/>
            </a:endParaRPr>
          </a:p>
        </p:txBody>
      </p:sp>
      <p:cxnSp>
        <p:nvCxnSpPr>
          <p:cNvPr id="9" name="직선 화살표 연결선 8"/>
          <p:cNvCxnSpPr/>
          <p:nvPr/>
        </p:nvCxnSpPr>
        <p:spPr>
          <a:xfrm>
            <a:off x="407368" y="3681028"/>
            <a:ext cx="2340260"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직선 화살표 연결선 10"/>
          <p:cNvCxnSpPr/>
          <p:nvPr/>
        </p:nvCxnSpPr>
        <p:spPr>
          <a:xfrm>
            <a:off x="2747628" y="3681028"/>
            <a:ext cx="3132348"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415480" y="3342474"/>
            <a:ext cx="697307" cy="338554"/>
          </a:xfrm>
          <a:prstGeom prst="rect">
            <a:avLst/>
          </a:prstGeom>
          <a:noFill/>
        </p:spPr>
        <p:txBody>
          <a:bodyPr wrap="none" rtlCol="0">
            <a:spAutoFit/>
          </a:bodyPr>
          <a:lstStyle/>
          <a:p>
            <a:r>
              <a:rPr lang="en-US" altLang="ko-KR" sz="1600" dirty="0"/>
              <a:t>MEBT</a:t>
            </a:r>
            <a:endParaRPr lang="ko-KR" altLang="en-US" sz="1600" dirty="0"/>
          </a:p>
        </p:txBody>
      </p:sp>
      <p:sp>
        <p:nvSpPr>
          <p:cNvPr id="16" name="TextBox 15"/>
          <p:cNvSpPr txBox="1"/>
          <p:nvPr/>
        </p:nvSpPr>
        <p:spPr>
          <a:xfrm>
            <a:off x="3965148" y="3359911"/>
            <a:ext cx="663964" cy="338554"/>
          </a:xfrm>
          <a:prstGeom prst="rect">
            <a:avLst/>
          </a:prstGeom>
          <a:noFill/>
        </p:spPr>
        <p:txBody>
          <a:bodyPr wrap="none" rtlCol="0">
            <a:spAutoFit/>
          </a:bodyPr>
          <a:lstStyle/>
          <a:p>
            <a:r>
              <a:rPr lang="en-US" altLang="ko-KR" sz="1600" dirty="0"/>
              <a:t>QWR</a:t>
            </a:r>
            <a:endParaRPr lang="ko-KR" altLang="en-US" sz="1600" dirty="0"/>
          </a:p>
        </p:txBody>
      </p:sp>
      <p:cxnSp>
        <p:nvCxnSpPr>
          <p:cNvPr id="18" name="직선 화살표 연결선 17"/>
          <p:cNvCxnSpPr/>
          <p:nvPr/>
        </p:nvCxnSpPr>
        <p:spPr>
          <a:xfrm>
            <a:off x="6492044" y="3681028"/>
            <a:ext cx="1224136"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직선 화살표 연결선 18"/>
          <p:cNvCxnSpPr/>
          <p:nvPr/>
        </p:nvCxnSpPr>
        <p:spPr>
          <a:xfrm>
            <a:off x="7716180" y="3681028"/>
            <a:ext cx="4212468"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736126" y="3359911"/>
            <a:ext cx="663964" cy="338554"/>
          </a:xfrm>
          <a:prstGeom prst="rect">
            <a:avLst/>
          </a:prstGeom>
          <a:noFill/>
        </p:spPr>
        <p:txBody>
          <a:bodyPr wrap="none" rtlCol="0">
            <a:spAutoFit/>
          </a:bodyPr>
          <a:lstStyle/>
          <a:p>
            <a:r>
              <a:rPr lang="en-US" altLang="ko-KR" sz="1600" dirty="0"/>
              <a:t>QWR</a:t>
            </a:r>
            <a:endParaRPr lang="ko-KR" altLang="en-US" sz="1600" dirty="0"/>
          </a:p>
        </p:txBody>
      </p:sp>
      <p:sp>
        <p:nvSpPr>
          <p:cNvPr id="22" name="TextBox 21"/>
          <p:cNvSpPr txBox="1"/>
          <p:nvPr/>
        </p:nvSpPr>
        <p:spPr>
          <a:xfrm>
            <a:off x="9490432" y="3342474"/>
            <a:ext cx="654346" cy="338554"/>
          </a:xfrm>
          <a:prstGeom prst="rect">
            <a:avLst/>
          </a:prstGeom>
          <a:noFill/>
        </p:spPr>
        <p:txBody>
          <a:bodyPr wrap="none" rtlCol="0">
            <a:spAutoFit/>
          </a:bodyPr>
          <a:lstStyle/>
          <a:p>
            <a:r>
              <a:rPr lang="en-US" altLang="ko-KR" sz="1600" dirty="0"/>
              <a:t>HWR</a:t>
            </a:r>
            <a:endParaRPr lang="ko-KR" altLang="en-US" sz="1600" dirty="0"/>
          </a:p>
        </p:txBody>
      </p:sp>
      <p:sp>
        <p:nvSpPr>
          <p:cNvPr id="8" name="TextBox 7">
            <a:extLst>
              <a:ext uri="{FF2B5EF4-FFF2-40B4-BE49-F238E27FC236}">
                <a16:creationId xmlns:a16="http://schemas.microsoft.com/office/drawing/2014/main" id="{67B6C168-2925-4F46-BEEB-5591A7401122}"/>
              </a:ext>
            </a:extLst>
          </p:cNvPr>
          <p:cNvSpPr txBox="1"/>
          <p:nvPr/>
        </p:nvSpPr>
        <p:spPr>
          <a:xfrm>
            <a:off x="1215722" y="1418439"/>
            <a:ext cx="1319592" cy="338554"/>
          </a:xfrm>
          <a:prstGeom prst="rect">
            <a:avLst/>
          </a:prstGeom>
          <a:noFill/>
        </p:spPr>
        <p:txBody>
          <a:bodyPr wrap="none" rtlCol="0">
            <a:spAutoFit/>
          </a:bodyPr>
          <a:lstStyle/>
          <a:p>
            <a:r>
              <a:rPr lang="en-US" altLang="ko-KR" sz="1600" dirty="0"/>
              <a:t>X</a:t>
            </a:r>
            <a:r>
              <a:rPr lang="ko-KR" altLang="en-US" sz="1600" dirty="0"/>
              <a:t> </a:t>
            </a:r>
            <a:r>
              <a:rPr lang="en-US" altLang="ko-KR" sz="1600" dirty="0"/>
              <a:t>beam size</a:t>
            </a:r>
            <a:endParaRPr lang="ko-KR" altLang="en-US" sz="1600" dirty="0"/>
          </a:p>
        </p:txBody>
      </p:sp>
      <p:sp>
        <p:nvSpPr>
          <p:cNvPr id="17" name="TextBox 16">
            <a:extLst>
              <a:ext uri="{FF2B5EF4-FFF2-40B4-BE49-F238E27FC236}">
                <a16:creationId xmlns:a16="http://schemas.microsoft.com/office/drawing/2014/main" id="{708C7091-93CC-4922-9E5B-00D49C6ECE7D}"/>
              </a:ext>
            </a:extLst>
          </p:cNvPr>
          <p:cNvSpPr txBox="1"/>
          <p:nvPr/>
        </p:nvSpPr>
        <p:spPr>
          <a:xfrm>
            <a:off x="1223736" y="2368513"/>
            <a:ext cx="1311578" cy="338554"/>
          </a:xfrm>
          <a:prstGeom prst="rect">
            <a:avLst/>
          </a:prstGeom>
          <a:noFill/>
        </p:spPr>
        <p:txBody>
          <a:bodyPr wrap="none" rtlCol="0">
            <a:spAutoFit/>
          </a:bodyPr>
          <a:lstStyle/>
          <a:p>
            <a:r>
              <a:rPr lang="en-US" altLang="ko-KR" sz="1600" dirty="0"/>
              <a:t>Y</a:t>
            </a:r>
            <a:r>
              <a:rPr lang="ko-KR" altLang="en-US" sz="1600" dirty="0"/>
              <a:t> </a:t>
            </a:r>
            <a:r>
              <a:rPr lang="en-US" altLang="ko-KR" sz="1600" dirty="0"/>
              <a:t>beam size</a:t>
            </a:r>
            <a:endParaRPr lang="ko-KR" altLang="en-US" sz="1600" dirty="0"/>
          </a:p>
        </p:txBody>
      </p:sp>
      <p:sp>
        <p:nvSpPr>
          <p:cNvPr id="20" name="TextBox 19">
            <a:extLst>
              <a:ext uri="{FF2B5EF4-FFF2-40B4-BE49-F238E27FC236}">
                <a16:creationId xmlns:a16="http://schemas.microsoft.com/office/drawing/2014/main" id="{71267996-EDFB-4921-B37D-0A0F40CDCADA}"/>
              </a:ext>
            </a:extLst>
          </p:cNvPr>
          <p:cNvSpPr txBox="1"/>
          <p:nvPr/>
        </p:nvSpPr>
        <p:spPr>
          <a:xfrm>
            <a:off x="6852084" y="1418439"/>
            <a:ext cx="1319592" cy="338554"/>
          </a:xfrm>
          <a:prstGeom prst="rect">
            <a:avLst/>
          </a:prstGeom>
          <a:noFill/>
        </p:spPr>
        <p:txBody>
          <a:bodyPr wrap="none" rtlCol="0">
            <a:spAutoFit/>
          </a:bodyPr>
          <a:lstStyle/>
          <a:p>
            <a:r>
              <a:rPr lang="en-US" altLang="ko-KR" sz="1600" dirty="0"/>
              <a:t>X</a:t>
            </a:r>
            <a:r>
              <a:rPr lang="ko-KR" altLang="en-US" sz="1600" dirty="0"/>
              <a:t> </a:t>
            </a:r>
            <a:r>
              <a:rPr lang="en-US" altLang="ko-KR" sz="1600" dirty="0"/>
              <a:t>beam size</a:t>
            </a:r>
            <a:endParaRPr lang="ko-KR" altLang="en-US" sz="1600" dirty="0"/>
          </a:p>
        </p:txBody>
      </p:sp>
      <p:sp>
        <p:nvSpPr>
          <p:cNvPr id="23" name="TextBox 22">
            <a:extLst>
              <a:ext uri="{FF2B5EF4-FFF2-40B4-BE49-F238E27FC236}">
                <a16:creationId xmlns:a16="http://schemas.microsoft.com/office/drawing/2014/main" id="{5068F88F-65B1-441C-8302-70C7084557C5}"/>
              </a:ext>
            </a:extLst>
          </p:cNvPr>
          <p:cNvSpPr txBox="1"/>
          <p:nvPr/>
        </p:nvSpPr>
        <p:spPr>
          <a:xfrm>
            <a:off x="6860098" y="2319027"/>
            <a:ext cx="1311578" cy="338554"/>
          </a:xfrm>
          <a:prstGeom prst="rect">
            <a:avLst/>
          </a:prstGeom>
          <a:noFill/>
        </p:spPr>
        <p:txBody>
          <a:bodyPr wrap="none" rtlCol="0">
            <a:spAutoFit/>
          </a:bodyPr>
          <a:lstStyle/>
          <a:p>
            <a:r>
              <a:rPr lang="en-US" altLang="ko-KR" sz="1600" dirty="0"/>
              <a:t>Y</a:t>
            </a:r>
            <a:r>
              <a:rPr lang="ko-KR" altLang="en-US" sz="1600" dirty="0"/>
              <a:t> </a:t>
            </a:r>
            <a:r>
              <a:rPr lang="en-US" altLang="ko-KR" sz="1600" dirty="0"/>
              <a:t>beam size</a:t>
            </a:r>
            <a:endParaRPr lang="ko-KR" altLang="en-US" sz="1600" dirty="0"/>
          </a:p>
        </p:txBody>
      </p:sp>
    </p:spTree>
    <p:extLst>
      <p:ext uri="{BB962C8B-B14F-4D97-AF65-F5344CB8AC3E}">
        <p14:creationId xmlns:p14="http://schemas.microsoft.com/office/powerpoint/2010/main" val="3817796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76BCCB4-C925-44CC-8844-884B3C1E3177}"/>
              </a:ext>
            </a:extLst>
          </p:cNvPr>
          <p:cNvSpPr>
            <a:spLocks noGrp="1"/>
          </p:cNvSpPr>
          <p:nvPr>
            <p:ph type="title"/>
          </p:nvPr>
        </p:nvSpPr>
        <p:spPr/>
        <p:txBody>
          <a:bodyPr>
            <a:normAutofit fontScale="90000"/>
          </a:bodyPr>
          <a:lstStyle/>
          <a:p>
            <a:r>
              <a:rPr lang="en-US" altLang="ko-KR" dirty="0"/>
              <a:t>Longitudinal Beam Dynamics</a:t>
            </a:r>
            <a:endParaRPr lang="ko-KR" altLang="en-US" dirty="0"/>
          </a:p>
        </p:txBody>
      </p:sp>
      <p:pic>
        <p:nvPicPr>
          <p:cNvPr id="4" name="Picture 4">
            <a:extLst>
              <a:ext uri="{FF2B5EF4-FFF2-40B4-BE49-F238E27FC236}">
                <a16:creationId xmlns:a16="http://schemas.microsoft.com/office/drawing/2014/main" id="{A38CE4A6-6A63-4380-AEE1-DE8C278CD2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4581" y="2060080"/>
            <a:ext cx="5310187" cy="2992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5">
            <a:extLst>
              <a:ext uri="{FF2B5EF4-FFF2-40B4-BE49-F238E27FC236}">
                <a16:creationId xmlns:a16="http://schemas.microsoft.com/office/drawing/2014/main" id="{D2C27F92-A830-4649-9189-2E8C707A76F6}"/>
              </a:ext>
            </a:extLst>
          </p:cNvPr>
          <p:cNvSpPr txBox="1">
            <a:spLocks noChangeArrowheads="1"/>
          </p:cNvSpPr>
          <p:nvPr/>
        </p:nvSpPr>
        <p:spPr bwMode="auto">
          <a:xfrm>
            <a:off x="1163452" y="977823"/>
            <a:ext cx="878477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342900" indent="-342900" algn="l">
              <a:buFontTx/>
              <a:buChar char="-"/>
            </a:pPr>
            <a:r>
              <a:rPr lang="en-US" altLang="ko-KR" sz="2400" dirty="0">
                <a:latin typeface="Arial" panose="020B0604020202020204" pitchFamily="34" charset="0"/>
                <a:cs typeface="Arial" panose="020B0604020202020204" pitchFamily="34" charset="0"/>
              </a:rPr>
              <a:t>Longitudinal electric field </a:t>
            </a:r>
            <a:r>
              <a:rPr lang="en-US" altLang="ko-KR" sz="2400" dirty="0" err="1">
                <a:latin typeface="Arial" panose="020B0604020202020204" pitchFamily="34" charset="0"/>
                <a:cs typeface="Arial" panose="020B0604020202020204" pitchFamily="34" charset="0"/>
              </a:rPr>
              <a:t>Ez</a:t>
            </a:r>
            <a:r>
              <a:rPr lang="en-US" altLang="ko-KR" sz="2400" dirty="0">
                <a:latin typeface="Arial" panose="020B0604020202020204" pitchFamily="34" charset="0"/>
                <a:cs typeface="Arial" panose="020B0604020202020204" pitchFamily="34" charset="0"/>
              </a:rPr>
              <a:t> : both accelerating</a:t>
            </a:r>
            <a:r>
              <a:rPr lang="ko-KR" altLang="en-US" sz="2400" dirty="0">
                <a:latin typeface="Arial" panose="020B0604020202020204" pitchFamily="34" charset="0"/>
                <a:cs typeface="Arial" panose="020B0604020202020204" pitchFamily="34" charset="0"/>
              </a:rPr>
              <a:t> </a:t>
            </a:r>
            <a:r>
              <a:rPr lang="en-US" altLang="ko-KR" sz="2400" dirty="0">
                <a:latin typeface="Arial" panose="020B0604020202020204" pitchFamily="34" charset="0"/>
                <a:cs typeface="Arial" panose="020B0604020202020204" pitchFamily="34" charset="0"/>
              </a:rPr>
              <a:t>and</a:t>
            </a:r>
            <a:r>
              <a:rPr lang="ko-KR" altLang="en-US" sz="2400" dirty="0">
                <a:latin typeface="Arial" panose="020B0604020202020204" pitchFamily="34" charset="0"/>
                <a:cs typeface="Arial" panose="020B0604020202020204" pitchFamily="34" charset="0"/>
              </a:rPr>
              <a:t> </a:t>
            </a:r>
            <a:r>
              <a:rPr lang="en-US" altLang="ko-KR" sz="2400" dirty="0">
                <a:latin typeface="Arial" panose="020B0604020202020204" pitchFamily="34" charset="0"/>
                <a:cs typeface="Arial" panose="020B0604020202020204" pitchFamily="34" charset="0"/>
              </a:rPr>
              <a:t>focusing</a:t>
            </a:r>
          </a:p>
        </p:txBody>
      </p:sp>
      <p:sp>
        <p:nvSpPr>
          <p:cNvPr id="6" name="Text Box 6">
            <a:extLst>
              <a:ext uri="{FF2B5EF4-FFF2-40B4-BE49-F238E27FC236}">
                <a16:creationId xmlns:a16="http://schemas.microsoft.com/office/drawing/2014/main" id="{FF2E8BC5-5803-46B7-87F1-9C47594AB935}"/>
              </a:ext>
            </a:extLst>
          </p:cNvPr>
          <p:cNvSpPr txBox="1">
            <a:spLocks noChangeArrowheads="1"/>
          </p:cNvSpPr>
          <p:nvPr/>
        </p:nvSpPr>
        <p:spPr bwMode="auto">
          <a:xfrm>
            <a:off x="2265541" y="5179839"/>
            <a:ext cx="4612160" cy="769441"/>
          </a:xfrm>
          <a:prstGeom prst="rect">
            <a:avLst/>
          </a:prstGeom>
          <a:solidFill>
            <a:srgbClr val="92D050"/>
          </a:solidFill>
          <a:ln>
            <a:noFill/>
          </a:ln>
          <a:effectLst/>
          <a:extLst/>
        </p:spPr>
        <p:txBody>
          <a:bodyPr wrap="none">
            <a:spAutoFit/>
          </a:bodyPr>
          <a:lstStyle/>
          <a:p>
            <a:pPr algn="l"/>
            <a:r>
              <a:rPr lang="en-US" altLang="ko-KR" sz="2200" dirty="0">
                <a:latin typeface="Arial" panose="020B0604020202020204" pitchFamily="34" charset="0"/>
                <a:cs typeface="Arial" panose="020B0604020202020204" pitchFamily="34" charset="0"/>
              </a:rPr>
              <a:t>Less acceleration when arrive early</a:t>
            </a:r>
          </a:p>
          <a:p>
            <a:pPr algn="l"/>
            <a:r>
              <a:rPr lang="en-US" altLang="ko-KR" sz="2200" dirty="0">
                <a:latin typeface="Arial" panose="020B0604020202020204" pitchFamily="34" charset="0"/>
                <a:cs typeface="Arial" panose="020B0604020202020204" pitchFamily="34" charset="0"/>
              </a:rPr>
              <a:t>More acceleration when arrive late</a:t>
            </a:r>
            <a:endParaRPr lang="ko-KR" altLang="en-US" sz="2200" dirty="0">
              <a:latin typeface="Arial" panose="020B0604020202020204" pitchFamily="34" charset="0"/>
              <a:cs typeface="Arial" panose="020B0604020202020204" pitchFamily="34" charset="0"/>
            </a:endParaRPr>
          </a:p>
        </p:txBody>
      </p:sp>
      <p:sp>
        <p:nvSpPr>
          <p:cNvPr id="7" name="Text Box 7">
            <a:extLst>
              <a:ext uri="{FF2B5EF4-FFF2-40B4-BE49-F238E27FC236}">
                <a16:creationId xmlns:a16="http://schemas.microsoft.com/office/drawing/2014/main" id="{1ADE196E-94CD-4421-9C0D-F7C9F7C6F3AA}"/>
              </a:ext>
            </a:extLst>
          </p:cNvPr>
          <p:cNvSpPr txBox="1">
            <a:spLocks noChangeArrowheads="1"/>
          </p:cNvSpPr>
          <p:nvPr/>
        </p:nvSpPr>
        <p:spPr bwMode="auto">
          <a:xfrm>
            <a:off x="5015880" y="4544444"/>
            <a:ext cx="24080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ko-KR" sz="2000" dirty="0">
                <a:latin typeface="Arial" panose="020B0604020202020204" pitchFamily="34" charset="0"/>
                <a:cs typeface="Arial" panose="020B0604020202020204" pitchFamily="34" charset="0"/>
              </a:rPr>
              <a:t>synchronous phase</a:t>
            </a:r>
            <a:endParaRPr lang="ko-KR" altLang="en-US" sz="2000" dirty="0">
              <a:latin typeface="Arial" panose="020B0604020202020204" pitchFamily="34" charset="0"/>
              <a:cs typeface="Arial" panose="020B0604020202020204" pitchFamily="34" charset="0"/>
            </a:endParaRPr>
          </a:p>
        </p:txBody>
      </p:sp>
      <p:sp>
        <p:nvSpPr>
          <p:cNvPr id="8" name="Line 8">
            <a:extLst>
              <a:ext uri="{FF2B5EF4-FFF2-40B4-BE49-F238E27FC236}">
                <a16:creationId xmlns:a16="http://schemas.microsoft.com/office/drawing/2014/main" id="{97664D75-27E0-4E43-BCB2-84A37B509DDB}"/>
              </a:ext>
            </a:extLst>
          </p:cNvPr>
          <p:cNvSpPr>
            <a:spLocks noChangeShapeType="1"/>
          </p:cNvSpPr>
          <p:nvPr/>
        </p:nvSpPr>
        <p:spPr bwMode="auto">
          <a:xfrm flipH="1" flipV="1">
            <a:off x="3899756" y="4544444"/>
            <a:ext cx="1116124" cy="216704"/>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ko-KR" altLang="en-US"/>
          </a:p>
        </p:txBody>
      </p:sp>
      <p:sp>
        <p:nvSpPr>
          <p:cNvPr id="9" name="Text Box 9">
            <a:extLst>
              <a:ext uri="{FF2B5EF4-FFF2-40B4-BE49-F238E27FC236}">
                <a16:creationId xmlns:a16="http://schemas.microsoft.com/office/drawing/2014/main" id="{56A26837-17A8-4C26-B7B4-6745E1A347E4}"/>
              </a:ext>
            </a:extLst>
          </p:cNvPr>
          <p:cNvSpPr txBox="1">
            <a:spLocks noChangeArrowheads="1"/>
          </p:cNvSpPr>
          <p:nvPr/>
        </p:nvSpPr>
        <p:spPr bwMode="auto">
          <a:xfrm>
            <a:off x="4457818" y="2923670"/>
            <a:ext cx="25362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ko-KR" sz="2000" dirty="0">
                <a:latin typeface="Arial" panose="020B0604020202020204" pitchFamily="34" charset="0"/>
                <a:cs typeface="Arial" panose="020B0604020202020204" pitchFamily="34" charset="0"/>
              </a:rPr>
              <a:t>synchronous particle</a:t>
            </a:r>
            <a:endParaRPr lang="ko-KR" altLang="en-US" sz="2000" dirty="0">
              <a:latin typeface="Arial" panose="020B0604020202020204" pitchFamily="34" charset="0"/>
              <a:cs typeface="Arial" panose="020B0604020202020204" pitchFamily="34" charset="0"/>
            </a:endParaRPr>
          </a:p>
        </p:txBody>
      </p:sp>
      <p:sp>
        <p:nvSpPr>
          <p:cNvPr id="10" name="Line 10">
            <a:extLst>
              <a:ext uri="{FF2B5EF4-FFF2-40B4-BE49-F238E27FC236}">
                <a16:creationId xmlns:a16="http://schemas.microsoft.com/office/drawing/2014/main" id="{D168A55E-BB6E-4CCE-9B44-8759ACF3A2F1}"/>
              </a:ext>
            </a:extLst>
          </p:cNvPr>
          <p:cNvSpPr>
            <a:spLocks noChangeShapeType="1"/>
          </p:cNvSpPr>
          <p:nvPr/>
        </p:nvSpPr>
        <p:spPr bwMode="auto">
          <a:xfrm flipH="1" flipV="1">
            <a:off x="3467706" y="3032954"/>
            <a:ext cx="990111" cy="108013"/>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ko-KR" altLang="en-US" dirty="0"/>
          </a:p>
        </p:txBody>
      </p:sp>
      <p:pic>
        <p:nvPicPr>
          <p:cNvPr id="12" name="Picture 3">
            <a:extLst>
              <a:ext uri="{FF2B5EF4-FFF2-40B4-BE49-F238E27FC236}">
                <a16:creationId xmlns:a16="http://schemas.microsoft.com/office/drawing/2014/main" id="{821C8F43-4DCA-487A-8F30-57FBD4B81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4172" y="2058719"/>
            <a:ext cx="4477890" cy="2992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068924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6CDF75A-1C53-4914-86D3-DEFD681A5DBD}"/>
              </a:ext>
            </a:extLst>
          </p:cNvPr>
          <p:cNvSpPr>
            <a:spLocks noGrp="1"/>
          </p:cNvSpPr>
          <p:nvPr>
            <p:ph type="title"/>
          </p:nvPr>
        </p:nvSpPr>
        <p:spPr/>
        <p:txBody>
          <a:bodyPr>
            <a:normAutofit fontScale="90000"/>
          </a:bodyPr>
          <a:lstStyle/>
          <a:p>
            <a:r>
              <a:rPr lang="en-US" altLang="ko-KR" dirty="0"/>
              <a:t>Simulation reveals hardware issues</a:t>
            </a:r>
            <a:endParaRPr lang="ko-KR" altLang="en-US" dirty="0"/>
          </a:p>
        </p:txBody>
      </p:sp>
      <p:sp>
        <p:nvSpPr>
          <p:cNvPr id="3" name="내용 개체 틀 2">
            <a:extLst>
              <a:ext uri="{FF2B5EF4-FFF2-40B4-BE49-F238E27FC236}">
                <a16:creationId xmlns:a16="http://schemas.microsoft.com/office/drawing/2014/main" id="{42BBE956-1880-48DC-B662-6EBE124CE389}"/>
              </a:ext>
            </a:extLst>
          </p:cNvPr>
          <p:cNvSpPr>
            <a:spLocks noGrp="1"/>
          </p:cNvSpPr>
          <p:nvPr>
            <p:ph sz="half" idx="2"/>
          </p:nvPr>
        </p:nvSpPr>
        <p:spPr>
          <a:xfrm>
            <a:off x="911424" y="1052736"/>
            <a:ext cx="10225136" cy="5112568"/>
          </a:xfrm>
        </p:spPr>
        <p:txBody>
          <a:bodyPr>
            <a:normAutofit/>
          </a:bodyPr>
          <a:lstStyle/>
          <a:p>
            <a:r>
              <a:rPr lang="en-US" altLang="ko-KR" sz="2200" dirty="0">
                <a:latin typeface="Arial" panose="020B0604020202020204" pitchFamily="34" charset="0"/>
                <a:cs typeface="Arial" panose="020B0604020202020204" pitchFamily="34" charset="0"/>
              </a:rPr>
              <a:t>Comparison with simulations identifies problems.</a:t>
            </a:r>
          </a:p>
          <a:p>
            <a:r>
              <a:rPr lang="en-US" altLang="ko-KR" sz="2200" dirty="0">
                <a:latin typeface="Arial" panose="020B0604020202020204" pitchFamily="34" charset="0"/>
                <a:cs typeface="Arial" panose="020B0604020202020204" pitchFamily="34" charset="0"/>
              </a:rPr>
              <a:t>Inconsistency in Y-plane</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turned</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out</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to</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be</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MEBT QM09</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power-supply.</a:t>
            </a:r>
          </a:p>
          <a:p>
            <a:r>
              <a:rPr lang="en-US" altLang="ko-KR" sz="2200" dirty="0">
                <a:latin typeface="Arial" panose="020B0604020202020204" pitchFamily="34" charset="0"/>
                <a:cs typeface="Arial" panose="020B0604020202020204" pitchFamily="34" charset="0"/>
              </a:rPr>
              <a:t>Large discrepancy between MEBT</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QM09</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set</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value and</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readback</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rPr>
              <a:t>value</a:t>
            </a:r>
            <a:r>
              <a:rPr lang="ko-KR" altLang="en-US" sz="2200" dirty="0">
                <a:latin typeface="Arial" panose="020B0604020202020204" pitchFamily="34" charset="0"/>
                <a:cs typeface="Arial" panose="020B0604020202020204" pitchFamily="34" charset="0"/>
              </a:rPr>
              <a:t>                </a:t>
            </a:r>
            <a:r>
              <a:rPr lang="en-US" altLang="ko-KR" sz="2200" dirty="0">
                <a:latin typeface="Arial" panose="020B0604020202020204" pitchFamily="34" charset="0"/>
                <a:cs typeface="Arial" panose="020B0604020202020204" pitchFamily="34" charset="0"/>
                <a:sym typeface="Wingdings" panose="05000000000000000000" pitchFamily="2" charset="2"/>
              </a:rPr>
              <a:t> turned out to be Power</a:t>
            </a:r>
            <a:r>
              <a:rPr lang="ko-KR" altLang="en-US" sz="2200" dirty="0">
                <a:latin typeface="Arial" panose="020B0604020202020204" pitchFamily="34" charset="0"/>
                <a:cs typeface="Arial" panose="020B0604020202020204" pitchFamily="34" charset="0"/>
                <a:sym typeface="Wingdings" panose="05000000000000000000" pitchFamily="2" charset="2"/>
              </a:rPr>
              <a:t> </a:t>
            </a:r>
            <a:r>
              <a:rPr lang="en-US" altLang="ko-KR" sz="2200" dirty="0">
                <a:latin typeface="Arial" panose="020B0604020202020204" pitchFamily="34" charset="0"/>
                <a:cs typeface="Arial" panose="020B0604020202020204" pitchFamily="34" charset="0"/>
                <a:sym typeface="Wingdings" panose="05000000000000000000" pitchFamily="2" charset="2"/>
              </a:rPr>
              <a:t>Supply issue</a:t>
            </a:r>
            <a:endParaRPr lang="en-US" altLang="ko-KR" sz="2200" dirty="0">
              <a:latin typeface="Arial" panose="020B0604020202020204" pitchFamily="34" charset="0"/>
              <a:cs typeface="Arial" panose="020B0604020202020204" pitchFamily="34" charset="0"/>
            </a:endParaRPr>
          </a:p>
        </p:txBody>
      </p:sp>
      <p:pic>
        <p:nvPicPr>
          <p:cNvPr id="5" name="그림 4">
            <a:extLst>
              <a:ext uri="{FF2B5EF4-FFF2-40B4-BE49-F238E27FC236}">
                <a16:creationId xmlns:a16="http://schemas.microsoft.com/office/drawing/2014/main" id="{A8D7E837-C84F-4221-BF36-A9875AF84D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915" y="2888340"/>
            <a:ext cx="5341153" cy="3132348"/>
          </a:xfrm>
          <a:prstGeom prst="rect">
            <a:avLst/>
          </a:prstGeom>
        </p:spPr>
      </p:pic>
      <p:pic>
        <p:nvPicPr>
          <p:cNvPr id="7" name="그림 6">
            <a:extLst>
              <a:ext uri="{FF2B5EF4-FFF2-40B4-BE49-F238E27FC236}">
                <a16:creationId xmlns:a16="http://schemas.microsoft.com/office/drawing/2014/main" id="{6B6635F4-9D5A-4D8F-8C10-A1BD5744BF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7038" y="2894941"/>
            <a:ext cx="5279542" cy="3126347"/>
          </a:xfrm>
          <a:prstGeom prst="rect">
            <a:avLst/>
          </a:prstGeom>
        </p:spPr>
      </p:pic>
      <p:sp>
        <p:nvSpPr>
          <p:cNvPr id="8" name="TextBox 7">
            <a:extLst>
              <a:ext uri="{FF2B5EF4-FFF2-40B4-BE49-F238E27FC236}">
                <a16:creationId xmlns:a16="http://schemas.microsoft.com/office/drawing/2014/main" id="{B2FF371C-280F-4871-877A-4A78E7BBBE4E}"/>
              </a:ext>
            </a:extLst>
          </p:cNvPr>
          <p:cNvSpPr txBox="1"/>
          <p:nvPr/>
        </p:nvSpPr>
        <p:spPr>
          <a:xfrm>
            <a:off x="1824570" y="3032356"/>
            <a:ext cx="1749390" cy="369332"/>
          </a:xfrm>
          <a:prstGeom prst="rect">
            <a:avLst/>
          </a:prstGeom>
          <a:noFill/>
        </p:spPr>
        <p:txBody>
          <a:bodyPr wrap="none" rtlCol="0">
            <a:spAutoFit/>
          </a:bodyPr>
          <a:lstStyle/>
          <a:p>
            <a:r>
              <a:rPr lang="en-US" altLang="ko-KR" dirty="0"/>
              <a:t>readback</a:t>
            </a:r>
            <a:r>
              <a:rPr lang="ko-KR" altLang="en-US" dirty="0"/>
              <a:t> </a:t>
            </a:r>
            <a:r>
              <a:rPr lang="en-US" altLang="ko-KR" dirty="0"/>
              <a:t>value</a:t>
            </a:r>
            <a:endParaRPr lang="ko-KR" altLang="en-US" dirty="0"/>
          </a:p>
        </p:txBody>
      </p:sp>
      <p:sp>
        <p:nvSpPr>
          <p:cNvPr id="9" name="TextBox 8">
            <a:extLst>
              <a:ext uri="{FF2B5EF4-FFF2-40B4-BE49-F238E27FC236}">
                <a16:creationId xmlns:a16="http://schemas.microsoft.com/office/drawing/2014/main" id="{C7A5E942-F360-4522-B6AF-1D8CD3A50B61}"/>
              </a:ext>
            </a:extLst>
          </p:cNvPr>
          <p:cNvSpPr txBox="1"/>
          <p:nvPr/>
        </p:nvSpPr>
        <p:spPr>
          <a:xfrm>
            <a:off x="7705469" y="3032356"/>
            <a:ext cx="1109919" cy="369332"/>
          </a:xfrm>
          <a:prstGeom prst="rect">
            <a:avLst/>
          </a:prstGeom>
          <a:noFill/>
        </p:spPr>
        <p:txBody>
          <a:bodyPr wrap="none" rtlCol="0">
            <a:spAutoFit/>
          </a:bodyPr>
          <a:lstStyle/>
          <a:p>
            <a:r>
              <a:rPr lang="en-US" altLang="ko-KR" dirty="0"/>
              <a:t>set</a:t>
            </a:r>
            <a:r>
              <a:rPr lang="ko-KR" altLang="en-US" dirty="0"/>
              <a:t> </a:t>
            </a:r>
            <a:r>
              <a:rPr lang="en-US" altLang="ko-KR" dirty="0"/>
              <a:t>value</a:t>
            </a:r>
            <a:endParaRPr lang="ko-KR" altLang="en-US" dirty="0"/>
          </a:p>
        </p:txBody>
      </p:sp>
      <p:cxnSp>
        <p:nvCxnSpPr>
          <p:cNvPr id="10" name="직선 화살표 연결선 9">
            <a:extLst>
              <a:ext uri="{FF2B5EF4-FFF2-40B4-BE49-F238E27FC236}">
                <a16:creationId xmlns:a16="http://schemas.microsoft.com/office/drawing/2014/main" id="{0DB9DF29-A6D4-46E8-811F-E4A71CE2C1A6}"/>
              </a:ext>
            </a:extLst>
          </p:cNvPr>
          <p:cNvCxnSpPr>
            <a:cxnSpLocks/>
          </p:cNvCxnSpPr>
          <p:nvPr/>
        </p:nvCxnSpPr>
        <p:spPr>
          <a:xfrm>
            <a:off x="852462" y="5588640"/>
            <a:ext cx="2016224"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직선 화살표 연결선 10">
            <a:extLst>
              <a:ext uri="{FF2B5EF4-FFF2-40B4-BE49-F238E27FC236}">
                <a16:creationId xmlns:a16="http://schemas.microsoft.com/office/drawing/2014/main" id="{5AC2E3AD-DE48-4E03-BBD9-86C7FA714AD9}"/>
              </a:ext>
            </a:extLst>
          </p:cNvPr>
          <p:cNvCxnSpPr>
            <a:cxnSpLocks/>
          </p:cNvCxnSpPr>
          <p:nvPr/>
        </p:nvCxnSpPr>
        <p:spPr>
          <a:xfrm>
            <a:off x="2868686" y="5588640"/>
            <a:ext cx="2844316"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C550F1D-AE21-4841-BD45-24B52CBE9AB3}"/>
              </a:ext>
            </a:extLst>
          </p:cNvPr>
          <p:cNvSpPr txBox="1"/>
          <p:nvPr/>
        </p:nvSpPr>
        <p:spPr>
          <a:xfrm>
            <a:off x="1441572" y="5250086"/>
            <a:ext cx="697307" cy="338554"/>
          </a:xfrm>
          <a:prstGeom prst="rect">
            <a:avLst/>
          </a:prstGeom>
          <a:noFill/>
        </p:spPr>
        <p:txBody>
          <a:bodyPr wrap="none" rtlCol="0">
            <a:spAutoFit/>
          </a:bodyPr>
          <a:lstStyle/>
          <a:p>
            <a:r>
              <a:rPr lang="en-US" altLang="ko-KR" sz="1600" dirty="0"/>
              <a:t>MEBT</a:t>
            </a:r>
            <a:endParaRPr lang="ko-KR" altLang="en-US" sz="1600" dirty="0"/>
          </a:p>
        </p:txBody>
      </p:sp>
      <p:sp>
        <p:nvSpPr>
          <p:cNvPr id="13" name="TextBox 12">
            <a:extLst>
              <a:ext uri="{FF2B5EF4-FFF2-40B4-BE49-F238E27FC236}">
                <a16:creationId xmlns:a16="http://schemas.microsoft.com/office/drawing/2014/main" id="{10C0E33F-F7FA-4D5B-BDB8-15F74B6C9F5F}"/>
              </a:ext>
            </a:extLst>
          </p:cNvPr>
          <p:cNvSpPr txBox="1"/>
          <p:nvPr/>
        </p:nvSpPr>
        <p:spPr>
          <a:xfrm>
            <a:off x="3991240" y="5267523"/>
            <a:ext cx="663964" cy="338554"/>
          </a:xfrm>
          <a:prstGeom prst="rect">
            <a:avLst/>
          </a:prstGeom>
          <a:noFill/>
        </p:spPr>
        <p:txBody>
          <a:bodyPr wrap="none" rtlCol="0">
            <a:spAutoFit/>
          </a:bodyPr>
          <a:lstStyle/>
          <a:p>
            <a:r>
              <a:rPr lang="en-US" altLang="ko-KR" sz="1600" dirty="0"/>
              <a:t>QWR</a:t>
            </a:r>
            <a:endParaRPr lang="ko-KR" altLang="en-US" sz="1600" dirty="0"/>
          </a:p>
        </p:txBody>
      </p:sp>
      <p:cxnSp>
        <p:nvCxnSpPr>
          <p:cNvPr id="16" name="직선 화살표 연결선 15">
            <a:extLst>
              <a:ext uri="{FF2B5EF4-FFF2-40B4-BE49-F238E27FC236}">
                <a16:creationId xmlns:a16="http://schemas.microsoft.com/office/drawing/2014/main" id="{E097878A-5200-4D3F-8613-1E48694FDA8A}"/>
              </a:ext>
            </a:extLst>
          </p:cNvPr>
          <p:cNvCxnSpPr>
            <a:cxnSpLocks/>
          </p:cNvCxnSpPr>
          <p:nvPr/>
        </p:nvCxnSpPr>
        <p:spPr>
          <a:xfrm>
            <a:off x="6325070" y="5588640"/>
            <a:ext cx="2016224"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직선 화살표 연결선 16">
            <a:extLst>
              <a:ext uri="{FF2B5EF4-FFF2-40B4-BE49-F238E27FC236}">
                <a16:creationId xmlns:a16="http://schemas.microsoft.com/office/drawing/2014/main" id="{E652FABF-BC19-4B4B-BB32-E9019B8FA810}"/>
              </a:ext>
            </a:extLst>
          </p:cNvPr>
          <p:cNvCxnSpPr>
            <a:cxnSpLocks/>
          </p:cNvCxnSpPr>
          <p:nvPr/>
        </p:nvCxnSpPr>
        <p:spPr>
          <a:xfrm>
            <a:off x="8341294" y="5588640"/>
            <a:ext cx="2844316"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5E8A167-6BAC-4BD8-BAE5-103133D8B35E}"/>
              </a:ext>
            </a:extLst>
          </p:cNvPr>
          <p:cNvSpPr txBox="1"/>
          <p:nvPr/>
        </p:nvSpPr>
        <p:spPr>
          <a:xfrm>
            <a:off x="6914180" y="5250086"/>
            <a:ext cx="697307" cy="338554"/>
          </a:xfrm>
          <a:prstGeom prst="rect">
            <a:avLst/>
          </a:prstGeom>
          <a:noFill/>
        </p:spPr>
        <p:txBody>
          <a:bodyPr wrap="none" rtlCol="0">
            <a:spAutoFit/>
          </a:bodyPr>
          <a:lstStyle/>
          <a:p>
            <a:r>
              <a:rPr lang="en-US" altLang="ko-KR" sz="1600" dirty="0"/>
              <a:t>MEBT</a:t>
            </a:r>
            <a:endParaRPr lang="ko-KR" altLang="en-US" sz="1600" dirty="0"/>
          </a:p>
        </p:txBody>
      </p:sp>
      <p:sp>
        <p:nvSpPr>
          <p:cNvPr id="19" name="TextBox 18">
            <a:extLst>
              <a:ext uri="{FF2B5EF4-FFF2-40B4-BE49-F238E27FC236}">
                <a16:creationId xmlns:a16="http://schemas.microsoft.com/office/drawing/2014/main" id="{1447EAF9-7AC6-4920-87DD-1B47553795C7}"/>
              </a:ext>
            </a:extLst>
          </p:cNvPr>
          <p:cNvSpPr txBox="1"/>
          <p:nvPr/>
        </p:nvSpPr>
        <p:spPr>
          <a:xfrm>
            <a:off x="9463848" y="5267523"/>
            <a:ext cx="663964" cy="338554"/>
          </a:xfrm>
          <a:prstGeom prst="rect">
            <a:avLst/>
          </a:prstGeom>
          <a:noFill/>
        </p:spPr>
        <p:txBody>
          <a:bodyPr wrap="none" rtlCol="0">
            <a:spAutoFit/>
          </a:bodyPr>
          <a:lstStyle/>
          <a:p>
            <a:r>
              <a:rPr lang="en-US" altLang="ko-KR" sz="1600" dirty="0"/>
              <a:t>QWR</a:t>
            </a:r>
            <a:endParaRPr lang="ko-KR" altLang="en-US" sz="1600" dirty="0"/>
          </a:p>
        </p:txBody>
      </p:sp>
    </p:spTree>
    <p:extLst>
      <p:ext uri="{BB962C8B-B14F-4D97-AF65-F5344CB8AC3E}">
        <p14:creationId xmlns:p14="http://schemas.microsoft.com/office/powerpoint/2010/main" val="12858126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Ar8+ beam in the LEBT and in the SCL3</a:t>
            </a:r>
            <a:endParaRPr lang="ko-KR" altLang="en-US" dirty="0"/>
          </a:p>
        </p:txBody>
      </p:sp>
      <p:pic>
        <p:nvPicPr>
          <p:cNvPr id="4" name="그림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2" y="944725"/>
            <a:ext cx="6064808" cy="3286180"/>
          </a:xfrm>
          <a:prstGeom prst="rect">
            <a:avLst/>
          </a:prstGeom>
        </p:spPr>
      </p:pic>
      <p:cxnSp>
        <p:nvCxnSpPr>
          <p:cNvPr id="5" name="직선 화살표 연결선 4"/>
          <p:cNvCxnSpPr/>
          <p:nvPr/>
        </p:nvCxnSpPr>
        <p:spPr>
          <a:xfrm>
            <a:off x="582683" y="3681028"/>
            <a:ext cx="454120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직선 화살표 연결선 5"/>
          <p:cNvCxnSpPr/>
          <p:nvPr/>
        </p:nvCxnSpPr>
        <p:spPr>
          <a:xfrm>
            <a:off x="5087888" y="3681028"/>
            <a:ext cx="756084"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667508" y="3347700"/>
            <a:ext cx="660822" cy="369332"/>
          </a:xfrm>
          <a:prstGeom prst="rect">
            <a:avLst/>
          </a:prstGeom>
          <a:noFill/>
        </p:spPr>
        <p:txBody>
          <a:bodyPr wrap="none" rtlCol="0">
            <a:spAutoFit/>
          </a:bodyPr>
          <a:lstStyle/>
          <a:p>
            <a:r>
              <a:rPr lang="en-US" altLang="ko-KR" dirty="0"/>
              <a:t>LEBT</a:t>
            </a:r>
            <a:endParaRPr lang="ko-KR" altLang="en-US" dirty="0"/>
          </a:p>
        </p:txBody>
      </p:sp>
      <p:sp>
        <p:nvSpPr>
          <p:cNvPr id="8" name="TextBox 7"/>
          <p:cNvSpPr txBox="1"/>
          <p:nvPr/>
        </p:nvSpPr>
        <p:spPr>
          <a:xfrm>
            <a:off x="5183150" y="3347700"/>
            <a:ext cx="619080" cy="369332"/>
          </a:xfrm>
          <a:prstGeom prst="rect">
            <a:avLst/>
          </a:prstGeom>
          <a:noFill/>
        </p:spPr>
        <p:txBody>
          <a:bodyPr wrap="none" rtlCol="0">
            <a:spAutoFit/>
          </a:bodyPr>
          <a:lstStyle/>
          <a:p>
            <a:r>
              <a:rPr lang="en-US" altLang="ko-KR" dirty="0"/>
              <a:t>RFQ</a:t>
            </a:r>
            <a:endParaRPr lang="ko-KR" altLang="en-US" dirty="0"/>
          </a:p>
        </p:txBody>
      </p:sp>
      <p:sp>
        <p:nvSpPr>
          <p:cNvPr id="9" name="TextBox 8"/>
          <p:cNvSpPr txBox="1"/>
          <p:nvPr/>
        </p:nvSpPr>
        <p:spPr>
          <a:xfrm>
            <a:off x="582683" y="1068760"/>
            <a:ext cx="2920671" cy="646331"/>
          </a:xfrm>
          <a:prstGeom prst="rect">
            <a:avLst/>
          </a:prstGeom>
          <a:noFill/>
        </p:spPr>
        <p:txBody>
          <a:bodyPr wrap="none" rtlCol="0">
            <a:spAutoFit/>
          </a:bodyPr>
          <a:lstStyle/>
          <a:p>
            <a:r>
              <a:rPr lang="en-US" altLang="ko-KR" dirty="0"/>
              <a:t>Ar8+ 45uA</a:t>
            </a:r>
          </a:p>
          <a:p>
            <a:r>
              <a:rPr lang="en-US" altLang="ko-KR" dirty="0"/>
              <a:t>injector transmission: 95%</a:t>
            </a:r>
            <a:endParaRPr lang="ko-KR" altLang="en-US" dirty="0"/>
          </a:p>
        </p:txBody>
      </p:sp>
      <p:pic>
        <p:nvPicPr>
          <p:cNvPr id="3" name="그림 2"/>
          <p:cNvPicPr>
            <a:picLocks noChangeAspect="1"/>
          </p:cNvPicPr>
          <p:nvPr/>
        </p:nvPicPr>
        <p:blipFill>
          <a:blip r:embed="rId3"/>
          <a:stretch>
            <a:fillRect/>
          </a:stretch>
        </p:blipFill>
        <p:spPr>
          <a:xfrm>
            <a:off x="6096000" y="944726"/>
            <a:ext cx="5981874" cy="3286180"/>
          </a:xfrm>
          <a:prstGeom prst="rect">
            <a:avLst/>
          </a:prstGeom>
        </p:spPr>
      </p:pic>
      <p:cxnSp>
        <p:nvCxnSpPr>
          <p:cNvPr id="11" name="직선 화살표 연결선 10"/>
          <p:cNvCxnSpPr/>
          <p:nvPr/>
        </p:nvCxnSpPr>
        <p:spPr>
          <a:xfrm>
            <a:off x="6492044" y="3681028"/>
            <a:ext cx="270030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직선 화살표 연결선 12"/>
          <p:cNvCxnSpPr/>
          <p:nvPr/>
        </p:nvCxnSpPr>
        <p:spPr>
          <a:xfrm>
            <a:off x="9192344" y="3681028"/>
            <a:ext cx="2664296"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493781" y="3347700"/>
            <a:ext cx="761812" cy="369332"/>
          </a:xfrm>
          <a:prstGeom prst="rect">
            <a:avLst/>
          </a:prstGeom>
          <a:noFill/>
        </p:spPr>
        <p:txBody>
          <a:bodyPr wrap="none" rtlCol="0">
            <a:spAutoFit/>
          </a:bodyPr>
          <a:lstStyle/>
          <a:p>
            <a:r>
              <a:rPr lang="en-US" altLang="ko-KR" dirty="0"/>
              <a:t>MEBT</a:t>
            </a:r>
            <a:endParaRPr lang="ko-KR" altLang="en-US" dirty="0"/>
          </a:p>
        </p:txBody>
      </p:sp>
      <p:sp>
        <p:nvSpPr>
          <p:cNvPr id="15" name="TextBox 14"/>
          <p:cNvSpPr txBox="1"/>
          <p:nvPr/>
        </p:nvSpPr>
        <p:spPr>
          <a:xfrm>
            <a:off x="9980092" y="3347700"/>
            <a:ext cx="1372492" cy="369332"/>
          </a:xfrm>
          <a:prstGeom prst="rect">
            <a:avLst/>
          </a:prstGeom>
          <a:noFill/>
        </p:spPr>
        <p:txBody>
          <a:bodyPr wrap="none" rtlCol="0">
            <a:spAutoFit/>
          </a:bodyPr>
          <a:lstStyle/>
          <a:p>
            <a:r>
              <a:rPr lang="en-US" altLang="ko-KR" dirty="0"/>
              <a:t>SCL3(QWR)</a:t>
            </a:r>
            <a:endParaRPr lang="ko-KR" altLang="en-US" dirty="0"/>
          </a:p>
        </p:txBody>
      </p:sp>
      <p:sp>
        <p:nvSpPr>
          <p:cNvPr id="16" name="TextBox 15"/>
          <p:cNvSpPr txBox="1"/>
          <p:nvPr/>
        </p:nvSpPr>
        <p:spPr>
          <a:xfrm>
            <a:off x="7752184" y="4349577"/>
            <a:ext cx="2249334" cy="1046440"/>
          </a:xfrm>
          <a:prstGeom prst="rect">
            <a:avLst/>
          </a:prstGeom>
          <a:solidFill>
            <a:schemeClr val="tx2">
              <a:lumMod val="20000"/>
              <a:lumOff val="80000"/>
            </a:schemeClr>
          </a:solidFill>
        </p:spPr>
        <p:txBody>
          <a:bodyPr wrap="none" rtlCol="0">
            <a:spAutoFit/>
          </a:bodyPr>
          <a:lstStyle/>
          <a:p>
            <a:r>
              <a:rPr lang="en-US" altLang="ko-KR" sz="2200" dirty="0">
                <a:latin typeface="Symbol" panose="05050102010706020507" pitchFamily="18" charset="2"/>
              </a:rPr>
              <a:t>e</a:t>
            </a:r>
            <a:r>
              <a:rPr lang="en-US" altLang="ko-KR" sz="2200" baseline="-25000" dirty="0"/>
              <a:t>x</a:t>
            </a:r>
            <a:r>
              <a:rPr lang="en-US" altLang="ko-KR" dirty="0"/>
              <a:t>=0.091 mm-mrad</a:t>
            </a:r>
          </a:p>
          <a:p>
            <a:r>
              <a:rPr lang="en-US" altLang="ko-KR" sz="2200" dirty="0">
                <a:latin typeface="Symbol" panose="05050102010706020507" pitchFamily="18" charset="2"/>
              </a:rPr>
              <a:t>e</a:t>
            </a:r>
            <a:r>
              <a:rPr lang="en-US" altLang="ko-KR" sz="2200" baseline="-25000" dirty="0"/>
              <a:t>y</a:t>
            </a:r>
            <a:r>
              <a:rPr lang="en-US" altLang="ko-KR" dirty="0"/>
              <a:t>=0.063 mm-mrad</a:t>
            </a:r>
          </a:p>
          <a:p>
            <a:endParaRPr lang="en-US" altLang="ko-KR" dirty="0"/>
          </a:p>
        </p:txBody>
      </p:sp>
      <p:sp>
        <p:nvSpPr>
          <p:cNvPr id="17" name="TextBox 16"/>
          <p:cNvSpPr txBox="1"/>
          <p:nvPr/>
        </p:nvSpPr>
        <p:spPr>
          <a:xfrm>
            <a:off x="1163452" y="4325337"/>
            <a:ext cx="2249334" cy="1046440"/>
          </a:xfrm>
          <a:prstGeom prst="rect">
            <a:avLst/>
          </a:prstGeom>
          <a:solidFill>
            <a:schemeClr val="tx2">
              <a:lumMod val="20000"/>
              <a:lumOff val="80000"/>
            </a:schemeClr>
          </a:solidFill>
        </p:spPr>
        <p:txBody>
          <a:bodyPr wrap="none" rtlCol="0">
            <a:spAutoFit/>
          </a:bodyPr>
          <a:lstStyle/>
          <a:p>
            <a:r>
              <a:rPr lang="en-US" altLang="ko-KR" sz="2200" dirty="0">
                <a:latin typeface="Symbol" panose="05050102010706020507" pitchFamily="18" charset="2"/>
              </a:rPr>
              <a:t>e</a:t>
            </a:r>
            <a:r>
              <a:rPr lang="en-US" altLang="ko-KR" sz="2200" baseline="-25000" dirty="0"/>
              <a:t>x</a:t>
            </a:r>
            <a:r>
              <a:rPr lang="en-US" altLang="ko-KR" dirty="0"/>
              <a:t>=0.059 mm-mrad</a:t>
            </a:r>
          </a:p>
          <a:p>
            <a:r>
              <a:rPr lang="en-US" altLang="ko-KR" sz="2200" dirty="0">
                <a:latin typeface="Symbol" panose="05050102010706020507" pitchFamily="18" charset="2"/>
              </a:rPr>
              <a:t>e</a:t>
            </a:r>
            <a:r>
              <a:rPr lang="en-US" altLang="ko-KR" sz="2200" baseline="-25000" dirty="0"/>
              <a:t>y</a:t>
            </a:r>
            <a:r>
              <a:rPr lang="en-US" altLang="ko-KR" dirty="0"/>
              <a:t>=0.033 mm-mrad</a:t>
            </a:r>
          </a:p>
          <a:p>
            <a:endParaRPr lang="en-US" altLang="ko-KR" dirty="0"/>
          </a:p>
        </p:txBody>
      </p:sp>
      <p:sp>
        <p:nvSpPr>
          <p:cNvPr id="18" name="슬라이드 번호 개체 틀 3"/>
          <p:cNvSpPr txBox="1">
            <a:spLocks/>
          </p:cNvSpPr>
          <p:nvPr/>
        </p:nvSpPr>
        <p:spPr>
          <a:xfrm>
            <a:off x="7778824" y="6525344"/>
            <a:ext cx="2133600" cy="216024"/>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8ECE3F3E-312A-4DBA-B1CF-08141468BDBF}" type="slidenum">
              <a:rPr lang="ko-KR" altLang="en-US" smtClean="0"/>
              <a:pPr/>
              <a:t>91</a:t>
            </a:fld>
            <a:endParaRPr lang="ko-KR" altLang="en-US" dirty="0"/>
          </a:p>
        </p:txBody>
      </p:sp>
      <p:sp>
        <p:nvSpPr>
          <p:cNvPr id="19" name="TextBox 18"/>
          <p:cNvSpPr txBox="1"/>
          <p:nvPr/>
        </p:nvSpPr>
        <p:spPr>
          <a:xfrm>
            <a:off x="2328330" y="1738429"/>
            <a:ext cx="1319592" cy="338554"/>
          </a:xfrm>
          <a:prstGeom prst="rect">
            <a:avLst/>
          </a:prstGeom>
          <a:noFill/>
        </p:spPr>
        <p:txBody>
          <a:bodyPr wrap="none" rtlCol="0">
            <a:spAutoFit/>
          </a:bodyPr>
          <a:lstStyle/>
          <a:p>
            <a:r>
              <a:rPr lang="en-US" altLang="ko-KR" sz="1600" dirty="0"/>
              <a:t>X beam size</a:t>
            </a:r>
            <a:endParaRPr lang="ko-KR" altLang="en-US" sz="1600" dirty="0"/>
          </a:p>
        </p:txBody>
      </p:sp>
      <p:sp>
        <p:nvSpPr>
          <p:cNvPr id="20" name="TextBox 19"/>
          <p:cNvSpPr txBox="1"/>
          <p:nvPr/>
        </p:nvSpPr>
        <p:spPr>
          <a:xfrm>
            <a:off x="2567608" y="2701410"/>
            <a:ext cx="1311578" cy="338554"/>
          </a:xfrm>
          <a:prstGeom prst="rect">
            <a:avLst/>
          </a:prstGeom>
          <a:noFill/>
        </p:spPr>
        <p:txBody>
          <a:bodyPr wrap="none" rtlCol="0">
            <a:spAutoFit/>
          </a:bodyPr>
          <a:lstStyle/>
          <a:p>
            <a:r>
              <a:rPr lang="en-US" altLang="ko-KR" sz="1600" dirty="0"/>
              <a:t>Y beam size</a:t>
            </a:r>
            <a:endParaRPr lang="ko-KR" altLang="en-US" sz="1600" dirty="0"/>
          </a:p>
        </p:txBody>
      </p:sp>
      <p:sp>
        <p:nvSpPr>
          <p:cNvPr id="21" name="TextBox 20"/>
          <p:cNvSpPr txBox="1"/>
          <p:nvPr/>
        </p:nvSpPr>
        <p:spPr>
          <a:xfrm>
            <a:off x="6885771" y="1579751"/>
            <a:ext cx="1319592" cy="338554"/>
          </a:xfrm>
          <a:prstGeom prst="rect">
            <a:avLst/>
          </a:prstGeom>
          <a:noFill/>
        </p:spPr>
        <p:txBody>
          <a:bodyPr wrap="none" rtlCol="0">
            <a:spAutoFit/>
          </a:bodyPr>
          <a:lstStyle/>
          <a:p>
            <a:r>
              <a:rPr lang="en-US" altLang="ko-KR" sz="1600" dirty="0"/>
              <a:t>X beam size</a:t>
            </a:r>
            <a:endParaRPr lang="ko-KR" altLang="en-US" sz="1600" dirty="0"/>
          </a:p>
        </p:txBody>
      </p:sp>
      <p:sp>
        <p:nvSpPr>
          <p:cNvPr id="22" name="TextBox 21"/>
          <p:cNvSpPr txBox="1"/>
          <p:nvPr/>
        </p:nvSpPr>
        <p:spPr>
          <a:xfrm>
            <a:off x="6744072" y="2371866"/>
            <a:ext cx="1311578" cy="338554"/>
          </a:xfrm>
          <a:prstGeom prst="rect">
            <a:avLst/>
          </a:prstGeom>
          <a:noFill/>
        </p:spPr>
        <p:txBody>
          <a:bodyPr wrap="none" rtlCol="0">
            <a:spAutoFit/>
          </a:bodyPr>
          <a:lstStyle/>
          <a:p>
            <a:r>
              <a:rPr lang="en-US" altLang="ko-KR" sz="1600" dirty="0"/>
              <a:t>Y beam size</a:t>
            </a:r>
            <a:endParaRPr lang="ko-KR" altLang="en-US" sz="1600" dirty="0"/>
          </a:p>
        </p:txBody>
      </p:sp>
      <p:sp>
        <p:nvSpPr>
          <p:cNvPr id="10" name="모서리가 둥근 직사각형 9"/>
          <p:cNvSpPr/>
          <p:nvPr/>
        </p:nvSpPr>
        <p:spPr>
          <a:xfrm>
            <a:off x="1667508" y="3347700"/>
            <a:ext cx="660822" cy="369332"/>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모서리가 둥근 직사각형 22"/>
          <p:cNvSpPr/>
          <p:nvPr/>
        </p:nvSpPr>
        <p:spPr>
          <a:xfrm>
            <a:off x="7536160" y="3345445"/>
            <a:ext cx="660822" cy="369332"/>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7412284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SCL3 Diagnostics and Phase Scan</a:t>
            </a:r>
            <a:endParaRPr lang="ko-KR" altLang="en-US" dirty="0"/>
          </a:p>
        </p:txBody>
      </p:sp>
      <p:pic>
        <p:nvPicPr>
          <p:cNvPr id="4" name="_x308062200" descr="EMB0002084024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9108" y="1643103"/>
            <a:ext cx="4391025" cy="11271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569108" y="3022621"/>
            <a:ext cx="3721357" cy="1107996"/>
          </a:xfrm>
          <a:prstGeom prst="rect">
            <a:avLst/>
          </a:prstGeom>
          <a:noFill/>
        </p:spPr>
        <p:txBody>
          <a:bodyPr wrap="square" rtlCol="0">
            <a:spAutoFit/>
          </a:bodyPr>
          <a:lstStyle/>
          <a:p>
            <a:r>
              <a:rPr lang="en-US" altLang="ko-KR" sz="2200" dirty="0"/>
              <a:t>For RF set-point, phase scan technique is used to set the RF set-point. </a:t>
            </a:r>
          </a:p>
        </p:txBody>
      </p:sp>
      <p:sp>
        <p:nvSpPr>
          <p:cNvPr id="7" name="슬라이드 번호 개체 틀 2"/>
          <p:cNvSpPr txBox="1">
            <a:spLocks/>
          </p:cNvSpPr>
          <p:nvPr/>
        </p:nvSpPr>
        <p:spPr>
          <a:xfrm>
            <a:off x="7778824" y="6525344"/>
            <a:ext cx="2133600" cy="216024"/>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8ECE3F3E-312A-4DBA-B1CF-08141468BDBF}" type="slidenum">
              <a:rPr lang="ko-KR" altLang="en-US" smtClean="0"/>
              <a:pPr/>
              <a:t>92</a:t>
            </a:fld>
            <a:endParaRPr lang="ko-KR" altLang="en-US" dirty="0"/>
          </a:p>
        </p:txBody>
      </p:sp>
      <p:pic>
        <p:nvPicPr>
          <p:cNvPr id="8" name="그림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56" y="1530968"/>
            <a:ext cx="7123504" cy="4012088"/>
          </a:xfrm>
          <a:prstGeom prst="rect">
            <a:avLst/>
          </a:prstGeom>
        </p:spPr>
      </p:pic>
      <p:sp>
        <p:nvSpPr>
          <p:cNvPr id="9" name="TextBox 8"/>
          <p:cNvSpPr txBox="1"/>
          <p:nvPr/>
        </p:nvSpPr>
        <p:spPr>
          <a:xfrm>
            <a:off x="2415922" y="1157520"/>
            <a:ext cx="1429366" cy="369332"/>
          </a:xfrm>
          <a:prstGeom prst="rect">
            <a:avLst/>
          </a:prstGeom>
          <a:solidFill>
            <a:srgbClr val="92D050"/>
          </a:solidFill>
        </p:spPr>
        <p:txBody>
          <a:bodyPr wrap="none" rtlCol="0">
            <a:spAutoFit/>
          </a:bodyPr>
          <a:lstStyle/>
          <a:p>
            <a:r>
              <a:rPr lang="en-US" altLang="ko-KR" dirty="0"/>
              <a:t>cryomodule</a:t>
            </a:r>
            <a:endParaRPr lang="ko-KR" altLang="en-US" dirty="0"/>
          </a:p>
        </p:txBody>
      </p:sp>
      <p:cxnSp>
        <p:nvCxnSpPr>
          <p:cNvPr id="10" name="직선 화살표 연결선 9"/>
          <p:cNvCxnSpPr/>
          <p:nvPr/>
        </p:nvCxnSpPr>
        <p:spPr>
          <a:xfrm>
            <a:off x="2847970" y="1526852"/>
            <a:ext cx="0" cy="43616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036102" y="1157520"/>
            <a:ext cx="1386918" cy="369332"/>
          </a:xfrm>
          <a:prstGeom prst="rect">
            <a:avLst/>
          </a:prstGeom>
          <a:solidFill>
            <a:srgbClr val="92D050"/>
          </a:solidFill>
        </p:spPr>
        <p:txBody>
          <a:bodyPr wrap="none" rtlCol="0">
            <a:spAutoFit/>
          </a:bodyPr>
          <a:lstStyle/>
          <a:p>
            <a:r>
              <a:rPr lang="en-US" altLang="ko-KR" dirty="0"/>
              <a:t>quadrupole</a:t>
            </a:r>
            <a:endParaRPr lang="ko-KR" altLang="en-US" dirty="0"/>
          </a:p>
        </p:txBody>
      </p:sp>
      <p:cxnSp>
        <p:nvCxnSpPr>
          <p:cNvPr id="12" name="직선 화살표 연결선 11"/>
          <p:cNvCxnSpPr/>
          <p:nvPr/>
        </p:nvCxnSpPr>
        <p:spPr>
          <a:xfrm>
            <a:off x="4216122" y="1526852"/>
            <a:ext cx="0" cy="43616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980318" y="1157841"/>
            <a:ext cx="1231619" cy="369332"/>
          </a:xfrm>
          <a:prstGeom prst="rect">
            <a:avLst/>
          </a:prstGeom>
          <a:solidFill>
            <a:srgbClr val="92D050"/>
          </a:solidFill>
        </p:spPr>
        <p:txBody>
          <a:bodyPr wrap="none" rtlCol="0">
            <a:spAutoFit/>
          </a:bodyPr>
          <a:lstStyle/>
          <a:p>
            <a:r>
              <a:rPr lang="en-US" altLang="ko-KR" dirty="0"/>
              <a:t>beam box</a:t>
            </a:r>
            <a:endParaRPr lang="ko-KR" altLang="en-US" dirty="0"/>
          </a:p>
        </p:txBody>
      </p:sp>
      <p:cxnSp>
        <p:nvCxnSpPr>
          <p:cNvPr id="14" name="직선 화살표 연결선 13"/>
          <p:cNvCxnSpPr/>
          <p:nvPr/>
        </p:nvCxnSpPr>
        <p:spPr>
          <a:xfrm>
            <a:off x="6658469" y="1526852"/>
            <a:ext cx="0" cy="43616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030241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310E0AF-29FD-4C22-AC3A-AC935245FF2A}"/>
              </a:ext>
            </a:extLst>
          </p:cNvPr>
          <p:cNvSpPr>
            <a:spLocks noGrp="1"/>
          </p:cNvSpPr>
          <p:nvPr>
            <p:ph type="title"/>
          </p:nvPr>
        </p:nvSpPr>
        <p:spPr/>
        <p:txBody>
          <a:bodyPr>
            <a:normAutofit fontScale="90000"/>
          </a:bodyPr>
          <a:lstStyle/>
          <a:p>
            <a:r>
              <a:rPr lang="en-US" altLang="ko-KR" dirty="0"/>
              <a:t>Phase Scan</a:t>
            </a:r>
            <a:endParaRPr lang="ko-KR" altLang="en-US" dirty="0"/>
          </a:p>
        </p:txBody>
      </p:sp>
      <p:sp>
        <p:nvSpPr>
          <p:cNvPr id="3" name="내용 개체 틀 2">
            <a:extLst>
              <a:ext uri="{FF2B5EF4-FFF2-40B4-BE49-F238E27FC236}">
                <a16:creationId xmlns:a16="http://schemas.microsoft.com/office/drawing/2014/main" id="{D71E59E9-292D-4BE2-A61B-2886F8BBA87E}"/>
              </a:ext>
            </a:extLst>
          </p:cNvPr>
          <p:cNvSpPr>
            <a:spLocks noGrp="1"/>
          </p:cNvSpPr>
          <p:nvPr>
            <p:ph sz="half" idx="2"/>
          </p:nvPr>
        </p:nvSpPr>
        <p:spPr>
          <a:xfrm>
            <a:off x="335360" y="944724"/>
            <a:ext cx="11233248" cy="5220580"/>
          </a:xfrm>
        </p:spPr>
        <p:txBody>
          <a:bodyPr/>
          <a:lstStyle/>
          <a:p>
            <a:r>
              <a:rPr lang="en-US" altLang="ko-KR" sz="2200" dirty="0"/>
              <a:t>RF set-points of superconducting cavities are set by phase scan technique using two BPMs.</a:t>
            </a:r>
          </a:p>
          <a:p>
            <a:r>
              <a:rPr lang="en-US" altLang="ko-KR" sz="2200" dirty="0"/>
              <a:t>Phase scan determines cavity RF amplitude &amp; phase, input &amp; output beam energy.</a:t>
            </a:r>
          </a:p>
          <a:p>
            <a:endParaRPr lang="ko-KR" altLang="en-US" dirty="0"/>
          </a:p>
        </p:txBody>
      </p:sp>
      <p:pic>
        <p:nvPicPr>
          <p:cNvPr id="5" name="그림 4">
            <a:extLst>
              <a:ext uri="{FF2B5EF4-FFF2-40B4-BE49-F238E27FC236}">
                <a16:creationId xmlns:a16="http://schemas.microsoft.com/office/drawing/2014/main" id="{CBCAAD19-858F-4BD2-AE39-941BDC3E2AAA}"/>
              </a:ext>
            </a:extLst>
          </p:cNvPr>
          <p:cNvPicPr>
            <a:picLocks noChangeAspect="1"/>
          </p:cNvPicPr>
          <p:nvPr/>
        </p:nvPicPr>
        <p:blipFill rotWithShape="1">
          <a:blip r:embed="rId2">
            <a:extLst>
              <a:ext uri="{28A0092B-C50C-407E-A947-70E740481C1C}">
                <a14:useLocalDpi xmlns:a14="http://schemas.microsoft.com/office/drawing/2010/main" val="0"/>
              </a:ext>
            </a:extLst>
          </a:blip>
          <a:srcRect t="5400"/>
          <a:stretch/>
        </p:blipFill>
        <p:spPr>
          <a:xfrm>
            <a:off x="2135560" y="2114080"/>
            <a:ext cx="7284680" cy="4744646"/>
          </a:xfrm>
          <a:prstGeom prst="rect">
            <a:avLst/>
          </a:prstGeom>
        </p:spPr>
      </p:pic>
    </p:spTree>
    <p:extLst>
      <p:ext uri="{BB962C8B-B14F-4D97-AF65-F5344CB8AC3E}">
        <p14:creationId xmlns:p14="http://schemas.microsoft.com/office/powerpoint/2010/main" val="168883740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0" y="144016"/>
            <a:ext cx="12192000" cy="692696"/>
          </a:xfrm>
        </p:spPr>
        <p:txBody>
          <a:bodyPr>
            <a:normAutofit fontScale="90000"/>
          </a:bodyPr>
          <a:lstStyle/>
          <a:p>
            <a:r>
              <a:rPr lang="en-US" altLang="ko-KR" dirty="0"/>
              <a:t>Beam Commissioning of SCL3 </a:t>
            </a:r>
            <a:endParaRPr lang="ko-KR" altLang="en-US" dirty="0"/>
          </a:p>
        </p:txBody>
      </p:sp>
      <p:sp>
        <p:nvSpPr>
          <p:cNvPr id="4" name="Rectangle 2"/>
          <p:cNvSpPr>
            <a:spLocks noChangeArrowheads="1"/>
          </p:cNvSpPr>
          <p:nvPr/>
        </p:nvSpPr>
        <p:spPr bwMode="auto">
          <a:xfrm>
            <a:off x="1524003" y="439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sp>
        <p:nvSpPr>
          <p:cNvPr id="3" name="슬라이드 번호 개체 틀 2"/>
          <p:cNvSpPr>
            <a:spLocks noGrp="1"/>
          </p:cNvSpPr>
          <p:nvPr>
            <p:ph type="sldNum" sz="quarter" idx="4294967295"/>
          </p:nvPr>
        </p:nvSpPr>
        <p:spPr>
          <a:xfrm>
            <a:off x="7778824" y="6525344"/>
            <a:ext cx="2133600" cy="216024"/>
          </a:xfrm>
          <a:prstGeom prst="rect">
            <a:avLst/>
          </a:prstGeom>
        </p:spPr>
        <p:txBody>
          <a:bodyPr/>
          <a:lstStyle/>
          <a:p>
            <a:fld id="{8ECE3F3E-312A-4DBA-B1CF-08141468BDBF}" type="slidenum">
              <a:rPr lang="ko-KR" altLang="en-US" smtClean="0"/>
              <a:pPr/>
              <a:t>94</a:t>
            </a:fld>
            <a:endParaRPr lang="ko-KR" altLang="en-US" dirty="0"/>
          </a:p>
        </p:txBody>
      </p:sp>
      <p:sp>
        <p:nvSpPr>
          <p:cNvPr id="23" name="TextBox 22"/>
          <p:cNvSpPr txBox="1"/>
          <p:nvPr/>
        </p:nvSpPr>
        <p:spPr>
          <a:xfrm>
            <a:off x="263352" y="936793"/>
            <a:ext cx="11809312" cy="5016758"/>
          </a:xfrm>
          <a:prstGeom prst="rect">
            <a:avLst/>
          </a:prstGeom>
          <a:noFill/>
        </p:spPr>
        <p:txBody>
          <a:bodyPr wrap="square" rtlCol="0">
            <a:spAutoFit/>
          </a:bodyPr>
          <a:lstStyle/>
          <a:p>
            <a:r>
              <a:rPr lang="ko-KR" altLang="en-US" sz="2000" u="sng" dirty="0">
                <a:latin typeface="+mn-ea"/>
                <a:cs typeface="Arial" panose="020B0604020202020204" pitchFamily="34" charset="0"/>
                <a:sym typeface="Wingdings"/>
              </a:rPr>
              <a:t> </a:t>
            </a:r>
            <a:r>
              <a:rPr lang="en-US" altLang="ko-KR" sz="2000" b="1" u="sng" dirty="0">
                <a:latin typeface="+mn-ea"/>
                <a:cs typeface="Arial" panose="020B0604020202020204" pitchFamily="34" charset="0"/>
                <a:sym typeface="Wingdings"/>
              </a:rPr>
              <a:t>First Beam commissioning with </a:t>
            </a:r>
            <a:r>
              <a:rPr lang="en-US" altLang="ko-KR" sz="2000" b="1" u="sng" baseline="30000" dirty="0">
                <a:latin typeface="+mn-ea"/>
                <a:cs typeface="Arial" panose="020B0604020202020204" pitchFamily="34" charset="0"/>
                <a:sym typeface="Wingdings"/>
              </a:rPr>
              <a:t>40</a:t>
            </a:r>
            <a:r>
              <a:rPr lang="en-US" altLang="ko-KR" sz="2000" b="1" u="sng" dirty="0">
                <a:latin typeface="+mn-ea"/>
                <a:cs typeface="Arial" panose="020B0604020202020204" pitchFamily="34" charset="0"/>
                <a:sym typeface="Wingdings"/>
              </a:rPr>
              <a:t>Ar</a:t>
            </a:r>
            <a:r>
              <a:rPr lang="en-US" altLang="ko-KR" sz="2000" b="1" u="sng" baseline="30000" dirty="0">
                <a:latin typeface="+mn-ea"/>
                <a:cs typeface="Arial" panose="020B0604020202020204" pitchFamily="34" charset="0"/>
                <a:sym typeface="Wingdings"/>
              </a:rPr>
              <a:t>+9</a:t>
            </a:r>
            <a:r>
              <a:rPr lang="en-US" altLang="ko-KR" sz="2000" b="1" u="sng" dirty="0">
                <a:latin typeface="+mn-ea"/>
                <a:cs typeface="Arial" panose="020B0604020202020204" pitchFamily="34" charset="0"/>
                <a:sym typeface="Wingdings"/>
              </a:rPr>
              <a:t> beam: 1Hz, 100 </a:t>
            </a:r>
            <a:r>
              <a:rPr lang="en-US" altLang="ko-KR" sz="2000" b="1" u="sng" dirty="0">
                <a:latin typeface="+mn-ea"/>
                <a:cs typeface="Arial" panose="020B0604020202020204" pitchFamily="34" charset="0"/>
                <a:sym typeface="Symbol" panose="05050102010706020507" pitchFamily="18" charset="2"/>
              </a:rPr>
              <a:t>sec</a:t>
            </a:r>
          </a:p>
          <a:p>
            <a:r>
              <a:rPr lang="en-US" altLang="ko-KR" sz="2000" dirty="0">
                <a:latin typeface="+mn-ea"/>
                <a:cs typeface="Arial" panose="020B0604020202020204" pitchFamily="34" charset="0"/>
                <a:sym typeface="Symbol" panose="05050102010706020507" pitchFamily="18" charset="2"/>
              </a:rPr>
              <a:t> - Sep. 2022:	Start cool-down</a:t>
            </a:r>
          </a:p>
          <a:p>
            <a:r>
              <a:rPr lang="en-US" altLang="ko-KR" sz="2000" dirty="0">
                <a:latin typeface="+mn-ea"/>
                <a:cs typeface="Arial" panose="020B0604020202020204" pitchFamily="34" charset="0"/>
                <a:sym typeface="Symbol" panose="05050102010706020507" pitchFamily="18" charset="2"/>
              </a:rPr>
              <a:t> - Oct. 2022:    Cool down to 4.5K finished</a:t>
            </a:r>
            <a:endParaRPr lang="en-US" altLang="ko-KR" sz="2000" dirty="0">
              <a:latin typeface="+mn-ea"/>
              <a:cs typeface="Arial" panose="020B0604020202020204" pitchFamily="34" charset="0"/>
              <a:sym typeface="Wingdings"/>
            </a:endParaRPr>
          </a:p>
          <a:p>
            <a:r>
              <a:rPr lang="ko-KR" altLang="en-US" sz="2000" dirty="0">
                <a:latin typeface="+mn-ea"/>
                <a:cs typeface="Arial" panose="020B0604020202020204" pitchFamily="34" charset="0"/>
                <a:sym typeface="Wingdings"/>
              </a:rPr>
              <a:t> </a:t>
            </a:r>
            <a:r>
              <a:rPr lang="en-US" altLang="ko-KR" sz="2000" dirty="0">
                <a:latin typeface="+mn-ea"/>
                <a:cs typeface="Arial" pitchFamily="34" charset="0"/>
                <a:sym typeface="Wingdings"/>
              </a:rPr>
              <a:t>- Oct. 2022:	Beam commissioning with initial 5 cavities of QWR finished</a:t>
            </a:r>
          </a:p>
          <a:p>
            <a:r>
              <a:rPr lang="en-US" altLang="ko-KR" sz="2000" dirty="0">
                <a:latin typeface="+mn-ea"/>
                <a:cs typeface="Arial" pitchFamily="34" charset="0"/>
                <a:sym typeface="Wingdings"/>
              </a:rPr>
              <a:t> - Dec. 2022:	QWR beam commissioning finished</a:t>
            </a:r>
          </a:p>
          <a:p>
            <a:r>
              <a:rPr lang="en-US" altLang="ko-KR" sz="2000" dirty="0">
                <a:latin typeface="+mn-ea"/>
                <a:cs typeface="Arial" pitchFamily="34" charset="0"/>
                <a:sym typeface="Wingdings"/>
              </a:rPr>
              <a:t> - Jan. 2023: 	Cool down to 2K finished</a:t>
            </a:r>
          </a:p>
          <a:p>
            <a:r>
              <a:rPr lang="en-US" altLang="ko-KR" sz="2000" dirty="0">
                <a:latin typeface="+mn-ea"/>
                <a:cs typeface="Arial" pitchFamily="34" charset="0"/>
                <a:sym typeface="Wingdings"/>
              </a:rPr>
              <a:t> - May 2023:	SCL3 beam commissioning finished</a:t>
            </a:r>
          </a:p>
          <a:p>
            <a:r>
              <a:rPr lang="en-US" altLang="ko-KR" sz="2000" dirty="0">
                <a:latin typeface="+mn-ea"/>
                <a:cs typeface="Arial" pitchFamily="34" charset="0"/>
              </a:rPr>
              <a:t>    </a:t>
            </a:r>
            <a:r>
              <a:rPr lang="en-US" altLang="ko-KR" sz="2000" dirty="0">
                <a:latin typeface="+mn-ea"/>
                <a:cs typeface="Arial" pitchFamily="34" charset="0"/>
                <a:sym typeface="Wingdings"/>
              </a:rPr>
              <a:t>*</a:t>
            </a:r>
            <a:r>
              <a:rPr lang="en-US" altLang="ko-KR" sz="2000" dirty="0">
                <a:latin typeface="+mn-ea"/>
                <a:cs typeface="Arial" pitchFamily="34" charset="0"/>
              </a:rPr>
              <a:t> 10 cavities (out of 124) were not used due to control issues, cold leak, etc.</a:t>
            </a:r>
          </a:p>
          <a:p>
            <a:r>
              <a:rPr lang="en-US" altLang="ko-KR" sz="2000" dirty="0">
                <a:latin typeface="+mn-ea"/>
                <a:cs typeface="Arial" pitchFamily="34" charset="0"/>
              </a:rPr>
              <a:t>    * Accelerating fields: </a:t>
            </a:r>
            <a:r>
              <a:rPr lang="en-US" altLang="ko-KR" sz="2000" dirty="0">
                <a:solidFill>
                  <a:srgbClr val="0000CC"/>
                </a:solidFill>
                <a:latin typeface="+mn-ea"/>
                <a:cs typeface="Arial" pitchFamily="34" charset="0"/>
              </a:rPr>
              <a:t>QWR &lt; 5 MV/m (design 6.1 MV/m), HWR &lt; 4 MV/m (design 6.6 MV/m)</a:t>
            </a:r>
          </a:p>
          <a:p>
            <a:r>
              <a:rPr lang="en-US" altLang="ko-KR" sz="2000" dirty="0">
                <a:latin typeface="+mn-ea"/>
                <a:cs typeface="Arial" pitchFamily="34" charset="0"/>
              </a:rPr>
              <a:t> - June 2023:	</a:t>
            </a:r>
            <a:r>
              <a:rPr lang="en-US" altLang="ko-KR" sz="2000" dirty="0" err="1">
                <a:latin typeface="+mn-ea"/>
                <a:cs typeface="Arial" pitchFamily="34" charset="0"/>
              </a:rPr>
              <a:t>KoBRA</a:t>
            </a:r>
            <a:r>
              <a:rPr lang="en-US" altLang="ko-KR" sz="2000" dirty="0">
                <a:latin typeface="+mn-ea"/>
                <a:cs typeface="Arial" pitchFamily="34" charset="0"/>
              </a:rPr>
              <a:t> beam test (May 30 ~ June 2) </a:t>
            </a:r>
            <a:endParaRPr lang="en-US" altLang="ko-KR" sz="2000" dirty="0">
              <a:latin typeface="+mn-ea"/>
              <a:cs typeface="Arial" pitchFamily="34" charset="0"/>
              <a:sym typeface="Wingdings"/>
            </a:endParaRPr>
          </a:p>
          <a:p>
            <a:endParaRPr lang="en-US" altLang="ko-KR" sz="2000" dirty="0">
              <a:latin typeface="+mn-ea"/>
              <a:cs typeface="Arial" pitchFamily="34" charset="0"/>
              <a:sym typeface="Wingdings"/>
            </a:endParaRPr>
          </a:p>
          <a:p>
            <a:r>
              <a:rPr lang="ko-KR" altLang="en-US" sz="2000" u="sng" dirty="0">
                <a:latin typeface="+mn-ea"/>
                <a:cs typeface="Arial" panose="020B0604020202020204" pitchFamily="34" charset="0"/>
                <a:sym typeface="Wingdings"/>
              </a:rPr>
              <a:t> </a:t>
            </a:r>
            <a:r>
              <a:rPr lang="en-US" altLang="ko-KR" sz="2000" b="1" u="sng" dirty="0">
                <a:latin typeface="+mn-ea"/>
                <a:cs typeface="Arial" panose="020B0604020202020204" pitchFamily="34" charset="0"/>
                <a:sym typeface="Wingdings"/>
              </a:rPr>
              <a:t>Second Beam commissioning with </a:t>
            </a:r>
            <a:r>
              <a:rPr lang="en-US" altLang="ko-KR" sz="2000" b="1" u="sng" baseline="30000" dirty="0">
                <a:latin typeface="+mn-ea"/>
                <a:cs typeface="Arial" panose="020B0604020202020204" pitchFamily="34" charset="0"/>
                <a:sym typeface="Wingdings"/>
              </a:rPr>
              <a:t>40</a:t>
            </a:r>
            <a:r>
              <a:rPr lang="en-US" altLang="ko-KR" sz="2000" b="1" u="sng" dirty="0">
                <a:latin typeface="+mn-ea"/>
                <a:cs typeface="Arial" panose="020B0604020202020204" pitchFamily="34" charset="0"/>
                <a:sym typeface="Wingdings"/>
              </a:rPr>
              <a:t>Ar</a:t>
            </a:r>
            <a:r>
              <a:rPr lang="en-US" altLang="ko-KR" sz="2000" b="1" u="sng" baseline="30000" dirty="0">
                <a:latin typeface="+mn-ea"/>
                <a:cs typeface="Arial" panose="020B0604020202020204" pitchFamily="34" charset="0"/>
                <a:sym typeface="Wingdings"/>
              </a:rPr>
              <a:t>+8</a:t>
            </a:r>
            <a:r>
              <a:rPr lang="en-US" altLang="ko-KR" sz="2000" b="1" u="sng" dirty="0">
                <a:latin typeface="+mn-ea"/>
                <a:cs typeface="Arial" panose="020B0604020202020204" pitchFamily="34" charset="0"/>
                <a:sym typeface="Wingdings"/>
              </a:rPr>
              <a:t> beam: 1Hz, 100 </a:t>
            </a:r>
            <a:r>
              <a:rPr lang="en-US" altLang="ko-KR" sz="2000" b="1" u="sng" dirty="0">
                <a:latin typeface="+mn-ea"/>
                <a:cs typeface="Arial" panose="020B0604020202020204" pitchFamily="34" charset="0"/>
                <a:sym typeface="Symbol" panose="05050102010706020507" pitchFamily="18" charset="2"/>
              </a:rPr>
              <a:t>sec</a:t>
            </a:r>
            <a:endParaRPr lang="en-US" altLang="ko-KR" sz="2000" b="1" dirty="0">
              <a:latin typeface="+mn-ea"/>
              <a:cs typeface="Arial" pitchFamily="34" charset="0"/>
              <a:sym typeface="Wingdings"/>
            </a:endParaRPr>
          </a:p>
          <a:p>
            <a:r>
              <a:rPr lang="en-US" altLang="ko-KR" sz="2000" dirty="0">
                <a:latin typeface="+mn-ea"/>
                <a:cs typeface="Arial" pitchFamily="34" charset="0"/>
                <a:sym typeface="Wingdings"/>
              </a:rPr>
              <a:t> - March 2024:	Cooled down to 2K </a:t>
            </a:r>
          </a:p>
          <a:p>
            <a:r>
              <a:rPr lang="en-US" altLang="ko-KR" sz="2000" dirty="0">
                <a:latin typeface="+mn-ea"/>
                <a:cs typeface="Arial" pitchFamily="34" charset="0"/>
                <a:sym typeface="Wingdings"/>
              </a:rPr>
              <a:t> - April 29, 2024: SCL3 beam commissioning started</a:t>
            </a:r>
          </a:p>
          <a:p>
            <a:r>
              <a:rPr lang="en-US" altLang="ko-KR" sz="2000" dirty="0">
                <a:latin typeface="+mn-ea"/>
                <a:cs typeface="Arial" pitchFamily="34" charset="0"/>
                <a:sym typeface="Wingdings"/>
              </a:rPr>
              <a:t>   * 8 cavities are excluded for similar reasons</a:t>
            </a:r>
          </a:p>
          <a:p>
            <a:r>
              <a:rPr lang="en-US" altLang="ko-KR" sz="2000" dirty="0">
                <a:latin typeface="+mn-ea"/>
                <a:cs typeface="Arial" pitchFamily="34" charset="0"/>
                <a:sym typeface="Wingdings"/>
              </a:rPr>
              <a:t>   * </a:t>
            </a:r>
            <a:r>
              <a:rPr lang="en-US" altLang="ko-KR" sz="2000" dirty="0">
                <a:latin typeface="+mn-ea"/>
                <a:cs typeface="Arial" pitchFamily="34" charset="0"/>
              </a:rPr>
              <a:t>Accelerating fields: </a:t>
            </a:r>
            <a:r>
              <a:rPr lang="en-US" altLang="ko-KR" sz="2000" dirty="0">
                <a:solidFill>
                  <a:srgbClr val="0000CC"/>
                </a:solidFill>
                <a:latin typeface="+mn-ea"/>
                <a:cs typeface="Arial" pitchFamily="34" charset="0"/>
              </a:rPr>
              <a:t>QWR &lt; 5 MV/m (design 6.1 MV/m), HWR &lt; 5 MV/m (design 6.6 MV/m)</a:t>
            </a:r>
          </a:p>
        </p:txBody>
      </p:sp>
    </p:spTree>
    <p:extLst>
      <p:ext uri="{BB962C8B-B14F-4D97-AF65-F5344CB8AC3E}">
        <p14:creationId xmlns:p14="http://schemas.microsoft.com/office/powerpoint/2010/main" val="421781085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BPM phase jitters improved</a:t>
            </a:r>
            <a:endParaRPr lang="ko-KR" altLang="en-US" dirty="0"/>
          </a:p>
        </p:txBody>
      </p:sp>
      <p:sp>
        <p:nvSpPr>
          <p:cNvPr id="3" name="내용 개체 틀 2"/>
          <p:cNvSpPr>
            <a:spLocks noGrp="1"/>
          </p:cNvSpPr>
          <p:nvPr>
            <p:ph sz="half" idx="2"/>
          </p:nvPr>
        </p:nvSpPr>
        <p:spPr>
          <a:xfrm>
            <a:off x="335360" y="4833156"/>
            <a:ext cx="11233248" cy="1440160"/>
          </a:xfrm>
        </p:spPr>
        <p:txBody>
          <a:bodyPr/>
          <a:lstStyle/>
          <a:p>
            <a:r>
              <a:rPr lang="en-US" altLang="ko-KR" sz="2200" dirty="0">
                <a:latin typeface="Arial" panose="020B0604020202020204" pitchFamily="34" charset="0"/>
                <a:cs typeface="Arial" panose="020B0604020202020204" pitchFamily="34" charset="0"/>
              </a:rPr>
              <a:t>Cavity RF set-points are obtained by phase scan technique using 2 BPMs.</a:t>
            </a:r>
          </a:p>
          <a:p>
            <a:r>
              <a:rPr lang="en-US" altLang="ko-KR" sz="2200" dirty="0">
                <a:latin typeface="Arial" panose="020B0604020202020204" pitchFamily="34" charset="0"/>
                <a:cs typeface="Arial" panose="020B0604020202020204" pitchFamily="34" charset="0"/>
              </a:rPr>
              <a:t>In 2024, BPM phase jitters are reduced compared with the 2023 run. </a:t>
            </a:r>
          </a:p>
          <a:p>
            <a:r>
              <a:rPr lang="en-US" altLang="ko-KR" sz="2200" dirty="0">
                <a:latin typeface="Arial" panose="020B0604020202020204" pitchFamily="34" charset="0"/>
                <a:cs typeface="Arial" panose="020B0604020202020204" pitchFamily="34" charset="0"/>
              </a:rPr>
              <a:t>Beam phase jitter is still large and tighter LLRF control is necessary. </a:t>
            </a:r>
            <a:endParaRPr lang="ko-KR" altLang="en-US" sz="2200" dirty="0">
              <a:latin typeface="Arial" panose="020B0604020202020204" pitchFamily="34" charset="0"/>
              <a:cs typeface="Arial" panose="020B0604020202020204" pitchFamily="34" charset="0"/>
            </a:endParaRPr>
          </a:p>
        </p:txBody>
      </p:sp>
      <p:pic>
        <p:nvPicPr>
          <p:cNvPr id="4" name="그림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8713" y="999059"/>
            <a:ext cx="5411923" cy="3726085"/>
          </a:xfrm>
          <a:prstGeom prst="rect">
            <a:avLst/>
          </a:prstGeom>
        </p:spPr>
      </p:pic>
      <p:pic>
        <p:nvPicPr>
          <p:cNvPr id="5" name="그림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356" y="1013835"/>
            <a:ext cx="5405457" cy="3721633"/>
          </a:xfrm>
          <a:prstGeom prst="rect">
            <a:avLst/>
          </a:prstGeom>
        </p:spPr>
      </p:pic>
      <p:sp>
        <p:nvSpPr>
          <p:cNvPr id="6" name="TextBox 5"/>
          <p:cNvSpPr txBox="1"/>
          <p:nvPr/>
        </p:nvSpPr>
        <p:spPr>
          <a:xfrm>
            <a:off x="7820032" y="927051"/>
            <a:ext cx="2632452" cy="369332"/>
          </a:xfrm>
          <a:prstGeom prst="rect">
            <a:avLst/>
          </a:prstGeom>
          <a:solidFill>
            <a:srgbClr val="92D050"/>
          </a:solidFill>
        </p:spPr>
        <p:txBody>
          <a:bodyPr wrap="none" rtlCol="0">
            <a:spAutoFit/>
          </a:bodyPr>
          <a:lstStyle/>
          <a:p>
            <a:r>
              <a:rPr lang="en-US" altLang="ko-KR" dirty="0">
                <a:latin typeface="Arial" panose="020B0604020202020204" pitchFamily="34" charset="0"/>
                <a:cs typeface="Arial" panose="020B0604020202020204" pitchFamily="34" charset="0"/>
              </a:rPr>
              <a:t>Last HWR cavity (</a:t>
            </a:r>
            <a:r>
              <a:rPr lang="en-US" altLang="ko-KR" b="1" dirty="0">
                <a:latin typeface="Arial" panose="020B0604020202020204" pitchFamily="34" charset="0"/>
                <a:cs typeface="Arial" panose="020B0604020202020204" pitchFamily="34" charset="0"/>
              </a:rPr>
              <a:t>2024</a:t>
            </a:r>
            <a:r>
              <a:rPr lang="en-US" altLang="ko-KR" dirty="0">
                <a:latin typeface="Arial" panose="020B0604020202020204" pitchFamily="34" charset="0"/>
                <a:cs typeface="Arial" panose="020B0604020202020204" pitchFamily="34" charset="0"/>
              </a:rPr>
              <a:t>)</a:t>
            </a:r>
            <a:endParaRPr lang="ko-KR" altLang="en-US" dirty="0">
              <a:latin typeface="Arial" panose="020B0604020202020204" pitchFamily="34" charset="0"/>
              <a:cs typeface="Arial" panose="020B0604020202020204" pitchFamily="34" charset="0"/>
            </a:endParaRPr>
          </a:p>
        </p:txBody>
      </p:sp>
      <p:sp>
        <p:nvSpPr>
          <p:cNvPr id="7" name="TextBox 6"/>
          <p:cNvSpPr txBox="1"/>
          <p:nvPr/>
        </p:nvSpPr>
        <p:spPr>
          <a:xfrm>
            <a:off x="1951380" y="937375"/>
            <a:ext cx="2632452" cy="369332"/>
          </a:xfrm>
          <a:prstGeom prst="rect">
            <a:avLst/>
          </a:prstGeom>
          <a:solidFill>
            <a:srgbClr val="92D050"/>
          </a:solidFill>
        </p:spPr>
        <p:txBody>
          <a:bodyPr wrap="none" rtlCol="0">
            <a:spAutoFit/>
          </a:bodyPr>
          <a:lstStyle/>
          <a:p>
            <a:r>
              <a:rPr lang="en-US" altLang="ko-KR" dirty="0">
                <a:latin typeface="Arial" panose="020B0604020202020204" pitchFamily="34" charset="0"/>
                <a:cs typeface="Arial" panose="020B0604020202020204" pitchFamily="34" charset="0"/>
              </a:rPr>
              <a:t>Last HWR cavity (</a:t>
            </a:r>
            <a:r>
              <a:rPr lang="en-US" altLang="ko-KR" b="1" dirty="0">
                <a:latin typeface="Arial" panose="020B0604020202020204" pitchFamily="34" charset="0"/>
                <a:cs typeface="Arial" panose="020B0604020202020204" pitchFamily="34" charset="0"/>
              </a:rPr>
              <a:t>2023</a:t>
            </a:r>
            <a:r>
              <a:rPr lang="en-US" altLang="ko-KR" dirty="0">
                <a:latin typeface="Arial" panose="020B0604020202020204" pitchFamily="34" charset="0"/>
                <a:cs typeface="Arial" panose="020B0604020202020204" pitchFamily="34" charset="0"/>
              </a:rPr>
              <a:t>)</a:t>
            </a:r>
            <a:endParaRPr lang="ko-KR" altLang="en-US" dirty="0">
              <a:latin typeface="Arial" panose="020B0604020202020204" pitchFamily="34" charset="0"/>
              <a:cs typeface="Arial" panose="020B0604020202020204" pitchFamily="34" charset="0"/>
            </a:endParaRPr>
          </a:p>
        </p:txBody>
      </p:sp>
      <p:sp>
        <p:nvSpPr>
          <p:cNvPr id="8" name="오른쪽 화살표 7"/>
          <p:cNvSpPr/>
          <p:nvPr/>
        </p:nvSpPr>
        <p:spPr>
          <a:xfrm>
            <a:off x="5847814" y="2384884"/>
            <a:ext cx="456729" cy="324036"/>
          </a:xfrm>
          <a:prstGeom prst="rightArrow">
            <a:avLst/>
          </a:prstGeom>
          <a:solidFill>
            <a:srgbClr val="FFFF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슬라이드 번호 개체 틀 2"/>
          <p:cNvSpPr txBox="1">
            <a:spLocks/>
          </p:cNvSpPr>
          <p:nvPr/>
        </p:nvSpPr>
        <p:spPr>
          <a:xfrm>
            <a:off x="7778824" y="6525344"/>
            <a:ext cx="2133600" cy="216024"/>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8ECE3F3E-312A-4DBA-B1CF-08141468BDBF}" type="slidenum">
              <a:rPr lang="ko-KR" altLang="en-US" smtClean="0"/>
              <a:pPr/>
              <a:t>95</a:t>
            </a:fld>
            <a:endParaRPr lang="ko-KR" altLang="en-US" dirty="0"/>
          </a:p>
        </p:txBody>
      </p:sp>
    </p:spTree>
    <p:extLst>
      <p:ext uri="{BB962C8B-B14F-4D97-AF65-F5344CB8AC3E}">
        <p14:creationId xmlns:p14="http://schemas.microsoft.com/office/powerpoint/2010/main" val="360659384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2024 Ar8+ beam commissioning </a:t>
            </a:r>
            <a:endParaRPr lang="ko-KR" altLang="en-US" dirty="0"/>
          </a:p>
        </p:txBody>
      </p:sp>
      <p:sp>
        <p:nvSpPr>
          <p:cNvPr id="5" name="내용 개체 틀 2"/>
          <p:cNvSpPr>
            <a:spLocks noGrp="1"/>
          </p:cNvSpPr>
          <p:nvPr>
            <p:ph sz="half" idx="2"/>
          </p:nvPr>
        </p:nvSpPr>
        <p:spPr>
          <a:xfrm>
            <a:off x="6059996" y="1016732"/>
            <a:ext cx="6012668" cy="5724636"/>
          </a:xfrm>
        </p:spPr>
        <p:txBody>
          <a:bodyPr/>
          <a:lstStyle/>
          <a:p>
            <a:pPr marL="266700" indent="-266700"/>
            <a:r>
              <a:rPr lang="en-US" altLang="ko-KR" sz="2200" dirty="0">
                <a:latin typeface="Arial" panose="020B0604020202020204" pitchFamily="34" charset="0"/>
                <a:cs typeface="Arial" panose="020B0604020202020204" pitchFamily="34" charset="0"/>
              </a:rPr>
              <a:t>3 QWR cavities were turned off.</a:t>
            </a:r>
          </a:p>
          <a:p>
            <a:pPr marL="266700" indent="-266700"/>
            <a:r>
              <a:rPr lang="en-US" altLang="ko-KR" sz="2200" dirty="0">
                <a:latin typeface="Arial" panose="020B0604020202020204" pitchFamily="34" charset="0"/>
                <a:cs typeface="Arial" panose="020B0604020202020204" pitchFamily="34" charset="0"/>
              </a:rPr>
              <a:t>5 HWR cavities were turned off. </a:t>
            </a:r>
          </a:p>
          <a:p>
            <a:pPr marL="266700" indent="-266700"/>
            <a:r>
              <a:rPr lang="en-US" altLang="ko-KR" sz="2200" dirty="0">
                <a:latin typeface="Arial" panose="020B0604020202020204" pitchFamily="34" charset="0"/>
                <a:cs typeface="Arial" panose="020B0604020202020204" pitchFamily="34" charset="0"/>
              </a:rPr>
              <a:t>RF set-points of near-by cavities were adjusted to minimize beam loss.</a:t>
            </a:r>
          </a:p>
          <a:p>
            <a:pPr marL="266700" indent="-266700"/>
            <a:endParaRPr lang="en-US" altLang="ko-KR" sz="2200" dirty="0">
              <a:latin typeface="Arial" panose="020B0604020202020204" pitchFamily="34" charset="0"/>
              <a:cs typeface="Arial" panose="020B0604020202020204" pitchFamily="34" charset="0"/>
            </a:endParaRPr>
          </a:p>
          <a:p>
            <a:pPr marL="266700" indent="-266700"/>
            <a:r>
              <a:rPr lang="en-US" altLang="ko-KR" sz="2200" dirty="0">
                <a:latin typeface="Arial" panose="020B0604020202020204" pitchFamily="34" charset="0"/>
                <a:cs typeface="Arial" panose="020B0604020202020204" pitchFamily="34" charset="0"/>
              </a:rPr>
              <a:t>Cavities were set using phase scan:</a:t>
            </a:r>
          </a:p>
          <a:p>
            <a:pPr marL="266700" indent="-266700">
              <a:buNone/>
            </a:pPr>
            <a:r>
              <a:rPr lang="en-US" altLang="ko-KR" sz="2200" dirty="0">
                <a:latin typeface="Arial" panose="020B0604020202020204" pitchFamily="34" charset="0"/>
                <a:cs typeface="Arial" panose="020B0604020202020204" pitchFamily="34" charset="0"/>
              </a:rPr>
              <a:t>   beam energy: 18.53 MeV/u</a:t>
            </a:r>
          </a:p>
          <a:p>
            <a:pPr marL="266700" indent="-266700"/>
            <a:endParaRPr lang="en-US" altLang="ko-KR" sz="2200" dirty="0">
              <a:latin typeface="Arial" panose="020B0604020202020204" pitchFamily="34" charset="0"/>
              <a:cs typeface="Arial" panose="020B0604020202020204" pitchFamily="34" charset="0"/>
            </a:endParaRPr>
          </a:p>
          <a:p>
            <a:pPr marL="266700" indent="-266700"/>
            <a:r>
              <a:rPr lang="en-US" altLang="ko-KR" sz="2200" dirty="0">
                <a:solidFill>
                  <a:srgbClr val="0000CC"/>
                </a:solidFill>
                <a:latin typeface="Arial" panose="020B0604020202020204" pitchFamily="34" charset="0"/>
                <a:cs typeface="Arial" panose="020B0604020202020204" pitchFamily="34" charset="0"/>
              </a:rPr>
              <a:t>Beam transmission ~ 93%.</a:t>
            </a:r>
          </a:p>
          <a:p>
            <a:pPr marL="266700" indent="-266700"/>
            <a:endParaRPr lang="en-US" altLang="ko-KR" sz="2200" dirty="0">
              <a:solidFill>
                <a:srgbClr val="0000CC"/>
              </a:solidFill>
              <a:latin typeface="Arial" panose="020B0604020202020204" pitchFamily="34" charset="0"/>
              <a:cs typeface="Arial" panose="020B0604020202020204" pitchFamily="34" charset="0"/>
            </a:endParaRPr>
          </a:p>
          <a:p>
            <a:pPr marL="266700" indent="-266700"/>
            <a:r>
              <a:rPr lang="en-US" altLang="ko-KR" sz="2200" dirty="0">
                <a:latin typeface="Arial" panose="020B0604020202020204" pitchFamily="34" charset="0"/>
                <a:cs typeface="Arial" panose="020B0604020202020204" pitchFamily="34" charset="0"/>
              </a:rPr>
              <a:t>Energy discrepancy observed (phase scan vs dipole) → Now BPM calibration is done and cross-checking with dipole will be performed.</a:t>
            </a:r>
          </a:p>
          <a:p>
            <a:pPr marL="0" indent="0">
              <a:buNone/>
            </a:pPr>
            <a:endParaRPr lang="en-US" altLang="ko-KR" sz="2200" dirty="0">
              <a:latin typeface="Arial" panose="020B0604020202020204" pitchFamily="34" charset="0"/>
              <a:cs typeface="Arial" panose="020B0604020202020204" pitchFamily="34" charset="0"/>
            </a:endParaRPr>
          </a:p>
          <a:p>
            <a:pPr marL="266700" indent="-266700"/>
            <a:endParaRPr lang="en-US" altLang="ko-KR" sz="2200" dirty="0">
              <a:solidFill>
                <a:srgbClr val="0000CC"/>
              </a:solidFill>
            </a:endParaRPr>
          </a:p>
        </p:txBody>
      </p:sp>
      <p:pic>
        <p:nvPicPr>
          <p:cNvPr id="6" name="그림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336" y="944724"/>
            <a:ext cx="5940660" cy="4752528"/>
          </a:xfrm>
          <a:prstGeom prst="rect">
            <a:avLst/>
          </a:prstGeom>
        </p:spPr>
      </p:pic>
      <p:sp>
        <p:nvSpPr>
          <p:cNvPr id="7" name="슬라이드 번호 개체 틀 2"/>
          <p:cNvSpPr txBox="1">
            <a:spLocks/>
          </p:cNvSpPr>
          <p:nvPr/>
        </p:nvSpPr>
        <p:spPr>
          <a:xfrm>
            <a:off x="7778824" y="6525344"/>
            <a:ext cx="2133600" cy="216024"/>
          </a:xfrm>
          <a:prstGeom prst="rect">
            <a:avLst/>
          </a:prstGeom>
        </p:spPr>
        <p:txBody>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fld id="{8ECE3F3E-312A-4DBA-B1CF-08141468BDBF}" type="slidenum">
              <a:rPr lang="ko-KR" altLang="en-US" smtClean="0"/>
              <a:pPr/>
              <a:t>96</a:t>
            </a:fld>
            <a:endParaRPr lang="ko-KR" altLang="en-US" dirty="0"/>
          </a:p>
        </p:txBody>
      </p:sp>
    </p:spTree>
    <p:extLst>
      <p:ext uri="{BB962C8B-B14F-4D97-AF65-F5344CB8AC3E}">
        <p14:creationId xmlns:p14="http://schemas.microsoft.com/office/powerpoint/2010/main" val="263573964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9318D3E-09BD-4F26-81F2-A926022B92C8}"/>
              </a:ext>
            </a:extLst>
          </p:cNvPr>
          <p:cNvSpPr>
            <a:spLocks noGrp="1"/>
          </p:cNvSpPr>
          <p:nvPr>
            <p:ph type="title"/>
          </p:nvPr>
        </p:nvSpPr>
        <p:spPr/>
        <p:txBody>
          <a:bodyPr>
            <a:normAutofit fontScale="90000"/>
          </a:bodyPr>
          <a:lstStyle/>
          <a:p>
            <a:r>
              <a:rPr lang="en-US" altLang="ko-KR" dirty="0"/>
              <a:t>Beam energy is consistent (2026)</a:t>
            </a:r>
            <a:br>
              <a:rPr lang="en-US" altLang="ko-KR" dirty="0"/>
            </a:br>
            <a:r>
              <a:rPr lang="en-US" altLang="ko-KR" sz="2700" dirty="0"/>
              <a:t>phase scan vs dipole scan</a:t>
            </a:r>
            <a:endParaRPr lang="ko-KR" altLang="en-US" sz="2700" dirty="0"/>
          </a:p>
        </p:txBody>
      </p:sp>
      <p:sp>
        <p:nvSpPr>
          <p:cNvPr id="4" name="TextBox 3">
            <a:extLst>
              <a:ext uri="{FF2B5EF4-FFF2-40B4-BE49-F238E27FC236}">
                <a16:creationId xmlns:a16="http://schemas.microsoft.com/office/drawing/2014/main" id="{D6593962-E303-4725-86B0-111B4E752B6F}"/>
              </a:ext>
            </a:extLst>
          </p:cNvPr>
          <p:cNvSpPr txBox="1"/>
          <p:nvPr/>
        </p:nvSpPr>
        <p:spPr>
          <a:xfrm>
            <a:off x="515380" y="969692"/>
            <a:ext cx="11053228" cy="1631216"/>
          </a:xfrm>
          <a:prstGeom prst="rect">
            <a:avLst/>
          </a:prstGeom>
          <a:noFill/>
        </p:spPr>
        <p:txBody>
          <a:bodyPr wrap="square" rtlCol="0">
            <a:spAutoFit/>
          </a:bodyPr>
          <a:lstStyle/>
          <a:p>
            <a:pPr marL="261938" indent="-261938">
              <a:buFont typeface="Arial" panose="020B0604020202020204" pitchFamily="34" charset="0"/>
              <a:buChar char="•"/>
            </a:pPr>
            <a:r>
              <a:rPr lang="en-US" altLang="ko-KR" sz="2000" dirty="0">
                <a:latin typeface="Arial" panose="020B0604020202020204" pitchFamily="34" charset="0"/>
                <a:cs typeface="Arial" panose="020B0604020202020204" pitchFamily="34" charset="0"/>
              </a:rPr>
              <a:t>BPM calibration enables to determine the input beam energy with an accuracy of tens of keV/u. </a:t>
            </a:r>
          </a:p>
          <a:p>
            <a:pPr marL="261938" indent="-261938">
              <a:buFont typeface="Arial" panose="020B0604020202020204" pitchFamily="34" charset="0"/>
              <a:buChar char="•"/>
            </a:pPr>
            <a:r>
              <a:rPr lang="en-GB" altLang="ko-KR" sz="2000" baseline="30000" dirty="0"/>
              <a:t>40</a:t>
            </a:r>
            <a:r>
              <a:rPr lang="en-GB" altLang="ko-KR" sz="2000" dirty="0"/>
              <a:t>Ar</a:t>
            </a:r>
            <a:r>
              <a:rPr lang="en-GB" altLang="ko-KR" sz="2000" baseline="30000" dirty="0"/>
              <a:t>8+</a:t>
            </a:r>
            <a:r>
              <a:rPr lang="en-GB" altLang="ko-KR" sz="2000" dirty="0"/>
              <a:t> beam energy : 18.92 MeV/u (phase scan),                                                              </a:t>
            </a:r>
          </a:p>
          <a:p>
            <a:r>
              <a:rPr lang="en-GB" altLang="ko-KR" sz="2000" dirty="0"/>
              <a:t>                               18.71 MeV/u (dipole scan)</a:t>
            </a:r>
          </a:p>
          <a:p>
            <a:pPr marL="261938" indent="-261938">
              <a:buFont typeface="Arial" panose="020B0604020202020204" pitchFamily="34" charset="0"/>
              <a:buChar char="•"/>
            </a:pPr>
            <a:r>
              <a:rPr lang="en-GB" altLang="ko-KR" sz="2000" baseline="30000" dirty="0"/>
              <a:t>22</a:t>
            </a:r>
            <a:r>
              <a:rPr lang="en-GB" altLang="ko-KR" sz="2000" dirty="0"/>
              <a:t>Ne</a:t>
            </a:r>
            <a:r>
              <a:rPr lang="en-GB" altLang="ko-KR" sz="2000" baseline="30000" dirty="0"/>
              <a:t>6+</a:t>
            </a:r>
            <a:r>
              <a:rPr lang="en-GB" altLang="ko-KR" sz="2000" dirty="0"/>
              <a:t> beam energy : 24.05 MeV/u (phase scan),                                                              </a:t>
            </a:r>
          </a:p>
          <a:p>
            <a:r>
              <a:rPr lang="en-GB" altLang="ko-KR" sz="2000" dirty="0"/>
              <a:t>                                24.47 MeV/u (dipole scan)</a:t>
            </a:r>
          </a:p>
        </p:txBody>
      </p:sp>
      <p:pic>
        <p:nvPicPr>
          <p:cNvPr id="5" name="그림 4">
            <a:extLst>
              <a:ext uri="{FF2B5EF4-FFF2-40B4-BE49-F238E27FC236}">
                <a16:creationId xmlns:a16="http://schemas.microsoft.com/office/drawing/2014/main" id="{3AD25E92-D863-4F92-B7C1-6E46E67CD2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8738" y="2528900"/>
            <a:ext cx="5207902" cy="4288860"/>
          </a:xfrm>
          <a:prstGeom prst="rect">
            <a:avLst/>
          </a:prstGeom>
        </p:spPr>
      </p:pic>
      <p:pic>
        <p:nvPicPr>
          <p:cNvPr id="6" name="그림 5">
            <a:extLst>
              <a:ext uri="{FF2B5EF4-FFF2-40B4-BE49-F238E27FC236}">
                <a16:creationId xmlns:a16="http://schemas.microsoft.com/office/drawing/2014/main" id="{F87A0CCE-8DF7-47CE-8659-34AD9200B8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90" y="2936718"/>
            <a:ext cx="5620534" cy="2724530"/>
          </a:xfrm>
          <a:prstGeom prst="rect">
            <a:avLst/>
          </a:prstGeom>
        </p:spPr>
      </p:pic>
      <p:sp>
        <p:nvSpPr>
          <p:cNvPr id="7" name="TextBox 6">
            <a:extLst>
              <a:ext uri="{FF2B5EF4-FFF2-40B4-BE49-F238E27FC236}">
                <a16:creationId xmlns:a16="http://schemas.microsoft.com/office/drawing/2014/main" id="{25F79D94-B722-41C8-9B2B-39705516B251}"/>
              </a:ext>
            </a:extLst>
          </p:cNvPr>
          <p:cNvSpPr txBox="1"/>
          <p:nvPr/>
        </p:nvSpPr>
        <p:spPr>
          <a:xfrm>
            <a:off x="7511036" y="2174928"/>
            <a:ext cx="2549031" cy="369332"/>
          </a:xfrm>
          <a:prstGeom prst="rect">
            <a:avLst/>
          </a:prstGeom>
          <a:solidFill>
            <a:srgbClr val="92D050"/>
          </a:solidFill>
        </p:spPr>
        <p:txBody>
          <a:bodyPr wrap="none" rtlCol="0">
            <a:spAutoFit/>
          </a:bodyPr>
          <a:lstStyle/>
          <a:p>
            <a:r>
              <a:rPr lang="en-US" altLang="ko-KR" dirty="0"/>
              <a:t>2026 campaign </a:t>
            </a:r>
            <a:r>
              <a:rPr lang="en-GB" altLang="ko-KR" baseline="30000" dirty="0"/>
              <a:t>40</a:t>
            </a:r>
            <a:r>
              <a:rPr lang="en-GB" altLang="ko-KR" dirty="0"/>
              <a:t>Ar</a:t>
            </a:r>
            <a:r>
              <a:rPr lang="en-GB" altLang="ko-KR" baseline="30000" dirty="0"/>
              <a:t>8+</a:t>
            </a:r>
            <a:endParaRPr lang="ko-KR" altLang="en-US" dirty="0"/>
          </a:p>
        </p:txBody>
      </p:sp>
      <p:sp>
        <p:nvSpPr>
          <p:cNvPr id="8" name="TextBox 7">
            <a:extLst>
              <a:ext uri="{FF2B5EF4-FFF2-40B4-BE49-F238E27FC236}">
                <a16:creationId xmlns:a16="http://schemas.microsoft.com/office/drawing/2014/main" id="{8663F557-E873-49D4-9B79-499CC4CA7F94}"/>
              </a:ext>
            </a:extLst>
          </p:cNvPr>
          <p:cNvSpPr txBox="1"/>
          <p:nvPr/>
        </p:nvSpPr>
        <p:spPr>
          <a:xfrm>
            <a:off x="2215579" y="5733256"/>
            <a:ext cx="2778966" cy="369332"/>
          </a:xfrm>
          <a:prstGeom prst="rect">
            <a:avLst/>
          </a:prstGeom>
          <a:solidFill>
            <a:srgbClr val="92D050"/>
          </a:solidFill>
        </p:spPr>
        <p:txBody>
          <a:bodyPr wrap="none" rtlCol="0">
            <a:spAutoFit/>
          </a:bodyPr>
          <a:lstStyle/>
          <a:p>
            <a:r>
              <a:rPr lang="en-US" altLang="ko-KR" dirty="0"/>
              <a:t>Typical phase scan result</a:t>
            </a:r>
            <a:endParaRPr lang="ko-KR" altLang="en-US" dirty="0"/>
          </a:p>
        </p:txBody>
      </p:sp>
    </p:spTree>
    <p:extLst>
      <p:ext uri="{BB962C8B-B14F-4D97-AF65-F5344CB8AC3E}">
        <p14:creationId xmlns:p14="http://schemas.microsoft.com/office/powerpoint/2010/main" val="323571039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E628073-C0D6-4ACE-A112-B568D7A12487}"/>
              </a:ext>
            </a:extLst>
          </p:cNvPr>
          <p:cNvSpPr>
            <a:spLocks noGrp="1"/>
          </p:cNvSpPr>
          <p:nvPr>
            <p:ph type="title"/>
          </p:nvPr>
        </p:nvSpPr>
        <p:spPr/>
        <p:txBody>
          <a:bodyPr>
            <a:normAutofit fontScale="90000"/>
          </a:bodyPr>
          <a:lstStyle/>
          <a:p>
            <a:r>
              <a:rPr lang="en-US" altLang="ko-KR" dirty="0"/>
              <a:t>SCL3 beam transmission</a:t>
            </a:r>
            <a:endParaRPr lang="ko-KR" altLang="en-US" dirty="0"/>
          </a:p>
        </p:txBody>
      </p:sp>
      <p:sp>
        <p:nvSpPr>
          <p:cNvPr id="4" name="TextBox 22">
            <a:extLst>
              <a:ext uri="{FF2B5EF4-FFF2-40B4-BE49-F238E27FC236}">
                <a16:creationId xmlns:a16="http://schemas.microsoft.com/office/drawing/2014/main" id="{46FCE213-C14A-46B0-A7D1-E4B017E05412}"/>
              </a:ext>
            </a:extLst>
          </p:cNvPr>
          <p:cNvSpPr/>
          <p:nvPr/>
        </p:nvSpPr>
        <p:spPr>
          <a:xfrm>
            <a:off x="47160" y="1097304"/>
            <a:ext cx="7056952"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en-US" sz="2000" b="0" strike="noStrike" spc="-1" dirty="0">
                <a:solidFill>
                  <a:schemeClr val="dk1"/>
                </a:solidFill>
                <a:latin typeface="Arial"/>
              </a:rPr>
              <a:t> - Beam transmission through SCL3: </a:t>
            </a:r>
          </a:p>
          <a:p>
            <a:pPr defTabSz="914400">
              <a:lnSpc>
                <a:spcPct val="100000"/>
              </a:lnSpc>
            </a:pPr>
            <a:r>
              <a:rPr lang="en-US" sz="2000" spc="-1" dirty="0">
                <a:solidFill>
                  <a:schemeClr val="dk1"/>
                </a:solidFill>
                <a:latin typeface="Arial"/>
              </a:rPr>
              <a:t>   </a:t>
            </a:r>
            <a:r>
              <a:rPr lang="en-US" sz="2000" b="0" strike="noStrike" spc="-1" dirty="0">
                <a:solidFill>
                  <a:schemeClr val="dk1"/>
                </a:solidFill>
                <a:latin typeface="Arial"/>
              </a:rPr>
              <a:t>ACCTs in MEBT and in P2DT beam line	</a:t>
            </a:r>
            <a:endParaRPr lang="en-US" sz="2000" b="0" strike="noStrike" spc="-1" dirty="0">
              <a:solidFill>
                <a:srgbClr val="FFFFFF"/>
              </a:solidFill>
              <a:latin typeface="나눔고딕"/>
            </a:endParaRPr>
          </a:p>
          <a:p>
            <a:pPr defTabSz="914400">
              <a:lnSpc>
                <a:spcPct val="100000"/>
              </a:lnSpc>
            </a:pPr>
            <a:r>
              <a:rPr lang="en-US" sz="2000" b="0" strike="noStrike" spc="-1" dirty="0">
                <a:solidFill>
                  <a:schemeClr val="dk1"/>
                </a:solidFill>
                <a:latin typeface="Arial"/>
              </a:rPr>
              <a:t> - Beam transmission: &lt; 70% in 2023, </a:t>
            </a:r>
            <a:r>
              <a:rPr lang="en-US" sz="2000" b="0" strike="noStrike" spc="-1" dirty="0">
                <a:solidFill>
                  <a:srgbClr val="0000CC"/>
                </a:solidFill>
                <a:latin typeface="Arial"/>
              </a:rPr>
              <a:t>~93% in 2024.</a:t>
            </a:r>
          </a:p>
          <a:p>
            <a:pPr defTabSz="914400">
              <a:lnSpc>
                <a:spcPct val="100000"/>
              </a:lnSpc>
            </a:pPr>
            <a:r>
              <a:rPr lang="en-US" sz="2000" spc="-1" dirty="0">
                <a:latin typeface="Arial"/>
              </a:rPr>
              <a:t> - Orbit correction is important, but there is more beam </a:t>
            </a:r>
          </a:p>
          <a:p>
            <a:pPr defTabSz="914400">
              <a:lnSpc>
                <a:spcPct val="100000"/>
              </a:lnSpc>
            </a:pPr>
            <a:r>
              <a:rPr lang="en-US" sz="2000" spc="-1" dirty="0">
                <a:latin typeface="Arial"/>
              </a:rPr>
              <a:t>   loss than </a:t>
            </a:r>
            <a:r>
              <a:rPr lang="en-US" sz="2000" b="0" strike="noStrike" spc="-1" dirty="0">
                <a:latin typeface="Arial"/>
              </a:rPr>
              <a:t>expected.</a:t>
            </a:r>
            <a:endParaRPr lang="en-US" sz="2000" b="0" strike="noStrike" spc="-1" dirty="0">
              <a:latin typeface="나눔고딕"/>
            </a:endParaRPr>
          </a:p>
        </p:txBody>
      </p:sp>
      <p:sp>
        <p:nvSpPr>
          <p:cNvPr id="5" name="TextBox 4">
            <a:extLst>
              <a:ext uri="{FF2B5EF4-FFF2-40B4-BE49-F238E27FC236}">
                <a16:creationId xmlns:a16="http://schemas.microsoft.com/office/drawing/2014/main" id="{E3B84009-21DF-452B-B487-AFDBC8BCC5AF}"/>
              </a:ext>
            </a:extLst>
          </p:cNvPr>
          <p:cNvSpPr txBox="1"/>
          <p:nvPr/>
        </p:nvSpPr>
        <p:spPr>
          <a:xfrm>
            <a:off x="731404" y="6287228"/>
            <a:ext cx="2810385" cy="338554"/>
          </a:xfrm>
          <a:prstGeom prst="rect">
            <a:avLst/>
          </a:prstGeom>
          <a:solidFill>
            <a:srgbClr val="92D050"/>
          </a:solidFill>
        </p:spPr>
        <p:txBody>
          <a:bodyPr wrap="none" rtlCol="0">
            <a:spAutoFit/>
          </a:bodyPr>
          <a:lstStyle/>
          <a:p>
            <a:r>
              <a:rPr lang="en-US" altLang="ko-KR" sz="1600" dirty="0"/>
              <a:t>[ SCL3 Transmission (2023) ]</a:t>
            </a:r>
            <a:endParaRPr lang="ko-KR" altLang="en-US" sz="1600" dirty="0"/>
          </a:p>
        </p:txBody>
      </p:sp>
      <p:pic>
        <p:nvPicPr>
          <p:cNvPr id="6" name="그림 5">
            <a:extLst>
              <a:ext uri="{FF2B5EF4-FFF2-40B4-BE49-F238E27FC236}">
                <a16:creationId xmlns:a16="http://schemas.microsoft.com/office/drawing/2014/main" id="{845C8CA3-791F-4394-AF78-AACE9139E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967" y="3320131"/>
            <a:ext cx="7332572" cy="2978352"/>
          </a:xfrm>
          <a:prstGeom prst="rect">
            <a:avLst/>
          </a:prstGeom>
        </p:spPr>
      </p:pic>
      <p:sp>
        <p:nvSpPr>
          <p:cNvPr id="7" name="TextBox 6">
            <a:extLst>
              <a:ext uri="{FF2B5EF4-FFF2-40B4-BE49-F238E27FC236}">
                <a16:creationId xmlns:a16="http://schemas.microsoft.com/office/drawing/2014/main" id="{F5B3C3AC-72D2-4264-9315-2F7768016C4E}"/>
              </a:ext>
            </a:extLst>
          </p:cNvPr>
          <p:cNvSpPr txBox="1"/>
          <p:nvPr/>
        </p:nvSpPr>
        <p:spPr>
          <a:xfrm>
            <a:off x="4478457" y="6298483"/>
            <a:ext cx="2810385" cy="338554"/>
          </a:xfrm>
          <a:prstGeom prst="rect">
            <a:avLst/>
          </a:prstGeom>
          <a:solidFill>
            <a:srgbClr val="92D050"/>
          </a:solidFill>
        </p:spPr>
        <p:txBody>
          <a:bodyPr wrap="none" rtlCol="0">
            <a:spAutoFit/>
          </a:bodyPr>
          <a:lstStyle/>
          <a:p>
            <a:r>
              <a:rPr lang="en-US" altLang="ko-KR" sz="1600" dirty="0"/>
              <a:t>[ SCL3 Transmission (2024) ]</a:t>
            </a:r>
            <a:endParaRPr lang="ko-KR" altLang="en-US" sz="1600" dirty="0"/>
          </a:p>
        </p:txBody>
      </p:sp>
      <p:pic>
        <p:nvPicPr>
          <p:cNvPr id="8" name="그림 7">
            <a:extLst>
              <a:ext uri="{FF2B5EF4-FFF2-40B4-BE49-F238E27FC236}">
                <a16:creationId xmlns:a16="http://schemas.microsoft.com/office/drawing/2014/main" id="{073A8E61-2743-49B7-8107-38A9787221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6040" y="1004042"/>
            <a:ext cx="5342316" cy="2136926"/>
          </a:xfrm>
          <a:prstGeom prst="rect">
            <a:avLst/>
          </a:prstGeom>
        </p:spPr>
      </p:pic>
      <p:pic>
        <p:nvPicPr>
          <p:cNvPr id="9" name="그림 8">
            <a:extLst>
              <a:ext uri="{FF2B5EF4-FFF2-40B4-BE49-F238E27FC236}">
                <a16:creationId xmlns:a16="http://schemas.microsoft.com/office/drawing/2014/main" id="{31BE4FE0-285C-4381-A8C0-D108EFF7A7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4810" y="3283601"/>
            <a:ext cx="3771810" cy="3014882"/>
          </a:xfrm>
          <a:prstGeom prst="rect">
            <a:avLst/>
          </a:prstGeom>
        </p:spPr>
      </p:pic>
      <p:sp>
        <p:nvSpPr>
          <p:cNvPr id="10" name="TextBox 9">
            <a:extLst>
              <a:ext uri="{FF2B5EF4-FFF2-40B4-BE49-F238E27FC236}">
                <a16:creationId xmlns:a16="http://schemas.microsoft.com/office/drawing/2014/main" id="{C1581C03-12AB-4DB6-AE14-D2474E22B6DE}"/>
              </a:ext>
            </a:extLst>
          </p:cNvPr>
          <p:cNvSpPr txBox="1"/>
          <p:nvPr/>
        </p:nvSpPr>
        <p:spPr>
          <a:xfrm>
            <a:off x="8148228" y="6254152"/>
            <a:ext cx="3327392" cy="523220"/>
          </a:xfrm>
          <a:prstGeom prst="rect">
            <a:avLst/>
          </a:prstGeom>
          <a:solidFill>
            <a:srgbClr val="92D050"/>
          </a:solidFill>
        </p:spPr>
        <p:txBody>
          <a:bodyPr wrap="square" rtlCol="0">
            <a:spAutoFit/>
          </a:bodyPr>
          <a:lstStyle/>
          <a:p>
            <a:r>
              <a:rPr lang="en-US" altLang="ko-KR" sz="1400" dirty="0"/>
              <a:t>[ Transmission before and after orbit </a:t>
            </a:r>
          </a:p>
          <a:p>
            <a:r>
              <a:rPr lang="en-US" altLang="ko-KR" sz="1400" dirty="0"/>
              <a:t>  correction (2024) ]</a:t>
            </a:r>
            <a:endParaRPr lang="ko-KR" altLang="en-US" sz="1400" dirty="0"/>
          </a:p>
        </p:txBody>
      </p:sp>
      <p:sp>
        <p:nvSpPr>
          <p:cNvPr id="11" name="TextBox 10">
            <a:extLst>
              <a:ext uri="{FF2B5EF4-FFF2-40B4-BE49-F238E27FC236}">
                <a16:creationId xmlns:a16="http://schemas.microsoft.com/office/drawing/2014/main" id="{7CB87344-7B79-41FD-B72F-7D471BDBED61}"/>
              </a:ext>
            </a:extLst>
          </p:cNvPr>
          <p:cNvSpPr txBox="1"/>
          <p:nvPr/>
        </p:nvSpPr>
        <p:spPr>
          <a:xfrm>
            <a:off x="9336360" y="850153"/>
            <a:ext cx="1483740" cy="307777"/>
          </a:xfrm>
          <a:prstGeom prst="rect">
            <a:avLst/>
          </a:prstGeom>
          <a:solidFill>
            <a:srgbClr val="92D050"/>
          </a:solidFill>
        </p:spPr>
        <p:txBody>
          <a:bodyPr wrap="none" rtlCol="0">
            <a:spAutoFit/>
          </a:bodyPr>
          <a:lstStyle/>
          <a:p>
            <a:r>
              <a:rPr lang="en-US" altLang="ko-KR" sz="1400" dirty="0"/>
              <a:t>Orbit correction</a:t>
            </a:r>
            <a:endParaRPr lang="ko-KR" altLang="en-US" sz="1400" dirty="0"/>
          </a:p>
        </p:txBody>
      </p:sp>
    </p:spTree>
    <p:extLst>
      <p:ext uri="{BB962C8B-B14F-4D97-AF65-F5344CB8AC3E}">
        <p14:creationId xmlns:p14="http://schemas.microsoft.com/office/powerpoint/2010/main" val="145148268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675BD2F-B266-4B2E-A239-05190BDEBAB3}"/>
              </a:ext>
            </a:extLst>
          </p:cNvPr>
          <p:cNvSpPr>
            <a:spLocks noGrp="1"/>
          </p:cNvSpPr>
          <p:nvPr>
            <p:ph type="title"/>
          </p:nvPr>
        </p:nvSpPr>
        <p:spPr/>
        <p:txBody>
          <a:bodyPr>
            <a:normAutofit fontScale="90000"/>
          </a:bodyPr>
          <a:lstStyle/>
          <a:p>
            <a:r>
              <a:rPr lang="en-US" altLang="ko-KR" spc="-1" dirty="0">
                <a:solidFill>
                  <a:schemeClr val="dk1"/>
                </a:solidFill>
                <a:latin typeface="Arial" panose="020B0604020202020204" pitchFamily="34" charset="0"/>
                <a:cs typeface="Arial" panose="020B0604020202020204" pitchFamily="34" charset="0"/>
              </a:rPr>
              <a:t>Beam Loss &amp; Longitudinal Acceptance </a:t>
            </a:r>
            <a:endParaRPr lang="ko-KR" altLang="en-US" dirty="0"/>
          </a:p>
        </p:txBody>
      </p:sp>
      <p:sp>
        <p:nvSpPr>
          <p:cNvPr id="4" name="TextBox 22">
            <a:extLst>
              <a:ext uri="{FF2B5EF4-FFF2-40B4-BE49-F238E27FC236}">
                <a16:creationId xmlns:a16="http://schemas.microsoft.com/office/drawing/2014/main" id="{05942A2D-80A2-4200-A143-54F8AAC6244E}"/>
              </a:ext>
            </a:extLst>
          </p:cNvPr>
          <p:cNvSpPr/>
          <p:nvPr/>
        </p:nvSpPr>
        <p:spPr>
          <a:xfrm>
            <a:off x="1703344" y="881280"/>
            <a:ext cx="7777032" cy="101420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180975" indent="-180975">
              <a:buFontTx/>
              <a:buChar char="-"/>
            </a:pPr>
            <a:r>
              <a:rPr lang="en-US" altLang="ko-KR" sz="2000" spc="-1" dirty="0">
                <a:solidFill>
                  <a:schemeClr val="dk1"/>
                </a:solidFill>
                <a:latin typeface="Arial"/>
              </a:rPr>
              <a:t>Longitudinal Acceptance: Important factor to beam loss</a:t>
            </a:r>
            <a:r>
              <a:rPr lang="en-US" altLang="ko-KR" sz="2000" spc="-1" dirty="0">
                <a:solidFill>
                  <a:srgbClr val="0000CC"/>
                </a:solidFill>
                <a:latin typeface="Arial"/>
              </a:rPr>
              <a:t>.</a:t>
            </a:r>
          </a:p>
          <a:p>
            <a:pPr marL="180975" indent="-180975">
              <a:buFontTx/>
              <a:buChar char="-"/>
            </a:pPr>
            <a:r>
              <a:rPr lang="en-US" sz="2000" b="0" strike="noStrike" spc="-1" dirty="0">
                <a:solidFill>
                  <a:schemeClr val="dk1"/>
                </a:solidFill>
                <a:latin typeface="Arial"/>
              </a:rPr>
              <a:t>Off c</a:t>
            </a:r>
            <a:r>
              <a:rPr lang="en-US" sz="2000" spc="-1" dirty="0">
                <a:solidFill>
                  <a:schemeClr val="dk1"/>
                </a:solidFill>
                <a:latin typeface="Arial"/>
              </a:rPr>
              <a:t>avities reduce acceptance and increase beam loss. </a:t>
            </a:r>
          </a:p>
          <a:p>
            <a:pPr marL="180975" indent="-180975">
              <a:buFontTx/>
              <a:buChar char="-"/>
            </a:pPr>
            <a:r>
              <a:rPr lang="en-US" sz="2000" spc="-1" dirty="0">
                <a:latin typeface="Arial"/>
              </a:rPr>
              <a:t>Error Analysis: Beam loss can be described qualitatively.</a:t>
            </a:r>
            <a:endParaRPr lang="en-US" sz="2000" b="0" strike="noStrike" spc="-1" dirty="0">
              <a:latin typeface="나눔고딕"/>
            </a:endParaRPr>
          </a:p>
        </p:txBody>
      </p:sp>
      <p:sp>
        <p:nvSpPr>
          <p:cNvPr id="6" name="TextBox 5">
            <a:extLst>
              <a:ext uri="{FF2B5EF4-FFF2-40B4-BE49-F238E27FC236}">
                <a16:creationId xmlns:a16="http://schemas.microsoft.com/office/drawing/2014/main" id="{F558A4ED-2573-4EE2-986C-B66B27F301D6}"/>
              </a:ext>
            </a:extLst>
          </p:cNvPr>
          <p:cNvSpPr txBox="1"/>
          <p:nvPr/>
        </p:nvSpPr>
        <p:spPr>
          <a:xfrm>
            <a:off x="2171564" y="6154885"/>
            <a:ext cx="1622560" cy="307777"/>
          </a:xfrm>
          <a:prstGeom prst="rect">
            <a:avLst/>
          </a:prstGeom>
          <a:solidFill>
            <a:srgbClr val="92D050"/>
          </a:solidFill>
        </p:spPr>
        <p:txBody>
          <a:bodyPr wrap="none" rtlCol="0">
            <a:spAutoFit/>
          </a:bodyPr>
          <a:lstStyle/>
          <a:p>
            <a:r>
              <a:rPr lang="en-US" altLang="ko-KR" sz="1400" dirty="0"/>
              <a:t>[ All cavities ON ]</a:t>
            </a:r>
            <a:endParaRPr lang="ko-KR" altLang="en-US" sz="1400" dirty="0"/>
          </a:p>
        </p:txBody>
      </p:sp>
      <p:sp>
        <p:nvSpPr>
          <p:cNvPr id="8" name="TextBox 7">
            <a:extLst>
              <a:ext uri="{FF2B5EF4-FFF2-40B4-BE49-F238E27FC236}">
                <a16:creationId xmlns:a16="http://schemas.microsoft.com/office/drawing/2014/main" id="{E36243B1-FDD8-41F2-A58E-3B7F028018D2}"/>
              </a:ext>
            </a:extLst>
          </p:cNvPr>
          <p:cNvSpPr txBox="1"/>
          <p:nvPr/>
        </p:nvSpPr>
        <p:spPr>
          <a:xfrm>
            <a:off x="4593840" y="6181563"/>
            <a:ext cx="1555234" cy="307777"/>
          </a:xfrm>
          <a:prstGeom prst="rect">
            <a:avLst/>
          </a:prstGeom>
          <a:solidFill>
            <a:srgbClr val="92D050"/>
          </a:solidFill>
        </p:spPr>
        <p:txBody>
          <a:bodyPr wrap="none" rtlCol="0">
            <a:spAutoFit/>
          </a:bodyPr>
          <a:lstStyle/>
          <a:p>
            <a:r>
              <a:rPr lang="en-US" altLang="ko-KR" sz="1400" dirty="0"/>
              <a:t>[ 8 cavities OFF ]</a:t>
            </a:r>
            <a:endParaRPr lang="ko-KR" altLang="en-US" sz="1400" dirty="0"/>
          </a:p>
        </p:txBody>
      </p:sp>
      <p:sp>
        <p:nvSpPr>
          <p:cNvPr id="9" name="TextBox 8">
            <a:extLst>
              <a:ext uri="{FF2B5EF4-FFF2-40B4-BE49-F238E27FC236}">
                <a16:creationId xmlns:a16="http://schemas.microsoft.com/office/drawing/2014/main" id="{DE29E7F7-2051-46B5-ABBF-EE1554E1E442}"/>
              </a:ext>
            </a:extLst>
          </p:cNvPr>
          <p:cNvSpPr txBox="1"/>
          <p:nvPr/>
        </p:nvSpPr>
        <p:spPr>
          <a:xfrm>
            <a:off x="7178324" y="6154883"/>
            <a:ext cx="1581972" cy="307777"/>
          </a:xfrm>
          <a:prstGeom prst="rect">
            <a:avLst/>
          </a:prstGeom>
          <a:solidFill>
            <a:srgbClr val="92D050"/>
          </a:solidFill>
        </p:spPr>
        <p:txBody>
          <a:bodyPr wrap="none" rtlCol="0">
            <a:spAutoFit/>
          </a:bodyPr>
          <a:lstStyle/>
          <a:p>
            <a:r>
              <a:rPr lang="en-US" altLang="ko-KR" sz="1400" dirty="0"/>
              <a:t>[ QWR3 revived ]</a:t>
            </a:r>
            <a:endParaRPr lang="ko-KR" altLang="en-US" sz="1400" dirty="0"/>
          </a:p>
        </p:txBody>
      </p:sp>
      <p:sp>
        <p:nvSpPr>
          <p:cNvPr id="10" name="TextBox 9">
            <a:extLst>
              <a:ext uri="{FF2B5EF4-FFF2-40B4-BE49-F238E27FC236}">
                <a16:creationId xmlns:a16="http://schemas.microsoft.com/office/drawing/2014/main" id="{24724433-CD97-40E6-AB48-75290B540D94}"/>
              </a:ext>
            </a:extLst>
          </p:cNvPr>
          <p:cNvSpPr txBox="1"/>
          <p:nvPr/>
        </p:nvSpPr>
        <p:spPr>
          <a:xfrm>
            <a:off x="9819797" y="6156060"/>
            <a:ext cx="1820819" cy="307777"/>
          </a:xfrm>
          <a:prstGeom prst="rect">
            <a:avLst/>
          </a:prstGeom>
          <a:solidFill>
            <a:srgbClr val="92D050"/>
          </a:solidFill>
        </p:spPr>
        <p:txBody>
          <a:bodyPr wrap="none" rtlCol="0">
            <a:spAutoFit/>
          </a:bodyPr>
          <a:lstStyle/>
          <a:p>
            <a:r>
              <a:rPr lang="en-US" altLang="ko-KR" sz="1400" dirty="0"/>
              <a:t>[ QWR3,12 revived ]</a:t>
            </a:r>
            <a:endParaRPr lang="ko-KR" altLang="en-US" sz="1400" dirty="0"/>
          </a:p>
        </p:txBody>
      </p:sp>
      <p:pic>
        <p:nvPicPr>
          <p:cNvPr id="11" name="그림 10">
            <a:extLst>
              <a:ext uri="{FF2B5EF4-FFF2-40B4-BE49-F238E27FC236}">
                <a16:creationId xmlns:a16="http://schemas.microsoft.com/office/drawing/2014/main" id="{399B3AEC-414B-419B-8D17-20D3B1D5B1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9542" y="1960906"/>
            <a:ext cx="10457115" cy="4187086"/>
          </a:xfrm>
          <a:prstGeom prst="rect">
            <a:avLst/>
          </a:prstGeom>
        </p:spPr>
      </p:pic>
      <p:sp>
        <p:nvSpPr>
          <p:cNvPr id="12" name="TextBox 11">
            <a:extLst>
              <a:ext uri="{FF2B5EF4-FFF2-40B4-BE49-F238E27FC236}">
                <a16:creationId xmlns:a16="http://schemas.microsoft.com/office/drawing/2014/main" id="{0BFC89D9-565C-4051-A95F-9D7F9EE7203C}"/>
              </a:ext>
            </a:extLst>
          </p:cNvPr>
          <p:cNvSpPr txBox="1"/>
          <p:nvPr/>
        </p:nvSpPr>
        <p:spPr>
          <a:xfrm>
            <a:off x="47328" y="1973497"/>
            <a:ext cx="1545616" cy="646331"/>
          </a:xfrm>
          <a:prstGeom prst="rect">
            <a:avLst/>
          </a:prstGeom>
          <a:solidFill>
            <a:srgbClr val="92D050"/>
          </a:solidFill>
        </p:spPr>
        <p:txBody>
          <a:bodyPr wrap="none" rtlCol="0">
            <a:spAutoFit/>
          </a:bodyPr>
          <a:lstStyle/>
          <a:p>
            <a:r>
              <a:rPr lang="en-US" altLang="ko-KR" dirty="0"/>
              <a:t>Longitudinal</a:t>
            </a:r>
          </a:p>
          <a:p>
            <a:r>
              <a:rPr lang="en-US" altLang="ko-KR" dirty="0"/>
              <a:t>  Acceptance</a:t>
            </a:r>
            <a:endParaRPr lang="ko-KR" altLang="en-US" dirty="0"/>
          </a:p>
        </p:txBody>
      </p:sp>
      <p:sp>
        <p:nvSpPr>
          <p:cNvPr id="13" name="TextBox 12">
            <a:extLst>
              <a:ext uri="{FF2B5EF4-FFF2-40B4-BE49-F238E27FC236}">
                <a16:creationId xmlns:a16="http://schemas.microsoft.com/office/drawing/2014/main" id="{BBA9F61C-1D78-47BF-A9FF-0B2B43522DFE}"/>
              </a:ext>
            </a:extLst>
          </p:cNvPr>
          <p:cNvSpPr txBox="1"/>
          <p:nvPr/>
        </p:nvSpPr>
        <p:spPr>
          <a:xfrm>
            <a:off x="47328" y="4238173"/>
            <a:ext cx="1295547" cy="369332"/>
          </a:xfrm>
          <a:prstGeom prst="rect">
            <a:avLst/>
          </a:prstGeom>
          <a:solidFill>
            <a:srgbClr val="92D050"/>
          </a:solidFill>
        </p:spPr>
        <p:txBody>
          <a:bodyPr wrap="none" rtlCol="0">
            <a:spAutoFit/>
          </a:bodyPr>
          <a:lstStyle/>
          <a:p>
            <a:r>
              <a:rPr lang="en-US" altLang="ko-KR" dirty="0"/>
              <a:t>Beam Loss</a:t>
            </a:r>
          </a:p>
        </p:txBody>
      </p:sp>
    </p:spTree>
    <p:extLst>
      <p:ext uri="{BB962C8B-B14F-4D97-AF65-F5344CB8AC3E}">
        <p14:creationId xmlns:p14="http://schemas.microsoft.com/office/powerpoint/2010/main" val="3139945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EFAULTFONTSIZE" val="1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10;\include{def}&#10;\include{defs}&#10;\include{max}&#10;&#10;\begin{document}&#10;&#10;\[&#10;\frac{d  \bf p}{ dt} = \frac{d  }{ dt}( \gamma m {\bf v}) = {\bf F} &#10;= q ( {\bf E + v \times B} )&#10;\]&#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10;\include{def}&#10;\include{defs}&#10;\include{max}&#10;&#10;\begin{document}&#10;&#10;\begin{eqnarray*}&#10;B_x =  B_0 \sum_{n=0}^\infty \left( \frac{r}{a} \right)^n&#10;\left( a_n   \cos n\theta  + b_n \sin n \theta \right), ~~&#10;B_y = B_0 \sum_{n=0}^\infty \left( \frac{r}{a} \right)^n&#10;\left( b_n   \cos n\theta  - a_n \sin n \theta \right) &#10;\end{eqnarray*}&#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10;\include{def}&#10;\include{defs}&#10;\include{max}&#10;&#10;\begin{document}&#10;&#10;\begin{eqnarray*}&#10;B_x = 0, ~~ B_y = B_0 b_0 ~~ ( &lt;0 ~~\mbox{for this Fig.})&#10;\end{eqnarray*}&#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10;\include{def}&#10;\include{defs}&#10;\include{max}&#10;&#10;\begin{document}&#10;&#10;\begin{eqnarray*}&#10;{\bf B} = B_q' \left( y \hat{x} + x \hat{y} \right)&#10;\end{eqnarray*}&#10;&#10;\end{document}"/>
  <p:tag name="IGUANATEXSIZE" val="20"/>
</p:tagLst>
</file>

<file path=ppt/theme/theme1.xml><?xml version="1.0" encoding="utf-8"?>
<a:theme xmlns:a="http://schemas.openxmlformats.org/drawingml/2006/main" name="TACMtg_20120510_ECRI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디자인 사용자 지정">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RAON_홍길동</Template>
  <TotalTime>120228</TotalTime>
  <Words>8983</Words>
  <Application>Microsoft Office PowerPoint</Application>
  <PresentationFormat>와이드스크린</PresentationFormat>
  <Paragraphs>1948</Paragraphs>
  <Slides>153</Slides>
  <Notes>21</Notes>
  <HiddenSlides>0</HiddenSlides>
  <MMClips>0</MMClips>
  <ScaleCrop>false</ScaleCrop>
  <HeadingPairs>
    <vt:vector size="8" baseType="variant">
      <vt:variant>
        <vt:lpstr>사용한 글꼴</vt:lpstr>
      </vt:variant>
      <vt:variant>
        <vt:i4>31</vt:i4>
      </vt:variant>
      <vt:variant>
        <vt:lpstr>테마</vt:lpstr>
      </vt:variant>
      <vt:variant>
        <vt:i4>2</vt:i4>
      </vt:variant>
      <vt:variant>
        <vt:lpstr>포함된 OLE 서버</vt:lpstr>
      </vt:variant>
      <vt:variant>
        <vt:i4>2</vt:i4>
      </vt:variant>
      <vt:variant>
        <vt:lpstr>슬라이드 제목</vt:lpstr>
      </vt:variant>
      <vt:variant>
        <vt:i4>153</vt:i4>
      </vt:variant>
    </vt:vector>
  </HeadingPairs>
  <TitlesOfParts>
    <vt:vector size="188" baseType="lpstr">
      <vt:lpstr>Antique Olive Roman</vt:lpstr>
      <vt:lpstr>Arial Unicode MS</vt:lpstr>
      <vt:lpstr>Droid Sans</vt:lpstr>
      <vt:lpstr>HY센스L</vt:lpstr>
      <vt:lpstr>KaiTi</vt:lpstr>
      <vt:lpstr>Microsoft YaHei UI</vt:lpstr>
      <vt:lpstr>ＭＳ Ｐゴシック</vt:lpstr>
      <vt:lpstr>MS PMincho</vt:lpstr>
      <vt:lpstr>宋体</vt:lpstr>
      <vt:lpstr>굴림</vt:lpstr>
      <vt:lpstr>나눔고딕</vt:lpstr>
      <vt:lpstr>돋움</vt:lpstr>
      <vt:lpstr>맑은 고딕</vt:lpstr>
      <vt:lpstr>바탕</vt:lpstr>
      <vt:lpstr>양재소슬체S</vt:lpstr>
      <vt:lpstr>한양신명조</vt:lpstr>
      <vt:lpstr>휴먼명조</vt:lpstr>
      <vt:lpstr>Aharoni</vt:lpstr>
      <vt:lpstr>Arial</vt:lpstr>
      <vt:lpstr>Arial Black</vt:lpstr>
      <vt:lpstr>BankGothic Md BT</vt:lpstr>
      <vt:lpstr>Bauhaus 93</vt:lpstr>
      <vt:lpstr>Calibri</vt:lpstr>
      <vt:lpstr>Cambria Math</vt:lpstr>
      <vt:lpstr>Helvetica</vt:lpstr>
      <vt:lpstr>Symbol</vt:lpstr>
      <vt:lpstr>Tahoma</vt:lpstr>
      <vt:lpstr>Times</vt:lpstr>
      <vt:lpstr>Times New Roman</vt:lpstr>
      <vt:lpstr>Verdana</vt:lpstr>
      <vt:lpstr>Wingdings</vt:lpstr>
      <vt:lpstr>TACMtg_20120510_ECRIS</vt:lpstr>
      <vt:lpstr>디자인 사용자 지정</vt:lpstr>
      <vt:lpstr>Equation</vt:lpstr>
      <vt:lpstr>Chart</vt:lpstr>
      <vt:lpstr>RAON Beam Dynamics</vt:lpstr>
      <vt:lpstr>Basic Concepts</vt:lpstr>
      <vt:lpstr>Lorentz equation</vt:lpstr>
      <vt:lpstr>Magnet Multipoles</vt:lpstr>
      <vt:lpstr>Dipole</vt:lpstr>
      <vt:lpstr>Quadrupole</vt:lpstr>
      <vt:lpstr>Strong Focusing using quadrupoles</vt:lpstr>
      <vt:lpstr>Sextupole</vt:lpstr>
      <vt:lpstr>Longitudinal Beam Dynamics</vt:lpstr>
      <vt:lpstr>Beam Emittance in Phase Space ~ beam quality</vt:lpstr>
      <vt:lpstr>RAON heavy ion accelerator</vt:lpstr>
      <vt:lpstr>Layout and Beam Parameters</vt:lpstr>
      <vt:lpstr>Accelerator Systems</vt:lpstr>
      <vt:lpstr>RAON heavy ion accelerator</vt:lpstr>
      <vt:lpstr>Injector</vt:lpstr>
      <vt:lpstr>ECR Ion Source (Electron Cyclotron Resonance)</vt:lpstr>
      <vt:lpstr>28 GHz ECR Ion Source</vt:lpstr>
      <vt:lpstr>ECR IS Design Parameters</vt:lpstr>
      <vt:lpstr>28-GHz ECR Ion Source</vt:lpstr>
      <vt:lpstr>Sextupole of ECR IS</vt:lpstr>
      <vt:lpstr>Sextupole Prototypes</vt:lpstr>
      <vt:lpstr>Low Energy Beam Transport (LEBT)</vt:lpstr>
      <vt:lpstr>ESQ (Electro-Static Quadrupole)</vt:lpstr>
      <vt:lpstr>LEBT beam dynamics (28-GHz ECR IS)</vt:lpstr>
      <vt:lpstr>LEBT beam dynamics (14.5-GHz ECR IS)</vt:lpstr>
      <vt:lpstr>Multi Harmonic Buncher (MHB) &amp; Velocity Equalizer (VE)</vt:lpstr>
      <vt:lpstr>Operation without MHB</vt:lpstr>
      <vt:lpstr>RFQ comparison </vt:lpstr>
      <vt:lpstr>Operation possible without MHB</vt:lpstr>
      <vt:lpstr>RFQ                                                           Radio Frequency Quadrupole</vt:lpstr>
      <vt:lpstr>RFQ history</vt:lpstr>
      <vt:lpstr>RFQ</vt:lpstr>
      <vt:lpstr>RFQ four-vane type or four-rod type</vt:lpstr>
      <vt:lpstr>RFQ design parameters      </vt:lpstr>
      <vt:lpstr>RFQ Beam Dynamics RAON</vt:lpstr>
      <vt:lpstr>RFQ design</vt:lpstr>
      <vt:lpstr>Cooling channel</vt:lpstr>
      <vt:lpstr>EM &amp; Thermal design</vt:lpstr>
      <vt:lpstr>RFQ prototype and fabrication</vt:lpstr>
      <vt:lpstr>NDPS requires single bunch beam</vt:lpstr>
      <vt:lpstr>Medium Energy Beam Transport (MEBT)</vt:lpstr>
      <vt:lpstr>MEBT of SPIRAL2 (France)</vt:lpstr>
      <vt:lpstr>Modified MEBT</vt:lpstr>
      <vt:lpstr>RAON Superconducting Linac</vt:lpstr>
      <vt:lpstr>Advantages of Superconducting Linac</vt:lpstr>
      <vt:lpstr>SCL design principle</vt:lpstr>
      <vt:lpstr>SCL design principle</vt:lpstr>
      <vt:lpstr>Quarter Wave Resonator (QWR) </vt:lpstr>
      <vt:lpstr>Half Wave Resonator (HWR)</vt:lpstr>
      <vt:lpstr>HWR choice</vt:lpstr>
      <vt:lpstr>Choice of geometric beta (2012)</vt:lpstr>
      <vt:lpstr>Superconducting Cavity</vt:lpstr>
      <vt:lpstr>QWR prototype test (2014.12) Tested in collaboration with TRIUMF</vt:lpstr>
      <vt:lpstr>HWR prototype test (2014.12) Tested in collaboration with TRIUMF</vt:lpstr>
      <vt:lpstr>Driver SC Linac Lattice</vt:lpstr>
      <vt:lpstr>Machine imperfection study (2012)</vt:lpstr>
      <vt:lpstr>RAON SCL Layout</vt:lpstr>
      <vt:lpstr>SCL cryomodule design</vt:lpstr>
      <vt:lpstr>Solenoid issues in cryomodules</vt:lpstr>
      <vt:lpstr>Alignment &amp; Tuning </vt:lpstr>
      <vt:lpstr>Beam Dynamics</vt:lpstr>
      <vt:lpstr>SCL3 beam dynamics</vt:lpstr>
      <vt:lpstr>P2DT layout</vt:lpstr>
      <vt:lpstr>P2DT beam dynamics</vt:lpstr>
      <vt:lpstr>P2DT Diagnostics &amp; Collimation</vt:lpstr>
      <vt:lpstr>P2DT Diagnostics &amp; Collimation</vt:lpstr>
      <vt:lpstr>Mismatch induces halo formation</vt:lpstr>
      <vt:lpstr>Start-To-End Beam Dynamics (SCL3-P2DT-SCL2)</vt:lpstr>
      <vt:lpstr>Start-to-end simulation (238U33+,34+ : 28GHz → SCL2)</vt:lpstr>
      <vt:lpstr>Start-to-end simulation (132Sn33+ : ISOL → SCL2)</vt:lpstr>
      <vt:lpstr>Start-to-End Beam Dynamics           Uranium</vt:lpstr>
      <vt:lpstr>Start-to-End Beam Dynamics             Proton</vt:lpstr>
      <vt:lpstr>Machine imperfection study</vt:lpstr>
      <vt:lpstr>400 kW beam operation possible</vt:lpstr>
      <vt:lpstr>Beam Commissioning</vt:lpstr>
      <vt:lpstr>Accelerator Systems Low Energy Superconducting Linac (SCL3)</vt:lpstr>
      <vt:lpstr>Beam Commissioning</vt:lpstr>
      <vt:lpstr>The RAON Injector</vt:lpstr>
      <vt:lpstr>LEBT beam parameters</vt:lpstr>
      <vt:lpstr>LEBT beam measurements for various beams </vt:lpstr>
      <vt:lpstr>Experiment vs Simulation (LEBT)</vt:lpstr>
      <vt:lpstr>LEBT beam parameters: beam size fitting</vt:lpstr>
      <vt:lpstr>H+ beam in LEBT</vt:lpstr>
      <vt:lpstr>RFQ set-point</vt:lpstr>
      <vt:lpstr>Matching Ar8+ beam to RFQ</vt:lpstr>
      <vt:lpstr>On-axis injection to RFQ</vt:lpstr>
      <vt:lpstr>MEBT beam emittance</vt:lpstr>
      <vt:lpstr>Experiment vs Simulation (MEBT)</vt:lpstr>
      <vt:lpstr>Matching between sections (Ar8+)</vt:lpstr>
      <vt:lpstr>Simulation reveals hardware issues</vt:lpstr>
      <vt:lpstr>Ar8+ beam in the LEBT and in the SCL3</vt:lpstr>
      <vt:lpstr>SCL3 Diagnostics and Phase Scan</vt:lpstr>
      <vt:lpstr>Phase Scan</vt:lpstr>
      <vt:lpstr>Beam Commissioning of SCL3 </vt:lpstr>
      <vt:lpstr>BPM phase jitters improved</vt:lpstr>
      <vt:lpstr>2024 Ar8+ beam commissioning </vt:lpstr>
      <vt:lpstr>Beam energy is consistent (2026) phase scan vs dipole scan</vt:lpstr>
      <vt:lpstr>SCL3 beam transmission</vt:lpstr>
      <vt:lpstr>Beam Loss &amp; Longitudinal Acceptance </vt:lpstr>
      <vt:lpstr>Phase Space Tomography</vt:lpstr>
      <vt:lpstr>Tomography</vt:lpstr>
      <vt:lpstr>Hybrid tomography method</vt:lpstr>
      <vt:lpstr>Hybrid tomography method</vt:lpstr>
      <vt:lpstr>Tomography in the MEBT</vt:lpstr>
      <vt:lpstr>Measurement vs. Tomography (SCL wire-scanners)</vt:lpstr>
      <vt:lpstr>Reconstruction of the RFQ output beam</vt:lpstr>
      <vt:lpstr>MEBT beam size fitting</vt:lpstr>
      <vt:lpstr>Tomography vs Beam size fitting</vt:lpstr>
      <vt:lpstr>Tomography in the LEBT</vt:lpstr>
      <vt:lpstr>How to handle nonlinearities</vt:lpstr>
      <vt:lpstr>Measurement vs. Tomography (LEBT wire-scanners) with space charge &amp; 2nd order</vt:lpstr>
      <vt:lpstr>Comparison with the Allison data with space charge &amp; 2nd order</vt:lpstr>
      <vt:lpstr>LEBT beam size fitting</vt:lpstr>
      <vt:lpstr>Comparison</vt:lpstr>
      <vt:lpstr>Comparison with the Allison data with and without nonlinear effects</vt:lpstr>
      <vt:lpstr>Space charge effects: particle resonances &amp; parametric instabilities  why zero current phase advance is limited  below 90° for high intensity linear accelerators</vt:lpstr>
      <vt:lpstr>Physics of high intensity beam</vt:lpstr>
      <vt:lpstr>Resonances in circular accelerators</vt:lpstr>
      <vt:lpstr>4n=1 resonance in circular accelerators</vt:lpstr>
      <vt:lpstr>Drowned in a swamp of terms…?</vt:lpstr>
      <vt:lpstr>Space-charge halo mechanisms</vt:lpstr>
      <vt:lpstr>There are look-alike people</vt:lpstr>
      <vt:lpstr>What is the difference?</vt:lpstr>
      <vt:lpstr>Parametric Instability vs Particle Resonance</vt:lpstr>
      <vt:lpstr>Particle resonances in linear accelerators</vt:lpstr>
      <vt:lpstr>Particle resonances in high-intensity linacs</vt:lpstr>
      <vt:lpstr>4th order particle resonance            in high-intensity linacs </vt:lpstr>
      <vt:lpstr>Experiment 1: 4th order particle resonance GSI UNILAC</vt:lpstr>
      <vt:lpstr>Experiment 2: 4th order particle resonance SNS linac</vt:lpstr>
      <vt:lpstr>6th order particle resonance in high-intensity linacs </vt:lpstr>
      <vt:lpstr>6th order particle resonance in high intensity linear accelerators</vt:lpstr>
      <vt:lpstr>Parametric instabilities</vt:lpstr>
      <vt:lpstr>Parametric instabilities</vt:lpstr>
      <vt:lpstr>Parametric instabilities</vt:lpstr>
      <vt:lpstr>envelope instability (2nd order) in high intensity linear accelerators</vt:lpstr>
      <vt:lpstr>When does the envelope instability develop?</vt:lpstr>
      <vt:lpstr>3rd order instability in high intensity linear accelerators</vt:lpstr>
      <vt:lpstr>4th order instability in high intensity linear accelerators</vt:lpstr>
      <vt:lpstr>4th order instability in high intensity linear accelerators</vt:lpstr>
      <vt:lpstr>Parametric instabilities  observed in multiparticle simulations</vt:lpstr>
      <vt:lpstr>Parametric instabilities in actual linacs?</vt:lpstr>
      <vt:lpstr>No 3rd order parametric instability  in actual linacs</vt:lpstr>
      <vt:lpstr>No 4th order parametric instability  in actual linacs</vt:lpstr>
      <vt:lpstr>Landau damping</vt:lpstr>
      <vt:lpstr>Envelope instability effect reduced for (SNS) realistic distribution  </vt:lpstr>
      <vt:lpstr>Envelope instability effect reduced for (SNS) realistic distribution</vt:lpstr>
      <vt:lpstr>Related Experiments</vt:lpstr>
      <vt:lpstr>No sign of parametric instabilities in experiment data</vt:lpstr>
      <vt:lpstr>Tiefenback’s experiment</vt:lpstr>
      <vt:lpstr>In multi-particle simulations</vt:lpstr>
      <vt:lpstr>However, in actual linear accelerators</vt:lpstr>
      <vt:lpstr>Summary</vt:lpstr>
      <vt:lpstr>ECR Ion Source Design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RISP-PC10</dc:creator>
  <cp:lastModifiedBy>User</cp:lastModifiedBy>
  <cp:revision>3072</cp:revision>
  <cp:lastPrinted>2016-10-25T01:27:27Z</cp:lastPrinted>
  <dcterms:created xsi:type="dcterms:W3CDTF">2014-08-14T02:20:08Z</dcterms:created>
  <dcterms:modified xsi:type="dcterms:W3CDTF">2026-07-07T05:43:34Z</dcterms:modified>
</cp:coreProperties>
</file>