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6"/>
  </p:notesMasterIdLst>
  <p:handoutMasterIdLst>
    <p:handoutMasterId r:id="rId67"/>
  </p:handoutMasterIdLst>
  <p:sldIdLst>
    <p:sldId id="256" r:id="rId2"/>
    <p:sldId id="624" r:id="rId3"/>
    <p:sldId id="611" r:id="rId4"/>
    <p:sldId id="1072" r:id="rId5"/>
    <p:sldId id="531" r:id="rId6"/>
    <p:sldId id="1071" r:id="rId7"/>
    <p:sldId id="541" r:id="rId8"/>
    <p:sldId id="1069" r:id="rId9"/>
    <p:sldId id="318" r:id="rId10"/>
    <p:sldId id="563" r:id="rId11"/>
    <p:sldId id="562" r:id="rId12"/>
    <p:sldId id="319" r:id="rId13"/>
    <p:sldId id="320" r:id="rId14"/>
    <p:sldId id="635" r:id="rId15"/>
    <p:sldId id="321" r:id="rId16"/>
    <p:sldId id="605" r:id="rId17"/>
    <p:sldId id="553" r:id="rId18"/>
    <p:sldId id="1075" r:id="rId19"/>
    <p:sldId id="552" r:id="rId20"/>
    <p:sldId id="660" r:id="rId21"/>
    <p:sldId id="1076" r:id="rId22"/>
    <p:sldId id="661" r:id="rId23"/>
    <p:sldId id="1073" r:id="rId24"/>
    <p:sldId id="322" r:id="rId25"/>
    <p:sldId id="566" r:id="rId26"/>
    <p:sldId id="1077" r:id="rId27"/>
    <p:sldId id="567" r:id="rId28"/>
    <p:sldId id="568" r:id="rId29"/>
    <p:sldId id="1074" r:id="rId30"/>
    <p:sldId id="587" r:id="rId31"/>
    <p:sldId id="1070" r:id="rId32"/>
    <p:sldId id="588" r:id="rId33"/>
    <p:sldId id="365" r:id="rId34"/>
    <p:sldId id="519" r:id="rId35"/>
    <p:sldId id="571" r:id="rId36"/>
    <p:sldId id="440" r:id="rId37"/>
    <p:sldId id="578" r:id="rId38"/>
    <p:sldId id="488" r:id="rId39"/>
    <p:sldId id="629" r:id="rId40"/>
    <p:sldId id="630" r:id="rId41"/>
    <p:sldId id="489" r:id="rId42"/>
    <p:sldId id="490" r:id="rId43"/>
    <p:sldId id="570" r:id="rId44"/>
    <p:sldId id="674" r:id="rId45"/>
    <p:sldId id="494" r:id="rId46"/>
    <p:sldId id="665" r:id="rId47"/>
    <p:sldId id="443" r:id="rId48"/>
    <p:sldId id="569" r:id="rId49"/>
    <p:sldId id="457" r:id="rId50"/>
    <p:sldId id="495" r:id="rId51"/>
    <p:sldId id="589" r:id="rId52"/>
    <p:sldId id="594" r:id="rId53"/>
    <p:sldId id="595" r:id="rId54"/>
    <p:sldId id="596" r:id="rId55"/>
    <p:sldId id="498" r:id="rId56"/>
    <p:sldId id="597" r:id="rId57"/>
    <p:sldId id="504" r:id="rId58"/>
    <p:sldId id="590" r:id="rId59"/>
    <p:sldId id="591" r:id="rId60"/>
    <p:sldId id="496" r:id="rId61"/>
    <p:sldId id="439" r:id="rId62"/>
    <p:sldId id="260" r:id="rId63"/>
    <p:sldId id="593" r:id="rId64"/>
    <p:sldId id="420" r:id="rId65"/>
  </p:sldIdLst>
  <p:sldSz cx="12192000" cy="6858000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E25E649-3F16-4E02-A733-19D2CDBF48F0}" styleName="보통 스타일 3 - 강조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317" autoAdjust="0"/>
    <p:restoredTop sz="96429" autoAdjust="0"/>
  </p:normalViewPr>
  <p:slideViewPr>
    <p:cSldViewPr snapToGrid="0">
      <p:cViewPr varScale="1">
        <p:scale>
          <a:sx n="87" d="100"/>
          <a:sy n="87" d="100"/>
        </p:scale>
        <p:origin x="235" y="7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-1123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8056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2" y="0"/>
            <a:ext cx="2945660" cy="498056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4F6D5417-9175-43E6-86D1-634955B49526}" type="datetimeFigureOut">
              <a:rPr lang="ko-KR" altLang="en-US" smtClean="0"/>
              <a:t>2026-07-05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60" cy="498055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2" y="9428584"/>
            <a:ext cx="2945660" cy="498055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4D5862B-04DA-4E36-B3BC-4609DB093E4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958369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8056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8056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EFBF1AB4-1017-4D90-8150-A8FEEEC1D07F}" type="datetimeFigureOut">
              <a:rPr lang="ko-KR" altLang="en-US" smtClean="0"/>
              <a:t>2026-07-05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2108" tIns="46054" rIns="92108" bIns="46054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60" cy="498055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2" y="9428584"/>
            <a:ext cx="2945660" cy="498055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5B477218-80E5-47D6-BD12-C9D8473201C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7172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477218-80E5-47D6-BD12-C9D8473201CF}" type="slidenum">
              <a:rPr lang="ko-KR" altLang="en-US" smtClean="0"/>
              <a:t>40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90504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7EFF8-1F00-4AD6-88CB-CD16D29F88CA}" type="datetimeFigureOut">
              <a:rPr lang="ko-KR" altLang="en-US" smtClean="0"/>
              <a:t>2026-07-05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B085D-80F1-4607-A062-B0AFE88148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9901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7EFF8-1F00-4AD6-88CB-CD16D29F88CA}" type="datetimeFigureOut">
              <a:rPr lang="ko-KR" altLang="en-US" smtClean="0"/>
              <a:t>2026-07-05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B085D-80F1-4607-A062-B0AFE8814810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986651F8-80AC-4BB1-B427-40B4A2F795C7}"/>
              </a:ext>
            </a:extLst>
          </p:cNvPr>
          <p:cNvSpPr/>
          <p:nvPr userDrawn="1"/>
        </p:nvSpPr>
        <p:spPr>
          <a:xfrm>
            <a:off x="493307" y="688452"/>
            <a:ext cx="11190693" cy="4274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3166" tIns="36583" rIns="73166" bIns="3658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altLang="ko-KR" sz="2560" b="1" kern="0" dirty="0">
              <a:solidFill>
                <a:schemeClr val="tx1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제목 개체 틀 1"/>
          <p:cNvSpPr>
            <a:spLocks noGrp="1"/>
          </p:cNvSpPr>
          <p:nvPr>
            <p:ph type="title"/>
          </p:nvPr>
        </p:nvSpPr>
        <p:spPr>
          <a:xfrm>
            <a:off x="493306" y="688452"/>
            <a:ext cx="11190693" cy="4274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400" b="1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3287766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B7EFF8-1F00-4AD6-88CB-CD16D29F88CA}" type="datetimeFigureOut">
              <a:rPr lang="ko-KR" altLang="en-US" smtClean="0"/>
              <a:t>2026-07-05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AB085D-80F1-4607-A062-B0AFE8814810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2B74A96-1D5F-4EEF-A8FD-A6AA60D5C9A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01683" y="0"/>
            <a:ext cx="863780" cy="383415"/>
          </a:xfrm>
          <a:prstGeom prst="rect">
            <a:avLst/>
          </a:prstGeom>
          <a:solidFill>
            <a:srgbClr val="0C2B64"/>
          </a:solidFill>
          <a:ln>
            <a:noFill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defTabSz="11398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defTabSz="11398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defTabSz="11398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defTabSz="11398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endParaRPr lang="ko-KR" altLang="en-US" sz="1440"/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73C7233E-7C66-4E7F-9845-8FE02A53ED6A}"/>
              </a:ext>
            </a:extLst>
          </p:cNvPr>
          <p:cNvGrpSpPr/>
          <p:nvPr userDrawn="1"/>
        </p:nvGrpSpPr>
        <p:grpSpPr>
          <a:xfrm>
            <a:off x="8609" y="6404783"/>
            <a:ext cx="12191999" cy="459809"/>
            <a:chOff x="1" y="7996258"/>
            <a:chExt cx="15236824" cy="574655"/>
          </a:xfrm>
        </p:grpSpPr>
        <p:sp>
          <p:nvSpPr>
            <p:cNvPr id="9" name="Rectangle 6">
              <a:extLst>
                <a:ext uri="{FF2B5EF4-FFF2-40B4-BE49-F238E27FC236}">
                  <a16:creationId xmlns:a16="http://schemas.microsoft.com/office/drawing/2014/main" id="{8D50119F-690A-401F-A959-1D7EC4E23D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" y="8363164"/>
              <a:ext cx="15236824" cy="207749"/>
            </a:xfrm>
            <a:prstGeom prst="rect">
              <a:avLst/>
            </a:prstGeom>
            <a:solidFill>
              <a:srgbClr val="0C2B64">
                <a:alpha val="31000"/>
              </a:srgbClr>
            </a:solidFill>
            <a:ln>
              <a:noFill/>
            </a:ln>
          </p:spPr>
          <p:txBody>
            <a:bodyPr/>
            <a:lstStyle>
              <a:lvl1pPr eaLnBrk="0" hangingPunct="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defTabSz="1139825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defTabSz="1139825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defTabSz="1139825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defTabSz="1139825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 sz="1440"/>
            </a:p>
          </p:txBody>
        </p:sp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C941DF6D-F6CA-4EB2-97B3-77113DC591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64944" y="7996258"/>
              <a:ext cx="3424555" cy="346358"/>
            </a:xfrm>
            <a:prstGeom prst="rect">
              <a:avLst/>
            </a:prstGeom>
          </p:spPr>
        </p:pic>
      </p:grpSp>
      <p:sp>
        <p:nvSpPr>
          <p:cNvPr id="11" name="슬라이드 번호 개체 틀 4"/>
          <p:cNvSpPr txBox="1">
            <a:spLocks/>
          </p:cNvSpPr>
          <p:nvPr userDrawn="1"/>
        </p:nvSpPr>
        <p:spPr>
          <a:xfrm>
            <a:off x="1365463" y="39564"/>
            <a:ext cx="2938117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6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2026 </a:t>
            </a:r>
            <a:r>
              <a:rPr lang="ko-KR" altLang="en-US" sz="16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고려대학교</a:t>
            </a:r>
            <a:endParaRPr lang="ko-KR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제목 개체 틀 15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2236103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6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36.png"/><Relationship Id="rId7" Type="http://schemas.openxmlformats.org/officeDocument/2006/relationships/image" Target="../media/image5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37.png"/><Relationship Id="rId9" Type="http://schemas.openxmlformats.org/officeDocument/2006/relationships/image" Target="../media/image5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0.png"/><Relationship Id="rId4" Type="http://schemas.openxmlformats.org/officeDocument/2006/relationships/image" Target="../media/image48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w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jpeg"/><Relationship Id="rId4" Type="http://schemas.openxmlformats.org/officeDocument/2006/relationships/image" Target="../media/image7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0.pn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png"/><Relationship Id="rId4" Type="http://schemas.openxmlformats.org/officeDocument/2006/relationships/image" Target="../media/image80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jpe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upload.wikimedia.org/wikipedia/commons/1/1e/Syncrotron_radiation_emission_as_a_function_of_the_beam_energy.png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6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8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8.png"/><Relationship Id="rId4" Type="http://schemas.openxmlformats.org/officeDocument/2006/relationships/image" Target="../media/image87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9.png"/><Relationship Id="rId4" Type="http://schemas.openxmlformats.org/officeDocument/2006/relationships/image" Target="../media/image6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3.png"/><Relationship Id="rId4" Type="http://schemas.openxmlformats.org/officeDocument/2006/relationships/image" Target="../media/image102.jpe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g"/><Relationship Id="rId2" Type="http://schemas.openxmlformats.org/officeDocument/2006/relationships/image" Target="../media/image10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b="1" dirty="0"/>
              <a:t>Introduction to </a:t>
            </a:r>
            <a:br>
              <a:rPr lang="en-US" altLang="ko-KR" b="1" dirty="0"/>
            </a:br>
            <a:r>
              <a:rPr lang="en-US" altLang="ko-KR" b="1" dirty="0"/>
              <a:t>PLS-II &amp; PAL-XFEL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en-US" altLang="ko-KR" dirty="0"/>
          </a:p>
          <a:p>
            <a:r>
              <a:rPr lang="en-US" altLang="ko-KR" dirty="0"/>
              <a:t>2026. 7. 6</a:t>
            </a:r>
          </a:p>
          <a:p>
            <a:r>
              <a:rPr lang="en-US" altLang="ko-KR" dirty="0" err="1"/>
              <a:t>Changbum</a:t>
            </a:r>
            <a:r>
              <a:rPr lang="en-US" altLang="ko-KR" dirty="0"/>
              <a:t> Kim</a:t>
            </a:r>
          </a:p>
          <a:p>
            <a:r>
              <a:rPr lang="en-US" altLang="ko-KR" dirty="0"/>
              <a:t>Pohang Accelerator Laboratory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60572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3306" y="1739704"/>
            <a:ext cx="5579021" cy="3746696"/>
          </a:xfrm>
          <a:prstGeom prst="rect">
            <a:avLst/>
          </a:prstGeo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PLS-II Electron Gun</a:t>
            </a:r>
            <a:endParaRPr lang="ko-KR" alt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563691" y="5486400"/>
            <a:ext cx="34382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PLS-II Thermionic Electron Gun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214392" y="5235644"/>
            <a:ext cx="35287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Circuit Diagram of Electron Gun</a:t>
            </a:r>
            <a:endParaRPr lang="ko-KR" altLang="en-US" dirty="0"/>
          </a:p>
        </p:txBody>
      </p:sp>
      <p:pic>
        <p:nvPicPr>
          <p:cNvPr id="15363" name="_x704893440" descr="EMB0000262c813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85"/>
          <a:stretch>
            <a:fillRect/>
          </a:stretch>
        </p:blipFill>
        <p:spPr bwMode="auto">
          <a:xfrm>
            <a:off x="6062048" y="2025445"/>
            <a:ext cx="5790462" cy="3109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1810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 descr="Vacuum tube with cathode and anod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1298" y="1592793"/>
            <a:ext cx="4071937" cy="442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79"/>
          <p:cNvSpPr txBox="1">
            <a:spLocks noChangeArrowheads="1"/>
          </p:cNvSpPr>
          <p:nvPr/>
        </p:nvSpPr>
        <p:spPr>
          <a:xfrm>
            <a:off x="1894302" y="1583267"/>
            <a:ext cx="3716982" cy="4433888"/>
          </a:xfrm>
          <a:prstGeom prst="rect">
            <a:avLst/>
          </a:prstGeom>
        </p:spPr>
        <p:txBody>
          <a:bodyPr lIns="91396" tIns="45700" rIns="91396" bIns="45700"/>
          <a:lstStyle/>
          <a:p>
            <a:pPr>
              <a:defRPr/>
            </a:pPr>
            <a:r>
              <a:rPr lang="en-US" altLang="ko-KR" sz="2800" u="sng" dirty="0"/>
              <a:t>Thermal electron </a:t>
            </a:r>
            <a:r>
              <a:rPr lang="en-US" altLang="ko-KR" sz="2800" dirty="0"/>
              <a:t>:</a:t>
            </a:r>
          </a:p>
          <a:p>
            <a:pPr>
              <a:defRPr/>
            </a:pPr>
            <a:endParaRPr lang="en-US" altLang="ko-KR" sz="2800" dirty="0"/>
          </a:p>
          <a:p>
            <a:pPr>
              <a:defRPr/>
            </a:pPr>
            <a:r>
              <a:rPr lang="en-US" altLang="ko-KR" sz="2400" dirty="0"/>
              <a:t>When the metal is heated hot, conduction band electrons escape from metal surface</a:t>
            </a:r>
          </a:p>
          <a:p>
            <a:pPr>
              <a:lnSpc>
                <a:spcPct val="150000"/>
              </a:lnSpc>
              <a:defRPr/>
            </a:pPr>
            <a:endParaRPr lang="en-US" altLang="ko-KR" sz="2400" baseline="-25000" dirty="0"/>
          </a:p>
          <a:p>
            <a:pPr>
              <a:lnSpc>
                <a:spcPct val="150000"/>
              </a:lnSpc>
              <a:defRPr/>
            </a:pPr>
            <a:r>
              <a:rPr lang="en-US" altLang="ko-KR" sz="2400" baseline="-25000" dirty="0"/>
              <a:t>        </a:t>
            </a:r>
            <a:r>
              <a:rPr lang="en-US" altLang="ko-KR" sz="2400" dirty="0"/>
              <a:t>I ~ T</a:t>
            </a:r>
            <a:r>
              <a:rPr lang="en-US" altLang="ko-KR" sz="2400" baseline="30000" dirty="0"/>
              <a:t>2</a:t>
            </a:r>
            <a:r>
              <a:rPr lang="en-US" altLang="ko-KR" sz="2400" dirty="0"/>
              <a:t>e</a:t>
            </a:r>
            <a:r>
              <a:rPr lang="en-US" altLang="ko-KR" sz="2400" baseline="30000" dirty="0"/>
              <a:t>-W/</a:t>
            </a:r>
            <a:r>
              <a:rPr lang="en-US" altLang="ko-KR" sz="2400" baseline="30000" dirty="0" err="1"/>
              <a:t>kT</a:t>
            </a:r>
            <a:endParaRPr lang="en-US" altLang="ko-KR" sz="2400" baseline="30000" dirty="0"/>
          </a:p>
          <a:p>
            <a:pPr>
              <a:lnSpc>
                <a:spcPct val="150000"/>
              </a:lnSpc>
              <a:defRPr/>
            </a:pPr>
            <a:r>
              <a:rPr lang="en-US" altLang="ko-KR" sz="2400" baseline="30000" dirty="0"/>
              <a:t>       </a:t>
            </a:r>
            <a:r>
              <a:rPr lang="en-US" altLang="ko-KR" dirty="0"/>
              <a:t>W</a:t>
            </a:r>
            <a:r>
              <a:rPr lang="en-US" altLang="ko-KR" sz="2400" dirty="0"/>
              <a:t> : work function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sz="2400" dirty="0"/>
              <a:t>    </a:t>
            </a:r>
            <a:r>
              <a:rPr lang="en-US" altLang="ko-KR" sz="2000" dirty="0"/>
              <a:t>* 1 eV ~ 11200 K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sz="2400" baseline="30000" dirty="0"/>
              <a:t>	</a:t>
            </a:r>
          </a:p>
          <a:p>
            <a:pPr>
              <a:defRPr/>
            </a:pPr>
            <a:endParaRPr lang="en-US" altLang="ko-KR" sz="2800" dirty="0"/>
          </a:p>
          <a:p>
            <a:pPr>
              <a:defRPr/>
            </a:pPr>
            <a:endParaRPr lang="en-US" altLang="ko-KR" sz="2800" dirty="0"/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Generation of Electron</a:t>
            </a:r>
            <a:r>
              <a:rPr lang="en-US" altLang="ko-KR" baseline="0" dirty="0"/>
              <a:t> Beam (Thermionic</a:t>
            </a:r>
            <a:r>
              <a:rPr lang="en-US" altLang="ko-KR" dirty="0"/>
              <a:t> Gun)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4910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Linear Accelerator (Basement Tunnel)</a:t>
            </a:r>
            <a:endParaRPr lang="ko-KR" altLang="en-US" dirty="0"/>
          </a:p>
        </p:txBody>
      </p:sp>
      <p:pic>
        <p:nvPicPr>
          <p:cNvPr id="4" name="Picture 2" descr="C:\Users\pal\Desktop\동아사이언스 촬영사진\사진\선형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11221" y="1190587"/>
            <a:ext cx="7971471" cy="53043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3" descr="C:\Users\pal\Desktop\동아사이언스 촬영사진\사진\선형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9232770" y="1009353"/>
            <a:ext cx="1714634" cy="25717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3" descr="C:\Users\Changbum Kim\Desktop\사진\전송계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000000">
            <a:off x="354867" y="2922321"/>
            <a:ext cx="2191095" cy="32861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8"/>
          <p:cNvSpPr txBox="1"/>
          <p:nvPr/>
        </p:nvSpPr>
        <p:spPr>
          <a:xfrm rot="21000000">
            <a:off x="898833" y="5771901"/>
            <a:ext cx="1668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err="1">
                <a:solidFill>
                  <a:schemeClr val="bg1"/>
                </a:solidFill>
              </a:rPr>
              <a:t>빔전송계</a:t>
            </a:r>
            <a:r>
              <a:rPr lang="en-US" altLang="ko-KR" b="1" dirty="0">
                <a:solidFill>
                  <a:schemeClr val="bg1"/>
                </a:solidFill>
              </a:rPr>
              <a:t>(BTL)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918603BE-86D6-46EB-B4ED-708CF572AF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4138" y="4219311"/>
            <a:ext cx="4240664" cy="2154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en-US" altLang="ko-KR" sz="2000" b="1" dirty="0">
                <a:solidFill>
                  <a:srgbClr val="3333FF"/>
                </a:solidFill>
                <a:latin typeface="+mn-lt"/>
                <a:ea typeface="굴림체" panose="020B0609000101010101" pitchFamily="49" charset="-127"/>
                <a:cs typeface="Times New Roman" panose="02020603050405020304" pitchFamily="18" charset="0"/>
              </a:rPr>
              <a:t> Length: 180m</a:t>
            </a:r>
          </a:p>
          <a:p>
            <a:pPr eaLnBrk="1" hangingPunct="1">
              <a:lnSpc>
                <a:spcPct val="70000"/>
              </a:lnSpc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en-US" altLang="ko-KR" sz="2000" b="1" dirty="0">
                <a:solidFill>
                  <a:srgbClr val="3333FF"/>
                </a:solidFill>
                <a:latin typeface="+mn-lt"/>
                <a:ea typeface="굴림체" panose="020B0609000101010101" pitchFamily="49" charset="-127"/>
                <a:cs typeface="Times New Roman" panose="02020603050405020304" pitchFamily="18" charset="0"/>
              </a:rPr>
              <a:t> Thermionic electron gun</a:t>
            </a:r>
          </a:p>
          <a:p>
            <a:pPr eaLnBrk="1" hangingPunct="1">
              <a:lnSpc>
                <a:spcPct val="70000"/>
              </a:lnSpc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en-US" altLang="ko-KR" sz="2000" b="1" dirty="0">
                <a:solidFill>
                  <a:srgbClr val="3333FF"/>
                </a:solidFill>
                <a:latin typeface="+mn-lt"/>
                <a:ea typeface="굴림체" panose="020B0609000101010101" pitchFamily="49" charset="-127"/>
                <a:cs typeface="Times New Roman" panose="02020603050405020304" pitchFamily="18" charset="0"/>
              </a:rPr>
              <a:t> 1 A, 10Hz pulsed beam</a:t>
            </a:r>
          </a:p>
          <a:p>
            <a:pPr eaLnBrk="1" hangingPunct="1">
              <a:lnSpc>
                <a:spcPct val="70000"/>
              </a:lnSpc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en-US" altLang="ko-KR" sz="2000" b="1" dirty="0">
                <a:solidFill>
                  <a:srgbClr val="3333FF"/>
                </a:solidFill>
                <a:latin typeface="+mn-lt"/>
                <a:ea typeface="굴림체" panose="020B0609000101010101" pitchFamily="49" charset="-127"/>
                <a:cs typeface="Times New Roman" panose="02020603050405020304" pitchFamily="18" charset="0"/>
              </a:rPr>
              <a:t> Norm. </a:t>
            </a:r>
            <a:r>
              <a:rPr lang="en-US" altLang="ko-KR" sz="2000" b="1" dirty="0" err="1">
                <a:solidFill>
                  <a:srgbClr val="3333FF"/>
                </a:solidFill>
                <a:latin typeface="+mn-lt"/>
                <a:ea typeface="굴림체" panose="020B0609000101010101" pitchFamily="49" charset="-127"/>
                <a:cs typeface="Times New Roman" panose="02020603050405020304" pitchFamily="18" charset="0"/>
              </a:rPr>
              <a:t>emittance</a:t>
            </a:r>
            <a:r>
              <a:rPr lang="en-US" altLang="ko-KR" sz="2000" b="1" dirty="0">
                <a:solidFill>
                  <a:srgbClr val="3333FF"/>
                </a:solidFill>
                <a:latin typeface="+mn-lt"/>
                <a:ea typeface="굴림체" panose="020B0609000101010101" pitchFamily="49" charset="-127"/>
                <a:cs typeface="Times New Roman" panose="02020603050405020304" pitchFamily="18" charset="0"/>
              </a:rPr>
              <a:t>: 150 µ</a:t>
            </a:r>
            <a:r>
              <a:rPr lang="en-US" altLang="ko-KR" sz="2000" b="1" dirty="0" err="1">
                <a:solidFill>
                  <a:srgbClr val="3333FF"/>
                </a:solidFill>
                <a:latin typeface="+mn-lt"/>
                <a:ea typeface="굴림체" panose="020B0609000101010101" pitchFamily="49" charset="-127"/>
                <a:cs typeface="Times New Roman" panose="02020603050405020304" pitchFamily="18" charset="0"/>
              </a:rPr>
              <a:t>mrad</a:t>
            </a:r>
            <a:endParaRPr lang="en-US" altLang="ko-KR" sz="2000" b="1" dirty="0">
              <a:solidFill>
                <a:srgbClr val="3333FF"/>
              </a:solidFill>
              <a:latin typeface="+mn-lt"/>
              <a:ea typeface="굴림체" panose="020B0609000101010101" pitchFamily="49" charset="-127"/>
              <a:cs typeface="Times New Roman" panose="02020603050405020304" pitchFamily="18" charset="0"/>
            </a:endParaRPr>
          </a:p>
          <a:p>
            <a:pPr eaLnBrk="1" hangingPunct="1">
              <a:lnSpc>
                <a:spcPct val="70000"/>
              </a:lnSpc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en-US" altLang="ko-KR" sz="2000" b="1" dirty="0">
                <a:solidFill>
                  <a:srgbClr val="3333FF"/>
                </a:solidFill>
                <a:latin typeface="+mn-lt"/>
                <a:ea typeface="굴림체" panose="020B0609000101010101" pitchFamily="49" charset="-127"/>
                <a:cs typeface="Times New Roman" panose="02020603050405020304" pitchFamily="18" charset="0"/>
              </a:rPr>
              <a:t> 46 accelerating columns</a:t>
            </a:r>
          </a:p>
          <a:p>
            <a:pPr eaLnBrk="1" hangingPunct="1">
              <a:lnSpc>
                <a:spcPct val="70000"/>
              </a:lnSpc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en-US" altLang="ko-KR" sz="2000" b="1" dirty="0">
                <a:solidFill>
                  <a:srgbClr val="3333FF"/>
                </a:solidFill>
                <a:latin typeface="+mn-lt"/>
                <a:ea typeface="굴림체" panose="020B0609000101010101" pitchFamily="49" charset="-127"/>
                <a:cs typeface="Times New Roman" panose="02020603050405020304" pitchFamily="18" charset="0"/>
              </a:rPr>
              <a:t> 3.0 GeV, full energy injection</a:t>
            </a:r>
          </a:p>
        </p:txBody>
      </p:sp>
    </p:spTree>
    <p:extLst>
      <p:ext uri="{BB962C8B-B14F-4D97-AF65-F5344CB8AC3E}">
        <p14:creationId xmlns:p14="http://schemas.microsoft.com/office/powerpoint/2010/main" val="4248472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Linear Accelerator (First Floor)</a:t>
            </a:r>
            <a:endParaRPr lang="ko-KR" altLang="en-US" dirty="0"/>
          </a:p>
        </p:txBody>
      </p:sp>
      <p:pic>
        <p:nvPicPr>
          <p:cNvPr id="4" name="Picture 2" descr="C:\Windows.old\Documents and Settings\chbkim\My Documents\Work\기타업무\2011 홍보브로셔\사진\선형갤러리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8721" y="1228097"/>
            <a:ext cx="7782799" cy="51904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7667626" y="4703562"/>
            <a:ext cx="4228718" cy="1417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en-US" altLang="ko-KR" sz="2000" b="1" dirty="0">
                <a:solidFill>
                  <a:schemeClr val="accent4"/>
                </a:solidFill>
                <a:latin typeface="+mn-lt"/>
                <a:ea typeface="굴림체" panose="020B0609000101010101" pitchFamily="49" charset="-127"/>
                <a:cs typeface="Times New Roman" panose="02020603050405020304" pitchFamily="18" charset="0"/>
              </a:rPr>
              <a:t> 2,856 MHz (S-band) </a:t>
            </a:r>
          </a:p>
          <a:p>
            <a:pPr eaLnBrk="1" hangingPunct="1">
              <a:lnSpc>
                <a:spcPct val="70000"/>
              </a:lnSpc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en-US" altLang="ko-KR" sz="2000" b="1" dirty="0">
                <a:solidFill>
                  <a:srgbClr val="FFC000"/>
                </a:solidFill>
                <a:latin typeface="+mn-lt"/>
                <a:ea typeface="굴림체" panose="020B0609000101010101" pitchFamily="49" charset="-127"/>
                <a:cs typeface="Times New Roman" panose="02020603050405020304" pitchFamily="18" charset="0"/>
              </a:rPr>
              <a:t> </a:t>
            </a:r>
            <a:r>
              <a:rPr lang="en-US" altLang="ko-KR" sz="2000" b="1" dirty="0">
                <a:solidFill>
                  <a:schemeClr val="accent4"/>
                </a:solidFill>
                <a:latin typeface="+mn-lt"/>
                <a:ea typeface="굴림체" panose="020B0609000101010101" pitchFamily="49" charset="-127"/>
                <a:cs typeface="Times New Roman" panose="02020603050405020304" pitchFamily="18" charset="0"/>
              </a:rPr>
              <a:t>17 modulators (200MW, 7.5µs)</a:t>
            </a:r>
          </a:p>
          <a:p>
            <a:pPr eaLnBrk="1" hangingPunct="1">
              <a:lnSpc>
                <a:spcPct val="70000"/>
              </a:lnSpc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en-US" altLang="ko-KR" sz="2000" b="1" dirty="0">
                <a:solidFill>
                  <a:schemeClr val="accent4"/>
                </a:solidFill>
                <a:latin typeface="+mn-lt"/>
                <a:ea typeface="굴림체" panose="020B0609000101010101" pitchFamily="49" charset="-127"/>
                <a:cs typeface="Times New Roman" panose="02020603050405020304" pitchFamily="18" charset="0"/>
              </a:rPr>
              <a:t> 17 klystrons (80 MW, 4µs)</a:t>
            </a:r>
          </a:p>
          <a:p>
            <a:pPr eaLnBrk="1" hangingPunct="1">
              <a:lnSpc>
                <a:spcPct val="70000"/>
              </a:lnSpc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en-US" altLang="ko-KR" sz="2000" b="1" dirty="0">
                <a:solidFill>
                  <a:schemeClr val="accent4"/>
                </a:solidFill>
                <a:latin typeface="+mn-lt"/>
                <a:ea typeface="굴림체" panose="020B0609000101010101" pitchFamily="49" charset="-127"/>
                <a:cs typeface="Times New Roman" panose="02020603050405020304" pitchFamily="18" charset="0"/>
              </a:rPr>
              <a:t> 16 energy </a:t>
            </a:r>
            <a:r>
              <a:rPr lang="en-US" altLang="ko-KR" sz="2000" b="1" dirty="0" err="1">
                <a:solidFill>
                  <a:schemeClr val="accent4"/>
                </a:solidFill>
                <a:latin typeface="+mn-lt"/>
                <a:ea typeface="굴림체" panose="020B0609000101010101" pitchFamily="49" charset="-127"/>
                <a:cs typeface="Times New Roman" panose="02020603050405020304" pitchFamily="18" charset="0"/>
              </a:rPr>
              <a:t>doublers</a:t>
            </a:r>
            <a:r>
              <a:rPr lang="en-US" altLang="ko-KR" sz="2000" b="1" dirty="0">
                <a:solidFill>
                  <a:schemeClr val="accent4"/>
                </a:solidFill>
                <a:latin typeface="+mn-lt"/>
                <a:ea typeface="굴림체" panose="020B0609000101010101" pitchFamily="49" charset="-127"/>
                <a:cs typeface="Times New Roman" panose="02020603050405020304" pitchFamily="18" charset="0"/>
              </a:rPr>
              <a:t> (gain=1.5)</a:t>
            </a:r>
          </a:p>
        </p:txBody>
      </p:sp>
    </p:spTree>
    <p:extLst>
      <p:ext uri="{BB962C8B-B14F-4D97-AF65-F5344CB8AC3E}">
        <p14:creationId xmlns:p14="http://schemas.microsoft.com/office/powerpoint/2010/main" val="503980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474" y="1180821"/>
            <a:ext cx="6524130" cy="5195811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Accelerating Structure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903114" y="6376632"/>
            <a:ext cx="61928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/>
              <a:t>Klaus </a:t>
            </a:r>
            <a:r>
              <a:rPr lang="en-US" altLang="ko-KR" sz="1600" dirty="0" err="1"/>
              <a:t>Wille</a:t>
            </a:r>
            <a:r>
              <a:rPr lang="en-US" altLang="ko-KR" sz="1600" dirty="0"/>
              <a:t>, </a:t>
            </a:r>
            <a:r>
              <a:rPr lang="en-US" altLang="ko-KR" sz="1600" i="1" dirty="0"/>
              <a:t>The Physics of Particle Accelerators: An Introduction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991049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Storage Ring</a:t>
            </a:r>
            <a:endParaRPr lang="ko-KR" altLang="en-US" dirty="0"/>
          </a:p>
        </p:txBody>
      </p:sp>
      <p:pic>
        <p:nvPicPr>
          <p:cNvPr id="4" name="Picture 2" descr="C:\Users\pal\Desktop\동아사이언스 촬영사진\사진촬영_동아사이언스(20120109)\DSC_86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37" y="1115936"/>
            <a:ext cx="8053187" cy="5357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C:\Users\Changbum Kim\Desktop\사진\저장링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79" y="1319717"/>
            <a:ext cx="5525147" cy="14526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73011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400" b="1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PLS-II Lattice (Double Band </a:t>
            </a:r>
            <a:r>
              <a:rPr lang="en-US" altLang="ko-KR" sz="2400" b="1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Achromat</a:t>
            </a:r>
            <a:r>
              <a:rPr lang="en-US" altLang="ko-KR" sz="2400" b="1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)</a:t>
            </a:r>
            <a:endParaRPr lang="ko-KR" altLang="en-US" dirty="0"/>
          </a:p>
        </p:txBody>
      </p:sp>
      <p:pic>
        <p:nvPicPr>
          <p:cNvPr id="4" name="그림 18" descr="Linear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7641" y="1151243"/>
            <a:ext cx="8143875" cy="507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1191" y="6420413"/>
            <a:ext cx="274637" cy="15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14"/>
          <p:cNvSpPr txBox="1">
            <a:spLocks noChangeArrowheads="1"/>
          </p:cNvSpPr>
          <p:nvPr/>
        </p:nvSpPr>
        <p:spPr bwMode="auto">
          <a:xfrm>
            <a:off x="3978378" y="6332307"/>
            <a:ext cx="85725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9pPr>
          </a:lstStyle>
          <a:p>
            <a:pPr eaLnBrk="1" latinLnBrk="0" hangingPunct="1"/>
            <a:r>
              <a:rPr kumimoji="0" lang="en-US" altLang="ko-KR" sz="1600">
                <a:latin typeface="+mn-ea"/>
                <a:ea typeface="+mn-ea"/>
              </a:rPr>
              <a:t>Bend</a:t>
            </a:r>
            <a:endParaRPr kumimoji="0" lang="ko-KR" altLang="en-US" sz="1600">
              <a:latin typeface="+mn-ea"/>
              <a:ea typeface="+mn-ea"/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1378" y="6417542"/>
            <a:ext cx="214313" cy="17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16"/>
          <p:cNvSpPr txBox="1">
            <a:spLocks noChangeArrowheads="1"/>
          </p:cNvSpPr>
          <p:nvPr/>
        </p:nvSpPr>
        <p:spPr bwMode="auto">
          <a:xfrm>
            <a:off x="5335690" y="6332307"/>
            <a:ext cx="162058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9pPr>
          </a:lstStyle>
          <a:p>
            <a:pPr eaLnBrk="1" latinLnBrk="0" hangingPunct="1"/>
            <a:r>
              <a:rPr kumimoji="0" lang="en-US" altLang="ko-KR" sz="1600" dirty="0">
                <a:latin typeface="+mn-ea"/>
                <a:ea typeface="+mn-ea"/>
              </a:rPr>
              <a:t>Quadrupole</a:t>
            </a:r>
            <a:endParaRPr kumimoji="0" lang="ko-KR" altLang="en-US" sz="1600" dirty="0">
              <a:latin typeface="+mn-ea"/>
              <a:ea typeface="+mn-ea"/>
            </a:endParaRPr>
          </a:p>
        </p:txBody>
      </p:sp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628" y="6382927"/>
            <a:ext cx="171450" cy="22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18"/>
          <p:cNvSpPr txBox="1">
            <a:spLocks noChangeArrowheads="1"/>
          </p:cNvSpPr>
          <p:nvPr/>
        </p:nvSpPr>
        <p:spPr bwMode="auto">
          <a:xfrm>
            <a:off x="7305778" y="6332307"/>
            <a:ext cx="142875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9pPr>
          </a:lstStyle>
          <a:p>
            <a:pPr eaLnBrk="1" latinLnBrk="0" hangingPunct="1"/>
            <a:r>
              <a:rPr kumimoji="0" lang="en-US" altLang="ko-KR" sz="1600" dirty="0" err="1">
                <a:latin typeface="+mn-ea"/>
                <a:ea typeface="+mn-ea"/>
              </a:rPr>
              <a:t>Sextupole</a:t>
            </a:r>
            <a:endParaRPr kumimoji="0" lang="ko-KR" altLang="en-US" sz="1600" dirty="0">
              <a:latin typeface="+mn-ea"/>
              <a:ea typeface="+mn-ea"/>
            </a:endParaRPr>
          </a:p>
        </p:txBody>
      </p:sp>
      <p:cxnSp>
        <p:nvCxnSpPr>
          <p:cNvPr id="11" name="직선 화살표 연결선 10"/>
          <p:cNvCxnSpPr>
            <a:cxnSpLocks noChangeShapeType="1"/>
          </p:cNvCxnSpPr>
          <p:nvPr/>
        </p:nvCxnSpPr>
        <p:spPr bwMode="auto">
          <a:xfrm>
            <a:off x="5316641" y="6078843"/>
            <a:ext cx="1143000" cy="317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" name="TextBox 78"/>
          <p:cNvSpPr txBox="1">
            <a:spLocks noChangeArrowheads="1"/>
          </p:cNvSpPr>
          <p:nvPr/>
        </p:nvSpPr>
        <p:spPr bwMode="auto">
          <a:xfrm>
            <a:off x="5602391" y="6078843"/>
            <a:ext cx="64472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9pPr>
          </a:lstStyle>
          <a:p>
            <a:pPr eaLnBrk="1" latinLnBrk="0" hangingPunct="1"/>
            <a:r>
              <a:rPr kumimoji="0" lang="en-US" altLang="ko-KR" sz="1400" dirty="0">
                <a:latin typeface="+mn-ea"/>
                <a:ea typeface="+mn-ea"/>
              </a:rPr>
              <a:t>3.4 m</a:t>
            </a:r>
            <a:endParaRPr kumimoji="0" lang="ko-KR" altLang="en-US" sz="1400" dirty="0">
              <a:latin typeface="+mn-ea"/>
              <a:ea typeface="+mn-ea"/>
            </a:endParaRPr>
          </a:p>
        </p:txBody>
      </p:sp>
      <p:sp>
        <p:nvSpPr>
          <p:cNvPr id="13" name="TextBox 78"/>
          <p:cNvSpPr txBox="1">
            <a:spLocks noChangeArrowheads="1"/>
          </p:cNvSpPr>
          <p:nvPr/>
        </p:nvSpPr>
        <p:spPr bwMode="auto">
          <a:xfrm>
            <a:off x="8975034" y="6101529"/>
            <a:ext cx="74411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9pPr>
          </a:lstStyle>
          <a:p>
            <a:pPr eaLnBrk="1" latinLnBrk="0" hangingPunct="1"/>
            <a:r>
              <a:rPr kumimoji="0" lang="en-US" altLang="ko-KR" sz="1400" dirty="0">
                <a:latin typeface="+mn-ea"/>
                <a:ea typeface="+mn-ea"/>
              </a:rPr>
              <a:t>6.86 m</a:t>
            </a:r>
            <a:endParaRPr kumimoji="0" lang="ko-KR" altLang="en-US" sz="1400" dirty="0">
              <a:latin typeface="+mn-ea"/>
              <a:ea typeface="+mn-ea"/>
            </a:endParaRPr>
          </a:p>
        </p:txBody>
      </p:sp>
      <p:sp>
        <p:nvSpPr>
          <p:cNvPr id="14" name="TextBox 10"/>
          <p:cNvSpPr txBox="1">
            <a:spLocks noChangeArrowheads="1"/>
          </p:cNvSpPr>
          <p:nvPr/>
        </p:nvSpPr>
        <p:spPr bwMode="auto">
          <a:xfrm>
            <a:off x="3459266" y="2179943"/>
            <a:ext cx="4286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9pPr>
          </a:lstStyle>
          <a:p>
            <a:pPr eaLnBrk="1" latinLnBrk="0" hangingPunct="1"/>
            <a:r>
              <a:rPr kumimoji="0" lang="en-US" altLang="ko-KR" sz="2000">
                <a:solidFill>
                  <a:srgbClr val="3333CC"/>
                </a:solidFill>
                <a:latin typeface="Symbol" panose="05050102010706020507" pitchFamily="18" charset="2"/>
              </a:rPr>
              <a:t>b</a:t>
            </a:r>
            <a:r>
              <a:rPr kumimoji="0" lang="en-US" altLang="ko-KR" sz="1400">
                <a:solidFill>
                  <a:srgbClr val="3333CC"/>
                </a:solidFill>
              </a:rPr>
              <a:t>x</a:t>
            </a:r>
            <a:endParaRPr kumimoji="0" lang="ko-KR" altLang="en-US" sz="2000">
              <a:solidFill>
                <a:srgbClr val="3333CC"/>
              </a:solidFill>
            </a:endParaRPr>
          </a:p>
        </p:txBody>
      </p:sp>
      <p:sp>
        <p:nvSpPr>
          <p:cNvPr id="15" name="TextBox 11"/>
          <p:cNvSpPr txBox="1">
            <a:spLocks noChangeArrowheads="1"/>
          </p:cNvSpPr>
          <p:nvPr/>
        </p:nvSpPr>
        <p:spPr bwMode="auto">
          <a:xfrm>
            <a:off x="4459391" y="2751443"/>
            <a:ext cx="4286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9pPr>
          </a:lstStyle>
          <a:p>
            <a:pPr eaLnBrk="1" latinLnBrk="0" hangingPunct="1"/>
            <a:r>
              <a:rPr kumimoji="0" lang="en-US" altLang="ko-KR" sz="2000">
                <a:solidFill>
                  <a:srgbClr val="FF0000"/>
                </a:solidFill>
                <a:latin typeface="Symbol" panose="05050102010706020507" pitchFamily="18" charset="2"/>
              </a:rPr>
              <a:t>b</a:t>
            </a:r>
            <a:r>
              <a:rPr kumimoji="0" lang="en-US" altLang="ko-KR" sz="1400">
                <a:solidFill>
                  <a:srgbClr val="FF0000"/>
                </a:solidFill>
              </a:rPr>
              <a:t>y</a:t>
            </a:r>
            <a:endParaRPr kumimoji="0" lang="ko-KR" altLang="en-US" sz="2000">
              <a:solidFill>
                <a:srgbClr val="FF0000"/>
              </a:solidFill>
            </a:endParaRPr>
          </a:p>
        </p:txBody>
      </p:sp>
      <p:sp>
        <p:nvSpPr>
          <p:cNvPr id="16" name="TextBox 12"/>
          <p:cNvSpPr txBox="1">
            <a:spLocks noChangeArrowheads="1"/>
          </p:cNvSpPr>
          <p:nvPr/>
        </p:nvSpPr>
        <p:spPr bwMode="auto">
          <a:xfrm>
            <a:off x="5673828" y="2037068"/>
            <a:ext cx="4286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굴림" panose="020B0600000101010101" pitchFamily="50" charset="-127"/>
              </a:defRPr>
            </a:lvl9pPr>
          </a:lstStyle>
          <a:p>
            <a:pPr eaLnBrk="1" latinLnBrk="0" hangingPunct="1"/>
            <a:r>
              <a:rPr kumimoji="0" lang="en-US" altLang="ko-KR" sz="2000">
                <a:solidFill>
                  <a:srgbClr val="66FF33"/>
                </a:solidFill>
                <a:latin typeface="Symbol" panose="05050102010706020507" pitchFamily="18" charset="2"/>
              </a:rPr>
              <a:t>h</a:t>
            </a:r>
            <a:r>
              <a:rPr kumimoji="0" lang="en-US" altLang="ko-KR" sz="1400">
                <a:solidFill>
                  <a:srgbClr val="66FF33"/>
                </a:solidFill>
              </a:rPr>
              <a:t>x</a:t>
            </a:r>
            <a:endParaRPr kumimoji="0" lang="ko-KR" altLang="en-US" sz="2000">
              <a:solidFill>
                <a:srgbClr val="66FF33"/>
              </a:solidFill>
            </a:endParaRPr>
          </a:p>
        </p:txBody>
      </p:sp>
      <p:cxnSp>
        <p:nvCxnSpPr>
          <p:cNvPr id="17" name="직선 화살표 연결선 22"/>
          <p:cNvCxnSpPr>
            <a:cxnSpLocks noChangeShapeType="1"/>
          </p:cNvCxnSpPr>
          <p:nvPr/>
        </p:nvCxnSpPr>
        <p:spPr bwMode="auto">
          <a:xfrm rot="10800000">
            <a:off x="8459891" y="6078843"/>
            <a:ext cx="1785937" cy="317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3155078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Synchrotron Radiation</a:t>
            </a:r>
            <a:endParaRPr lang="ko-KR" altLang="en-US" dirty="0"/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0418" y="1832126"/>
            <a:ext cx="5899297" cy="3637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4" descr="prin04_0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8208" y="1867302"/>
            <a:ext cx="5876107" cy="3567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Object 5"/>
          <p:cNvGraphicFramePr>
            <a:graphicFrameLocks noChangeAspect="1"/>
          </p:cNvGraphicFramePr>
          <p:nvPr/>
        </p:nvGraphicFramePr>
        <p:xfrm>
          <a:off x="7388578" y="5564540"/>
          <a:ext cx="3735388" cy="53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4" name="Equation" r:id="rId5" imgW="1701720" imgH="241200" progId="Equation.3">
                  <p:embed/>
                </p:oleObj>
              </mc:Choice>
              <mc:Fallback>
                <p:oleObj name="Equation" r:id="rId5" imgW="1701720" imgH="241200" progId="Equation.3">
                  <p:embed/>
                  <p:pic>
                    <p:nvPicPr>
                      <p:cNvPr id="8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88578" y="5564540"/>
                        <a:ext cx="3735388" cy="530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15670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>
            <a:extLst>
              <a:ext uri="{FF2B5EF4-FFF2-40B4-BE49-F238E27FC236}">
                <a16:creationId xmlns:a16="http://schemas.microsoft.com/office/drawing/2014/main" id="{D9B95A84-110A-4E04-AE87-8624F08E0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Radiation</a:t>
            </a:r>
            <a:endParaRPr lang="ko-KR" alt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E43999-D84F-4C22-993B-47EEAA1B67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555699" y="1498059"/>
            <a:ext cx="5695591" cy="4905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56AA191C-0B85-4284-AF9A-340636D347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1387" y="2458376"/>
            <a:ext cx="3065848" cy="2985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075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Radiation from Circular Electron Motion</a:t>
            </a:r>
            <a:endParaRPr lang="ko-KR" altLang="en-US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879" y="1408347"/>
            <a:ext cx="5699100" cy="4907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2979" y="1314895"/>
            <a:ext cx="5038927" cy="5001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타원 1"/>
          <p:cNvSpPr/>
          <p:nvPr/>
        </p:nvSpPr>
        <p:spPr>
          <a:xfrm>
            <a:off x="6434667" y="5023556"/>
            <a:ext cx="1524000" cy="63217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5126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838200" y="1361440"/>
            <a:ext cx="10515600" cy="4815523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altLang="ko-KR" sz="2400" dirty="0"/>
              <a:t>Pohang Accelerator Laboratory (PAL)</a:t>
            </a:r>
          </a:p>
          <a:p>
            <a:pPr>
              <a:lnSpc>
                <a:spcPct val="200000"/>
              </a:lnSpc>
            </a:pPr>
            <a:r>
              <a:rPr lang="en-US" altLang="ko-KR" sz="2400" dirty="0"/>
              <a:t>Pohang Light Source-II (PLS-II)</a:t>
            </a:r>
          </a:p>
          <a:p>
            <a:pPr>
              <a:lnSpc>
                <a:spcPct val="200000"/>
              </a:lnSpc>
            </a:pPr>
            <a:r>
              <a:rPr lang="en-US" altLang="ko-KR" sz="2400" dirty="0"/>
              <a:t>PAL X-ray Free Electron Laser (PAL-XFEL)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Contents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16736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Characteristics of Synchrotron Radiation </a:t>
            </a:r>
            <a:endParaRPr lang="ko-KR" altLang="en-US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4316" y="1182047"/>
            <a:ext cx="7783367" cy="548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768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>
            <a:extLst>
              <a:ext uri="{FF2B5EF4-FFF2-40B4-BE49-F238E27FC236}">
                <a16:creationId xmlns:a16="http://schemas.microsoft.com/office/drawing/2014/main" id="{2CDF1CE1-0C43-447A-B361-F5C941E2A6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Wavelength of Electromagnetic Wave</a:t>
            </a:r>
            <a:endParaRPr lang="ko-KR" altLang="en-US" dirty="0"/>
          </a:p>
        </p:txBody>
      </p:sp>
      <p:pic>
        <p:nvPicPr>
          <p:cNvPr id="4" name="Picture 2" descr="C:\Users\Changbum Kim\Desktop\새 폴더\1328173052445.jpg">
            <a:extLst>
              <a:ext uri="{FF2B5EF4-FFF2-40B4-BE49-F238E27FC236}">
                <a16:creationId xmlns:a16="http://schemas.microsoft.com/office/drawing/2014/main" id="{A9A4B092-7C20-4C4D-B0DE-599D5327FA8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1955" y="1241677"/>
            <a:ext cx="8182837" cy="53390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39726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/>
              <a:t>Insertion Devices</a:t>
            </a:r>
          </a:p>
        </p:txBody>
      </p:sp>
      <p:pic>
        <p:nvPicPr>
          <p:cNvPr id="5" name="Picture 2" descr="C:\Documents and Settings\chbkim\바탕 화면\menu2_1_img06.gif"/>
          <p:cNvPicPr>
            <a:picLocks noChangeAspect="1" noChangeArrowheads="1"/>
          </p:cNvPicPr>
          <p:nvPr/>
        </p:nvPicPr>
        <p:blipFill rotWithShape="1">
          <a:blip r:embed="rId2" cstate="print"/>
          <a:srcRect l="2679" t="4729" r="2954" b="5149"/>
          <a:stretch/>
        </p:blipFill>
        <p:spPr bwMode="auto">
          <a:xfrm>
            <a:off x="467906" y="2168300"/>
            <a:ext cx="5268329" cy="335423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3563" y="5852067"/>
            <a:ext cx="3028960" cy="513103"/>
          </a:xfrm>
          <a:prstGeom prst="rect">
            <a:avLst/>
          </a:prstGeom>
        </p:spPr>
      </p:pic>
      <p:pic>
        <p:nvPicPr>
          <p:cNvPr id="10" name="Picture 4" descr="prin04_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5606" y="1454558"/>
            <a:ext cx="5956681" cy="3780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8174743" y="5370340"/>
                <a:ext cx="1352358" cy="3907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dirty="0"/>
                  <a:t>I </a:t>
                </a:r>
                <a14:m>
                  <m:oMath xmlns:m="http://schemas.openxmlformats.org/officeDocument/2006/math">
                    <m:r>
                      <a:rPr lang="en-US" altLang="ko-K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4743" y="5370340"/>
                <a:ext cx="1352358" cy="390748"/>
              </a:xfrm>
              <a:prstGeom prst="rect">
                <a:avLst/>
              </a:prstGeom>
              <a:blipFill rotWithShape="0">
                <a:blip r:embed="rId5"/>
                <a:stretch>
                  <a:fillRect l="-3604" t="-10938" b="-1718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879164" y="5372813"/>
                <a:ext cx="1374094" cy="3962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dirty="0"/>
                  <a:t>I </a:t>
                </a:r>
                <a14:m>
                  <m:oMath xmlns:m="http://schemas.openxmlformats.org/officeDocument/2006/math">
                    <m:r>
                      <a:rPr lang="en-US" altLang="ko-K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Sup>
                      <m:sSubSupPr>
                        <m:ctrlPr>
                          <a:rPr lang="en-US" altLang="ko-K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  <m:sup>
                        <m:r>
                          <a:rPr lang="en-US" altLang="ko-K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79164" y="5372813"/>
                <a:ext cx="1374094" cy="396262"/>
              </a:xfrm>
              <a:prstGeom prst="rect">
                <a:avLst/>
              </a:prstGeom>
              <a:blipFill rotWithShape="0">
                <a:blip r:embed="rId6"/>
                <a:stretch>
                  <a:fillRect l="-4000" t="-7692" b="-1692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735038" y="5354799"/>
                <a:ext cx="81810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dirty="0"/>
                  <a:t>I </a:t>
                </a:r>
                <a14:m>
                  <m:oMath xmlns:m="http://schemas.openxmlformats.org/officeDocument/2006/math">
                    <m:r>
                      <a:rPr lang="en-US" altLang="ko-K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5038" y="5354799"/>
                <a:ext cx="818109" cy="369332"/>
              </a:xfrm>
              <a:prstGeom prst="rect">
                <a:avLst/>
              </a:prstGeom>
              <a:blipFill rotWithShape="0">
                <a:blip r:embed="rId7"/>
                <a:stretch>
                  <a:fillRect l="-6716" t="-8197" b="-2459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463919" y="4734737"/>
                <a:ext cx="316562" cy="20505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ko-KR" altLang="en-US" sz="1100" i="1" dirty="0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b>
                            <m:sSubPr>
                              <m:ctrlPr>
                                <a:rPr lang="en-US" altLang="ko-KR" sz="110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100" b="0" i="1" dirty="0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ko-KR" sz="1100" b="0" i="1" dirty="0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e>
                      </m:rad>
                    </m:oMath>
                  </m:oMathPara>
                </a14:m>
                <a:endParaRPr lang="ko-KR" altLang="en-US" sz="11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63919" y="4734737"/>
                <a:ext cx="316562" cy="205056"/>
              </a:xfrm>
              <a:prstGeom prst="rect">
                <a:avLst/>
              </a:prstGeom>
              <a:blipFill rotWithShape="0">
                <a:blip r:embed="rId8"/>
                <a:stretch>
                  <a:fillRect r="-1923" b="-18182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0568628" y="4837265"/>
                <a:ext cx="316561" cy="20505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ko-KR" altLang="en-US" sz="1100" i="1" dirty="0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b>
                            <m:sSubPr>
                              <m:ctrlPr>
                                <a:rPr lang="en-US" altLang="ko-KR" sz="110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100" b="0" i="1" dirty="0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ko-KR" sz="1100" b="0" i="1" dirty="0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e>
                      </m:rad>
                    </m:oMath>
                  </m:oMathPara>
                </a14:m>
                <a:endParaRPr lang="ko-KR" altLang="en-US" sz="11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68628" y="4837265"/>
                <a:ext cx="316561" cy="205056"/>
              </a:xfrm>
              <a:prstGeom prst="rect">
                <a:avLst/>
              </a:prstGeom>
              <a:blipFill rotWithShape="0">
                <a:blip r:embed="rId9"/>
                <a:stretch>
                  <a:fillRect r="-1923" b="-18182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0881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>
            <a:extLst>
              <a:ext uri="{FF2B5EF4-FFF2-40B4-BE49-F238E27FC236}">
                <a16:creationId xmlns:a16="http://schemas.microsoft.com/office/drawing/2014/main" id="{7AB92C24-772A-46FF-BAFE-61CDA1DF6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Superconducting RF Cavity</a:t>
            </a:r>
            <a:endParaRPr lang="ko-KR" altLang="en-US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6E76FDBD-DDA7-47D5-88EB-40F1923B68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552" y="1325972"/>
            <a:ext cx="6649196" cy="4424588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C327615F-B21B-45C4-9E3F-F840D6ACA3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4454" y="2188347"/>
            <a:ext cx="5763841" cy="417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019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/>
              <a:t>Beamlines</a:t>
            </a:r>
            <a:endParaRPr lang="ko-KR" altLang="en-US" dirty="0"/>
          </a:p>
        </p:txBody>
      </p:sp>
      <p:pic>
        <p:nvPicPr>
          <p:cNvPr id="4" name="Picture 2" descr="C:\Users\pal\Desktop\동아사이언스 촬영사진\사진\빔라인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792" y="1115936"/>
            <a:ext cx="8001056" cy="53240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C:\Users\Changbum Kim\Desktop\사진\빔라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01633" y="4367717"/>
            <a:ext cx="5898431" cy="20722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30291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Imaging</a:t>
            </a:r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025" y="1231804"/>
            <a:ext cx="8457145" cy="5102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 descr="C:\Windows.old\Documents and Settings\chbkim\My Documents\Work\기타업무\2010 4세대 브로셔\4세대 브로셔 사진\모기\모기동영상.mpg_0000675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22867" y="4416552"/>
            <a:ext cx="2812330" cy="19174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32560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>
            <a:extLst>
              <a:ext uri="{FF2B5EF4-FFF2-40B4-BE49-F238E27FC236}">
                <a16:creationId xmlns:a16="http://schemas.microsoft.com/office/drawing/2014/main" id="{55F3F6D5-2B63-489E-A02E-8A336F74B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X-ray Lithography</a:t>
            </a:r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EF057515-2B22-44D6-A8EC-54397DBA79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093" y="2065548"/>
            <a:ext cx="11565814" cy="410400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CCE515FF-6596-451C-8389-E5EA992917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8321" y="294609"/>
            <a:ext cx="2810585" cy="3456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745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삼성\Desktop\image3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8530" y="1681701"/>
            <a:ext cx="6297486" cy="3961970"/>
          </a:xfrm>
          <a:prstGeom prst="rect">
            <a:avLst/>
          </a:prstGeom>
          <a:noFill/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Structure Analysis</a:t>
            </a:r>
            <a:endParaRPr lang="ko-KR" altLang="en-US" dirty="0"/>
          </a:p>
        </p:txBody>
      </p:sp>
      <p:pic>
        <p:nvPicPr>
          <p:cNvPr id="5" name="Picture 3" descr="C:\Users\삼성\Desktop\noname02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5194" y="467791"/>
            <a:ext cx="2710603" cy="3116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25007" y="3584448"/>
            <a:ext cx="4724131" cy="2760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416258" y="3808645"/>
                <a:ext cx="174163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𝑑𝑠𝑖𝑛</m:t>
                      </m:r>
                      <m:r>
                        <a:rPr lang="ko-KR" altLang="en-US" sz="2000" i="1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ko-KR" altLang="en-US" sz="2000" b="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6258" y="3808645"/>
                <a:ext cx="1741631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22481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" name="Picture 2" descr="C:\Windows.old\Documents and Settings\chbkim\My Documents\Work\기타업무\2011 홍보디스플레이\저장링 벽면 홍보영상물\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1369" y="509954"/>
            <a:ext cx="10359362" cy="58271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71615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>
            <a:extLst>
              <a:ext uri="{FF2B5EF4-FFF2-40B4-BE49-F238E27FC236}">
                <a16:creationId xmlns:a16="http://schemas.microsoft.com/office/drawing/2014/main" id="{9877E370-EEF5-41BC-9A56-D8586881C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Spectroscopy</a:t>
            </a:r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D5B29B89-88F7-4742-A801-761B9899F0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206" y="1179576"/>
            <a:ext cx="5471528" cy="54715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C86A7B2-6289-4164-BBA4-9500A7BFFE3B}"/>
              </a:ext>
            </a:extLst>
          </p:cNvPr>
          <p:cNvSpPr txBox="1"/>
          <p:nvPr/>
        </p:nvSpPr>
        <p:spPr>
          <a:xfrm>
            <a:off x="4536136" y="5678424"/>
            <a:ext cx="56491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i="0" dirty="0">
                <a:solidFill>
                  <a:srgbClr val="333333"/>
                </a:solidFill>
                <a:effectLst/>
              </a:rPr>
              <a:t>Angle-Resolved Photoemission Spectroscopy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EF3F3BB1-3EA5-4D3C-A6B5-AD94821020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1574" y="2335305"/>
            <a:ext cx="3905250" cy="2328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739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Accelerator Facilities in Korea</a:t>
            </a:r>
            <a:endParaRPr lang="ko-KR" altLang="en-US" dirty="0"/>
          </a:p>
        </p:txBody>
      </p:sp>
      <p:sp>
        <p:nvSpPr>
          <p:cNvPr id="4" name="TextBox 15"/>
          <p:cNvSpPr txBox="1">
            <a:spLocks noChangeArrowheads="1"/>
          </p:cNvSpPr>
          <p:nvPr/>
        </p:nvSpPr>
        <p:spPr bwMode="auto">
          <a:xfrm>
            <a:off x="7956143" y="3140759"/>
            <a:ext cx="358738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endParaRPr lang="en-US" altLang="ko-KR" dirty="0">
              <a:solidFill>
                <a:srgbClr val="000000"/>
              </a:solidFill>
              <a:latin typeface="Arial" charset="0"/>
              <a:ea typeface="굴림" charset="-127"/>
              <a:cs typeface="Arial" charset="0"/>
            </a:endParaRPr>
          </a:p>
          <a:p>
            <a:pPr algn="ctr">
              <a:buFontTx/>
              <a:buNone/>
            </a:pPr>
            <a:r>
              <a:rPr lang="en-US" altLang="ko-KR" dirty="0">
                <a:solidFill>
                  <a:srgbClr val="000000"/>
                </a:solidFill>
                <a:latin typeface="Arial" charset="0"/>
                <a:ea typeface="굴림" charset="-127"/>
                <a:cs typeface="Arial" charset="0"/>
              </a:rPr>
              <a:t>PLS-II and PAL-XFEL</a:t>
            </a:r>
            <a:endParaRPr lang="ko-KR" altLang="en-US" dirty="0">
              <a:solidFill>
                <a:srgbClr val="000000"/>
              </a:solidFill>
              <a:latin typeface="Arial" charset="0"/>
              <a:ea typeface="굴림" charset="-127"/>
              <a:cs typeface="Arial" charset="0"/>
            </a:endParaRPr>
          </a:p>
        </p:txBody>
      </p:sp>
      <p:pic>
        <p:nvPicPr>
          <p:cNvPr id="5" name="Picture 8" descr="Korean-ma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35894" y="1300412"/>
            <a:ext cx="2923290" cy="4442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그룹 22"/>
          <p:cNvGrpSpPr>
            <a:grpSpLocks/>
          </p:cNvGrpSpPr>
          <p:nvPr/>
        </p:nvGrpSpPr>
        <p:grpSpPr bwMode="auto">
          <a:xfrm>
            <a:off x="7929664" y="4131077"/>
            <a:ext cx="3769264" cy="2326631"/>
            <a:chOff x="415700" y="4100705"/>
            <a:chExt cx="2808312" cy="2325805"/>
          </a:xfrm>
        </p:grpSpPr>
        <p:pic>
          <p:nvPicPr>
            <p:cNvPr id="7" name="그림 6" descr="FEPF.jp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15700" y="4100705"/>
              <a:ext cx="2808312" cy="19819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TextBox 10"/>
            <p:cNvSpPr txBox="1">
              <a:spLocks noChangeArrowheads="1"/>
            </p:cNvSpPr>
            <p:nvPr/>
          </p:nvSpPr>
          <p:spPr bwMode="auto">
            <a:xfrm>
              <a:off x="489241" y="6057309"/>
              <a:ext cx="2661229" cy="3692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buFontTx/>
                <a:buNone/>
              </a:pPr>
              <a:r>
                <a:rPr lang="en-US" altLang="ko-KR" dirty="0">
                  <a:solidFill>
                    <a:srgbClr val="000000"/>
                  </a:solidFill>
                  <a:latin typeface="Arial" charset="0"/>
                  <a:ea typeface="굴림" charset="-127"/>
                  <a:cs typeface="Arial" charset="0"/>
                </a:rPr>
                <a:t>KOMAC</a:t>
              </a:r>
              <a:endParaRPr lang="ko-KR" altLang="en-US" dirty="0">
                <a:solidFill>
                  <a:srgbClr val="000000"/>
                </a:solidFill>
                <a:latin typeface="Arial" charset="0"/>
                <a:ea typeface="굴림" charset="-127"/>
                <a:cs typeface="Arial" charset="0"/>
              </a:endParaRPr>
            </a:p>
          </p:txBody>
        </p:sp>
      </p:grpSp>
      <p:sp>
        <p:nvSpPr>
          <p:cNvPr id="9" name="TextBox 9"/>
          <p:cNvSpPr txBox="1">
            <a:spLocks noChangeArrowheads="1"/>
          </p:cNvSpPr>
          <p:nvPr/>
        </p:nvSpPr>
        <p:spPr bwMode="auto">
          <a:xfrm>
            <a:off x="271296" y="5767466"/>
            <a:ext cx="408621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en-US" altLang="ko-KR" dirty="0">
                <a:solidFill>
                  <a:srgbClr val="000000"/>
                </a:solidFill>
                <a:latin typeface="Arial" charset="0"/>
                <a:ea typeface="굴림" charset="-127"/>
                <a:cs typeface="Arial" charset="0"/>
              </a:rPr>
              <a:t>RAON</a:t>
            </a:r>
          </a:p>
        </p:txBody>
      </p:sp>
      <p:cxnSp>
        <p:nvCxnSpPr>
          <p:cNvPr id="10" name="직선 화살표 연결선 9"/>
          <p:cNvCxnSpPr/>
          <p:nvPr/>
        </p:nvCxnSpPr>
        <p:spPr>
          <a:xfrm flipV="1">
            <a:off x="4199905" y="4408715"/>
            <a:ext cx="1761042" cy="663514"/>
          </a:xfrm>
          <a:prstGeom prst="straightConnector1">
            <a:avLst/>
          </a:prstGeom>
          <a:ln w="190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화살표 연결선 10"/>
          <p:cNvCxnSpPr/>
          <p:nvPr/>
        </p:nvCxnSpPr>
        <p:spPr>
          <a:xfrm flipH="1" flipV="1">
            <a:off x="6507784" y="4558745"/>
            <a:ext cx="1476147" cy="854410"/>
          </a:xfrm>
          <a:prstGeom prst="straightConnector1">
            <a:avLst/>
          </a:prstGeom>
          <a:ln w="190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773" y="3979075"/>
            <a:ext cx="3770707" cy="1733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2BA7FF10-C3E5-4B6B-84BA-C2ABA29C92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755" y="1300412"/>
            <a:ext cx="3706645" cy="1899397"/>
          </a:xfrm>
          <a:prstGeom prst="rect">
            <a:avLst/>
          </a:prstGeom>
        </p:spPr>
      </p:pic>
      <p:cxnSp>
        <p:nvCxnSpPr>
          <p:cNvPr id="14" name="직선 화살표 연결선 13"/>
          <p:cNvCxnSpPr/>
          <p:nvPr/>
        </p:nvCxnSpPr>
        <p:spPr>
          <a:xfrm flipH="1">
            <a:off x="6531427" y="3058061"/>
            <a:ext cx="1277424" cy="1457184"/>
          </a:xfrm>
          <a:prstGeom prst="straightConnector1">
            <a:avLst/>
          </a:prstGeom>
          <a:ln w="190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화살표 연결선 14"/>
          <p:cNvCxnSpPr/>
          <p:nvPr/>
        </p:nvCxnSpPr>
        <p:spPr>
          <a:xfrm>
            <a:off x="3820418" y="2853822"/>
            <a:ext cx="2195817" cy="1522794"/>
          </a:xfrm>
          <a:prstGeom prst="straightConnector1">
            <a:avLst/>
          </a:prstGeom>
          <a:ln w="190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90084" y="3250483"/>
            <a:ext cx="3664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/>
              <a:t>KLS</a:t>
            </a:r>
            <a:r>
              <a:rPr lang="ko-KR" altLang="en-US" dirty="0"/>
              <a:t> </a:t>
            </a:r>
            <a:r>
              <a:rPr lang="en-US" altLang="ko-KR" dirty="0"/>
              <a:t>(Under construction)</a:t>
            </a:r>
            <a:endParaRPr lang="ko-KR" altLang="en-US" dirty="0"/>
          </a:p>
        </p:txBody>
      </p:sp>
      <p:pic>
        <p:nvPicPr>
          <p:cNvPr id="17" name="그림 16" descr="F:\Mine(Private)\국제협력_mine(151005)\국제협력\2011복구\연구소전경사진\2019\20190625\크기변환_View1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8496" y="1169596"/>
            <a:ext cx="4003290" cy="22545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88412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400" b="1" i="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36 Beamlines in PLS-II</a:t>
            </a:r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4873" y="1177185"/>
            <a:ext cx="9524809" cy="550808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1F49BE8-EAFC-4A65-96A2-8F3564EBA6C9}"/>
              </a:ext>
            </a:extLst>
          </p:cNvPr>
          <p:cNvSpPr txBox="1"/>
          <p:nvPr/>
        </p:nvSpPr>
        <p:spPr>
          <a:xfrm>
            <a:off x="3429693" y="6169548"/>
            <a:ext cx="5332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rgbClr val="3333FF"/>
                </a:solidFill>
              </a:rPr>
              <a:t>User Service: 190 days/year, Experiments: &gt; 2000</a:t>
            </a:r>
            <a:endParaRPr lang="ko-KR" altLang="en-US" dirty="0">
              <a:solidFill>
                <a:srgbClr val="3333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9823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838200" y="1361440"/>
            <a:ext cx="10515600" cy="4815523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altLang="ko-KR" sz="2400" dirty="0">
                <a:solidFill>
                  <a:schemeClr val="bg1">
                    <a:lumMod val="50000"/>
                  </a:schemeClr>
                </a:solidFill>
              </a:rPr>
              <a:t>Pohang Accelerator Laboratory (PAL)</a:t>
            </a:r>
          </a:p>
          <a:p>
            <a:pPr>
              <a:lnSpc>
                <a:spcPct val="200000"/>
              </a:lnSpc>
            </a:pPr>
            <a:r>
              <a:rPr lang="en-US" altLang="ko-KR" sz="2400" dirty="0">
                <a:solidFill>
                  <a:schemeClr val="bg1">
                    <a:lumMod val="50000"/>
                  </a:schemeClr>
                </a:solidFill>
              </a:rPr>
              <a:t>Pohang Light Source-II (PLS-II)</a:t>
            </a:r>
          </a:p>
          <a:p>
            <a:pPr>
              <a:lnSpc>
                <a:spcPct val="200000"/>
              </a:lnSpc>
            </a:pPr>
            <a:r>
              <a:rPr lang="en-US" altLang="ko-KR" sz="2400" dirty="0"/>
              <a:t>PAL X-ray Free Electron Laser (PAL-XFEL)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Contents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51230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6347" y="0"/>
            <a:ext cx="8220627" cy="5770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C:\Users\삼성\Desktop\400px-FEL_principl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7147" y="3835649"/>
            <a:ext cx="8170833" cy="28597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25848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9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Arial" charset="0"/>
              </a:rPr>
              <a:t>First Ruby Laser</a:t>
            </a:r>
          </a:p>
        </p:txBody>
      </p:sp>
      <p:pic>
        <p:nvPicPr>
          <p:cNvPr id="44041" name="Picture 9" descr="ruby laser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063554" y="1269032"/>
            <a:ext cx="7622314" cy="5096284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2101036726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표 10">
            <a:extLst>
              <a:ext uri="{FF2B5EF4-FFF2-40B4-BE49-F238E27FC236}">
                <a16:creationId xmlns:a16="http://schemas.microsoft.com/office/drawing/2014/main" id="{B8A61B22-C6B9-499E-822E-6373371A7A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277309"/>
              </p:ext>
            </p:extLst>
          </p:nvPr>
        </p:nvGraphicFramePr>
        <p:xfrm>
          <a:off x="5660835" y="4166423"/>
          <a:ext cx="5853503" cy="197529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7374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11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49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983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err="1"/>
                        <a:t>Undulator</a:t>
                      </a:r>
                      <a:r>
                        <a:rPr lang="en-US" altLang="ko-KR" sz="1400" dirty="0"/>
                        <a:t> Line</a:t>
                      </a:r>
                      <a:endParaRPr lang="ko-KR" alt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4" marR="91434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HX</a:t>
                      </a:r>
                      <a:endParaRPr lang="ko-KR" alt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4" marR="91434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SX</a:t>
                      </a:r>
                      <a:endParaRPr lang="ko-KR" alt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4" marR="9143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439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Photon energy [</a:t>
                      </a:r>
                      <a:r>
                        <a:rPr lang="en-US" altLang="ko-KR" sz="1400" b="1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keV</a:t>
                      </a:r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]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4" marR="91434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2.0 ~ 15</a:t>
                      </a:r>
                    </a:p>
                  </a:txBody>
                  <a:tcPr marL="91434" marR="91434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0.25 ~ 1.25</a:t>
                      </a:r>
                    </a:p>
                  </a:txBody>
                  <a:tcPr marL="91434" marR="9143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439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Beam Energy [GeV]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4" marR="91434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 ~ 11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4" marR="91434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3.0 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4" marR="91434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07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Wavelength Tuning 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4" marR="9143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Energy</a:t>
                      </a:r>
                    </a:p>
                  </a:txBody>
                  <a:tcPr marL="91434" marR="91434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Gap</a:t>
                      </a:r>
                    </a:p>
                  </a:txBody>
                  <a:tcPr marL="91434" marR="91434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9351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Undulator Type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4" marR="91434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Planar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4" marR="91434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Planar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4" marR="91434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2418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1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Undulator</a:t>
                      </a:r>
                      <a:r>
                        <a:rPr lang="en-US" altLang="ko-KR" sz="1400" b="1" baseline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Period / Gap [mm]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4" marR="91434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26 / 8.3 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4" marR="91434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35 / 9.0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4" marR="91434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5" name="그림 14">
            <a:extLst>
              <a:ext uri="{FF2B5EF4-FFF2-40B4-BE49-F238E27FC236}">
                <a16:creationId xmlns:a16="http://schemas.microsoft.com/office/drawing/2014/main" id="{54D8B648-9DC5-4868-A3B1-61DD3AA9FF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949" y="1441916"/>
            <a:ext cx="10983207" cy="246160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257506F-D4FC-4CFC-980D-6C41F0FF6E61}"/>
              </a:ext>
            </a:extLst>
          </p:cNvPr>
          <p:cNvSpPr txBox="1"/>
          <p:nvPr/>
        </p:nvSpPr>
        <p:spPr>
          <a:xfrm>
            <a:off x="10121011" y="2947670"/>
            <a:ext cx="1467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Self-seeding</a:t>
            </a:r>
            <a:endParaRPr lang="ko-KR" altLang="en-US" dirty="0"/>
          </a:p>
        </p:txBody>
      </p:sp>
      <p:cxnSp>
        <p:nvCxnSpPr>
          <p:cNvPr id="17" name="직선 화살표 연결선 16">
            <a:extLst>
              <a:ext uri="{FF2B5EF4-FFF2-40B4-BE49-F238E27FC236}">
                <a16:creationId xmlns:a16="http://schemas.microsoft.com/office/drawing/2014/main" id="{D4053726-E6EC-4067-A502-5E16643C7C96}"/>
              </a:ext>
            </a:extLst>
          </p:cNvPr>
          <p:cNvCxnSpPr/>
          <p:nvPr/>
        </p:nvCxnSpPr>
        <p:spPr>
          <a:xfrm flipH="1" flipV="1">
            <a:off x="9533467" y="2198584"/>
            <a:ext cx="592667" cy="84903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3">
            <a:extLst>
              <a:ext uri="{FF2B5EF4-FFF2-40B4-BE49-F238E27FC236}">
                <a16:creationId xmlns:a16="http://schemas.microsoft.com/office/drawing/2014/main" id="{EDC8ACDA-6B16-4250-8CFD-AAA49B6BD8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1476" y="4286769"/>
            <a:ext cx="3947764" cy="2185214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88900" lvl="1">
              <a:lnSpc>
                <a:spcPct val="150000"/>
              </a:lnSpc>
            </a:pPr>
            <a:r>
              <a:rPr lang="en-US" sz="1600" b="1" dirty="0">
                <a:solidFill>
                  <a:srgbClr val="FF0000"/>
                </a:solidFill>
                <a:latin typeface="Calibri" pitchFamily="34" charset="0"/>
              </a:rPr>
              <a:t>Main parameters</a:t>
            </a:r>
          </a:p>
          <a:p>
            <a:pPr marL="88900" lvl="1"/>
            <a:r>
              <a:rPr lang="en-US" sz="1600" b="1" dirty="0">
                <a:solidFill>
                  <a:srgbClr val="002060"/>
                </a:solidFill>
                <a:latin typeface="Calibri" pitchFamily="34" charset="0"/>
              </a:rPr>
              <a:t>e</a:t>
            </a:r>
            <a:r>
              <a:rPr lang="en-US" sz="1600" b="1" baseline="30000" dirty="0">
                <a:solidFill>
                  <a:srgbClr val="002060"/>
                </a:solidFill>
                <a:latin typeface="Calibri" pitchFamily="34" charset="0"/>
              </a:rPr>
              <a:t>-  </a:t>
            </a:r>
            <a:r>
              <a:rPr lang="en-US" sz="1600" b="1" dirty="0">
                <a:solidFill>
                  <a:srgbClr val="002060"/>
                </a:solidFill>
                <a:latin typeface="Calibri" pitchFamily="34" charset="0"/>
              </a:rPr>
              <a:t>Energy                  </a:t>
            </a:r>
            <a:r>
              <a:rPr lang="en-US" sz="1600" dirty="0">
                <a:solidFill>
                  <a:srgbClr val="002060"/>
                </a:solidFill>
                <a:latin typeface="Calibri" pitchFamily="34" charset="0"/>
              </a:rPr>
              <a:t>	</a:t>
            </a:r>
            <a:r>
              <a:rPr lang="en-US" sz="1600" b="1" dirty="0">
                <a:solidFill>
                  <a:srgbClr val="002060"/>
                </a:solidFill>
                <a:latin typeface="Calibri" pitchFamily="34" charset="0"/>
              </a:rPr>
              <a:t>11 GeV</a:t>
            </a:r>
          </a:p>
          <a:p>
            <a:pPr marL="88900" lvl="1"/>
            <a:r>
              <a:rPr lang="en-US" sz="1600" b="1" dirty="0">
                <a:solidFill>
                  <a:srgbClr val="002060"/>
                </a:solidFill>
                <a:latin typeface="Calibri" pitchFamily="34" charset="0"/>
              </a:rPr>
              <a:t>e</a:t>
            </a:r>
            <a:r>
              <a:rPr lang="en-US" sz="1600" b="1" baseline="30000" dirty="0">
                <a:solidFill>
                  <a:srgbClr val="002060"/>
                </a:solidFill>
                <a:latin typeface="Calibri" pitchFamily="34" charset="0"/>
              </a:rPr>
              <a:t>- </a:t>
            </a:r>
            <a:r>
              <a:rPr lang="en-US" sz="1600" b="1" dirty="0">
                <a:solidFill>
                  <a:srgbClr val="002060"/>
                </a:solidFill>
                <a:latin typeface="Calibri" pitchFamily="34" charset="0"/>
              </a:rPr>
              <a:t>Bunch charge       	20-200 </a:t>
            </a:r>
            <a:r>
              <a:rPr lang="en-US" sz="1600" b="1" dirty="0" err="1">
                <a:solidFill>
                  <a:srgbClr val="002060"/>
                </a:solidFill>
                <a:latin typeface="Calibri" pitchFamily="34" charset="0"/>
              </a:rPr>
              <a:t>pC</a:t>
            </a:r>
            <a:endParaRPr lang="en-US" sz="1600" b="1" dirty="0">
              <a:solidFill>
                <a:srgbClr val="002060"/>
              </a:solidFill>
              <a:latin typeface="Calibri" pitchFamily="34" charset="0"/>
            </a:endParaRPr>
          </a:p>
          <a:p>
            <a:pPr marL="88900" lvl="1"/>
            <a:r>
              <a:rPr lang="en-US" sz="1600" b="1" dirty="0">
                <a:solidFill>
                  <a:srgbClr val="002060"/>
                </a:solidFill>
                <a:latin typeface="Calibri" pitchFamily="34" charset="0"/>
              </a:rPr>
              <a:t>Slice emittance	&lt; 0.4 mm </a:t>
            </a:r>
            <a:r>
              <a:rPr lang="en-US" sz="1600" b="1" dirty="0" err="1">
                <a:solidFill>
                  <a:srgbClr val="002060"/>
                </a:solidFill>
                <a:latin typeface="Calibri" pitchFamily="34" charset="0"/>
              </a:rPr>
              <a:t>mrad</a:t>
            </a:r>
            <a:r>
              <a:rPr lang="en-US" sz="1600" b="1" dirty="0">
                <a:solidFill>
                  <a:srgbClr val="002060"/>
                </a:solidFill>
                <a:latin typeface="Calibri" pitchFamily="34" charset="0"/>
              </a:rPr>
              <a:t> </a:t>
            </a:r>
          </a:p>
          <a:p>
            <a:pPr marL="88900" lvl="1"/>
            <a:r>
              <a:rPr lang="en-US" sz="1600" b="1" dirty="0">
                <a:solidFill>
                  <a:srgbClr val="002060"/>
                </a:solidFill>
                <a:latin typeface="Calibri" pitchFamily="34" charset="0"/>
              </a:rPr>
              <a:t>Repetition rate        	60 Hz</a:t>
            </a:r>
          </a:p>
          <a:p>
            <a:pPr marL="88900" lvl="1"/>
            <a:r>
              <a:rPr lang="en-US" altLang="ko-KR" sz="1600" b="1" dirty="0">
                <a:solidFill>
                  <a:srgbClr val="002060"/>
                </a:solidFill>
                <a:latin typeface="Calibri" pitchFamily="34" charset="0"/>
              </a:rPr>
              <a:t>Bunch length 	5 fs – 50 fs</a:t>
            </a:r>
          </a:p>
          <a:p>
            <a:pPr marL="88900" lvl="1"/>
            <a:r>
              <a:rPr lang="en-US" altLang="ko-KR" sz="1600" b="1" dirty="0">
                <a:solidFill>
                  <a:srgbClr val="002060"/>
                </a:solidFill>
                <a:latin typeface="Calibri" pitchFamily="34" charset="0"/>
              </a:rPr>
              <a:t>Peak current 	3 kA</a:t>
            </a:r>
            <a:r>
              <a:rPr lang="ko-KR" altLang="en-US" sz="1600" b="1" dirty="0">
                <a:solidFill>
                  <a:srgbClr val="002060"/>
                </a:solidFill>
                <a:latin typeface="Calibri" pitchFamily="34" charset="0"/>
              </a:rPr>
              <a:t> </a:t>
            </a:r>
            <a:endParaRPr lang="en-US" sz="1600" b="1" dirty="0">
              <a:solidFill>
                <a:srgbClr val="002060"/>
              </a:solidFill>
              <a:latin typeface="Calibri" pitchFamily="34" charset="0"/>
            </a:endParaRPr>
          </a:p>
          <a:p>
            <a:pPr marL="88900" lvl="1"/>
            <a:r>
              <a:rPr lang="en-US" sz="1600" b="1" dirty="0">
                <a:solidFill>
                  <a:srgbClr val="002060"/>
                </a:solidFill>
                <a:latin typeface="Calibri" pitchFamily="34" charset="0"/>
              </a:rPr>
              <a:t>SX line switching     	Kicker Magnet </a:t>
            </a:r>
            <a:r>
              <a:rPr lang="en-US" sz="1600" dirty="0">
                <a:solidFill>
                  <a:srgbClr val="002060"/>
                </a:solidFill>
                <a:latin typeface="Calibri" pitchFamily="34" charset="0"/>
              </a:rPr>
              <a:t> </a:t>
            </a: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85593323-D35E-41BC-8658-9586F7ACBD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763" y="2825897"/>
            <a:ext cx="1772141" cy="1329107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3566D7F7-D6CA-40A9-991E-83317E75547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52" y="2840784"/>
            <a:ext cx="1744365" cy="130827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A2141C51-6321-407F-B66F-D97529FB143D}"/>
              </a:ext>
            </a:extLst>
          </p:cNvPr>
          <p:cNvSpPr txBox="1"/>
          <p:nvPr/>
        </p:nvSpPr>
        <p:spPr>
          <a:xfrm>
            <a:off x="1921930" y="1120491"/>
            <a:ext cx="4844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rgbClr val="FF0000"/>
                </a:solidFill>
              </a:rPr>
              <a:t>30A</a:t>
            </a:r>
          </a:p>
          <a:p>
            <a:r>
              <a:rPr lang="en-US" altLang="ko-KR" sz="1200" dirty="0">
                <a:solidFill>
                  <a:srgbClr val="FF0000"/>
                </a:solidFill>
              </a:rPr>
              <a:t>2 </a:t>
            </a:r>
            <a:r>
              <a:rPr lang="en-US" altLang="ko-KR" sz="1200" dirty="0" err="1">
                <a:solidFill>
                  <a:srgbClr val="FF0000"/>
                </a:solidFill>
              </a:rPr>
              <a:t>ps</a:t>
            </a:r>
            <a:endParaRPr lang="ko-KR" altLang="en-US" sz="1200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8F0A83C-3F00-4409-B250-53292FC3FE33}"/>
              </a:ext>
            </a:extLst>
          </p:cNvPr>
          <p:cNvSpPr txBox="1"/>
          <p:nvPr/>
        </p:nvSpPr>
        <p:spPr>
          <a:xfrm>
            <a:off x="3240763" y="1111199"/>
            <a:ext cx="5950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rgbClr val="FF0000"/>
                </a:solidFill>
              </a:rPr>
              <a:t>200A </a:t>
            </a:r>
          </a:p>
          <a:p>
            <a:r>
              <a:rPr lang="en-US" altLang="ko-KR" sz="1200" dirty="0">
                <a:solidFill>
                  <a:srgbClr val="FF0000"/>
                </a:solidFill>
              </a:rPr>
              <a:t>300fs</a:t>
            </a:r>
            <a:endParaRPr lang="ko-KR" altLang="en-US" sz="1200" dirty="0">
              <a:solidFill>
                <a:srgbClr val="FF000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B0B052C-9763-4B07-A275-830DA5ECFEF6}"/>
              </a:ext>
            </a:extLst>
          </p:cNvPr>
          <p:cNvSpPr txBox="1"/>
          <p:nvPr/>
        </p:nvSpPr>
        <p:spPr>
          <a:xfrm>
            <a:off x="6668667" y="1120491"/>
            <a:ext cx="5036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rgbClr val="FF0000"/>
                </a:solidFill>
              </a:rPr>
              <a:t>3kA </a:t>
            </a:r>
          </a:p>
          <a:p>
            <a:r>
              <a:rPr lang="en-US" altLang="ko-KR" sz="1200" dirty="0">
                <a:solidFill>
                  <a:srgbClr val="FF0000"/>
                </a:solidFill>
              </a:rPr>
              <a:t>20fs</a:t>
            </a:r>
            <a:endParaRPr lang="ko-KR" altLang="en-US" sz="1200" dirty="0">
              <a:solidFill>
                <a:srgbClr val="FF0000"/>
              </a:solidFill>
            </a:endParaRPr>
          </a:p>
        </p:txBody>
      </p:sp>
      <p:cxnSp>
        <p:nvCxnSpPr>
          <p:cNvPr id="24" name="직선 화살표 연결선 23">
            <a:extLst>
              <a:ext uri="{FF2B5EF4-FFF2-40B4-BE49-F238E27FC236}">
                <a16:creationId xmlns:a16="http://schemas.microsoft.com/office/drawing/2014/main" id="{A1A25339-68E3-4211-ABBA-F4D1A249EDB4}"/>
              </a:ext>
            </a:extLst>
          </p:cNvPr>
          <p:cNvCxnSpPr/>
          <p:nvPr/>
        </p:nvCxnSpPr>
        <p:spPr>
          <a:xfrm>
            <a:off x="2679804" y="1408523"/>
            <a:ext cx="44686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1C8B135D-438B-4CCC-A929-2FB62B7A4F5E}"/>
              </a:ext>
            </a:extLst>
          </p:cNvPr>
          <p:cNvCxnSpPr/>
          <p:nvPr/>
        </p:nvCxnSpPr>
        <p:spPr>
          <a:xfrm>
            <a:off x="5660835" y="1408523"/>
            <a:ext cx="44686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7004F47E-DF58-4AD0-9465-9D3C4C1272CE}"/>
              </a:ext>
            </a:extLst>
          </p:cNvPr>
          <p:cNvSpPr txBox="1"/>
          <p:nvPr/>
        </p:nvSpPr>
        <p:spPr>
          <a:xfrm>
            <a:off x="4658624" y="1108475"/>
            <a:ext cx="5036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rgbClr val="FF0000"/>
                </a:solidFill>
              </a:rPr>
              <a:t>1kA </a:t>
            </a:r>
          </a:p>
          <a:p>
            <a:r>
              <a:rPr lang="en-US" altLang="ko-KR" sz="1200" dirty="0">
                <a:solidFill>
                  <a:srgbClr val="FF0000"/>
                </a:solidFill>
              </a:rPr>
              <a:t>60fs</a:t>
            </a:r>
            <a:endParaRPr lang="ko-KR" altLang="en-US" sz="1200" dirty="0">
              <a:solidFill>
                <a:srgbClr val="FF0000"/>
              </a:solidFill>
            </a:endParaRPr>
          </a:p>
        </p:txBody>
      </p:sp>
      <p:cxnSp>
        <p:nvCxnSpPr>
          <p:cNvPr id="27" name="직선 화살표 연결선 26">
            <a:extLst>
              <a:ext uri="{FF2B5EF4-FFF2-40B4-BE49-F238E27FC236}">
                <a16:creationId xmlns:a16="http://schemas.microsoft.com/office/drawing/2014/main" id="{7C612D47-6C31-4DA1-977F-D32AC5764E7D}"/>
              </a:ext>
            </a:extLst>
          </p:cNvPr>
          <p:cNvCxnSpPr/>
          <p:nvPr/>
        </p:nvCxnSpPr>
        <p:spPr>
          <a:xfrm>
            <a:off x="4040520" y="1397639"/>
            <a:ext cx="44686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 eaLnBrk="1" latinLnBrk="1" hangingPunct="1"/>
            <a:r>
              <a:rPr lang="en-US" altLang="ko-KR" sz="2400" b="1" kern="120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PAL-XFEL Layout &amp; Parameters</a:t>
            </a:r>
            <a:endParaRPr lang="ko-KR" altLang="ko-KR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08913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직사각형 3"/>
          <p:cNvSpPr/>
          <p:nvPr/>
        </p:nvSpPr>
        <p:spPr>
          <a:xfrm>
            <a:off x="1081450" y="404446"/>
            <a:ext cx="9968607" cy="596389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Picture 10" descr="3619_23921_1_wind77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7602" y="449622"/>
            <a:ext cx="3671887" cy="2257425"/>
          </a:xfrm>
          <a:prstGeom prst="rect">
            <a:avLst/>
          </a:prstGeom>
          <a:noFill/>
        </p:spPr>
      </p:pic>
      <p:pic>
        <p:nvPicPr>
          <p:cNvPr id="6" name="Picture 11" descr="milk dro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04735" y="1206109"/>
            <a:ext cx="2917825" cy="3722687"/>
          </a:xfrm>
          <a:prstGeom prst="rect">
            <a:avLst/>
          </a:prstGeom>
          <a:noFill/>
        </p:spPr>
      </p:pic>
      <p:grpSp>
        <p:nvGrpSpPr>
          <p:cNvPr id="7" name="Group 9"/>
          <p:cNvGrpSpPr>
            <a:grpSpLocks/>
          </p:cNvGrpSpPr>
          <p:nvPr/>
        </p:nvGrpSpPr>
        <p:grpSpPr bwMode="auto">
          <a:xfrm>
            <a:off x="7399577" y="3510569"/>
            <a:ext cx="3573463" cy="2808287"/>
            <a:chOff x="2834" y="1797"/>
            <a:chExt cx="2841" cy="2204"/>
          </a:xfrm>
        </p:grpSpPr>
        <p:pic>
          <p:nvPicPr>
            <p:cNvPr id="8" name="Picture 1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34" y="1797"/>
              <a:ext cx="2841" cy="2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Rectangle 18"/>
            <p:cNvSpPr>
              <a:spLocks noChangeArrowheads="1"/>
            </p:cNvSpPr>
            <p:nvPr/>
          </p:nvSpPr>
          <p:spPr bwMode="auto">
            <a:xfrm>
              <a:off x="2835" y="3802"/>
              <a:ext cx="290" cy="19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ko-KR"/>
            </a:p>
          </p:txBody>
        </p:sp>
      </p:grpSp>
      <p:sp>
        <p:nvSpPr>
          <p:cNvPr id="10" name="Rectangle 22"/>
          <p:cNvSpPr>
            <a:spLocks noChangeArrowheads="1"/>
          </p:cNvSpPr>
          <p:nvPr/>
        </p:nvSpPr>
        <p:spPr bwMode="auto">
          <a:xfrm>
            <a:off x="7275145" y="3193064"/>
            <a:ext cx="382232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 Turner </a:t>
            </a:r>
            <a:r>
              <a:rPr lang="en-US" altLang="ko-KR" sz="1400" i="1" dirty="0">
                <a:solidFill>
                  <a:schemeClr val="bg1"/>
                </a:solidFill>
              </a:rPr>
              <a:t>et. al., </a:t>
            </a:r>
            <a:r>
              <a:rPr lang="en-US" altLang="ko-KR" sz="1400" dirty="0">
                <a:solidFill>
                  <a:schemeClr val="bg1"/>
                </a:solidFill>
              </a:rPr>
              <a:t>New J. Phys. 2008, 10, 053023</a:t>
            </a: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4872813" y="5040313"/>
            <a:ext cx="199125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Milk Drop Coronet </a:t>
            </a:r>
          </a:p>
          <a:p>
            <a:r>
              <a:rPr lang="en-US" altLang="ko-KR" sz="1400" dirty="0">
                <a:solidFill>
                  <a:schemeClr val="bg1"/>
                </a:solidFill>
              </a:rPr>
              <a:t>by Harold E. Edgerton</a:t>
            </a:r>
          </a:p>
        </p:txBody>
      </p:sp>
      <p:sp>
        <p:nvSpPr>
          <p:cNvPr id="12" name="Text Box 13"/>
          <p:cNvSpPr txBox="1">
            <a:spLocks noChangeArrowheads="1"/>
          </p:cNvSpPr>
          <p:nvPr/>
        </p:nvSpPr>
        <p:spPr bwMode="auto">
          <a:xfrm>
            <a:off x="1717072" y="2805843"/>
            <a:ext cx="217206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1400">
                <a:solidFill>
                  <a:schemeClr val="bg1"/>
                </a:solidFill>
              </a:rPr>
              <a:t>The Horse in Motion </a:t>
            </a:r>
          </a:p>
          <a:p>
            <a:r>
              <a:rPr lang="en-US" altLang="ko-KR" sz="1400">
                <a:solidFill>
                  <a:schemeClr val="bg1"/>
                </a:solidFill>
              </a:rPr>
              <a:t>by </a:t>
            </a:r>
            <a:r>
              <a:rPr lang="en-US" altLang="en-US" sz="1400">
                <a:solidFill>
                  <a:schemeClr val="bg1"/>
                </a:solidFill>
              </a:rPr>
              <a:t>Eadweard Muybridge</a:t>
            </a:r>
            <a:endParaRPr lang="en-US" altLang="ko-KR" sz="1400">
              <a:solidFill>
                <a:schemeClr val="bg1"/>
              </a:solidFill>
            </a:endParaRPr>
          </a:p>
        </p:txBody>
      </p:sp>
      <p:sp>
        <p:nvSpPr>
          <p:cNvPr id="13" name="Text Box 14"/>
          <p:cNvSpPr txBox="1">
            <a:spLocks noChangeArrowheads="1"/>
          </p:cNvSpPr>
          <p:nvPr/>
        </p:nvSpPr>
        <p:spPr bwMode="auto">
          <a:xfrm>
            <a:off x="6864064" y="511239"/>
            <a:ext cx="41211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Lucida Calligraphy" pitchFamily="66" charset="0"/>
              </a:rPr>
              <a:t>Ultra-fast</a:t>
            </a:r>
            <a:r>
              <a:rPr lang="en-US" altLang="ko-KR" sz="2800" dirty="0">
                <a:latin typeface="Lucida Calligraphy" pitchFamily="66" charset="0"/>
              </a:rPr>
              <a:t> </a:t>
            </a:r>
            <a:r>
              <a:rPr lang="en-US" altLang="ko-KR" sz="2800" dirty="0">
                <a:solidFill>
                  <a:schemeClr val="bg1"/>
                </a:solidFill>
                <a:latin typeface="Lucida Calligraphy" pitchFamily="66" charset="0"/>
              </a:rPr>
              <a:t>Dynamics</a:t>
            </a:r>
          </a:p>
        </p:txBody>
      </p:sp>
    </p:spTree>
    <p:extLst>
      <p:ext uri="{BB962C8B-B14F-4D97-AF65-F5344CB8AC3E}">
        <p14:creationId xmlns:p14="http://schemas.microsoft.com/office/powerpoint/2010/main" val="2895438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Long vs Short Exposure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4" y="1753957"/>
            <a:ext cx="5956300" cy="3565271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0" y="1753957"/>
            <a:ext cx="5956300" cy="3565271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4419607" y="5957249"/>
            <a:ext cx="77104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/>
              <a:t>www.thiot-ingenierie.com/en/2017/12/12/how-we-capture-the-invisible/</a:t>
            </a:r>
          </a:p>
        </p:txBody>
      </p:sp>
    </p:spTree>
    <p:extLst>
      <p:ext uri="{BB962C8B-B14F-4D97-AF65-F5344CB8AC3E}">
        <p14:creationId xmlns:p14="http://schemas.microsoft.com/office/powerpoint/2010/main" val="2102407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" name="Picture 2" descr="C:\Users\Changbum Kim\Desktop\새 폴더\History of Synchrotron Radiation Sources_Page_54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723" y="323617"/>
            <a:ext cx="8505857" cy="63751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00744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림 14">
            <a:extLst>
              <a:ext uri="{FF2B5EF4-FFF2-40B4-BE49-F238E27FC236}">
                <a16:creationId xmlns:a16="http://schemas.microsoft.com/office/drawing/2014/main" id="{54D8B648-9DC5-4868-A3B1-61DD3AA9FF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949" y="1441916"/>
            <a:ext cx="10983207" cy="246160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257506F-D4FC-4CFC-980D-6C41F0FF6E61}"/>
              </a:ext>
            </a:extLst>
          </p:cNvPr>
          <p:cNvSpPr txBox="1"/>
          <p:nvPr/>
        </p:nvSpPr>
        <p:spPr>
          <a:xfrm>
            <a:off x="10121011" y="2947670"/>
            <a:ext cx="1467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Self-seeding</a:t>
            </a:r>
            <a:endParaRPr lang="ko-KR" altLang="en-US" dirty="0"/>
          </a:p>
        </p:txBody>
      </p:sp>
      <p:cxnSp>
        <p:nvCxnSpPr>
          <p:cNvPr id="17" name="직선 화살표 연결선 16">
            <a:extLst>
              <a:ext uri="{FF2B5EF4-FFF2-40B4-BE49-F238E27FC236}">
                <a16:creationId xmlns:a16="http://schemas.microsoft.com/office/drawing/2014/main" id="{D4053726-E6EC-4067-A502-5E16643C7C96}"/>
              </a:ext>
            </a:extLst>
          </p:cNvPr>
          <p:cNvCxnSpPr/>
          <p:nvPr/>
        </p:nvCxnSpPr>
        <p:spPr>
          <a:xfrm flipH="1" flipV="1">
            <a:off x="9533467" y="2198584"/>
            <a:ext cx="592667" cy="84903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3">
            <a:extLst>
              <a:ext uri="{FF2B5EF4-FFF2-40B4-BE49-F238E27FC236}">
                <a16:creationId xmlns:a16="http://schemas.microsoft.com/office/drawing/2014/main" id="{EDC8ACDA-6B16-4250-8CFD-AAA49B6BD8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1476" y="4286769"/>
            <a:ext cx="3947764" cy="2185214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88900" lvl="1">
              <a:lnSpc>
                <a:spcPct val="150000"/>
              </a:lnSpc>
            </a:pPr>
            <a:r>
              <a:rPr lang="en-US" sz="1600" b="1" dirty="0">
                <a:solidFill>
                  <a:srgbClr val="FF0000"/>
                </a:solidFill>
                <a:latin typeface="Calibri" pitchFamily="34" charset="0"/>
              </a:rPr>
              <a:t>Main parameters</a:t>
            </a:r>
          </a:p>
          <a:p>
            <a:pPr marL="88900" lvl="1"/>
            <a:r>
              <a:rPr lang="en-US" sz="1600" b="1" dirty="0">
                <a:solidFill>
                  <a:srgbClr val="002060"/>
                </a:solidFill>
                <a:latin typeface="Calibri" pitchFamily="34" charset="0"/>
              </a:rPr>
              <a:t>e</a:t>
            </a:r>
            <a:r>
              <a:rPr lang="en-US" sz="1600" b="1" baseline="30000" dirty="0">
                <a:solidFill>
                  <a:srgbClr val="002060"/>
                </a:solidFill>
                <a:latin typeface="Calibri" pitchFamily="34" charset="0"/>
              </a:rPr>
              <a:t>-  </a:t>
            </a:r>
            <a:r>
              <a:rPr lang="en-US" sz="1600" b="1" dirty="0">
                <a:solidFill>
                  <a:srgbClr val="002060"/>
                </a:solidFill>
                <a:latin typeface="Calibri" pitchFamily="34" charset="0"/>
              </a:rPr>
              <a:t>Energy                  </a:t>
            </a:r>
            <a:r>
              <a:rPr lang="en-US" sz="1600" dirty="0">
                <a:solidFill>
                  <a:srgbClr val="002060"/>
                </a:solidFill>
                <a:latin typeface="Calibri" pitchFamily="34" charset="0"/>
              </a:rPr>
              <a:t>	</a:t>
            </a:r>
            <a:r>
              <a:rPr lang="en-US" sz="1600" b="1" dirty="0">
                <a:solidFill>
                  <a:srgbClr val="002060"/>
                </a:solidFill>
                <a:latin typeface="Calibri" pitchFamily="34" charset="0"/>
              </a:rPr>
              <a:t>11 GeV</a:t>
            </a:r>
          </a:p>
          <a:p>
            <a:pPr marL="88900" lvl="1"/>
            <a:r>
              <a:rPr lang="en-US" sz="1600" b="1" dirty="0">
                <a:solidFill>
                  <a:srgbClr val="002060"/>
                </a:solidFill>
                <a:latin typeface="Calibri" pitchFamily="34" charset="0"/>
              </a:rPr>
              <a:t>e</a:t>
            </a:r>
            <a:r>
              <a:rPr lang="en-US" sz="1600" b="1" baseline="30000" dirty="0">
                <a:solidFill>
                  <a:srgbClr val="002060"/>
                </a:solidFill>
                <a:latin typeface="Calibri" pitchFamily="34" charset="0"/>
              </a:rPr>
              <a:t>- </a:t>
            </a:r>
            <a:r>
              <a:rPr lang="en-US" sz="1600" b="1" dirty="0">
                <a:solidFill>
                  <a:srgbClr val="002060"/>
                </a:solidFill>
                <a:latin typeface="Calibri" pitchFamily="34" charset="0"/>
              </a:rPr>
              <a:t>Bunch charge       	20-200 </a:t>
            </a:r>
            <a:r>
              <a:rPr lang="en-US" sz="1600" b="1" dirty="0" err="1">
                <a:solidFill>
                  <a:srgbClr val="002060"/>
                </a:solidFill>
                <a:latin typeface="Calibri" pitchFamily="34" charset="0"/>
              </a:rPr>
              <a:t>pC</a:t>
            </a:r>
            <a:endParaRPr lang="en-US" sz="1600" b="1" dirty="0">
              <a:solidFill>
                <a:srgbClr val="002060"/>
              </a:solidFill>
              <a:latin typeface="Calibri" pitchFamily="34" charset="0"/>
            </a:endParaRPr>
          </a:p>
          <a:p>
            <a:pPr marL="88900" lvl="1"/>
            <a:r>
              <a:rPr lang="en-US" sz="1600" b="1" dirty="0">
                <a:solidFill>
                  <a:srgbClr val="002060"/>
                </a:solidFill>
                <a:latin typeface="Calibri" pitchFamily="34" charset="0"/>
              </a:rPr>
              <a:t>Slice emittance	&lt; 0.4 mm </a:t>
            </a:r>
            <a:r>
              <a:rPr lang="en-US" sz="1600" b="1" dirty="0" err="1">
                <a:solidFill>
                  <a:srgbClr val="002060"/>
                </a:solidFill>
                <a:latin typeface="Calibri" pitchFamily="34" charset="0"/>
              </a:rPr>
              <a:t>mrad</a:t>
            </a:r>
            <a:r>
              <a:rPr lang="en-US" sz="1600" b="1" dirty="0">
                <a:solidFill>
                  <a:srgbClr val="002060"/>
                </a:solidFill>
                <a:latin typeface="Calibri" pitchFamily="34" charset="0"/>
              </a:rPr>
              <a:t> </a:t>
            </a:r>
          </a:p>
          <a:p>
            <a:pPr marL="88900" lvl="1"/>
            <a:r>
              <a:rPr lang="en-US" sz="1600" b="1" dirty="0">
                <a:solidFill>
                  <a:srgbClr val="002060"/>
                </a:solidFill>
                <a:latin typeface="Calibri" pitchFamily="34" charset="0"/>
              </a:rPr>
              <a:t>Repetition rate        	60 Hz</a:t>
            </a:r>
          </a:p>
          <a:p>
            <a:pPr marL="88900" lvl="1"/>
            <a:r>
              <a:rPr lang="en-US" altLang="ko-KR" sz="1600" b="1" dirty="0">
                <a:solidFill>
                  <a:srgbClr val="002060"/>
                </a:solidFill>
                <a:latin typeface="Calibri" pitchFamily="34" charset="0"/>
              </a:rPr>
              <a:t>Bunch length 	5 fs – 50 fs</a:t>
            </a:r>
          </a:p>
          <a:p>
            <a:pPr marL="88900" lvl="1"/>
            <a:r>
              <a:rPr lang="en-US" altLang="ko-KR" sz="1600" b="1" dirty="0">
                <a:solidFill>
                  <a:srgbClr val="002060"/>
                </a:solidFill>
                <a:latin typeface="Calibri" pitchFamily="34" charset="0"/>
              </a:rPr>
              <a:t>Peak current 	3 kA</a:t>
            </a:r>
            <a:r>
              <a:rPr lang="ko-KR" altLang="en-US" sz="1600" b="1" dirty="0">
                <a:solidFill>
                  <a:srgbClr val="002060"/>
                </a:solidFill>
                <a:latin typeface="Calibri" pitchFamily="34" charset="0"/>
              </a:rPr>
              <a:t> </a:t>
            </a:r>
            <a:endParaRPr lang="en-US" sz="1600" b="1" dirty="0">
              <a:solidFill>
                <a:srgbClr val="002060"/>
              </a:solidFill>
              <a:latin typeface="Calibri" pitchFamily="34" charset="0"/>
            </a:endParaRPr>
          </a:p>
          <a:p>
            <a:pPr marL="88900" lvl="1"/>
            <a:r>
              <a:rPr lang="en-US" sz="1600" b="1" dirty="0">
                <a:solidFill>
                  <a:srgbClr val="002060"/>
                </a:solidFill>
                <a:latin typeface="Calibri" pitchFamily="34" charset="0"/>
              </a:rPr>
              <a:t>SX line switching     	Kicker Magnet </a:t>
            </a:r>
            <a:r>
              <a:rPr lang="en-US" sz="1600" dirty="0">
                <a:solidFill>
                  <a:srgbClr val="002060"/>
                </a:solidFill>
                <a:latin typeface="Calibri" pitchFamily="34" charset="0"/>
              </a:rPr>
              <a:t> </a:t>
            </a: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85593323-D35E-41BC-8658-9586F7ACBD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763" y="2825897"/>
            <a:ext cx="1772141" cy="1329107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3566D7F7-D6CA-40A9-991E-83317E75547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52" y="2840784"/>
            <a:ext cx="1744365" cy="130827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A2141C51-6321-407F-B66F-D97529FB143D}"/>
              </a:ext>
            </a:extLst>
          </p:cNvPr>
          <p:cNvSpPr txBox="1"/>
          <p:nvPr/>
        </p:nvSpPr>
        <p:spPr>
          <a:xfrm>
            <a:off x="1921930" y="1120491"/>
            <a:ext cx="4844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rgbClr val="FF0000"/>
                </a:solidFill>
              </a:rPr>
              <a:t>30A</a:t>
            </a:r>
          </a:p>
          <a:p>
            <a:r>
              <a:rPr lang="en-US" altLang="ko-KR" sz="1200" dirty="0">
                <a:solidFill>
                  <a:srgbClr val="FF0000"/>
                </a:solidFill>
              </a:rPr>
              <a:t>2 </a:t>
            </a:r>
            <a:r>
              <a:rPr lang="en-US" altLang="ko-KR" sz="1200" dirty="0" err="1">
                <a:solidFill>
                  <a:srgbClr val="FF0000"/>
                </a:solidFill>
              </a:rPr>
              <a:t>ps</a:t>
            </a:r>
            <a:endParaRPr lang="ko-KR" altLang="en-US" sz="1200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8F0A83C-3F00-4409-B250-53292FC3FE33}"/>
              </a:ext>
            </a:extLst>
          </p:cNvPr>
          <p:cNvSpPr txBox="1"/>
          <p:nvPr/>
        </p:nvSpPr>
        <p:spPr>
          <a:xfrm>
            <a:off x="3240763" y="1111199"/>
            <a:ext cx="5950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rgbClr val="FF0000"/>
                </a:solidFill>
              </a:rPr>
              <a:t>200A </a:t>
            </a:r>
          </a:p>
          <a:p>
            <a:r>
              <a:rPr lang="en-US" altLang="ko-KR" sz="1200" dirty="0">
                <a:solidFill>
                  <a:srgbClr val="FF0000"/>
                </a:solidFill>
              </a:rPr>
              <a:t>300fs</a:t>
            </a:r>
            <a:endParaRPr lang="ko-KR" altLang="en-US" sz="1200" dirty="0">
              <a:solidFill>
                <a:srgbClr val="FF000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B0B052C-9763-4B07-A275-830DA5ECFEF6}"/>
              </a:ext>
            </a:extLst>
          </p:cNvPr>
          <p:cNvSpPr txBox="1"/>
          <p:nvPr/>
        </p:nvSpPr>
        <p:spPr>
          <a:xfrm>
            <a:off x="6668667" y="1120491"/>
            <a:ext cx="5036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rgbClr val="FF0000"/>
                </a:solidFill>
              </a:rPr>
              <a:t>3kA </a:t>
            </a:r>
          </a:p>
          <a:p>
            <a:r>
              <a:rPr lang="en-US" altLang="ko-KR" sz="1200" dirty="0">
                <a:solidFill>
                  <a:srgbClr val="FF0000"/>
                </a:solidFill>
              </a:rPr>
              <a:t>20fs</a:t>
            </a:r>
            <a:endParaRPr lang="ko-KR" altLang="en-US" sz="1200" dirty="0">
              <a:solidFill>
                <a:srgbClr val="FF0000"/>
              </a:solidFill>
            </a:endParaRPr>
          </a:p>
        </p:txBody>
      </p:sp>
      <p:cxnSp>
        <p:nvCxnSpPr>
          <p:cNvPr id="24" name="직선 화살표 연결선 23">
            <a:extLst>
              <a:ext uri="{FF2B5EF4-FFF2-40B4-BE49-F238E27FC236}">
                <a16:creationId xmlns:a16="http://schemas.microsoft.com/office/drawing/2014/main" id="{A1A25339-68E3-4211-ABBA-F4D1A249EDB4}"/>
              </a:ext>
            </a:extLst>
          </p:cNvPr>
          <p:cNvCxnSpPr/>
          <p:nvPr/>
        </p:nvCxnSpPr>
        <p:spPr>
          <a:xfrm>
            <a:off x="2679804" y="1408523"/>
            <a:ext cx="44686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1C8B135D-438B-4CCC-A929-2FB62B7A4F5E}"/>
              </a:ext>
            </a:extLst>
          </p:cNvPr>
          <p:cNvCxnSpPr/>
          <p:nvPr/>
        </p:nvCxnSpPr>
        <p:spPr>
          <a:xfrm>
            <a:off x="5660835" y="1408523"/>
            <a:ext cx="44686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7004F47E-DF58-4AD0-9465-9D3C4C1272CE}"/>
              </a:ext>
            </a:extLst>
          </p:cNvPr>
          <p:cNvSpPr txBox="1"/>
          <p:nvPr/>
        </p:nvSpPr>
        <p:spPr>
          <a:xfrm>
            <a:off x="4658624" y="1108475"/>
            <a:ext cx="5036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rgbClr val="FF0000"/>
                </a:solidFill>
              </a:rPr>
              <a:t>1kA </a:t>
            </a:r>
          </a:p>
          <a:p>
            <a:r>
              <a:rPr lang="en-US" altLang="ko-KR" sz="1200" dirty="0">
                <a:solidFill>
                  <a:srgbClr val="FF0000"/>
                </a:solidFill>
              </a:rPr>
              <a:t>60fs</a:t>
            </a:r>
            <a:endParaRPr lang="ko-KR" altLang="en-US" sz="1200" dirty="0">
              <a:solidFill>
                <a:srgbClr val="FF0000"/>
              </a:solidFill>
            </a:endParaRPr>
          </a:p>
        </p:txBody>
      </p:sp>
      <p:cxnSp>
        <p:nvCxnSpPr>
          <p:cNvPr id="27" name="직선 화살표 연결선 26">
            <a:extLst>
              <a:ext uri="{FF2B5EF4-FFF2-40B4-BE49-F238E27FC236}">
                <a16:creationId xmlns:a16="http://schemas.microsoft.com/office/drawing/2014/main" id="{7C612D47-6C31-4DA1-977F-D32AC5764E7D}"/>
              </a:ext>
            </a:extLst>
          </p:cNvPr>
          <p:cNvCxnSpPr/>
          <p:nvPr/>
        </p:nvCxnSpPr>
        <p:spPr>
          <a:xfrm>
            <a:off x="4040520" y="1397639"/>
            <a:ext cx="44686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471036" y="661394"/>
            <a:ext cx="32901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/>
              <a:t>PAL-XFEL Parameters</a:t>
            </a:r>
            <a:endParaRPr lang="ko-KR" altLang="en-US" sz="2400" dirty="0"/>
          </a:p>
        </p:txBody>
      </p:sp>
      <p:sp>
        <p:nvSpPr>
          <p:cNvPr id="3" name="타원 2"/>
          <p:cNvSpPr/>
          <p:nvPr/>
        </p:nvSpPr>
        <p:spPr>
          <a:xfrm>
            <a:off x="6605525" y="1343268"/>
            <a:ext cx="566806" cy="21840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타원 27"/>
          <p:cNvSpPr/>
          <p:nvPr/>
        </p:nvSpPr>
        <p:spPr>
          <a:xfrm>
            <a:off x="4595482" y="1316882"/>
            <a:ext cx="566806" cy="21840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타원 28"/>
          <p:cNvSpPr/>
          <p:nvPr/>
        </p:nvSpPr>
        <p:spPr>
          <a:xfrm>
            <a:off x="3215387" y="1325348"/>
            <a:ext cx="566806" cy="21840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타원 29"/>
          <p:cNvSpPr/>
          <p:nvPr/>
        </p:nvSpPr>
        <p:spPr>
          <a:xfrm>
            <a:off x="1880741" y="1343267"/>
            <a:ext cx="566806" cy="21840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31" name="표 30">
            <a:extLst>
              <a:ext uri="{FF2B5EF4-FFF2-40B4-BE49-F238E27FC236}">
                <a16:creationId xmlns:a16="http://schemas.microsoft.com/office/drawing/2014/main" id="{B8A61B22-C6B9-499E-822E-6373371A7A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6881668"/>
              </p:ext>
            </p:extLst>
          </p:nvPr>
        </p:nvGraphicFramePr>
        <p:xfrm>
          <a:off x="5660835" y="3993703"/>
          <a:ext cx="5853503" cy="197529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7374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11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49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983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err="1"/>
                        <a:t>Undulator</a:t>
                      </a:r>
                      <a:r>
                        <a:rPr lang="en-US" altLang="ko-KR" sz="1400" dirty="0"/>
                        <a:t> Line</a:t>
                      </a:r>
                      <a:endParaRPr lang="ko-KR" alt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4" marR="91434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HX</a:t>
                      </a:r>
                      <a:endParaRPr lang="ko-KR" alt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4" marR="91434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SX</a:t>
                      </a:r>
                      <a:endParaRPr lang="ko-KR" alt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4" marR="9143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439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Photon energy [</a:t>
                      </a:r>
                      <a:r>
                        <a:rPr lang="en-US" altLang="ko-KR" sz="1400" b="1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keV</a:t>
                      </a:r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]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4" marR="91434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2.0 ~ 15</a:t>
                      </a:r>
                    </a:p>
                  </a:txBody>
                  <a:tcPr marL="91434" marR="91434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0.25 ~ 1.25</a:t>
                      </a:r>
                    </a:p>
                  </a:txBody>
                  <a:tcPr marL="91434" marR="9143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439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Beam Energy [GeV]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4" marR="91434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 ~ 11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4" marR="91434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3.0 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4" marR="91434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07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Wavelength Tuning 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4" marR="9143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Energy</a:t>
                      </a:r>
                    </a:p>
                  </a:txBody>
                  <a:tcPr marL="91434" marR="91434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Gap</a:t>
                      </a:r>
                    </a:p>
                  </a:txBody>
                  <a:tcPr marL="91434" marR="91434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9351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Undulator Type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4" marR="91434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Planar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4" marR="91434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Planar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4" marR="91434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2418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1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Undulator</a:t>
                      </a:r>
                      <a:r>
                        <a:rPr lang="en-US" altLang="ko-KR" sz="1400" b="1" baseline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Period / Gap [mm]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4" marR="91434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26 / 8.3 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4" marR="91434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35 / 9.0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4" marR="91434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1507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9"/>
          <p:cNvSpPr txBox="1">
            <a:spLocks noChangeArrowheads="1"/>
          </p:cNvSpPr>
          <p:nvPr/>
        </p:nvSpPr>
        <p:spPr>
          <a:xfrm>
            <a:off x="1849961" y="1796253"/>
            <a:ext cx="4238691" cy="3778635"/>
          </a:xfrm>
          <a:prstGeom prst="rect">
            <a:avLst/>
          </a:prstGeom>
        </p:spPr>
        <p:txBody>
          <a:bodyPr lIns="91396" tIns="45700" rIns="91396" bIns="45700"/>
          <a:lstStyle/>
          <a:p>
            <a:pPr>
              <a:defRPr/>
            </a:pPr>
            <a:r>
              <a:rPr lang="en-US" altLang="ko-KR" sz="2400" u="sng" dirty="0"/>
              <a:t>Photo-electron</a:t>
            </a:r>
            <a:r>
              <a:rPr lang="en-US" altLang="ko-KR" sz="2400" dirty="0"/>
              <a:t> :</a:t>
            </a:r>
          </a:p>
          <a:p>
            <a:pPr>
              <a:defRPr/>
            </a:pPr>
            <a:endParaRPr lang="en-US" altLang="ko-KR" sz="2400" dirty="0"/>
          </a:p>
          <a:p>
            <a:pPr>
              <a:defRPr/>
            </a:pPr>
            <a:r>
              <a:rPr lang="en-US" altLang="ko-KR" sz="2400" dirty="0"/>
              <a:t>When a photon is absorbed by the metal surface, electrons can escape from metal surface</a:t>
            </a:r>
          </a:p>
          <a:p>
            <a:pPr>
              <a:defRPr/>
            </a:pPr>
            <a:endParaRPr lang="en-US" altLang="ko-KR" sz="2400" dirty="0"/>
          </a:p>
          <a:p>
            <a:pPr>
              <a:defRPr/>
            </a:pPr>
            <a:r>
              <a:rPr lang="en-US" altLang="ko-KR" sz="2400" dirty="0"/>
              <a:t>   W ~ h</a:t>
            </a:r>
            <a:r>
              <a:rPr lang="el-GR" altLang="ko-KR" sz="2400" dirty="0"/>
              <a:t>ν</a:t>
            </a:r>
            <a:r>
              <a:rPr lang="en-US" altLang="ko-KR" sz="2400" dirty="0"/>
              <a:t> ~ </a:t>
            </a:r>
            <a:r>
              <a:rPr lang="en-US" altLang="ko-KR" sz="2400" dirty="0" err="1"/>
              <a:t>E</a:t>
            </a:r>
            <a:r>
              <a:rPr lang="en-US" altLang="ko-KR" sz="2400" baseline="-25000" dirty="0" err="1"/>
              <a:t>binding</a:t>
            </a:r>
            <a:endParaRPr lang="en-US" altLang="ko-KR" sz="2400" baseline="-25000" dirty="0"/>
          </a:p>
          <a:p>
            <a:pPr>
              <a:defRPr/>
            </a:pPr>
            <a:endParaRPr lang="en-US" altLang="ko-KR" sz="2400" baseline="-25000" dirty="0"/>
          </a:p>
          <a:p>
            <a:pPr>
              <a:defRPr/>
            </a:pPr>
            <a:r>
              <a:rPr lang="en-US" altLang="ko-KR" sz="2800" baseline="30000" dirty="0"/>
              <a:t>(Cu work function: ~4.6 eV ~250 nm) </a:t>
            </a:r>
            <a:endParaRPr lang="en-US" altLang="ko-KR" sz="2400" dirty="0"/>
          </a:p>
        </p:txBody>
      </p:sp>
      <p:pic>
        <p:nvPicPr>
          <p:cNvPr id="6" name="Picture 2" descr="http://hyperphysics.phy-astr.gsu.edu/hbase/imgmod2/pelec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4490" y="2271109"/>
            <a:ext cx="4524375" cy="282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Generation of Electron Beam (Photocathode RF Gun)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2770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4">
            <a:extLst>
              <a:ext uri="{FF2B5EF4-FFF2-40B4-BE49-F238E27FC236}">
                <a16:creationId xmlns:a16="http://schemas.microsoft.com/office/drawing/2014/main" id="{22E8B235-7DB9-42E6-A8F2-3B3703B3998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5933298"/>
              </p:ext>
            </p:extLst>
          </p:nvPr>
        </p:nvGraphicFramePr>
        <p:xfrm>
          <a:off x="493305" y="1688464"/>
          <a:ext cx="11190693" cy="42002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5075">
                  <a:extLst>
                    <a:ext uri="{9D8B030D-6E8A-4147-A177-3AD203B41FA5}">
                      <a16:colId xmlns:a16="http://schemas.microsoft.com/office/drawing/2014/main" val="4222034474"/>
                    </a:ext>
                  </a:extLst>
                </a:gridCol>
                <a:gridCol w="2488417">
                  <a:extLst>
                    <a:ext uri="{9D8B030D-6E8A-4147-A177-3AD203B41FA5}">
                      <a16:colId xmlns:a16="http://schemas.microsoft.com/office/drawing/2014/main" val="733517156"/>
                    </a:ext>
                  </a:extLst>
                </a:gridCol>
                <a:gridCol w="3587021">
                  <a:extLst>
                    <a:ext uri="{9D8B030D-6E8A-4147-A177-3AD203B41FA5}">
                      <a16:colId xmlns:a16="http://schemas.microsoft.com/office/drawing/2014/main" val="1658254289"/>
                    </a:ext>
                  </a:extLst>
                </a:gridCol>
                <a:gridCol w="3310180">
                  <a:extLst>
                    <a:ext uri="{9D8B030D-6E8A-4147-A177-3AD203B41FA5}">
                      <a16:colId xmlns:a16="http://schemas.microsoft.com/office/drawing/2014/main" val="466317238"/>
                    </a:ext>
                  </a:extLst>
                </a:gridCol>
              </a:tblGrid>
              <a:tr h="84005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종류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가속입자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주요활용목적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대표시설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8003275"/>
                  </a:ext>
                </a:extLst>
              </a:tr>
              <a:tr h="84005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err="1"/>
                        <a:t>방사광가속기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전자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물질의 미세구조 실시간 관측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PLS-II, PAL-XFEL,</a:t>
                      </a:r>
                    </a:p>
                    <a:p>
                      <a:pPr latinLnBrk="1"/>
                      <a:r>
                        <a:rPr lang="en-US" altLang="ko-KR" dirty="0"/>
                        <a:t>KLS</a:t>
                      </a:r>
                      <a:r>
                        <a:rPr lang="ko-KR" altLang="en-US" dirty="0"/>
                        <a:t> </a:t>
                      </a:r>
                      <a:r>
                        <a:rPr lang="en-US" altLang="ko-KR" dirty="0"/>
                        <a:t>(</a:t>
                      </a:r>
                      <a:r>
                        <a:rPr lang="ko-KR" altLang="en-US" dirty="0" err="1"/>
                        <a:t>오창</a:t>
                      </a:r>
                      <a:r>
                        <a:rPr lang="en-US" altLang="ko-KR" dirty="0"/>
                        <a:t>)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5945563"/>
                  </a:ext>
                </a:extLst>
              </a:tr>
              <a:tr h="84005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중이온가속기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양성자보다 무거운 </a:t>
                      </a:r>
                      <a:endParaRPr lang="en-US" altLang="ko-KR" dirty="0"/>
                    </a:p>
                    <a:p>
                      <a:pPr latinLnBrk="1"/>
                      <a:r>
                        <a:rPr lang="ko-KR" altLang="en-US" dirty="0"/>
                        <a:t>원소 이온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희귀 동위원소 생성</a:t>
                      </a:r>
                      <a:r>
                        <a:rPr lang="en-US" altLang="ko-KR" dirty="0"/>
                        <a:t>, </a:t>
                      </a:r>
                    </a:p>
                    <a:p>
                      <a:pPr latinLnBrk="1"/>
                      <a:r>
                        <a:rPr lang="ko-KR" altLang="en-US" dirty="0"/>
                        <a:t>우주 기원 탐구</a:t>
                      </a:r>
                      <a:r>
                        <a:rPr lang="en-US" altLang="ko-KR" dirty="0"/>
                        <a:t>, </a:t>
                      </a:r>
                      <a:r>
                        <a:rPr lang="ko-KR" altLang="en-US" dirty="0"/>
                        <a:t>핵물리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RAON (</a:t>
                      </a:r>
                      <a:r>
                        <a:rPr lang="ko-KR" altLang="en-US" dirty="0"/>
                        <a:t>대전</a:t>
                      </a:r>
                      <a:r>
                        <a:rPr lang="en-US" altLang="ko-KR" dirty="0"/>
                        <a:t>)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7052644"/>
                  </a:ext>
                </a:extLst>
              </a:tr>
              <a:tr h="84005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양성자가속기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양성자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물질 변형</a:t>
                      </a:r>
                      <a:r>
                        <a:rPr lang="en-US" altLang="ko-KR" dirty="0"/>
                        <a:t>, </a:t>
                      </a:r>
                      <a:r>
                        <a:rPr lang="ko-KR" altLang="en-US" dirty="0"/>
                        <a:t>중성자 생성</a:t>
                      </a:r>
                      <a:r>
                        <a:rPr lang="en-US" altLang="ko-KR" dirty="0"/>
                        <a:t>, </a:t>
                      </a:r>
                    </a:p>
                    <a:p>
                      <a:pPr latinLnBrk="1"/>
                      <a:r>
                        <a:rPr lang="ko-KR" altLang="en-US" dirty="0"/>
                        <a:t>나노</a:t>
                      </a:r>
                      <a:r>
                        <a:rPr lang="en-US" altLang="ko-KR" dirty="0"/>
                        <a:t> </a:t>
                      </a:r>
                      <a:r>
                        <a:rPr lang="ko-KR" altLang="en-US" dirty="0"/>
                        <a:t>바이오 연구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KOMAC</a:t>
                      </a:r>
                      <a:r>
                        <a:rPr lang="ko-KR" altLang="en-US" dirty="0"/>
                        <a:t> </a:t>
                      </a:r>
                      <a:r>
                        <a:rPr lang="en-US" altLang="ko-KR" dirty="0"/>
                        <a:t>(</a:t>
                      </a:r>
                      <a:r>
                        <a:rPr lang="ko-KR" altLang="en-US" dirty="0"/>
                        <a:t>경주</a:t>
                      </a:r>
                      <a:r>
                        <a:rPr lang="en-US" altLang="ko-KR" dirty="0"/>
                        <a:t>)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4438871"/>
                  </a:ext>
                </a:extLst>
              </a:tr>
              <a:tr h="84005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중입자가속기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탄소 이온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암 치료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서울대병원 </a:t>
                      </a:r>
                      <a:r>
                        <a:rPr lang="en-US" altLang="ko-KR" dirty="0"/>
                        <a:t>(</a:t>
                      </a:r>
                      <a:r>
                        <a:rPr lang="ko-KR" altLang="en-US" dirty="0"/>
                        <a:t>기장</a:t>
                      </a:r>
                      <a:r>
                        <a:rPr lang="en-US" altLang="ko-KR" dirty="0"/>
                        <a:t>)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0474032"/>
                  </a:ext>
                </a:extLst>
              </a:tr>
            </a:tbl>
          </a:graphicData>
        </a:graphic>
      </p:graphicFrame>
      <p:sp>
        <p:nvSpPr>
          <p:cNvPr id="3" name="제목 2">
            <a:extLst>
              <a:ext uri="{FF2B5EF4-FFF2-40B4-BE49-F238E27FC236}">
                <a16:creationId xmlns:a16="http://schemas.microsoft.com/office/drawing/2014/main" id="{30CBB097-F860-4A4D-8F1F-2FE2A7E3E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국내 가속기 비교</a:t>
            </a:r>
          </a:p>
        </p:txBody>
      </p:sp>
    </p:spTree>
    <p:extLst>
      <p:ext uri="{BB962C8B-B14F-4D97-AF65-F5344CB8AC3E}">
        <p14:creationId xmlns:p14="http://schemas.microsoft.com/office/powerpoint/2010/main" val="663137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Photocathode RF Gun</a:t>
            </a:r>
            <a:endParaRPr lang="ko-KR" altLang="en-US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4210" t="33862"/>
          <a:stretch>
            <a:fillRect/>
          </a:stretch>
        </p:blipFill>
        <p:spPr bwMode="auto">
          <a:xfrm>
            <a:off x="1202032" y="1291789"/>
            <a:ext cx="2034987" cy="3228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D:\4세대회의\빔물리\2011-12-12\PAL_XFEL_injector_v01.png"/>
          <p:cNvPicPr>
            <a:picLocks noChangeAspect="1" noChangeArrowheads="1"/>
          </p:cNvPicPr>
          <p:nvPr/>
        </p:nvPicPr>
        <p:blipFill rotWithShape="1">
          <a:blip r:embed="rId4" cstate="print"/>
          <a:srcRect r="81084"/>
          <a:stretch/>
        </p:blipFill>
        <p:spPr bwMode="auto">
          <a:xfrm>
            <a:off x="965925" y="4602516"/>
            <a:ext cx="2507199" cy="1763870"/>
          </a:xfrm>
          <a:prstGeom prst="rect">
            <a:avLst/>
          </a:prstGeom>
          <a:noFill/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7209" y="1290892"/>
            <a:ext cx="7613241" cy="5075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672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Bunch Compressor</a:t>
            </a:r>
            <a:endParaRPr lang="ko-KR" altLang="en-US" dirty="0"/>
          </a:p>
        </p:txBody>
      </p:sp>
      <p:pic>
        <p:nvPicPr>
          <p:cNvPr id="5" name="내용 개체 틀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8170" y="1250299"/>
            <a:ext cx="4278638" cy="2567183"/>
          </a:xfrm>
          <a:prstGeom prst="rect">
            <a:avLst/>
          </a:prstGeom>
        </p:spPr>
      </p:pic>
      <p:cxnSp>
        <p:nvCxnSpPr>
          <p:cNvPr id="6" name="직선 연결선 5"/>
          <p:cNvCxnSpPr/>
          <p:nvPr/>
        </p:nvCxnSpPr>
        <p:spPr>
          <a:xfrm>
            <a:off x="1456400" y="5119993"/>
            <a:ext cx="1946775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8189521" y="5118405"/>
            <a:ext cx="1500198" cy="1588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/>
          <p:cNvCxnSpPr/>
          <p:nvPr/>
        </p:nvCxnSpPr>
        <p:spPr>
          <a:xfrm>
            <a:off x="4831935" y="3834110"/>
            <a:ext cx="1928826" cy="1588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/>
        </p:nvCxnSpPr>
        <p:spPr>
          <a:xfrm flipV="1">
            <a:off x="3403175" y="3834110"/>
            <a:ext cx="1428760" cy="1285884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 rot="10800000">
            <a:off x="6760761" y="3834110"/>
            <a:ext cx="1428760" cy="1285884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>
            <a:off x="4831935" y="4191299"/>
            <a:ext cx="1928826" cy="1588"/>
          </a:xfrm>
          <a:prstGeom prst="line">
            <a:avLst/>
          </a:prstGeom>
          <a:ln w="28575">
            <a:solidFill>
              <a:srgbClr val="0000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/>
        </p:nvCxnSpPr>
        <p:spPr>
          <a:xfrm flipV="1">
            <a:off x="3403175" y="4191299"/>
            <a:ext cx="1428760" cy="928694"/>
          </a:xfrm>
          <a:prstGeom prst="line">
            <a:avLst/>
          </a:prstGeom>
          <a:ln w="28575">
            <a:solidFill>
              <a:srgbClr val="0000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 rot="10800000">
            <a:off x="6760761" y="4191299"/>
            <a:ext cx="1428760" cy="928694"/>
          </a:xfrm>
          <a:prstGeom prst="line">
            <a:avLst/>
          </a:prstGeom>
          <a:ln w="28575">
            <a:solidFill>
              <a:srgbClr val="0000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>
            <a:off x="4831935" y="3475331"/>
            <a:ext cx="1928826" cy="1588"/>
          </a:xfrm>
          <a:prstGeom prst="line">
            <a:avLst/>
          </a:prstGeom>
          <a:ln w="28575">
            <a:solidFill>
              <a:srgbClr val="0000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 rot="5400000" flipH="1" flipV="1">
            <a:off x="3296018" y="3584076"/>
            <a:ext cx="1643074" cy="1428760"/>
          </a:xfrm>
          <a:prstGeom prst="line">
            <a:avLst/>
          </a:prstGeom>
          <a:ln w="28575">
            <a:solidFill>
              <a:srgbClr val="0000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 rot="16200000" flipV="1">
            <a:off x="6653606" y="3584077"/>
            <a:ext cx="1643075" cy="1428759"/>
          </a:xfrm>
          <a:prstGeom prst="line">
            <a:avLst/>
          </a:prstGeom>
          <a:ln w="28575">
            <a:solidFill>
              <a:srgbClr val="0000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타원 16"/>
          <p:cNvSpPr/>
          <p:nvPr/>
        </p:nvSpPr>
        <p:spPr>
          <a:xfrm>
            <a:off x="1768839" y="5063283"/>
            <a:ext cx="1107583" cy="10303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타원 17"/>
          <p:cNvSpPr/>
          <p:nvPr/>
        </p:nvSpPr>
        <p:spPr>
          <a:xfrm>
            <a:off x="8798732" y="5053007"/>
            <a:ext cx="281773" cy="13255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타원 18"/>
          <p:cNvSpPr/>
          <p:nvPr/>
        </p:nvSpPr>
        <p:spPr>
          <a:xfrm rot="18660000" flipV="1">
            <a:off x="5262473" y="3788661"/>
            <a:ext cx="962311" cy="7956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/>
          <p:cNvSpPr/>
          <p:nvPr/>
        </p:nvSpPr>
        <p:spPr>
          <a:xfrm>
            <a:off x="3188861" y="4555940"/>
            <a:ext cx="484150" cy="111443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7903769" y="4555940"/>
            <a:ext cx="484150" cy="111443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4546183" y="3321572"/>
            <a:ext cx="484150" cy="111443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6475009" y="3321572"/>
            <a:ext cx="484150" cy="111443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TextBox 24"/>
          <p:cNvSpPr txBox="1"/>
          <p:nvPr/>
        </p:nvSpPr>
        <p:spPr>
          <a:xfrm>
            <a:off x="8632016" y="4302811"/>
            <a:ext cx="9573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400 mm</a:t>
            </a:r>
            <a:endParaRPr lang="ko-KR" altLang="en-US" dirty="0"/>
          </a:p>
        </p:txBody>
      </p:sp>
      <p:cxnSp>
        <p:nvCxnSpPr>
          <p:cNvPr id="27" name="직선 연결선 26"/>
          <p:cNvCxnSpPr/>
          <p:nvPr/>
        </p:nvCxnSpPr>
        <p:spPr>
          <a:xfrm>
            <a:off x="1150361" y="3968919"/>
            <a:ext cx="172819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원호 27"/>
          <p:cNvSpPr/>
          <p:nvPr/>
        </p:nvSpPr>
        <p:spPr>
          <a:xfrm>
            <a:off x="1348610" y="3232845"/>
            <a:ext cx="1313919" cy="2354560"/>
          </a:xfrm>
          <a:prstGeom prst="arc">
            <a:avLst>
              <a:gd name="adj1" fmla="val 13005310"/>
              <a:gd name="adj2" fmla="val 19385227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타원 28"/>
          <p:cNvSpPr/>
          <p:nvPr/>
        </p:nvSpPr>
        <p:spPr>
          <a:xfrm rot="-18540000" flipV="1">
            <a:off x="2204942" y="3437577"/>
            <a:ext cx="389462" cy="7467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0" name="직선 연결선 29"/>
          <p:cNvCxnSpPr/>
          <p:nvPr/>
        </p:nvCxnSpPr>
        <p:spPr>
          <a:xfrm flipV="1">
            <a:off x="2014457" y="3139133"/>
            <a:ext cx="4749" cy="94598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2722693" y="3632000"/>
                <a:ext cx="24525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altLang="ko-KR" i="1" smtClean="0">
                          <a:latin typeface="Cambria Math" panose="02040503050406030204" pitchFamily="18" charset="0"/>
                        </a:rPr>
                        <m:t>ϕ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2693" y="3632000"/>
                <a:ext cx="245259" cy="276999"/>
              </a:xfrm>
              <a:prstGeom prst="rect">
                <a:avLst/>
              </a:prstGeom>
              <a:blipFill rotWithShape="0">
                <a:blip r:embed="rId3"/>
                <a:stretch>
                  <a:fillRect l="-27500" r="-27500" b="-3777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Box 31"/>
          <p:cNvSpPr txBox="1"/>
          <p:nvPr/>
        </p:nvSpPr>
        <p:spPr>
          <a:xfrm>
            <a:off x="5369239" y="3068790"/>
            <a:ext cx="803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Low E</a:t>
            </a:r>
            <a:endParaRPr lang="ko-KR" alt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5297231" y="4271386"/>
            <a:ext cx="880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High E</a:t>
            </a:r>
            <a:endParaRPr lang="ko-KR" alt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1417702" y="5238322"/>
            <a:ext cx="880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High E</a:t>
            </a:r>
            <a:endParaRPr lang="ko-KR" alt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2440290" y="5248775"/>
            <a:ext cx="803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Low 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6475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그룹 16"/>
          <p:cNvGrpSpPr/>
          <p:nvPr/>
        </p:nvGrpSpPr>
        <p:grpSpPr>
          <a:xfrm>
            <a:off x="634606" y="1313582"/>
            <a:ext cx="4610657" cy="3459194"/>
            <a:chOff x="1589" y="2812210"/>
            <a:chExt cx="5392512" cy="4045789"/>
          </a:xfrm>
        </p:grpSpPr>
        <p:pic>
          <p:nvPicPr>
            <p:cNvPr id="5122" name="Picture 2" descr="https://lh3.googleusercontent.com/ZGnKG83JkKVmOoezaY05ajoHSVD3ZLwCkbTO94-OT7swzpvCoM2HSfmEtVfrMAQiXWRtjYFRuW5bH839RG9ccgBz4O4LxAzSkaGiXkIsN7Bbh4jJLk41qJ0rW2k_hwja-5SNqxHXkB_975UMFe0XZQi69LF5yNEtz8Ijq8xncfrorFuSH7XCHsc8AXtTtYfplc58P64rvnWmnmbZp_LmZcPRLPDeHfbx6pnCA5MliWw7WsMuPVR5JsYut-YVc6WvUsM2H33JxCiBD7PdF9NYSBKGfwvO7_xokDeBn2Ye70XyotgMpPeoBQS33wYWti0JNZgsB2uyl-_0Nhuz2UrAQK4JG834Zf0Oc5j-fHELSDJCcm3Ck_vKDGEn9kODpaFrDUdX6wcDjA-IjypgRU965QdLf9X38NRofPfkvTZPaxUjW4Lzf9pViseOykXSj2JPz6qa9mvb7HRJrMrtspv9tnKE1uWLc6a-d7MTS4wOnkyltTmkg0qNpXcdYxKYEFQTO9PAfw5ECb3VAiJbeMrP0f5PFpZ0KbnYQhlpydBk5w_xzeRPckvmohfKyDl1IAPzuuQo9KqxvyDhS-zVc65cS4OPvtWjRsMhbPn3WiHY-LgMafXEFV2EYw=w1202-h901-no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9" y="2812210"/>
              <a:ext cx="5392512" cy="40457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7" name="직선 화살표 연결선 6"/>
            <p:cNvCxnSpPr/>
            <p:nvPr/>
          </p:nvCxnSpPr>
          <p:spPr>
            <a:xfrm flipH="1" flipV="1">
              <a:off x="2310645" y="4563115"/>
              <a:ext cx="2149127" cy="48063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" name="직선 화살표 연결선 7"/>
            <p:cNvCxnSpPr/>
            <p:nvPr/>
          </p:nvCxnSpPr>
          <p:spPr>
            <a:xfrm flipH="1" flipV="1">
              <a:off x="1337094" y="4546121"/>
              <a:ext cx="883419" cy="28592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" name="직선 화살표 연결선 8"/>
            <p:cNvCxnSpPr/>
            <p:nvPr/>
          </p:nvCxnSpPr>
          <p:spPr>
            <a:xfrm flipH="1" flipV="1">
              <a:off x="2310645" y="4573571"/>
              <a:ext cx="1948645" cy="1298183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10" name="TextBox 9">
              <a:hlinkClick r:id="" action="ppaction://noaction"/>
            </p:cNvPr>
            <p:cNvSpPr txBox="1"/>
            <p:nvPr/>
          </p:nvSpPr>
          <p:spPr>
            <a:xfrm>
              <a:off x="605582" y="3696619"/>
              <a:ext cx="1240480" cy="61194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Bragg intensity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763162" y="4529132"/>
              <a:ext cx="1240480" cy="35996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XFEL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662920" y="5917577"/>
              <a:ext cx="1454628" cy="323971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0070C0"/>
                  </a:solidFill>
                </a:rPr>
                <a:t>Optical Pump</a:t>
              </a: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572974" y="4879022"/>
            <a:ext cx="518319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Bi(111) thin film (50 nm) on </a:t>
            </a:r>
            <a:r>
              <a:rPr lang="en-US" altLang="ko-K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GaSb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(111)/Si(111)</a:t>
            </a:r>
          </a:p>
          <a:p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X-ray: 6 </a:t>
            </a:r>
            <a:r>
              <a:rPr lang="en-US" altLang="ko-K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keV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X-ray size: ~ 60 x 60 um</a:t>
            </a:r>
            <a:r>
              <a:rPr lang="en-US" altLang="ko-KR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ko-K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Laser: 800 nm, 100 fs</a:t>
            </a:r>
          </a:p>
          <a:p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Detector: MPCCD 0.5M	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2411591" y="1292289"/>
            <a:ext cx="1480566" cy="1232884"/>
            <a:chOff x="899593" y="1764068"/>
            <a:chExt cx="1480566" cy="1232884"/>
          </a:xfrm>
        </p:grpSpPr>
        <p:pic>
          <p:nvPicPr>
            <p:cNvPr id="14" name="Picture 4" descr="https://lh3.googleusercontent.com/Wtxg6cGdhjgGyLmnVI3PzcCpfFQAvOZZHV5u_-9iJ5uqp2q0Ewpy4eEezyY-p66mNDp7c1y-6nL4OA3ghMCPKSaMitCqyuar9lwCA7s67Aipc3gykSRBhXE0iyZgyi0AcgiwzM0wD1R6HqwNMC9AiqHlScE11haBNqpUW5cGtw94GxGhaVUY719ZtUBYmQVR2_4nnBDiUdk2n1sx2UV17ax_USD23dlV51ZMNhP9UgjCA5Fi-sXIpkt4Onbgbcq3Adkc7dBqrcViHnPKowZ1QH4fzg14mH43XLp-NcQayWhmfxMV57Us579DNBX7HcEqpsYDpOjLEE_iqdZaVK3jI4jxktPKc6Q1fkoWB8IMX3eVFRHD0yU-joYrA3V3WyXbs8VD7wXxgjXIS16pTFJ1QRPt20ItJXLUm8f7v-WFlAaiqgr78eK1Bwaq-y1u_QFR8ITNwRRX3jnO1LahkXDTP3W3aKT66KmWmhJF50hsuiarYWLznpTDllN_9Y8_5nIkaqrD6-X_xPuafbB78-iYf2sOwACxMqAhyZLxAdqVrbqPg_aNMyuZrg3IZv4JD41X-yLLtKSGWS5KzJFZnTiazZy3oYW-94kXbTYCMg4-XBhMICWruvu2Pw=w1130-h847-no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596" t="41644" r="46036" b="43622"/>
            <a:stretch/>
          </p:blipFill>
          <p:spPr bwMode="auto">
            <a:xfrm>
              <a:off x="909388" y="1771833"/>
              <a:ext cx="1343698" cy="1201026"/>
            </a:xfrm>
            <a:prstGeom prst="rect">
              <a:avLst/>
            </a:prstGeom>
            <a:ln w="38100" cap="sq">
              <a:noFill/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extBox 14"/>
            <p:cNvSpPr txBox="1"/>
            <p:nvPr/>
          </p:nvSpPr>
          <p:spPr>
            <a:xfrm>
              <a:off x="924993" y="2708920"/>
              <a:ext cx="1455166" cy="276999"/>
            </a:xfrm>
            <a:prstGeom prst="rect">
              <a:avLst/>
            </a:prstGeom>
            <a:gradFill flip="none" rotWithShape="1">
              <a:gsLst>
                <a:gs pos="0">
                  <a:schemeClr val="lt1">
                    <a:shade val="30000"/>
                    <a:satMod val="115000"/>
                  </a:schemeClr>
                </a:gs>
                <a:gs pos="50000">
                  <a:schemeClr val="lt1">
                    <a:shade val="67500"/>
                    <a:satMod val="115000"/>
                  </a:schemeClr>
                </a:gs>
                <a:gs pos="100000">
                  <a:schemeClr val="l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/>
                <a:t>Bi (111) thin film</a:t>
              </a:r>
              <a:endParaRPr lang="ko-KR" altLang="en-US" sz="1200" b="1" dirty="0"/>
            </a:p>
          </p:txBody>
        </p:sp>
        <p:sp>
          <p:nvSpPr>
            <p:cNvPr id="16" name="타원 15"/>
            <p:cNvSpPr/>
            <p:nvPr/>
          </p:nvSpPr>
          <p:spPr>
            <a:xfrm>
              <a:off x="1418812" y="1891607"/>
              <a:ext cx="340455" cy="285655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/>
            </a:p>
          </p:txBody>
        </p:sp>
        <p:sp>
          <p:nvSpPr>
            <p:cNvPr id="20" name="사각형 설명선 36"/>
            <p:cNvSpPr/>
            <p:nvPr/>
          </p:nvSpPr>
          <p:spPr bwMode="auto">
            <a:xfrm>
              <a:off x="899593" y="1764068"/>
              <a:ext cx="1353493" cy="1232884"/>
            </a:xfrm>
            <a:prstGeom prst="wedgeRectCallout">
              <a:avLst>
                <a:gd name="adj1" fmla="val -35035"/>
                <a:gd name="adj2" fmla="val 68797"/>
              </a:avLst>
            </a:prstGeom>
            <a:noFill/>
            <a:ln w="5080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1000" b="1">
                <a:latin typeface="Times New Roman" pitchFamily="18" charset="0"/>
                <a:ea typeface="굴림" pitchFamily="50" charset="-127"/>
              </a:endParaRPr>
            </a:p>
          </p:txBody>
        </p:sp>
      </p:grpSp>
      <p:sp>
        <p:nvSpPr>
          <p:cNvPr id="4" name="슬라이드 번호 개체 틀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F7BBCA0B-16AB-4C34-9839-0B0E3F28938E}" type="slidenum">
              <a:rPr lang="ko-KR" altLang="en-US" smtClean="0"/>
              <a:t>42</a:t>
            </a:fld>
            <a:endParaRPr lang="ko-KR" altLang="en-US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485054" y="712318"/>
            <a:ext cx="8741004" cy="427484"/>
          </a:xfrm>
        </p:spPr>
        <p:txBody>
          <a:bodyPr/>
          <a:lstStyle/>
          <a:p>
            <a:r>
              <a:rPr lang="en-US" altLang="ko-KR" dirty="0"/>
              <a:t>Pump Probe Experiment</a:t>
            </a:r>
            <a:endParaRPr lang="ko-KR" altLang="en-US" dirty="0"/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F5665496-ED64-46E6-A562-06C147F97D63}"/>
              </a:ext>
            </a:extLst>
          </p:cNvPr>
          <p:cNvGrpSpPr/>
          <p:nvPr/>
        </p:nvGrpSpPr>
        <p:grpSpPr>
          <a:xfrm>
            <a:off x="5933529" y="1281676"/>
            <a:ext cx="5593186" cy="5028364"/>
            <a:chOff x="6801440" y="1397835"/>
            <a:chExt cx="4968109" cy="5028364"/>
          </a:xfrm>
        </p:grpSpPr>
        <p:sp>
          <p:nvSpPr>
            <p:cNvPr id="24" name="직사각형 23"/>
            <p:cNvSpPr/>
            <p:nvPr/>
          </p:nvSpPr>
          <p:spPr>
            <a:xfrm>
              <a:off x="6801440" y="1397835"/>
              <a:ext cx="4747000" cy="20313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 </a:t>
              </a:r>
              <a:r>
                <a:rPr lang="en-US" altLang="ko-KR" b="1" dirty="0">
                  <a:latin typeface="Arial" panose="020B0604020202020204" pitchFamily="34" charset="0"/>
                  <a:cs typeface="Arial" panose="020B0604020202020204" pitchFamily="34" charset="0"/>
                </a:rPr>
                <a:t>No timing jitter correction</a:t>
              </a:r>
            </a:p>
            <a:p>
              <a:pPr marL="265113" indent="-265113">
                <a:tabLst>
                  <a:tab pos="180975" algn="l"/>
                </a:tabLst>
              </a:pPr>
              <a:r>
                <a:rPr lang="en-US" altLang="ko-KR" dirty="0">
                  <a:latin typeface="Arial" panose="020B0604020202020204" pitchFamily="34" charset="0"/>
                  <a:cs typeface="Arial" panose="020B0604020202020204" pitchFamily="34" charset="0"/>
                </a:rPr>
                <a:t>- averaged by 50 trials of the time delay scan and normalized by </a:t>
              </a:r>
              <a:r>
                <a:rPr lang="en-US" altLang="ko-KR" dirty="0" err="1">
                  <a:latin typeface="Arial" panose="020B0604020202020204" pitchFamily="34" charset="0"/>
                  <a:cs typeface="Arial" panose="020B0604020202020204" pitchFamily="34" charset="0"/>
                </a:rPr>
                <a:t>GaSb</a:t>
              </a:r>
              <a:r>
                <a:rPr lang="en-US" altLang="ko-KR" dirty="0">
                  <a:latin typeface="Arial" panose="020B0604020202020204" pitchFamily="34" charset="0"/>
                  <a:cs typeface="Arial" panose="020B0604020202020204" pitchFamily="34" charset="0"/>
                </a:rPr>
                <a:t>(111) Bragg peak intensity</a:t>
              </a:r>
              <a:endParaRPr lang="en-US" altLang="ko-KR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altLang="ko-KR" b="1" dirty="0">
                  <a:latin typeface="Arial" panose="020B0604020202020204" pitchFamily="34" charset="0"/>
                  <a:cs typeface="Arial" panose="020B0604020202020204" pitchFamily="34" charset="0"/>
                </a:rPr>
                <a:t>- Only slow time-drift correction</a:t>
              </a:r>
            </a:p>
            <a:p>
              <a:r>
                <a:rPr lang="en-US" altLang="ko-KR" b="1" dirty="0">
                  <a:latin typeface="Arial" panose="020B0604020202020204" pitchFamily="34" charset="0"/>
                  <a:cs typeface="Arial" panose="020B0604020202020204" pitchFamily="34" charset="0"/>
                </a:rPr>
                <a:t>- Vibration Frequency : 2.7 THz</a:t>
              </a:r>
            </a:p>
            <a:p>
              <a:r>
                <a:rPr lang="en-US" altLang="ko-KR" dirty="0">
                  <a:latin typeface="Arial" panose="020B0604020202020204" pitchFamily="34" charset="0"/>
                  <a:cs typeface="Arial" panose="020B0604020202020204" pitchFamily="34" charset="0"/>
                </a:rPr>
                <a:t>- Instrument Response: 137 fs (FWHM)</a:t>
              </a:r>
              <a:endParaRPr lang="ko-KR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5" name="그림 24">
              <a:extLst>
                <a:ext uri="{FF2B5EF4-FFF2-40B4-BE49-F238E27FC236}">
                  <a16:creationId xmlns:a16="http://schemas.microsoft.com/office/drawing/2014/main" id="{BC53FEAB-455E-4448-B6A2-5D51DE3AD8BA}"/>
                </a:ext>
              </a:extLst>
            </p:cNvPr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61718" y="3170336"/>
              <a:ext cx="4907831" cy="32558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70484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직사각형 3"/>
          <p:cNvSpPr/>
          <p:nvPr/>
        </p:nvSpPr>
        <p:spPr>
          <a:xfrm>
            <a:off x="1045896" y="346699"/>
            <a:ext cx="9968607" cy="596389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Picture 19" descr="돋보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5715" y="547214"/>
            <a:ext cx="1944686" cy="1944686"/>
          </a:xfrm>
          <a:prstGeom prst="rect">
            <a:avLst/>
          </a:prstGeom>
          <a:noFill/>
        </p:spPr>
      </p:pic>
      <p:pic>
        <p:nvPicPr>
          <p:cNvPr id="6" name="Picture 18" descr="n2o_1211_364475_1_1-mwoo100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19671" y="1301263"/>
            <a:ext cx="3463211" cy="2618566"/>
          </a:xfrm>
          <a:prstGeom prst="rect">
            <a:avLst/>
          </a:prstGeom>
          <a:noFill/>
        </p:spPr>
      </p:pic>
      <p:pic>
        <p:nvPicPr>
          <p:cNvPr id="7" name="Picture 17" descr="file0003_1-mwoo100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97126" y="3257343"/>
            <a:ext cx="1606550" cy="2520950"/>
          </a:xfrm>
          <a:prstGeom prst="rect">
            <a:avLst/>
          </a:prstGeom>
          <a:noFill/>
        </p:spPr>
      </p:pic>
      <p:sp>
        <p:nvSpPr>
          <p:cNvPr id="8" name="Text Box 20"/>
          <p:cNvSpPr txBox="1">
            <a:spLocks noChangeArrowheads="1"/>
          </p:cNvSpPr>
          <p:nvPr/>
        </p:nvSpPr>
        <p:spPr bwMode="auto">
          <a:xfrm>
            <a:off x="6673364" y="464119"/>
            <a:ext cx="430371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Lucida Calligraphy" pitchFamily="66" charset="0"/>
              </a:rPr>
              <a:t>Ultra-high Resolution</a:t>
            </a:r>
            <a:endParaRPr lang="en-US" altLang="ko-KR" sz="2800" dirty="0">
              <a:solidFill>
                <a:schemeClr val="bg1"/>
              </a:solidFill>
              <a:latin typeface="Lucida Calligraphy" pitchFamily="66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>
            <a:lum contrast="20000"/>
          </a:blip>
          <a:srcRect/>
          <a:stretch>
            <a:fillRect/>
          </a:stretch>
        </p:blipFill>
        <p:spPr bwMode="auto">
          <a:xfrm>
            <a:off x="5672344" y="3328648"/>
            <a:ext cx="5304733" cy="2951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제목 1"/>
          <p:cNvSpPr>
            <a:spLocks/>
          </p:cNvSpPr>
          <p:nvPr/>
        </p:nvSpPr>
        <p:spPr bwMode="auto">
          <a:xfrm>
            <a:off x="6791632" y="2791202"/>
            <a:ext cx="4067175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2D Membrane Protein Crystallography</a:t>
            </a:r>
          </a:p>
        </p:txBody>
      </p:sp>
    </p:spTree>
    <p:extLst>
      <p:ext uri="{BB962C8B-B14F-4D97-AF65-F5344CB8AC3E}">
        <p14:creationId xmlns:p14="http://schemas.microsoft.com/office/powerpoint/2010/main" val="217318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림 14">
            <a:extLst>
              <a:ext uri="{FF2B5EF4-FFF2-40B4-BE49-F238E27FC236}">
                <a16:creationId xmlns:a16="http://schemas.microsoft.com/office/drawing/2014/main" id="{54D8B648-9DC5-4868-A3B1-61DD3AA9FF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949" y="1441916"/>
            <a:ext cx="10983207" cy="246160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257506F-D4FC-4CFC-980D-6C41F0FF6E61}"/>
              </a:ext>
            </a:extLst>
          </p:cNvPr>
          <p:cNvSpPr txBox="1"/>
          <p:nvPr/>
        </p:nvSpPr>
        <p:spPr>
          <a:xfrm>
            <a:off x="10121011" y="2947670"/>
            <a:ext cx="1467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Self-seeding</a:t>
            </a:r>
            <a:endParaRPr lang="ko-KR" altLang="en-US" dirty="0"/>
          </a:p>
        </p:txBody>
      </p:sp>
      <p:cxnSp>
        <p:nvCxnSpPr>
          <p:cNvPr id="17" name="직선 화살표 연결선 16">
            <a:extLst>
              <a:ext uri="{FF2B5EF4-FFF2-40B4-BE49-F238E27FC236}">
                <a16:creationId xmlns:a16="http://schemas.microsoft.com/office/drawing/2014/main" id="{D4053726-E6EC-4067-A502-5E16643C7C96}"/>
              </a:ext>
            </a:extLst>
          </p:cNvPr>
          <p:cNvCxnSpPr/>
          <p:nvPr/>
        </p:nvCxnSpPr>
        <p:spPr>
          <a:xfrm flipH="1" flipV="1">
            <a:off x="9533467" y="2198584"/>
            <a:ext cx="592667" cy="84903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3">
            <a:extLst>
              <a:ext uri="{FF2B5EF4-FFF2-40B4-BE49-F238E27FC236}">
                <a16:creationId xmlns:a16="http://schemas.microsoft.com/office/drawing/2014/main" id="{EDC8ACDA-6B16-4250-8CFD-AAA49B6BD8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1476" y="4286769"/>
            <a:ext cx="3947764" cy="2185214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88900" lvl="1">
              <a:lnSpc>
                <a:spcPct val="150000"/>
              </a:lnSpc>
            </a:pPr>
            <a:r>
              <a:rPr lang="en-US" sz="1600" b="1" dirty="0">
                <a:solidFill>
                  <a:srgbClr val="FF0000"/>
                </a:solidFill>
                <a:latin typeface="Calibri" pitchFamily="34" charset="0"/>
              </a:rPr>
              <a:t>Main parameters</a:t>
            </a:r>
          </a:p>
          <a:p>
            <a:pPr marL="88900" lvl="1"/>
            <a:r>
              <a:rPr lang="en-US" sz="1600" b="1" dirty="0">
                <a:solidFill>
                  <a:srgbClr val="002060"/>
                </a:solidFill>
                <a:latin typeface="Calibri" pitchFamily="34" charset="0"/>
              </a:rPr>
              <a:t>e</a:t>
            </a:r>
            <a:r>
              <a:rPr lang="en-US" sz="1600" b="1" baseline="30000" dirty="0">
                <a:solidFill>
                  <a:srgbClr val="002060"/>
                </a:solidFill>
                <a:latin typeface="Calibri" pitchFamily="34" charset="0"/>
              </a:rPr>
              <a:t>-  </a:t>
            </a:r>
            <a:r>
              <a:rPr lang="en-US" sz="1600" b="1" dirty="0">
                <a:solidFill>
                  <a:srgbClr val="002060"/>
                </a:solidFill>
                <a:latin typeface="Calibri" pitchFamily="34" charset="0"/>
              </a:rPr>
              <a:t>Energy                  </a:t>
            </a:r>
            <a:r>
              <a:rPr lang="en-US" sz="1600" dirty="0">
                <a:solidFill>
                  <a:srgbClr val="002060"/>
                </a:solidFill>
                <a:latin typeface="Calibri" pitchFamily="34" charset="0"/>
              </a:rPr>
              <a:t>	</a:t>
            </a:r>
            <a:r>
              <a:rPr lang="en-US" sz="1600" b="1" dirty="0">
                <a:solidFill>
                  <a:srgbClr val="002060"/>
                </a:solidFill>
                <a:latin typeface="Calibri" pitchFamily="34" charset="0"/>
              </a:rPr>
              <a:t>11 GeV</a:t>
            </a:r>
          </a:p>
          <a:p>
            <a:pPr marL="88900" lvl="1"/>
            <a:r>
              <a:rPr lang="en-US" sz="1600" b="1" dirty="0">
                <a:solidFill>
                  <a:srgbClr val="002060"/>
                </a:solidFill>
                <a:latin typeface="Calibri" pitchFamily="34" charset="0"/>
              </a:rPr>
              <a:t>e</a:t>
            </a:r>
            <a:r>
              <a:rPr lang="en-US" sz="1600" b="1" baseline="30000" dirty="0">
                <a:solidFill>
                  <a:srgbClr val="002060"/>
                </a:solidFill>
                <a:latin typeface="Calibri" pitchFamily="34" charset="0"/>
              </a:rPr>
              <a:t>- </a:t>
            </a:r>
            <a:r>
              <a:rPr lang="en-US" sz="1600" b="1" dirty="0">
                <a:solidFill>
                  <a:srgbClr val="002060"/>
                </a:solidFill>
                <a:latin typeface="Calibri" pitchFamily="34" charset="0"/>
              </a:rPr>
              <a:t>Bunch charge       	20-200 </a:t>
            </a:r>
            <a:r>
              <a:rPr lang="en-US" sz="1600" b="1" dirty="0" err="1">
                <a:solidFill>
                  <a:srgbClr val="002060"/>
                </a:solidFill>
                <a:latin typeface="Calibri" pitchFamily="34" charset="0"/>
              </a:rPr>
              <a:t>pC</a:t>
            </a:r>
            <a:endParaRPr lang="en-US" sz="1600" b="1" dirty="0">
              <a:solidFill>
                <a:srgbClr val="002060"/>
              </a:solidFill>
              <a:latin typeface="Calibri" pitchFamily="34" charset="0"/>
            </a:endParaRPr>
          </a:p>
          <a:p>
            <a:pPr marL="88900" lvl="1"/>
            <a:r>
              <a:rPr lang="en-US" sz="1600" b="1" dirty="0">
                <a:solidFill>
                  <a:srgbClr val="002060"/>
                </a:solidFill>
                <a:latin typeface="Calibri" pitchFamily="34" charset="0"/>
              </a:rPr>
              <a:t>Slice emittance	&lt; 0.4 mm </a:t>
            </a:r>
            <a:r>
              <a:rPr lang="en-US" sz="1600" b="1" dirty="0" err="1">
                <a:solidFill>
                  <a:srgbClr val="002060"/>
                </a:solidFill>
                <a:latin typeface="Calibri" pitchFamily="34" charset="0"/>
              </a:rPr>
              <a:t>mrad</a:t>
            </a:r>
            <a:r>
              <a:rPr lang="en-US" sz="1600" b="1" dirty="0">
                <a:solidFill>
                  <a:srgbClr val="002060"/>
                </a:solidFill>
                <a:latin typeface="Calibri" pitchFamily="34" charset="0"/>
              </a:rPr>
              <a:t> </a:t>
            </a:r>
          </a:p>
          <a:p>
            <a:pPr marL="88900" lvl="1"/>
            <a:r>
              <a:rPr lang="en-US" sz="1600" b="1" dirty="0">
                <a:solidFill>
                  <a:srgbClr val="002060"/>
                </a:solidFill>
                <a:latin typeface="Calibri" pitchFamily="34" charset="0"/>
              </a:rPr>
              <a:t>Repetition rate        	60 Hz</a:t>
            </a:r>
          </a:p>
          <a:p>
            <a:pPr marL="88900" lvl="1"/>
            <a:r>
              <a:rPr lang="en-US" altLang="ko-KR" sz="1600" b="1" dirty="0">
                <a:solidFill>
                  <a:srgbClr val="002060"/>
                </a:solidFill>
                <a:latin typeface="Calibri" pitchFamily="34" charset="0"/>
              </a:rPr>
              <a:t>Bunch length 	5 fs – 50 fs</a:t>
            </a:r>
          </a:p>
          <a:p>
            <a:pPr marL="88900" lvl="1"/>
            <a:r>
              <a:rPr lang="en-US" altLang="ko-KR" sz="1600" b="1" dirty="0">
                <a:solidFill>
                  <a:srgbClr val="002060"/>
                </a:solidFill>
                <a:latin typeface="Calibri" pitchFamily="34" charset="0"/>
              </a:rPr>
              <a:t>Peak current 	3 kA</a:t>
            </a:r>
            <a:r>
              <a:rPr lang="ko-KR" altLang="en-US" sz="1600" b="1" dirty="0">
                <a:solidFill>
                  <a:srgbClr val="002060"/>
                </a:solidFill>
                <a:latin typeface="Calibri" pitchFamily="34" charset="0"/>
              </a:rPr>
              <a:t> </a:t>
            </a:r>
            <a:endParaRPr lang="en-US" sz="1600" b="1" dirty="0">
              <a:solidFill>
                <a:srgbClr val="002060"/>
              </a:solidFill>
              <a:latin typeface="Calibri" pitchFamily="34" charset="0"/>
            </a:endParaRPr>
          </a:p>
          <a:p>
            <a:pPr marL="88900" lvl="1"/>
            <a:r>
              <a:rPr lang="en-US" sz="1600" b="1" dirty="0">
                <a:solidFill>
                  <a:srgbClr val="002060"/>
                </a:solidFill>
                <a:latin typeface="Calibri" pitchFamily="34" charset="0"/>
              </a:rPr>
              <a:t>SX line switching     	Kicker Magnet </a:t>
            </a:r>
            <a:r>
              <a:rPr lang="en-US" sz="1600" dirty="0">
                <a:solidFill>
                  <a:srgbClr val="002060"/>
                </a:solidFill>
                <a:latin typeface="Calibri" pitchFamily="34" charset="0"/>
              </a:rPr>
              <a:t> </a:t>
            </a: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85593323-D35E-41BC-8658-9586F7ACBD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763" y="2825897"/>
            <a:ext cx="1772141" cy="1329107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3566D7F7-D6CA-40A9-991E-83317E75547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52" y="2840784"/>
            <a:ext cx="1744365" cy="130827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A2141C51-6321-407F-B66F-D97529FB143D}"/>
              </a:ext>
            </a:extLst>
          </p:cNvPr>
          <p:cNvSpPr txBox="1"/>
          <p:nvPr/>
        </p:nvSpPr>
        <p:spPr>
          <a:xfrm>
            <a:off x="1921930" y="1120491"/>
            <a:ext cx="4844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rgbClr val="FF0000"/>
                </a:solidFill>
              </a:rPr>
              <a:t>30A</a:t>
            </a:r>
          </a:p>
          <a:p>
            <a:r>
              <a:rPr lang="en-US" altLang="ko-KR" sz="1200" dirty="0">
                <a:solidFill>
                  <a:srgbClr val="FF0000"/>
                </a:solidFill>
              </a:rPr>
              <a:t>2 </a:t>
            </a:r>
            <a:r>
              <a:rPr lang="en-US" altLang="ko-KR" sz="1200" dirty="0" err="1">
                <a:solidFill>
                  <a:srgbClr val="FF0000"/>
                </a:solidFill>
              </a:rPr>
              <a:t>ps</a:t>
            </a:r>
            <a:endParaRPr lang="ko-KR" altLang="en-US" sz="1200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8F0A83C-3F00-4409-B250-53292FC3FE33}"/>
              </a:ext>
            </a:extLst>
          </p:cNvPr>
          <p:cNvSpPr txBox="1"/>
          <p:nvPr/>
        </p:nvSpPr>
        <p:spPr>
          <a:xfrm>
            <a:off x="3240763" y="1111199"/>
            <a:ext cx="5950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rgbClr val="FF0000"/>
                </a:solidFill>
              </a:rPr>
              <a:t>200A </a:t>
            </a:r>
          </a:p>
          <a:p>
            <a:r>
              <a:rPr lang="en-US" altLang="ko-KR" sz="1200" dirty="0">
                <a:solidFill>
                  <a:srgbClr val="FF0000"/>
                </a:solidFill>
              </a:rPr>
              <a:t>300fs</a:t>
            </a:r>
            <a:endParaRPr lang="ko-KR" altLang="en-US" sz="1200" dirty="0">
              <a:solidFill>
                <a:srgbClr val="FF000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B0B052C-9763-4B07-A275-830DA5ECFEF6}"/>
              </a:ext>
            </a:extLst>
          </p:cNvPr>
          <p:cNvSpPr txBox="1"/>
          <p:nvPr/>
        </p:nvSpPr>
        <p:spPr>
          <a:xfrm>
            <a:off x="6668667" y="1120491"/>
            <a:ext cx="5036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rgbClr val="FF0000"/>
                </a:solidFill>
              </a:rPr>
              <a:t>3kA </a:t>
            </a:r>
          </a:p>
          <a:p>
            <a:r>
              <a:rPr lang="en-US" altLang="ko-KR" sz="1200" dirty="0">
                <a:solidFill>
                  <a:srgbClr val="FF0000"/>
                </a:solidFill>
              </a:rPr>
              <a:t>20fs</a:t>
            </a:r>
            <a:endParaRPr lang="ko-KR" altLang="en-US" sz="1200" dirty="0">
              <a:solidFill>
                <a:srgbClr val="FF0000"/>
              </a:solidFill>
            </a:endParaRPr>
          </a:p>
        </p:txBody>
      </p:sp>
      <p:cxnSp>
        <p:nvCxnSpPr>
          <p:cNvPr id="24" name="직선 화살표 연결선 23">
            <a:extLst>
              <a:ext uri="{FF2B5EF4-FFF2-40B4-BE49-F238E27FC236}">
                <a16:creationId xmlns:a16="http://schemas.microsoft.com/office/drawing/2014/main" id="{A1A25339-68E3-4211-ABBA-F4D1A249EDB4}"/>
              </a:ext>
            </a:extLst>
          </p:cNvPr>
          <p:cNvCxnSpPr/>
          <p:nvPr/>
        </p:nvCxnSpPr>
        <p:spPr>
          <a:xfrm>
            <a:off x="2679804" y="1408523"/>
            <a:ext cx="44686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1C8B135D-438B-4CCC-A929-2FB62B7A4F5E}"/>
              </a:ext>
            </a:extLst>
          </p:cNvPr>
          <p:cNvCxnSpPr/>
          <p:nvPr/>
        </p:nvCxnSpPr>
        <p:spPr>
          <a:xfrm>
            <a:off x="5660835" y="1408523"/>
            <a:ext cx="44686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7004F47E-DF58-4AD0-9465-9D3C4C1272CE}"/>
              </a:ext>
            </a:extLst>
          </p:cNvPr>
          <p:cNvSpPr txBox="1"/>
          <p:nvPr/>
        </p:nvSpPr>
        <p:spPr>
          <a:xfrm>
            <a:off x="4658624" y="1108475"/>
            <a:ext cx="5036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rgbClr val="FF0000"/>
                </a:solidFill>
              </a:rPr>
              <a:t>1kA </a:t>
            </a:r>
          </a:p>
          <a:p>
            <a:r>
              <a:rPr lang="en-US" altLang="ko-KR" sz="1200" dirty="0">
                <a:solidFill>
                  <a:srgbClr val="FF0000"/>
                </a:solidFill>
              </a:rPr>
              <a:t>60fs</a:t>
            </a:r>
            <a:endParaRPr lang="ko-KR" altLang="en-US" sz="1200" dirty="0">
              <a:solidFill>
                <a:srgbClr val="FF0000"/>
              </a:solidFill>
            </a:endParaRPr>
          </a:p>
        </p:txBody>
      </p:sp>
      <p:cxnSp>
        <p:nvCxnSpPr>
          <p:cNvPr id="27" name="직선 화살표 연결선 26">
            <a:extLst>
              <a:ext uri="{FF2B5EF4-FFF2-40B4-BE49-F238E27FC236}">
                <a16:creationId xmlns:a16="http://schemas.microsoft.com/office/drawing/2014/main" id="{7C612D47-6C31-4DA1-977F-D32AC5764E7D}"/>
              </a:ext>
            </a:extLst>
          </p:cNvPr>
          <p:cNvCxnSpPr/>
          <p:nvPr/>
        </p:nvCxnSpPr>
        <p:spPr>
          <a:xfrm>
            <a:off x="4040520" y="1397639"/>
            <a:ext cx="44686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471036" y="661394"/>
            <a:ext cx="32901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/>
              <a:t>PAL-XFEL Parameters</a:t>
            </a:r>
            <a:endParaRPr lang="ko-KR" altLang="en-US" sz="2400" dirty="0"/>
          </a:p>
        </p:txBody>
      </p:sp>
      <p:sp>
        <p:nvSpPr>
          <p:cNvPr id="3" name="타원 2"/>
          <p:cNvSpPr/>
          <p:nvPr/>
        </p:nvSpPr>
        <p:spPr>
          <a:xfrm>
            <a:off x="2720459" y="4699001"/>
            <a:ext cx="945608" cy="25399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28" name="표 27">
            <a:extLst>
              <a:ext uri="{FF2B5EF4-FFF2-40B4-BE49-F238E27FC236}">
                <a16:creationId xmlns:a16="http://schemas.microsoft.com/office/drawing/2014/main" id="{B8A61B22-C6B9-499E-822E-6373371A7A46}"/>
              </a:ext>
            </a:extLst>
          </p:cNvPr>
          <p:cNvGraphicFramePr>
            <a:graphicFrameLocks noGrp="1"/>
          </p:cNvGraphicFramePr>
          <p:nvPr/>
        </p:nvGraphicFramePr>
        <p:xfrm>
          <a:off x="5660835" y="3993703"/>
          <a:ext cx="5853503" cy="197529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7374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11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49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983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err="1"/>
                        <a:t>Undulator</a:t>
                      </a:r>
                      <a:r>
                        <a:rPr lang="en-US" altLang="ko-KR" sz="1400" dirty="0"/>
                        <a:t> Line</a:t>
                      </a:r>
                      <a:endParaRPr lang="ko-KR" alt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4" marR="91434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HX</a:t>
                      </a:r>
                      <a:endParaRPr lang="ko-KR" alt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4" marR="91434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SX</a:t>
                      </a:r>
                      <a:endParaRPr lang="ko-KR" alt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4" marR="9143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439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Photon energy [</a:t>
                      </a:r>
                      <a:r>
                        <a:rPr lang="en-US" altLang="ko-KR" sz="1400" b="1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keV</a:t>
                      </a:r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]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4" marR="91434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2.0 ~ 15</a:t>
                      </a:r>
                    </a:p>
                  </a:txBody>
                  <a:tcPr marL="91434" marR="91434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0.25 ~ 1.25</a:t>
                      </a:r>
                    </a:p>
                  </a:txBody>
                  <a:tcPr marL="91434" marR="9143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439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Beam Energy [GeV]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4" marR="91434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 ~ 11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4" marR="91434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3.0 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4" marR="91434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07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Wavelength Tuning 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4" marR="9143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Energy</a:t>
                      </a:r>
                    </a:p>
                  </a:txBody>
                  <a:tcPr marL="91434" marR="91434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Gap</a:t>
                      </a:r>
                    </a:p>
                  </a:txBody>
                  <a:tcPr marL="91434" marR="91434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9351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Undulator Type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4" marR="91434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Planar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4" marR="91434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Planar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4" marR="91434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2418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1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Undulator</a:t>
                      </a:r>
                      <a:r>
                        <a:rPr lang="en-US" altLang="ko-KR" sz="1400" b="1" baseline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Period / Gap [mm]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4" marR="91434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26 / 8.3 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4" marR="91434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35 / 9.0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4" marR="91434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5176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Klystron &amp; Modulator Gallery</a:t>
            </a:r>
            <a:endParaRPr lang="ko-KR" altLang="en-US" dirty="0"/>
          </a:p>
        </p:txBody>
      </p:sp>
      <p:pic>
        <p:nvPicPr>
          <p:cNvPr id="4" name="내용 개체 틀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522" y="1327715"/>
            <a:ext cx="7376947" cy="4917964"/>
          </a:xfrm>
          <a:prstGeom prst="rect">
            <a:avLst/>
          </a:prstGeom>
        </p:spPr>
      </p:pic>
      <p:graphicFrame>
        <p:nvGraphicFramePr>
          <p:cNvPr id="5" name="표 4"/>
          <p:cNvGraphicFramePr>
            <a:graphicFrameLocks noGrp="1"/>
          </p:cNvGraphicFramePr>
          <p:nvPr/>
        </p:nvGraphicFramePr>
        <p:xfrm>
          <a:off x="577446" y="4800699"/>
          <a:ext cx="5034474" cy="15523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3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8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5394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400" dirty="0"/>
                        <a:t>      Parameter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Unit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T="45717" marB="45717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Value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T="45717" marB="45717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706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    Operation</a:t>
                      </a:r>
                      <a:r>
                        <a:rPr lang="en-US" altLang="ko-KR" sz="1400" baseline="0" dirty="0"/>
                        <a:t> frequency</a:t>
                      </a:r>
                      <a:endParaRPr lang="ko-KR" altLang="en-US" sz="1400" b="1" dirty="0"/>
                    </a:p>
                  </a:txBody>
                  <a:tcPr marL="126000" marR="10800" marT="1080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/>
                        <a:t>MHz</a:t>
                      </a:r>
                      <a:endParaRPr lang="ko-KR" altLang="en-US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/>
                        <a:t>2856</a:t>
                      </a:r>
                      <a:endParaRPr lang="ko-KR" altLang="en-US" sz="1400" b="1" dirty="0"/>
                    </a:p>
                  </a:txBody>
                  <a:tcPr marL="90000" marR="612000" marT="46800" marB="468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706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    No.</a:t>
                      </a:r>
                      <a:r>
                        <a:rPr lang="en-US" altLang="ko-KR" sz="1400" baseline="0" dirty="0"/>
                        <a:t> of Klystron, Modulator</a:t>
                      </a:r>
                      <a:endParaRPr lang="ko-KR" altLang="en-US" sz="1400" b="1" dirty="0"/>
                    </a:p>
                  </a:txBody>
                  <a:tcPr marL="126000" marR="10800" marT="10800" marB="0"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/>
                        <a:t>51</a:t>
                      </a:r>
                      <a:endParaRPr lang="ko-KR" altLang="en-US" sz="1400" b="1" dirty="0"/>
                    </a:p>
                  </a:txBody>
                  <a:tcPr marL="90000" marR="612000" marT="46800" marB="468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706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    Max. repetition rate</a:t>
                      </a:r>
                      <a:endParaRPr lang="ko-KR" altLang="en-US" sz="1400" b="1" dirty="0"/>
                    </a:p>
                  </a:txBody>
                  <a:tcPr marL="126000" marR="10800" marT="1080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/>
                        <a:t>Hz</a:t>
                      </a:r>
                      <a:endParaRPr lang="ko-KR" altLang="en-US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/>
                        <a:t>60</a:t>
                      </a:r>
                      <a:endParaRPr lang="ko-KR" altLang="en-US" sz="1400" b="1" dirty="0"/>
                    </a:p>
                  </a:txBody>
                  <a:tcPr marL="90000" marR="612000" marT="46800" marB="468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6708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    Operation pulse</a:t>
                      </a:r>
                      <a:r>
                        <a:rPr lang="en-US" altLang="ko-KR" sz="1400" baseline="0" dirty="0"/>
                        <a:t> length</a:t>
                      </a:r>
                      <a:endParaRPr lang="ko-KR" altLang="en-US" sz="1400" b="1" dirty="0"/>
                    </a:p>
                  </a:txBody>
                  <a:tcPr marL="126000" marR="10800" marT="1080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ym typeface="Symbol"/>
                        </a:rPr>
                        <a:t></a:t>
                      </a:r>
                      <a:r>
                        <a:rPr lang="en-US" altLang="ko-KR" sz="1400" dirty="0">
                          <a:sym typeface="Symbol"/>
                        </a:rPr>
                        <a:t>s</a:t>
                      </a:r>
                      <a:endParaRPr lang="ko-KR" altLang="en-US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/>
                        <a:t>4</a:t>
                      </a:r>
                      <a:endParaRPr lang="ko-KR" altLang="en-US" sz="1400" b="1" dirty="0"/>
                    </a:p>
                  </a:txBody>
                  <a:tcPr marL="90000" marR="612000" marT="46800" marB="4680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1543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Linear Accelerator Tunnel</a:t>
            </a:r>
            <a:endParaRPr lang="ko-KR" altLang="en-US" dirty="0"/>
          </a:p>
        </p:txBody>
      </p:sp>
      <p:pic>
        <p:nvPicPr>
          <p:cNvPr id="4" name="Picture 2" descr="C:\Users\삼성\Desktop\20150918_1859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4132" y="1195893"/>
            <a:ext cx="8384799" cy="5030879"/>
          </a:xfrm>
          <a:prstGeom prst="rect">
            <a:avLst/>
          </a:prstGeom>
          <a:noFill/>
        </p:spPr>
      </p:pic>
      <p:graphicFrame>
        <p:nvGraphicFramePr>
          <p:cNvPr id="5" name="표 4"/>
          <p:cNvGraphicFramePr>
            <a:graphicFrameLocks noGrp="1"/>
          </p:cNvGraphicFramePr>
          <p:nvPr/>
        </p:nvGraphicFramePr>
        <p:xfrm>
          <a:off x="8243204" y="4680007"/>
          <a:ext cx="3319166" cy="152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40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91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59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5668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Parameter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Unit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/>
                        <a:t>Value</a:t>
                      </a:r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5668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Energy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GeV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/>
                        <a:t>10</a:t>
                      </a:r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5668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Charge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err="1"/>
                        <a:t>pC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/>
                        <a:t>200</a:t>
                      </a:r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5668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No</a:t>
                      </a:r>
                      <a:r>
                        <a:rPr lang="en-US" altLang="ko-KR" sz="1400" baseline="0" dirty="0"/>
                        <a:t>. of SLED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/>
                        <a:t>42</a:t>
                      </a:r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243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No.</a:t>
                      </a:r>
                      <a:r>
                        <a:rPr lang="en-US" altLang="ko-KR" sz="1400" baseline="0" dirty="0"/>
                        <a:t> of Acc. Column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/>
                        <a:t>173</a:t>
                      </a:r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6" name="Picture 3" descr="C:\Users\pal\Desktop\동아사이언스 촬영사진\사진\선형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8879631" y="900348"/>
            <a:ext cx="2046310" cy="30692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69474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Synchrotron Radiation</a:t>
            </a:r>
            <a:endParaRPr lang="ko-KR" altLang="en-US" dirty="0"/>
          </a:p>
        </p:txBody>
      </p:sp>
      <p:pic>
        <p:nvPicPr>
          <p:cNvPr id="9" name="Picture 2" descr="File:Syncrotron radiation emission as a function of the beam energy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90840" y="1265786"/>
            <a:ext cx="8125030" cy="5078144"/>
          </a:xfrm>
          <a:prstGeom prst="rect">
            <a:avLst/>
          </a:prstGeom>
          <a:noFill/>
        </p:spPr>
      </p:pic>
      <p:graphicFrame>
        <p:nvGraphicFramePr>
          <p:cNvPr id="8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7566319"/>
              </p:ext>
            </p:extLst>
          </p:nvPr>
        </p:nvGraphicFramePr>
        <p:xfrm>
          <a:off x="3114289" y="4841526"/>
          <a:ext cx="3735388" cy="53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5" name="Equation" r:id="rId5" imgW="1701720" imgH="241200" progId="Equation.3">
                  <p:embed/>
                </p:oleObj>
              </mc:Choice>
              <mc:Fallback>
                <p:oleObj name="Equation" r:id="rId5" imgW="170172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4289" y="4841526"/>
                        <a:ext cx="3735388" cy="530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02799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직사각형 3"/>
          <p:cNvSpPr/>
          <p:nvPr/>
        </p:nvSpPr>
        <p:spPr>
          <a:xfrm>
            <a:off x="1081450" y="404446"/>
            <a:ext cx="9968607" cy="596389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Picture 4" descr="촛불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23657" y="500354"/>
            <a:ext cx="1868690" cy="1910822"/>
          </a:xfrm>
          <a:prstGeom prst="rect">
            <a:avLst/>
          </a:prstGeom>
          <a:noFill/>
        </p:spPr>
      </p:pic>
      <p:pic>
        <p:nvPicPr>
          <p:cNvPr id="6" name="Picture 5" descr="Original_%C0%FC%B1%B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13216" y="1151800"/>
            <a:ext cx="2197100" cy="3095625"/>
          </a:xfrm>
          <a:prstGeom prst="rect">
            <a:avLst/>
          </a:prstGeom>
          <a:noFill/>
        </p:spPr>
      </p:pic>
      <p:pic>
        <p:nvPicPr>
          <p:cNvPr id="7" name="Picture 6" descr="방사광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79754" y="3048651"/>
            <a:ext cx="4891384" cy="3236480"/>
          </a:xfrm>
          <a:prstGeom prst="rect">
            <a:avLst/>
          </a:prstGeom>
          <a:noFill/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4424" y="59267"/>
            <a:ext cx="3867606" cy="4541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1143009" y="5766019"/>
            <a:ext cx="32527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Lucida Calligraphy" pitchFamily="66" charset="0"/>
              </a:rPr>
              <a:t>High Brightness</a:t>
            </a:r>
          </a:p>
        </p:txBody>
      </p:sp>
    </p:spTree>
    <p:extLst>
      <p:ext uri="{BB962C8B-B14F-4D97-AF65-F5344CB8AC3E}">
        <p14:creationId xmlns:p14="http://schemas.microsoft.com/office/powerpoint/2010/main" val="3059834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림 14">
            <a:extLst>
              <a:ext uri="{FF2B5EF4-FFF2-40B4-BE49-F238E27FC236}">
                <a16:creationId xmlns:a16="http://schemas.microsoft.com/office/drawing/2014/main" id="{54D8B648-9DC5-4868-A3B1-61DD3AA9FF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949" y="1441916"/>
            <a:ext cx="10983207" cy="246160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257506F-D4FC-4CFC-980D-6C41F0FF6E61}"/>
              </a:ext>
            </a:extLst>
          </p:cNvPr>
          <p:cNvSpPr txBox="1"/>
          <p:nvPr/>
        </p:nvSpPr>
        <p:spPr>
          <a:xfrm>
            <a:off x="10121011" y="2947670"/>
            <a:ext cx="1467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Self-seeding</a:t>
            </a:r>
            <a:endParaRPr lang="ko-KR" altLang="en-US" dirty="0"/>
          </a:p>
        </p:txBody>
      </p:sp>
      <p:cxnSp>
        <p:nvCxnSpPr>
          <p:cNvPr id="17" name="직선 화살표 연결선 16">
            <a:extLst>
              <a:ext uri="{FF2B5EF4-FFF2-40B4-BE49-F238E27FC236}">
                <a16:creationId xmlns:a16="http://schemas.microsoft.com/office/drawing/2014/main" id="{D4053726-E6EC-4067-A502-5E16643C7C96}"/>
              </a:ext>
            </a:extLst>
          </p:cNvPr>
          <p:cNvCxnSpPr/>
          <p:nvPr/>
        </p:nvCxnSpPr>
        <p:spPr>
          <a:xfrm flipH="1" flipV="1">
            <a:off x="9533467" y="2198584"/>
            <a:ext cx="592667" cy="84903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3">
            <a:extLst>
              <a:ext uri="{FF2B5EF4-FFF2-40B4-BE49-F238E27FC236}">
                <a16:creationId xmlns:a16="http://schemas.microsoft.com/office/drawing/2014/main" id="{EDC8ACDA-6B16-4250-8CFD-AAA49B6BD8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1476" y="4286769"/>
            <a:ext cx="3947764" cy="2185214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88900" lvl="1">
              <a:lnSpc>
                <a:spcPct val="150000"/>
              </a:lnSpc>
            </a:pPr>
            <a:r>
              <a:rPr lang="en-US" sz="1600" b="1" dirty="0">
                <a:solidFill>
                  <a:srgbClr val="FF0000"/>
                </a:solidFill>
                <a:latin typeface="Calibri" pitchFamily="34" charset="0"/>
              </a:rPr>
              <a:t>Main parameters</a:t>
            </a:r>
          </a:p>
          <a:p>
            <a:pPr marL="88900" lvl="1"/>
            <a:r>
              <a:rPr lang="en-US" sz="1600" b="1" dirty="0">
                <a:solidFill>
                  <a:srgbClr val="002060"/>
                </a:solidFill>
                <a:latin typeface="Calibri" pitchFamily="34" charset="0"/>
              </a:rPr>
              <a:t>e</a:t>
            </a:r>
            <a:r>
              <a:rPr lang="en-US" sz="1600" b="1" baseline="30000" dirty="0">
                <a:solidFill>
                  <a:srgbClr val="002060"/>
                </a:solidFill>
                <a:latin typeface="Calibri" pitchFamily="34" charset="0"/>
              </a:rPr>
              <a:t>-  </a:t>
            </a:r>
            <a:r>
              <a:rPr lang="en-US" sz="1600" b="1" dirty="0">
                <a:solidFill>
                  <a:srgbClr val="002060"/>
                </a:solidFill>
                <a:latin typeface="Calibri" pitchFamily="34" charset="0"/>
              </a:rPr>
              <a:t>Energy                  </a:t>
            </a:r>
            <a:r>
              <a:rPr lang="en-US" sz="1600" dirty="0">
                <a:solidFill>
                  <a:srgbClr val="002060"/>
                </a:solidFill>
                <a:latin typeface="Calibri" pitchFamily="34" charset="0"/>
              </a:rPr>
              <a:t>	</a:t>
            </a:r>
            <a:r>
              <a:rPr lang="en-US" sz="1600" b="1" dirty="0">
                <a:solidFill>
                  <a:srgbClr val="002060"/>
                </a:solidFill>
                <a:latin typeface="Calibri" pitchFamily="34" charset="0"/>
              </a:rPr>
              <a:t>11 GeV</a:t>
            </a:r>
          </a:p>
          <a:p>
            <a:pPr marL="88900" lvl="1"/>
            <a:r>
              <a:rPr lang="en-US" sz="1600" b="1" dirty="0">
                <a:solidFill>
                  <a:srgbClr val="002060"/>
                </a:solidFill>
                <a:latin typeface="Calibri" pitchFamily="34" charset="0"/>
              </a:rPr>
              <a:t>e</a:t>
            </a:r>
            <a:r>
              <a:rPr lang="en-US" sz="1600" b="1" baseline="30000" dirty="0">
                <a:solidFill>
                  <a:srgbClr val="002060"/>
                </a:solidFill>
                <a:latin typeface="Calibri" pitchFamily="34" charset="0"/>
              </a:rPr>
              <a:t>- </a:t>
            </a:r>
            <a:r>
              <a:rPr lang="en-US" sz="1600" b="1" dirty="0">
                <a:solidFill>
                  <a:srgbClr val="002060"/>
                </a:solidFill>
                <a:latin typeface="Calibri" pitchFamily="34" charset="0"/>
              </a:rPr>
              <a:t>Bunch charge       	20-200 </a:t>
            </a:r>
            <a:r>
              <a:rPr lang="en-US" sz="1600" b="1" dirty="0" err="1">
                <a:solidFill>
                  <a:srgbClr val="002060"/>
                </a:solidFill>
                <a:latin typeface="Calibri" pitchFamily="34" charset="0"/>
              </a:rPr>
              <a:t>pC</a:t>
            </a:r>
            <a:endParaRPr lang="en-US" sz="1600" b="1" dirty="0">
              <a:solidFill>
                <a:srgbClr val="002060"/>
              </a:solidFill>
              <a:latin typeface="Calibri" pitchFamily="34" charset="0"/>
            </a:endParaRPr>
          </a:p>
          <a:p>
            <a:pPr marL="88900" lvl="1"/>
            <a:r>
              <a:rPr lang="en-US" sz="1600" b="1" dirty="0">
                <a:solidFill>
                  <a:srgbClr val="002060"/>
                </a:solidFill>
                <a:latin typeface="Calibri" pitchFamily="34" charset="0"/>
              </a:rPr>
              <a:t>Slice emittance	&lt; 0.4 mm </a:t>
            </a:r>
            <a:r>
              <a:rPr lang="en-US" sz="1600" b="1" dirty="0" err="1">
                <a:solidFill>
                  <a:srgbClr val="002060"/>
                </a:solidFill>
                <a:latin typeface="Calibri" pitchFamily="34" charset="0"/>
              </a:rPr>
              <a:t>mrad</a:t>
            </a:r>
            <a:r>
              <a:rPr lang="en-US" sz="1600" b="1" dirty="0">
                <a:solidFill>
                  <a:srgbClr val="002060"/>
                </a:solidFill>
                <a:latin typeface="Calibri" pitchFamily="34" charset="0"/>
              </a:rPr>
              <a:t> </a:t>
            </a:r>
          </a:p>
          <a:p>
            <a:pPr marL="88900" lvl="1"/>
            <a:r>
              <a:rPr lang="en-US" sz="1600" b="1" dirty="0">
                <a:solidFill>
                  <a:srgbClr val="002060"/>
                </a:solidFill>
                <a:latin typeface="Calibri" pitchFamily="34" charset="0"/>
              </a:rPr>
              <a:t>Repetition rate        	60 Hz</a:t>
            </a:r>
          </a:p>
          <a:p>
            <a:pPr marL="88900" lvl="1"/>
            <a:r>
              <a:rPr lang="en-US" altLang="ko-KR" sz="1600" b="1" dirty="0">
                <a:solidFill>
                  <a:srgbClr val="002060"/>
                </a:solidFill>
                <a:latin typeface="Calibri" pitchFamily="34" charset="0"/>
              </a:rPr>
              <a:t>Bunch length 	5 fs – 50 fs</a:t>
            </a:r>
          </a:p>
          <a:p>
            <a:pPr marL="88900" lvl="1"/>
            <a:r>
              <a:rPr lang="en-US" altLang="ko-KR" sz="1600" b="1" dirty="0">
                <a:solidFill>
                  <a:srgbClr val="002060"/>
                </a:solidFill>
                <a:latin typeface="Calibri" pitchFamily="34" charset="0"/>
              </a:rPr>
              <a:t>Peak current 	3 kA</a:t>
            </a:r>
            <a:r>
              <a:rPr lang="ko-KR" altLang="en-US" sz="1600" b="1" dirty="0">
                <a:solidFill>
                  <a:srgbClr val="002060"/>
                </a:solidFill>
                <a:latin typeface="Calibri" pitchFamily="34" charset="0"/>
              </a:rPr>
              <a:t> </a:t>
            </a:r>
            <a:endParaRPr lang="en-US" sz="1600" b="1" dirty="0">
              <a:solidFill>
                <a:srgbClr val="002060"/>
              </a:solidFill>
              <a:latin typeface="Calibri" pitchFamily="34" charset="0"/>
            </a:endParaRPr>
          </a:p>
          <a:p>
            <a:pPr marL="88900" lvl="1"/>
            <a:r>
              <a:rPr lang="en-US" sz="1600" b="1" dirty="0">
                <a:solidFill>
                  <a:srgbClr val="002060"/>
                </a:solidFill>
                <a:latin typeface="Calibri" pitchFamily="34" charset="0"/>
              </a:rPr>
              <a:t>SX line switching     	Kicker Magnet </a:t>
            </a:r>
            <a:r>
              <a:rPr lang="en-US" sz="1600" dirty="0">
                <a:solidFill>
                  <a:srgbClr val="002060"/>
                </a:solidFill>
                <a:latin typeface="Calibri" pitchFamily="34" charset="0"/>
              </a:rPr>
              <a:t> </a:t>
            </a: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85593323-D35E-41BC-8658-9586F7ACBD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763" y="2825897"/>
            <a:ext cx="1772141" cy="1329107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3566D7F7-D6CA-40A9-991E-83317E75547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52" y="2840784"/>
            <a:ext cx="1744365" cy="130827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A2141C51-6321-407F-B66F-D97529FB143D}"/>
              </a:ext>
            </a:extLst>
          </p:cNvPr>
          <p:cNvSpPr txBox="1"/>
          <p:nvPr/>
        </p:nvSpPr>
        <p:spPr>
          <a:xfrm>
            <a:off x="1921930" y="1120491"/>
            <a:ext cx="4844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rgbClr val="FF0000"/>
                </a:solidFill>
              </a:rPr>
              <a:t>30A</a:t>
            </a:r>
          </a:p>
          <a:p>
            <a:r>
              <a:rPr lang="en-US" altLang="ko-KR" sz="1200" dirty="0">
                <a:solidFill>
                  <a:srgbClr val="FF0000"/>
                </a:solidFill>
              </a:rPr>
              <a:t>2 </a:t>
            </a:r>
            <a:r>
              <a:rPr lang="en-US" altLang="ko-KR" sz="1200" dirty="0" err="1">
                <a:solidFill>
                  <a:srgbClr val="FF0000"/>
                </a:solidFill>
              </a:rPr>
              <a:t>ps</a:t>
            </a:r>
            <a:endParaRPr lang="ko-KR" altLang="en-US" sz="1200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8F0A83C-3F00-4409-B250-53292FC3FE33}"/>
              </a:ext>
            </a:extLst>
          </p:cNvPr>
          <p:cNvSpPr txBox="1"/>
          <p:nvPr/>
        </p:nvSpPr>
        <p:spPr>
          <a:xfrm>
            <a:off x="3240763" y="1111199"/>
            <a:ext cx="5950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rgbClr val="FF0000"/>
                </a:solidFill>
              </a:rPr>
              <a:t>200A </a:t>
            </a:r>
          </a:p>
          <a:p>
            <a:r>
              <a:rPr lang="en-US" altLang="ko-KR" sz="1200" dirty="0">
                <a:solidFill>
                  <a:srgbClr val="FF0000"/>
                </a:solidFill>
              </a:rPr>
              <a:t>300fs</a:t>
            </a:r>
            <a:endParaRPr lang="ko-KR" altLang="en-US" sz="1200" dirty="0">
              <a:solidFill>
                <a:srgbClr val="FF000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B0B052C-9763-4B07-A275-830DA5ECFEF6}"/>
              </a:ext>
            </a:extLst>
          </p:cNvPr>
          <p:cNvSpPr txBox="1"/>
          <p:nvPr/>
        </p:nvSpPr>
        <p:spPr>
          <a:xfrm>
            <a:off x="6668667" y="1120491"/>
            <a:ext cx="5036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rgbClr val="FF0000"/>
                </a:solidFill>
              </a:rPr>
              <a:t>3kA </a:t>
            </a:r>
          </a:p>
          <a:p>
            <a:r>
              <a:rPr lang="en-US" altLang="ko-KR" sz="1200" dirty="0">
                <a:solidFill>
                  <a:srgbClr val="FF0000"/>
                </a:solidFill>
              </a:rPr>
              <a:t>20fs</a:t>
            </a:r>
            <a:endParaRPr lang="ko-KR" altLang="en-US" sz="1200" dirty="0">
              <a:solidFill>
                <a:srgbClr val="FF0000"/>
              </a:solidFill>
            </a:endParaRPr>
          </a:p>
        </p:txBody>
      </p:sp>
      <p:cxnSp>
        <p:nvCxnSpPr>
          <p:cNvPr id="24" name="직선 화살표 연결선 23">
            <a:extLst>
              <a:ext uri="{FF2B5EF4-FFF2-40B4-BE49-F238E27FC236}">
                <a16:creationId xmlns:a16="http://schemas.microsoft.com/office/drawing/2014/main" id="{A1A25339-68E3-4211-ABBA-F4D1A249EDB4}"/>
              </a:ext>
            </a:extLst>
          </p:cNvPr>
          <p:cNvCxnSpPr/>
          <p:nvPr/>
        </p:nvCxnSpPr>
        <p:spPr>
          <a:xfrm>
            <a:off x="2679804" y="1408523"/>
            <a:ext cx="44686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1C8B135D-438B-4CCC-A929-2FB62B7A4F5E}"/>
              </a:ext>
            </a:extLst>
          </p:cNvPr>
          <p:cNvCxnSpPr/>
          <p:nvPr/>
        </p:nvCxnSpPr>
        <p:spPr>
          <a:xfrm>
            <a:off x="5660835" y="1408523"/>
            <a:ext cx="44686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7004F47E-DF58-4AD0-9465-9D3C4C1272CE}"/>
              </a:ext>
            </a:extLst>
          </p:cNvPr>
          <p:cNvSpPr txBox="1"/>
          <p:nvPr/>
        </p:nvSpPr>
        <p:spPr>
          <a:xfrm>
            <a:off x="4658624" y="1108475"/>
            <a:ext cx="5036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rgbClr val="FF0000"/>
                </a:solidFill>
              </a:rPr>
              <a:t>1kA </a:t>
            </a:r>
          </a:p>
          <a:p>
            <a:r>
              <a:rPr lang="en-US" altLang="ko-KR" sz="1200" dirty="0">
                <a:solidFill>
                  <a:srgbClr val="FF0000"/>
                </a:solidFill>
              </a:rPr>
              <a:t>60fs</a:t>
            </a:r>
            <a:endParaRPr lang="ko-KR" altLang="en-US" sz="1200" dirty="0">
              <a:solidFill>
                <a:srgbClr val="FF0000"/>
              </a:solidFill>
            </a:endParaRPr>
          </a:p>
        </p:txBody>
      </p:sp>
      <p:cxnSp>
        <p:nvCxnSpPr>
          <p:cNvPr id="27" name="직선 화살표 연결선 26">
            <a:extLst>
              <a:ext uri="{FF2B5EF4-FFF2-40B4-BE49-F238E27FC236}">
                <a16:creationId xmlns:a16="http://schemas.microsoft.com/office/drawing/2014/main" id="{7C612D47-6C31-4DA1-977F-D32AC5764E7D}"/>
              </a:ext>
            </a:extLst>
          </p:cNvPr>
          <p:cNvCxnSpPr/>
          <p:nvPr/>
        </p:nvCxnSpPr>
        <p:spPr>
          <a:xfrm>
            <a:off x="4040520" y="1397639"/>
            <a:ext cx="44686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471036" y="661394"/>
            <a:ext cx="32901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/>
              <a:t>PAL-XFEL Parameters</a:t>
            </a:r>
            <a:endParaRPr lang="ko-KR" altLang="en-US" sz="2400" dirty="0"/>
          </a:p>
        </p:txBody>
      </p:sp>
      <p:sp>
        <p:nvSpPr>
          <p:cNvPr id="3" name="타원 2"/>
          <p:cNvSpPr/>
          <p:nvPr/>
        </p:nvSpPr>
        <p:spPr>
          <a:xfrm>
            <a:off x="2745857" y="4936069"/>
            <a:ext cx="1174207" cy="25399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28" name="표 27">
            <a:extLst>
              <a:ext uri="{FF2B5EF4-FFF2-40B4-BE49-F238E27FC236}">
                <a16:creationId xmlns:a16="http://schemas.microsoft.com/office/drawing/2014/main" id="{B8A61B22-C6B9-499E-822E-6373371A7A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6881668"/>
              </p:ext>
            </p:extLst>
          </p:nvPr>
        </p:nvGraphicFramePr>
        <p:xfrm>
          <a:off x="5660835" y="3993703"/>
          <a:ext cx="5853503" cy="197529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7374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11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49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983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err="1"/>
                        <a:t>Undulator</a:t>
                      </a:r>
                      <a:r>
                        <a:rPr lang="en-US" altLang="ko-KR" sz="1400" dirty="0"/>
                        <a:t> Line</a:t>
                      </a:r>
                      <a:endParaRPr lang="ko-KR" alt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4" marR="91434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HX</a:t>
                      </a:r>
                      <a:endParaRPr lang="ko-KR" alt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4" marR="91434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SX</a:t>
                      </a:r>
                      <a:endParaRPr lang="ko-KR" alt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4" marR="9143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439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Photon energy [</a:t>
                      </a:r>
                      <a:r>
                        <a:rPr lang="en-US" altLang="ko-KR" sz="1400" b="1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keV</a:t>
                      </a:r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]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4" marR="91434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2.0 ~ 15</a:t>
                      </a:r>
                    </a:p>
                  </a:txBody>
                  <a:tcPr marL="91434" marR="91434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0.25 ~ 1.25</a:t>
                      </a:r>
                    </a:p>
                  </a:txBody>
                  <a:tcPr marL="91434" marR="9143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439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Beam Energy [GeV]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4" marR="91434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 ~ 11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4" marR="91434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3.0 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4" marR="91434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07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Wavelength Tuning 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4" marR="9143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Energy</a:t>
                      </a:r>
                    </a:p>
                  </a:txBody>
                  <a:tcPr marL="91434" marR="91434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Gap</a:t>
                      </a:r>
                    </a:p>
                  </a:txBody>
                  <a:tcPr marL="91434" marR="91434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9351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Undulator Type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4" marR="91434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Planar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4" marR="91434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Planar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4" marR="91434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2418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1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Undulator</a:t>
                      </a:r>
                      <a:r>
                        <a:rPr lang="en-US" altLang="ko-KR" sz="1400" b="1" baseline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Period / Gap [mm]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4" marR="91434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26 / 8.3 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4" marR="91434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35 / 9.0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4" marR="91434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4" name="직사각형 3"/>
              <p:cNvSpPr/>
              <p:nvPr/>
            </p:nvSpPr>
            <p:spPr>
              <a:xfrm>
                <a:off x="5757199" y="5978005"/>
                <a:ext cx="3267369" cy="6705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en-US" altLang="ko-K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altLang="ko-KR" sz="2000" b="0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sz="2000" b="0" i="1" smtClean="0">
                              <a:solidFill>
                                <a:srgbClr val="40404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2000" b="0" i="1" smtClean="0">
                              <a:solidFill>
                                <a:srgbClr val="404040"/>
                              </a:solidFill>
                              <a:latin typeface="Cambria Math" panose="02040503050406030204" pitchFamily="18" charset="0"/>
                            </a:rPr>
                            <m:t>16</m:t>
                          </m:r>
                          <m:r>
                            <a:rPr lang="en-US" altLang="ko-KR" sz="2000" i="1">
                              <a:solidFill>
                                <a:srgbClr val="404040"/>
                              </a:solidFill>
                              <a:latin typeface="Cambria Math" panose="02040503050406030204" pitchFamily="18" charset="0"/>
                            </a:rPr>
                            <m:t>0 </m:t>
                          </m:r>
                          <m:r>
                            <a:rPr lang="en-US" altLang="ko-KR" sz="2000" i="1">
                              <a:solidFill>
                                <a:srgbClr val="404040"/>
                              </a:solidFill>
                              <a:latin typeface="Cambria Math" panose="02040503050406030204" pitchFamily="18" charset="0"/>
                            </a:rPr>
                            <m:t>𝑝𝐶</m:t>
                          </m:r>
                        </m:num>
                        <m:den>
                          <m:r>
                            <a:rPr lang="en-US" altLang="ko-KR" sz="2000" i="1">
                              <a:solidFill>
                                <a:srgbClr val="404040"/>
                              </a:solidFill>
                              <a:latin typeface="Cambria Math" panose="02040503050406030204" pitchFamily="18" charset="0"/>
                            </a:rPr>
                            <m:t>1.60×</m:t>
                          </m:r>
                          <m:sSup>
                            <m:sSupPr>
                              <m:ctrlPr>
                                <a:rPr lang="en-US" altLang="ko-KR" sz="2000" i="1" dirty="0">
                                  <a:solidFill>
                                    <a:srgbClr val="40404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2000" i="1" dirty="0">
                                  <a:solidFill>
                                    <a:srgbClr val="404040"/>
                                  </a:solidFill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US" altLang="ko-KR" sz="2000" i="1" dirty="0">
                                  <a:solidFill>
                                    <a:srgbClr val="404040"/>
                                  </a:solidFill>
                                  <a:latin typeface="Cambria Math" panose="02040503050406030204" pitchFamily="18" charset="0"/>
                                </a:rPr>
                                <m:t>−19</m:t>
                              </m:r>
                            </m:sup>
                          </m:sSup>
                          <m:r>
                            <a:rPr lang="en-US" altLang="ko-KR" sz="2000" i="1">
                              <a:solidFill>
                                <a:srgbClr val="40404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den>
                      </m:f>
                      <m:r>
                        <a:rPr lang="en-US" altLang="ko-KR" sz="2000" b="0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ko-KR" sz="2000" i="1" dirty="0">
                              <a:solidFill>
                                <a:srgbClr val="40404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2000" i="1" dirty="0">
                              <a:solidFill>
                                <a:srgbClr val="40404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altLang="ko-KR" sz="2000" i="1" dirty="0">
                              <a:solidFill>
                                <a:srgbClr val="404040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sup>
                      </m:sSup>
                    </m:oMath>
                  </m:oMathPara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4" name="직사각형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7199" y="5978005"/>
                <a:ext cx="3267369" cy="6705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타원 4"/>
          <p:cNvSpPr/>
          <p:nvPr/>
        </p:nvSpPr>
        <p:spPr>
          <a:xfrm>
            <a:off x="5660836" y="5996426"/>
            <a:ext cx="3456270" cy="670117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5514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Pohang Accelerator Laboratory</a:t>
            </a:r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761" y="1243913"/>
            <a:ext cx="10369959" cy="506401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332133" y="3081867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PLS-II</a:t>
            </a:r>
            <a:endParaRPr lang="ko-KR" altLang="en-US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25695" y="4377267"/>
            <a:ext cx="1257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PAL-XFEL</a:t>
            </a:r>
            <a:endParaRPr lang="ko-KR" altLang="en-US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2283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/>
              <a:t>Undulators</a:t>
            </a:r>
            <a:endParaRPr lang="ko-KR" altLang="en-US" dirty="0"/>
          </a:p>
        </p:txBody>
      </p:sp>
      <p:pic>
        <p:nvPicPr>
          <p:cNvPr id="4" name="내용 개체 틀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883" y="1236130"/>
            <a:ext cx="7878428" cy="5252285"/>
          </a:xfrm>
        </p:spPr>
      </p:pic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7180551"/>
              </p:ext>
            </p:extLst>
          </p:nvPr>
        </p:nvGraphicFramePr>
        <p:xfrm>
          <a:off x="8549926" y="3862272"/>
          <a:ext cx="3024336" cy="243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58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54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30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316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Parameter</a:t>
                      </a:r>
                      <a:endParaRPr lang="ko-KR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Unit</a:t>
                      </a:r>
                      <a:endParaRPr lang="ko-KR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/>
                        <a:t>Value</a:t>
                      </a:r>
                      <a:endParaRPr lang="ko-KR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No.</a:t>
                      </a:r>
                      <a:r>
                        <a:rPr lang="en-US" altLang="ko-KR" sz="1400" baseline="0" dirty="0"/>
                        <a:t> of </a:t>
                      </a:r>
                      <a:r>
                        <a:rPr lang="en-US" altLang="ko-KR" sz="1400" baseline="0" dirty="0" err="1"/>
                        <a:t>Undulator</a:t>
                      </a:r>
                      <a:endParaRPr lang="ko-KR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/>
                        <a:t>21</a:t>
                      </a:r>
                      <a:endParaRPr lang="ko-KR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Length</a:t>
                      </a:r>
                      <a:endParaRPr lang="ko-KR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m</a:t>
                      </a:r>
                      <a:endParaRPr lang="ko-KR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/>
                        <a:t>5</a:t>
                      </a:r>
                      <a:endParaRPr lang="ko-KR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362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Period</a:t>
                      </a:r>
                      <a:endParaRPr lang="ko-KR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mm</a:t>
                      </a:r>
                      <a:endParaRPr lang="ko-KR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/>
                        <a:t>26.0</a:t>
                      </a:r>
                      <a:endParaRPr lang="ko-KR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362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Gap</a:t>
                      </a:r>
                      <a:endParaRPr lang="ko-KR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mm</a:t>
                      </a:r>
                      <a:endParaRPr lang="ko-KR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/>
                        <a:t>8.3</a:t>
                      </a:r>
                      <a:endParaRPr lang="ko-KR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362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Wavelength</a:t>
                      </a:r>
                      <a:endParaRPr lang="ko-KR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nm</a:t>
                      </a:r>
                      <a:endParaRPr lang="ko-KR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/>
                        <a:t>0.1</a:t>
                      </a:r>
                      <a:endParaRPr lang="ko-KR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516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Magnetic field</a:t>
                      </a:r>
                      <a:endParaRPr lang="ko-KR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Tesla</a:t>
                      </a:r>
                      <a:endParaRPr lang="ko-KR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/>
                        <a:t>0.8124</a:t>
                      </a:r>
                      <a:endParaRPr lang="ko-KR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362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K</a:t>
                      </a:r>
                      <a:endParaRPr lang="ko-KR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dirty="0"/>
                        <a:t>1.9727</a:t>
                      </a:r>
                      <a:endParaRPr lang="ko-KR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4648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400" b="1" i="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Electron Energy Change I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7989" y="1170715"/>
            <a:ext cx="6256171" cy="551152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611719" y="6014906"/>
            <a:ext cx="32251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Brain McNeil, How an FEL Works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410257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400" b="1" i="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Electron Energy Change II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1437" y="1209040"/>
            <a:ext cx="6294428" cy="546940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611719" y="6014906"/>
            <a:ext cx="32251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Brain McNeil, How an FEL Works</a:t>
            </a:r>
            <a:endParaRPr lang="ko-KR" altLang="en-US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직사각형 5">
                <a:extLst>
                  <a:ext uri="{FF2B5EF4-FFF2-40B4-BE49-F238E27FC236}">
                    <a16:creationId xmlns:a16="http://schemas.microsoft.com/office/drawing/2014/main" id="{FBC03200-6E06-4178-8D80-EC150750BB8C}"/>
                  </a:ext>
                </a:extLst>
              </p:cNvPr>
              <p:cNvSpPr/>
              <p:nvPr/>
            </p:nvSpPr>
            <p:spPr>
              <a:xfrm>
                <a:off x="44825" y="5958041"/>
                <a:ext cx="3938450" cy="5305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1600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altLang="ko-KR" sz="1600" i="1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0×</m:t>
                      </m:r>
                      <m:sSup>
                        <m:sSupPr>
                          <m:ctrlPr>
                            <a:rPr lang="en-US" altLang="ko-KR" sz="1600" i="1" dirty="0">
                              <a:solidFill>
                                <a:srgbClr val="40404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600" i="1" dirty="0">
                              <a:solidFill>
                                <a:srgbClr val="40404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altLang="ko-KR" sz="1600" i="1" dirty="0">
                              <a:solidFill>
                                <a:srgbClr val="40404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  <m:r>
                            <a:rPr lang="en-US" altLang="ko-KR" sz="1600" b="0" i="1" dirty="0" smtClean="0">
                              <a:solidFill>
                                <a:srgbClr val="40404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d>
                        <m:dPr>
                          <m:begChr m:val="["/>
                          <m:endChr m:val="]"/>
                          <m:ctrlPr>
                            <a:rPr lang="en-US" altLang="ko-KR" sz="1600" b="0" i="1" dirty="0" smtClean="0">
                              <a:solidFill>
                                <a:srgbClr val="40404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1600" b="0" i="1" dirty="0" smtClean="0">
                              <a:solidFill>
                                <a:srgbClr val="404040"/>
                              </a:solidFill>
                              <a:latin typeface="Cambria Math" panose="02040503050406030204" pitchFamily="18" charset="0"/>
                            </a:rPr>
                            <m:t>𝑠𝑒𝑐</m:t>
                          </m:r>
                        </m:e>
                      </m:d>
                      <m:r>
                        <a:rPr lang="en-US" altLang="ko-KR" sz="1600" i="1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US" altLang="ko-KR" sz="1600" b="0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altLang="ko-KR" sz="1600" i="1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altLang="ko-KR" sz="1600" i="1" dirty="0">
                              <a:solidFill>
                                <a:srgbClr val="40404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600" i="1" dirty="0">
                              <a:solidFill>
                                <a:srgbClr val="40404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altLang="ko-KR" sz="1600" b="0" i="1" dirty="0" smtClean="0">
                              <a:solidFill>
                                <a:srgbClr val="40404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sup>
                      </m:sSup>
                      <m:d>
                        <m:dPr>
                          <m:begChr m:val="["/>
                          <m:endChr m:val="]"/>
                          <m:ctrlPr>
                            <a:rPr lang="en-US" altLang="ko-KR" sz="1600" b="0" i="1" dirty="0" smtClean="0">
                              <a:solidFill>
                                <a:srgbClr val="40404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ko-KR" sz="1600" b="0" i="1" dirty="0" smtClean="0">
                                  <a:solidFill>
                                    <a:srgbClr val="40404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ko-KR" sz="1600" b="0" i="1" dirty="0" smtClean="0">
                                  <a:solidFill>
                                    <a:srgbClr val="404040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num>
                            <m:den>
                              <m:r>
                                <a:rPr lang="en-US" altLang="ko-KR" sz="1600" i="1" dirty="0">
                                  <a:solidFill>
                                    <a:srgbClr val="404040"/>
                                  </a:solidFill>
                                  <a:latin typeface="Cambria Math" panose="02040503050406030204" pitchFamily="18" charset="0"/>
                                </a:rPr>
                                <m:t>𝑠𝑒𝑐</m:t>
                              </m:r>
                            </m:den>
                          </m:f>
                        </m:e>
                      </m:d>
                      <m:r>
                        <a:rPr lang="en-US" altLang="ko-KR" sz="1600" b="0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=6 [</m:t>
                      </m:r>
                      <m:r>
                        <m:rPr>
                          <m:sty m:val="p"/>
                        </m:rPr>
                        <a:rPr lang="el-GR" altLang="ko-KR" sz="1600" b="0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μ</m:t>
                      </m:r>
                      <m:r>
                        <a:rPr lang="en-US" altLang="ko-KR" sz="1600" b="0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altLang="ko-KR" sz="1600" b="0" i="1" smtClean="0">
                          <a:solidFill>
                            <a:srgbClr val="404040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ko-KR" altLang="en-US" sz="1600" dirty="0"/>
              </a:p>
            </p:txBody>
          </p:sp>
        </mc:Choice>
        <mc:Fallback xmlns="">
          <p:sp>
            <p:nvSpPr>
              <p:cNvPr id="6" name="직사각형 5">
                <a:extLst>
                  <a:ext uri="{FF2B5EF4-FFF2-40B4-BE49-F238E27FC236}">
                    <a16:creationId xmlns:a16="http://schemas.microsoft.com/office/drawing/2014/main" id="{FBC03200-6E06-4178-8D80-EC150750BB8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25" y="5958041"/>
                <a:ext cx="3938450" cy="5305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2170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400" b="1" i="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Electron Bunching I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2232" y="1169405"/>
            <a:ext cx="8387341" cy="551079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611719" y="6014906"/>
            <a:ext cx="32251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Brain McNeil, How an FEL Works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1990659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400" b="1" i="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Electron Bunching II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4724" y="1147015"/>
            <a:ext cx="6580876" cy="55036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611719" y="6014906"/>
            <a:ext cx="32251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Brain McNeil, How an FEL Works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4263127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1524" y="1213673"/>
            <a:ext cx="7104224" cy="4351338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5277" y="2913265"/>
            <a:ext cx="5019638" cy="3293771"/>
          </a:xfrm>
          <a:prstGeom prst="rect">
            <a:avLst/>
          </a:prstGeom>
        </p:spPr>
      </p:pic>
      <p:sp>
        <p:nvSpPr>
          <p:cNvPr id="6" name="제목 2"/>
          <p:cNvSpPr txBox="1">
            <a:spLocks/>
          </p:cNvSpPr>
          <p:nvPr/>
        </p:nvSpPr>
        <p:spPr>
          <a:xfrm>
            <a:off x="493307" y="688452"/>
            <a:ext cx="8741004" cy="4274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b="1" dirty="0"/>
              <a:t>Microbunching Instability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2398281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400" b="1" i="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Radiation Power of Incoherent and Coherent Radiation</a:t>
            </a:r>
            <a:endParaRPr lang="ko-KR" altLang="en-US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2814" y="1235150"/>
            <a:ext cx="9534736" cy="291705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1476" y="4152200"/>
            <a:ext cx="9701799" cy="221374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458852" y="6046160"/>
            <a:ext cx="32251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Brain McNeil, How an FEL Works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1321724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2"/>
          <p:cNvSpPr>
            <a:spLocks noGrp="1"/>
          </p:cNvSpPr>
          <p:nvPr>
            <p:ph type="title"/>
          </p:nvPr>
        </p:nvSpPr>
        <p:spPr>
          <a:xfrm>
            <a:off x="493307" y="688452"/>
            <a:ext cx="8741004" cy="427484"/>
          </a:xfrm>
        </p:spPr>
        <p:txBody>
          <a:bodyPr/>
          <a:lstStyle/>
          <a:p>
            <a:r>
              <a:rPr lang="en-US" altLang="ko-KR" b="1" dirty="0"/>
              <a:t>Radiation Source &amp; Intensity</a:t>
            </a:r>
            <a:endParaRPr lang="ko-KR" altLang="en-US" b="1" dirty="0"/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4392" y="1156643"/>
            <a:ext cx="4713561" cy="5534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A52AE632-FDA4-4BC6-86E0-4CF1C32957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2" y="1156643"/>
            <a:ext cx="5178296" cy="5534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413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직사각형 3"/>
          <p:cNvSpPr/>
          <p:nvPr/>
        </p:nvSpPr>
        <p:spPr>
          <a:xfrm>
            <a:off x="1081450" y="404446"/>
            <a:ext cx="9968607" cy="596389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 Box 12"/>
          <p:cNvSpPr txBox="1">
            <a:spLocks noChangeArrowheads="1"/>
          </p:cNvSpPr>
          <p:nvPr/>
        </p:nvSpPr>
        <p:spPr bwMode="auto">
          <a:xfrm>
            <a:off x="7675642" y="2149032"/>
            <a:ext cx="31115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Coherent X-ray Diffraction Imaging</a:t>
            </a: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auto">
          <a:xfrm>
            <a:off x="7558679" y="459875"/>
            <a:ext cx="342741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Lucida Calligraphy" pitchFamily="66" charset="0"/>
              </a:rPr>
              <a:t>Highly Coherent </a:t>
            </a:r>
            <a:endParaRPr lang="en-US" altLang="ko-KR" sz="2800" dirty="0">
              <a:solidFill>
                <a:schemeClr val="bg1"/>
              </a:solidFill>
              <a:latin typeface="Lucida Calligraphy" pitchFamily="66" charset="0"/>
            </a:endParaRPr>
          </a:p>
        </p:txBody>
      </p:sp>
      <p:pic>
        <p:nvPicPr>
          <p:cNvPr id="7" name="Picture 15" descr="2200995769_86152c207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4635" y="404446"/>
            <a:ext cx="2548777" cy="1677599"/>
          </a:xfrm>
          <a:prstGeom prst="rect">
            <a:avLst/>
          </a:prstGeom>
          <a:noFill/>
        </p:spPr>
      </p:pic>
      <p:pic>
        <p:nvPicPr>
          <p:cNvPr id="8" name="Picture 18" descr="CoherentLigh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4076" y="1465285"/>
            <a:ext cx="3193816" cy="2958281"/>
          </a:xfrm>
          <a:prstGeom prst="rect">
            <a:avLst/>
          </a:prstGeom>
          <a:noFill/>
        </p:spPr>
      </p:pic>
      <p:pic>
        <p:nvPicPr>
          <p:cNvPr id="9" name="Picture 19" descr="평양5월1일경기장-아리랑1호위성영상-아리랑2호위성영상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12145" y="2523862"/>
            <a:ext cx="2532433" cy="3799411"/>
          </a:xfrm>
          <a:prstGeom prst="rect">
            <a:avLst/>
          </a:prstGeom>
          <a:noFill/>
        </p:spPr>
      </p:pic>
      <p:sp>
        <p:nvSpPr>
          <p:cNvPr id="10" name="Text Box 20"/>
          <p:cNvSpPr txBox="1">
            <a:spLocks noChangeArrowheads="1"/>
          </p:cNvSpPr>
          <p:nvPr/>
        </p:nvSpPr>
        <p:spPr bwMode="auto">
          <a:xfrm>
            <a:off x="3844578" y="5750550"/>
            <a:ext cx="21643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ko-KR" altLang="en-US" sz="1400" dirty="0">
                <a:solidFill>
                  <a:schemeClr val="bg1"/>
                </a:solidFill>
              </a:rPr>
              <a:t>평양 </a:t>
            </a:r>
            <a:r>
              <a:rPr lang="en-US" altLang="ko-KR" sz="1400" dirty="0">
                <a:solidFill>
                  <a:schemeClr val="bg1"/>
                </a:solidFill>
              </a:rPr>
              <a:t>5</a:t>
            </a:r>
            <a:r>
              <a:rPr lang="ko-KR" altLang="en-US" sz="1400" dirty="0">
                <a:solidFill>
                  <a:schemeClr val="bg1"/>
                </a:solidFill>
              </a:rPr>
              <a:t>월</a:t>
            </a:r>
            <a:r>
              <a:rPr lang="en-US" altLang="ko-KR" sz="1400" dirty="0">
                <a:solidFill>
                  <a:schemeClr val="bg1"/>
                </a:solidFill>
              </a:rPr>
              <a:t>1</a:t>
            </a:r>
            <a:r>
              <a:rPr lang="ko-KR" altLang="en-US" sz="1400" dirty="0">
                <a:solidFill>
                  <a:schemeClr val="bg1"/>
                </a:solidFill>
              </a:rPr>
              <a:t>일 경기장</a:t>
            </a:r>
          </a:p>
          <a:p>
            <a:r>
              <a:rPr lang="ko-KR" altLang="en-US" sz="1400" dirty="0">
                <a:solidFill>
                  <a:schemeClr val="bg1"/>
                </a:solidFill>
              </a:rPr>
              <a:t>아리랑</a:t>
            </a:r>
            <a:r>
              <a:rPr lang="en-US" altLang="ko-KR" sz="1400" dirty="0">
                <a:solidFill>
                  <a:schemeClr val="bg1"/>
                </a:solidFill>
              </a:rPr>
              <a:t>1</a:t>
            </a:r>
            <a:r>
              <a:rPr lang="ko-KR" altLang="en-US" sz="1400" dirty="0">
                <a:solidFill>
                  <a:schemeClr val="bg1"/>
                </a:solidFill>
              </a:rPr>
              <a:t>호</a:t>
            </a:r>
            <a:r>
              <a:rPr lang="en-US" altLang="ko-KR" sz="1400" dirty="0">
                <a:solidFill>
                  <a:schemeClr val="bg1"/>
                </a:solidFill>
              </a:rPr>
              <a:t>, 2</a:t>
            </a:r>
            <a:r>
              <a:rPr lang="ko-KR" altLang="en-US" sz="1400" dirty="0">
                <a:solidFill>
                  <a:schemeClr val="bg1"/>
                </a:solidFill>
              </a:rPr>
              <a:t>호 위성영상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>
            <a:lum contrast="30000"/>
          </a:blip>
          <a:srcRect/>
          <a:stretch>
            <a:fillRect/>
          </a:stretch>
        </p:blipFill>
        <p:spPr bwMode="auto">
          <a:xfrm>
            <a:off x="7417391" y="2551110"/>
            <a:ext cx="3568700" cy="374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80860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" name="Picture 2" descr="C:\Windows.old\Documents and Settings\chbkim\My Documents\Work\기타업무\2011 홍보디스플레이\저장링 벽면 홍보영상물\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1369" y="509954"/>
            <a:ext cx="10359362" cy="58271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93536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>
            <a:extLst>
              <a:ext uri="{FF2B5EF4-FFF2-40B4-BE49-F238E27FC236}">
                <a16:creationId xmlns:a16="http://schemas.microsoft.com/office/drawing/2014/main" id="{94BC4F17-2484-4730-85D7-1BEF2229E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박태준 회장과 </a:t>
            </a:r>
            <a:r>
              <a:rPr lang="ko-KR" altLang="en-US" dirty="0" err="1"/>
              <a:t>김호길</a:t>
            </a:r>
            <a:r>
              <a:rPr lang="ko-KR" altLang="en-US" dirty="0"/>
              <a:t> 총장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67298C5E-A96D-4E2E-B22B-B142E38DF3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008" y="1278862"/>
            <a:ext cx="8955024" cy="502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519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Beamline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117602" y="6084997"/>
            <a:ext cx="92525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Arial" pitchFamily="34" charset="0"/>
                <a:cs typeface="Arial" pitchFamily="34" charset="0"/>
              </a:rPr>
              <a:t>Experimental Station: Coherent X-ray Imaging, Hard X-ray Pump &amp; Probe, Soft X-ray Pump &amp; Probe</a:t>
            </a:r>
            <a:endParaRPr lang="ko-KR" altLang="en-US" sz="1600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D54E6DD6-6749-4157-B257-BC9472B0BD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693" y="2036447"/>
            <a:ext cx="5940000" cy="3960000"/>
          </a:xfrm>
          <a:prstGeom prst="rect">
            <a:avLst/>
          </a:prstGeom>
        </p:spPr>
      </p:pic>
      <p:pic>
        <p:nvPicPr>
          <p:cNvPr id="4" name="내용 개체 틀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307" y="1204486"/>
            <a:ext cx="5940000" cy="39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311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324" y="10391"/>
            <a:ext cx="116713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183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3307" y="1761067"/>
            <a:ext cx="11191298" cy="3969833"/>
          </a:xfrm>
          <a:prstGeom prst="rect">
            <a:avLst/>
          </a:prstGeom>
        </p:spPr>
      </p:pic>
      <p:sp>
        <p:nvSpPr>
          <p:cNvPr id="5" name="제목 2"/>
          <p:cNvSpPr>
            <a:spLocks noGrp="1"/>
          </p:cNvSpPr>
          <p:nvPr>
            <p:ph type="title"/>
          </p:nvPr>
        </p:nvSpPr>
        <p:spPr>
          <a:xfrm>
            <a:off x="493307" y="688452"/>
            <a:ext cx="8741004" cy="427484"/>
          </a:xfrm>
        </p:spPr>
        <p:txBody>
          <a:bodyPr/>
          <a:lstStyle/>
          <a:p>
            <a:r>
              <a:rPr lang="en-US" altLang="ko-KR" b="1" dirty="0"/>
              <a:t>XFELs in Operation</a:t>
            </a:r>
            <a:endParaRPr lang="ko-KR" altLang="en-US" b="1" dirty="0"/>
          </a:p>
        </p:txBody>
      </p:sp>
      <p:sp>
        <p:nvSpPr>
          <p:cNvPr id="2" name="타원 1"/>
          <p:cNvSpPr/>
          <p:nvPr/>
        </p:nvSpPr>
        <p:spPr>
          <a:xfrm>
            <a:off x="7095393" y="4615962"/>
            <a:ext cx="949570" cy="43961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타원 5"/>
          <p:cNvSpPr/>
          <p:nvPr/>
        </p:nvSpPr>
        <p:spPr>
          <a:xfrm>
            <a:off x="9718431" y="4615962"/>
            <a:ext cx="876300" cy="43961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타원 6"/>
          <p:cNvSpPr/>
          <p:nvPr/>
        </p:nvSpPr>
        <p:spPr>
          <a:xfrm>
            <a:off x="3003170" y="4615961"/>
            <a:ext cx="949570" cy="43961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694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1" r="52"/>
          <a:stretch/>
        </p:blipFill>
        <p:spPr>
          <a:xfrm>
            <a:off x="427840" y="650586"/>
            <a:ext cx="11325136" cy="553757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90724" y="2760132"/>
            <a:ext cx="89708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/>
              <a:t>Thank you for your attention!</a:t>
            </a:r>
            <a:endParaRPr lang="ko-KR" alt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1527394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970" y="1759549"/>
            <a:ext cx="5279673" cy="3410762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Future of XFEL</a:t>
            </a:r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8921" y="1873955"/>
            <a:ext cx="5689449" cy="321733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09955" y="5463395"/>
            <a:ext cx="27957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/>
              <a:t>Energy Recovery </a:t>
            </a:r>
            <a:r>
              <a:rPr lang="en-US" altLang="ko-KR" sz="2000" dirty="0" err="1"/>
              <a:t>Linac</a:t>
            </a:r>
            <a:endParaRPr lang="ko-KR" alt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7997452" y="5463395"/>
            <a:ext cx="18961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/>
              <a:t>XFEL Oscillator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4537580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History of PAL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030" y="1182569"/>
            <a:ext cx="8769243" cy="5494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24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838200" y="1361440"/>
            <a:ext cx="10515600" cy="4815523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altLang="ko-KR" sz="2400" dirty="0">
                <a:solidFill>
                  <a:schemeClr val="bg1">
                    <a:lumMod val="50000"/>
                  </a:schemeClr>
                </a:solidFill>
              </a:rPr>
              <a:t>Pohang Accelerator Laboratory (PAL)</a:t>
            </a:r>
          </a:p>
          <a:p>
            <a:pPr>
              <a:lnSpc>
                <a:spcPct val="200000"/>
              </a:lnSpc>
            </a:pPr>
            <a:r>
              <a:rPr lang="en-US" altLang="ko-KR" sz="2400" dirty="0"/>
              <a:t>Pohang Light Source-II (PLS-II)</a:t>
            </a:r>
          </a:p>
          <a:p>
            <a:pPr>
              <a:lnSpc>
                <a:spcPct val="200000"/>
              </a:lnSpc>
            </a:pPr>
            <a:r>
              <a:rPr lang="en-US" altLang="ko-KR" sz="2400" dirty="0">
                <a:solidFill>
                  <a:schemeClr val="bg1">
                    <a:lumMod val="50000"/>
                  </a:schemeClr>
                </a:solidFill>
              </a:rPr>
              <a:t>PAL X-ray Free Electron Laser (PAL-XFEL)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Contents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1063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Layout of PLS-II</a:t>
            </a:r>
            <a:endParaRPr lang="ko-KR" altLang="en-US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685" y="1892534"/>
            <a:ext cx="5521579" cy="3945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6264" y="1892534"/>
            <a:ext cx="5521579" cy="3945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16594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4593</TotalTime>
  <Words>1316</Words>
  <Application>Microsoft Office PowerPoint</Application>
  <PresentationFormat>와이드스크린</PresentationFormat>
  <Paragraphs>379</Paragraphs>
  <Slides>64</Slides>
  <Notes>1</Notes>
  <HiddenSlides>0</HiddenSlides>
  <MMClips>0</MMClips>
  <ScaleCrop>false</ScaleCrop>
  <HeadingPairs>
    <vt:vector size="8" baseType="variant">
      <vt:variant>
        <vt:lpstr>사용한 글꼴</vt:lpstr>
      </vt:variant>
      <vt:variant>
        <vt:i4>11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64</vt:i4>
      </vt:variant>
    </vt:vector>
  </HeadingPairs>
  <TitlesOfParts>
    <vt:vector size="77" baseType="lpstr">
      <vt:lpstr>굴림</vt:lpstr>
      <vt:lpstr>굴림체</vt:lpstr>
      <vt:lpstr>맑은 고딕</vt:lpstr>
      <vt:lpstr>Arial</vt:lpstr>
      <vt:lpstr>Calibri</vt:lpstr>
      <vt:lpstr>Cambria Math</vt:lpstr>
      <vt:lpstr>Lucida Calligraphy</vt:lpstr>
      <vt:lpstr>Symbol</vt:lpstr>
      <vt:lpstr>Times New Roman</vt:lpstr>
      <vt:lpstr>Verdana</vt:lpstr>
      <vt:lpstr>Wingdings</vt:lpstr>
      <vt:lpstr>Office 테마</vt:lpstr>
      <vt:lpstr>Equation</vt:lpstr>
      <vt:lpstr>Introduction to  PLS-II &amp; PAL-XFEL</vt:lpstr>
      <vt:lpstr>Contents</vt:lpstr>
      <vt:lpstr>Accelerator Facilities in Korea</vt:lpstr>
      <vt:lpstr>국내 가속기 비교</vt:lpstr>
      <vt:lpstr>Pohang Accelerator Laboratory</vt:lpstr>
      <vt:lpstr>박태준 회장과 김호길 총장</vt:lpstr>
      <vt:lpstr>History of PAL</vt:lpstr>
      <vt:lpstr>Contents</vt:lpstr>
      <vt:lpstr>Layout of PLS-II</vt:lpstr>
      <vt:lpstr>PLS-II Electron Gun</vt:lpstr>
      <vt:lpstr>Generation of Electron Beam (Thermionic Gun)</vt:lpstr>
      <vt:lpstr>Linear Accelerator (Basement Tunnel)</vt:lpstr>
      <vt:lpstr>Linear Accelerator (First Floor)</vt:lpstr>
      <vt:lpstr>Accelerating Structure</vt:lpstr>
      <vt:lpstr>Storage Ring</vt:lpstr>
      <vt:lpstr>PLS-II Lattice (Double Band Achromat)</vt:lpstr>
      <vt:lpstr>Synchrotron Radiation</vt:lpstr>
      <vt:lpstr>Radiation</vt:lpstr>
      <vt:lpstr>Radiation from Circular Electron Motion</vt:lpstr>
      <vt:lpstr>Characteristics of Synchrotron Radiation </vt:lpstr>
      <vt:lpstr>Wavelength of Electromagnetic Wave</vt:lpstr>
      <vt:lpstr>Insertion Devices</vt:lpstr>
      <vt:lpstr>Superconducting RF Cavity</vt:lpstr>
      <vt:lpstr>Beamlines</vt:lpstr>
      <vt:lpstr>Imaging</vt:lpstr>
      <vt:lpstr>X-ray Lithography</vt:lpstr>
      <vt:lpstr>Structure Analysis</vt:lpstr>
      <vt:lpstr>PowerPoint 프레젠테이션</vt:lpstr>
      <vt:lpstr>Spectroscopy</vt:lpstr>
      <vt:lpstr>36 Beamlines in PLS-II</vt:lpstr>
      <vt:lpstr>Contents</vt:lpstr>
      <vt:lpstr>PowerPoint 프레젠테이션</vt:lpstr>
      <vt:lpstr>First Ruby Laser</vt:lpstr>
      <vt:lpstr>PAL-XFEL Layout &amp; Parameters</vt:lpstr>
      <vt:lpstr>PowerPoint 프레젠테이션</vt:lpstr>
      <vt:lpstr>Long vs Short Exposure</vt:lpstr>
      <vt:lpstr>PowerPoint 프레젠테이션</vt:lpstr>
      <vt:lpstr>PowerPoint 프레젠테이션</vt:lpstr>
      <vt:lpstr>Generation of Electron Beam (Photocathode RF Gun)</vt:lpstr>
      <vt:lpstr>Photocathode RF Gun</vt:lpstr>
      <vt:lpstr>Bunch Compressor</vt:lpstr>
      <vt:lpstr>Pump Probe Experiment</vt:lpstr>
      <vt:lpstr>PowerPoint 프레젠테이션</vt:lpstr>
      <vt:lpstr>PowerPoint 프레젠테이션</vt:lpstr>
      <vt:lpstr>Klystron &amp; Modulator Gallery</vt:lpstr>
      <vt:lpstr>Linear Accelerator Tunnel</vt:lpstr>
      <vt:lpstr>Synchrotron Radiation</vt:lpstr>
      <vt:lpstr>PowerPoint 프레젠테이션</vt:lpstr>
      <vt:lpstr>PowerPoint 프레젠테이션</vt:lpstr>
      <vt:lpstr>Undulators</vt:lpstr>
      <vt:lpstr>Electron Energy Change I</vt:lpstr>
      <vt:lpstr>Electron Energy Change II</vt:lpstr>
      <vt:lpstr>Electron Bunching I</vt:lpstr>
      <vt:lpstr>Electron Bunching II</vt:lpstr>
      <vt:lpstr>PowerPoint 프레젠테이션</vt:lpstr>
      <vt:lpstr>Radiation Power of Incoherent and Coherent Radiation</vt:lpstr>
      <vt:lpstr>Radiation Source &amp; Intensity</vt:lpstr>
      <vt:lpstr>PowerPoint 프레젠테이션</vt:lpstr>
      <vt:lpstr>PowerPoint 프레젠테이션</vt:lpstr>
      <vt:lpstr>Beamline</vt:lpstr>
      <vt:lpstr>PowerPoint 프레젠테이션</vt:lpstr>
      <vt:lpstr>XFELs in Operation</vt:lpstr>
      <vt:lpstr>PowerPoint 프레젠테이션</vt:lpstr>
      <vt:lpstr>Future of XFEL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chbkim</dc:creator>
  <cp:lastModifiedBy>chbkim</cp:lastModifiedBy>
  <cp:revision>246</cp:revision>
  <cp:lastPrinted>2024-11-27T09:26:17Z</cp:lastPrinted>
  <dcterms:created xsi:type="dcterms:W3CDTF">2021-10-20T05:04:21Z</dcterms:created>
  <dcterms:modified xsi:type="dcterms:W3CDTF">2026-07-05T14:21:59Z</dcterms:modified>
</cp:coreProperties>
</file>