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sldIdLst>
    <p:sldId id="1604" r:id="rId2"/>
    <p:sldId id="160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4C4"/>
    <a:srgbClr val="7F0073"/>
    <a:srgbClr val="D000B9"/>
    <a:srgbClr val="A55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4" autoAdjust="0"/>
    <p:restoredTop sz="96197"/>
  </p:normalViewPr>
  <p:slideViewPr>
    <p:cSldViewPr snapToGrid="0">
      <p:cViewPr varScale="1">
        <p:scale>
          <a:sx n="110" d="100"/>
          <a:sy n="110" d="100"/>
        </p:scale>
        <p:origin x="42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62B2C-FB38-4452-A5C5-3C85A76EA0CD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5B2FE-CA9F-4C41-AE75-D4A4E2FD6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5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1C21-E50A-474C-A8A3-F7B7A8DC4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6AEEF-5B9B-4112-B7ED-CA3F03153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26FE-50C8-492F-BBF3-77F1D956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26628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C739-506C-4D8C-835F-84F15D05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6400800" cy="365760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C025-EA80-4AD2-874C-04778552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A logo with a tiger head&#10;&#10;Description automatically generated">
            <a:extLst>
              <a:ext uri="{FF2B5EF4-FFF2-40B4-BE49-F238E27FC236}">
                <a16:creationId xmlns:a16="http://schemas.microsoft.com/office/drawing/2014/main" id="{D666778D-1F2B-E878-2DEA-A5EFFF72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CB010-519A-45DF-AD65-D77A97D16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3ABC3-F7DA-4543-8D66-6D8FABB23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C60F2-ACEE-47FF-A941-21765D04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7C549-E547-4DAE-B786-2A36FE66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E6A0D-AF5E-492A-9591-80C8C56B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logo with a train and atom model&#10;&#10;AI-generated content may be incorrect.">
            <a:extLst>
              <a:ext uri="{FF2B5EF4-FFF2-40B4-BE49-F238E27FC236}">
                <a16:creationId xmlns:a16="http://schemas.microsoft.com/office/drawing/2014/main" id="{6070D5F5-B83A-D2FC-9B92-E4CD335F6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742" y="0"/>
            <a:ext cx="1023257" cy="10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9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DB173-B039-4B23-A021-0E11C7B3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lang="en-US" sz="28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5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3pPr>
            <a:lvl4pPr>
              <a:lnSpc>
                <a:spcPct val="15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4pPr>
            <a:lvl5pPr>
              <a:lnSpc>
                <a:spcPct val="15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0C00A-0FF6-43D2-91A6-C4AF81BD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BDC81-4D3D-4DCB-8391-546A364F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49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4D735-6EB9-46F9-AB4E-CE0DF004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2C90672C-609B-ED41-9525-DE4C39AEB0F8}"/>
              </a:ext>
            </a:extLst>
          </p:cNvPr>
          <p:cNvSpPr/>
          <p:nvPr userDrawn="1"/>
        </p:nvSpPr>
        <p:spPr>
          <a:xfrm>
            <a:off x="838200" y="0"/>
            <a:ext cx="221572" cy="136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632EEF8F-0A7A-2C4F-8E95-69DDBF73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9089136" cy="731520"/>
          </a:xfrm>
          <a:prstGeom prst="rect">
            <a:avLst/>
          </a:prstGeom>
        </p:spPr>
        <p:txBody>
          <a:bodyPr anchor="ctr"/>
          <a:lstStyle>
            <a:lvl1pPr>
              <a:defRPr lang="en-US" sz="3200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2D5A1AC-E647-5645-BB8C-11EC2F042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152" y="1024128"/>
            <a:ext cx="9089136" cy="3383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dirty="0"/>
              <a:t>Click to add additional context</a:t>
            </a:r>
          </a:p>
        </p:txBody>
      </p:sp>
      <p:pic>
        <p:nvPicPr>
          <p:cNvPr id="10" name="Picture 9" descr="A logo with a tiger head&#10;&#10;Description automatically generated">
            <a:extLst>
              <a:ext uri="{FF2B5EF4-FFF2-40B4-BE49-F238E27FC236}">
                <a16:creationId xmlns:a16="http://schemas.microsoft.com/office/drawing/2014/main" id="{F16EFFAD-288C-65C8-2E47-03CF7E460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4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BC72-3614-4E92-AEFB-F795E808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3257D-F61A-42D0-A331-01F0B78AB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80326A-3923-4E63-A3D5-924734A9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922B3-038A-422F-969F-B77FBB71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50" y="6356350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933FA-5F83-4958-A60B-06330CF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A logo with a tiger head&#10;&#10;Description automatically generated">
            <a:extLst>
              <a:ext uri="{FF2B5EF4-FFF2-40B4-BE49-F238E27FC236}">
                <a16:creationId xmlns:a16="http://schemas.microsoft.com/office/drawing/2014/main" id="{F9733C7A-3320-A0BB-52C8-4BE704386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7878-35FA-4F5F-A1F5-75FEA57DF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1pPr>
            <a:lvl2pPr>
              <a:spcBef>
                <a:spcPts val="500"/>
              </a:spcBef>
              <a:defRPr>
                <a:solidFill>
                  <a:srgbClr val="002060"/>
                </a:solidFill>
              </a:defRPr>
            </a:lvl2pPr>
            <a:lvl3pPr>
              <a:spcBef>
                <a:spcPts val="500"/>
              </a:spcBef>
              <a:defRPr>
                <a:solidFill>
                  <a:srgbClr val="002060"/>
                </a:solidFill>
              </a:defRPr>
            </a:lvl3pPr>
            <a:lvl4pPr>
              <a:spcBef>
                <a:spcPts val="500"/>
              </a:spcBef>
              <a:defRPr>
                <a:solidFill>
                  <a:srgbClr val="002060"/>
                </a:solidFill>
              </a:defRPr>
            </a:lvl4pPr>
            <a:lvl5pPr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201FC-939A-4C13-A96B-1B6461D20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lang="en-US" sz="2800" kern="120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spcBef>
                <a:spcPts val="500"/>
              </a:spcBef>
              <a:defRPr lang="en-US" sz="2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ts val="500"/>
              </a:spcBef>
              <a:defRPr lang="en-US" sz="20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ts val="500"/>
              </a:spcBef>
              <a:defRPr lang="en-US" sz="18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797F75E-5E5D-425A-BFA1-8801D5DF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9FBBD3A-1D7E-4E21-9633-63F9F3A6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AEE91F2-7A67-4D25-8D6B-61CD8257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C2571B1-EAA0-EF45-8CF8-239D6F77E847}"/>
              </a:ext>
            </a:extLst>
          </p:cNvPr>
          <p:cNvSpPr/>
          <p:nvPr userDrawn="1"/>
        </p:nvSpPr>
        <p:spPr>
          <a:xfrm>
            <a:off x="838200" y="0"/>
            <a:ext cx="221572" cy="136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26">
            <a:extLst>
              <a:ext uri="{FF2B5EF4-FFF2-40B4-BE49-F238E27FC236}">
                <a16:creationId xmlns:a16="http://schemas.microsoft.com/office/drawing/2014/main" id="{AC856073-B291-A443-905C-0A218B3B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9089136" cy="731520"/>
          </a:xfrm>
          <a:prstGeom prst="rect">
            <a:avLst/>
          </a:prstGeom>
        </p:spPr>
        <p:txBody>
          <a:bodyPr anchor="ctr"/>
          <a:lstStyle>
            <a:lvl1pPr>
              <a:defRPr lang="en-US" sz="3200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DFF3A28F-CF59-0346-B90D-8AF554042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152" y="1024128"/>
            <a:ext cx="9089136" cy="3383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dirty="0"/>
              <a:t>Click to add additional context</a:t>
            </a:r>
          </a:p>
        </p:txBody>
      </p:sp>
      <p:pic>
        <p:nvPicPr>
          <p:cNvPr id="12" name="Picture 11" descr="A logo with a tiger head&#10;&#10;Description automatically generated">
            <a:extLst>
              <a:ext uri="{FF2B5EF4-FFF2-40B4-BE49-F238E27FC236}">
                <a16:creationId xmlns:a16="http://schemas.microsoft.com/office/drawing/2014/main" id="{AB927BF3-CD1F-6470-FA5E-957A08AF4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1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48BED-F586-4CCC-806E-89A8C85F9F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FF80F-2C94-4963-A088-84A22F1B0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1pPr>
            <a:lvl2pPr>
              <a:spcBef>
                <a:spcPts val="500"/>
              </a:spcBef>
              <a:defRPr>
                <a:solidFill>
                  <a:srgbClr val="002060"/>
                </a:solidFill>
              </a:defRPr>
            </a:lvl2pPr>
            <a:lvl3pPr>
              <a:spcBef>
                <a:spcPts val="500"/>
              </a:spcBef>
              <a:defRPr>
                <a:solidFill>
                  <a:srgbClr val="002060"/>
                </a:solidFill>
              </a:defRPr>
            </a:lvl3pPr>
            <a:lvl4pPr>
              <a:spcBef>
                <a:spcPts val="500"/>
              </a:spcBef>
              <a:defRPr>
                <a:solidFill>
                  <a:srgbClr val="002060"/>
                </a:solidFill>
              </a:defRPr>
            </a:lvl4pPr>
            <a:lvl5pPr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A3F93-328D-4A5B-B948-FF0F12F8FB9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C5EAF-4686-4C0B-8C50-6A008DCC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1pPr>
            <a:lvl2pPr>
              <a:spcBef>
                <a:spcPts val="500"/>
              </a:spcBef>
              <a:defRPr>
                <a:solidFill>
                  <a:srgbClr val="002060"/>
                </a:solidFill>
              </a:defRPr>
            </a:lvl2pPr>
            <a:lvl3pPr>
              <a:spcBef>
                <a:spcPts val="500"/>
              </a:spcBef>
              <a:defRPr>
                <a:solidFill>
                  <a:srgbClr val="002060"/>
                </a:solidFill>
              </a:defRPr>
            </a:lvl3pPr>
            <a:lvl4pPr>
              <a:spcBef>
                <a:spcPts val="500"/>
              </a:spcBef>
              <a:defRPr>
                <a:solidFill>
                  <a:srgbClr val="002060"/>
                </a:solidFill>
              </a:defRPr>
            </a:lvl4pPr>
            <a:lvl5pPr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5E5E6DDE-9DD4-4244-B131-49D6D02A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26FFE7B2-4FF5-4DD8-AD37-84D31CD3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AACF2567-C649-4097-B02D-706C0306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DAA6B2ED-2099-8A4E-98E1-5F03BCE41388}"/>
              </a:ext>
            </a:extLst>
          </p:cNvPr>
          <p:cNvSpPr/>
          <p:nvPr userDrawn="1"/>
        </p:nvSpPr>
        <p:spPr>
          <a:xfrm>
            <a:off x="838200" y="0"/>
            <a:ext cx="221572" cy="136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26">
            <a:extLst>
              <a:ext uri="{FF2B5EF4-FFF2-40B4-BE49-F238E27FC236}">
                <a16:creationId xmlns:a16="http://schemas.microsoft.com/office/drawing/2014/main" id="{DB537D7E-F18F-F240-8F70-469711902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9089136" cy="731520"/>
          </a:xfrm>
          <a:prstGeom prst="rect">
            <a:avLst/>
          </a:prstGeom>
        </p:spPr>
        <p:txBody>
          <a:bodyPr anchor="ctr"/>
          <a:lstStyle>
            <a:lvl1pPr>
              <a:defRPr lang="en-US" sz="3200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B6157B26-8362-2E49-9970-FE81DD552C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152" y="1024128"/>
            <a:ext cx="9089136" cy="3383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dirty="0"/>
              <a:t>Click to add additional context</a:t>
            </a:r>
          </a:p>
        </p:txBody>
      </p:sp>
      <p:pic>
        <p:nvPicPr>
          <p:cNvPr id="14" name="Picture 13" descr="A logo with a tiger head&#10;&#10;Description automatically generated">
            <a:extLst>
              <a:ext uri="{FF2B5EF4-FFF2-40B4-BE49-F238E27FC236}">
                <a16:creationId xmlns:a16="http://schemas.microsoft.com/office/drawing/2014/main" id="{73C21CDE-DEEF-2978-973E-D5F21C754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7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FDB0479-17FB-4BB0-9C33-EBAFDAF3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06EF6037-1CB2-42A7-ABBB-30741143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BC0362-8DF7-4C09-BF8E-DFD3475E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34BC204-FE3F-FC46-B83E-37BD12FCBF84}"/>
              </a:ext>
            </a:extLst>
          </p:cNvPr>
          <p:cNvSpPr/>
          <p:nvPr userDrawn="1"/>
        </p:nvSpPr>
        <p:spPr>
          <a:xfrm>
            <a:off x="838200" y="0"/>
            <a:ext cx="221572" cy="136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26">
            <a:extLst>
              <a:ext uri="{FF2B5EF4-FFF2-40B4-BE49-F238E27FC236}">
                <a16:creationId xmlns:a16="http://schemas.microsoft.com/office/drawing/2014/main" id="{0BA3EAC1-7631-5848-9ECE-0A86DA33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9089136" cy="731520"/>
          </a:xfrm>
          <a:prstGeom prst="rect">
            <a:avLst/>
          </a:prstGeom>
        </p:spPr>
        <p:txBody>
          <a:bodyPr anchor="ctr"/>
          <a:lstStyle>
            <a:lvl1pPr>
              <a:defRPr lang="en-US" sz="3200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72FF16EE-0D8C-8E4B-890E-648EC7F6FD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152" y="1024128"/>
            <a:ext cx="9089136" cy="3383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dirty="0"/>
              <a:t>Click to add additional context</a:t>
            </a:r>
          </a:p>
        </p:txBody>
      </p:sp>
      <p:pic>
        <p:nvPicPr>
          <p:cNvPr id="4" name="Picture 3" descr="A logo with a tiger head&#10;&#10;Description automatically generated">
            <a:extLst>
              <a:ext uri="{FF2B5EF4-FFF2-40B4-BE49-F238E27FC236}">
                <a16:creationId xmlns:a16="http://schemas.microsoft.com/office/drawing/2014/main" id="{0BD4122E-DFE3-5810-DFCE-7BDF35DEA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FF68-3346-444D-86A3-9065D61A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53E9-96C5-4A9D-874F-DEC0E000A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D3FE0-4B74-4606-9694-81B332945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642DF-7BB6-45A7-8B5B-DE4714AD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434C0-B57B-4EE7-92AB-97F7BC83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E9279-FAD6-462F-87A1-23143BD2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1DF6-8EE6-4185-8534-3F23C76B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E4425-0187-42CE-A21D-271FBDF17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C5FD6-E435-45A5-A33F-8A4927982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577EC-7F81-4B53-8B64-C4519DE3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72ADE-16F3-4CDF-9F95-F0AC1472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D42A6-D077-45B7-9F19-FBFE4052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4D064-1E04-4F36-9793-67BC9D7C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82AC0-46FC-4FE6-94E6-CB830043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1C3B4-D83C-40E8-9636-3CF8FA89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FA638-CE8A-462B-A203-A89BF6A8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DED54-A1B9-4BE3-886A-13702A98E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BBA0F-DA38-4183-B682-D648CE93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54990-2179-47C1-B12C-E86EFAB2A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8AD89-0160-45C4-BA37-180A56EC5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6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 smtClean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웹 페이지, 웹사이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5A7049-68D0-7FEA-6D70-7064D2A4B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98" y="523469"/>
            <a:ext cx="9516803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4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CC9829B9-EB06-2F0B-7423-8B6E83A49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Korea and the US</a:t>
            </a:r>
            <a:endParaRPr lang="ko-KR" altLang="en-US" dirty="0"/>
          </a:p>
        </p:txBody>
      </p:sp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12BD8886-5140-7F0F-03AF-91E652383E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ko-KR" sz="2000" dirty="0"/>
              <a:t>Seong Hee Park (KU)</a:t>
            </a:r>
          </a:p>
          <a:p>
            <a:pPr>
              <a:lnSpc>
                <a:spcPct val="110000"/>
              </a:lnSpc>
            </a:pPr>
            <a:r>
              <a:rPr lang="en-US" altLang="ko-KR" sz="2000" dirty="0"/>
              <a:t>Chong Shik Park (KU)</a:t>
            </a:r>
          </a:p>
          <a:p>
            <a:pPr>
              <a:lnSpc>
                <a:spcPct val="110000"/>
              </a:lnSpc>
            </a:pPr>
            <a:r>
              <a:rPr lang="en-US" altLang="ko-KR" sz="2000" dirty="0"/>
              <a:t>Semin Joung (Univ. of Wisconsin, US)</a:t>
            </a:r>
          </a:p>
          <a:p>
            <a:pPr>
              <a:lnSpc>
                <a:spcPct val="110000"/>
              </a:lnSpc>
            </a:pPr>
            <a:r>
              <a:rPr lang="en-US" altLang="ko-KR" sz="2000" dirty="0"/>
              <a:t>*</a:t>
            </a:r>
            <a:r>
              <a:rPr lang="en-US" altLang="ko-KR" sz="2000" dirty="0" err="1"/>
              <a:t>Bonghyuk</a:t>
            </a:r>
            <a:r>
              <a:rPr lang="en-US" altLang="ko-KR" sz="2000" dirty="0"/>
              <a:t> Choi (KBSI)</a:t>
            </a:r>
          </a:p>
          <a:p>
            <a:pPr>
              <a:lnSpc>
                <a:spcPct val="110000"/>
              </a:lnSpc>
            </a:pPr>
            <a:r>
              <a:rPr lang="en-US" altLang="ko-KR" sz="2000" dirty="0" err="1"/>
              <a:t>Hyunchang</a:t>
            </a:r>
            <a:r>
              <a:rPr lang="en-US" altLang="ko-KR" sz="2000" dirty="0"/>
              <a:t> Jin (KBSI)</a:t>
            </a:r>
          </a:p>
          <a:p>
            <a:pPr>
              <a:lnSpc>
                <a:spcPct val="110000"/>
              </a:lnSpc>
            </a:pPr>
            <a:r>
              <a:rPr lang="en-US" altLang="ko-KR" sz="2000" dirty="0"/>
              <a:t>*</a:t>
            </a:r>
            <a:r>
              <a:rPr lang="en-US" altLang="ko-KR" sz="2000" dirty="0" err="1"/>
              <a:t>Yongseok</a:t>
            </a:r>
            <a:r>
              <a:rPr lang="en-US" altLang="ko-KR" sz="2000" dirty="0"/>
              <a:t> Lee (PAL)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2000" dirty="0"/>
          </a:p>
          <a:p>
            <a:pPr>
              <a:lnSpc>
                <a:spcPct val="110000"/>
              </a:lnSpc>
            </a:pPr>
            <a:r>
              <a:rPr lang="en-US" altLang="ko-KR" sz="2000" dirty="0"/>
              <a:t>KU: Korea University, Sejong</a:t>
            </a:r>
          </a:p>
          <a:p>
            <a:pPr>
              <a:lnSpc>
                <a:spcPct val="110000"/>
              </a:lnSpc>
            </a:pPr>
            <a:r>
              <a:rPr lang="en-US" altLang="ko-KR" sz="2000" dirty="0"/>
              <a:t>KBSI: Korea Institute of Basic Science Institute</a:t>
            </a:r>
          </a:p>
          <a:p>
            <a:pPr>
              <a:lnSpc>
                <a:spcPct val="110000"/>
              </a:lnSpc>
            </a:pPr>
            <a:r>
              <a:rPr lang="en-US" altLang="ko-KR" sz="2000" dirty="0"/>
              <a:t>PAL: Pohang Accelerator Laboratory</a:t>
            </a:r>
          </a:p>
          <a:p>
            <a:pPr>
              <a:lnSpc>
                <a:spcPct val="110000"/>
              </a:lnSpc>
            </a:pPr>
            <a:endParaRPr lang="ko-KR" altLang="en-US" sz="2000" dirty="0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F46B46E0-2D06-1123-AC12-6C6BC2540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France</a:t>
            </a:r>
            <a:endParaRPr lang="ko-KR" altLang="en-US" dirty="0"/>
          </a:p>
        </p:txBody>
      </p:sp>
      <p:sp>
        <p:nvSpPr>
          <p:cNvPr id="15" name="내용 개체 틀 14">
            <a:extLst>
              <a:ext uri="{FF2B5EF4-FFF2-40B4-BE49-F238E27FC236}">
                <a16:creationId xmlns:a16="http://schemas.microsoft.com/office/drawing/2014/main" id="{4E6E0C02-3B02-0B65-C882-79C1231625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ko-KR" sz="2000" dirty="0"/>
              <a:t>Adnan </a:t>
            </a:r>
            <a:r>
              <a:rPr lang="en-US" altLang="ko-KR" sz="2000" dirty="0" err="1"/>
              <a:t>Ghribi</a:t>
            </a:r>
            <a:r>
              <a:rPr lang="en-US" altLang="ko-KR" sz="2000" dirty="0"/>
              <a:t> (GANIL)</a:t>
            </a:r>
          </a:p>
          <a:p>
            <a:pPr>
              <a:lnSpc>
                <a:spcPct val="110000"/>
              </a:lnSpc>
            </a:pPr>
            <a:r>
              <a:rPr lang="en-US" altLang="ko-KR" sz="2000" dirty="0"/>
              <a:t>Marco di Giacomo (GANIL)</a:t>
            </a:r>
          </a:p>
          <a:p>
            <a:pPr>
              <a:lnSpc>
                <a:spcPct val="110000"/>
              </a:lnSpc>
            </a:pPr>
            <a:r>
              <a:rPr lang="en-US" altLang="ko-KR" sz="2000" dirty="0"/>
              <a:t>Keon-</a:t>
            </a:r>
            <a:r>
              <a:rPr lang="en-US" altLang="ko-KR" sz="2000" dirty="0" err="1"/>
              <a:t>hee</a:t>
            </a:r>
            <a:r>
              <a:rPr lang="en-US" altLang="ko-KR" sz="2000" dirty="0"/>
              <a:t> Kim (GANIL)</a:t>
            </a:r>
          </a:p>
          <a:p>
            <a:pPr>
              <a:lnSpc>
                <a:spcPct val="110000"/>
              </a:lnSpc>
            </a:pPr>
            <a:r>
              <a:rPr lang="en-US" altLang="ko-KR" sz="2000" dirty="0"/>
              <a:t>Charly Lassalle (GANIL)</a:t>
            </a:r>
          </a:p>
          <a:p>
            <a:pPr>
              <a:lnSpc>
                <a:spcPct val="110000"/>
              </a:lnSpc>
            </a:pPr>
            <a:r>
              <a:rPr lang="en-US" altLang="ko-KR" sz="2000" dirty="0"/>
              <a:t>Frederic </a:t>
            </a:r>
            <a:r>
              <a:rPr lang="en-US" altLang="ko-KR" sz="2000" dirty="0" err="1"/>
              <a:t>Druillole</a:t>
            </a:r>
            <a:r>
              <a:rPr lang="en-US" altLang="ko-KR" sz="2000" dirty="0"/>
              <a:t> (IN2P3)</a:t>
            </a:r>
          </a:p>
          <a:p>
            <a:pPr>
              <a:lnSpc>
                <a:spcPct val="110000"/>
              </a:lnSpc>
            </a:pPr>
            <a:endParaRPr lang="en-US" altLang="ko-KR" sz="2000" dirty="0"/>
          </a:p>
          <a:p>
            <a:pPr>
              <a:lnSpc>
                <a:spcPct val="110000"/>
              </a:lnSpc>
            </a:pPr>
            <a:r>
              <a:rPr lang="en-US" altLang="ko-KR" sz="2000" dirty="0"/>
              <a:t>GANIL:</a:t>
            </a:r>
            <a:r>
              <a:rPr lang="fr-FR" altLang="ko-KR" sz="2000" dirty="0"/>
              <a:t> Grand Accélérateur National d'Ions Lourds</a:t>
            </a:r>
            <a:endParaRPr lang="en-US" altLang="ko-KR" sz="2000" dirty="0"/>
          </a:p>
          <a:p>
            <a:pPr>
              <a:lnSpc>
                <a:spcPct val="110000"/>
              </a:lnSpc>
            </a:pPr>
            <a:r>
              <a:rPr lang="en-US" altLang="ko-KR" sz="2000" dirty="0"/>
              <a:t>IN2P3: </a:t>
            </a:r>
            <a:r>
              <a:rPr lang="fr-FR" altLang="ko-KR" sz="2000" dirty="0"/>
              <a:t>Institut national de physique nucléaire et de physique des particules</a:t>
            </a:r>
            <a:endParaRPr lang="ko-KR" altLang="en-US" sz="2000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C29F5F-1530-DD4F-09B1-4098E2F7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47EF804-27BC-D8FC-376E-CCDF7EC5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2C569F0-DC13-7257-ACED-AFF4D7F6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D950C260-644D-EA6E-607D-B9231729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Participants</a:t>
            </a:r>
            <a:endParaRPr lang="ko-KR" altLang="en-US" dirty="0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868A7846-B923-0FE3-643B-AD9890C87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94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28181</TotalTime>
  <Words>121</Words>
  <Application>Microsoft Office PowerPoint</Application>
  <PresentationFormat>와이드스크린</PresentationFormat>
  <Paragraphs>24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프레젠테이션</vt:lpstr>
      <vt:lpstr>Participants</vt:lpstr>
    </vt:vector>
  </TitlesOfParts>
  <Manager/>
  <Company>Korea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2025 Final Report</dc:subject>
  <dc:creator>Chong Shik Park, Ph.D</dc:creator>
  <cp:keywords/>
  <dc:description/>
  <cp:lastModifiedBy>박종식[ 교수 / 가속기연구센터 ]</cp:lastModifiedBy>
  <cp:revision>1105</cp:revision>
  <cp:lastPrinted>2019-08-22T07:48:18Z</cp:lastPrinted>
  <dcterms:created xsi:type="dcterms:W3CDTF">2018-07-13T01:53:00Z</dcterms:created>
  <dcterms:modified xsi:type="dcterms:W3CDTF">2026-01-29T06:12:56Z</dcterms:modified>
  <cp:category/>
</cp:coreProperties>
</file>