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718" r:id="rId1"/>
  </p:sldMasterIdLst>
  <p:notesMasterIdLst>
    <p:notesMasterId r:id="rId2"/>
  </p:notesMasterIdLst>
  <p:sldIdLst>
    <p:sldId id="256" r:id="rId3"/>
    <p:sldId id="257" r:id="rId4"/>
    <p:sldId id="295" r:id="rId5"/>
    <p:sldId id="296" r:id="rId6"/>
    <p:sldId id="272" r:id="rId7"/>
    <p:sldId id="289" r:id="rId8"/>
    <p:sldId id="290" r:id="rId9"/>
    <p:sldId id="273" r:id="rId10"/>
    <p:sldId id="291" r:id="rId11"/>
    <p:sldId id="297" r:id="rId12"/>
    <p:sldId id="298" r:id="rId13"/>
    <p:sldId id="299" r:id="rId14"/>
    <p:sldId id="293" r:id="rId15"/>
    <p:sldId id="285" r:id="rId16"/>
    <p:sldId id="294" r:id="rId17"/>
    <p:sldId id="274" r:id="rId18"/>
    <p:sldId id="300" r:id="rId19"/>
    <p:sldId id="302" r:id="rId20"/>
    <p:sldId id="303" r:id="rId21"/>
    <p:sldId id="304" r:id="rId22"/>
    <p:sldId id="305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>
  <a:tblStyle styleId="{729D6073-5DEC-478E-BFBB-120F47F47B7E}" styleName="Light Style 1 - Body/Background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2700" cmpd="sng">
              <a:solidFill>
                <a:schemeClr val="dk1"/>
              </a:solidFill>
            </a:ln>
          </a:top>
          <a:bottom>
            <a:ln w="227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 w="10000" cmpd="sng">
              <a:solidFill>
                <a:schemeClr val="dk1"/>
              </a:solidFill>
            </a:ln>
          </a:top>
          <a:bottom>
            <a:ln w="10000" cmpd="sng">
              <a:solidFill>
                <a:schemeClr val="dk1"/>
              </a:solidFill>
            </a:ln>
          </a:bottom>
        </a:tcBdr>
        <a:fill>
          <a:solidFill>
            <a:schemeClr val="dk1">
              <a:alpha val="20000"/>
              <a:tint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dbl">
              <a:solidFill>
                <a:schemeClr val="dk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2700" cmpd="sng">
              <a:solidFill>
                <a:schemeClr val="dk1"/>
              </a:solidFill>
            </a:ln>
          </a:bottom>
        </a:tcBdr>
        <a:fill>
          <a:noFill/>
        </a:fill>
      </a:tcStyle>
    </a:firstRow>
  </a:tblStyle>
  <a:tblStyle styleId="{01A66EDD-3DAB-4C5B-A090-DC80EC1FD486}" styleName="Normal Style 1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7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slide" Target="slides/slide21.xml"  /><Relationship Id="rId24" Type="http://schemas.openxmlformats.org/officeDocument/2006/relationships/presProps" Target="presProps.xml"  /><Relationship Id="rId25" Type="http://schemas.openxmlformats.org/officeDocument/2006/relationships/viewProps" Target="viewProps.xml"  /><Relationship Id="rId26" Type="http://schemas.openxmlformats.org/officeDocument/2006/relationships/theme" Target="theme/theme1.xml"  /><Relationship Id="rId27" Type="http://schemas.openxmlformats.org/officeDocument/2006/relationships/tableStyles" Target="tableStyles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2025-07-08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6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7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8.png"  /><Relationship Id="rId3" Type="http://schemas.openxmlformats.org/officeDocument/2006/relationships/image" Target="../media/image19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0.png"  /><Relationship Id="rId3" Type="http://schemas.openxmlformats.org/officeDocument/2006/relationships/image" Target="../media/image21.png"  /><Relationship Id="rId4" Type="http://schemas.openxmlformats.org/officeDocument/2006/relationships/image" Target="../media/image22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23.png"  /><Relationship Id="rId3" Type="http://schemas.openxmlformats.org/officeDocument/2006/relationships/image" Target="../media/image24.emf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Relationship Id="rId4" Type="http://schemas.openxmlformats.org/officeDocument/2006/relationships/image" Target="../media/image6.png"  /><Relationship Id="rId5" Type="http://schemas.openxmlformats.org/officeDocument/2006/relationships/image" Target="../media/image7.png"  /><Relationship Id="rId6" Type="http://schemas.openxmlformats.org/officeDocument/2006/relationships/image" Target="../media/image8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png"  /><Relationship Id="rId3" Type="http://schemas.openxmlformats.org/officeDocument/2006/relationships/image" Target="../media/image11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2.png"  /><Relationship Id="rId3" Type="http://schemas.openxmlformats.org/officeDocument/2006/relationships/image" Target="../media/image13.png"  /><Relationship Id="rId4" Type="http://schemas.openxmlformats.org/officeDocument/2006/relationships/image" Target="../media/image14.png"  /><Relationship Id="rId5" Type="http://schemas.openxmlformats.org/officeDocument/2006/relationships/image" Target="../media/image15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Relationship Id="rId3" Type="http://schemas.openxmlformats.org/officeDocument/2006/relationships/image" Target="../media/image13.png"  /><Relationship Id="rId4" Type="http://schemas.openxmlformats.org/officeDocument/2006/relationships/image" Target="../media/image14.png"  /><Relationship Id="rId5" Type="http://schemas.openxmlformats.org/officeDocument/2006/relationships/image" Target="../media/image15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QuadScan</a:t>
            </a:r>
            <a:r>
              <a:rPr lang="ko-KR" altLang="en-US"/>
              <a:t>을 활용한 </a:t>
            </a:r>
            <a:r>
              <a:rPr lang="en-US" altLang="ko-KR"/>
              <a:t>Beam Emittance</a:t>
            </a:r>
            <a:br>
              <a:rPr lang="ko-KR" altLang="en-US"/>
            </a:br>
            <a:r>
              <a:rPr lang="ko-KR" altLang="en-US"/>
              <a:t>시뮬레이션</a:t>
            </a:r>
            <a:endParaRPr lang="ko-KR" altLang="en-US"/>
          </a:p>
        </p:txBody>
      </p:sp>
      <p:sp>
        <p:nvSpPr>
          <p:cNvPr id="3" name=""/>
          <p:cNvSpPr txBox="1"/>
          <p:nvPr/>
        </p:nvSpPr>
        <p:spPr>
          <a:xfrm>
            <a:off x="8132728" y="5860914"/>
            <a:ext cx="3580320" cy="395106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ko-KR" altLang="en-US" sz="2000"/>
              <a:t>유재홍</a:t>
            </a:r>
            <a:endParaRPr lang="ko-KR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"/>
          <p:cNvSpPr txBox="1"/>
          <p:nvPr/>
        </p:nvSpPr>
        <p:spPr>
          <a:xfrm>
            <a:off x="384377" y="139158"/>
            <a:ext cx="10832653" cy="43996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300" b="1"/>
              <a:t>시뮬레이션 진행 순서</a:t>
            </a:r>
            <a:endParaRPr lang="ko-KR" altLang="en-US" sz="2300" b="1"/>
          </a:p>
        </p:txBody>
      </p:sp>
      <p:sp>
        <p:nvSpPr>
          <p:cNvPr id="122" name=""/>
          <p:cNvSpPr txBox="1"/>
          <p:nvPr/>
        </p:nvSpPr>
        <p:spPr>
          <a:xfrm>
            <a:off x="475523" y="782530"/>
            <a:ext cx="11240953" cy="495914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250000"/>
              </a:lnSpc>
              <a:defRPr/>
            </a:pPr>
            <a:r>
              <a:rPr lang="en-US" altLang="ko-KR"/>
              <a:t>1.</a:t>
            </a:r>
            <a:r>
              <a:rPr lang="ko-KR" altLang="en-US"/>
              <a:t> </a:t>
            </a:r>
            <a:r>
              <a:rPr lang="en-US" altLang="ko-KR"/>
              <a:t>Dispersion</a:t>
            </a:r>
            <a:r>
              <a:rPr lang="ko-KR" altLang="en-US"/>
              <a:t> 없이 </a:t>
            </a:r>
            <a:r>
              <a:rPr lang="en-US" altLang="ko-KR"/>
              <a:t>2 m </a:t>
            </a:r>
            <a:r>
              <a:rPr lang="ko-KR" altLang="en-US"/>
              <a:t>지점의 빔사이즈 시뮬레이션 측정 및 빔 에미턴스 계산하기</a:t>
            </a:r>
            <a:endParaRPr lang="ko-KR" altLang="en-US"/>
          </a:p>
          <a:p>
            <a:pPr>
              <a:lnSpc>
                <a:spcPct val="250000"/>
              </a:lnSpc>
              <a:defRPr/>
            </a:pPr>
            <a:r>
              <a:rPr lang="en-US" altLang="ko-KR"/>
              <a:t>2.</a:t>
            </a:r>
            <a:r>
              <a:rPr lang="ko-KR" altLang="en-US"/>
              <a:t> </a:t>
            </a:r>
            <a:r>
              <a:rPr lang="en-US" altLang="ko-KR"/>
              <a:t>Dispersion</a:t>
            </a:r>
            <a:r>
              <a:rPr lang="ko-KR" altLang="en-US"/>
              <a:t> 없이 </a:t>
            </a:r>
            <a:r>
              <a:rPr lang="en-US" altLang="ko-KR"/>
              <a:t>0.208</a:t>
            </a:r>
            <a:r>
              <a:rPr lang="ko-KR" altLang="en-US"/>
              <a:t> </a:t>
            </a:r>
            <a:r>
              <a:rPr lang="en-US" altLang="ko-KR"/>
              <a:t>m</a:t>
            </a:r>
            <a:r>
              <a:rPr lang="ko-KR" altLang="en-US"/>
              <a:t> 지점에서 빔 사이즈 시뮬레이션 측정 및 빔 에미스턴스 계산하기</a:t>
            </a:r>
            <a:endParaRPr lang="ko-KR" altLang="en-US"/>
          </a:p>
          <a:p>
            <a:pPr>
              <a:lnSpc>
                <a:spcPct val="250000"/>
              </a:lnSpc>
              <a:defRPr/>
            </a:pPr>
            <a:r>
              <a:rPr lang="en-US" altLang="ko-KR"/>
              <a:t>-</a:t>
            </a:r>
            <a:r>
              <a:rPr lang="ko-KR" altLang="en-US"/>
              <a:t> 두 개의 차이가 있나 확인</a:t>
            </a:r>
            <a:br>
              <a:rPr lang="ko-KR" altLang="en-US"/>
            </a:br>
            <a:r>
              <a:rPr lang="en-US" altLang="ko-KR"/>
              <a:t>3.</a:t>
            </a:r>
            <a:r>
              <a:rPr lang="ko-KR" altLang="en-US"/>
              <a:t> </a:t>
            </a:r>
            <a:r>
              <a:rPr lang="en-US" altLang="ko-KR"/>
              <a:t>Dispersion </a:t>
            </a:r>
            <a:r>
              <a:rPr lang="ko-KR" altLang="en-US"/>
              <a:t>있게하여 </a:t>
            </a:r>
            <a:r>
              <a:rPr lang="en-US" altLang="ko-KR"/>
              <a:t>0.208</a:t>
            </a:r>
            <a:r>
              <a:rPr lang="ko-KR" altLang="en-US"/>
              <a:t> </a:t>
            </a:r>
            <a:r>
              <a:rPr lang="en-US" altLang="ko-KR"/>
              <a:t>m</a:t>
            </a:r>
            <a:r>
              <a:rPr lang="ko-KR" altLang="en-US"/>
              <a:t> 지점에서 진행</a:t>
            </a:r>
            <a:r>
              <a:rPr lang="en-US" altLang="ko-KR"/>
              <a:t>.</a:t>
            </a:r>
            <a:endParaRPr lang="en-US" altLang="ko-KR"/>
          </a:p>
          <a:p>
            <a:pPr>
              <a:lnSpc>
                <a:spcPct val="250000"/>
              </a:lnSpc>
              <a:defRPr/>
            </a:pPr>
            <a:endParaRPr lang="en-US" altLang="ko-KR"/>
          </a:p>
          <a:p>
            <a:pPr>
              <a:lnSpc>
                <a:spcPct val="250000"/>
              </a:lnSpc>
              <a:defRPr/>
            </a:pPr>
            <a:r>
              <a:rPr lang="en-US" altLang="ko-KR" sz="2000" b="1"/>
              <a:t>Discussion</a:t>
            </a:r>
            <a:endParaRPr lang="en-US" altLang="ko-KR"/>
          </a:p>
          <a:p>
            <a:pPr>
              <a:lnSpc>
                <a:spcPct val="250000"/>
              </a:lnSpc>
              <a:defRPr/>
            </a:pPr>
            <a:r>
              <a:rPr lang="en-US" altLang="ko-KR"/>
              <a:t>- </a:t>
            </a:r>
            <a:r>
              <a:rPr lang="ko-KR" altLang="en-US"/>
              <a:t>이극자석을 지나고 나서의 빔 에미턴스도 계산해보자</a:t>
            </a:r>
            <a:r>
              <a:rPr lang="en-US" altLang="ko-KR"/>
              <a:t>.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"/>
          <p:cNvSpPr txBox="1"/>
          <p:nvPr/>
        </p:nvSpPr>
        <p:spPr>
          <a:xfrm>
            <a:off x="384377" y="139158"/>
            <a:ext cx="10832653" cy="43996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300" b="1"/>
              <a:t>시뮬레이션</a:t>
            </a:r>
            <a:endParaRPr lang="en-US" altLang="ko-KR" sz="2300" b="1"/>
          </a:p>
        </p:txBody>
      </p:sp>
      <p:sp>
        <p:nvSpPr>
          <p:cNvPr id="122" name=""/>
          <p:cNvSpPr txBox="1"/>
          <p:nvPr/>
        </p:nvSpPr>
        <p:spPr>
          <a:xfrm>
            <a:off x="475523" y="579120"/>
            <a:ext cx="11240953" cy="173355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  <a:defRPr/>
            </a:pPr>
            <a:r>
              <a:rPr lang="en-US" altLang="ko-KR"/>
              <a:t>Thin</a:t>
            </a:r>
            <a:r>
              <a:rPr lang="ko-KR" altLang="en-US"/>
              <a:t> 근사를 하기 위해서는 사극자석의</a:t>
            </a:r>
            <a:r>
              <a:rPr lang="en-US" altLang="ko-KR"/>
              <a:t> effctive length</a:t>
            </a:r>
            <a:r>
              <a:rPr lang="ko-KR" altLang="en-US"/>
              <a:t> 보다 초점거리가 매우 커야한다는 조건이 있다</a:t>
            </a:r>
            <a:r>
              <a:rPr lang="en-US" altLang="ko-KR"/>
              <a:t>.</a:t>
            </a:r>
            <a:endParaRPr lang="en-US" altLang="ko-KR"/>
          </a:p>
          <a:p>
            <a:pPr>
              <a:lnSpc>
                <a:spcPct val="150000"/>
              </a:lnSpc>
              <a:defRPr/>
            </a:pPr>
            <a:r>
              <a:rPr lang="ko-KR" altLang="en-US"/>
              <a:t>이를 고려하면 초점거리가 멀면 멀수록 그에 대한 오차또한 줄어들 것이다</a:t>
            </a:r>
            <a:r>
              <a:rPr lang="en-US" altLang="ko-KR"/>
              <a:t>.</a:t>
            </a:r>
            <a:endParaRPr lang="en-US" altLang="ko-KR"/>
          </a:p>
          <a:p>
            <a:pPr>
              <a:lnSpc>
                <a:spcPct val="150000"/>
              </a:lnSpc>
              <a:defRPr/>
            </a:pPr>
            <a:r>
              <a:rPr lang="ko-KR" altLang="en-US"/>
              <a:t>하지만 이 외에도 공간적인 문제 등을 고려해야하므로 이에 대한 계산이 필요하다</a:t>
            </a:r>
            <a:r>
              <a:rPr lang="en-US" altLang="ko-KR"/>
              <a:t>.</a:t>
            </a:r>
            <a:endParaRPr lang="en-US" altLang="ko-KR"/>
          </a:p>
          <a:p>
            <a:pPr>
              <a:lnSpc>
                <a:spcPct val="150000"/>
              </a:lnSpc>
              <a:defRPr/>
            </a:pPr>
            <a:r>
              <a:rPr lang="ko-KR" altLang="en-US"/>
              <a:t>우선 아래 표는 </a:t>
            </a:r>
            <a:r>
              <a:rPr lang="en-US" altLang="ko-KR"/>
              <a:t>Dispersion</a:t>
            </a:r>
            <a:r>
              <a:rPr lang="ko-KR" altLang="en-US"/>
              <a:t>을 고려하지 않은 상태에서의 경우를 계산한 것이다</a:t>
            </a:r>
            <a:r>
              <a:rPr lang="en-US" altLang="ko-KR"/>
              <a:t>.</a:t>
            </a:r>
            <a:endParaRPr lang="en-US" altLang="ko-KR"/>
          </a:p>
        </p:txBody>
      </p:sp>
      <p:pic>
        <p:nvPicPr>
          <p:cNvPr id="12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109206" y="2415630"/>
            <a:ext cx="5317474" cy="42329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"/>
          <p:cNvSpPr txBox="1"/>
          <p:nvPr/>
        </p:nvSpPr>
        <p:spPr>
          <a:xfrm>
            <a:off x="384377" y="139158"/>
            <a:ext cx="10832653" cy="43996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300" b="1"/>
              <a:t>시뮬레이션</a:t>
            </a:r>
            <a:endParaRPr lang="en-US" altLang="ko-KR" sz="2300" b="1"/>
          </a:p>
        </p:txBody>
      </p:sp>
      <p:grpSp>
        <p:nvGrpSpPr>
          <p:cNvPr id="121" name=""/>
          <p:cNvGrpSpPr/>
          <p:nvPr/>
        </p:nvGrpSpPr>
        <p:grpSpPr>
          <a:xfrm rot="0">
            <a:off x="977913" y="2623414"/>
            <a:ext cx="10236174" cy="3662820"/>
            <a:chOff x="980856" y="2069324"/>
            <a:chExt cx="10236174" cy="3662820"/>
          </a:xfrm>
        </p:grpSpPr>
        <p:sp>
          <p:nvSpPr>
            <p:cNvPr id="103" name=""/>
            <p:cNvSpPr/>
            <p:nvPr/>
          </p:nvSpPr>
          <p:spPr>
            <a:xfrm>
              <a:off x="980856" y="2069324"/>
              <a:ext cx="2690267" cy="269026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en-US" altLang="ko-KR">
                  <a:solidFill>
                    <a:srgbClr val="000000"/>
                  </a:solidFill>
                </a:rPr>
                <a:t>Microtron</a:t>
              </a:r>
              <a:endParaRPr lang="en-US" altLang="ko-KR">
                <a:solidFill>
                  <a:srgbClr val="000000"/>
                </a:solidFill>
              </a:endParaRPr>
            </a:p>
          </p:txBody>
        </p:sp>
        <p:sp>
          <p:nvSpPr>
            <p:cNvPr id="104" name=""/>
            <p:cNvSpPr/>
            <p:nvPr/>
          </p:nvSpPr>
          <p:spPr>
            <a:xfrm>
              <a:off x="2456868" y="4214267"/>
              <a:ext cx="7067405" cy="254484"/>
            </a:xfrm>
            <a:prstGeom prst="rect">
              <a:avLst/>
            </a:prstGeom>
            <a:solidFill>
              <a:srgbClr val="bfbfbf"/>
            </a:solidFill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en-US" altLang="ko-KR"/>
            </a:p>
          </p:txBody>
        </p:sp>
        <p:sp>
          <p:nvSpPr>
            <p:cNvPr id="105" name=""/>
            <p:cNvSpPr/>
            <p:nvPr/>
          </p:nvSpPr>
          <p:spPr>
            <a:xfrm rot="16200000">
              <a:off x="3875172" y="4214585"/>
              <a:ext cx="1221715" cy="253847"/>
            </a:xfrm>
            <a:prstGeom prst="rect">
              <a:avLst/>
            </a:prstGeom>
            <a:solidFill>
              <a:srgbClr val="6182d6">
                <a:alpha val="100000"/>
              </a:srgbClr>
            </a:solidFill>
            <a:ln w="19050" cap="flat" cmpd="sng" algn="ctr">
              <a:solidFill>
                <a:srgbClr val="2e3e67">
                  <a:alpha val="100000"/>
                </a:srgbClr>
              </a:solidFill>
              <a:prstDash val="solid"/>
            </a:ln>
          </p:spPr>
          <p:txBody>
            <a:bodyPr anchor="ctr"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Calibri"/>
                <a:ea typeface="맑은 고딕"/>
                <a:cs typeface="Calibri"/>
              </a:endParaRPr>
            </a:p>
          </p:txBody>
        </p:sp>
        <p:cxnSp>
          <p:nvCxnSpPr>
            <p:cNvPr id="106" name=""/>
            <p:cNvCxnSpPr/>
            <p:nvPr/>
          </p:nvCxnSpPr>
          <p:spPr>
            <a:xfrm>
              <a:off x="2456868" y="4952368"/>
              <a:ext cx="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"/>
            <p:cNvCxnSpPr/>
            <p:nvPr/>
          </p:nvCxnSpPr>
          <p:spPr>
            <a:xfrm>
              <a:off x="2425008" y="4952368"/>
              <a:ext cx="1934097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"/>
            <p:cNvCxnSpPr/>
            <p:nvPr/>
          </p:nvCxnSpPr>
          <p:spPr>
            <a:xfrm>
              <a:off x="4710585" y="4952368"/>
              <a:ext cx="4740984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5e81d9">
                  <a:alpha val="100000"/>
                </a:srgbClr>
              </a:solidFill>
              <a:prstDash val="solid"/>
              <a:headEnd type="arrow"/>
              <a:tailEnd type="arrow"/>
            </a:ln>
          </p:spPr>
        </p:cxnSp>
        <p:sp>
          <p:nvSpPr>
            <p:cNvPr id="109" name=""/>
            <p:cNvSpPr txBox="1"/>
            <p:nvPr/>
          </p:nvSpPr>
          <p:spPr>
            <a:xfrm>
              <a:off x="2994921" y="5131952"/>
              <a:ext cx="1032481" cy="36206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/>
              </a:pPr>
              <a:r>
                <a:rPr lang="en-US" altLang="ko-KR"/>
                <a:t>0.548 m</a:t>
              </a:r>
              <a:endParaRPr lang="en-US" altLang="ko-KR"/>
            </a:p>
          </p:txBody>
        </p:sp>
        <p:sp>
          <p:nvSpPr>
            <p:cNvPr id="111" name=""/>
            <p:cNvSpPr txBox="1"/>
            <p:nvPr/>
          </p:nvSpPr>
          <p:spPr>
            <a:xfrm>
              <a:off x="6586792" y="5085526"/>
              <a:ext cx="596221" cy="365572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indent="0" algn="l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Calibri"/>
                  <a:ea typeface="맑은 고딕"/>
                  <a:cs typeface="Calibri"/>
                </a:rPr>
                <a:t>2 m</a:t>
              </a:r>
              <a:endPara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Calibri"/>
              </a:endParaRPr>
            </a:p>
          </p:txBody>
        </p:sp>
        <p:sp>
          <p:nvSpPr>
            <p:cNvPr id="112" name=""/>
            <p:cNvSpPr/>
            <p:nvPr/>
          </p:nvSpPr>
          <p:spPr>
            <a:xfrm rot="17718318">
              <a:off x="8913416" y="4210223"/>
              <a:ext cx="1221715" cy="253847"/>
            </a:xfrm>
            <a:prstGeom prst="rect">
              <a:avLst/>
            </a:prstGeom>
            <a:solidFill>
              <a:srgbClr val="6182d6">
                <a:alpha val="100000"/>
              </a:srgbClr>
            </a:solidFill>
            <a:ln w="19050" cap="flat" cmpd="sng" algn="ctr">
              <a:solidFill>
                <a:srgbClr val="2e3e67">
                  <a:alpha val="100000"/>
                </a:srgbClr>
              </a:solidFill>
              <a:prstDash val="solid"/>
            </a:ln>
          </p:spPr>
          <p:txBody>
            <a:bodyPr anchor="ctr"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Calibri"/>
                <a:ea typeface="맑은 고딕"/>
                <a:cs typeface="Calibri"/>
              </a:endParaRPr>
            </a:p>
          </p:txBody>
        </p:sp>
        <p:grpSp>
          <p:nvGrpSpPr>
            <p:cNvPr id="115" name=""/>
            <p:cNvGrpSpPr/>
            <p:nvPr/>
          </p:nvGrpSpPr>
          <p:grpSpPr>
            <a:xfrm rot="0">
              <a:off x="9227058" y="2386427"/>
              <a:ext cx="297216" cy="837515"/>
              <a:chOff x="9227058" y="2386427"/>
              <a:chExt cx="297216" cy="837515"/>
            </a:xfrm>
          </p:grpSpPr>
          <p:sp>
            <p:nvSpPr>
              <p:cNvPr id="113" name=""/>
              <p:cNvSpPr/>
              <p:nvPr/>
            </p:nvSpPr>
            <p:spPr>
              <a:xfrm rot="16200000">
                <a:off x="9009296" y="2604189"/>
                <a:ext cx="732740" cy="297216"/>
              </a:xfrm>
              <a:prstGeom prst="rect">
                <a:avLst/>
              </a:prstGeom>
            </p:spPr>
            <p:style>
              <a:lnRef idx="2">
                <a:schemeClr val="accent1">
                  <a:shade val="2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/>
                </a:pPr>
                <a:r>
                  <a:rPr lang="en-US" altLang="ko-KR"/>
                  <a:t>CCD</a:t>
                </a:r>
                <a:endParaRPr lang="en-US" altLang="ko-KR"/>
              </a:p>
            </p:txBody>
          </p:sp>
          <p:sp>
            <p:nvSpPr>
              <p:cNvPr id="114" name=""/>
              <p:cNvSpPr/>
              <p:nvPr/>
            </p:nvSpPr>
            <p:spPr>
              <a:xfrm rot="16200000">
                <a:off x="9312513" y="3051417"/>
                <a:ext cx="115646" cy="229405"/>
              </a:xfrm>
              <a:prstGeom prst="rect">
                <a:avLst/>
              </a:prstGeom>
              <a:solidFill>
                <a:srgbClr val="6182d6">
                  <a:alpha val="100000"/>
                </a:srgbClr>
              </a:solidFill>
              <a:ln w="19050" cap="flat" cmpd="sng" algn="ctr">
                <a:solidFill>
                  <a:srgbClr val="2e3e67">
                    <a:alpha val="100000"/>
                  </a:srgbClr>
                </a:solidFill>
                <a:prstDash val="solid"/>
              </a:ln>
            </p:spPr>
            <p:txBody>
              <a:bodyPr anchor="ctr"/>
              <a:p>
                <a:pPr marL="0" indent="0" algn="ctr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endPara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    <a:solidFill>
                    <a:srgbClr val="ffffff"/>
                  </a:solidFill>
                  <a:latin typeface="Calibri"/>
                  <a:ea typeface="맑은 고딕"/>
                  <a:cs typeface="Calibri"/>
                </a:endParaRPr>
              </a:p>
            </p:txBody>
          </p:sp>
        </p:grpSp>
        <p:sp>
          <p:nvSpPr>
            <p:cNvPr id="116" name=""/>
            <p:cNvSpPr/>
            <p:nvPr/>
          </p:nvSpPr>
          <p:spPr>
            <a:xfrm>
              <a:off x="6652088" y="4148828"/>
              <a:ext cx="857977" cy="385362"/>
            </a:xfrm>
            <a:prstGeom prst="rightArrow">
              <a:avLst>
                <a:gd name="adj1" fmla="val 50000"/>
                <a:gd name="adj2" fmla="val 50000"/>
              </a:avLst>
            </a:prstGeom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en-US" altLang="ko-KR"/>
            </a:p>
          </p:txBody>
        </p:sp>
        <p:sp>
          <p:nvSpPr>
            <p:cNvPr id="117" name=""/>
            <p:cNvSpPr/>
            <p:nvPr/>
          </p:nvSpPr>
          <p:spPr>
            <a:xfrm>
              <a:off x="9321121" y="4148828"/>
              <a:ext cx="153587" cy="3199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en-US" altLang="ko-KR"/>
            </a:p>
          </p:txBody>
        </p:sp>
        <p:sp>
          <p:nvSpPr>
            <p:cNvPr id="118" name=""/>
            <p:cNvSpPr txBox="1"/>
            <p:nvPr/>
          </p:nvSpPr>
          <p:spPr>
            <a:xfrm>
              <a:off x="3828004" y="3246461"/>
              <a:ext cx="1316051" cy="365077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/>
              </a:pPr>
              <a:r>
                <a:rPr lang="en-US" altLang="ko-KR"/>
                <a:t>Quadrupole</a:t>
              </a:r>
              <a:endParaRPr lang="en-US" altLang="ko-KR"/>
            </a:p>
          </p:txBody>
        </p:sp>
        <p:sp>
          <p:nvSpPr>
            <p:cNvPr id="119" name=""/>
            <p:cNvSpPr txBox="1"/>
            <p:nvPr/>
          </p:nvSpPr>
          <p:spPr>
            <a:xfrm>
              <a:off x="8410426" y="5089030"/>
              <a:ext cx="2806604" cy="64311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indent="0" algn="l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Calibri"/>
                  <a:ea typeface="맑은 고딕"/>
                  <a:cs typeface="Calibri"/>
                </a:rPr>
                <a:t>OTR Screen Si (1mm)</a:t>
              </a:r>
              <a:endPara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Calibri"/>
              </a:endParaRPr>
            </a:p>
            <a:p>
              <a:pPr marL="0" indent="0" algn="l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Calibri"/>
                  <a:ea typeface="맑은 고딕"/>
                  <a:cs typeface="Calibri"/>
                </a:rPr>
                <a:t>Screen coating Al 50nm</a:t>
              </a:r>
              <a:endPara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Calibri"/>
              </a:endParaRPr>
            </a:p>
          </p:txBody>
        </p:sp>
        <p:sp>
          <p:nvSpPr>
            <p:cNvPr id="120" name=""/>
            <p:cNvSpPr/>
            <p:nvPr/>
          </p:nvSpPr>
          <p:spPr>
            <a:xfrm rot="16200000">
              <a:off x="8968925" y="3460251"/>
              <a:ext cx="857977" cy="38536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6182d6">
                <a:alpha val="100000"/>
              </a:srgbClr>
            </a:solidFill>
            <a:ln w="19050" cap="flat" cmpd="sng" algn="ctr">
              <a:solidFill>
                <a:srgbClr val="2e3e67">
                  <a:alpha val="100000"/>
                </a:srgbClr>
              </a:solidFill>
              <a:prstDash val="solid"/>
            </a:ln>
          </p:spPr>
          <p:txBody>
            <a:bodyPr anchor="ctr"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Calibri"/>
                <a:ea typeface="맑은 고딕"/>
                <a:cs typeface="Calibri"/>
              </a:endParaRPr>
            </a:p>
          </p:txBody>
        </p:sp>
      </p:grpSp>
      <p:sp>
        <p:nvSpPr>
          <p:cNvPr id="122" name=""/>
          <p:cNvSpPr txBox="1"/>
          <p:nvPr/>
        </p:nvSpPr>
        <p:spPr>
          <a:xfrm>
            <a:off x="475523" y="782532"/>
            <a:ext cx="11240953" cy="173016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  <a:defRPr/>
            </a:pPr>
            <a:r>
              <a:rPr lang="ko-KR" altLang="en-US"/>
              <a:t>위 계산 수식을 통해 사극자석으로부터 </a:t>
            </a:r>
            <a:r>
              <a:rPr lang="en-US" altLang="ko-KR"/>
              <a:t>OTR Screen</a:t>
            </a:r>
            <a:r>
              <a:rPr lang="ko-KR" altLang="en-US"/>
              <a:t>의 위치가 </a:t>
            </a:r>
            <a:r>
              <a:rPr lang="en-US" altLang="ko-KR"/>
              <a:t>2.5</a:t>
            </a:r>
            <a:r>
              <a:rPr lang="ko-KR" altLang="en-US"/>
              <a:t> </a:t>
            </a:r>
            <a:r>
              <a:rPr lang="en-US" altLang="ko-KR"/>
              <a:t>m</a:t>
            </a:r>
            <a:r>
              <a:rPr lang="ko-KR" altLang="en-US"/>
              <a:t> 지점에서 오차율이 </a:t>
            </a:r>
            <a:r>
              <a:rPr lang="en-US" altLang="ko-KR"/>
              <a:t>0.66</a:t>
            </a:r>
            <a:r>
              <a:rPr lang="ko-KR" altLang="en-US"/>
              <a:t> </a:t>
            </a:r>
            <a:r>
              <a:rPr lang="en-US" altLang="ko-KR"/>
              <a:t>% </a:t>
            </a:r>
            <a:r>
              <a:rPr lang="ko-KR" altLang="en-US"/>
              <a:t>작은 것을 알 수 있다</a:t>
            </a:r>
            <a:r>
              <a:rPr lang="en-US" altLang="ko-KR"/>
              <a:t>.</a:t>
            </a:r>
            <a:r>
              <a:rPr lang="ko-KR" altLang="en-US"/>
              <a:t> 하지만 공간상의 문제로 최대 </a:t>
            </a:r>
            <a:r>
              <a:rPr lang="en-US" altLang="ko-KR"/>
              <a:t>2 m </a:t>
            </a:r>
            <a:r>
              <a:rPr lang="ko-KR" altLang="en-US"/>
              <a:t>지점에 </a:t>
            </a:r>
            <a:r>
              <a:rPr lang="en-US" altLang="ko-KR"/>
              <a:t>OTR</a:t>
            </a:r>
            <a:r>
              <a:rPr lang="ko-KR" altLang="en-US"/>
              <a:t> </a:t>
            </a:r>
            <a:r>
              <a:rPr lang="en-US" altLang="ko-KR"/>
              <a:t>Screen</a:t>
            </a:r>
            <a:r>
              <a:rPr lang="ko-KR" altLang="en-US"/>
              <a:t> 을 두고 시뮬레이션을 진행하였다</a:t>
            </a:r>
            <a:r>
              <a:rPr lang="en-US" altLang="ko-KR"/>
              <a:t>.</a:t>
            </a:r>
            <a:r>
              <a:rPr lang="ko-KR" altLang="en-US"/>
              <a:t> </a:t>
            </a:r>
            <a:endParaRPr lang="ko-KR" altLang="en-US"/>
          </a:p>
          <a:p>
            <a:pPr>
              <a:lnSpc>
                <a:spcPct val="150000"/>
              </a:lnSpc>
              <a:defRPr/>
            </a:pPr>
            <a:endParaRPr lang="ko-KR" altLang="en-US"/>
          </a:p>
          <a:p>
            <a:pPr>
              <a:lnSpc>
                <a:spcPct val="150000"/>
              </a:lnSpc>
              <a:defRPr/>
            </a:pPr>
            <a:r>
              <a:rPr lang="ko-KR" altLang="en-US"/>
              <a:t>사극자석의</a:t>
            </a:r>
            <a:r>
              <a:rPr lang="en-US" altLang="ko-KR"/>
              <a:t> effective length : 12.3 cm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"/>
          <p:cNvSpPr txBox="1"/>
          <p:nvPr/>
        </p:nvSpPr>
        <p:spPr>
          <a:xfrm>
            <a:off x="384376" y="240488"/>
            <a:ext cx="10832653" cy="44340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300" b="1"/>
              <a:t>시뮬레이션 결과</a:t>
            </a:r>
            <a:endParaRPr lang="ko-KR" altLang="en-US" sz="2300" b="1"/>
          </a:p>
        </p:txBody>
      </p:sp>
      <p:sp>
        <p:nvSpPr>
          <p:cNvPr id="122" name=""/>
          <p:cNvSpPr txBox="1"/>
          <p:nvPr/>
        </p:nvSpPr>
        <p:spPr>
          <a:xfrm>
            <a:off x="475523" y="782532"/>
            <a:ext cx="11240953" cy="49191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  <a:defRPr/>
            </a:pPr>
            <a:endParaRPr lang="en-US" altLang="ko-KR"/>
          </a:p>
        </p:txBody>
      </p:sp>
      <p:graphicFrame>
        <p:nvGraphicFramePr>
          <p:cNvPr id="128" name=""/>
          <p:cNvGraphicFramePr>
            <a:graphicFrameLocks noGrp="1"/>
          </p:cNvGraphicFramePr>
          <p:nvPr/>
        </p:nvGraphicFramePr>
        <p:xfrm>
          <a:off x="1217439" y="922381"/>
          <a:ext cx="3507964" cy="5562600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1756369"/>
                <a:gridCol w="1751595"/>
              </a:tblGrid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G [kG/cm]</a:t>
                      </a:r>
                      <a:endParaRPr lang="en-US" altLang="ko-KR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Beam size[cm]</a:t>
                      </a:r>
                      <a:endParaRPr lang="en-US" altLang="ko-KR"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0.032</a:t>
                      </a:r>
                      <a:endParaRPr lang="en-US" altLang="ko-KR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0.13096</a:t>
                      </a:r>
                      <a:endParaRPr lang="en-US" altLang="ko-KR"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0.0322</a:t>
                      </a:r>
                      <a:endParaRPr lang="en-US" altLang="ko-KR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0.12505</a:t>
                      </a:r>
                      <a:endParaRPr lang="en-US" altLang="ko-KR"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0.0324</a:t>
                      </a:r>
                      <a:endParaRPr lang="en-US" altLang="ko-KR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0.11890</a:t>
                      </a:r>
                      <a:endParaRPr lang="en-US" altLang="ko-KR"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0.0326</a:t>
                      </a:r>
                      <a:endParaRPr lang="en-US" altLang="ko-KR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0.11325</a:t>
                      </a:r>
                      <a:endParaRPr lang="en-US" altLang="ko-KR"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0.0328</a:t>
                      </a:r>
                      <a:endParaRPr lang="en-US" altLang="ko-KR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0.10820</a:t>
                      </a:r>
                      <a:endParaRPr lang="en-US" altLang="ko-KR"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0.033</a:t>
                      </a:r>
                      <a:endParaRPr lang="en-US" altLang="ko-KR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0.10265</a:t>
                      </a:r>
                      <a:endParaRPr lang="en-US" altLang="ko-KR"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0.0332</a:t>
                      </a:r>
                      <a:endParaRPr lang="en-US" altLang="ko-KR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0.09785</a:t>
                      </a:r>
                      <a:endParaRPr lang="en-US" altLang="ko-KR"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0.0334</a:t>
                      </a:r>
                      <a:endParaRPr lang="en-US" altLang="ko-KR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0.09400</a:t>
                      </a:r>
                      <a:endParaRPr lang="en-US" altLang="ko-KR"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0.0336</a:t>
                      </a:r>
                      <a:endParaRPr lang="en-US" altLang="ko-KR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0.08980</a:t>
                      </a:r>
                      <a:endParaRPr lang="en-US" altLang="ko-KR"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0.0338</a:t>
                      </a:r>
                      <a:endParaRPr lang="en-US" altLang="ko-KR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0.08680</a:t>
                      </a:r>
                      <a:endParaRPr lang="en-US" altLang="ko-KR"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0.034</a:t>
                      </a:r>
                      <a:endParaRPr lang="en-US" altLang="ko-KR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0.08380</a:t>
                      </a:r>
                      <a:endParaRPr lang="en-US" altLang="ko-KR"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0.0342</a:t>
                      </a:r>
                      <a:endParaRPr lang="en-US" altLang="ko-KR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0.08175</a:t>
                      </a:r>
                      <a:endParaRPr lang="en-US" altLang="ko-KR"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0.0344</a:t>
                      </a:r>
                      <a:endParaRPr lang="en-US" altLang="ko-KR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0.08050</a:t>
                      </a:r>
                      <a:endParaRPr lang="en-US" altLang="ko-KR"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0.0346</a:t>
                      </a:r>
                      <a:endParaRPr lang="en-US" altLang="ko-KR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0.07955</a:t>
                      </a:r>
                      <a:endParaRPr lang="en-US" altLang="ko-KR"/>
                    </a:p>
                  </a:txBody>
                  <a:tcPr marL="91440" marR="91440"/>
                </a:tc>
              </a:tr>
            </a:tbl>
          </a:graphicData>
        </a:graphic>
      </p:graphicFrame>
      <p:graphicFrame>
        <p:nvGraphicFramePr>
          <p:cNvPr id="131" name=""/>
          <p:cNvGraphicFramePr>
            <a:graphicFrameLocks noGrp="1"/>
          </p:cNvGraphicFramePr>
          <p:nvPr/>
        </p:nvGraphicFramePr>
        <p:xfrm>
          <a:off x="6296946" y="886380"/>
          <a:ext cx="3507964" cy="2225040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1756369"/>
                <a:gridCol w="1751595"/>
              </a:tblGrid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G [kG/cm]</a:t>
                      </a:r>
                      <a:endParaRPr lang="en-US" altLang="ko-KR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Beam size[cm]</a:t>
                      </a:r>
                      <a:endParaRPr lang="en-US" altLang="ko-KR"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0.0348</a:t>
                      </a:r>
                      <a:endParaRPr lang="en-US" altLang="ko-KR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0.07995</a:t>
                      </a:r>
                      <a:endParaRPr lang="en-US" altLang="ko-KR"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0.035</a:t>
                      </a:r>
                      <a:endParaRPr lang="en-US" altLang="ko-KR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0.08700</a:t>
                      </a:r>
                      <a:endParaRPr lang="en-US" altLang="ko-KR"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0.0354</a:t>
                      </a:r>
                      <a:endParaRPr lang="en-US" altLang="ko-KR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0.08440</a:t>
                      </a:r>
                      <a:endParaRPr lang="en-US" altLang="ko-KR"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0.0358</a:t>
                      </a:r>
                      <a:endParaRPr lang="en-US" altLang="ko-KR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0.09115</a:t>
                      </a:r>
                      <a:endParaRPr lang="en-US" altLang="ko-KR"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0.036</a:t>
                      </a:r>
                      <a:endParaRPr lang="en-US" altLang="ko-KR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0.09525</a:t>
                      </a:r>
                      <a:endParaRPr lang="en-US" altLang="ko-KR"/>
                    </a:p>
                  </a:txBody>
                  <a:tcPr marL="91440" marR="9144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"/>
          <p:cNvSpPr txBox="1"/>
          <p:nvPr/>
        </p:nvSpPr>
        <p:spPr>
          <a:xfrm>
            <a:off x="384376" y="240488"/>
            <a:ext cx="10832653" cy="44340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300" b="1"/>
              <a:t>시뮬레이션 결과</a:t>
            </a:r>
            <a:endParaRPr lang="ko-KR" altLang="en-US" sz="2300" b="1"/>
          </a:p>
        </p:txBody>
      </p:sp>
      <p:sp>
        <p:nvSpPr>
          <p:cNvPr id="122" name=""/>
          <p:cNvSpPr txBox="1"/>
          <p:nvPr/>
        </p:nvSpPr>
        <p:spPr>
          <a:xfrm>
            <a:off x="475523" y="782532"/>
            <a:ext cx="11240953" cy="49191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  <a:defRPr/>
            </a:pPr>
            <a:endParaRPr lang="en-US" altLang="ko-KR"/>
          </a:p>
        </p:txBody>
      </p:sp>
      <p:pic>
        <p:nvPicPr>
          <p:cNvPr id="131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098648" y="782532"/>
            <a:ext cx="9404109" cy="5422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xmlns:mc="http://schemas.openxmlformats.org/markup-compatibility/2006" xmlns:a14="http://schemas.microsoft.com/office/drawing/2010/main" mc:Ignorable="a14 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"/>
          <p:cNvSpPr txBox="1"/>
          <p:nvPr/>
        </p:nvSpPr>
        <p:spPr>
          <a:xfrm>
            <a:off x="384376" y="240488"/>
            <a:ext cx="10832653" cy="44340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300" b="1"/>
              <a:t>시뮬레이션 결과</a:t>
            </a:r>
            <a:endParaRPr lang="ko-KR" altLang="en-US" sz="2300" b="1"/>
          </a:p>
        </p:txBody>
      </p:sp>
      <p:sp>
        <p:nvSpPr>
          <p:cNvPr id="122" name=""/>
          <p:cNvSpPr txBox="1"/>
          <p:nvPr/>
        </p:nvSpPr>
        <p:spPr>
          <a:xfrm>
            <a:off x="475523" y="782532"/>
            <a:ext cx="11240953" cy="49191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  <a:defRPr/>
            </a:pPr>
            <a:endParaRPr lang="en-US" altLang="ko-K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2" name=""/>
              <p:cNvSpPr/>
              <p:nvPr/>
            </p:nvSpPr>
            <p:spPr>
              <a:xfrm>
                <a:off x="1428750" y="2383158"/>
                <a:ext cx="9334500" cy="704850"/>
              </a:xfrm>
              <a:custGeom>
                <a:avLst/>
                <a:gd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14400" h="914400">
                    <a:moveTo>
                      <a:pt x="0" y="0"/>
                    </a:moveTo>
                    <a:lnTo>
                      <a:pt x="914400" y="0"/>
                    </a:lnTo>
                    <a:lnTo>
                      <a:pt x="914400" y="914400"/>
                    </a:lnTo>
                    <a:lnTo>
                      <a:pt x="0" y="914400"/>
                    </a:lnTo>
                    <a:close/>
                  </a:path>
                </a:pathLst>
              </a:custGeom>
            </p:spPr>
            <p:txBody>
              <a:bodyPr/>
              <a:lstStyle/>
              <a:p>
                <a:pPr algn="l"/>
                <a14:m xmlns:m="http://schemas.openxmlformats.org/officeDocument/2006/math" xmlns:mc="http://schemas.openxmlformats.org/markup-compatibility/2006" xmlns:ho="http://schemas.haansoft.com/office/8.0" mc:Ignorable="ho" ho:hncCreate="1">
                  <m:oMathPara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800" i="1">
                              <a:latin typeface="Cambria Math"/>
                              <a:sym typeface="Cambria Math"/>
                            </a:rPr>
                          </m:ctrlPr>
                        </m:sSubPr>
                        <m:e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𝛽</m:t>
                          </m:r>
                        </m:e>
                        <m:sub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0</m:t>
                          </m:r>
                        </m:sub>
                      </m:sSub>
                      <m:r>
                        <a:rPr sz="1800" i="1">
                          <a:latin typeface="Cambria Math"/>
                          <a:sym typeface="Cambria Math"/>
                        </a:rPr>
                        <m:t>𝜀</m:t>
                      </m:r>
                      <m:r>
                        <a:rPr sz="1800" i="1">
                          <a:latin typeface="Cambria Math"/>
                          <a:sym typeface="Cambria Math"/>
                        </a:rPr>
                        <m:t xml:space="preserve"> = </m:t>
                      </m:r>
                      <m:f>
                        <m:fPr>
                          <m:ctrlPr>
                            <a:rPr sz="1800" i="1">
                              <a:latin typeface="Cambria Math"/>
                              <a:sym typeface="Cambria Math"/>
                            </a:rPr>
                          </m:ctrlPr>
                        </m:fPr>
                        <m:num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𝐴</m:t>
                          </m:r>
                        </m:num>
                        <m:den>
                          <m:sSup>
                            <m:sSupPr>
                              <m:ctrlPr>
                                <a:rPr sz="1800" i="1">
                                  <a:latin typeface="Cambria Math"/>
                                  <a:sym typeface="Cambria Math"/>
                                </a:rPr>
                              </m:ctrlPr>
                            </m:sSupPr>
                            <m:e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sz="1800" i="1">
                                  <a:latin typeface="Cambria Math"/>
                                  <a:sym typeface="Cambria Math"/>
                                </a:rPr>
                              </m:ctrlPr>
                            </m:sSupPr>
                            <m:e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𝑙</m:t>
                              </m:r>
                            </m:e>
                            <m:sup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sz="1800" i="1">
                          <a:latin typeface="Cambria Math"/>
                          <a:sym typeface="Cambria Math"/>
                        </a:rPr>
                        <m:t xml:space="preserve">, </m:t>
                      </m:r>
                      <m:r>
                        <a:rPr sz="1800" i="1">
                          <a:latin typeface="Cambria Math"/>
                          <a:sym typeface="Cambria Math"/>
                        </a:rPr>
                        <m:t xml:space="preserve">                  </m:t>
                      </m:r>
                      <m:sSub>
                        <m:sSubPr>
                          <m:ctrlPr>
                            <a:rPr sz="1800" i="1">
                              <a:latin typeface="Cambria Math"/>
                              <a:sym typeface="Cambria Math"/>
                            </a:rPr>
                          </m:ctrlPr>
                        </m:sSubPr>
                        <m:e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𝛼</m:t>
                          </m:r>
                        </m:e>
                        <m:sub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0</m:t>
                          </m:r>
                        </m:sub>
                      </m:sSub>
                      <m:r>
                        <a:rPr sz="1800" i="1">
                          <a:latin typeface="Cambria Math"/>
                          <a:sym typeface="Cambria Math"/>
                        </a:rPr>
                        <m:t>𝜀</m:t>
                      </m:r>
                      <m:r>
                        <a:rPr sz="1800" i="1">
                          <a:latin typeface="Cambria Math"/>
                          <a:sym typeface="Cambria Math"/>
                        </a:rPr>
                        <m:t xml:space="preserve"> = </m:t>
                      </m:r>
                      <m:f>
                        <m:fPr>
                          <m:ctrlPr>
                            <a:rPr sz="1800" i="1">
                              <a:latin typeface="Cambria Math"/>
                              <a:sym typeface="Cambria Math"/>
                            </a:rPr>
                          </m:ctrlPr>
                        </m:fPr>
                        <m:num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𝐵</m:t>
                          </m:r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-2</m:t>
                          </m:r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𝑑</m:t>
                          </m:r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𝑙</m:t>
                          </m:r>
                          <m:sSub>
                            <m:sSubPr>
                              <m:ctrlPr>
                                <a:rPr sz="1800" i="1">
                                  <a:latin typeface="Cambria Math"/>
                                  <a:sym typeface="Cambria Math"/>
                                </a:rPr>
                              </m:ctrlPr>
                            </m:sSubPr>
                            <m:e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𝜀</m:t>
                          </m:r>
                        </m:num>
                        <m:den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sz="1800" i="1">
                                  <a:latin typeface="Cambria Math"/>
                                  <a:sym typeface="Cambria Math"/>
                                </a:rPr>
                              </m:ctrlPr>
                            </m:sSupPr>
                            <m:e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𝑙</m:t>
                          </m:r>
                        </m:den>
                      </m:f>
                      <m:r>
                        <a:rPr sz="1800" i="1">
                          <a:latin typeface="Cambria Math"/>
                          <a:sym typeface="Cambria Math"/>
                        </a:rPr>
                        <m:t>,</m:t>
                      </m:r>
                      <m:r>
                        <a:rPr sz="1800" i="1">
                          <a:latin typeface="Cambria Math"/>
                          <a:sym typeface="Cambria Math"/>
                        </a:rPr>
                        <m:t xml:space="preserve">                  </m:t>
                      </m:r>
                      <m:r>
                        <a:rPr sz="1800" i="1">
                          <a:latin typeface="Cambria Math"/>
                          <a:sym typeface="Cambria Math"/>
                        </a:rPr>
                        <m:t xml:space="preserve"> </m:t>
                      </m:r>
                      <m:sSub>
                        <m:sSubPr>
                          <m:ctrlPr>
                            <a:rPr sz="1800" i="1">
                              <a:latin typeface="Cambria Math"/>
                              <a:sym typeface="Cambria Math"/>
                            </a:rPr>
                          </m:ctrlPr>
                        </m:sSubPr>
                        <m:e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𝛾</m:t>
                          </m:r>
                        </m:e>
                        <m:sub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0</m:t>
                          </m:r>
                        </m:sub>
                      </m:sSub>
                      <m:r>
                        <a:rPr sz="1800" i="1">
                          <a:latin typeface="Cambria Math"/>
                          <a:sym typeface="Cambria Math"/>
                        </a:rPr>
                        <m:t>𝜀</m:t>
                      </m:r>
                      <m:r>
                        <a:rPr sz="1800" i="1">
                          <a:latin typeface="Cambria Math"/>
                          <a:sym typeface="Cambria Math"/>
                        </a:rPr>
                        <m:t xml:space="preserve"> = </m:t>
                      </m:r>
                      <m:f>
                        <m:fPr>
                          <m:ctrlPr>
                            <a:rPr sz="1800" i="1">
                              <a:latin typeface="Cambria Math"/>
                              <a:sym typeface="Cambria Math"/>
                            </a:rPr>
                          </m:ctrlPr>
                        </m:fPr>
                        <m:num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𝐶</m:t>
                          </m:r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-</m:t>
                          </m:r>
                          <m:sSub>
                            <m:sSubPr>
                              <m:ctrlPr>
                                <a:rPr sz="1800" i="1">
                                  <a:latin typeface="Cambria Math"/>
                                  <a:sym typeface="Cambria Math"/>
                                </a:rPr>
                              </m:ctrlPr>
                            </m:sSubPr>
                            <m:e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𝜀</m:t>
                          </m:r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-2</m:t>
                          </m:r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sz="1800" i="1">
                                  <a:latin typeface="Cambria Math"/>
                                  <a:sym typeface="Cambria Math"/>
                                </a:rPr>
                              </m:ctrlPr>
                            </m:sSubPr>
                            <m:e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𝜀</m:t>
                          </m:r>
                        </m:num>
                        <m:den>
                          <m:sSup>
                            <m:sSupPr>
                              <m:ctrlPr>
                                <a:rPr sz="1800" i="1">
                                  <a:latin typeface="Cambria Math"/>
                                  <a:sym typeface="Cambria Math"/>
                                </a:rPr>
                              </m:ctrlPr>
                            </m:sSupPr>
                            <m:e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sz="1800" i="1">
                          <a:latin typeface="Cambria Math"/>
                          <a:sym typeface="Cambria Math"/>
                        </a:rPr>
                        <m:t xml:space="preserve">,     </m:t>
                      </m:r>
                      <m:sSub>
                        <m:sSubPr>
                          <m:ctrlPr>
                            <a:rPr sz="1800" i="1">
                              <a:latin typeface="Cambria Math"/>
                              <a:sym typeface="Cambria Math"/>
                            </a:rPr>
                          </m:ctrlPr>
                        </m:sSubPr>
                        <m:e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𝛽</m:t>
                          </m:r>
                        </m:e>
                        <m:sub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sz="1800" i="1">
                              <a:latin typeface="Cambria Math"/>
                              <a:sym typeface="Cambria Math"/>
                            </a:rPr>
                          </m:ctrlPr>
                        </m:sSubPr>
                        <m:e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𝛾</m:t>
                          </m:r>
                        </m:e>
                        <m:sub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0</m:t>
                          </m:r>
                        </m:sub>
                      </m:sSub>
                      <m:r>
                        <a:rPr sz="1800" i="1">
                          <a:latin typeface="Cambria Math"/>
                          <a:sym typeface="Cambria Math"/>
                        </a:rPr>
                        <m:t xml:space="preserve">- </m:t>
                      </m:r>
                      <m:sSubSup>
                        <m:sSubSupPr>
                          <m:ctrlPr>
                            <a:rPr sz="1800" i="1">
                              <a:latin typeface="Cambria Math"/>
                              <a:sym typeface="Cambria Math"/>
                            </a:rPr>
                          </m:ctrlPr>
                        </m:sSubSupPr>
                        <m:e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𝛼</m:t>
                          </m:r>
                        </m:e>
                        <m:sub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0</m:t>
                          </m:r>
                        </m:sub>
                        <m:sup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2</m:t>
                          </m:r>
                        </m:sup>
                      </m:sSubSup>
                      <m:r>
                        <a:rPr sz="1800" i="1">
                          <a:latin typeface="Cambria Math"/>
                          <a:sym typeface="Cambria Math"/>
                        </a:rPr>
                        <m:t>= 1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132" name=""/>
              <p:cNvSpPr txBox="1"/>
              <p:nvPr/>
            </p:nvSpPr>
            <p:spPr>
              <a:xfrm>
                <a:off x="1428750" y="2383158"/>
                <a:ext cx="9334500" cy="70485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3" name=""/>
              <p:cNvSpPr/>
              <p:nvPr/>
            </p:nvSpPr>
            <p:spPr>
              <a:xfrm>
                <a:off x="2226485" y="1138945"/>
                <a:ext cx="7448550" cy="419100"/>
              </a:xfrm>
              <a:custGeom>
                <a:avLst/>
                <a:gd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14400" h="914400">
                    <a:moveTo>
                      <a:pt x="0" y="0"/>
                    </a:moveTo>
                    <a:lnTo>
                      <a:pt x="914400" y="0"/>
                    </a:lnTo>
                    <a:lnTo>
                      <a:pt x="914400" y="914400"/>
                    </a:lnTo>
                    <a:lnTo>
                      <a:pt x="0" y="914400"/>
                    </a:lnTo>
                    <a:close/>
                  </a:path>
                </a:pathLst>
              </a:custGeom>
            </p:spPr>
            <p:txBody>
              <a:bodyPr/>
              <a:lstStyle/>
              <a:p>
                <a:pPr algn="l"/>
                <a14:m xmlns:m="http://schemas.openxmlformats.org/officeDocument/2006/math" xmlns:mc="http://schemas.openxmlformats.org/markup-compatibility/2006" xmlns:ho="http://schemas.haansoft.com/office/8.0" mc:Ignorable="ho" ho:hncCreate="1">
                  <m:oMathPara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sz="1800" i="1">
                              <a:latin typeface="Cambria Math"/>
                              <a:sym typeface="Cambria Math"/>
                            </a:rPr>
                          </m:ctrlPr>
                        </m:sSubSupPr>
                        <m:e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𝜎</m:t>
                          </m:r>
                        </m:e>
                        <m:sub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𝑥</m:t>
                          </m:r>
                        </m:sub>
                        <m:sup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2</m:t>
                          </m:r>
                        </m:sup>
                      </m:sSubSup>
                      <m:r>
                        <a:rPr sz="1800" i="1">
                          <a:latin typeface="Cambria Math"/>
                          <a:sym typeface="Cambria Math"/>
                        </a:rPr>
                        <m:t>= (</m:t>
                      </m:r>
                      <m:sSup>
                        <m:sSupPr>
                          <m:ctrlPr>
                            <a:rPr sz="1800" i="1">
                              <a:latin typeface="Cambria Math"/>
                              <a:sym typeface="Cambria Math"/>
                            </a:rPr>
                          </m:ctrlPr>
                        </m:sSupPr>
                        <m:e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𝑑</m:t>
                          </m:r>
                        </m:e>
                        <m:sup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sz="1800" i="1">
                              <a:latin typeface="Cambria Math"/>
                              <a:sym typeface="Cambria Math"/>
                            </a:rPr>
                          </m:ctrlPr>
                        </m:sSupPr>
                        <m:e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𝑙</m:t>
                          </m:r>
                        </m:e>
                        <m:sup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sz="1800" i="1">
                              <a:latin typeface="Cambria Math"/>
                              <a:sym typeface="Cambria Math"/>
                            </a:rPr>
                          </m:ctrlPr>
                        </m:sSubPr>
                        <m:e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𝛽</m:t>
                          </m:r>
                        </m:e>
                        <m:sub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0</m:t>
                          </m:r>
                        </m:sub>
                      </m:sSub>
                      <m:r>
                        <a:rPr sz="1800" i="1">
                          <a:latin typeface="Cambria Math"/>
                          <a:sym typeface="Cambria Math"/>
                        </a:rPr>
                        <m:t>𝜀</m:t>
                      </m:r>
                      <m:r>
                        <a:rPr sz="1800" i="1">
                          <a:latin typeface="Cambria Math"/>
                          <a:sym typeface="Cambria Math"/>
                        </a:rPr>
                        <m:t>)</m:t>
                      </m:r>
                      <m:sSup>
                        <m:sSupPr>
                          <m:ctrlPr>
                            <a:rPr sz="1800" i="1">
                              <a:latin typeface="Cambria Math"/>
                              <a:sym typeface="Cambria Math"/>
                            </a:rPr>
                          </m:ctrlPr>
                        </m:sSupPr>
                        <m:e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𝑘</m:t>
                          </m:r>
                        </m:e>
                        <m:sup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2</m:t>
                          </m:r>
                        </m:sup>
                      </m:sSup>
                      <m:r>
                        <a:rPr sz="1800" i="1">
                          <a:latin typeface="Cambria Math"/>
                          <a:sym typeface="Cambria Math"/>
                        </a:rPr>
                        <m:t>+2(</m:t>
                      </m:r>
                      <m:sSup>
                        <m:sSupPr>
                          <m:ctrlPr>
                            <a:rPr sz="1800" i="1">
                              <a:latin typeface="Cambria Math"/>
                              <a:sym typeface="Cambria Math"/>
                            </a:rPr>
                          </m:ctrlPr>
                        </m:sSupPr>
                        <m:e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𝑑</m:t>
                          </m:r>
                        </m:e>
                        <m:sup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2</m:t>
                          </m:r>
                        </m:sup>
                      </m:sSup>
                      <m:r>
                        <a:rPr sz="1800" i="1">
                          <a:latin typeface="Cambria Math"/>
                          <a:sym typeface="Cambria Math"/>
                        </a:rPr>
                        <m:t>𝑙</m:t>
                      </m:r>
                      <m:sSub>
                        <m:sSubPr>
                          <m:ctrlPr>
                            <a:rPr sz="1800" i="1">
                              <a:latin typeface="Cambria Math"/>
                              <a:sym typeface="Cambria Math"/>
                            </a:rPr>
                          </m:ctrlPr>
                        </m:sSubPr>
                        <m:e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𝛼</m:t>
                          </m:r>
                        </m:e>
                        <m:sub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0</m:t>
                          </m:r>
                        </m:sub>
                      </m:sSub>
                      <m:r>
                        <a:rPr sz="1800" i="1">
                          <a:latin typeface="Cambria Math"/>
                          <a:sym typeface="Cambria Math"/>
                        </a:rPr>
                        <m:t>𝜀</m:t>
                      </m:r>
                      <m:r>
                        <a:rPr sz="1800" i="1">
                          <a:latin typeface="Cambria Math"/>
                          <a:sym typeface="Cambria Math"/>
                        </a:rPr>
                        <m:t>-</m:t>
                      </m:r>
                      <m:r>
                        <a:rPr sz="1800" i="1">
                          <a:latin typeface="Cambria Math"/>
                          <a:sym typeface="Cambria Math"/>
                        </a:rPr>
                        <m:t>𝑑</m:t>
                      </m:r>
                      <m:r>
                        <a:rPr sz="1800" i="1">
                          <a:latin typeface="Cambria Math"/>
                          <a:sym typeface="Cambria Math"/>
                        </a:rPr>
                        <m:t>𝑙</m:t>
                      </m:r>
                      <m:sSub>
                        <m:sSubPr>
                          <m:ctrlPr>
                            <a:rPr sz="1800" i="1">
                              <a:latin typeface="Cambria Math"/>
                              <a:sym typeface="Cambria Math"/>
                            </a:rPr>
                          </m:ctrlPr>
                        </m:sSubPr>
                        <m:e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𝛽</m:t>
                          </m:r>
                        </m:e>
                        <m:sub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0</m:t>
                          </m:r>
                        </m:sub>
                      </m:sSub>
                      <m:r>
                        <a:rPr sz="1800" i="1">
                          <a:latin typeface="Cambria Math"/>
                          <a:sym typeface="Cambria Math"/>
                        </a:rPr>
                        <m:t>𝜀</m:t>
                      </m:r>
                      <m:r>
                        <a:rPr sz="1800" i="1">
                          <a:latin typeface="Cambria Math"/>
                          <a:sym typeface="Cambria Math"/>
                        </a:rPr>
                        <m:t>)</m:t>
                      </m:r>
                      <m:r>
                        <a:rPr sz="1800" i="1">
                          <a:latin typeface="Cambria Math"/>
                          <a:sym typeface="Cambria Math"/>
                        </a:rPr>
                        <m:t>𝑘</m:t>
                      </m:r>
                      <m:r>
                        <a:rPr sz="1800" i="1">
                          <a:latin typeface="Cambria Math"/>
                          <a:sym typeface="Cambria Math"/>
                        </a:rPr>
                        <m:t xml:space="preserve"> + (</m:t>
                      </m:r>
                      <m:sSub>
                        <m:sSubPr>
                          <m:ctrlPr>
                            <a:rPr sz="1800" i="1">
                              <a:latin typeface="Cambria Math"/>
                              <a:sym typeface="Cambria Math"/>
                            </a:rPr>
                          </m:ctrlPr>
                        </m:sSubPr>
                        <m:e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𝛽</m:t>
                          </m:r>
                        </m:e>
                        <m:sub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0</m:t>
                          </m:r>
                        </m:sub>
                      </m:sSub>
                      <m:r>
                        <a:rPr sz="1800" i="1">
                          <a:latin typeface="Cambria Math"/>
                          <a:sym typeface="Cambria Math"/>
                        </a:rPr>
                        <m:t>𝜀</m:t>
                      </m:r>
                      <m:r>
                        <a:rPr sz="1800" i="1">
                          <a:latin typeface="Cambria Math"/>
                          <a:sym typeface="Cambria Math"/>
                        </a:rPr>
                        <m:t>-2</m:t>
                      </m:r>
                      <m:r>
                        <a:rPr sz="1800" i="1">
                          <a:latin typeface="Cambria Math"/>
                          <a:sym typeface="Cambria Math"/>
                        </a:rPr>
                        <m:t>𝑑</m:t>
                      </m:r>
                      <m:sSub>
                        <m:sSubPr>
                          <m:ctrlPr>
                            <a:rPr sz="1800" i="1">
                              <a:latin typeface="Cambria Math"/>
                              <a:sym typeface="Cambria Math"/>
                            </a:rPr>
                          </m:ctrlPr>
                        </m:sSubPr>
                        <m:e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𝛼</m:t>
                          </m:r>
                        </m:e>
                        <m:sub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0</m:t>
                          </m:r>
                        </m:sub>
                      </m:sSub>
                      <m:r>
                        <a:rPr sz="1800" i="1">
                          <a:latin typeface="Cambria Math"/>
                          <a:sym typeface="Cambria Math"/>
                        </a:rPr>
                        <m:t>𝜀</m:t>
                      </m:r>
                      <m:r>
                        <a:rPr sz="1800" i="1">
                          <a:latin typeface="Cambria Math"/>
                          <a:sym typeface="Cambria Math"/>
                        </a:rPr>
                        <m:t>+</m:t>
                      </m:r>
                      <m:sSup>
                        <m:sSupPr>
                          <m:ctrlPr>
                            <a:rPr sz="1800" i="1">
                              <a:latin typeface="Cambria Math"/>
                              <a:sym typeface="Cambria Math"/>
                            </a:rPr>
                          </m:ctrlPr>
                        </m:sSupPr>
                        <m:e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𝑑</m:t>
                          </m:r>
                        </m:e>
                        <m:sup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sz="1800" i="1">
                              <a:latin typeface="Cambria Math"/>
                              <a:sym typeface="Cambria Math"/>
                            </a:rPr>
                          </m:ctrlPr>
                        </m:sSubPr>
                        <m:e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𝛾</m:t>
                          </m:r>
                        </m:e>
                        <m:sub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0</m:t>
                          </m:r>
                        </m:sub>
                      </m:sSub>
                      <m:r>
                        <a:rPr sz="1800" i="1">
                          <a:latin typeface="Cambria Math"/>
                          <a:sym typeface="Cambria Math"/>
                        </a:rPr>
                        <m:t>𝜀</m:t>
                      </m:r>
                      <m:r>
                        <a:rPr sz="1800" i="1">
                          <a:latin typeface="Cambria Math"/>
                          <a:sym typeface="Cambria Math"/>
                        </a:rPr>
                        <m:t xml:space="preserve">) </m:t>
                      </m:r>
                      <m:r>
                        <a:rPr sz="1800" i="1">
                          <a:latin typeface="Cambria Math"/>
                          <a:sym typeface="Cambria Math"/>
                        </a:rPr>
                        <m:t>≡</m:t>
                      </m:r>
                      <m:r>
                        <a:rPr sz="1800" i="1">
                          <a:latin typeface="Cambria Math"/>
                          <a:sym typeface="Cambria Math"/>
                        </a:rPr>
                        <m:t xml:space="preserve"> </m:t>
                      </m:r>
                      <m:r>
                        <a:rPr sz="1800" i="1">
                          <a:latin typeface="Cambria Math"/>
                          <a:sym typeface="Cambria Math"/>
                        </a:rPr>
                        <m:t>𝑓</m:t>
                      </m:r>
                      <m:r>
                        <a:rPr sz="1800" i="1">
                          <a:latin typeface="Cambria Math"/>
                          <a:sym typeface="Cambria Math"/>
                        </a:rPr>
                        <m:t>(</m:t>
                      </m:r>
                      <m:r>
                        <a:rPr sz="1800" i="1">
                          <a:latin typeface="Cambria Math"/>
                          <a:sym typeface="Cambria Math"/>
                        </a:rPr>
                        <m:t>𝑘</m:t>
                      </m:r>
                      <m:r>
                        <a:rPr sz="1800" i="1">
                          <a:latin typeface="Cambria Math"/>
                          <a:sym typeface="Cambria Math"/>
                        </a:rPr>
                        <m:t>)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133" name=""/>
              <p:cNvSpPr txBox="1"/>
              <p:nvPr/>
            </p:nvSpPr>
            <p:spPr>
              <a:xfrm>
                <a:off x="2226485" y="1138945"/>
                <a:ext cx="7448550" cy="4191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</p:sp>
        </mc:Fallback>
      </mc:AlternateContent>
      <p:sp>
        <p:nvSpPr>
          <p:cNvPr id="134" name=""/>
          <p:cNvSpPr/>
          <p:nvPr/>
        </p:nvSpPr>
        <p:spPr>
          <a:xfrm>
            <a:off x="2880839" y="1138945"/>
            <a:ext cx="918114" cy="419100"/>
          </a:xfrm>
          <a:prstGeom prst="frame">
            <a:avLst>
              <a:gd name="adj1" fmla="val 1562"/>
            </a:avLst>
          </a:prstGeom>
          <a:solidFill>
            <a:srgbClr val="ff0000">
              <a:alpha val="100000"/>
            </a:srgbClr>
          </a:solidFill>
          <a:ln w="19050" cap="flat" cmpd="sng" algn="ctr">
            <a:solidFill>
              <a:srgbClr val="ff0000">
                <a:alpha val="100000"/>
              </a:srgbClr>
            </a:solidFill>
            <a:prstDash val="solid"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135" name=""/>
          <p:cNvSpPr/>
          <p:nvPr/>
        </p:nvSpPr>
        <p:spPr>
          <a:xfrm>
            <a:off x="4301156" y="1138945"/>
            <a:ext cx="1718289" cy="419100"/>
          </a:xfrm>
          <a:prstGeom prst="frame">
            <a:avLst>
              <a:gd name="adj1" fmla="val 1562"/>
            </a:avLst>
          </a:prstGeom>
          <a:solidFill>
            <a:srgbClr val="ff0000">
              <a:alpha val="100000"/>
            </a:srgbClr>
          </a:solidFill>
          <a:ln w="19050" cap="flat" cmpd="sng" algn="ctr">
            <a:solidFill>
              <a:srgbClr val="ff0000">
                <a:alpha val="100000"/>
              </a:srgbClr>
            </a:solidFill>
            <a:prstDash val="solid"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136" name=""/>
          <p:cNvSpPr/>
          <p:nvPr/>
        </p:nvSpPr>
        <p:spPr>
          <a:xfrm>
            <a:off x="6510956" y="1148470"/>
            <a:ext cx="2193020" cy="419100"/>
          </a:xfrm>
          <a:prstGeom prst="frame">
            <a:avLst>
              <a:gd name="adj1" fmla="val 1562"/>
            </a:avLst>
          </a:prstGeom>
          <a:solidFill>
            <a:srgbClr val="ff0000">
              <a:alpha val="100000"/>
            </a:srgbClr>
          </a:solidFill>
          <a:ln w="19050" cap="flat" cmpd="sng" algn="ctr">
            <a:solidFill>
              <a:srgbClr val="ff0000">
                <a:alpha val="100000"/>
              </a:srgbClr>
            </a:solidFill>
            <a:prstDash val="solid"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137" name=""/>
          <p:cNvSpPr txBox="1"/>
          <p:nvPr/>
        </p:nvSpPr>
        <p:spPr>
          <a:xfrm>
            <a:off x="3147539" y="1567570"/>
            <a:ext cx="327281" cy="36410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800" b="1" i="0" u="none" strike="noStrike" kern="1200" cap="none" spc="0" normalizeH="0" baseline="0" mc:Ignorable="hp" hp:hslEmbossed="0">
                <a:solidFill>
                  <a:srgbClr val="ff0000"/>
                </a:solidFill>
                <a:latin typeface="Calibri"/>
                <a:ea typeface="맑은 고딕"/>
                <a:cs typeface="Calibri"/>
              </a:rPr>
              <a:t>A</a:t>
            </a:r>
            <a:endParaRPr xmlns:mc="http://schemas.openxmlformats.org/markup-compatibility/2006" xmlns:hp="http://schemas.haansoft.com/office/presentation/8.0" kumimoji="0" lang="en-US" altLang="ko-KR" sz="1800" b="1" i="0" u="none" strike="noStrike" kern="1200" cap="none" spc="0" normalizeH="0" baseline="0" mc:Ignorable="hp" hp:hslEmbossed="0">
              <a:solidFill>
                <a:srgbClr val="ff0000"/>
              </a:solidFill>
              <a:latin typeface="Calibri"/>
              <a:ea typeface="맑은 고딕"/>
              <a:cs typeface="Calibri"/>
            </a:endParaRPr>
          </a:p>
        </p:txBody>
      </p:sp>
      <p:sp>
        <p:nvSpPr>
          <p:cNvPr id="138" name=""/>
          <p:cNvSpPr txBox="1"/>
          <p:nvPr/>
        </p:nvSpPr>
        <p:spPr>
          <a:xfrm>
            <a:off x="4966814" y="1567570"/>
            <a:ext cx="327281" cy="36410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800" b="1" i="0" u="none" strike="noStrike" kern="1200" cap="none" spc="0" normalizeH="0" baseline="0" mc:Ignorable="hp" hp:hslEmbossed="0">
                <a:solidFill>
                  <a:srgbClr val="ff0000"/>
                </a:solidFill>
                <a:latin typeface="Calibri"/>
                <a:ea typeface="맑은 고딕"/>
                <a:cs typeface="Calibri"/>
              </a:rPr>
              <a:t>B</a:t>
            </a:r>
            <a:endParaRPr xmlns:mc="http://schemas.openxmlformats.org/markup-compatibility/2006" xmlns:hp="http://schemas.haansoft.com/office/presentation/8.0" kumimoji="0" lang="en-US" altLang="ko-KR" sz="1800" b="1" i="0" u="none" strike="noStrike" kern="1200" cap="none" spc="0" normalizeH="0" baseline="0" mc:Ignorable="hp" hp:hslEmbossed="0">
              <a:solidFill>
                <a:srgbClr val="ff0000"/>
              </a:solidFill>
              <a:latin typeface="Calibri"/>
              <a:ea typeface="맑은 고딕"/>
              <a:cs typeface="Calibri"/>
            </a:endParaRPr>
          </a:p>
        </p:txBody>
      </p:sp>
      <p:sp>
        <p:nvSpPr>
          <p:cNvPr id="139" name=""/>
          <p:cNvSpPr txBox="1"/>
          <p:nvPr/>
        </p:nvSpPr>
        <p:spPr>
          <a:xfrm>
            <a:off x="7519514" y="1567570"/>
            <a:ext cx="327281" cy="36410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800" b="1" i="0" u="none" strike="noStrike" kern="1200" cap="none" spc="0" normalizeH="0" baseline="0" mc:Ignorable="hp" hp:hslEmbossed="0">
                <a:solidFill>
                  <a:srgbClr val="ff0000"/>
                </a:solidFill>
                <a:latin typeface="Calibri"/>
                <a:ea typeface="맑은 고딕"/>
                <a:cs typeface="Calibri"/>
              </a:rPr>
              <a:t>C</a:t>
            </a:r>
            <a:endParaRPr xmlns:mc="http://schemas.openxmlformats.org/markup-compatibility/2006" xmlns:hp="http://schemas.haansoft.com/office/presentation/8.0" kumimoji="0" lang="en-US" altLang="ko-KR" sz="1800" b="1" i="0" u="none" strike="noStrike" kern="1200" cap="none" spc="0" normalizeH="0" baseline="0" mc:Ignorable="hp" hp:hslEmbossed="0">
              <a:solidFill>
                <a:srgbClr val="ff0000"/>
              </a:solidFill>
              <a:latin typeface="Calibri"/>
              <a:ea typeface="맑은 고딕"/>
              <a:cs typeface="Calibri"/>
            </a:endParaRPr>
          </a:p>
        </p:txBody>
      </p:sp>
      <p:sp>
        <p:nvSpPr>
          <p:cNvPr id="143" name=""/>
          <p:cNvSpPr txBox="1"/>
          <p:nvPr/>
        </p:nvSpPr>
        <p:spPr>
          <a:xfrm>
            <a:off x="1157795" y="3674060"/>
            <a:ext cx="8886917" cy="44836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각 항에 대입하여 </a:t>
            </a:r>
            <a:r>
              <a:rPr lang="en-US" altLang="ko-KR"/>
              <a:t>(</a:t>
            </a:r>
            <a:r>
              <a:rPr lang="ko-KR" altLang="en-US"/>
              <a:t>단위 고려</a:t>
            </a:r>
            <a:r>
              <a:rPr lang="en-US" altLang="ko-KR"/>
              <a:t>)</a:t>
            </a:r>
            <a:r>
              <a:rPr lang="ko-KR" altLang="en-US"/>
              <a:t> 계산하면 </a:t>
            </a:r>
            <a:r>
              <a:rPr lang="en-US" altLang="ko-KR" sz="2400" b="1"/>
              <a:t>1.57e-4</a:t>
            </a:r>
            <a:r>
              <a:rPr lang="en-US" altLang="ko-KR"/>
              <a:t> </a:t>
            </a:r>
            <a:r>
              <a:rPr lang="ko-KR" altLang="en-US"/>
              <a:t>계산 완료</a:t>
            </a:r>
            <a:r>
              <a:rPr lang="en-US" altLang="ko-KR"/>
              <a:t>!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"/>
          <p:cNvSpPr txBox="1"/>
          <p:nvPr/>
        </p:nvSpPr>
        <p:spPr>
          <a:xfrm>
            <a:off x="384377" y="139158"/>
            <a:ext cx="10832653" cy="43996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300" b="1"/>
              <a:t>시뮬레이션</a:t>
            </a:r>
            <a:endParaRPr lang="en-US" altLang="ko-KR" sz="2300" b="1"/>
          </a:p>
        </p:txBody>
      </p:sp>
      <p:grpSp>
        <p:nvGrpSpPr>
          <p:cNvPr id="121" name=""/>
          <p:cNvGrpSpPr/>
          <p:nvPr/>
        </p:nvGrpSpPr>
        <p:grpSpPr>
          <a:xfrm rot="0">
            <a:off x="3173069" y="1511283"/>
            <a:ext cx="5255268" cy="3451631"/>
            <a:chOff x="980856" y="2069324"/>
            <a:chExt cx="5255268" cy="3451631"/>
          </a:xfrm>
        </p:grpSpPr>
        <p:sp>
          <p:nvSpPr>
            <p:cNvPr id="103" name=""/>
            <p:cNvSpPr/>
            <p:nvPr/>
          </p:nvSpPr>
          <p:spPr>
            <a:xfrm>
              <a:off x="980856" y="2069324"/>
              <a:ext cx="2690267" cy="269026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r>
                <a:rPr lang="en-US" altLang="ko-KR">
                  <a:solidFill>
                    <a:srgbClr val="000000"/>
                  </a:solidFill>
                </a:rPr>
                <a:t>Microtron</a:t>
              </a:r>
              <a:endParaRPr lang="en-US" altLang="ko-KR">
                <a:solidFill>
                  <a:srgbClr val="000000"/>
                </a:solidFill>
              </a:endParaRPr>
            </a:p>
          </p:txBody>
        </p:sp>
        <p:sp>
          <p:nvSpPr>
            <p:cNvPr id="104" name=""/>
            <p:cNvSpPr/>
            <p:nvPr/>
          </p:nvSpPr>
          <p:spPr>
            <a:xfrm>
              <a:off x="2456868" y="4214267"/>
              <a:ext cx="3460301" cy="254484"/>
            </a:xfrm>
            <a:prstGeom prst="rect">
              <a:avLst/>
            </a:prstGeom>
            <a:solidFill>
              <a:srgbClr val="bfbfbf"/>
            </a:solidFill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en-US" altLang="ko-KR"/>
            </a:p>
          </p:txBody>
        </p:sp>
        <p:sp>
          <p:nvSpPr>
            <p:cNvPr id="105" name=""/>
            <p:cNvSpPr/>
            <p:nvPr/>
          </p:nvSpPr>
          <p:spPr>
            <a:xfrm rot="16200000">
              <a:off x="3875172" y="4214585"/>
              <a:ext cx="1221715" cy="253847"/>
            </a:xfrm>
            <a:prstGeom prst="rect">
              <a:avLst/>
            </a:prstGeom>
            <a:solidFill>
              <a:srgbClr val="6182d6">
                <a:alpha val="100000"/>
              </a:srgbClr>
            </a:solidFill>
            <a:ln w="19050" cap="flat" cmpd="sng" algn="ctr">
              <a:solidFill>
                <a:srgbClr val="2e3e67">
                  <a:alpha val="100000"/>
                </a:srgbClr>
              </a:solidFill>
              <a:prstDash val="solid"/>
            </a:ln>
          </p:spPr>
          <p:txBody>
            <a:bodyPr anchor="ctr"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Calibri"/>
                <a:ea typeface="맑은 고딕"/>
                <a:cs typeface="Calibri"/>
              </a:endParaRPr>
            </a:p>
          </p:txBody>
        </p:sp>
        <p:cxnSp>
          <p:nvCxnSpPr>
            <p:cNvPr id="106" name=""/>
            <p:cNvCxnSpPr/>
            <p:nvPr/>
          </p:nvCxnSpPr>
          <p:spPr>
            <a:xfrm>
              <a:off x="2456868" y="4952368"/>
              <a:ext cx="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"/>
            <p:cNvCxnSpPr/>
            <p:nvPr/>
          </p:nvCxnSpPr>
          <p:spPr>
            <a:xfrm>
              <a:off x="2425008" y="4952368"/>
              <a:ext cx="1934097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"/>
            <p:cNvCxnSpPr/>
            <p:nvPr/>
          </p:nvCxnSpPr>
          <p:spPr>
            <a:xfrm>
              <a:off x="4710585" y="4952368"/>
              <a:ext cx="1388358" cy="2046"/>
            </a:xfrm>
            <a:prstGeom prst="straightConnector1">
              <a:avLst/>
            </a:prstGeom>
            <a:noFill/>
            <a:ln w="12700" cap="flat" cmpd="sng" algn="ctr">
              <a:solidFill>
                <a:srgbClr val="5e81d9">
                  <a:alpha val="100000"/>
                </a:srgbClr>
              </a:solidFill>
              <a:prstDash val="solid"/>
              <a:headEnd type="arrow"/>
              <a:tailEnd type="arrow"/>
            </a:ln>
          </p:spPr>
        </p:cxnSp>
        <p:sp>
          <p:nvSpPr>
            <p:cNvPr id="109" name=""/>
            <p:cNvSpPr txBox="1"/>
            <p:nvPr/>
          </p:nvSpPr>
          <p:spPr>
            <a:xfrm>
              <a:off x="2994921" y="5131952"/>
              <a:ext cx="1032481" cy="36206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/>
              </a:pPr>
              <a:r>
                <a:rPr lang="en-US" altLang="ko-KR"/>
                <a:t>0.548 m</a:t>
              </a:r>
              <a:endParaRPr lang="en-US" altLang="ko-KR"/>
            </a:p>
          </p:txBody>
        </p:sp>
        <p:sp>
          <p:nvSpPr>
            <p:cNvPr id="111" name=""/>
            <p:cNvSpPr txBox="1"/>
            <p:nvPr/>
          </p:nvSpPr>
          <p:spPr>
            <a:xfrm>
              <a:off x="4924365" y="5160999"/>
              <a:ext cx="1146003" cy="359956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indent="0" algn="l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    <a:solidFill>
                    <a:srgbClr val="000000"/>
                  </a:solidFill>
                  <a:latin typeface="Calibri"/>
                  <a:ea typeface="맑은 고딕"/>
                  <a:cs typeface="Calibri"/>
                </a:rPr>
                <a:t>0.208 m</a:t>
              </a:r>
              <a:endPara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Calibri"/>
              </a:endParaRPr>
            </a:p>
          </p:txBody>
        </p:sp>
        <p:sp>
          <p:nvSpPr>
            <p:cNvPr id="112" name=""/>
            <p:cNvSpPr/>
            <p:nvPr/>
          </p:nvSpPr>
          <p:spPr>
            <a:xfrm rot="16200000">
              <a:off x="5559547" y="4262047"/>
              <a:ext cx="1120365" cy="232788"/>
            </a:xfrm>
            <a:prstGeom prst="rect">
              <a:avLst/>
            </a:prstGeom>
            <a:solidFill>
              <a:srgbClr val="6182d6">
                <a:alpha val="100000"/>
              </a:srgbClr>
            </a:solidFill>
            <a:ln w="19050" cap="flat" cmpd="sng" algn="ctr">
              <a:solidFill>
                <a:srgbClr val="2e3e67">
                  <a:alpha val="100000"/>
                </a:srgbClr>
              </a:solidFill>
              <a:prstDash val="solid"/>
            </a:ln>
          </p:spPr>
          <p:txBody>
            <a:bodyPr anchor="ctr"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  <a:solidFill>
                  <a:srgbClr val="ffffff"/>
                </a:solidFill>
                <a:latin typeface="Calibri"/>
                <a:ea typeface="맑은 고딕"/>
                <a:cs typeface="Calibri"/>
              </a:endParaRPr>
            </a:p>
          </p:txBody>
        </p:sp>
        <p:sp>
          <p:nvSpPr>
            <p:cNvPr id="116" name=""/>
            <p:cNvSpPr/>
            <p:nvPr/>
          </p:nvSpPr>
          <p:spPr>
            <a:xfrm>
              <a:off x="4945669" y="4134286"/>
              <a:ext cx="857977" cy="385362"/>
            </a:xfrm>
            <a:prstGeom prst="rightArrow">
              <a:avLst>
                <a:gd name="adj1" fmla="val 50000"/>
                <a:gd name="adj2" fmla="val 50000"/>
              </a:avLst>
            </a:prstGeom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en-US" altLang="ko-KR"/>
            </a:p>
          </p:txBody>
        </p:sp>
        <p:sp>
          <p:nvSpPr>
            <p:cNvPr id="117" name=""/>
            <p:cNvSpPr/>
            <p:nvPr/>
          </p:nvSpPr>
          <p:spPr>
            <a:xfrm>
              <a:off x="5878681" y="4185693"/>
              <a:ext cx="153587" cy="31992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/>
              </a:pPr>
              <a:endParaRPr lang="en-US" altLang="ko-KR"/>
            </a:p>
          </p:txBody>
        </p:sp>
        <p:sp>
          <p:nvSpPr>
            <p:cNvPr id="118" name=""/>
            <p:cNvSpPr txBox="1"/>
            <p:nvPr/>
          </p:nvSpPr>
          <p:spPr>
            <a:xfrm>
              <a:off x="3828004" y="3246461"/>
              <a:ext cx="1316051" cy="365077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defRPr/>
              </a:pPr>
              <a:r>
                <a:rPr lang="en-US" altLang="ko-KR"/>
                <a:t>Quadrupole</a:t>
              </a:r>
              <a:endParaRPr lang="en-US" altLang="ko-KR"/>
            </a:p>
          </p:txBody>
        </p:sp>
      </p:grpSp>
      <p:sp>
        <p:nvSpPr>
          <p:cNvPr id="122" name=""/>
          <p:cNvSpPr txBox="1"/>
          <p:nvPr/>
        </p:nvSpPr>
        <p:spPr>
          <a:xfrm>
            <a:off x="475523" y="782532"/>
            <a:ext cx="11240953" cy="49191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  <a:defRPr/>
            </a:pPr>
            <a:r>
              <a:rPr lang="ko-KR" altLang="en-US"/>
              <a:t>사극자석의</a:t>
            </a:r>
            <a:r>
              <a:rPr lang="en-US" altLang="ko-KR"/>
              <a:t> effective length : 12.3 cm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"/>
          <p:cNvSpPr txBox="1"/>
          <p:nvPr/>
        </p:nvSpPr>
        <p:spPr>
          <a:xfrm>
            <a:off x="384376" y="240488"/>
            <a:ext cx="10832653" cy="44340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300" b="1"/>
              <a:t>시뮬레이션 결과</a:t>
            </a:r>
            <a:endParaRPr lang="ko-KR" altLang="en-US" sz="2300" b="1"/>
          </a:p>
        </p:txBody>
      </p:sp>
      <p:sp>
        <p:nvSpPr>
          <p:cNvPr id="122" name=""/>
          <p:cNvSpPr txBox="1"/>
          <p:nvPr/>
        </p:nvSpPr>
        <p:spPr>
          <a:xfrm>
            <a:off x="475523" y="782532"/>
            <a:ext cx="11240953" cy="49191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  <a:defRPr/>
            </a:pPr>
            <a:endParaRPr lang="en-US" altLang="ko-KR"/>
          </a:p>
        </p:txBody>
      </p:sp>
      <p:graphicFrame>
        <p:nvGraphicFramePr>
          <p:cNvPr id="128" name=""/>
          <p:cNvGraphicFramePr>
            <a:graphicFrameLocks noGrp="1"/>
          </p:cNvGraphicFramePr>
          <p:nvPr/>
        </p:nvGraphicFramePr>
        <p:xfrm>
          <a:off x="1281318" y="1249680"/>
          <a:ext cx="3507964" cy="4079240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1756369"/>
                <a:gridCol w="1751595"/>
              </a:tblGrid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G [kG/cm]</a:t>
                      </a:r>
                      <a:endParaRPr lang="en-US" altLang="ko-KR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Beam size[cm]</a:t>
                      </a:r>
                      <a:endParaRPr lang="en-US" altLang="ko-KR"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0.08</a:t>
                      </a:r>
                      <a:endParaRPr lang="en-US" altLang="ko-KR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0.07745</a:t>
                      </a:r>
                      <a:endParaRPr lang="en-US" altLang="ko-KR"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0.082</a:t>
                      </a:r>
                      <a:endParaRPr lang="en-US" altLang="ko-KR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0.06710</a:t>
                      </a:r>
                      <a:endParaRPr lang="en-US" altLang="ko-KR"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0.084</a:t>
                      </a:r>
                      <a:endParaRPr lang="en-US" altLang="ko-KR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0.0567</a:t>
                      </a:r>
                      <a:endParaRPr lang="en-US" altLang="ko-KR"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0.086</a:t>
                      </a:r>
                      <a:endParaRPr lang="en-US" altLang="ko-KR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0.047</a:t>
                      </a:r>
                      <a:endParaRPr lang="en-US" altLang="ko-KR"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0.088</a:t>
                      </a:r>
                      <a:endParaRPr lang="en-US" altLang="ko-KR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0.01115</a:t>
                      </a:r>
                      <a:endParaRPr lang="en-US" altLang="ko-KR"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0.09</a:t>
                      </a:r>
                      <a:endParaRPr lang="en-US" altLang="ko-KR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0.0274</a:t>
                      </a:r>
                      <a:endParaRPr lang="en-US" altLang="ko-KR"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0.094</a:t>
                      </a:r>
                      <a:endParaRPr lang="en-US" altLang="ko-KR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0.01255</a:t>
                      </a:r>
                      <a:endParaRPr lang="en-US" altLang="ko-KR"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0.095</a:t>
                      </a:r>
                      <a:endParaRPr lang="en-US" altLang="ko-KR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0.01175</a:t>
                      </a:r>
                      <a:endParaRPr lang="en-US" altLang="ko-KR"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0.098</a:t>
                      </a:r>
                      <a:endParaRPr lang="en-US" altLang="ko-KR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0.0196</a:t>
                      </a:r>
                      <a:endParaRPr lang="en-US" altLang="ko-KR"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0.102</a:t>
                      </a:r>
                      <a:endParaRPr lang="en-US" altLang="ko-KR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0.03755</a:t>
                      </a:r>
                      <a:endParaRPr lang="en-US" altLang="ko-KR"/>
                    </a:p>
                  </a:txBody>
                  <a:tcPr marL="91440" marR="9144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"/>
          <p:cNvSpPr txBox="1"/>
          <p:nvPr/>
        </p:nvSpPr>
        <p:spPr>
          <a:xfrm>
            <a:off x="384377" y="139158"/>
            <a:ext cx="10832653" cy="43996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2300" b="1"/>
              <a:t>Dispersion</a:t>
            </a:r>
            <a:endParaRPr lang="en-US" altLang="ko-KR" sz="2300" b="1"/>
          </a:p>
        </p:txBody>
      </p:sp>
      <p:sp>
        <p:nvSpPr>
          <p:cNvPr id="84" name=""/>
          <p:cNvSpPr txBox="1"/>
          <p:nvPr/>
        </p:nvSpPr>
        <p:spPr>
          <a:xfrm>
            <a:off x="475523" y="683895"/>
            <a:ext cx="11466481" cy="63817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914400" rtl="0" eaLnBrk="1" latinLnBrk="1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Microton</a:t>
            </a:r>
            <a:r>
              <a: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에서부터 </a:t>
            </a:r>
            <a:r>
              <a: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OTR</a:t>
            </a:r>
            <a:r>
              <a: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</a:t>
            </a:r>
            <a:r>
              <a: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Screen</a:t>
            </a:r>
            <a:r>
              <a: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까지의 </a:t>
            </a:r>
            <a:r>
              <a: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Lattice</a:t>
            </a:r>
            <a:r>
              <a: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를 행렬식으로 표현하면 다음과 같다</a:t>
            </a:r>
            <a:r>
              <a: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.</a:t>
            </a:r>
            <a:endPara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Calibri"/>
              <a:ea typeface="맑은 고딕"/>
              <a:cs typeface="Calibri"/>
            </a:endParaRPr>
          </a:p>
        </p:txBody>
      </p:sp>
      <p:pic>
        <p:nvPicPr>
          <p:cNvPr id="11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56687" y="1312545"/>
            <a:ext cx="7598545" cy="2893962"/>
          </a:xfrm>
          <a:prstGeom prst="rect">
            <a:avLst/>
          </a:prstGeom>
        </p:spPr>
      </p:pic>
      <p:pic>
        <p:nvPicPr>
          <p:cNvPr id="11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516560" y="4283352"/>
            <a:ext cx="5200917" cy="1454224"/>
          </a:xfrm>
          <a:prstGeom prst="rect">
            <a:avLst/>
          </a:prstGeom>
        </p:spPr>
      </p:pic>
      <p:sp>
        <p:nvSpPr>
          <p:cNvPr id="118" name=""/>
          <p:cNvSpPr txBox="1"/>
          <p:nvPr/>
        </p:nvSpPr>
        <p:spPr>
          <a:xfrm>
            <a:off x="281695" y="5677305"/>
            <a:ext cx="11466481" cy="118069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914400" rtl="0" eaLnBrk="1" latinLnBrk="1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즉 실제 측정되는 빔 사이즈에는 </a:t>
            </a:r>
            <a:r>
              <a: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dispersion</a:t>
            </a:r>
            <a:r>
              <a: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이 포함되어 있다</a:t>
            </a:r>
            <a:r>
              <a: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이 항목에 대한 것까지 고려하였을 때 </a:t>
            </a:r>
            <a:r>
              <a: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Beam emittance</a:t>
            </a:r>
            <a:r>
              <a: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가 얼마인지를 알아내는 것이다</a:t>
            </a:r>
            <a:r>
              <a: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.</a:t>
            </a:r>
            <a:endPara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Calibri"/>
              <a:ea typeface="맑은 고딕"/>
              <a:cs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"/>
              <p:cNvSpPr/>
              <p:nvPr/>
            </p:nvSpPr>
            <p:spPr>
              <a:xfrm>
                <a:off x="8905412" y="4888975"/>
                <a:ext cx="1695450" cy="419100"/>
              </a:xfrm>
              <a:custGeom>
                <a:avLst/>
                <a:gd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14400" h="914400">
                    <a:moveTo>
                      <a:pt x="0" y="0"/>
                    </a:moveTo>
                    <a:lnTo>
                      <a:pt x="914400" y="0"/>
                    </a:lnTo>
                    <a:lnTo>
                      <a:pt x="914400" y="914400"/>
                    </a:lnTo>
                    <a:lnTo>
                      <a:pt x="0" y="914400"/>
                    </a:lnTo>
                    <a:close/>
                  </a:path>
                </a:pathLst>
              </a:custGeom>
            </p:spPr>
            <p:txBody>
              <a:bodyPr/>
              <a:lstStyle/>
              <a:p>
                <a:pPr algn="l"/>
                <a14:m xmlns:m="http://schemas.openxmlformats.org/officeDocument/2006/math" xmlns:mc="http://schemas.openxmlformats.org/markup-compatibility/2006" xmlns:ho="http://schemas.haansoft.com/office/8.0" mc:Ignorable="ho" ho:hncCreate="1">
                  <m:oMathPara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800" i="1">
                              <a:latin typeface="Cambria Math"/>
                              <a:sym typeface="Cambria Math"/>
                            </a:rPr>
                          </m:ctrlPr>
                        </m:sSubPr>
                        <m:e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𝛽</m:t>
                          </m:r>
                        </m:e>
                        <m:sub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sz="1800" i="1">
                              <a:latin typeface="Cambria Math"/>
                              <a:sym typeface="Cambria Math"/>
                            </a:rPr>
                          </m:ctrlPr>
                        </m:sSubPr>
                        <m:e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𝛾</m:t>
                          </m:r>
                        </m:e>
                        <m:sub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0</m:t>
                          </m:r>
                        </m:sub>
                      </m:sSub>
                      <m:r>
                        <a:rPr sz="1800" i="1">
                          <a:latin typeface="Cambria Math"/>
                          <a:sym typeface="Cambria Math"/>
                        </a:rPr>
                        <m:t xml:space="preserve">- </m:t>
                      </m:r>
                      <m:sSubSup>
                        <m:sSubSupPr>
                          <m:ctrlPr>
                            <a:rPr sz="1800" i="1">
                              <a:latin typeface="Cambria Math"/>
                              <a:sym typeface="Cambria Math"/>
                            </a:rPr>
                          </m:ctrlPr>
                        </m:sSubSupPr>
                        <m:e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𝛼</m:t>
                          </m:r>
                        </m:e>
                        <m:sub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0</m:t>
                          </m:r>
                        </m:sub>
                        <m:sup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2</m:t>
                          </m:r>
                        </m:sup>
                      </m:sSubSup>
                      <m:r>
                        <a:rPr sz="1800" i="1">
                          <a:latin typeface="Cambria Math"/>
                          <a:sym typeface="Cambria Math"/>
                        </a:rPr>
                        <m:t>= 1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119" name=""/>
              <p:cNvSpPr txBox="1"/>
              <p:nvPr/>
            </p:nvSpPr>
            <p:spPr>
              <a:xfrm>
                <a:off x="8905412" y="4888975"/>
                <a:ext cx="1695450" cy="4191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150813"/>
            <a:ext cx="10972798" cy="1143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altLang="ko-KR">
                <a:latin typeface="+mn-ea"/>
              </a:rPr>
              <a:t> Beamline - Labels</a:t>
            </a:r>
            <a:endParaRPr lang="ko-KR" altLang="en-US"/>
          </a:p>
        </p:txBody>
      </p:sp>
      <p:sp>
        <p:nvSpPr>
          <p:cNvPr id="3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1143000" y="6492875"/>
            <a:ext cx="7617296" cy="365125"/>
          </a:xfrm>
          <a:solidFill>
            <a:srgbClr val="9393ff"/>
          </a:solidFill>
        </p:spPr>
        <p:txBody>
          <a:bodyPr/>
          <a:lstStyle>
            <a:lvl1pPr algn="l"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737600" y="6492875"/>
            <a:ext cx="2311400" cy="365125"/>
          </a:xfrm>
          <a:solidFill>
            <a:srgbClr val="00336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fld id="{07BD32D0-C675-4293-8E8E-4CAD0076EA04}" type="slidenum">
              <a:rPr lang="en-US" altLang="ko-KR"/>
              <a:pPr lvl="0">
                <a:defRPr/>
              </a:pPr>
              <a:t>20</a:t>
            </a:fld>
            <a:endParaRPr lang="en-US" altLang="ko-KR"/>
          </a:p>
        </p:txBody>
      </p:sp>
      <p:sp>
        <p:nvSpPr>
          <p:cNvPr id="83" name="직사각형 16"/>
          <p:cNvSpPr>
            <a:spLocks noChangeArrowheads="1"/>
          </p:cNvSpPr>
          <p:nvPr/>
        </p:nvSpPr>
        <p:spPr>
          <a:xfrm>
            <a:off x="9739338" y="772048"/>
            <a:ext cx="1106641" cy="28814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36000" tIns="36000" rIns="36000" bIns="36000">
            <a:spAutoFit/>
          </a:bodyPr>
          <a:lstStyle/>
          <a:p>
            <a:pPr algn="ctr">
              <a:defRPr/>
            </a:pPr>
            <a:r>
              <a:rPr lang="en-US" altLang="ko-KR"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HY헤드라인M"/>
                <a:cs typeface="Arial"/>
              </a:rPr>
              <a:t>Scale: 20 : 1</a:t>
            </a:r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HY헤드라인M"/>
              <a:cs typeface="Arial"/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1237588" y="1053336"/>
            <a:ext cx="9703930" cy="5400000"/>
          </a:xfrm>
          <a:prstGeom prst="rect">
            <a:avLst/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w="med" len="med"/>
            <a:tailEnd w="med" len="med"/>
          </a:ln>
          <a:effectLst/>
        </p:spPr>
        <p:txBody>
          <a:bodyPr vert="horz" wrap="squar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marL="0" marR="0" indent="0" algn="l" defTabSz="71755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umimoji="1" lang="ko-KR" altLang="en-US" sz="1600" b="0" i="0" u="none" strike="noStrike" cap="none" normalizeH="0" baseline="0">
              <a:solidFill>
                <a:schemeClr val="bg1"/>
              </a:solidFill>
              <a:effectLst/>
              <a:latin typeface="굴림"/>
              <a:ea typeface="굴림"/>
            </a:endParaRPr>
          </a:p>
        </p:txBody>
      </p:sp>
      <p:grpSp>
        <p:nvGrpSpPr>
          <p:cNvPr id="85" name="그룹 110"/>
          <p:cNvGrpSpPr/>
          <p:nvPr/>
        </p:nvGrpSpPr>
        <p:grpSpPr>
          <a:xfrm rot="0">
            <a:off x="1309654" y="1119360"/>
            <a:ext cx="9245169" cy="5296290"/>
            <a:chOff x="1242000" y="1983600"/>
            <a:chExt cx="7396135" cy="4237032"/>
          </a:xfrm>
          <a:solidFill>
            <a:schemeClr val="bg1"/>
          </a:solidFill>
        </p:grpSpPr>
        <p:pic>
          <p:nvPicPr>
            <p:cNvPr id="86" name="Picture 2"/>
            <p:cNvPicPr>
              <a:picLocks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1242000" y="1983600"/>
              <a:ext cx="7396135" cy="4032000"/>
            </a:xfrm>
            <a:prstGeom prst="rect">
              <a:avLst/>
            </a:prstGeom>
            <a:grpFill/>
            <a:ln w="9525">
              <a:noFill/>
              <a:miter/>
            </a:ln>
            <a:effectLst/>
          </p:spPr>
        </p:pic>
        <p:sp>
          <p:nvSpPr>
            <p:cNvPr id="87" name="Text Box 58"/>
            <p:cNvSpPr txBox="1">
              <a:spLocks noChangeArrowheads="1"/>
            </p:cNvSpPr>
            <p:nvPr/>
          </p:nvSpPr>
          <p:spPr>
            <a:xfrm>
              <a:off x="7887758" y="4843589"/>
              <a:ext cx="713470" cy="255139"/>
            </a:xfrm>
            <a:prstGeom prst="rect">
              <a:avLst/>
            </a:prstGeom>
            <a:grpFill/>
            <a:ln w="9525">
              <a:noFill/>
              <a:miter/>
            </a:ln>
          </p:spPr>
          <p:txBody>
            <a:bodyPr wrap="none" lIns="36000" tIns="36000" rIns="36000" bIns="36000">
              <a:spAutoFit/>
            </a:bodyPr>
            <a:lstStyle/>
            <a:p>
              <a:pPr algn="ctr">
                <a:defRPr/>
              </a:pPr>
              <a:r>
                <a:rPr lang="en-US" altLang="ko-KR" sz="1600" b="1">
                  <a:solidFill>
                    <a:srgbClr val="ff0000"/>
                  </a:solidFill>
                  <a:latin typeface="Arial"/>
                  <a:ea typeface="맑은 고딕"/>
                </a:rPr>
                <a:t>THz FEL</a:t>
              </a:r>
              <a:endParaRPr lang="en-US" altLang="ko-KR" sz="1600" b="1">
                <a:solidFill>
                  <a:srgbClr val="ff0000"/>
                </a:solidFill>
                <a:latin typeface="Arial"/>
                <a:ea typeface="맑은 고딕"/>
              </a:endParaRPr>
            </a:p>
          </p:txBody>
        </p:sp>
        <p:sp>
          <p:nvSpPr>
            <p:cNvPr id="88" name="오른쪽 화살표 83"/>
            <p:cNvSpPr>
              <a:spLocks noChangeArrowheads="1"/>
            </p:cNvSpPr>
            <p:nvPr/>
          </p:nvSpPr>
          <p:spPr>
            <a:xfrm>
              <a:off x="8269927" y="5350339"/>
              <a:ext cx="288000" cy="121293"/>
            </a:xfrm>
            <a:prstGeom prst="rightArrow">
              <a:avLst>
                <a:gd name="adj1" fmla="val 50000"/>
                <a:gd name="adj2" fmla="val 44444"/>
              </a:avLst>
            </a:prstGeom>
            <a:grpFill/>
            <a:ln w="25400" algn="ctr">
              <a:noFill/>
              <a:round/>
            </a:ln>
          </p:spPr>
          <p:txBody>
            <a:bodyPr anchor="ctr"/>
            <a:lstStyle/>
            <a:p>
              <a:pPr defTabSz="717550">
                <a:defRPr/>
              </a:pPr>
              <a:endParaRPr lang="ko-KR" altLang="en-US" sz="1600"/>
            </a:p>
          </p:txBody>
        </p:sp>
        <p:sp>
          <p:nvSpPr>
            <p:cNvPr id="89" name="TextBox 80"/>
            <p:cNvSpPr txBox="1">
              <a:spLocks noChangeArrowheads="1"/>
            </p:cNvSpPr>
            <p:nvPr/>
          </p:nvSpPr>
          <p:spPr>
            <a:xfrm>
              <a:off x="6328386" y="5965493"/>
              <a:ext cx="1098191" cy="255139"/>
            </a:xfrm>
            <a:prstGeom prst="rect">
              <a:avLst/>
            </a:prstGeom>
            <a:grpFill/>
            <a:ln w="9525">
              <a:noFill/>
              <a:miter/>
            </a:ln>
          </p:spPr>
          <p:txBody>
            <a:bodyPr wrap="none" lIns="36000" tIns="36000" rIns="36000" bIns="36000">
              <a:spAutoFit/>
            </a:bodyPr>
            <a:lstStyle/>
            <a:p>
              <a:pPr lvl="0">
                <a:defRPr/>
              </a:pPr>
              <a:r>
                <a:rPr lang="en-US" altLang="ko-KR" sz="1600" b="1">
                  <a:solidFill>
                    <a:schemeClr val="tx1"/>
                  </a:solidFill>
                  <a:latin typeface="Arial"/>
                  <a:cs typeface="Arial"/>
                </a:rPr>
                <a:t>:  5.0 x 2.7 m</a:t>
              </a:r>
              <a:r>
                <a:rPr lang="en-US" altLang="ko-KR" sz="1600" b="1" baseline="30000">
                  <a:solidFill>
                    <a:schemeClr val="tx1"/>
                  </a:solidFill>
                  <a:latin typeface="Arial"/>
                  <a:cs typeface="Arial"/>
                </a:rPr>
                <a:t>2</a:t>
              </a:r>
              <a:endParaRPr lang="ko-KR" altLang="en-US" sz="1600" b="1" baseline="30000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0" name="직사각형 89"/>
          <p:cNvSpPr/>
          <p:nvPr/>
        </p:nvSpPr>
        <p:spPr>
          <a:xfrm>
            <a:off x="1309654" y="1119360"/>
            <a:ext cx="9252000" cy="4860000"/>
          </a:xfrm>
          <a:prstGeom prst="rect">
            <a:avLst/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w="med" len="med"/>
            <a:tailEnd w="med" len="med"/>
          </a:ln>
          <a:effectLst/>
        </p:spPr>
        <p:txBody>
          <a:bodyPr vert="horz" wrap="squar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marL="0" marR="0" indent="0" algn="l" defTabSz="71755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umimoji="1" lang="ko-KR" altLang="en-US" sz="1600" b="0" i="0" u="none" strike="noStrike" cap="none" normalizeH="0" baseline="0">
              <a:solidFill>
                <a:schemeClr val="bg1"/>
              </a:solidFill>
              <a:effectLst/>
              <a:latin typeface="굴림"/>
              <a:ea typeface="굴림"/>
            </a:endParaRPr>
          </a:p>
        </p:txBody>
      </p:sp>
      <p:sp>
        <p:nvSpPr>
          <p:cNvPr id="91" name="TextBox 80"/>
          <p:cNvSpPr txBox="1">
            <a:spLocks noChangeArrowheads="1"/>
          </p:cNvSpPr>
          <p:nvPr/>
        </p:nvSpPr>
        <p:spPr>
          <a:xfrm>
            <a:off x="4244602" y="6058440"/>
            <a:ext cx="3535254" cy="34970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36000" tIns="36000" rIns="36000" bIns="36000">
            <a:spAutoFit/>
          </a:bodyPr>
          <a:lstStyle/>
          <a:p>
            <a:pPr lvl="0">
              <a:defRPr/>
            </a:pPr>
            <a:r>
              <a:rPr lang="en-US" altLang="ko-KR" sz="1800">
                <a:solidFill>
                  <a:schemeClr val="tx1"/>
                </a:solidFill>
                <a:latin typeface="Arial"/>
                <a:cs typeface="Arial"/>
                <a:sym typeface="Wingdings"/>
              </a:rPr>
              <a:t>Microtron-based THz FEL System</a:t>
            </a:r>
            <a:endParaRPr lang="ko-KR" altLang="en-US" sz="1800" baseline="300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2" name="TextBox 80"/>
          <p:cNvSpPr txBox="1">
            <a:spLocks noChangeArrowheads="1"/>
          </p:cNvSpPr>
          <p:nvPr/>
        </p:nvSpPr>
        <p:spPr>
          <a:xfrm>
            <a:off x="9382148" y="1146715"/>
            <a:ext cx="1188393" cy="31892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36000" tIns="36000" rIns="36000" bIns="36000">
            <a:spAutoFit/>
          </a:bodyPr>
          <a:lstStyle/>
          <a:p>
            <a:pPr lvl="0">
              <a:defRPr/>
            </a:pPr>
            <a:r>
              <a:rPr lang="en-US" altLang="ko-KR" sz="1600" b="1">
                <a:solidFill>
                  <a:schemeClr val="tx1"/>
                </a:solidFill>
                <a:latin typeface="Arial"/>
                <a:cs typeface="Arial"/>
              </a:rPr>
              <a:t>5.0 x 2.7 m</a:t>
            </a:r>
            <a:r>
              <a:rPr lang="en-US" altLang="ko-KR" sz="1600" b="1" baseline="30000">
                <a:solidFill>
                  <a:schemeClr val="tx1"/>
                </a:solidFill>
                <a:latin typeface="Arial"/>
                <a:cs typeface="Arial"/>
              </a:rPr>
              <a:t>2</a:t>
            </a:r>
            <a:endParaRPr lang="ko-KR" altLang="en-US" sz="1600" b="1" baseline="300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3" name="오른쪽 화살표 83"/>
          <p:cNvSpPr>
            <a:spLocks noChangeArrowheads="1"/>
          </p:cNvSpPr>
          <p:nvPr/>
        </p:nvSpPr>
        <p:spPr>
          <a:xfrm>
            <a:off x="10143000" y="5328000"/>
            <a:ext cx="360000" cy="151616"/>
          </a:xfrm>
          <a:prstGeom prst="rightArrow">
            <a:avLst>
              <a:gd name="adj1" fmla="val 50000"/>
              <a:gd name="adj2" fmla="val 44444"/>
            </a:avLst>
          </a:prstGeom>
          <a:solidFill>
            <a:srgbClr val="ff0000">
              <a:alpha val="70000"/>
            </a:srgbClr>
          </a:solidFill>
          <a:ln w="25400" algn="ctr">
            <a:noFill/>
            <a:round/>
          </a:ln>
        </p:spPr>
        <p:txBody>
          <a:bodyPr anchor="ctr"/>
          <a:lstStyle/>
          <a:p>
            <a:pPr defTabSz="717550">
              <a:defRPr/>
            </a:pPr>
            <a:endParaRPr lang="ko-KR" altLang="en-US" sz="1600"/>
          </a:p>
        </p:txBody>
      </p:sp>
      <p:grpSp>
        <p:nvGrpSpPr>
          <p:cNvPr id="94" name="그룹 93"/>
          <p:cNvGrpSpPr/>
          <p:nvPr/>
        </p:nvGrpSpPr>
        <p:grpSpPr>
          <a:xfrm rot="0">
            <a:off x="2454509" y="3909564"/>
            <a:ext cx="658129" cy="1024507"/>
            <a:chOff x="1311509" y="3909564"/>
            <a:chExt cx="658129" cy="1024507"/>
          </a:xfrm>
        </p:grpSpPr>
        <p:sp>
          <p:nvSpPr>
            <p:cNvPr id="95" name="직사각형 94"/>
            <p:cNvSpPr/>
            <p:nvPr/>
          </p:nvSpPr>
          <p:spPr>
            <a:xfrm rot="18000000">
              <a:off x="1111154" y="4475452"/>
              <a:ext cx="526710" cy="126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w="med" len="med"/>
              <a:tailEnd w="med" len="med"/>
            </a:ln>
            <a:effectLst/>
          </p:spPr>
          <p:txBody>
            <a:bodyPr vert="horz" wrap="square" lIns="91440" tIns="45720" rIns="91440" bIns="45720" anchor="ctr" anchorCtr="0">
              <a:prstTxWarp prst="textNoShape">
                <a:avLst/>
              </a:prstTxWarp>
              <a:spAutoFit/>
            </a:bodyPr>
            <a:lstStyle/>
            <a:p>
              <a:pPr marL="0" marR="0" indent="0" algn="l" defTabSz="71755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kumimoji="1" lang="ko-KR" altLang="en-US" sz="1600" b="0" i="0" u="none" strike="noStrike" cap="none" normalizeH="0" baseline="0">
                <a:solidFill>
                  <a:schemeClr val="bg1"/>
                </a:solidFill>
                <a:effectLst/>
                <a:latin typeface="굴림"/>
                <a:ea typeface="굴림"/>
              </a:endParaRPr>
            </a:p>
          </p:txBody>
        </p:sp>
        <p:sp>
          <p:nvSpPr>
            <p:cNvPr id="96" name="직사각형 95"/>
            <p:cNvSpPr/>
            <p:nvPr/>
          </p:nvSpPr>
          <p:spPr>
            <a:xfrm rot="7200000">
              <a:off x="1377500" y="4656700"/>
              <a:ext cx="428743" cy="126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w="med" len="med"/>
              <a:tailEnd w="med" len="med"/>
            </a:ln>
            <a:effectLst/>
          </p:spPr>
          <p:txBody>
            <a:bodyPr vert="horz" wrap="square" lIns="91440" tIns="45720" rIns="91440" bIns="45720" anchor="ctr" anchorCtr="0">
              <a:prstTxWarp prst="textNoShape">
                <a:avLst/>
              </a:prstTxWarp>
              <a:spAutoFit/>
            </a:bodyPr>
            <a:lstStyle/>
            <a:p>
              <a:pPr marL="0" marR="0" indent="0" algn="l" defTabSz="71755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kumimoji="1" lang="ko-KR" altLang="en-US" sz="1600" b="0" i="0" u="none" strike="noStrike" cap="none" normalizeH="0" baseline="0">
                <a:solidFill>
                  <a:schemeClr val="bg1"/>
                </a:solidFill>
                <a:effectLst/>
                <a:latin typeface="굴림"/>
                <a:ea typeface="굴림"/>
              </a:endParaRPr>
            </a:p>
          </p:txBody>
        </p:sp>
        <p:sp>
          <p:nvSpPr>
            <p:cNvPr id="97" name="직사각형 96"/>
            <p:cNvSpPr/>
            <p:nvPr/>
          </p:nvSpPr>
          <p:spPr>
            <a:xfrm rot="7200000">
              <a:off x="1782438" y="4081350"/>
              <a:ext cx="230400" cy="144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w="med" len="med"/>
              <a:tailEnd w="med" len="med"/>
            </a:ln>
            <a:effectLst/>
          </p:spPr>
          <p:txBody>
            <a:bodyPr vert="horz" wrap="square" lIns="91440" tIns="45720" rIns="91440" bIns="45720" anchor="ctr" anchorCtr="0">
              <a:prstTxWarp prst="textNoShape">
                <a:avLst/>
              </a:prstTxWarp>
              <a:spAutoFit/>
            </a:bodyPr>
            <a:lstStyle/>
            <a:p>
              <a:pPr marL="0" marR="0" indent="0" algn="l" defTabSz="71755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kumimoji="1" lang="ko-KR" altLang="en-US" sz="1600" b="0" i="0" u="none" strike="noStrike" cap="none" normalizeH="0" baseline="0">
                <a:solidFill>
                  <a:schemeClr val="bg1"/>
                </a:solidFill>
                <a:effectLst/>
                <a:latin typeface="굴림"/>
                <a:ea typeface="굴림"/>
              </a:endParaRPr>
            </a:p>
          </p:txBody>
        </p:sp>
        <p:sp>
          <p:nvSpPr>
            <p:cNvPr id="98" name="직사각형 97"/>
            <p:cNvSpPr/>
            <p:nvPr/>
          </p:nvSpPr>
          <p:spPr>
            <a:xfrm rot="18000000">
              <a:off x="1490694" y="3999235"/>
              <a:ext cx="334141" cy="1548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w="med" len="med"/>
              <a:tailEnd w="med" len="med"/>
            </a:ln>
            <a:effectLst/>
          </p:spPr>
          <p:txBody>
            <a:bodyPr vert="horz" wrap="square" lIns="91440" tIns="45720" rIns="91440" bIns="45720" anchor="ctr" anchorCtr="0">
              <a:prstTxWarp prst="textNoShape">
                <a:avLst/>
              </a:prstTxWarp>
              <a:spAutoFit/>
            </a:bodyPr>
            <a:lstStyle/>
            <a:p>
              <a:pPr marL="0" marR="0" indent="0" algn="l" defTabSz="71755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kumimoji="1" lang="ko-KR" altLang="en-US" sz="1600" b="0" i="0" u="none" strike="noStrike" cap="none" normalizeH="0" baseline="0">
                <a:solidFill>
                  <a:schemeClr val="bg1"/>
                </a:solidFill>
                <a:effectLst/>
                <a:latin typeface="굴림"/>
                <a:ea typeface="굴림"/>
              </a:endParaRPr>
            </a:p>
          </p:txBody>
        </p:sp>
        <p:sp>
          <p:nvSpPr>
            <p:cNvPr id="99" name="직사각형 98"/>
            <p:cNvSpPr/>
            <p:nvPr/>
          </p:nvSpPr>
          <p:spPr>
            <a:xfrm rot="7200000">
              <a:off x="1791739" y="3933428"/>
              <a:ext cx="72000" cy="180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w="med" len="med"/>
              <a:tailEnd w="med" len="med"/>
            </a:ln>
            <a:effectLst/>
          </p:spPr>
          <p:txBody>
            <a:bodyPr vert="horz" wrap="square" lIns="91440" tIns="45720" rIns="91440" bIns="45720" anchor="ctr" anchorCtr="0">
              <a:prstTxWarp prst="textNoShape">
                <a:avLst/>
              </a:prstTxWarp>
              <a:spAutoFit/>
            </a:bodyPr>
            <a:lstStyle/>
            <a:p>
              <a:pPr marL="0" marR="0" indent="0" algn="l" defTabSz="71755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kumimoji="1" lang="ko-KR" altLang="en-US" sz="1600" b="0" i="0" u="none" strike="noStrike" cap="none" normalizeH="0" baseline="0">
                <a:solidFill>
                  <a:schemeClr val="bg1"/>
                </a:solidFill>
                <a:effectLst/>
                <a:latin typeface="굴림"/>
                <a:ea typeface="굴림"/>
              </a:endParaRPr>
            </a:p>
          </p:txBody>
        </p:sp>
      </p:grpSp>
      <p:pic>
        <p:nvPicPr>
          <p:cNvPr id="100" name="그림 99" descr="1연구동 지하 microtron가속기-1.wmf"/>
          <p:cNvPicPr>
            <a:picLocks noChangeAspect="1"/>
          </p:cNvPicPr>
          <p:nvPr/>
        </p:nvPicPr>
        <p:blipFill rotWithShape="1">
          <a:blip r:embed="rId3"/>
          <a:srcRect t="27000" r="40520" b="17670"/>
          <a:stretch>
            <a:fillRect/>
          </a:stretch>
        </p:blipFill>
        <p:spPr>
          <a:xfrm>
            <a:off x="1266007" y="2117065"/>
            <a:ext cx="5665756" cy="3246550"/>
          </a:xfrm>
          <a:prstGeom prst="rect">
            <a:avLst/>
          </a:prstGeom>
        </p:spPr>
      </p:pic>
      <p:sp>
        <p:nvSpPr>
          <p:cNvPr id="101" name="직사각형 16"/>
          <p:cNvSpPr>
            <a:spLocks noChangeArrowheads="1"/>
          </p:cNvSpPr>
          <p:nvPr/>
        </p:nvSpPr>
        <p:spPr>
          <a:xfrm>
            <a:off x="1904593" y="2568391"/>
            <a:ext cx="548069" cy="28814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36000" tIns="36000" rIns="36000" bIns="36000">
            <a:spAutoFit/>
          </a:bodyPr>
          <a:lstStyle/>
          <a:p>
            <a:pPr lvl="0">
              <a:defRPr/>
            </a:pPr>
            <a:r>
              <a:rPr lang="en-US" altLang="ko-KR" sz="1400" b="1">
                <a:solidFill>
                  <a:srgbClr val="008000"/>
                </a:solidFill>
                <a:latin typeface="Arial"/>
                <a:ea typeface="HY헤드라인M"/>
                <a:cs typeface="Arial"/>
              </a:rPr>
              <a:t>SM1</a:t>
            </a:r>
            <a:endParaRPr lang="ko-KR" altLang="en-US" sz="1400" b="1">
              <a:solidFill>
                <a:srgbClr val="008000"/>
              </a:solidFill>
              <a:latin typeface="Arial"/>
              <a:ea typeface="HY헤드라인M"/>
              <a:cs typeface="Arial"/>
            </a:endParaRPr>
          </a:p>
        </p:txBody>
      </p:sp>
      <p:sp>
        <p:nvSpPr>
          <p:cNvPr id="102" name="직사각형 16"/>
          <p:cNvSpPr>
            <a:spLocks noChangeArrowheads="1"/>
          </p:cNvSpPr>
          <p:nvPr/>
        </p:nvSpPr>
        <p:spPr>
          <a:xfrm>
            <a:off x="1897688" y="2815694"/>
            <a:ext cx="946354" cy="28814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36000" tIns="36000" rIns="36000" bIns="36000">
            <a:spAutoFit/>
          </a:bodyPr>
          <a:lstStyle/>
          <a:p>
            <a:pPr lvl="0">
              <a:defRPr/>
            </a:pPr>
            <a:r>
              <a:rPr lang="en-US" altLang="ko-KR" sz="1400" b="1">
                <a:solidFill>
                  <a:srgbClr val="ff0000"/>
                </a:solidFill>
                <a:latin typeface="Arial"/>
                <a:ea typeface="HY헤드라인M"/>
                <a:cs typeface="Arial"/>
              </a:rPr>
              <a:t>QM1/</a:t>
            </a:r>
            <a:r>
              <a:rPr lang="en-US" altLang="ko-KR" sz="1400" b="1">
                <a:solidFill>
                  <a:srgbClr val="008000"/>
                </a:solidFill>
                <a:latin typeface="Arial"/>
                <a:ea typeface="HY헤드라인M"/>
                <a:cs typeface="Arial"/>
              </a:rPr>
              <a:t>CL1</a:t>
            </a:r>
            <a:endParaRPr lang="ko-KR" altLang="en-US" sz="1400" b="1">
              <a:solidFill>
                <a:srgbClr val="008000"/>
              </a:solidFill>
              <a:latin typeface="Arial"/>
              <a:ea typeface="HY헤드라인M"/>
              <a:cs typeface="Arial"/>
            </a:endParaRPr>
          </a:p>
        </p:txBody>
      </p:sp>
      <p:sp>
        <p:nvSpPr>
          <p:cNvPr id="103" name="직사각형 16"/>
          <p:cNvSpPr>
            <a:spLocks noChangeArrowheads="1"/>
          </p:cNvSpPr>
          <p:nvPr/>
        </p:nvSpPr>
        <p:spPr>
          <a:xfrm rot="20700000">
            <a:off x="1904593" y="3188065"/>
            <a:ext cx="487845" cy="28814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36000" tIns="36000" rIns="36000" bIns="36000">
            <a:spAutoFit/>
          </a:bodyPr>
          <a:lstStyle/>
          <a:p>
            <a:pPr lvl="0">
              <a:defRPr/>
            </a:pPr>
            <a:r>
              <a:rPr lang="en-US" altLang="ko-KR" sz="1400" b="1">
                <a:solidFill>
                  <a:srgbClr val="0066ff"/>
                </a:solidFill>
                <a:latin typeface="Arial"/>
                <a:ea typeface="HY헤드라인M"/>
                <a:cs typeface="Arial"/>
              </a:rPr>
              <a:t>BM1</a:t>
            </a:r>
            <a:endParaRPr lang="ko-KR" altLang="en-US" sz="1400" b="1">
              <a:solidFill>
                <a:srgbClr val="0066ff"/>
              </a:solidFill>
              <a:latin typeface="Arial"/>
              <a:ea typeface="HY헤드라인M"/>
              <a:cs typeface="Arial"/>
            </a:endParaRPr>
          </a:p>
        </p:txBody>
      </p:sp>
      <p:sp>
        <p:nvSpPr>
          <p:cNvPr id="104" name="직사각형 16"/>
          <p:cNvSpPr>
            <a:spLocks noChangeArrowheads="1"/>
          </p:cNvSpPr>
          <p:nvPr/>
        </p:nvSpPr>
        <p:spPr>
          <a:xfrm rot="17100000">
            <a:off x="2436516" y="3568393"/>
            <a:ext cx="581429" cy="28814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36000" tIns="36000" rIns="36000" bIns="36000">
            <a:spAutoFit/>
          </a:bodyPr>
          <a:lstStyle/>
          <a:p>
            <a:pPr lvl="0">
              <a:defRPr/>
            </a:pPr>
            <a:r>
              <a:rPr lang="en-US" altLang="ko-KR" sz="1400" b="1">
                <a:solidFill>
                  <a:srgbClr val="0000ff"/>
                </a:solidFill>
                <a:latin typeface="Arial"/>
                <a:ea typeface="HY헤드라인M"/>
                <a:cs typeface="Arial"/>
              </a:rPr>
              <a:t>BM31</a:t>
            </a:r>
            <a:endParaRPr lang="ko-KR" altLang="en-US" sz="1400" b="1">
              <a:solidFill>
                <a:srgbClr val="0000ff"/>
              </a:solidFill>
              <a:latin typeface="Arial"/>
              <a:ea typeface="HY헤드라인M"/>
              <a:cs typeface="Arial"/>
            </a:endParaRPr>
          </a:p>
        </p:txBody>
      </p:sp>
      <p:sp>
        <p:nvSpPr>
          <p:cNvPr id="105" name="직사각형 16"/>
          <p:cNvSpPr>
            <a:spLocks noChangeArrowheads="1"/>
          </p:cNvSpPr>
          <p:nvPr/>
        </p:nvSpPr>
        <p:spPr>
          <a:xfrm rot="18000000">
            <a:off x="1870985" y="4192489"/>
            <a:ext cx="487845" cy="28814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36000" tIns="36000" rIns="36000" bIns="36000">
            <a:spAutoFit/>
          </a:bodyPr>
          <a:lstStyle/>
          <a:p>
            <a:pPr lvl="0">
              <a:defRPr/>
            </a:pPr>
            <a:r>
              <a:rPr lang="en-US" altLang="ko-KR" sz="1400" b="1">
                <a:solidFill>
                  <a:srgbClr val="ff0000"/>
                </a:solidFill>
                <a:latin typeface="Arial"/>
                <a:ea typeface="HY헤드라인M"/>
                <a:cs typeface="Arial"/>
              </a:rPr>
              <a:t>QM2</a:t>
            </a:r>
            <a:endParaRPr lang="ko-KR" altLang="en-US" sz="1400" b="1">
              <a:solidFill>
                <a:srgbClr val="ff0000"/>
              </a:solidFill>
              <a:latin typeface="Arial"/>
              <a:ea typeface="HY헤드라인M"/>
              <a:cs typeface="Arial"/>
            </a:endParaRPr>
          </a:p>
        </p:txBody>
      </p:sp>
      <p:grpSp>
        <p:nvGrpSpPr>
          <p:cNvPr id="106" name="그룹 105"/>
          <p:cNvGrpSpPr/>
          <p:nvPr/>
        </p:nvGrpSpPr>
        <p:grpSpPr>
          <a:xfrm rot="0">
            <a:off x="2462207" y="3979115"/>
            <a:ext cx="262800" cy="457200"/>
            <a:chOff x="3417521" y="5164127"/>
            <a:chExt cx="262800" cy="457200"/>
          </a:xfrm>
        </p:grpSpPr>
        <p:sp>
          <p:nvSpPr>
            <p:cNvPr id="107" name="직사각형 106"/>
            <p:cNvSpPr/>
            <p:nvPr/>
          </p:nvSpPr>
          <p:spPr>
            <a:xfrm rot="17100000">
              <a:off x="3319580" y="5308127"/>
              <a:ext cx="457200" cy="1692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w="med" len="med"/>
              <a:tailEnd w="med" len="med"/>
            </a:ln>
            <a:effectLst/>
          </p:spPr>
          <p:txBody>
            <a:bodyPr vert="horz" wrap="square" lIns="91440" tIns="45720" rIns="91440" bIns="45720" anchor="ctr" anchorCtr="0">
              <a:prstTxWarp prst="textNoShape">
                <a:avLst/>
              </a:prstTxWarp>
              <a:spAutoFit/>
            </a:bodyPr>
            <a:lstStyle/>
            <a:p>
              <a:pPr marL="0" marR="0" indent="0" algn="l" defTabSz="71755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kumimoji="1" lang="ko-KR" altLang="en-US" sz="1600" b="0" i="0" u="none" strike="noStrike" cap="none" normalizeH="0" baseline="0">
                <a:solidFill>
                  <a:schemeClr val="bg1"/>
                </a:solidFill>
                <a:effectLst/>
                <a:latin typeface="굴림"/>
                <a:ea typeface="굴림"/>
              </a:endParaRPr>
            </a:p>
          </p:txBody>
        </p:sp>
        <p:sp>
          <p:nvSpPr>
            <p:cNvPr id="108" name="사각형: 둥근 모서리 107"/>
            <p:cNvSpPr/>
            <p:nvPr/>
          </p:nvSpPr>
          <p:spPr>
            <a:xfrm rot="6300000">
              <a:off x="3370721" y="5266195"/>
              <a:ext cx="356400" cy="262800"/>
            </a:xfrm>
            <a:prstGeom prst="roundRect">
              <a:avLst>
                <a:gd name="adj" fmla="val 37725"/>
              </a:avLst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w="med" len="med"/>
              <a:tailEnd w="med" len="med"/>
            </a:ln>
            <a:effectLst/>
          </p:spPr>
          <p:txBody>
            <a:bodyPr vert="horz" wrap="square" lIns="91440" tIns="45720" rIns="91440" bIns="45720" anchor="ctr" anchorCtr="0">
              <a:prstTxWarp prst="textNoShape">
                <a:avLst/>
              </a:prstTxWarp>
              <a:spAutoFit/>
            </a:bodyPr>
            <a:lstStyle/>
            <a:p>
              <a:pPr marL="0" marR="0" indent="0" algn="l" defTabSz="71755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endParaRPr kumimoji="1" lang="ko-KR" altLang="en-US" sz="1600" b="0" i="0" u="none" strike="noStrike" cap="none" normalizeH="0" baseline="0">
                <a:solidFill>
                  <a:schemeClr val="bg1"/>
                </a:solidFill>
                <a:effectLst/>
                <a:latin typeface="굴림"/>
                <a:ea typeface="굴림"/>
              </a:endParaRPr>
            </a:p>
          </p:txBody>
        </p:sp>
      </p:grpSp>
      <p:sp>
        <p:nvSpPr>
          <p:cNvPr id="109" name="직사각형 16"/>
          <p:cNvSpPr>
            <a:spLocks noChangeArrowheads="1"/>
          </p:cNvSpPr>
          <p:nvPr/>
        </p:nvSpPr>
        <p:spPr>
          <a:xfrm rot="18900000">
            <a:off x="2043000" y="3348000"/>
            <a:ext cx="487845" cy="28814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36000" tIns="36000" rIns="36000" bIns="36000">
            <a:spAutoFit/>
          </a:bodyPr>
          <a:lstStyle/>
          <a:p>
            <a:pPr lvl="0">
              <a:defRPr/>
            </a:pPr>
            <a:r>
              <a:rPr lang="en-US" altLang="ko-KR" sz="1400" b="1">
                <a:solidFill>
                  <a:srgbClr val="0066ff"/>
                </a:solidFill>
                <a:latin typeface="Arial"/>
                <a:ea typeface="HY헤드라인M"/>
                <a:cs typeface="Arial"/>
              </a:rPr>
              <a:t>BM2</a:t>
            </a:r>
            <a:endParaRPr lang="ko-KR" altLang="en-US" sz="1400" b="1">
              <a:solidFill>
                <a:srgbClr val="0066ff"/>
              </a:solidFill>
              <a:latin typeface="Arial"/>
              <a:ea typeface="HY헤드라인M"/>
              <a:cs typeface="Arial"/>
            </a:endParaRPr>
          </a:p>
        </p:txBody>
      </p:sp>
      <p:sp>
        <p:nvSpPr>
          <p:cNvPr id="110" name="직사각형 16"/>
          <p:cNvSpPr>
            <a:spLocks noChangeArrowheads="1"/>
          </p:cNvSpPr>
          <p:nvPr/>
        </p:nvSpPr>
        <p:spPr>
          <a:xfrm rot="18000000">
            <a:off x="2603594" y="4627087"/>
            <a:ext cx="487845" cy="28814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36000" tIns="36000" rIns="36000" bIns="36000">
            <a:spAutoFit/>
          </a:bodyPr>
          <a:lstStyle/>
          <a:p>
            <a:pPr lvl="0">
              <a:defRPr/>
            </a:pPr>
            <a:r>
              <a:rPr lang="en-US" altLang="ko-KR" sz="1400" b="1">
                <a:solidFill>
                  <a:srgbClr val="ff0000"/>
                </a:solidFill>
                <a:latin typeface="Arial"/>
                <a:ea typeface="HY헤드라인M"/>
                <a:cs typeface="Arial"/>
              </a:rPr>
              <a:t>QM3</a:t>
            </a:r>
            <a:endParaRPr lang="ko-KR" altLang="en-US" sz="1400" b="1">
              <a:solidFill>
                <a:srgbClr val="ff0000"/>
              </a:solidFill>
              <a:latin typeface="Arial"/>
              <a:ea typeface="HY헤드라인M"/>
              <a:cs typeface="Arial"/>
            </a:endParaRPr>
          </a:p>
        </p:txBody>
      </p:sp>
      <p:sp>
        <p:nvSpPr>
          <p:cNvPr id="111" name="직사각형 16"/>
          <p:cNvSpPr>
            <a:spLocks noChangeArrowheads="1"/>
          </p:cNvSpPr>
          <p:nvPr/>
        </p:nvSpPr>
        <p:spPr>
          <a:xfrm rot="18000000">
            <a:off x="2846852" y="4767060"/>
            <a:ext cx="487845" cy="28814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36000" tIns="36000" rIns="36000" bIns="36000">
            <a:spAutoFit/>
          </a:bodyPr>
          <a:lstStyle/>
          <a:p>
            <a:pPr lvl="0">
              <a:defRPr/>
            </a:pPr>
            <a:r>
              <a:rPr lang="en-US" altLang="ko-KR" sz="1400" b="1">
                <a:solidFill>
                  <a:srgbClr val="ff0000"/>
                </a:solidFill>
                <a:latin typeface="Arial"/>
                <a:ea typeface="HY헤드라인M"/>
                <a:cs typeface="Arial"/>
              </a:rPr>
              <a:t>QM4</a:t>
            </a:r>
            <a:endParaRPr lang="ko-KR" altLang="en-US" sz="1400" b="1">
              <a:solidFill>
                <a:srgbClr val="ff0000"/>
              </a:solidFill>
              <a:latin typeface="Arial"/>
              <a:ea typeface="HY헤드라인M"/>
              <a:cs typeface="Arial"/>
            </a:endParaRPr>
          </a:p>
        </p:txBody>
      </p:sp>
      <p:sp>
        <p:nvSpPr>
          <p:cNvPr id="112" name="직사각형 16"/>
          <p:cNvSpPr>
            <a:spLocks noChangeArrowheads="1"/>
          </p:cNvSpPr>
          <p:nvPr/>
        </p:nvSpPr>
        <p:spPr>
          <a:xfrm rot="18000000">
            <a:off x="3788158" y="4455024"/>
            <a:ext cx="487845" cy="28814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36000" tIns="36000" rIns="36000" bIns="36000">
            <a:spAutoFit/>
          </a:bodyPr>
          <a:lstStyle/>
          <a:p>
            <a:pPr lvl="0">
              <a:defRPr/>
            </a:pPr>
            <a:r>
              <a:rPr lang="en-US" altLang="ko-KR" sz="1400" b="1">
                <a:solidFill>
                  <a:srgbClr val="ff0000"/>
                </a:solidFill>
                <a:latin typeface="Arial"/>
                <a:ea typeface="HY헤드라인M"/>
                <a:cs typeface="Arial"/>
              </a:rPr>
              <a:t>QM5</a:t>
            </a:r>
            <a:endParaRPr lang="ko-KR" altLang="en-US" sz="1400" b="1">
              <a:solidFill>
                <a:srgbClr val="ff0000"/>
              </a:solidFill>
              <a:latin typeface="Arial"/>
              <a:ea typeface="HY헤드라인M"/>
              <a:cs typeface="Arial"/>
            </a:endParaRPr>
          </a:p>
        </p:txBody>
      </p:sp>
      <p:sp>
        <p:nvSpPr>
          <p:cNvPr id="113" name="직사각형 16"/>
          <p:cNvSpPr>
            <a:spLocks noChangeArrowheads="1"/>
          </p:cNvSpPr>
          <p:nvPr/>
        </p:nvSpPr>
        <p:spPr>
          <a:xfrm rot="18000000">
            <a:off x="4024621" y="4602013"/>
            <a:ext cx="487845" cy="28814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36000" tIns="36000" rIns="36000" bIns="36000">
            <a:spAutoFit/>
          </a:bodyPr>
          <a:lstStyle/>
          <a:p>
            <a:pPr lvl="0">
              <a:defRPr/>
            </a:pPr>
            <a:r>
              <a:rPr lang="en-US" altLang="ko-KR" sz="1400" b="1">
                <a:solidFill>
                  <a:srgbClr val="ff0000"/>
                </a:solidFill>
                <a:latin typeface="Arial"/>
                <a:ea typeface="HY헤드라인M"/>
                <a:cs typeface="Arial"/>
              </a:rPr>
              <a:t>QM6</a:t>
            </a:r>
            <a:endParaRPr lang="ko-KR" altLang="en-US" sz="1400" b="1">
              <a:solidFill>
                <a:srgbClr val="ff0000"/>
              </a:solidFill>
              <a:latin typeface="Arial"/>
              <a:ea typeface="HY헤드라인M"/>
              <a:cs typeface="Arial"/>
            </a:endParaRPr>
          </a:p>
        </p:txBody>
      </p:sp>
      <p:sp>
        <p:nvSpPr>
          <p:cNvPr id="114" name="직사각형 16"/>
          <p:cNvSpPr>
            <a:spLocks noChangeArrowheads="1"/>
          </p:cNvSpPr>
          <p:nvPr/>
        </p:nvSpPr>
        <p:spPr>
          <a:xfrm rot="17100000">
            <a:off x="4549737" y="4792778"/>
            <a:ext cx="487845" cy="28814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36000" tIns="36000" rIns="36000" bIns="36000">
            <a:spAutoFit/>
          </a:bodyPr>
          <a:lstStyle/>
          <a:p>
            <a:pPr lvl="0">
              <a:defRPr/>
            </a:pPr>
            <a:r>
              <a:rPr lang="en-US" altLang="ko-KR" sz="1400" b="1">
                <a:solidFill>
                  <a:srgbClr val="0066ff"/>
                </a:solidFill>
                <a:latin typeface="Arial"/>
                <a:ea typeface="HY헤드라인M"/>
                <a:cs typeface="Arial"/>
              </a:rPr>
              <a:t>BM3</a:t>
            </a:r>
            <a:endParaRPr lang="ko-KR" altLang="en-US" sz="1400" b="1">
              <a:solidFill>
                <a:srgbClr val="0066ff"/>
              </a:solidFill>
              <a:latin typeface="Arial"/>
              <a:ea typeface="HY헤드라인M"/>
              <a:cs typeface="Arial"/>
            </a:endParaRPr>
          </a:p>
        </p:txBody>
      </p:sp>
      <p:sp>
        <p:nvSpPr>
          <p:cNvPr id="115" name="직사각형 16"/>
          <p:cNvSpPr>
            <a:spLocks noChangeArrowheads="1"/>
          </p:cNvSpPr>
          <p:nvPr/>
        </p:nvSpPr>
        <p:spPr>
          <a:xfrm rot="16200000">
            <a:off x="3022530" y="3622574"/>
            <a:ext cx="566560" cy="28814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36000" tIns="36000" rIns="36000" bIns="36000">
            <a:spAutoFit/>
          </a:bodyPr>
          <a:lstStyle/>
          <a:p>
            <a:pPr lvl="0">
              <a:defRPr/>
            </a:pPr>
            <a:r>
              <a:rPr lang="en-US" altLang="ko-KR" sz="1400" b="1">
                <a:solidFill>
                  <a:srgbClr val="cc3300"/>
                </a:solidFill>
                <a:latin typeface="Arial"/>
                <a:ea typeface="HY헤드라인M"/>
                <a:cs typeface="Arial"/>
              </a:rPr>
              <a:t>QM31</a:t>
            </a:r>
            <a:endParaRPr lang="ko-KR" altLang="en-US" sz="1400" b="1">
              <a:solidFill>
                <a:srgbClr val="cc3300"/>
              </a:solidFill>
              <a:latin typeface="Arial"/>
              <a:ea typeface="HY헤드라인M"/>
              <a:cs typeface="Arial"/>
            </a:endParaRPr>
          </a:p>
        </p:txBody>
      </p:sp>
      <p:sp>
        <p:nvSpPr>
          <p:cNvPr id="116" name="직사각형 16"/>
          <p:cNvSpPr>
            <a:spLocks noChangeArrowheads="1"/>
          </p:cNvSpPr>
          <p:nvPr/>
        </p:nvSpPr>
        <p:spPr>
          <a:xfrm rot="16200000">
            <a:off x="3426518" y="3622574"/>
            <a:ext cx="566560" cy="28814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36000" tIns="36000" rIns="36000" bIns="36000">
            <a:spAutoFit/>
          </a:bodyPr>
          <a:lstStyle/>
          <a:p>
            <a:pPr lvl="0">
              <a:defRPr/>
            </a:pPr>
            <a:r>
              <a:rPr lang="en-US" altLang="ko-KR" sz="1400" b="1">
                <a:solidFill>
                  <a:srgbClr val="cc3300"/>
                </a:solidFill>
                <a:latin typeface="Arial"/>
                <a:ea typeface="HY헤드라인M"/>
                <a:cs typeface="Arial"/>
              </a:rPr>
              <a:t>QM41</a:t>
            </a:r>
            <a:endParaRPr lang="ko-KR" altLang="en-US" sz="1400" b="1">
              <a:solidFill>
                <a:srgbClr val="cc3300"/>
              </a:solidFill>
              <a:latin typeface="Arial"/>
              <a:ea typeface="HY헤드라인M"/>
              <a:cs typeface="Arial"/>
            </a:endParaRPr>
          </a:p>
        </p:txBody>
      </p:sp>
      <p:sp>
        <p:nvSpPr>
          <p:cNvPr id="117" name="직사각형 16"/>
          <p:cNvSpPr>
            <a:spLocks noChangeArrowheads="1"/>
          </p:cNvSpPr>
          <p:nvPr/>
        </p:nvSpPr>
        <p:spPr>
          <a:xfrm rot="16200000">
            <a:off x="4024729" y="3622574"/>
            <a:ext cx="566560" cy="28814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36000" tIns="36000" rIns="36000" bIns="36000">
            <a:spAutoFit/>
          </a:bodyPr>
          <a:lstStyle/>
          <a:p>
            <a:pPr lvl="0">
              <a:defRPr/>
            </a:pPr>
            <a:r>
              <a:rPr lang="en-US" altLang="ko-KR" sz="1400" b="1">
                <a:solidFill>
                  <a:srgbClr val="cc3300"/>
                </a:solidFill>
                <a:latin typeface="Arial"/>
                <a:ea typeface="HY헤드라인M"/>
                <a:cs typeface="Arial"/>
              </a:rPr>
              <a:t>QM51</a:t>
            </a:r>
            <a:endParaRPr lang="ko-KR" altLang="en-US" sz="1400" b="1">
              <a:solidFill>
                <a:srgbClr val="cc3300"/>
              </a:solidFill>
              <a:latin typeface="Arial"/>
              <a:ea typeface="HY헤드라인M"/>
              <a:cs typeface="Arial"/>
            </a:endParaRPr>
          </a:p>
        </p:txBody>
      </p:sp>
      <p:sp>
        <p:nvSpPr>
          <p:cNvPr id="118" name="직사각형 16"/>
          <p:cNvSpPr>
            <a:spLocks noChangeArrowheads="1"/>
          </p:cNvSpPr>
          <p:nvPr/>
        </p:nvSpPr>
        <p:spPr>
          <a:xfrm rot="16200000">
            <a:off x="4294901" y="3622575"/>
            <a:ext cx="566561" cy="28814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36000" tIns="36000" rIns="36000" bIns="36000">
            <a:spAutoFit/>
          </a:bodyPr>
          <a:lstStyle/>
          <a:p>
            <a:pPr lvl="0">
              <a:defRPr/>
            </a:pPr>
            <a:r>
              <a:rPr lang="en-US" altLang="ko-KR" sz="1400" b="1">
                <a:solidFill>
                  <a:srgbClr val="cc3300"/>
                </a:solidFill>
                <a:latin typeface="Arial"/>
                <a:ea typeface="HY헤드라인M"/>
                <a:cs typeface="Arial"/>
              </a:rPr>
              <a:t>QM61</a:t>
            </a:r>
            <a:endParaRPr lang="ko-KR" altLang="en-US" sz="1400" b="1">
              <a:solidFill>
                <a:srgbClr val="cc3300"/>
              </a:solidFill>
              <a:latin typeface="Arial"/>
              <a:ea typeface="HY헤드라인M"/>
              <a:cs typeface="Arial"/>
            </a:endParaRPr>
          </a:p>
        </p:txBody>
      </p:sp>
      <p:sp>
        <p:nvSpPr>
          <p:cNvPr id="119" name="직사각형 16"/>
          <p:cNvSpPr>
            <a:spLocks noChangeArrowheads="1"/>
          </p:cNvSpPr>
          <p:nvPr/>
        </p:nvSpPr>
        <p:spPr>
          <a:xfrm>
            <a:off x="6420942" y="5209752"/>
            <a:ext cx="1078480" cy="349702"/>
          </a:xfrm>
          <a:prstGeom prst="rect">
            <a:avLst/>
          </a:prstGeom>
          <a:solidFill>
            <a:schemeClr val="bg1"/>
          </a:solidFill>
          <a:ln w="9525">
            <a:noFill/>
            <a:miter/>
          </a:ln>
        </p:spPr>
        <p:txBody>
          <a:bodyPr wrap="square" lIns="36000" tIns="36000" rIns="36000" bIns="36000">
            <a:spAutoFit/>
          </a:bodyPr>
          <a:lstStyle/>
          <a:p>
            <a:pPr algn="ctr">
              <a:defRPr/>
            </a:pPr>
            <a:r>
              <a:rPr lang="en-US" altLang="ko-KR" sz="1800">
                <a:solidFill>
                  <a:schemeClr val="tx1"/>
                </a:solidFill>
                <a:latin typeface="Arial"/>
                <a:ea typeface="HY헤드라인M"/>
                <a:cs typeface="Arial"/>
              </a:rPr>
              <a:t>undulator</a:t>
            </a:r>
            <a:endParaRPr lang="ko-KR" altLang="en-US" sz="1800">
              <a:solidFill>
                <a:schemeClr val="tx1"/>
              </a:solidFill>
              <a:latin typeface="Arial"/>
              <a:ea typeface="HY헤드라인M"/>
              <a:cs typeface="Arial"/>
            </a:endParaRPr>
          </a:p>
        </p:txBody>
      </p:sp>
      <p:sp>
        <p:nvSpPr>
          <p:cNvPr id="120" name="직사각형 16"/>
          <p:cNvSpPr>
            <a:spLocks noChangeArrowheads="1"/>
          </p:cNvSpPr>
          <p:nvPr/>
        </p:nvSpPr>
        <p:spPr>
          <a:xfrm rot="18000000">
            <a:off x="2057495" y="4925035"/>
            <a:ext cx="588848" cy="28814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36000" tIns="36000" rIns="36000" bIns="36000">
            <a:spAutoFit/>
          </a:bodyPr>
          <a:lstStyle/>
          <a:p>
            <a:pPr algn="ctr">
              <a:defRPr/>
            </a:pPr>
            <a:r>
              <a:rPr lang="en-US" altLang="ko-KR" sz="1400" b="1">
                <a:solidFill>
                  <a:schemeClr val="tx1"/>
                </a:solidFill>
                <a:latin typeface="Arial"/>
                <a:ea typeface="HY헤드라인M"/>
                <a:cs typeface="Arial"/>
              </a:rPr>
              <a:t>OTR1</a:t>
            </a:r>
            <a:endParaRPr lang="ko-KR" altLang="en-US" sz="1400" b="1">
              <a:solidFill>
                <a:schemeClr val="tx1"/>
              </a:solidFill>
              <a:latin typeface="Arial"/>
              <a:ea typeface="HY헤드라인M"/>
              <a:cs typeface="Arial"/>
            </a:endParaRPr>
          </a:p>
        </p:txBody>
      </p:sp>
      <p:sp>
        <p:nvSpPr>
          <p:cNvPr id="121" name="직사각형 16"/>
          <p:cNvSpPr>
            <a:spLocks noChangeArrowheads="1"/>
          </p:cNvSpPr>
          <p:nvPr/>
        </p:nvSpPr>
        <p:spPr>
          <a:xfrm rot="16200000">
            <a:off x="4684874" y="4925117"/>
            <a:ext cx="588848" cy="28814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36000" tIns="36000" rIns="36000" bIns="36000">
            <a:spAutoFit/>
          </a:bodyPr>
          <a:lstStyle/>
          <a:p>
            <a:pPr algn="ctr">
              <a:defRPr/>
            </a:pPr>
            <a:r>
              <a:rPr lang="en-US" altLang="ko-KR" sz="1400" b="1">
                <a:solidFill>
                  <a:schemeClr val="tx1"/>
                </a:solidFill>
                <a:latin typeface="Arial"/>
                <a:ea typeface="HY헤드라인M"/>
                <a:cs typeface="Arial"/>
              </a:rPr>
              <a:t>OTR2</a:t>
            </a:r>
            <a:endParaRPr lang="ko-KR" altLang="en-US" sz="1400" b="1">
              <a:solidFill>
                <a:schemeClr val="tx1"/>
              </a:solidFill>
              <a:latin typeface="Arial"/>
              <a:ea typeface="HY헤드라인M"/>
              <a:cs typeface="Arial"/>
            </a:endParaRPr>
          </a:p>
        </p:txBody>
      </p:sp>
      <p:sp>
        <p:nvSpPr>
          <p:cNvPr id="122" name="직사각형 16"/>
          <p:cNvSpPr>
            <a:spLocks noChangeArrowheads="1"/>
          </p:cNvSpPr>
          <p:nvPr/>
        </p:nvSpPr>
        <p:spPr>
          <a:xfrm>
            <a:off x="1897688" y="3012476"/>
            <a:ext cx="548069" cy="28814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36000" tIns="36000" rIns="36000" bIns="36000">
            <a:spAutoFit/>
          </a:bodyPr>
          <a:lstStyle/>
          <a:p>
            <a:pPr lvl="0">
              <a:defRPr/>
            </a:pPr>
            <a:r>
              <a:rPr lang="en-US" altLang="ko-KR" sz="1400" b="1">
                <a:solidFill>
                  <a:srgbClr val="008000"/>
                </a:solidFill>
                <a:latin typeface="Arial"/>
                <a:ea typeface="HY헤드라인M"/>
                <a:cs typeface="Arial"/>
              </a:rPr>
              <a:t>SM2</a:t>
            </a:r>
            <a:endParaRPr lang="ko-KR" altLang="en-US" sz="1400" b="1">
              <a:solidFill>
                <a:srgbClr val="008000"/>
              </a:solidFill>
              <a:latin typeface="Arial"/>
              <a:ea typeface="HY헤드라인M"/>
              <a:cs typeface="Arial"/>
            </a:endParaRPr>
          </a:p>
        </p:txBody>
      </p:sp>
      <p:sp>
        <p:nvSpPr>
          <p:cNvPr id="123" name="직사각형 16"/>
          <p:cNvSpPr>
            <a:spLocks noChangeArrowheads="1"/>
          </p:cNvSpPr>
          <p:nvPr/>
        </p:nvSpPr>
        <p:spPr>
          <a:xfrm rot="18000000">
            <a:off x="2977193" y="4947897"/>
            <a:ext cx="480988" cy="28814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36000" tIns="36000" rIns="36000" bIns="36000">
            <a:spAutoFit/>
          </a:bodyPr>
          <a:lstStyle/>
          <a:p>
            <a:pPr lvl="0">
              <a:defRPr/>
            </a:pPr>
            <a:r>
              <a:rPr lang="en-US" altLang="ko-KR" sz="1400" b="1">
                <a:solidFill>
                  <a:srgbClr val="008000"/>
                </a:solidFill>
                <a:latin typeface="Arial"/>
                <a:ea typeface="HY헤드라인M"/>
                <a:cs typeface="Arial"/>
              </a:rPr>
              <a:t>SM3</a:t>
            </a:r>
            <a:endParaRPr lang="ko-KR" altLang="en-US" sz="1400" b="1">
              <a:solidFill>
                <a:srgbClr val="008000"/>
              </a:solidFill>
              <a:latin typeface="Arial"/>
              <a:ea typeface="HY헤드라인M"/>
              <a:cs typeface="Arial"/>
            </a:endParaRPr>
          </a:p>
        </p:txBody>
      </p:sp>
      <p:sp>
        <p:nvSpPr>
          <p:cNvPr id="124" name="타원 123"/>
          <p:cNvSpPr/>
          <p:nvPr/>
        </p:nvSpPr>
        <p:spPr>
          <a:xfrm>
            <a:off x="1403943" y="1159639"/>
            <a:ext cx="1350000" cy="1350000"/>
          </a:xfrm>
          <a:prstGeom prst="ellipse">
            <a:avLst/>
          </a:prstGeom>
          <a:noFill/>
          <a:ln w="31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w="med" len="med"/>
            <a:tailEnd w="med" len="med"/>
          </a:ln>
          <a:effectLst/>
        </p:spPr>
        <p:txBody>
          <a:bodyPr vert="horz" wrap="squar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marL="0" marR="0" indent="0" algn="l" defTabSz="71755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umimoji="1" lang="ko-KR" altLang="en-US" sz="1600" b="0" i="0" u="none" strike="noStrike" cap="none" normalizeH="0" baseline="0">
              <a:solidFill>
                <a:schemeClr val="bg1"/>
              </a:solidFill>
              <a:effectLst/>
              <a:latin typeface="굴림"/>
              <a:ea typeface="굴림"/>
            </a:endParaRPr>
          </a:p>
        </p:txBody>
      </p:sp>
      <p:sp>
        <p:nvSpPr>
          <p:cNvPr id="125" name="타원 124"/>
          <p:cNvSpPr>
            <a:spLocks noChangeAspect="1"/>
          </p:cNvSpPr>
          <p:nvPr/>
        </p:nvSpPr>
        <p:spPr>
          <a:xfrm>
            <a:off x="1682943" y="1438639"/>
            <a:ext cx="792000" cy="792000"/>
          </a:xfrm>
          <a:prstGeom prst="ellipse">
            <a:avLst/>
          </a:prstGeom>
          <a:noFill/>
          <a:ln w="3175" cap="flat" cmpd="sng" algn="ctr">
            <a:solidFill>
              <a:srgbClr val="003300"/>
            </a:solidFill>
            <a:prstDash val="solid"/>
            <a:round/>
            <a:headEnd w="med" len="med"/>
            <a:tailEnd w="med" len="med"/>
          </a:ln>
          <a:effectLst/>
        </p:spPr>
        <p:txBody>
          <a:bodyPr vert="horz" wrap="squar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marL="0" marR="0" indent="0" algn="l" defTabSz="71755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umimoji="1" lang="ko-KR" altLang="en-US" sz="1600" b="0" i="0" u="none" strike="noStrike" cap="none" normalizeH="0" baseline="0">
              <a:solidFill>
                <a:schemeClr val="bg1"/>
              </a:solidFill>
              <a:effectLst/>
              <a:latin typeface="굴림"/>
              <a:ea typeface="굴림"/>
            </a:endParaRPr>
          </a:p>
        </p:txBody>
      </p:sp>
      <p:cxnSp>
        <p:nvCxnSpPr>
          <p:cNvPr id="126" name="직선 연결선 125"/>
          <p:cNvCxnSpPr/>
          <p:nvPr/>
        </p:nvCxnSpPr>
        <p:spPr>
          <a:xfrm rot="5400000">
            <a:off x="1493943" y="1833647"/>
            <a:ext cx="1170000" cy="1985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w="med" len="med"/>
            <a:tailEnd w="med" len="med"/>
          </a:ln>
          <a:effectLst/>
        </p:spPr>
      </p:cxnSp>
      <p:sp>
        <p:nvSpPr>
          <p:cNvPr id="127" name="TextBox 80"/>
          <p:cNvSpPr txBox="1">
            <a:spLocks noChangeArrowheads="1"/>
          </p:cNvSpPr>
          <p:nvPr/>
        </p:nvSpPr>
        <p:spPr>
          <a:xfrm>
            <a:off x="2452662" y="1200676"/>
            <a:ext cx="2081660" cy="28814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36000" tIns="36000" rIns="36000" bIns="36000">
            <a:spAutoFit/>
          </a:bodyPr>
          <a:lstStyle/>
          <a:p>
            <a:pPr lvl="0">
              <a:defRPr/>
            </a:pPr>
            <a:r>
              <a:rPr xmlns:mc="http://schemas.openxmlformats.org/markup-compatibility/2006" xmlns:hp="http://schemas.haansoft.com/office/presentation/8.0" lang="en-US" altLang="ko-KR" sz="1400" b="1" mc:Ignorable="hp" hp:hslEmbossed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Arial"/>
                <a:cs typeface="Arial"/>
              </a:rPr>
              <a:t>Microtron (dia. 75 cm)</a:t>
            </a:r>
            <a:endParaRPr xmlns:mc="http://schemas.openxmlformats.org/markup-compatibility/2006" xmlns:hp="http://schemas.haansoft.com/office/presentation/8.0" lang="ko-KR" altLang="en-US" sz="1400" b="1" mc:Ignorable="hp" hp:hslEmbossed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128" name="그룹 123"/>
          <p:cNvGrpSpPr>
            <a:grpSpLocks noChangeAspect="1"/>
          </p:cNvGrpSpPr>
          <p:nvPr/>
        </p:nvGrpSpPr>
        <p:grpSpPr>
          <a:xfrm rot="0">
            <a:off x="2439693" y="1557213"/>
            <a:ext cx="2068935" cy="883416"/>
            <a:chOff x="3756262" y="4259263"/>
            <a:chExt cx="2955622" cy="1262023"/>
          </a:xfrm>
        </p:grpSpPr>
        <p:sp>
          <p:nvSpPr>
            <p:cNvPr id="129" name="Rectangle 21"/>
            <p:cNvSpPr>
              <a:spLocks noChangeArrowheads="1"/>
            </p:cNvSpPr>
            <p:nvPr/>
          </p:nvSpPr>
          <p:spPr>
            <a:xfrm>
              <a:off x="4350703" y="4579303"/>
              <a:ext cx="972980" cy="15573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>
              <a:solidFill>
                <a:schemeClr val="tx1"/>
              </a:solidFill>
              <a:miter/>
            </a:ln>
          </p:spPr>
          <p:txBody>
            <a:bodyPr rot="10800000" vert="eaVert"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0" name="Oval 23"/>
            <p:cNvSpPr>
              <a:spLocks noChangeArrowheads="1"/>
            </p:cNvSpPr>
            <p:nvPr/>
          </p:nvSpPr>
          <p:spPr>
            <a:xfrm rot="5400000">
              <a:off x="5200095" y="4267121"/>
              <a:ext cx="798671" cy="782955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 w="9525">
              <a:solidFill>
                <a:schemeClr val="tx1"/>
              </a:solidFill>
              <a:rou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1" name="Rectangle 20"/>
            <p:cNvSpPr>
              <a:spLocks noChangeArrowheads="1"/>
            </p:cNvSpPr>
            <p:nvPr/>
          </p:nvSpPr>
          <p:spPr>
            <a:xfrm>
              <a:off x="3756262" y="4579519"/>
              <a:ext cx="594122" cy="15510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/>
            </a:ln>
          </p:spPr>
          <p:txBody>
            <a:bodyPr rot="10800000" vert="eaVert" wrap="none" anchor="ctr"/>
            <a:lstStyle/>
            <a:p>
              <a:pPr lvl="0">
                <a:defRPr/>
              </a:pPr>
              <a:endParaRPr lang="ko-KR" altLang="en-US"/>
            </a:p>
          </p:txBody>
        </p:sp>
        <p:sp>
          <p:nvSpPr>
            <p:cNvPr id="132" name="Rectangle 22"/>
            <p:cNvSpPr>
              <a:spLocks noChangeArrowheads="1"/>
            </p:cNvSpPr>
            <p:nvPr/>
          </p:nvSpPr>
          <p:spPr>
            <a:xfrm>
              <a:off x="4350703" y="4413568"/>
              <a:ext cx="474345" cy="4800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  <a:miter/>
            </a:ln>
          </p:spPr>
          <p:txBody>
            <a:bodyPr rot="10800000" vert="eaVert" wrap="none" anchor="ctr"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133" name="TextBox 79"/>
            <p:cNvSpPr txBox="1">
              <a:spLocks noChangeArrowheads="1"/>
            </p:cNvSpPr>
            <p:nvPr/>
          </p:nvSpPr>
          <p:spPr>
            <a:xfrm>
              <a:off x="5323683" y="5095589"/>
              <a:ext cx="1388201" cy="39571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1200" b="1">
                  <a:solidFill>
                    <a:schemeClr val="tx1"/>
                  </a:solidFill>
                  <a:latin typeface="Arial"/>
                  <a:cs typeface="Arial"/>
                </a:rPr>
                <a:t>Magnetron</a:t>
              </a:r>
              <a:endParaRPr lang="ko-KR" altLang="en-US" sz="1200" b="1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134" name="TextBox 96"/>
            <p:cNvSpPr txBox="1">
              <a:spLocks noChangeArrowheads="1"/>
            </p:cNvSpPr>
            <p:nvPr/>
          </p:nvSpPr>
          <p:spPr>
            <a:xfrm>
              <a:off x="4113366" y="4905733"/>
              <a:ext cx="1037830" cy="61555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ko-KR" sz="1100" b="1">
                  <a:solidFill>
                    <a:schemeClr val="tx1"/>
                  </a:solidFill>
                  <a:latin typeface="Arial"/>
                  <a:cs typeface="Arial"/>
                </a:rPr>
                <a:t>Faraday</a:t>
              </a:r>
              <a:endParaRPr lang="en-US" altLang="ko-KR" sz="1100" b="1">
                <a:solidFill>
                  <a:schemeClr val="tx1"/>
                </a:solidFill>
                <a:latin typeface="Arial"/>
                <a:cs typeface="Arial"/>
              </a:endParaRPr>
            </a:p>
            <a:p>
              <a:pPr algn="ctr">
                <a:defRPr/>
              </a:pPr>
              <a:r>
                <a:rPr lang="en-US" altLang="ko-KR" sz="1100" b="1">
                  <a:solidFill>
                    <a:schemeClr val="tx1"/>
                  </a:solidFill>
                  <a:latin typeface="Arial"/>
                  <a:cs typeface="Arial"/>
                </a:rPr>
                <a:t>Rotator</a:t>
              </a:r>
              <a:endParaRPr lang="ko-KR" altLang="en-US" sz="1100" b="1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35" name="타원 134"/>
          <p:cNvSpPr>
            <a:spLocks noChangeAspect="1"/>
          </p:cNvSpPr>
          <p:nvPr/>
        </p:nvSpPr>
        <p:spPr>
          <a:xfrm>
            <a:off x="1402950" y="1159639"/>
            <a:ext cx="1350000" cy="1350000"/>
          </a:xfrm>
          <a:prstGeom prst="ellipse">
            <a:avLst/>
          </a:prstGeom>
          <a:noFill/>
          <a:ln w="19050" cap="flat" cmpd="sng" algn="ctr">
            <a:solidFill>
              <a:srgbClr val="003300"/>
            </a:solidFill>
            <a:prstDash val="solid"/>
            <a:round/>
            <a:headEnd w="med" len="med"/>
            <a:tailEnd w="med" len="med"/>
          </a:ln>
          <a:effectLst/>
        </p:spPr>
        <p:txBody>
          <a:bodyPr vert="horz" wrap="squar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marL="0" marR="0" indent="0" algn="l" defTabSz="71755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umimoji="1" lang="ko-KR" altLang="en-US" sz="1600" b="0" i="0" u="none" strike="noStrike" cap="none" normalizeH="0" baseline="0">
              <a:solidFill>
                <a:schemeClr val="bg1"/>
              </a:solidFill>
              <a:effectLst/>
              <a:latin typeface="굴림"/>
              <a:ea typeface="굴림"/>
            </a:endParaRPr>
          </a:p>
        </p:txBody>
      </p:sp>
      <p:sp>
        <p:nvSpPr>
          <p:cNvPr id="136" name="직사각형 135"/>
          <p:cNvSpPr/>
          <p:nvPr/>
        </p:nvSpPr>
        <p:spPr>
          <a:xfrm>
            <a:off x="5171400" y="3965008"/>
            <a:ext cx="1690533" cy="53754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w="med" len="med"/>
            <a:tailEnd w="med" len="med"/>
          </a:ln>
          <a:effectLst/>
        </p:spPr>
        <p:txBody>
          <a:bodyPr vert="horz" wrap="squar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marL="0" marR="0" indent="0" algn="l" defTabSz="71755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umimoji="1" lang="ko-KR" altLang="en-US" sz="1600" b="0" i="0" u="none" strike="noStrike" cap="none" normalizeH="0" baseline="0">
              <a:solidFill>
                <a:schemeClr val="bg1"/>
              </a:solidFill>
              <a:effectLst/>
              <a:latin typeface="굴림"/>
              <a:ea typeface="굴림"/>
            </a:endParaRPr>
          </a:p>
        </p:txBody>
      </p:sp>
      <p:cxnSp>
        <p:nvCxnSpPr>
          <p:cNvPr id="137" name="직선 연결선 136"/>
          <p:cNvCxnSpPr/>
          <p:nvPr/>
        </p:nvCxnSpPr>
        <p:spPr>
          <a:xfrm>
            <a:off x="5171400" y="4025112"/>
            <a:ext cx="0" cy="437694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w="med" len="med"/>
            <a:tailEnd w="med" len="med"/>
          </a:ln>
          <a:effectLst/>
        </p:spPr>
      </p:cxnSp>
      <p:sp>
        <p:nvSpPr>
          <p:cNvPr id="138" name="직사각형 16"/>
          <p:cNvSpPr>
            <a:spLocks noChangeArrowheads="1"/>
          </p:cNvSpPr>
          <p:nvPr/>
        </p:nvSpPr>
        <p:spPr>
          <a:xfrm>
            <a:off x="6191514" y="4047861"/>
            <a:ext cx="1531867" cy="34970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36000" tIns="36000" rIns="36000" bIns="36000">
            <a:spAutoFit/>
          </a:bodyPr>
          <a:lstStyle/>
          <a:p>
            <a:pPr lvl="0">
              <a:defRPr/>
            </a:pPr>
            <a:r>
              <a:rPr lang="en-US" altLang="ko-KR" sz="1800">
                <a:solidFill>
                  <a:srgbClr val="0000ff"/>
                </a:solidFill>
                <a:latin typeface="Arial"/>
                <a:ea typeface="HY헤드라인M"/>
                <a:cs typeface="Arial"/>
              </a:rPr>
              <a:t>Test beamline</a:t>
            </a:r>
            <a:endParaRPr lang="ko-KR" altLang="en-US" sz="1800">
              <a:solidFill>
                <a:srgbClr val="0000ff"/>
              </a:solidFill>
              <a:latin typeface="Arial"/>
              <a:ea typeface="HY헤드라인M"/>
              <a:cs typeface="Arial"/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5171400" y="3766429"/>
            <a:ext cx="963571" cy="897522"/>
          </a:xfrm>
          <a:prstGeom prst="rect">
            <a:avLst/>
          </a:prstGeom>
          <a:noFill/>
          <a:ln w="25400" cap="flat" cmpd="sng" algn="ctr">
            <a:solidFill>
              <a:srgbClr val="1d0066"/>
            </a:solidFill>
            <a:prstDash val="solid"/>
            <a:round/>
            <a:headEnd w="med" len="med"/>
            <a:tailEnd w="med" len="med"/>
          </a:ln>
          <a:effectLst/>
        </p:spPr>
        <p:txBody>
          <a:bodyPr vert="horz" wrap="squar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marL="0" marR="0" indent="0" algn="l" defTabSz="71755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kumimoji="1" lang="ko-KR" altLang="en-US" sz="1600" b="0" i="0" u="none" strike="noStrike" cap="none" normalizeH="0" baseline="0">
              <a:solidFill>
                <a:schemeClr val="bg1"/>
              </a:solidFill>
              <a:effectLst/>
              <a:latin typeface="굴림"/>
              <a:ea typeface="굴림"/>
            </a:endParaRPr>
          </a:p>
        </p:txBody>
      </p:sp>
      <p:sp>
        <p:nvSpPr>
          <p:cNvPr id="140" name="직사각형 16"/>
          <p:cNvSpPr>
            <a:spLocks noChangeArrowheads="1"/>
          </p:cNvSpPr>
          <p:nvPr/>
        </p:nvSpPr>
        <p:spPr>
          <a:xfrm>
            <a:off x="6186340" y="4367237"/>
            <a:ext cx="2686401" cy="34970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36000" tIns="36000" rIns="36000" bIns="36000">
            <a:spAutoFit/>
          </a:bodyPr>
          <a:lstStyle/>
          <a:p>
            <a:pPr lvl="0">
              <a:defRPr/>
            </a:pPr>
            <a:r>
              <a:rPr lang="en-US" altLang="ko-KR" sz="1800">
                <a:solidFill>
                  <a:srgbClr val="0000ff"/>
                </a:solidFill>
                <a:latin typeface="Arial"/>
                <a:ea typeface="HY헤드라인M"/>
                <a:cs typeface="Arial"/>
              </a:rPr>
              <a:t>Electron/X-ray irradiation</a:t>
            </a:r>
            <a:endParaRPr lang="ko-KR" altLang="en-US" sz="1800">
              <a:solidFill>
                <a:srgbClr val="0000ff"/>
              </a:solidFill>
              <a:latin typeface="Arial"/>
              <a:ea typeface="HY헤드라인M"/>
              <a:cs typeface="Arial"/>
            </a:endParaRPr>
          </a:p>
        </p:txBody>
      </p:sp>
      <p:cxnSp>
        <p:nvCxnSpPr>
          <p:cNvPr id="141" name="직선 연결선 140"/>
          <p:cNvCxnSpPr/>
          <p:nvPr/>
        </p:nvCxnSpPr>
        <p:spPr>
          <a:xfrm rot="18000000">
            <a:off x="2505738" y="4013903"/>
            <a:ext cx="900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>
                <a:alpha val="50000"/>
              </a:srgbClr>
            </a:solidFill>
            <a:prstDash val="solid"/>
            <a:round/>
            <a:headEnd w="med" len="med"/>
            <a:tailEnd w="med" len="med"/>
          </a:ln>
          <a:effectLst/>
        </p:spPr>
      </p:cxnSp>
      <p:cxnSp>
        <p:nvCxnSpPr>
          <p:cNvPr id="142" name="직선 연결선 141"/>
          <p:cNvCxnSpPr/>
          <p:nvPr/>
        </p:nvCxnSpPr>
        <p:spPr>
          <a:xfrm rot="16200000">
            <a:off x="4440046" y="5068980"/>
            <a:ext cx="900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f0">
                <a:alpha val="50000"/>
              </a:srgbClr>
            </a:solidFill>
            <a:prstDash val="solid"/>
            <a:round/>
            <a:headEnd w="med" len="med"/>
            <a:tailEnd w="med" len="med"/>
          </a:ln>
          <a:effectLst/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 txBox="1"/>
          <p:nvPr/>
        </p:nvSpPr>
        <p:spPr>
          <a:xfrm>
            <a:off x="515089" y="2116455"/>
            <a:ext cx="11106335" cy="1796415"/>
          </a:xfrm>
          <a:prstGeom prst="rect">
            <a:avLst/>
          </a:prstGeom>
        </p:spPr>
        <p:txBody>
          <a:bodyPr wrap="square" anchor="ctr" anchorCtr="0">
            <a:spAutoFit/>
          </a:bodyPr>
          <a:p>
            <a:pPr algn="ctr">
              <a:lnSpc>
                <a:spcPct val="200000"/>
              </a:lnSpc>
              <a:defRPr/>
            </a:pPr>
            <a:r>
              <a:rPr lang="en-US" altLang="ko-KR" sz="2800" b="1"/>
              <a:t>Quad scan</a:t>
            </a:r>
            <a:r>
              <a:rPr lang="ko-KR" altLang="en-US" sz="2800"/>
              <a:t> 방식이 무엇인지를 알았으니 </a:t>
            </a:r>
            <a:endParaRPr lang="ko-KR" altLang="en-US" sz="2800"/>
          </a:p>
          <a:p>
            <a:pPr algn="ctr">
              <a:lnSpc>
                <a:spcPct val="200000"/>
              </a:lnSpc>
              <a:defRPr/>
            </a:pPr>
            <a:r>
              <a:rPr lang="ko-KR" altLang="en-US" sz="2800"/>
              <a:t>이를 활용하여 </a:t>
            </a:r>
            <a:r>
              <a:rPr lang="en-US" altLang="ko-KR" sz="2800" b="1"/>
              <a:t>Beam emittance</a:t>
            </a:r>
            <a:r>
              <a:rPr lang="ko-KR" altLang="en-US" sz="2800"/>
              <a:t> 라는 것을 측정 시뮬레이션 해보자</a:t>
            </a:r>
            <a:r>
              <a:rPr lang="en-US" altLang="ko-KR" sz="2800"/>
              <a:t>.</a:t>
            </a:r>
            <a:endParaRPr lang="en-US" altLang="ko-KR" sz="2800"/>
          </a:p>
        </p:txBody>
      </p:sp>
      <p:sp>
        <p:nvSpPr>
          <p:cNvPr id="13" name=""/>
          <p:cNvSpPr txBox="1"/>
          <p:nvPr/>
        </p:nvSpPr>
        <p:spPr>
          <a:xfrm>
            <a:off x="762675" y="5719052"/>
            <a:ext cx="6735053" cy="36551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15" name=""/>
          <p:cNvSpPr txBox="1"/>
          <p:nvPr/>
        </p:nvSpPr>
        <p:spPr>
          <a:xfrm>
            <a:off x="4921734" y="658749"/>
            <a:ext cx="1868645" cy="543058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ko-KR" altLang="en-US" sz="3000" b="1"/>
              <a:t>목표</a:t>
            </a:r>
            <a:endParaRPr lang="en-US" altLang="ko-KR" sz="3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en-US" altLang="ko-KR"/>
              <a:t> Example : Beamline for Quadrupole scan 2 - OptiM</a:t>
            </a:r>
            <a:endParaRPr lang="ko-KR" altLang="en-US"/>
          </a:p>
        </p:txBody>
      </p:sp>
      <p:sp>
        <p:nvSpPr>
          <p:cNvPr id="3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1143000" y="6492875"/>
            <a:ext cx="7617296" cy="365125"/>
          </a:xfrm>
          <a:solidFill>
            <a:srgbClr val="9393ff"/>
          </a:solidFill>
        </p:spPr>
        <p:txBody>
          <a:bodyPr/>
          <a:lstStyle>
            <a:lvl1pPr algn="l"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737600" y="6492875"/>
            <a:ext cx="2311400" cy="365125"/>
          </a:xfrm>
          <a:solidFill>
            <a:srgbClr val="00336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fld id="{07BD32D0-C675-4293-8E8E-4CAD0076EA04}" type="slidenum">
              <a:rPr lang="en-US" altLang="ko-KR"/>
              <a:pPr lvl="0">
                <a:defRPr/>
              </a:pPr>
              <a:t>21</a:t>
            </a:fld>
            <a:endParaRPr lang="en-US" altLang="ko-KR"/>
          </a:p>
        </p:txBody>
      </p:sp>
      <p:sp>
        <p:nvSpPr>
          <p:cNvPr id="23" name="직사각형 16"/>
          <p:cNvSpPr>
            <a:spLocks noChangeArrowheads="1"/>
          </p:cNvSpPr>
          <p:nvPr/>
        </p:nvSpPr>
        <p:spPr>
          <a:xfrm>
            <a:off x="1903445" y="1005691"/>
            <a:ext cx="9017091" cy="249299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400">
                <a:solidFill>
                  <a:schemeClr val="tx1"/>
                </a:solidFill>
                <a:latin typeface="Arial"/>
                <a:cs typeface="Arial"/>
              </a:rPr>
              <a:t>Energy[MeV]=6.50386   (Kinetic energy)</a:t>
            </a:r>
            <a:endParaRPr lang="en-US" sz="1400">
              <a:solidFill>
                <a:schemeClr val="tx1"/>
              </a:solidFill>
              <a:latin typeface="Arial"/>
              <a:cs typeface="Arial"/>
            </a:endParaRPr>
          </a:p>
          <a:p>
            <a:pPr lvl="0">
              <a:defRPr/>
            </a:pPr>
            <a:r>
              <a:rPr lang="en-US" sz="1400" b="1">
                <a:solidFill>
                  <a:schemeClr val="tx1"/>
                </a:solidFill>
                <a:latin typeface="Arial"/>
                <a:cs typeface="Arial"/>
              </a:rPr>
              <a:t>Emittance: ex[cm]=1.5e-4.  ey[cm]=3.5e-5  DP/P=4e-3</a:t>
            </a:r>
            <a:endParaRPr lang="en-US" sz="1400" b="1">
              <a:solidFill>
                <a:schemeClr val="tx1"/>
              </a:solidFill>
              <a:latin typeface="Arial"/>
              <a:cs typeface="Arial"/>
            </a:endParaRPr>
          </a:p>
          <a:p>
            <a:pPr lvl="0">
              <a:defRPr/>
            </a:pPr>
            <a:r>
              <a:rPr lang="en-US" sz="1400" b="1">
                <a:solidFill>
                  <a:schemeClr val="tx1"/>
                </a:solidFill>
                <a:latin typeface="Arial"/>
                <a:cs typeface="Arial"/>
              </a:rPr>
              <a:t>Initial: BetaX[cm]=50. 	BetaY[cm]=220</a:t>
            </a:r>
            <a:endParaRPr lang="en-US" sz="1400" b="1">
              <a:solidFill>
                <a:schemeClr val="tx1"/>
              </a:solidFill>
              <a:latin typeface="Arial"/>
              <a:cs typeface="Arial"/>
            </a:endParaRPr>
          </a:p>
          <a:p>
            <a:pPr lvl="0">
              <a:defRPr/>
            </a:pPr>
            <a:r>
              <a:rPr lang="en-US" sz="1400" b="1">
                <a:solidFill>
                  <a:schemeClr val="tx1"/>
                </a:solidFill>
                <a:latin typeface="Arial"/>
                <a:cs typeface="Arial"/>
              </a:rPr>
              <a:t>           AlfaX=-2.7 		AlfaY=-0.5</a:t>
            </a:r>
            <a:endParaRPr lang="en-US" sz="1400" b="1">
              <a:solidFill>
                <a:schemeClr val="tx1"/>
              </a:solidFill>
              <a:latin typeface="Arial"/>
              <a:cs typeface="Arial"/>
            </a:endParaRPr>
          </a:p>
          <a:p>
            <a:pPr lvl="0">
              <a:defRPr/>
            </a:pPr>
            <a:r>
              <a:rPr lang="en-US" sz="1400" b="1">
                <a:solidFill>
                  <a:schemeClr val="tx1"/>
                </a:solidFill>
                <a:latin typeface="Arial"/>
                <a:cs typeface="Arial"/>
              </a:rPr>
              <a:t>           DispersX[cm]=44.2</a:t>
            </a:r>
            <a:r>
              <a:rPr lang="en-US" sz="1400">
                <a:solidFill>
                  <a:schemeClr val="tx1"/>
                </a:solidFill>
                <a:latin typeface="Arial"/>
                <a:cs typeface="Arial"/>
              </a:rPr>
              <a:t> 	DispersY[cm]=0</a:t>
            </a:r>
            <a:endParaRPr lang="en-US" sz="1400">
              <a:solidFill>
                <a:schemeClr val="tx1"/>
              </a:solidFill>
              <a:latin typeface="Arial"/>
              <a:cs typeface="Arial"/>
            </a:endParaRPr>
          </a:p>
          <a:p>
            <a:pPr lvl="0">
              <a:defRPr/>
            </a:pPr>
            <a:r>
              <a:rPr lang="en-US" sz="1400">
                <a:solidFill>
                  <a:schemeClr val="tx1"/>
                </a:solidFill>
                <a:latin typeface="Arial"/>
                <a:cs typeface="Arial"/>
              </a:rPr>
              <a:t>           Dsp_PrimeX=0.     DspPrimeY=0.</a:t>
            </a:r>
            <a:endParaRPr lang="en-US" sz="1400">
              <a:solidFill>
                <a:schemeClr val="tx1"/>
              </a:solidFill>
              <a:latin typeface="Arial"/>
              <a:cs typeface="Arial"/>
            </a:endParaRPr>
          </a:p>
          <a:p>
            <a:pPr lvl="0">
              <a:defRPr/>
            </a:pPr>
            <a:endParaRPr lang="en-US" sz="1200">
              <a:solidFill>
                <a:schemeClr val="tx1"/>
              </a:solidFill>
              <a:latin typeface="Arial"/>
              <a:cs typeface="Arial"/>
            </a:endParaRPr>
          </a:p>
          <a:p>
            <a:pPr lvl="0">
              <a:defRPr/>
            </a:pPr>
            <a:r>
              <a:rPr lang="pt-BR" sz="1200">
                <a:solidFill>
                  <a:schemeClr val="tx1"/>
                </a:solidFill>
                <a:latin typeface="Arial"/>
                <a:cs typeface="Arial"/>
              </a:rPr>
              <a:t>o1 Q1 o2 i2</a:t>
            </a:r>
            <a:endParaRPr lang="pt-BR" sz="1200">
              <a:solidFill>
                <a:schemeClr val="tx1"/>
              </a:solidFill>
              <a:latin typeface="Arial"/>
              <a:cs typeface="Arial"/>
            </a:endParaRPr>
          </a:p>
          <a:p>
            <a:pPr lvl="0">
              <a:defRPr/>
            </a:pPr>
            <a:r>
              <a:rPr lang="en-US" sz="1200">
                <a:solidFill>
                  <a:schemeClr val="tx1"/>
                </a:solidFill>
                <a:latin typeface="Arial"/>
                <a:cs typeface="Arial"/>
              </a:rPr>
              <a:t>o1 	L[cm]=54.85</a:t>
            </a:r>
            <a:endParaRPr lang="en-US" sz="1200">
              <a:solidFill>
                <a:schemeClr val="tx1"/>
              </a:solidFill>
              <a:latin typeface="Arial"/>
              <a:cs typeface="Arial"/>
            </a:endParaRPr>
          </a:p>
          <a:p>
            <a:pPr lvl="0">
              <a:defRPr/>
            </a:pPr>
            <a:r>
              <a:rPr lang="en-US" sz="1200" b="1">
                <a:solidFill>
                  <a:schemeClr val="tx1"/>
                </a:solidFill>
                <a:latin typeface="Arial"/>
                <a:cs typeface="Arial"/>
              </a:rPr>
              <a:t>Q1</a:t>
            </a:r>
            <a:r>
              <a:rPr lang="en-US" sz="1200">
                <a:solidFill>
                  <a:schemeClr val="tx1"/>
                </a:solidFill>
                <a:latin typeface="Arial"/>
                <a:cs typeface="Arial"/>
              </a:rPr>
              <a:t>    	L[cm]=12.3       	G[kG/cm]=0.04110 (0.03986)	Tilt[deg]=0</a:t>
            </a:r>
            <a:endParaRPr lang="en-US" sz="1200">
              <a:solidFill>
                <a:schemeClr val="tx1"/>
              </a:solidFill>
              <a:latin typeface="Arial"/>
              <a:cs typeface="Arial"/>
            </a:endParaRPr>
          </a:p>
          <a:p>
            <a:pPr lvl="0">
              <a:defRPr/>
            </a:pPr>
            <a:r>
              <a:rPr lang="en-US" sz="1200">
                <a:solidFill>
                  <a:schemeClr val="tx1"/>
                </a:solidFill>
                <a:latin typeface="Arial"/>
                <a:cs typeface="Arial"/>
              </a:rPr>
              <a:t>o2 	L[cm]=20.80	(QM1</a:t>
            </a:r>
            <a:r>
              <a:rPr lang="ko-KR" altLang="en-US" sz="1200">
                <a:solidFill>
                  <a:schemeClr val="tx1"/>
                </a:solidFill>
                <a:latin typeface="Arial"/>
                <a:cs typeface="Arial"/>
              </a:rPr>
              <a:t>에서 </a:t>
            </a:r>
            <a:r>
              <a:rPr lang="en-US" altLang="ko-KR" sz="1200">
                <a:solidFill>
                  <a:schemeClr val="tx1"/>
                </a:solidFill>
                <a:latin typeface="Arial"/>
                <a:cs typeface="Arial"/>
              </a:rPr>
              <a:t>BM1</a:t>
            </a:r>
            <a:r>
              <a:rPr lang="ko-KR" altLang="en-US" sz="1200">
                <a:solidFill>
                  <a:schemeClr val="tx1"/>
                </a:solidFill>
                <a:latin typeface="Arial"/>
                <a:cs typeface="Arial"/>
              </a:rPr>
              <a:t>까지의 거리</a:t>
            </a:r>
            <a:r>
              <a:rPr lang="en-US" altLang="ko-KR" sz="1200">
                <a:solidFill>
                  <a:schemeClr val="tx1"/>
                </a:solidFill>
                <a:latin typeface="Arial"/>
                <a:cs typeface="Arial"/>
              </a:rPr>
              <a:t>)</a:t>
            </a:r>
            <a:endParaRPr lang="en-US" altLang="ko-KR" sz="1200">
              <a:solidFill>
                <a:schemeClr val="tx1"/>
              </a:solidFill>
              <a:latin typeface="Arial"/>
              <a:cs typeface="Arial"/>
            </a:endParaRPr>
          </a:p>
          <a:p>
            <a:pPr lvl="0">
              <a:defRPr/>
            </a:pPr>
            <a:r>
              <a:rPr lang="en-US" sz="1200">
                <a:solidFill>
                  <a:schemeClr val="tx1"/>
                </a:solidFill>
                <a:latin typeface="Arial"/>
                <a:cs typeface="Arial"/>
              </a:rPr>
              <a:t>i2 	L[cm]=3.7	</a:t>
            </a:r>
            <a:r>
              <a:rPr lang="en-US" sz="1200">
                <a:solidFill>
                  <a:schemeClr val="tx1"/>
                </a:solidFill>
                <a:latin typeface="Arial"/>
                <a:cs typeface="Arial"/>
                <a:sym typeface="Wingdings"/>
              </a:rPr>
              <a:t> </a:t>
            </a:r>
            <a:r>
              <a:rPr lang="ko-KR" altLang="en-US" sz="1200">
                <a:solidFill>
                  <a:schemeClr val="tx1"/>
                </a:solidFill>
                <a:latin typeface="Arial"/>
                <a:cs typeface="Arial"/>
                <a:sym typeface="Wingdings"/>
              </a:rPr>
              <a:t>변경필요 </a:t>
            </a:r>
            <a:r>
              <a:rPr lang="en-US" sz="1200">
                <a:solidFill>
                  <a:schemeClr val="tx1"/>
                </a:solidFill>
                <a:latin typeface="Arial"/>
                <a:cs typeface="Arial"/>
              </a:rPr>
              <a:t>(BM1</a:t>
            </a:r>
            <a:r>
              <a:rPr lang="ko-KR" altLang="en-US" sz="1200">
                <a:solidFill>
                  <a:schemeClr val="tx1"/>
                </a:solidFill>
                <a:latin typeface="Arial"/>
                <a:cs typeface="Arial"/>
              </a:rPr>
              <a:t>에서 직선거리 </a:t>
            </a:r>
            <a:r>
              <a:rPr lang="en-US" altLang="ko-KR" sz="1200">
                <a:solidFill>
                  <a:schemeClr val="tx1"/>
                </a:solidFill>
                <a:latin typeface="Arial"/>
                <a:cs typeface="Arial"/>
              </a:rPr>
              <a:t>Lanex screen (vacuum window)</a:t>
            </a:r>
            <a:r>
              <a:rPr lang="ko-KR" altLang="en-US" sz="1200">
                <a:solidFill>
                  <a:schemeClr val="tx1"/>
                </a:solidFill>
                <a:latin typeface="Arial"/>
                <a:cs typeface="Arial"/>
              </a:rPr>
              <a:t>까지의 거리</a:t>
            </a:r>
            <a:r>
              <a:rPr lang="ko-KR" altLang="en-US" sz="1200">
                <a:latin typeface="Arial"/>
                <a:cs typeface="Arial"/>
              </a:rPr>
              <a:t> 측정하여 결정할 것</a:t>
            </a:r>
            <a:r>
              <a:rPr lang="en-US" altLang="ko-KR" sz="1200">
                <a:latin typeface="Arial"/>
                <a:cs typeface="Arial"/>
              </a:rPr>
              <a:t>)</a:t>
            </a:r>
            <a:endParaRPr lang="en-US" sz="120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en-US" altLang="ko-KR"/>
              <a:t> Example : Beamline for Quadrupole scan 2 - OptiM</a:t>
            </a:r>
            <a:endParaRPr lang="ko-KR" altLang="en-US"/>
          </a:p>
        </p:txBody>
      </p:sp>
      <p:sp>
        <p:nvSpPr>
          <p:cNvPr id="3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1143000" y="6492875"/>
            <a:ext cx="7617296" cy="365125"/>
          </a:xfrm>
          <a:solidFill>
            <a:srgbClr val="9393ff"/>
          </a:solidFill>
        </p:spPr>
        <p:txBody>
          <a:bodyPr/>
          <a:lstStyle>
            <a:lvl1pPr algn="l"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737600" y="6492875"/>
            <a:ext cx="2311400" cy="365125"/>
          </a:xfrm>
          <a:solidFill>
            <a:srgbClr val="003366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fld id="{07BD32D0-C675-4293-8E8E-4CAD0076EA04}" type="slidenum">
              <a:rPr lang="en-US" altLang="ko-KR"/>
              <a:pPr lvl="0">
                <a:defRPr/>
              </a:pPr>
              <a:t>22</a:t>
            </a:fld>
            <a:endParaRPr lang="en-US" altLang="ko-KR"/>
          </a:p>
        </p:txBody>
      </p:sp>
      <p:sp>
        <p:nvSpPr>
          <p:cNvPr id="23" name="직사각형 16"/>
          <p:cNvSpPr>
            <a:spLocks noChangeArrowheads="1"/>
          </p:cNvSpPr>
          <p:nvPr/>
        </p:nvSpPr>
        <p:spPr>
          <a:xfrm>
            <a:off x="1903445" y="1005691"/>
            <a:ext cx="7550141" cy="34163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400">
                <a:solidFill>
                  <a:schemeClr val="tx1"/>
                </a:solidFill>
                <a:latin typeface="Arial"/>
                <a:cs typeface="Arial"/>
              </a:rPr>
              <a:t>Energy[MeV]=6.50386   (Kinetic energy)</a:t>
            </a:r>
            <a:endParaRPr lang="en-US" sz="1400">
              <a:solidFill>
                <a:schemeClr val="tx1"/>
              </a:solidFill>
              <a:latin typeface="Arial"/>
              <a:cs typeface="Arial"/>
            </a:endParaRPr>
          </a:p>
          <a:p>
            <a:pPr lvl="0">
              <a:defRPr/>
            </a:pPr>
            <a:r>
              <a:rPr lang="en-US" sz="1400" b="1">
                <a:solidFill>
                  <a:schemeClr val="tx1"/>
                </a:solidFill>
                <a:latin typeface="Arial"/>
                <a:cs typeface="Arial"/>
              </a:rPr>
              <a:t>Emittance: ex[cm]=1.5e-4.  ey[cm]=3.5e-5  DP/P=4e-3</a:t>
            </a:r>
            <a:endParaRPr lang="en-US" sz="1400" b="1">
              <a:solidFill>
                <a:schemeClr val="tx1"/>
              </a:solidFill>
              <a:latin typeface="Arial"/>
              <a:cs typeface="Arial"/>
            </a:endParaRPr>
          </a:p>
          <a:p>
            <a:pPr lvl="0">
              <a:defRPr/>
            </a:pPr>
            <a:r>
              <a:rPr lang="en-US" sz="1400" b="1">
                <a:solidFill>
                  <a:schemeClr val="tx1"/>
                </a:solidFill>
                <a:latin typeface="Arial"/>
                <a:cs typeface="Arial"/>
              </a:rPr>
              <a:t>Initial: BetaX[cm]=50. 	BetaY[cm]=220</a:t>
            </a:r>
            <a:endParaRPr lang="en-US" sz="1400" b="1">
              <a:solidFill>
                <a:schemeClr val="tx1"/>
              </a:solidFill>
              <a:latin typeface="Arial"/>
              <a:cs typeface="Arial"/>
            </a:endParaRPr>
          </a:p>
          <a:p>
            <a:pPr lvl="0">
              <a:defRPr/>
            </a:pPr>
            <a:r>
              <a:rPr lang="en-US" sz="1400" b="1">
                <a:solidFill>
                  <a:schemeClr val="tx1"/>
                </a:solidFill>
                <a:latin typeface="Arial"/>
                <a:cs typeface="Arial"/>
              </a:rPr>
              <a:t>           AlfaX=-2.7 		AlfaY=-0.5</a:t>
            </a:r>
            <a:endParaRPr lang="en-US" sz="1400" b="1">
              <a:solidFill>
                <a:schemeClr val="tx1"/>
              </a:solidFill>
              <a:latin typeface="Arial"/>
              <a:cs typeface="Arial"/>
            </a:endParaRPr>
          </a:p>
          <a:p>
            <a:pPr lvl="0">
              <a:defRPr/>
            </a:pPr>
            <a:r>
              <a:rPr lang="en-US" sz="1400" b="1">
                <a:solidFill>
                  <a:schemeClr val="tx1"/>
                </a:solidFill>
                <a:latin typeface="Arial"/>
                <a:cs typeface="Arial"/>
              </a:rPr>
              <a:t>           DispersX[cm]=44.2</a:t>
            </a:r>
            <a:r>
              <a:rPr lang="en-US" sz="1400">
                <a:solidFill>
                  <a:schemeClr val="tx1"/>
                </a:solidFill>
                <a:latin typeface="Arial"/>
                <a:cs typeface="Arial"/>
              </a:rPr>
              <a:t> 	DispersY[cm]=0</a:t>
            </a:r>
            <a:endParaRPr lang="en-US" sz="1400">
              <a:solidFill>
                <a:schemeClr val="tx1"/>
              </a:solidFill>
              <a:latin typeface="Arial"/>
              <a:cs typeface="Arial"/>
            </a:endParaRPr>
          </a:p>
          <a:p>
            <a:pPr lvl="0">
              <a:defRPr/>
            </a:pPr>
            <a:r>
              <a:rPr lang="en-US" sz="1400">
                <a:solidFill>
                  <a:schemeClr val="tx1"/>
                </a:solidFill>
                <a:latin typeface="Arial"/>
                <a:cs typeface="Arial"/>
              </a:rPr>
              <a:t>           Dsp_PrimeX=0.     DspPrimeY=0.</a:t>
            </a:r>
            <a:endParaRPr lang="en-US" sz="1400">
              <a:solidFill>
                <a:schemeClr val="tx1"/>
              </a:solidFill>
              <a:latin typeface="Arial"/>
              <a:cs typeface="Arial"/>
            </a:endParaRPr>
          </a:p>
          <a:p>
            <a:pPr lvl="0">
              <a:defRPr/>
            </a:pPr>
            <a:endParaRPr lang="en-US" sz="1200">
              <a:solidFill>
                <a:schemeClr val="tx1"/>
              </a:solidFill>
              <a:latin typeface="Arial"/>
              <a:cs typeface="Arial"/>
            </a:endParaRPr>
          </a:p>
          <a:p>
            <a:pPr lvl="0">
              <a:defRPr/>
            </a:pPr>
            <a:r>
              <a:rPr lang="pt-BR" sz="1200">
                <a:solidFill>
                  <a:schemeClr val="tx1"/>
                </a:solidFill>
                <a:latin typeface="Arial"/>
                <a:cs typeface="Arial"/>
              </a:rPr>
              <a:t>o1 Q1 o2 </a:t>
            </a:r>
            <a:r>
              <a:rPr lang="pt-BR" sz="1200">
                <a:solidFill>
                  <a:srgbClr val="009900"/>
                </a:solidFill>
                <a:latin typeface="Arial"/>
                <a:cs typeface="Arial"/>
              </a:rPr>
              <a:t>G1 D1 G1</a:t>
            </a:r>
            <a:r>
              <a:rPr lang="pt-BR" sz="1200">
                <a:solidFill>
                  <a:schemeClr val="tx1"/>
                </a:solidFill>
                <a:latin typeface="Arial"/>
                <a:cs typeface="Arial"/>
              </a:rPr>
              <a:t> o3 </a:t>
            </a:r>
            <a:r>
              <a:rPr lang="pt-BR" sz="1200">
                <a:solidFill>
                  <a:srgbClr val="009900"/>
                </a:solidFill>
                <a:latin typeface="Arial"/>
                <a:cs typeface="Arial"/>
              </a:rPr>
              <a:t>G1 D1 G1 </a:t>
            </a:r>
            <a:r>
              <a:rPr lang="pt-BR" sz="1200">
                <a:solidFill>
                  <a:schemeClr val="tx1"/>
                </a:solidFill>
                <a:latin typeface="Arial"/>
                <a:cs typeface="Arial"/>
              </a:rPr>
              <a:t>o4 Q2 </a:t>
            </a:r>
            <a:r>
              <a:rPr lang="en-US" sz="1200">
                <a:solidFill>
                  <a:schemeClr val="tx1"/>
                </a:solidFill>
                <a:latin typeface="Arial"/>
                <a:cs typeface="Arial"/>
              </a:rPr>
              <a:t>i5</a:t>
            </a:r>
            <a:endParaRPr lang="en-US" sz="1200">
              <a:solidFill>
                <a:schemeClr val="tx1"/>
              </a:solidFill>
              <a:latin typeface="Arial"/>
              <a:cs typeface="Arial"/>
            </a:endParaRPr>
          </a:p>
          <a:p>
            <a:pPr lvl="0">
              <a:defRPr/>
            </a:pPr>
            <a:r>
              <a:rPr lang="en-US" sz="1200">
                <a:solidFill>
                  <a:schemeClr val="tx1"/>
                </a:solidFill>
                <a:latin typeface="Arial"/>
                <a:cs typeface="Arial"/>
              </a:rPr>
              <a:t>o1 	L[cm]=54.85</a:t>
            </a:r>
            <a:endParaRPr lang="en-US" sz="1200">
              <a:solidFill>
                <a:schemeClr val="tx1"/>
              </a:solidFill>
              <a:latin typeface="Arial"/>
              <a:cs typeface="Arial"/>
            </a:endParaRPr>
          </a:p>
          <a:p>
            <a:pPr lvl="0">
              <a:defRPr/>
            </a:pPr>
            <a:r>
              <a:rPr lang="en-US" sz="1200" b="1">
                <a:solidFill>
                  <a:schemeClr val="tx1"/>
                </a:solidFill>
                <a:latin typeface="Arial"/>
                <a:cs typeface="Arial"/>
              </a:rPr>
              <a:t>Q1</a:t>
            </a:r>
            <a:r>
              <a:rPr lang="en-US" sz="1200">
                <a:solidFill>
                  <a:schemeClr val="tx1"/>
                </a:solidFill>
                <a:latin typeface="Arial"/>
                <a:cs typeface="Arial"/>
              </a:rPr>
              <a:t>    	L[cm]=12.3       	G[kG/cm]=0.04110 (0.03986)	Tilt[deg]=0</a:t>
            </a:r>
            <a:endParaRPr lang="en-US" sz="1200">
              <a:solidFill>
                <a:schemeClr val="tx1"/>
              </a:solidFill>
              <a:latin typeface="Arial"/>
              <a:cs typeface="Arial"/>
            </a:endParaRPr>
          </a:p>
          <a:p>
            <a:pPr lvl="0">
              <a:defRPr/>
            </a:pPr>
            <a:r>
              <a:rPr lang="en-US" sz="1200">
                <a:solidFill>
                  <a:schemeClr val="tx1"/>
                </a:solidFill>
                <a:latin typeface="Arial"/>
                <a:cs typeface="Arial"/>
              </a:rPr>
              <a:t>o2 	L[cm]=20.80</a:t>
            </a:r>
            <a:endParaRPr lang="en-US" sz="1200">
              <a:solidFill>
                <a:schemeClr val="tx1"/>
              </a:solidFill>
              <a:latin typeface="Arial"/>
              <a:cs typeface="Arial"/>
            </a:endParaRPr>
          </a:p>
          <a:p>
            <a:pPr lvl="0">
              <a:defRPr/>
            </a:pPr>
            <a:r>
              <a:rPr lang="en-US" sz="1200" b="1">
                <a:solidFill>
                  <a:srgbClr val="009900"/>
                </a:solidFill>
                <a:latin typeface="Arial"/>
                <a:cs typeface="Arial"/>
              </a:rPr>
              <a:t>G1</a:t>
            </a:r>
            <a:r>
              <a:rPr lang="en-US" sz="1200">
                <a:solidFill>
                  <a:srgbClr val="009900"/>
                </a:solidFill>
                <a:latin typeface="Arial"/>
                <a:cs typeface="Arial"/>
              </a:rPr>
              <a:t> 	B[kG]=1.2080072	Angle[deg]=15	EffLen[cm]=1.7</a:t>
            </a:r>
            <a:endParaRPr lang="en-US" sz="1200">
              <a:solidFill>
                <a:srgbClr val="009900"/>
              </a:solidFill>
              <a:latin typeface="Arial"/>
              <a:cs typeface="Arial"/>
            </a:endParaRPr>
          </a:p>
          <a:p>
            <a:pPr lvl="0">
              <a:defRPr/>
            </a:pPr>
            <a:r>
              <a:rPr lang="de-DE" sz="1200" b="1">
                <a:solidFill>
                  <a:srgbClr val="009900"/>
                </a:solidFill>
                <a:latin typeface="Arial"/>
                <a:cs typeface="Arial"/>
              </a:rPr>
              <a:t>D1</a:t>
            </a:r>
            <a:r>
              <a:rPr lang="de-DE" sz="1200">
                <a:solidFill>
                  <a:srgbClr val="009900"/>
                </a:solidFill>
                <a:latin typeface="Arial"/>
                <a:cs typeface="Arial"/>
              </a:rPr>
              <a:t> 	L[cm]=10.11515	B[kG]=1.2080072</a:t>
            </a:r>
            <a:r>
              <a:rPr lang="en-US" sz="1200">
                <a:solidFill>
                  <a:srgbClr val="009900"/>
                </a:solidFill>
                <a:latin typeface="Arial"/>
                <a:cs typeface="Arial"/>
              </a:rPr>
              <a:t>	</a:t>
            </a:r>
            <a:endParaRPr lang="en-US" sz="1200">
              <a:solidFill>
                <a:srgbClr val="009900"/>
              </a:solidFill>
              <a:latin typeface="Arial"/>
              <a:cs typeface="Arial"/>
            </a:endParaRPr>
          </a:p>
          <a:p>
            <a:pPr lvl="0">
              <a:defRPr/>
            </a:pPr>
            <a:r>
              <a:rPr lang="en-US" sz="1200">
                <a:solidFill>
                  <a:schemeClr val="tx1"/>
                </a:solidFill>
                <a:latin typeface="Arial"/>
                <a:cs typeface="Arial"/>
              </a:rPr>
              <a:t>o3 	L[cm]=14.0</a:t>
            </a:r>
            <a:endParaRPr lang="en-US" sz="1200">
              <a:solidFill>
                <a:schemeClr val="tx1"/>
              </a:solidFill>
              <a:latin typeface="Arial"/>
              <a:cs typeface="Arial"/>
            </a:endParaRPr>
          </a:p>
          <a:p>
            <a:pPr lvl="0">
              <a:defRPr/>
            </a:pPr>
            <a:r>
              <a:rPr lang="en-US" sz="1200">
                <a:solidFill>
                  <a:schemeClr val="tx1"/>
                </a:solidFill>
                <a:latin typeface="Arial"/>
                <a:cs typeface="Arial"/>
              </a:rPr>
              <a:t>o4 	L[cm]=11.20</a:t>
            </a:r>
            <a:endParaRPr lang="en-US" sz="1200">
              <a:solidFill>
                <a:schemeClr val="tx1"/>
              </a:solidFill>
              <a:latin typeface="Arial"/>
              <a:cs typeface="Arial"/>
            </a:endParaRPr>
          </a:p>
          <a:p>
            <a:pPr lvl="0">
              <a:defRPr/>
            </a:pPr>
            <a:r>
              <a:rPr lang="en-US" sz="1200" b="1">
                <a:solidFill>
                  <a:srgbClr val="0000ff"/>
                </a:solidFill>
                <a:latin typeface="Arial"/>
                <a:cs typeface="Arial"/>
              </a:rPr>
              <a:t>Q2   	L[cm]=12.3       	G[kG/cm]= 0.0107	</a:t>
            </a:r>
            <a:endParaRPr lang="en-US" sz="1200" b="1">
              <a:solidFill>
                <a:srgbClr val="0000ff"/>
              </a:solidFill>
              <a:latin typeface="Arial"/>
              <a:cs typeface="Arial"/>
            </a:endParaRPr>
          </a:p>
          <a:p>
            <a:pPr lvl="0">
              <a:defRPr/>
            </a:pPr>
            <a:r>
              <a:rPr lang="en-US" sz="1200">
                <a:latin typeface="Arial"/>
                <a:cs typeface="Arial"/>
              </a:rPr>
              <a:t>i</a:t>
            </a:r>
            <a:r>
              <a:rPr lang="en-US" sz="1200">
                <a:solidFill>
                  <a:schemeClr val="tx1"/>
                </a:solidFill>
                <a:latin typeface="Arial"/>
                <a:cs typeface="Arial"/>
              </a:rPr>
              <a:t>5 	L[cm]=35.3 	</a:t>
            </a:r>
            <a:r>
              <a:rPr lang="en-US" sz="1200">
                <a:solidFill>
                  <a:schemeClr val="tx1"/>
                </a:solidFill>
                <a:latin typeface="Arial"/>
                <a:cs typeface="Arial"/>
                <a:sym typeface="Wingdings"/>
              </a:rPr>
              <a:t> </a:t>
            </a:r>
            <a:r>
              <a:rPr lang="ko-KR" altLang="en-US" sz="1200">
                <a:solidFill>
                  <a:schemeClr val="tx1"/>
                </a:solidFill>
                <a:latin typeface="Arial"/>
                <a:cs typeface="Arial"/>
                <a:sym typeface="Wingdings"/>
              </a:rPr>
              <a:t>변경필요</a:t>
            </a:r>
            <a:r>
              <a:rPr lang="en-US" sz="1200">
                <a:latin typeface="Arial"/>
                <a:cs typeface="Arial"/>
              </a:rPr>
              <a:t>	(QM2</a:t>
            </a:r>
            <a:r>
              <a:rPr lang="ko-KR" altLang="en-US" sz="1200">
                <a:latin typeface="Arial"/>
                <a:cs typeface="Arial"/>
              </a:rPr>
              <a:t>에서 </a:t>
            </a:r>
            <a:r>
              <a:rPr lang="en-US" altLang="ko-KR" sz="1200">
                <a:latin typeface="Arial"/>
                <a:cs typeface="Arial"/>
              </a:rPr>
              <a:t>OTR screen </a:t>
            </a:r>
            <a:r>
              <a:rPr lang="ko-KR" altLang="en-US" sz="1200">
                <a:latin typeface="Arial"/>
                <a:cs typeface="Arial"/>
              </a:rPr>
              <a:t>까지의 거리 측정하여 결정</a:t>
            </a:r>
            <a:r>
              <a:rPr lang="en-US" altLang="ko-KR" sz="1200">
                <a:latin typeface="Arial"/>
                <a:cs typeface="Arial"/>
              </a:rPr>
              <a:t>)</a:t>
            </a:r>
            <a:endParaRPr lang="en-US" sz="120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"/>
          <p:cNvSpPr txBox="1"/>
          <p:nvPr/>
        </p:nvSpPr>
        <p:spPr>
          <a:xfrm>
            <a:off x="384377" y="139158"/>
            <a:ext cx="10832653" cy="43996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300" b="1"/>
              <a:t>시뮬레이션 </a:t>
            </a:r>
            <a:r>
              <a:rPr lang="en-US" altLang="ko-KR" sz="2300" b="1"/>
              <a:t>set up</a:t>
            </a:r>
            <a:endParaRPr lang="en-US" altLang="ko-KR" sz="2300" b="1"/>
          </a:p>
        </p:txBody>
      </p:sp>
      <p:sp>
        <p:nvSpPr>
          <p:cNvPr id="103" name=""/>
          <p:cNvSpPr txBox="1"/>
          <p:nvPr/>
        </p:nvSpPr>
        <p:spPr>
          <a:xfrm>
            <a:off x="435042" y="794424"/>
            <a:ext cx="11321916" cy="173732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200000"/>
              </a:lnSpc>
              <a:defRPr/>
            </a:pPr>
            <a:r>
              <a:rPr lang="ko-KR" altLang="en-US"/>
              <a:t>사용할 시뮬레이션 </a:t>
            </a:r>
            <a:r>
              <a:rPr lang="en-US" altLang="ko-KR"/>
              <a:t>:</a:t>
            </a:r>
            <a:r>
              <a:rPr lang="ko-KR" altLang="en-US"/>
              <a:t> </a:t>
            </a:r>
            <a:r>
              <a:rPr lang="en-US" altLang="ko-KR"/>
              <a:t>OptimX	</a:t>
            </a:r>
            <a:endParaRPr lang="en-US" altLang="ko-KR"/>
          </a:p>
          <a:p>
            <a:pPr>
              <a:lnSpc>
                <a:spcPct val="200000"/>
              </a:lnSpc>
              <a:defRPr/>
            </a:pPr>
            <a:r>
              <a:rPr lang="ko-KR" altLang="en-US"/>
              <a:t>사이트</a:t>
            </a:r>
            <a:r>
              <a:rPr lang="en-US" altLang="ko-KR"/>
              <a:t>:</a:t>
            </a:r>
            <a:r>
              <a:rPr lang="ko-KR" altLang="en-US"/>
              <a:t> </a:t>
            </a:r>
            <a:r>
              <a:rPr lang="en-US" altLang="ko-KR"/>
              <a:t>https://uspas.fnal.gov/resources/downloads.shtml</a:t>
            </a:r>
            <a:endParaRPr lang="en-US" altLang="ko-KR"/>
          </a:p>
          <a:p>
            <a:pPr>
              <a:lnSpc>
                <a:spcPct val="200000"/>
              </a:lnSpc>
              <a:defRPr/>
            </a:pPr>
            <a:endParaRPr lang="en-US" altLang="ko-KR"/>
          </a:p>
        </p:txBody>
      </p:sp>
      <p:pic>
        <p:nvPicPr>
          <p:cNvPr id="10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84377" y="1983801"/>
            <a:ext cx="5612155" cy="4874198"/>
          </a:xfrm>
          <a:prstGeom prst="rect">
            <a:avLst/>
          </a:prstGeom>
        </p:spPr>
      </p:pic>
      <p:pic>
        <p:nvPicPr>
          <p:cNvPr id="10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996532" y="2611245"/>
            <a:ext cx="5938832" cy="3314697"/>
          </a:xfrm>
          <a:prstGeom prst="rect">
            <a:avLst/>
          </a:prstGeom>
        </p:spPr>
      </p:pic>
      <p:sp>
        <p:nvSpPr>
          <p:cNvPr id="106" name=""/>
          <p:cNvSpPr/>
          <p:nvPr/>
        </p:nvSpPr>
        <p:spPr>
          <a:xfrm>
            <a:off x="5996532" y="3429000"/>
            <a:ext cx="619627" cy="222925"/>
          </a:xfrm>
          <a:prstGeom prst="frame">
            <a:avLst>
              <a:gd name="adj1" fmla="val 125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8" name=""/>
          <p:cNvSpPr txBox="1"/>
          <p:nvPr/>
        </p:nvSpPr>
        <p:spPr>
          <a:xfrm>
            <a:off x="1460740" y="6291211"/>
            <a:ext cx="10474624" cy="36512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b="1">
                <a:solidFill>
                  <a:srgbClr val="ff0000"/>
                </a:solidFill>
              </a:rPr>
              <a:t>but </a:t>
            </a:r>
            <a:r>
              <a:rPr lang="ko-KR" altLang="en-US" b="1">
                <a:solidFill>
                  <a:srgbClr val="ff0000"/>
                </a:solidFill>
              </a:rPr>
              <a:t>특정 구간에서 오류가 발생하여 이메일 공유해주시면 시뮬레이션 프로그램 보내드리겠습니다</a:t>
            </a:r>
            <a:r>
              <a:rPr lang="en-US" altLang="ko-KR" b="1">
                <a:solidFill>
                  <a:srgbClr val="ff0000"/>
                </a:solidFill>
              </a:rPr>
              <a:t>.</a:t>
            </a:r>
            <a:endParaRPr lang="en-US" altLang="ko-KR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"/>
          <p:cNvSpPr txBox="1"/>
          <p:nvPr/>
        </p:nvSpPr>
        <p:spPr>
          <a:xfrm>
            <a:off x="384377" y="139158"/>
            <a:ext cx="10832653" cy="43996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300" b="1"/>
              <a:t>시뮬레이션 </a:t>
            </a:r>
            <a:r>
              <a:rPr lang="en-US" altLang="ko-KR" sz="2300" b="1"/>
              <a:t>set up</a:t>
            </a:r>
            <a:endParaRPr lang="en-US" altLang="ko-KR" sz="2300" b="1"/>
          </a:p>
        </p:txBody>
      </p:sp>
      <p:sp>
        <p:nvSpPr>
          <p:cNvPr id="103" name=""/>
          <p:cNvSpPr txBox="1"/>
          <p:nvPr/>
        </p:nvSpPr>
        <p:spPr>
          <a:xfrm>
            <a:off x="435042" y="794424"/>
            <a:ext cx="11321916" cy="173732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200000"/>
              </a:lnSpc>
              <a:defRPr/>
            </a:pPr>
            <a:r>
              <a:rPr lang="ko-KR" altLang="en-US"/>
              <a:t>사용할 시뮬레이션 </a:t>
            </a:r>
            <a:r>
              <a:rPr lang="en-US" altLang="ko-KR"/>
              <a:t>:</a:t>
            </a:r>
            <a:r>
              <a:rPr lang="ko-KR" altLang="en-US"/>
              <a:t>  </a:t>
            </a:r>
            <a:r>
              <a:rPr lang="en-US" altLang="ko-KR"/>
              <a:t>Octave</a:t>
            </a:r>
            <a:endParaRPr lang="en-US" altLang="ko-KR"/>
          </a:p>
          <a:p>
            <a:pPr>
              <a:lnSpc>
                <a:spcPct val="200000"/>
              </a:lnSpc>
              <a:defRPr/>
            </a:pPr>
            <a:r>
              <a:rPr lang="en-US" altLang="ko-KR"/>
              <a:t>	</a:t>
            </a:r>
            <a:r>
              <a:rPr lang="ko-KR" altLang="en-US"/>
              <a:t>사이트</a:t>
            </a:r>
            <a:r>
              <a:rPr lang="en-US" altLang="ko-KR"/>
              <a:t>:</a:t>
            </a:r>
            <a:r>
              <a:rPr lang="ko-KR" altLang="en-US"/>
              <a:t> </a:t>
            </a:r>
            <a:r>
              <a:rPr lang="en-US" altLang="ko-KR"/>
              <a:t>https://octave.org/download.html</a:t>
            </a:r>
            <a:endParaRPr lang="en-US" altLang="ko-KR"/>
          </a:p>
          <a:p>
            <a:pPr>
              <a:lnSpc>
                <a:spcPct val="200000"/>
              </a:lnSpc>
              <a:defRPr/>
            </a:pPr>
            <a:endParaRPr lang="en-US" altLang="ko-KR"/>
          </a:p>
        </p:txBody>
      </p:sp>
      <p:pic>
        <p:nvPicPr>
          <p:cNvPr id="10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41987" y="2166708"/>
            <a:ext cx="9117432" cy="4571330"/>
          </a:xfrm>
          <a:prstGeom prst="rect">
            <a:avLst/>
          </a:prstGeom>
        </p:spPr>
      </p:pic>
      <p:sp>
        <p:nvSpPr>
          <p:cNvPr id="110" name=""/>
          <p:cNvSpPr/>
          <p:nvPr/>
        </p:nvSpPr>
        <p:spPr>
          <a:xfrm>
            <a:off x="1487590" y="3513320"/>
            <a:ext cx="3417263" cy="209550"/>
          </a:xfrm>
          <a:prstGeom prst="frame">
            <a:avLst>
              <a:gd name="adj1" fmla="val 1562"/>
            </a:avLst>
          </a:prstGeom>
          <a:solidFill>
            <a:srgbClr val="ff0000">
              <a:alpha val="100000"/>
            </a:srgbClr>
          </a:solidFill>
          <a:ln w="19050" cap="flat" cmpd="sng" algn="ctr">
            <a:solidFill>
              <a:srgbClr val="ff0000">
                <a:alpha val="100000"/>
              </a:srgbClr>
            </a:solidFill>
            <a:prstDash val="solid"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Calibri"/>
              <a:ea typeface="맑은 고딕"/>
              <a:cs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xmlns:mc="http://schemas.openxmlformats.org/markup-compatibility/2006" xmlns:a14="http://schemas.microsoft.com/office/drawing/2010/main" mc:Ignorable="a14 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"/>
          <p:cNvSpPr txBox="1"/>
          <p:nvPr/>
        </p:nvSpPr>
        <p:spPr>
          <a:xfrm>
            <a:off x="10443658" y="5075645"/>
            <a:ext cx="324283" cy="36269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Calibri"/>
              <a:ea typeface="맑은 고딕"/>
              <a:cs typeface="Calibri"/>
            </a:endParaRPr>
          </a:p>
        </p:txBody>
      </p:sp>
      <p:sp>
        <p:nvSpPr>
          <p:cNvPr id="65" name=""/>
          <p:cNvSpPr txBox="1"/>
          <p:nvPr/>
        </p:nvSpPr>
        <p:spPr>
          <a:xfrm>
            <a:off x="384377" y="139158"/>
            <a:ext cx="10832653" cy="43996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300" b="1"/>
              <a:t>시뮬레이션 </a:t>
            </a:r>
            <a:r>
              <a:rPr lang="en-US" altLang="ko-KR" sz="2300" b="1"/>
              <a:t>set up</a:t>
            </a:r>
            <a:endParaRPr lang="en-US" altLang="ko-KR" sz="2300" b="1"/>
          </a:p>
        </p:txBody>
      </p:sp>
      <p:sp>
        <p:nvSpPr>
          <p:cNvPr id="84" name=""/>
          <p:cNvSpPr txBox="1"/>
          <p:nvPr/>
        </p:nvSpPr>
        <p:spPr>
          <a:xfrm>
            <a:off x="521931" y="849883"/>
            <a:ext cx="11466481" cy="1739012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914400" rtl="0" eaLnBrk="1" latinLnBrk="1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Microtron Beam Energy =  6.5 [MeV]</a:t>
            </a:r>
            <a:endPara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Calibri"/>
              <a:ea typeface="맑은 고딕"/>
              <a:cs typeface="Calibri"/>
            </a:endParaRPr>
          </a:p>
          <a:p>
            <a:pPr marL="0" indent="0" algn="l" defTabSz="914400" rtl="0" eaLnBrk="1" latinLnBrk="1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Momentum spread =</a:t>
            </a:r>
            <a:endPara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Calibri"/>
              <a:ea typeface="맑은 고딕"/>
              <a:cs typeface="Calibri"/>
            </a:endParaRPr>
          </a:p>
          <a:p>
            <a:pPr marL="0" indent="0" algn="l" defTabSz="914400" rtl="0" eaLnBrk="1" latinLnBrk="1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Particel number =  </a:t>
            </a:r>
            <a:endPara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Calibri"/>
              <a:ea typeface="맑은 고딕"/>
              <a:cs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6" name=""/>
              <p:cNvSpPr/>
              <p:nvPr/>
            </p:nvSpPr>
            <p:spPr>
              <a:xfrm>
                <a:off x="2665479" y="1567570"/>
                <a:ext cx="1133475" cy="381000"/>
              </a:xfrm>
              <a:custGeom>
                <a:avLst/>
                <a:gd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14400" h="914400">
                    <a:moveTo>
                      <a:pt x="0" y="0"/>
                    </a:moveTo>
                    <a:lnTo>
                      <a:pt x="914400" y="0"/>
                    </a:lnTo>
                    <a:lnTo>
                      <a:pt x="914400" y="914400"/>
                    </a:lnTo>
                    <a:lnTo>
                      <a:pt x="0" y="914400"/>
                    </a:lnTo>
                    <a:close/>
                  </a:path>
                </a:pathLst>
              </a:custGeom>
            </p:spPr>
            <p:txBody>
              <a:bodyPr/>
              <a:lstStyle/>
              <a:p>
                <a:pPr algn="l"/>
                <a14:m xmlns:m="http://schemas.openxmlformats.org/officeDocument/2006/math" xmlns:mc="http://schemas.openxmlformats.org/markup-compatibility/2006" xmlns:ho="http://schemas.haansoft.com/office/8.0" mc:Ignorable="ho" ho:hncCreate="1">
                  <m:oMathPara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1800">
                          <a:latin typeface="Cambria Math"/>
                          <a:sym typeface="Cambria Math"/>
                        </a:rPr>
                        <m:t>4</m:t>
                      </m:r>
                      <m:r>
                        <a:rPr sz="1800">
                          <a:latin typeface="Cambria Math"/>
                          <a:sym typeface="Cambria Math"/>
                        </a:rPr>
                        <m:t>×</m:t>
                      </m:r>
                      <m:sSup>
                        <m:sSupPr>
                          <m:ctrlPr>
                            <a:rPr sz="1800" i="1">
                              <a:latin typeface="Cambria Math"/>
                              <a:sym typeface="Cambria Math"/>
                            </a:rPr>
                          </m:ctrlPr>
                        </m:sSupPr>
                        <m:e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10</m:t>
                          </m:r>
                        </m:e>
                        <m:sup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-3</m:t>
                          </m:r>
                        </m:sup>
                      </m:sSup>
                    </m:oMath>
                  </m:oMathPara>
                </a14:m>
              </a:p>
            </p:txBody>
          </p:sp>
        </mc:Choice>
        <mc:Fallback>
          <p:sp>
            <p:nvSpPr>
              <p:cNvPr id="96" name=""/>
              <p:cNvSpPr txBox="1"/>
              <p:nvPr/>
            </p:nvSpPr>
            <p:spPr>
              <a:xfrm>
                <a:off x="2665479" y="1567570"/>
                <a:ext cx="1133475" cy="381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"/>
              <p:cNvSpPr/>
              <p:nvPr/>
            </p:nvSpPr>
            <p:spPr>
              <a:xfrm>
                <a:off x="2285527" y="2120384"/>
                <a:ext cx="1009650" cy="381000"/>
              </a:xfrm>
              <a:custGeom>
                <a:avLst/>
                <a:gd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14400" h="914400">
                    <a:moveTo>
                      <a:pt x="0" y="0"/>
                    </a:moveTo>
                    <a:lnTo>
                      <a:pt x="914400" y="0"/>
                    </a:lnTo>
                    <a:lnTo>
                      <a:pt x="914400" y="914400"/>
                    </a:lnTo>
                    <a:lnTo>
                      <a:pt x="0" y="914400"/>
                    </a:lnTo>
                    <a:close/>
                  </a:path>
                </a:pathLst>
              </a:custGeom>
            </p:spPr>
            <p:txBody>
              <a:bodyPr/>
              <a:lstStyle/>
              <a:p>
                <a:pPr algn="l"/>
                <a14:m xmlns:m="http://schemas.openxmlformats.org/officeDocument/2006/math" xmlns:mc="http://schemas.openxmlformats.org/markup-compatibility/2006" xmlns:ho="http://schemas.haansoft.com/office/8.0" mc:Ignorable="ho" ho:hncCreate="1">
                  <m:oMathPara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1800">
                          <a:latin typeface="Cambria Math"/>
                          <a:sym typeface="Cambria Math"/>
                        </a:rPr>
                        <m:t>1</m:t>
                      </m:r>
                      <m:r>
                        <a:rPr sz="1800">
                          <a:latin typeface="Cambria Math"/>
                          <a:sym typeface="Cambria Math"/>
                        </a:rPr>
                        <m:t>×</m:t>
                      </m:r>
                      <m:sSup>
                        <m:sSupPr>
                          <m:ctrlPr>
                            <a:rPr sz="1800" i="1">
                              <a:latin typeface="Cambria Math"/>
                              <a:sym typeface="Cambria Math"/>
                            </a:rPr>
                          </m:ctrlPr>
                        </m:sSupPr>
                        <m:e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10</m:t>
                          </m:r>
                        </m:e>
                        <m:sup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</a:p>
            </p:txBody>
          </p:sp>
        </mc:Choice>
        <mc:Fallback>
          <p:sp>
            <p:nvSpPr>
              <p:cNvPr id="97" name=""/>
              <p:cNvSpPr txBox="1"/>
              <p:nvPr/>
            </p:nvSpPr>
            <p:spPr>
              <a:xfrm>
                <a:off x="2285527" y="2120384"/>
                <a:ext cx="1009650" cy="3810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</p:sp>
        </mc:Fallback>
      </mc:AlternateContent>
      <p:sp>
        <p:nvSpPr>
          <p:cNvPr id="98" name=""/>
          <p:cNvSpPr txBox="1"/>
          <p:nvPr/>
        </p:nvSpPr>
        <p:spPr>
          <a:xfrm>
            <a:off x="762726" y="2752798"/>
            <a:ext cx="10454304" cy="35997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en-US" altLang="ko-KR"/>
          </a:p>
        </p:txBody>
      </p:sp>
      <p:graphicFrame>
        <p:nvGraphicFramePr>
          <p:cNvPr id="99" name=""/>
          <p:cNvGraphicFramePr>
            <a:graphicFrameLocks noGrp="1"/>
          </p:cNvGraphicFramePr>
          <p:nvPr/>
        </p:nvGraphicFramePr>
        <p:xfrm>
          <a:off x="521931" y="2588895"/>
          <a:ext cx="11029125" cy="3592001"/>
        </p:xfrm>
        <a:graphic>
          <a:graphicData uri="http://schemas.openxmlformats.org/drawingml/2006/table">
            <a:tbl>
              <a:tblPr firstRow="1" bandRow="1">
                <a:tableStyleId>{729D6073-5DEC-478E-BFBB-120F47F47B7E}</a:tableStyleId>
              </a:tblPr>
              <a:tblGrid>
                <a:gridCol w="3676375"/>
                <a:gridCol w="3676375"/>
                <a:gridCol w="3676375"/>
              </a:tblGrid>
              <a:tr h="513143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 lang="en-US" altLang="ko-KR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Horizontal</a:t>
                      </a:r>
                      <a:endParaRPr lang="en-US" altLang="ko-KR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Vertical</a:t>
                      </a:r>
                      <a:endParaRPr lang="en-US" altLang="ko-KR"/>
                    </a:p>
                  </a:txBody>
                  <a:tcPr marL="91440" marR="91440"/>
                </a:tc>
              </a:tr>
              <a:tr h="513143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r>
                        <a:rPr lang="en-US" altLang="ko-KR"/>
                        <a:t>RMS Emittance [cm rad]</a:t>
                      </a:r>
                      <a:endParaRPr lang="en-US" altLang="ko-KR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 lang="en-US" altLang="ko-KR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 lang="en-US" altLang="ko-KR"/>
                    </a:p>
                  </a:txBody>
                  <a:tcPr marL="91440" marR="91440"/>
                </a:tc>
              </a:tr>
              <a:tr h="513143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r>
                        <a:rPr lang="en-US" altLang="ko-KR"/>
                        <a:t>Beta [cm]</a:t>
                      </a:r>
                      <a:endParaRPr lang="en-US" altLang="ko-KR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50</a:t>
                      </a:r>
                      <a:endParaRPr lang="en-US" altLang="ko-KR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220</a:t>
                      </a:r>
                      <a:endParaRPr lang="en-US" altLang="ko-KR"/>
                    </a:p>
                  </a:txBody>
                  <a:tcPr marL="91440" marR="91440"/>
                </a:tc>
              </a:tr>
              <a:tr h="513143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r>
                        <a:rPr lang="en-US" altLang="ko-KR"/>
                        <a:t>Alpha</a:t>
                      </a:r>
                      <a:endParaRPr lang="en-US" altLang="ko-KR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-2.7</a:t>
                      </a:r>
                      <a:endParaRPr lang="en-US" altLang="ko-KR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0.5</a:t>
                      </a:r>
                      <a:endParaRPr lang="en-US" altLang="ko-KR"/>
                    </a:p>
                  </a:txBody>
                  <a:tcPr marL="91440" marR="91440"/>
                </a:tc>
              </a:tr>
              <a:tr h="513143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r>
                        <a:rPr lang="en-US" altLang="ko-KR"/>
                        <a:t>Gamma</a:t>
                      </a:r>
                      <a:endParaRPr lang="en-US" altLang="ko-KR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0.1658</a:t>
                      </a:r>
                      <a:endParaRPr lang="en-US" altLang="ko-KR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0.005682</a:t>
                      </a:r>
                      <a:endParaRPr lang="en-US" altLang="ko-KR"/>
                    </a:p>
                  </a:txBody>
                  <a:tcPr marL="91440" marR="91440"/>
                </a:tc>
              </a:tr>
              <a:tr h="513143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r>
                        <a:rPr lang="en-US" altLang="ko-KR"/>
                        <a:t>Dispersion [cm]</a:t>
                      </a:r>
                      <a:endParaRPr lang="en-US" altLang="ko-KR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44.2</a:t>
                      </a:r>
                      <a:endParaRPr lang="en-US" altLang="ko-KR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en-US" altLang="ko-KR"/>
                        <a:t>0</a:t>
                      </a:r>
                      <a:endParaRPr lang="en-US" altLang="ko-KR"/>
                    </a:p>
                  </a:txBody>
                  <a:tcPr marL="91440" marR="91440"/>
                </a:tc>
              </a:tr>
              <a:tr h="513143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r>
                        <a:rPr lang="en-US" altLang="ko-KR"/>
                        <a:t>Momentum spread</a:t>
                      </a:r>
                      <a:endParaRPr lang="en-US" altLang="ko-KR"/>
                    </a:p>
                  </a:txBody>
                  <a:tcPr marL="91440" marR="91440"/>
                </a:tc>
                <a:tc gridSpan="2"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 lang="en-US" altLang="ko-KR"/>
                    </a:p>
                  </a:txBody>
                  <a:tcPr marL="91440" marR="91440"/>
                </a:tc>
                <a:tc hMerge="1"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defRPr/>
                      </a:pPr>
                      <a:endParaRPr lang="en-US" altLang="ko-KR"/>
                    </a:p>
                  </a:txBody>
                  <a:tcPr marL="91440" marR="91440"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"/>
              <p:cNvSpPr/>
              <p:nvPr/>
            </p:nvSpPr>
            <p:spPr>
              <a:xfrm>
                <a:off x="5485053" y="3150870"/>
                <a:ext cx="1314450" cy="381000"/>
              </a:xfrm>
              <a:custGeom>
                <a:avLst/>
                <a:gd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14400" h="914400">
                    <a:moveTo>
                      <a:pt x="0" y="0"/>
                    </a:moveTo>
                    <a:lnTo>
                      <a:pt x="914400" y="0"/>
                    </a:lnTo>
                    <a:lnTo>
                      <a:pt x="914400" y="914400"/>
                    </a:lnTo>
                    <a:lnTo>
                      <a:pt x="0" y="914400"/>
                    </a:lnTo>
                    <a:close/>
                  </a:path>
                </a:pathLst>
              </a:custGeom>
            </p:spPr>
            <p:txBody>
              <a:bodyPr/>
              <a:lstStyle/>
              <a:p>
                <a:pPr algn="l"/>
                <a14:m xmlns:m="http://schemas.openxmlformats.org/officeDocument/2006/math" xmlns:mc="http://schemas.openxmlformats.org/markup-compatibility/2006" xmlns:ho="http://schemas.haansoft.com/office/8.0" mc:Ignorable="ho" ho:hncCreate="1">
                  <m:oMathPara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1800">
                          <a:latin typeface="Cambria Math"/>
                          <a:sym typeface="Cambria Math"/>
                        </a:rPr>
                        <m:t>1</m:t>
                      </m:r>
                      <m:r>
                        <a:rPr sz="1800">
                          <a:latin typeface="Cambria Math"/>
                          <a:sym typeface="Cambria Math"/>
                        </a:rPr>
                        <m:t>.5</m:t>
                      </m:r>
                      <m:r>
                        <a:rPr sz="1800">
                          <a:latin typeface="Cambria Math"/>
                          <a:sym typeface="Cambria Math"/>
                        </a:rPr>
                        <m:t>×</m:t>
                      </m:r>
                      <m:sSup>
                        <m:sSupPr>
                          <m:ctrlPr>
                            <a:rPr sz="1800" i="1">
                              <a:latin typeface="Cambria Math"/>
                              <a:sym typeface="Cambria Math"/>
                            </a:rPr>
                          </m:ctrlPr>
                        </m:sSupPr>
                        <m:e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10</m:t>
                          </m:r>
                        </m:e>
                        <m:sup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-</m:t>
                          </m:r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</a:p>
            </p:txBody>
          </p:sp>
        </mc:Choice>
        <mc:Fallback>
          <p:sp>
            <p:nvSpPr>
              <p:cNvPr id="100" name=""/>
              <p:cNvSpPr txBox="1"/>
              <p:nvPr/>
            </p:nvSpPr>
            <p:spPr>
              <a:xfrm>
                <a:off x="5485053" y="3150870"/>
                <a:ext cx="1314450" cy="3810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"/>
              <p:cNvSpPr/>
              <p:nvPr/>
            </p:nvSpPr>
            <p:spPr>
              <a:xfrm>
                <a:off x="9053008" y="3152775"/>
                <a:ext cx="1314450" cy="381000"/>
              </a:xfrm>
              <a:custGeom>
                <a:avLst/>
                <a:gd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14400" h="914400">
                    <a:moveTo>
                      <a:pt x="0" y="0"/>
                    </a:moveTo>
                    <a:lnTo>
                      <a:pt x="914400" y="0"/>
                    </a:lnTo>
                    <a:lnTo>
                      <a:pt x="914400" y="914400"/>
                    </a:lnTo>
                    <a:lnTo>
                      <a:pt x="0" y="914400"/>
                    </a:lnTo>
                    <a:close/>
                  </a:path>
                </a:pathLst>
              </a:custGeom>
            </p:spPr>
            <p:txBody>
              <a:bodyPr/>
              <a:lstStyle/>
              <a:p>
                <a:pPr algn="l"/>
                <a14:m xmlns:m="http://schemas.openxmlformats.org/officeDocument/2006/math" xmlns:mc="http://schemas.openxmlformats.org/markup-compatibility/2006" xmlns:ho="http://schemas.haansoft.com/office/8.0" mc:Ignorable="ho" ho:hncCreate="1">
                  <m:oMathPara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1800">
                          <a:latin typeface="Cambria Math"/>
                          <a:sym typeface="Cambria Math"/>
                        </a:rPr>
                        <m:t>3</m:t>
                      </m:r>
                      <m:r>
                        <a:rPr sz="1800">
                          <a:latin typeface="Cambria Math"/>
                          <a:sym typeface="Cambria Math"/>
                        </a:rPr>
                        <m:t>.5</m:t>
                      </m:r>
                      <m:r>
                        <a:rPr sz="1800">
                          <a:latin typeface="Cambria Math"/>
                          <a:sym typeface="Cambria Math"/>
                        </a:rPr>
                        <m:t>×</m:t>
                      </m:r>
                      <m:sSup>
                        <m:sSupPr>
                          <m:ctrlPr>
                            <a:rPr sz="1800" i="1">
                              <a:latin typeface="Cambria Math"/>
                              <a:sym typeface="Cambria Math"/>
                            </a:rPr>
                          </m:ctrlPr>
                        </m:sSupPr>
                        <m:e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10</m:t>
                          </m:r>
                        </m:e>
                        <m:sup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-</m:t>
                          </m:r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</a:p>
            </p:txBody>
          </p:sp>
        </mc:Choice>
        <mc:Fallback>
          <p:sp>
            <p:nvSpPr>
              <p:cNvPr id="101" name=""/>
              <p:cNvSpPr txBox="1"/>
              <p:nvPr/>
            </p:nvSpPr>
            <p:spPr>
              <a:xfrm>
                <a:off x="9053008" y="3152775"/>
                <a:ext cx="1314450" cy="3810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"/>
              <p:cNvSpPr/>
              <p:nvPr/>
            </p:nvSpPr>
            <p:spPr>
              <a:xfrm>
                <a:off x="7335481" y="5736798"/>
                <a:ext cx="1133475" cy="381000"/>
              </a:xfrm>
              <a:custGeom>
                <a:avLst/>
                <a:gd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14400" h="914400">
                    <a:moveTo>
                      <a:pt x="0" y="0"/>
                    </a:moveTo>
                    <a:lnTo>
                      <a:pt x="914400" y="0"/>
                    </a:lnTo>
                    <a:lnTo>
                      <a:pt x="914400" y="914400"/>
                    </a:lnTo>
                    <a:lnTo>
                      <a:pt x="0" y="914400"/>
                    </a:lnTo>
                    <a:close/>
                  </a:path>
                </a:pathLst>
              </a:custGeom>
            </p:spPr>
            <p:txBody>
              <a:bodyPr/>
              <a:lstStyle/>
              <a:p>
                <a:pPr algn="l"/>
                <a14:m xmlns:m="http://schemas.openxmlformats.org/officeDocument/2006/math" xmlns:mc="http://schemas.openxmlformats.org/markup-compatibility/2006" xmlns:ho="http://schemas.haansoft.com/office/8.0" mc:Ignorable="ho" ho:hncCreate="1">
                  <m:oMathPara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1800">
                          <a:latin typeface="Cambria Math"/>
                          <a:sym typeface="Cambria Math"/>
                        </a:rPr>
                        <m:t>4</m:t>
                      </m:r>
                      <m:r>
                        <a:rPr sz="1800">
                          <a:latin typeface="Cambria Math"/>
                          <a:sym typeface="Cambria Math"/>
                        </a:rPr>
                        <m:t>×</m:t>
                      </m:r>
                      <m:sSup>
                        <m:sSupPr>
                          <m:ctrlPr>
                            <a:rPr sz="1800" i="1">
                              <a:latin typeface="Cambria Math"/>
                              <a:sym typeface="Cambria Math"/>
                            </a:rPr>
                          </m:ctrlPr>
                        </m:sSupPr>
                        <m:e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10</m:t>
                          </m:r>
                        </m:e>
                        <m:sup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-</m:t>
                          </m:r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</a:p>
            </p:txBody>
          </p:sp>
        </mc:Choice>
        <mc:Fallback>
          <p:sp>
            <p:nvSpPr>
              <p:cNvPr id="102" name=""/>
              <p:cNvSpPr txBox="1"/>
              <p:nvPr/>
            </p:nvSpPr>
            <p:spPr>
              <a:xfrm>
                <a:off x="7335481" y="5736798"/>
                <a:ext cx="1133475" cy="3810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37498" y="1442398"/>
            <a:ext cx="11317004" cy="3973202"/>
          </a:xfrm>
          <a:prstGeom prst="rect">
            <a:avLst/>
          </a:prstGeom>
        </p:spPr>
      </p:pic>
      <p:sp>
        <p:nvSpPr>
          <p:cNvPr id="6" name=""/>
          <p:cNvSpPr txBox="1"/>
          <p:nvPr/>
        </p:nvSpPr>
        <p:spPr>
          <a:xfrm>
            <a:off x="74812" y="133352"/>
            <a:ext cx="6861698" cy="42468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200" b="1"/>
              <a:t>초기 빔 </a:t>
            </a:r>
            <a:r>
              <a:rPr lang="en-US" altLang="ko-KR" sz="2200" b="1"/>
              <a:t>plot</a:t>
            </a:r>
            <a:endParaRPr lang="ko-KR" altLang="en-US" sz="22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xmlns:mc="http://schemas.openxmlformats.org/markup-compatibility/2006" xmlns:a14="http://schemas.microsoft.com/office/drawing/2010/main" mc:Ignorable="a14 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"/>
          <p:cNvSpPr txBox="1"/>
          <p:nvPr/>
        </p:nvSpPr>
        <p:spPr>
          <a:xfrm>
            <a:off x="209919" y="261704"/>
            <a:ext cx="6861698" cy="42468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200" b="1"/>
              <a:t>초기 빔 </a:t>
            </a:r>
            <a:r>
              <a:rPr lang="en-US" altLang="ko-KR" sz="2200" b="1"/>
              <a:t>plot</a:t>
            </a:r>
            <a:endParaRPr lang="ko-KR" altLang="en-US" sz="2200" b="1"/>
          </a:p>
        </p:txBody>
      </p:sp>
      <p:sp>
        <p:nvSpPr>
          <p:cNvPr id="7" name=""/>
          <p:cNvSpPr txBox="1"/>
          <p:nvPr/>
        </p:nvSpPr>
        <p:spPr>
          <a:xfrm>
            <a:off x="533585" y="1047749"/>
            <a:ext cx="11124830" cy="36365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잘 생성되었는지를 확인하는 방법</a:t>
            </a:r>
            <a:r>
              <a:rPr lang="en-US" altLang="ko-KR"/>
              <a:t>!</a:t>
            </a:r>
            <a:endParaRPr lang="en-US" altLang="ko-KR"/>
          </a:p>
        </p:txBody>
      </p:sp>
      <p:sp>
        <p:nvSpPr>
          <p:cNvPr id="8" name=""/>
          <p:cNvSpPr txBox="1"/>
          <p:nvPr/>
        </p:nvSpPr>
        <p:spPr>
          <a:xfrm>
            <a:off x="533585" y="1974850"/>
            <a:ext cx="10813866" cy="36639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"/>
              <p:cNvSpPr/>
              <p:nvPr/>
            </p:nvSpPr>
            <p:spPr>
              <a:xfrm>
                <a:off x="644930" y="1751012"/>
                <a:ext cx="6648450" cy="447675"/>
              </a:xfrm>
              <a:custGeom>
                <a:avLst/>
                <a:gdLst/>
                <a:cxnLst>
                  <a:cxn ang="3cd4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914400" h="914400">
                    <a:moveTo>
                      <a:pt x="0" y="0"/>
                    </a:moveTo>
                    <a:lnTo>
                      <a:pt x="914400" y="0"/>
                    </a:lnTo>
                    <a:lnTo>
                      <a:pt x="914400" y="914400"/>
                    </a:lnTo>
                    <a:lnTo>
                      <a:pt x="0" y="914400"/>
                    </a:lnTo>
                    <a:close/>
                  </a:path>
                </a:pathLst>
              </a:custGeom>
            </p:spPr>
            <p:txBody>
              <a:bodyPr/>
              <a:lstStyle/>
              <a:p>
                <a:pPr algn="l"/>
                <a14:m xmlns:m="http://schemas.openxmlformats.org/officeDocument/2006/math" xmlns:mc="http://schemas.openxmlformats.org/markup-compatibility/2006" xmlns:ho="http://schemas.haansoft.com/office/8.0" mc:Ignorable="ho" ho:hncCreate="1">
                  <m:oMathPara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1800" i="1">
                              <a:latin typeface="Cambria Math"/>
                              <a:sym typeface="Cambria Math"/>
                            </a:rPr>
                          </m:ctrlPr>
                        </m:sSubPr>
                        <m:e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𝜎</m:t>
                          </m:r>
                        </m:e>
                        <m:sub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𝑥</m:t>
                          </m:r>
                        </m:sub>
                      </m:sSub>
                      <m:r>
                        <a:rPr sz="1800" i="1">
                          <a:latin typeface="Cambria Math"/>
                          <a:sym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sz="1800" i="1">
                              <a:latin typeface="Cambria Math"/>
                              <a:sym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sz="1800" i="1">
                                  <a:latin typeface="Cambria Math"/>
                                  <a:sym typeface="Cambria Math"/>
                                </a:rPr>
                              </m:ctrlPr>
                            </m:sSubPr>
                            <m:e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sz="1800" i="1">
                                  <a:latin typeface="Cambria Math"/>
                                  <a:sym typeface="Cambria Math"/>
                                </a:rPr>
                              </m:ctrlPr>
                            </m:sSubPr>
                            <m:e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sz="1800" i="1">
                                  <a:latin typeface="Cambria Math"/>
                                  <a:sym typeface="Cambria Math"/>
                                </a:rPr>
                              </m:ctrlPr>
                            </m:sSupPr>
                            <m:e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sz="1800" i="1">
                                      <a:latin typeface="Cambria Math"/>
                                      <a:sym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sz="1800" i="1">
                                      <a:latin typeface="Cambria Math"/>
                                      <a:sym typeface="Cambria Math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sz="1800" i="1">
                                      <a:latin typeface="Cambria Math"/>
                                      <a:sym typeface="Cambria Math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sz="1800" i="1">
                                      <a:latin typeface="Cambria Math"/>
                                      <a:sym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sz="1800" i="1">
                                      <a:latin typeface="Cambria Math"/>
                                      <a:sym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sz="1800" i="1">
                                      <a:latin typeface="Cambria Math"/>
                                      <a:sym typeface="Cambria Math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sz="1800" i="1">
                          <a:latin typeface="Cambria Math"/>
                          <a:sym typeface="Cambria Math"/>
                        </a:rPr>
                        <m:t xml:space="preserve">= </m:t>
                      </m:r>
                      <m:rad>
                        <m:radPr>
                          <m:degHide m:val="on"/>
                          <m:ctrlPr>
                            <a:rPr sz="1800" i="1">
                              <a:latin typeface="Cambria Math"/>
                              <a:sym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sz="1800" i="1">
                                  <a:latin typeface="Cambria Math"/>
                                  <a:sym typeface="Cambria Math"/>
                                </a:rPr>
                              </m:ctrlPr>
                            </m:sSupPr>
                            <m:e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0.087</m:t>
                              </m:r>
                            </m:e>
                            <m:sup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sz="1800" i="1">
                              <a:latin typeface="Cambria Math"/>
                              <a:sym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sz="1800" i="1">
                                  <a:latin typeface="Cambria Math"/>
                                  <a:sym typeface="Cambria Math"/>
                                </a:rPr>
                              </m:ctrlPr>
                            </m:sSupPr>
                            <m:e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(44.2</m:t>
                              </m:r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×</m:t>
                              </m:r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0.0043)</m:t>
                              </m:r>
                            </m:e>
                            <m:sup>
                              <m:r>
                                <a:rPr sz="1800" i="1">
                                  <a:latin typeface="Cambria Math"/>
                                  <a:sym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sz="1800" i="1">
                          <a:latin typeface="Cambria Math"/>
                          <a:sym typeface="Cambria Math"/>
                        </a:rPr>
                        <m:t>≈</m:t>
                      </m:r>
                      <m:r>
                        <a:rPr sz="1800" i="1">
                          <a:latin typeface="Cambria Math"/>
                          <a:sym typeface="Cambria Math"/>
                        </a:rPr>
                        <m:t xml:space="preserve">0.209 </m:t>
                      </m:r>
                      <m:r>
                        <a:rPr sz="1800" i="1">
                          <a:latin typeface="Cambria Math"/>
                          <a:sym typeface="Cambria Math"/>
                        </a:rPr>
                        <m:t>𝑐</m:t>
                      </m:r>
                      <m:r>
                        <a:rPr sz="1800" i="1">
                          <a:latin typeface="Cambria Math"/>
                          <a:sym typeface="Cambria Math"/>
                        </a:rPr>
                        <m:t>𝑚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9" name=""/>
              <p:cNvSpPr txBox="1"/>
              <p:nvPr/>
            </p:nvSpPr>
            <p:spPr>
              <a:xfrm>
                <a:off x="644930" y="1751012"/>
                <a:ext cx="6648450" cy="4476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</p:sp>
        </mc:Fallback>
      </mc:AlternateContent>
      <p:pic>
        <p:nvPicPr>
          <p:cNvPr id="11" name=""/>
          <p:cNvPicPr>
            <a:picLocks noChangeAspect="1"/>
          </p:cNvPicPr>
          <p:nvPr/>
        </p:nvPicPr>
        <p:blipFill rotWithShape="1">
          <a:blip r:embed="rId3"/>
          <a:srcRect l="65830"/>
          <a:stretch>
            <a:fillRect/>
          </a:stretch>
        </p:blipFill>
        <p:spPr>
          <a:xfrm>
            <a:off x="7494094" y="686391"/>
            <a:ext cx="4474584" cy="4597897"/>
          </a:xfrm>
          <a:prstGeom prst="rect">
            <a:avLst/>
          </a:prstGeom>
        </p:spPr>
      </p:pic>
      <p:sp>
        <p:nvSpPr>
          <p:cNvPr id="16" name=""/>
          <p:cNvSpPr/>
          <p:nvPr/>
        </p:nvSpPr>
        <p:spPr>
          <a:xfrm rot="5400000">
            <a:off x="6585234" y="5457831"/>
            <a:ext cx="972766" cy="959255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cxnSp>
        <p:nvCxnSpPr>
          <p:cNvPr id="19" name=""/>
          <p:cNvCxnSpPr/>
          <p:nvPr/>
        </p:nvCxnSpPr>
        <p:spPr>
          <a:xfrm>
            <a:off x="8145646" y="6683496"/>
            <a:ext cx="35127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"/>
          <p:cNvSpPr/>
          <p:nvPr/>
        </p:nvSpPr>
        <p:spPr>
          <a:xfrm>
            <a:off x="8199253" y="5212329"/>
            <a:ext cx="3459161" cy="1450259"/>
          </a:xfrm>
          <a:custGeom>
            <a:avLst/>
            <a:gdLst>
              <a:gd name="connsiteX0" fmla="*/ -4665 w 3459161"/>
              <a:gd name="connsiteY0" fmla="*/ 1417935 h 1450259"/>
              <a:gd name="connsiteX1" fmla="*/ 1260487 w 3459161"/>
              <a:gd name="connsiteY1" fmla="*/ 1316141 h 1450259"/>
              <a:gd name="connsiteX2" fmla="*/ 1754914 w 3459161"/>
              <a:gd name="connsiteY2" fmla="*/ 91 h 1450259"/>
              <a:gd name="connsiteX3" fmla="*/ 2300239 w 3459161"/>
              <a:gd name="connsiteY3" fmla="*/ 1287057 h 1450259"/>
              <a:gd name="connsiteX4" fmla="*/ 3463596 w 3459161"/>
              <a:gd name="connsiteY4" fmla="*/ 1417935 h 145025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9161" h="1450259">
                <a:moveTo>
                  <a:pt x="-4665" y="1417935"/>
                </a:moveTo>
                <a:cubicBezTo>
                  <a:pt x="206194" y="1400969"/>
                  <a:pt x="967223" y="1552449"/>
                  <a:pt x="1260487" y="1316141"/>
                </a:cubicBezTo>
                <a:cubicBezTo>
                  <a:pt x="1553751" y="1079833"/>
                  <a:pt x="1581621" y="4939"/>
                  <a:pt x="1754914" y="91"/>
                </a:cubicBezTo>
                <a:cubicBezTo>
                  <a:pt x="1928205" y="-4756"/>
                  <a:pt x="2015458" y="1050750"/>
                  <a:pt x="2300239" y="1287057"/>
                </a:cubicBezTo>
                <a:cubicBezTo>
                  <a:pt x="2585019" y="1523365"/>
                  <a:pt x="3269703" y="1396122"/>
                  <a:pt x="3463596" y="1417935"/>
                </a:cubicBezTo>
              </a:path>
            </a:pathLst>
          </a:custGeom>
          <a:noFill/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>
              <a:highlight>
                <a:srgbClr val="ffff00"/>
              </a:highlight>
            </a:endParaRPr>
          </a:p>
        </p:txBody>
      </p:sp>
      <p:graphicFrame>
        <p:nvGraphicFramePr>
          <p:cNvPr id="25" name=""/>
          <p:cNvGraphicFramePr/>
          <p:nvPr/>
        </p:nvGraphicFramePr>
        <p:xfrm>
          <a:off x="209919" y="2821554"/>
          <a:ext cx="7200900" cy="2390775"/>
        </p:xfrm>
        <a:graphic>
          <a:graphicData uri="http://schemas.openxmlformats.org/drawingml/2006/table">
            <a:tbl>
              <a:tblPr firstRow="1" bandRow="1">
                <a:tableStyleId>{729D6073-5DEC-478E-BFBB-120F47F47B7E}</a:tableStyleId>
              </a:tblPr>
              <a:tblGrid>
                <a:gridCol w="1440180"/>
                <a:gridCol w="1440180"/>
                <a:gridCol w="1440180"/>
                <a:gridCol w="1440180"/>
                <a:gridCol w="1440180"/>
              </a:tblGrid>
              <a:tr h="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ko-KR" altLang="en-US"/>
                        <a:t>항목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ko-KR" altLang="en-US"/>
                        <a:t>실행 값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ko-KR" altLang="en-US"/>
                        <a:t>계산값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r>
                        <a:rPr lang="ko-KR" altLang="en-US"/>
                        <a:t>차이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</a:tr>
              <a:tr h="0">
                <a:tc>
                  <a:txBody>
                    <a:bodyPr vert="horz" lIns="91440" tIns="45720" rIns="91440" bIns="45720" anchor="t" anchorCtr="0"/>
                    <a:p>
                      <a:pPr algn="ctr">
                        <a:defRPr/>
                      </a:pPr>
                      <a:r>
                        <a:rPr xmlns:mc="http://schemas.openxmlformats.org/markup-compatibility/2006" xmlns:hp="http://schemas.haansoft.com/office/presentation/8.0" sz="1800" b="0" i="0" strike="noStrike" mc:Ignorable="hp" hp:hslEmbossed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σₓ</a:t>
                      </a:r>
                      <a:endParaRPr xmlns:mc="http://schemas.openxmlformats.org/markup-compatibility/2006" xmlns:hp="http://schemas.haansoft.com/office/presentation/8.0" sz="1800" b="0" i="0" strike="noStrike" mc:Ignorable="hp" hp:hslEmbossed="0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ea typeface="굴림"/>
                      </a:endParaRPr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p>
                      <a:pPr algn="ctr">
                        <a:defRPr/>
                      </a:pPr>
                      <a:r>
                        <a:rPr xmlns:mc="http://schemas.openxmlformats.org/markup-compatibility/2006" xmlns:hp="http://schemas.haansoft.com/office/presentation/8.0" sz="1800" b="0" i="0" strike="noStrike" mc:Ignorable="hp" hp:hslEmbossed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0.2081 cm</a:t>
                      </a:r>
                      <a:endParaRPr xmlns:mc="http://schemas.openxmlformats.org/markup-compatibility/2006" xmlns:hp="http://schemas.haansoft.com/office/presentation/8.0" sz="1800" b="0" i="0" strike="noStrike" mc:Ignorable="hp" hp:hslEmbossed="0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ea typeface="굴림"/>
                      </a:endParaRPr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p>
                      <a:pPr algn="ctr">
                        <a:defRPr/>
                      </a:pPr>
                      <a:r>
                        <a:rPr xmlns:mc="http://schemas.openxmlformats.org/markup-compatibility/2006" xmlns:hp="http://schemas.haansoft.com/office/presentation/8.0" sz="1800" b="0" i="0" strike="noStrike" mc:Ignorable="hp" hp:hslEmbossed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0.209 cm</a:t>
                      </a:r>
                      <a:endParaRPr xmlns:mc="http://schemas.openxmlformats.org/markup-compatibility/2006" xmlns:hp="http://schemas.haansoft.com/office/presentation/8.0" sz="1800" b="0" i="0" strike="noStrike" mc:Ignorable="hp" hp:hslEmbossed="0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ea typeface="굴림"/>
                      </a:endParaRPr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p>
                      <a:pPr algn="ctr">
                        <a:defRPr/>
                      </a:pPr>
                      <a:r>
                        <a:rPr xmlns:mc="http://schemas.openxmlformats.org/markup-compatibility/2006" xmlns:hp="http://schemas.haansoft.com/office/presentation/8.0" sz="1800" b="0" i="0" strike="noStrike" mc:Ignorable="hp" hp:hslEmbossed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−0.0009 cm</a:t>
                      </a:r>
                      <a:endParaRPr xmlns:mc="http://schemas.openxmlformats.org/markup-compatibility/2006" xmlns:hp="http://schemas.haansoft.com/office/presentation/8.0" sz="1800" b="0" i="0" strike="noStrike" mc:Ignorable="hp" hp:hslEmbossed="0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ea typeface="굴림"/>
                      </a:endParaRPr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p>
                      <a:pPr algn="ctr">
                        <a:defRPr/>
                      </a:pPr>
                      <a:r>
                        <a:rPr xmlns:mc="http://schemas.openxmlformats.org/markup-compatibility/2006" xmlns:hp="http://schemas.haansoft.com/office/presentation/8.0" sz="1800" b="0" i="0" strike="noStrike" mc:Ignorable="hp" hp:hslEmbossed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0.4%</a:t>
                      </a:r>
                      <a:endParaRPr xmlns:mc="http://schemas.openxmlformats.org/markup-compatibility/2006" xmlns:hp="http://schemas.haansoft.com/office/presentation/8.0" sz="1800" b="0" i="0" strike="noStrike" mc:Ignorable="hp" hp:hslEmbossed="0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ea typeface="굴림"/>
                      </a:endParaRPr>
                    </a:p>
                  </a:txBody>
                  <a:tcPr marL="91440" marR="91440"/>
                </a:tc>
              </a:tr>
              <a:tr h="0">
                <a:tc>
                  <a:txBody>
                    <a:bodyPr vert="horz" lIns="91440" tIns="45720" rIns="91440" bIns="45720" anchor="t" anchorCtr="0"/>
                    <a:p>
                      <a:pPr algn="ctr">
                        <a:defRPr/>
                      </a:pPr>
                      <a:r>
                        <a:rPr xmlns:mc="http://schemas.openxmlformats.org/markup-compatibility/2006" xmlns:hp="http://schemas.haansoft.com/office/presentation/8.0" sz="1800" b="0" i="0" strike="noStrike" mc:Ignorable="hp" hp:hslEmbossed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beam95ₓ</a:t>
                      </a:r>
                      <a:endParaRPr xmlns:mc="http://schemas.openxmlformats.org/markup-compatibility/2006" xmlns:hp="http://schemas.haansoft.com/office/presentation/8.0" sz="1800" b="0" i="0" strike="noStrike" mc:Ignorable="hp" hp:hslEmbossed="0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ea typeface="굴림"/>
                      </a:endParaRPr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p>
                      <a:pPr algn="ctr">
                        <a:defRPr/>
                      </a:pPr>
                      <a:r>
                        <a:rPr xmlns:mc="http://schemas.openxmlformats.org/markup-compatibility/2006" xmlns:hp="http://schemas.haansoft.com/office/presentation/8.0" sz="1800" b="0" i="0" strike="noStrike" mc:Ignorable="hp" hp:hslEmbossed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0.4162 cm</a:t>
                      </a:r>
                      <a:endParaRPr xmlns:mc="http://schemas.openxmlformats.org/markup-compatibility/2006" xmlns:hp="http://schemas.haansoft.com/office/presentation/8.0" sz="1800" b="0" i="0" strike="noStrike" mc:Ignorable="hp" hp:hslEmbossed="0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ea typeface="굴림"/>
                      </a:endParaRPr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p>
                      <a:pPr algn="ctr">
                        <a:defRPr/>
                      </a:pPr>
                      <a:r>
                        <a:rPr xmlns:mc="http://schemas.openxmlformats.org/markup-compatibility/2006" xmlns:hp="http://schemas.haansoft.com/office/presentation/8.0" sz="1800" b="0" i="0" strike="noStrike" mc:Ignorable="hp" hp:hslEmbossed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2·0.209 = 0.418 cm</a:t>
                      </a:r>
                      <a:endParaRPr xmlns:mc="http://schemas.openxmlformats.org/markup-compatibility/2006" xmlns:hp="http://schemas.haansoft.com/office/presentation/8.0" sz="1800" b="0" i="0" strike="noStrike" mc:Ignorable="hp" hp:hslEmbossed="0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ea typeface="굴림"/>
                      </a:endParaRPr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p>
                      <a:pPr algn="ctr">
                        <a:defRPr/>
                      </a:pPr>
                      <a:r>
                        <a:rPr xmlns:mc="http://schemas.openxmlformats.org/markup-compatibility/2006" xmlns:hp="http://schemas.haansoft.com/office/presentation/8.0" sz="1800" b="0" i="0" strike="noStrike" mc:Ignorable="hp" hp:hslEmbossed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−0.0018 cm</a:t>
                      </a:r>
                      <a:endParaRPr xmlns:mc="http://schemas.openxmlformats.org/markup-compatibility/2006" xmlns:hp="http://schemas.haansoft.com/office/presentation/8.0" sz="1800" b="0" i="0" strike="noStrike" mc:Ignorable="hp" hp:hslEmbossed="0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ea typeface="굴림"/>
                      </a:endParaRPr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p>
                      <a:pPr algn="ctr">
                        <a:defRPr/>
                      </a:pPr>
                      <a:r>
                        <a:rPr xmlns:mc="http://schemas.openxmlformats.org/markup-compatibility/2006" xmlns:hp="http://schemas.haansoft.com/office/presentation/8.0" sz="1800" b="0" i="0" strike="noStrike" mc:Ignorable="hp" hp:hslEmbossed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0.4%</a:t>
                      </a:r>
                      <a:endParaRPr xmlns:mc="http://schemas.openxmlformats.org/markup-compatibility/2006" xmlns:hp="http://schemas.haansoft.com/office/presentation/8.0" sz="1800" b="0" i="0" strike="noStrike" mc:Ignorable="hp" hp:hslEmbossed="0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ea typeface="굴림"/>
                      </a:endParaRPr>
                    </a:p>
                  </a:txBody>
                  <a:tcPr marL="91440" marR="91440"/>
                </a:tc>
              </a:tr>
              <a:tr h="0">
                <a:tc>
                  <a:txBody>
                    <a:bodyPr vert="horz" lIns="91440" tIns="45720" rIns="91440" bIns="45720" anchor="t" anchorCtr="0"/>
                    <a:p>
                      <a:pPr algn="ctr">
                        <a:defRPr/>
                      </a:pPr>
                      <a:r>
                        <a:rPr xmlns:mc="http://schemas.openxmlformats.org/markup-compatibility/2006" xmlns:hp="http://schemas.haansoft.com/office/presentation/8.0" sz="1800" b="0" i="0" strike="noStrike" mc:Ignorable="hp" hp:hslEmbossed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σᵧ</a:t>
                      </a:r>
                      <a:endParaRPr xmlns:mc="http://schemas.openxmlformats.org/markup-compatibility/2006" xmlns:hp="http://schemas.haansoft.com/office/presentation/8.0" sz="1800" b="0" i="0" strike="noStrike" mc:Ignorable="hp" hp:hslEmbossed="0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ea typeface="굴림"/>
                      </a:endParaRPr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p>
                      <a:pPr algn="ctr">
                        <a:defRPr/>
                      </a:pPr>
                      <a:r>
                        <a:rPr xmlns:mc="http://schemas.openxmlformats.org/markup-compatibility/2006" xmlns:hp="http://schemas.haansoft.com/office/presentation/8.0" sz="1800" b="0" i="0" strike="noStrike" mc:Ignorable="hp" hp:hslEmbossed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0.0881 cm</a:t>
                      </a:r>
                      <a:endParaRPr xmlns:mc="http://schemas.openxmlformats.org/markup-compatibility/2006" xmlns:hp="http://schemas.haansoft.com/office/presentation/8.0" sz="1800" b="0" i="0" strike="noStrike" mc:Ignorable="hp" hp:hslEmbossed="0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ea typeface="굴림"/>
                      </a:endParaRPr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p>
                      <a:pPr algn="ctr">
                        <a:defRPr/>
                      </a:pPr>
                      <a:r>
                        <a:rPr xmlns:mc="http://schemas.openxmlformats.org/markup-compatibility/2006" xmlns:hp="http://schemas.haansoft.com/office/presentation/8.0" sz="1800" b="0" i="0" strike="noStrike" mc:Ignorable="hp" hp:hslEmbossed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0.0877 cm</a:t>
                      </a:r>
                      <a:endParaRPr xmlns:mc="http://schemas.openxmlformats.org/markup-compatibility/2006" xmlns:hp="http://schemas.haansoft.com/office/presentation/8.0" sz="1800" b="0" i="0" strike="noStrike" mc:Ignorable="hp" hp:hslEmbossed="0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ea typeface="굴림"/>
                      </a:endParaRPr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p>
                      <a:pPr algn="ctr">
                        <a:defRPr/>
                      </a:pPr>
                      <a:r>
                        <a:rPr xmlns:mc="http://schemas.openxmlformats.org/markup-compatibility/2006" xmlns:hp="http://schemas.haansoft.com/office/presentation/8.0" sz="1800" b="0" i="0" strike="noStrike" mc:Ignorable="hp" hp:hslEmbossed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+0.0004 cm</a:t>
                      </a:r>
                      <a:endParaRPr xmlns:mc="http://schemas.openxmlformats.org/markup-compatibility/2006" xmlns:hp="http://schemas.haansoft.com/office/presentation/8.0" sz="1800" b="0" i="0" strike="noStrike" mc:Ignorable="hp" hp:hslEmbossed="0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ea typeface="굴림"/>
                      </a:endParaRPr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p>
                      <a:pPr algn="ctr">
                        <a:defRPr/>
                      </a:pPr>
                      <a:r>
                        <a:rPr xmlns:mc="http://schemas.openxmlformats.org/markup-compatibility/2006" xmlns:hp="http://schemas.haansoft.com/office/presentation/8.0" sz="1800" b="0" i="0" strike="noStrike" mc:Ignorable="hp" hp:hslEmbossed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0.5%</a:t>
                      </a:r>
                      <a:endParaRPr xmlns:mc="http://schemas.openxmlformats.org/markup-compatibility/2006" xmlns:hp="http://schemas.haansoft.com/office/presentation/8.0" sz="1800" b="0" i="0" strike="noStrike" mc:Ignorable="hp" hp:hslEmbossed="0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ea typeface="굴림"/>
                      </a:endParaRPr>
                    </a:p>
                  </a:txBody>
                  <a:tcPr marL="91440" marR="91440"/>
                </a:tc>
              </a:tr>
              <a:tr h="0">
                <a:tc>
                  <a:txBody>
                    <a:bodyPr vert="horz" lIns="91440" tIns="45720" rIns="91440" bIns="45720" anchor="t" anchorCtr="0"/>
                    <a:p>
                      <a:pPr algn="ctr">
                        <a:defRPr/>
                      </a:pPr>
                      <a:r>
                        <a:rPr xmlns:mc="http://schemas.openxmlformats.org/markup-compatibility/2006" xmlns:hp="http://schemas.haansoft.com/office/presentation/8.0" sz="1800" b="0" i="0" strike="noStrike" mc:Ignorable="hp" hp:hslEmbossed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beam95ᵧ</a:t>
                      </a:r>
                      <a:endParaRPr xmlns:mc="http://schemas.openxmlformats.org/markup-compatibility/2006" xmlns:hp="http://schemas.haansoft.com/office/presentation/8.0" sz="1800" b="0" i="0" strike="noStrike" mc:Ignorable="hp" hp:hslEmbossed="0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ea typeface="굴림"/>
                      </a:endParaRPr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p>
                      <a:pPr algn="ctr">
                        <a:defRPr/>
                      </a:pPr>
                      <a:r>
                        <a:rPr xmlns:mc="http://schemas.openxmlformats.org/markup-compatibility/2006" xmlns:hp="http://schemas.haansoft.com/office/presentation/8.0" sz="1800" b="0" i="0" strike="noStrike" mc:Ignorable="hp" hp:hslEmbossed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0.1762 cm</a:t>
                      </a:r>
                      <a:endParaRPr xmlns:mc="http://schemas.openxmlformats.org/markup-compatibility/2006" xmlns:hp="http://schemas.haansoft.com/office/presentation/8.0" sz="1800" b="0" i="0" strike="noStrike" mc:Ignorable="hp" hp:hslEmbossed="0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ea typeface="굴림"/>
                      </a:endParaRPr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p>
                      <a:pPr algn="ctr">
                        <a:defRPr/>
                      </a:pPr>
                      <a:r>
                        <a:rPr xmlns:mc="http://schemas.openxmlformats.org/markup-compatibility/2006" xmlns:hp="http://schemas.haansoft.com/office/presentation/8.0" sz="1800" b="0" i="0" strike="noStrike" mc:Ignorable="hp" hp:hslEmbossed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2·0.0877 = 0.1754 cm</a:t>
                      </a:r>
                      <a:endParaRPr xmlns:mc="http://schemas.openxmlformats.org/markup-compatibility/2006" xmlns:hp="http://schemas.haansoft.com/office/presentation/8.0" sz="1800" b="0" i="0" strike="noStrike" mc:Ignorable="hp" hp:hslEmbossed="0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ea typeface="굴림"/>
                      </a:endParaRPr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p>
                      <a:pPr algn="ctr">
                        <a:defRPr/>
                      </a:pPr>
                      <a:r>
                        <a:rPr xmlns:mc="http://schemas.openxmlformats.org/markup-compatibility/2006" xmlns:hp="http://schemas.haansoft.com/office/presentation/8.0" sz="1800" b="0" i="0" strike="noStrike" mc:Ignorable="hp" hp:hslEmbossed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+0.0008 cm</a:t>
                      </a:r>
                      <a:endParaRPr xmlns:mc="http://schemas.openxmlformats.org/markup-compatibility/2006" xmlns:hp="http://schemas.haansoft.com/office/presentation/8.0" sz="1800" b="0" i="0" strike="noStrike" mc:Ignorable="hp" hp:hslEmbossed="0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ea typeface="굴림"/>
                      </a:endParaRPr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p>
                      <a:pPr algn="ctr">
                        <a:defRPr/>
                      </a:pPr>
                      <a:r>
                        <a:rPr xmlns:mc="http://schemas.openxmlformats.org/markup-compatibility/2006" xmlns:hp="http://schemas.haansoft.com/office/presentation/8.0" sz="1800" b="0" i="0" strike="noStrike" mc:Ignorable="hp" hp:hslEmbossed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굴림"/>
                        </a:rPr>
                        <a:t>0.5%</a:t>
                      </a:r>
                      <a:endParaRPr xmlns:mc="http://schemas.openxmlformats.org/markup-compatibility/2006" xmlns:hp="http://schemas.haansoft.com/office/presentation/8.0" sz="1800" b="0" i="0" strike="noStrike" mc:Ignorable="hp" hp:hslEmbossed="0">
                        <a:solidFill>
                          <a:srgbClr val="000000">
                            <a:alpha val="100000"/>
                          </a:srgbClr>
                        </a:solidFill>
                        <a:latin typeface="Arial"/>
                        <a:ea typeface="굴림"/>
                      </a:endParaRPr>
                    </a:p>
                  </a:txBody>
                  <a:tcPr marL="91440" marR="9144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"/>
          <p:cNvSpPr txBox="1"/>
          <p:nvPr/>
        </p:nvSpPr>
        <p:spPr>
          <a:xfrm>
            <a:off x="6774909" y="139157"/>
            <a:ext cx="3523397" cy="439963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ko-KR" altLang="en-US" sz="2300" b="1"/>
              <a:t>초기 </a:t>
            </a:r>
            <a:r>
              <a:rPr lang="en-US" altLang="ko-KR" sz="2300" b="1"/>
              <a:t>input</a:t>
            </a:r>
            <a:endParaRPr lang="ko-KR" altLang="en-US" sz="2300" b="1"/>
          </a:p>
        </p:txBody>
      </p:sp>
      <p:sp>
        <p:nvSpPr>
          <p:cNvPr id="122" name=""/>
          <p:cNvSpPr txBox="1"/>
          <p:nvPr/>
        </p:nvSpPr>
        <p:spPr>
          <a:xfrm>
            <a:off x="475523" y="896619"/>
            <a:ext cx="5775899" cy="49212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  <a:defRPr/>
            </a:pPr>
            <a:endParaRPr lang="en-US" altLang="ko-KR"/>
          </a:p>
        </p:txBody>
      </p:sp>
      <p:pic>
        <p:nvPicPr>
          <p:cNvPr id="12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9811" y="0"/>
            <a:ext cx="5056932" cy="6858000"/>
          </a:xfrm>
          <a:prstGeom prst="rect">
            <a:avLst/>
          </a:prstGeom>
        </p:spPr>
      </p:pic>
      <p:pic>
        <p:nvPicPr>
          <p:cNvPr id="127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212948" y="914873"/>
            <a:ext cx="2892270" cy="2773152"/>
          </a:xfrm>
          <a:prstGeom prst="rect">
            <a:avLst/>
          </a:prstGeom>
        </p:spPr>
      </p:pic>
      <p:pic>
        <p:nvPicPr>
          <p:cNvPr id="128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936510" y="3800454"/>
            <a:ext cx="2954643" cy="2933667"/>
          </a:xfrm>
          <a:prstGeom prst="rect">
            <a:avLst/>
          </a:prstGeom>
        </p:spPr>
      </p:pic>
      <p:pic>
        <p:nvPicPr>
          <p:cNvPr id="129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8660209" y="896553"/>
            <a:ext cx="2999513" cy="2809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57657" y="133352"/>
            <a:ext cx="10121313" cy="3553416"/>
          </a:xfrm>
          <a:prstGeom prst="rect">
            <a:avLst/>
          </a:prstGeom>
        </p:spPr>
      </p:pic>
      <p:pic>
        <p:nvPicPr>
          <p:cNvPr id="10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261084" y="3861922"/>
            <a:ext cx="3000355" cy="2876786"/>
          </a:xfrm>
          <a:prstGeom prst="rect">
            <a:avLst/>
          </a:prstGeom>
        </p:spPr>
      </p:pic>
      <p:pic>
        <p:nvPicPr>
          <p:cNvPr id="11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043262" y="3808586"/>
            <a:ext cx="2954643" cy="2933667"/>
          </a:xfrm>
          <a:prstGeom prst="rect">
            <a:avLst/>
          </a:prstGeom>
        </p:spPr>
      </p:pic>
      <p:pic>
        <p:nvPicPr>
          <p:cNvPr id="12" name="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4615293" y="3894361"/>
            <a:ext cx="2999513" cy="2809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576</ep:Words>
  <ep:PresentationFormat>화면 슬라이드 쇼(4:3)</ep:PresentationFormat>
  <ep:Paragraphs>106</ep:Paragraphs>
  <ep:Slides>21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ep:HeadingPairs>
  <ep:TitlesOfParts>
    <vt:vector size="22" baseType="lpstr">
      <vt:lpstr>한컴오피스</vt:lpstr>
      <vt:lpstr>QuadScan을 활용한 Beam Emittance 시뮬레이션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Beamline - Labels</vt:lpstr>
      <vt:lpstr>Example : Beamline for Quadrupole scan 2 - OptiM</vt:lpstr>
      <vt:lpstr>Example : Beamline for Quadrupole scan 2 - OptiM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2025-06-27T08:11:44.341</dcterms:created>
  <dc:creator>82108</dc:creator>
  <cp:lastModifiedBy>82108</cp:lastModifiedBy>
  <dcterms:modified xsi:type="dcterms:W3CDTF">2025-07-08T02:04:29.852</dcterms:modified>
  <cp:revision>142</cp:revision>
  <dc:title>QuadScan을 활용한 Beam Emittance</dc:title>
  <cp:version>1100.0100.01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