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notesSlides/notesSlide1.xml" ContentType="application/vnd.openxmlformats-officedocument.presentationml.notesSlide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38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notesSlides/notesSlide5.xml" ContentType="application/vnd.openxmlformats-officedocument.presentationml.notesSlide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notesSlides/notesSlide6.xml" ContentType="application/vnd.openxmlformats-officedocument.presentationml.notesSlide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notesSlides/notesSlide7.xml" ContentType="application/vnd.openxmlformats-officedocument.presentationml.notesSlide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85" r:id="rId2"/>
    <p:sldMasterId id="2147483699" r:id="rId3"/>
  </p:sldMasterIdLst>
  <p:notesMasterIdLst>
    <p:notesMasterId r:id="rId27"/>
  </p:notesMasterIdLst>
  <p:handoutMasterIdLst>
    <p:handoutMasterId r:id="rId28"/>
  </p:handoutMasterIdLst>
  <p:sldIdLst>
    <p:sldId id="622" r:id="rId4"/>
    <p:sldId id="1746" r:id="rId5"/>
    <p:sldId id="406" r:id="rId6"/>
    <p:sldId id="1767" r:id="rId7"/>
    <p:sldId id="1749" r:id="rId8"/>
    <p:sldId id="1766" r:id="rId9"/>
    <p:sldId id="1768" r:id="rId10"/>
    <p:sldId id="1752" r:id="rId11"/>
    <p:sldId id="1754" r:id="rId12"/>
    <p:sldId id="1757" r:id="rId13"/>
    <p:sldId id="1756" r:id="rId14"/>
    <p:sldId id="1758" r:id="rId15"/>
    <p:sldId id="1763" r:id="rId16"/>
    <p:sldId id="1764" r:id="rId17"/>
    <p:sldId id="1759" r:id="rId18"/>
    <p:sldId id="1760" r:id="rId19"/>
    <p:sldId id="1762" r:id="rId20"/>
    <p:sldId id="1761" r:id="rId21"/>
    <p:sldId id="1089" r:id="rId22"/>
    <p:sldId id="1765" r:id="rId23"/>
    <p:sldId id="1755" r:id="rId24"/>
    <p:sldId id="500" r:id="rId25"/>
    <p:sldId id="1745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8" userDrawn="1">
          <p15:clr>
            <a:srgbClr val="A4A3A4"/>
          </p15:clr>
        </p15:guide>
        <p15:guide id="2" pos="40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党政办-JYH" initials="党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A59"/>
    <a:srgbClr val="9550CB"/>
    <a:srgbClr val="FFFFFF"/>
    <a:srgbClr val="58BED0"/>
    <a:srgbClr val="3B5686"/>
    <a:srgbClr val="364F7A"/>
    <a:srgbClr val="3333FF"/>
    <a:srgbClr val="F6D5DA"/>
    <a:srgbClr val="A7B9D8"/>
    <a:srgbClr val="C4D0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542EEF0-F22F-4947-B6B6-5F2FE78C6696}" styleName="{f0e8ca8d-8388-4166-a54c-3801b844b3e0}">
    <a:wholeTbl>
      <a:tcTxStyle>
        <a:fontRef idx="none">
          <a:prstClr val="black"/>
        </a:fontRef>
      </a:tcTxStyle>
      <a:tcStyle>
        <a:tcBdr>
          <a:insideH>
            <a:ln w="6350" cmpd="sng">
              <a:solidFill>
                <a:srgbClr val="FFFFFF"/>
              </a:solidFill>
            </a:ln>
          </a:insideH>
          <a:insideV>
            <a:ln w="6350" cmpd="sng">
              <a:solidFill>
                <a:srgbClr val="FFFFFF"/>
              </a:solidFill>
            </a:ln>
          </a:insideV>
        </a:tcBdr>
        <a:fill>
          <a:solidFill>
            <a:srgbClr val="EDEDED"/>
          </a:solidFill>
        </a:fill>
      </a:tcStyle>
    </a:wholeTbl>
    <a:firstCol>
      <a:tcTxStyle>
        <a:fontRef idx="none">
          <a:prstClr val="black"/>
        </a:fontRef>
      </a:tcTxStyle>
      <a:tcStyle>
        <a:tcBdr/>
        <a:fill>
          <a:solidFill>
            <a:srgbClr val="A2C3E1"/>
          </a:solidFill>
        </a:fill>
      </a:tcStyle>
    </a:firstCol>
    <a:firstRow>
      <a:tcTxStyle>
        <a:fontRef idx="none">
          <a:prstClr val="black"/>
        </a:fontRef>
      </a:tcTxStyle>
      <a:tcStyle>
        <a:tcBdr/>
        <a:fill>
          <a:solidFill>
            <a:srgbClr val="A2C3E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590" y="372"/>
      </p:cViewPr>
      <p:guideLst>
        <p:guide orient="horz" pos="1988"/>
        <p:guide pos="400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22521;&#20859;&#21450;&#23398;&#20301;\2013&#26149;&#23395;&#31572;&#36777;\&#21382;&#24180;&#23398;&#20301;&#20449;&#24687;&#32479;&#35745;\&#21382;&#24180;&#33719;&#23398;&#20301;&#32479;&#35745;&#34920;-202301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39640;&#33021;&#25152;&#24037;&#20316;\27%20&#23457;&#35745;\&#23601;&#19994;&#21435;&#21521;&#32479;&#35745;20240722&#65288;chenhz&#65289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Permanent Staffs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  <c:pt idx="5">
                  <c:v>2018年</c:v>
                </c:pt>
                <c:pt idx="6">
                  <c:v>2019年</c:v>
                </c:pt>
                <c:pt idx="7">
                  <c:v>2020年</c:v>
                </c:pt>
                <c:pt idx="8">
                  <c:v>2021年</c:v>
                </c:pt>
                <c:pt idx="9">
                  <c:v>2022年</c:v>
                </c:pt>
                <c:pt idx="10">
                  <c:v>2023年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1425</c:v>
                </c:pt>
                <c:pt idx="1">
                  <c:v>1440</c:v>
                </c:pt>
                <c:pt idx="2">
                  <c:v>1411</c:v>
                </c:pt>
                <c:pt idx="3">
                  <c:v>1412</c:v>
                </c:pt>
                <c:pt idx="4">
                  <c:v>1401</c:v>
                </c:pt>
                <c:pt idx="5">
                  <c:v>1380</c:v>
                </c:pt>
                <c:pt idx="6">
                  <c:v>1409</c:v>
                </c:pt>
                <c:pt idx="7">
                  <c:v>1467</c:v>
                </c:pt>
                <c:pt idx="8">
                  <c:v>1464</c:v>
                </c:pt>
                <c:pt idx="9">
                  <c:v>1500</c:v>
                </c:pt>
                <c:pt idx="10">
                  <c:v>1503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9E-4AAF-BAE3-90076974AE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Scientists&amp;Engineers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  <c:pt idx="5">
                  <c:v>2018年</c:v>
                </c:pt>
                <c:pt idx="6">
                  <c:v>2019年</c:v>
                </c:pt>
                <c:pt idx="7">
                  <c:v>2020年</c:v>
                </c:pt>
                <c:pt idx="8">
                  <c:v>2021年</c:v>
                </c:pt>
                <c:pt idx="9">
                  <c:v>2022年</c:v>
                </c:pt>
                <c:pt idx="10">
                  <c:v>2023年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1184</c:v>
                </c:pt>
                <c:pt idx="1">
                  <c:v>1212</c:v>
                </c:pt>
                <c:pt idx="2">
                  <c:v>1209</c:v>
                </c:pt>
                <c:pt idx="3">
                  <c:v>1223</c:v>
                </c:pt>
                <c:pt idx="4">
                  <c:v>1230</c:v>
                </c:pt>
                <c:pt idx="5">
                  <c:v>1221</c:v>
                </c:pt>
                <c:pt idx="6">
                  <c:v>1253</c:v>
                </c:pt>
                <c:pt idx="7">
                  <c:v>1317</c:v>
                </c:pt>
                <c:pt idx="8">
                  <c:v>1323</c:v>
                </c:pt>
                <c:pt idx="9">
                  <c:v>1362</c:v>
                </c:pt>
                <c:pt idx="10">
                  <c:v>1365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9E-4AAF-BAE3-90076974AED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01483216"/>
        <c:axId val="301484048"/>
      </c:lineChart>
      <c:catAx>
        <c:axId val="30148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01484048"/>
        <c:crosses val="autoZero"/>
        <c:auto val="1"/>
        <c:lblAlgn val="ctr"/>
        <c:lblOffset val="100"/>
        <c:noMultiLvlLbl val="0"/>
      </c:catAx>
      <c:valAx>
        <c:axId val="301484048"/>
        <c:scaling>
          <c:orientation val="minMax"/>
          <c:max val="16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01483216"/>
        <c:crosses val="autoZero"/>
        <c:crossBetween val="between"/>
        <c:majorUnit val="20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b="1" dirty="0"/>
              <a:t>Positions of Permanent Staffs</a:t>
            </a:r>
            <a:endParaRPr lang="zh-CN" altLang="en-US" b="1" dirty="0"/>
          </a:p>
        </c:rich>
      </c:tx>
      <c:layout>
        <c:manualLayout>
          <c:xMode val="edge"/>
          <c:yMode val="edge"/>
          <c:x val="0.21369261870628525"/>
          <c:y val="1.88422640389703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Management</c:v>
                </c:pt>
              </c:strCache>
            </c:strRef>
          </c:tx>
          <c:spPr>
            <a:ln w="22225" cap="rnd" cmpd="sng" algn="ctr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61147506458862E-2"/>
                  <c:y val="4.36356667738185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D0D-47A6-917C-B1926ADA343C}"/>
                </c:ext>
              </c:extLst>
            </c:dLbl>
            <c:dLbl>
              <c:idx val="1"/>
              <c:layout>
                <c:manualLayout>
                  <c:x val="-4.9007445566590216E-2"/>
                  <c:y val="4.3635666773818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D0D-47A6-917C-B1926ADA343C}"/>
                </c:ext>
              </c:extLst>
            </c:dLbl>
            <c:dLbl>
              <c:idx val="2"/>
              <c:layout>
                <c:manualLayout>
                  <c:x val="-4.4604759234591292E-2"/>
                  <c:y val="4.04952894339901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D0D-47A6-917C-B1926ADA343C}"/>
                </c:ext>
              </c:extLst>
            </c:dLbl>
            <c:dLbl>
              <c:idx val="3"/>
              <c:layout>
                <c:manualLayout>
                  <c:x val="-4.9007445566590237E-2"/>
                  <c:y val="3.4214534754333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D0D-47A6-917C-B1926ADA343C}"/>
                </c:ext>
              </c:extLst>
            </c:dLbl>
            <c:dLbl>
              <c:idx val="4"/>
              <c:layout>
                <c:manualLayout>
                  <c:x val="-5.1208788732589675E-2"/>
                  <c:y val="-3.48737667218912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5D0D-47A6-917C-B1926ADA343C}"/>
                </c:ext>
              </c:extLst>
            </c:dLbl>
            <c:dLbl>
              <c:idx val="5"/>
              <c:layout>
                <c:manualLayout>
                  <c:x val="-4.240341606859177E-2"/>
                  <c:y val="-3.8014144061719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5D0D-47A6-917C-B1926ADA343C}"/>
                </c:ext>
              </c:extLst>
            </c:dLbl>
            <c:dLbl>
              <c:idx val="6"/>
              <c:layout>
                <c:manualLayout>
                  <c:x val="-4.9007445566590195E-2"/>
                  <c:y val="-4.1154521401547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5D0D-47A6-917C-B1926ADA343C}"/>
                </c:ext>
              </c:extLst>
            </c:dLbl>
            <c:dLbl>
              <c:idx val="7"/>
              <c:layout>
                <c:manualLayout>
                  <c:x val="-4.460475923459141E-2"/>
                  <c:y val="-3.8014144061719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5D0D-47A6-917C-B1926ADA343C}"/>
                </c:ext>
              </c:extLst>
            </c:dLbl>
            <c:dLbl>
              <c:idx val="8"/>
              <c:layout>
                <c:manualLayout>
                  <c:x val="-4.6806102400590882E-2"/>
                  <c:y val="-4.1154521401547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5D0D-47A6-917C-B1926ADA343C}"/>
                </c:ext>
              </c:extLst>
            </c:dLbl>
            <c:dLbl>
              <c:idx val="9"/>
              <c:layout>
                <c:manualLayout>
                  <c:x val="-4.6806102400590882E-2"/>
                  <c:y val="-3.48737667218911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5D0D-47A6-917C-B1926ADA343C}"/>
                </c:ext>
              </c:extLst>
            </c:dLbl>
            <c:dLbl>
              <c:idx val="10"/>
              <c:layout>
                <c:manualLayout>
                  <c:x val="-3.195518273314954E-2"/>
                  <c:y val="-3.8014144061719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5D0D-47A6-917C-B1926ADA34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  <c:pt idx="5">
                  <c:v>2018年</c:v>
                </c:pt>
                <c:pt idx="6">
                  <c:v>2019年</c:v>
                </c:pt>
                <c:pt idx="7">
                  <c:v>2020年</c:v>
                </c:pt>
                <c:pt idx="8">
                  <c:v>2021年</c:v>
                </c:pt>
                <c:pt idx="9">
                  <c:v>2022年</c:v>
                </c:pt>
                <c:pt idx="10">
                  <c:v>2023年</c:v>
                </c:pt>
              </c:strCache>
            </c:strRef>
          </c:cat>
          <c:val>
            <c:numRef>
              <c:f>Sheet1!$B$2:$B$12</c:f>
              <c:numCache>
                <c:formatCode>0.0%</c:formatCode>
                <c:ptCount val="11"/>
                <c:pt idx="0">
                  <c:v>0.115</c:v>
                </c:pt>
                <c:pt idx="1">
                  <c:v>0.11700000000000001</c:v>
                </c:pt>
                <c:pt idx="2">
                  <c:v>0.121</c:v>
                </c:pt>
                <c:pt idx="3">
                  <c:v>0.125</c:v>
                </c:pt>
                <c:pt idx="4">
                  <c:v>0.129</c:v>
                </c:pt>
                <c:pt idx="5">
                  <c:v>0.127</c:v>
                </c:pt>
                <c:pt idx="6">
                  <c:v>0.127</c:v>
                </c:pt>
                <c:pt idx="7">
                  <c:v>0.122</c:v>
                </c:pt>
                <c:pt idx="8">
                  <c:v>0.121</c:v>
                </c:pt>
                <c:pt idx="9">
                  <c:v>0.105</c:v>
                </c:pt>
                <c:pt idx="10">
                  <c:v>9.6000000000000002E-2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0D-47A6-917C-B1926ADA34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Support</c:v>
                </c:pt>
              </c:strCache>
            </c:strRef>
          </c:tx>
          <c:spPr>
            <a:ln w="22225" cap="rnd" cmpd="sng" algn="ctr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4.4604759234591292E-2"/>
                  <c:y val="-3.8014144061719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D0D-47A6-917C-B1926ADA343C}"/>
                </c:ext>
              </c:extLst>
            </c:dLbl>
            <c:dLbl>
              <c:idx val="3"/>
              <c:layout>
                <c:manualLayout>
                  <c:x val="-4.4604759234591326E-2"/>
                  <c:y val="-3.8014144061719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D0D-47A6-917C-B1926ADA343C}"/>
                </c:ext>
              </c:extLst>
            </c:dLbl>
            <c:dLbl>
              <c:idx val="4"/>
              <c:layout>
                <c:manualLayout>
                  <c:x val="-5.1208788732589675E-2"/>
                  <c:y val="4.3635666773818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D0D-47A6-917C-B1926ADA343C}"/>
                </c:ext>
              </c:extLst>
            </c:dLbl>
            <c:dLbl>
              <c:idx val="5"/>
              <c:layout>
                <c:manualLayout>
                  <c:x val="-5.341013189858923E-2"/>
                  <c:y val="4.3635666773818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5D0D-47A6-917C-B1926ADA343C}"/>
                </c:ext>
              </c:extLst>
            </c:dLbl>
            <c:dLbl>
              <c:idx val="6"/>
              <c:layout>
                <c:manualLayout>
                  <c:x val="-5.341013189858923E-2"/>
                  <c:y val="3.42145347543333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5D0D-47A6-917C-B1926ADA343C}"/>
                </c:ext>
              </c:extLst>
            </c:dLbl>
            <c:dLbl>
              <c:idx val="7"/>
              <c:layout>
                <c:manualLayout>
                  <c:x val="-4.2067667902249882E-2"/>
                  <c:y val="3.10741574145050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5D0D-47A6-917C-B1926ADA343C}"/>
                </c:ext>
              </c:extLst>
            </c:dLbl>
            <c:dLbl>
              <c:idx val="8"/>
              <c:layout>
                <c:manualLayout>
                  <c:x val="-4.6470354234249077E-2"/>
                  <c:y val="4.04952894339902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5D0D-47A6-917C-B1926ADA343C}"/>
                </c:ext>
              </c:extLst>
            </c:dLbl>
            <c:dLbl>
              <c:idx val="9"/>
              <c:layout>
                <c:manualLayout>
                  <c:x val="-4.647035423424891E-2"/>
                  <c:y val="3.73549120941618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5D0D-47A6-917C-B1926ADA343C}"/>
                </c:ext>
              </c:extLst>
            </c:dLbl>
            <c:dLbl>
              <c:idx val="10"/>
              <c:layout>
                <c:manualLayout>
                  <c:x val="-4.2961898563146916E-2"/>
                  <c:y val="4.3635666773818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5D0D-47A6-917C-B1926ADA34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  <c:pt idx="5">
                  <c:v>2018年</c:v>
                </c:pt>
                <c:pt idx="6">
                  <c:v>2019年</c:v>
                </c:pt>
                <c:pt idx="7">
                  <c:v>2020年</c:v>
                </c:pt>
                <c:pt idx="8">
                  <c:v>2021年</c:v>
                </c:pt>
                <c:pt idx="9">
                  <c:v>2022年</c:v>
                </c:pt>
                <c:pt idx="10">
                  <c:v>2023年</c:v>
                </c:pt>
              </c:strCache>
            </c:strRef>
          </c:cat>
          <c:val>
            <c:numRef>
              <c:f>Sheet1!$C$2:$C$12</c:f>
              <c:numCache>
                <c:formatCode>0.0%</c:formatCode>
                <c:ptCount val="11"/>
                <c:pt idx="0">
                  <c:v>0.16800000000000001</c:v>
                </c:pt>
                <c:pt idx="1">
                  <c:v>0.16300000000000001</c:v>
                </c:pt>
                <c:pt idx="2">
                  <c:v>0.14000000000000001</c:v>
                </c:pt>
                <c:pt idx="3">
                  <c:v>0.13</c:v>
                </c:pt>
                <c:pt idx="4">
                  <c:v>0.121</c:v>
                </c:pt>
                <c:pt idx="5">
                  <c:v>0.114</c:v>
                </c:pt>
                <c:pt idx="6">
                  <c:v>0.10100000000000001</c:v>
                </c:pt>
                <c:pt idx="7">
                  <c:v>9.2999999999999999E-2</c:v>
                </c:pt>
                <c:pt idx="8">
                  <c:v>0.09</c:v>
                </c:pt>
                <c:pt idx="9">
                  <c:v>9.4E-2</c:v>
                </c:pt>
                <c:pt idx="10">
                  <c:v>9.6000000000000002E-2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0D-47A6-917C-B1926ADA343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S&amp;T</c:v>
                </c:pt>
              </c:strCache>
            </c:strRef>
          </c:tx>
          <c:spPr>
            <a:ln w="22225" cap="rnd" cmpd="sng" algn="ctr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  <c:pt idx="5">
                  <c:v>2018年</c:v>
                </c:pt>
                <c:pt idx="6">
                  <c:v>2019年</c:v>
                </c:pt>
                <c:pt idx="7">
                  <c:v>2020年</c:v>
                </c:pt>
                <c:pt idx="8">
                  <c:v>2021年</c:v>
                </c:pt>
                <c:pt idx="9">
                  <c:v>2022年</c:v>
                </c:pt>
                <c:pt idx="10">
                  <c:v>2023年</c:v>
                </c:pt>
              </c:strCache>
            </c:strRef>
          </c:cat>
          <c:val>
            <c:numRef>
              <c:f>Sheet1!$D$2:$D$12</c:f>
              <c:numCache>
                <c:formatCode>0.0%</c:formatCode>
                <c:ptCount val="11"/>
                <c:pt idx="0">
                  <c:v>0.71699999999999997</c:v>
                </c:pt>
                <c:pt idx="1">
                  <c:v>0.72099999999999997</c:v>
                </c:pt>
                <c:pt idx="2">
                  <c:v>0.73899999999999999</c:v>
                </c:pt>
                <c:pt idx="3">
                  <c:v>0.745</c:v>
                </c:pt>
                <c:pt idx="4">
                  <c:v>0.75</c:v>
                </c:pt>
                <c:pt idx="5">
                  <c:v>0.75900000000000001</c:v>
                </c:pt>
                <c:pt idx="6">
                  <c:v>0.77200000000000002</c:v>
                </c:pt>
                <c:pt idx="7">
                  <c:v>0.78500000000000003</c:v>
                </c:pt>
                <c:pt idx="8">
                  <c:v>0.78900000000000003</c:v>
                </c:pt>
                <c:pt idx="9">
                  <c:v>0.8</c:v>
                </c:pt>
                <c:pt idx="10">
                  <c:v>0.80800000000000005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0D-47A6-917C-B1926ADA34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553323616"/>
        <c:axId val="555495376"/>
      </c:lineChart>
      <c:catAx>
        <c:axId val="55332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55495376"/>
        <c:crosses val="autoZero"/>
        <c:auto val="1"/>
        <c:lblAlgn val="ctr"/>
        <c:lblOffset val="100"/>
        <c:noMultiLvlLbl val="0"/>
      </c:catAx>
      <c:valAx>
        <c:axId val="555495376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5332361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3333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B73-4CAD-BC54-9D2388B56FC3}"/>
              </c:ext>
            </c:extLst>
          </c:dPt>
          <c:dPt>
            <c:idx val="4"/>
            <c:invertIfNegative val="0"/>
            <c:bubble3D val="0"/>
            <c:spPr>
              <a:solidFill>
                <a:srgbClr val="0099C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B73-4CAD-BC54-9D2388B56FC3}"/>
              </c:ext>
            </c:extLst>
          </c:dPt>
          <c:dPt>
            <c:idx val="5"/>
            <c:invertIfNegative val="0"/>
            <c:bubble3D val="0"/>
            <c:spPr>
              <a:solidFill>
                <a:srgbClr val="0099C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B73-4CAD-BC54-9D2388B56FC3}"/>
              </c:ext>
            </c:extLst>
          </c:dPt>
          <c:dPt>
            <c:idx val="6"/>
            <c:invertIfNegative val="0"/>
            <c:bubble3D val="0"/>
            <c:spPr>
              <a:solidFill>
                <a:srgbClr val="0099C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B73-4CAD-BC54-9D2388B56F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Full professors level</c:v>
                </c:pt>
                <c:pt idx="1">
                  <c:v>Associate professors level</c:v>
                </c:pt>
                <c:pt idx="2">
                  <c:v>Assistant Researcher level</c:v>
                </c:pt>
                <c:pt idx="3">
                  <c:v>Temporary employees</c:v>
                </c:pt>
                <c:pt idx="4">
                  <c:v>Postdoctors</c:v>
                </c:pt>
                <c:pt idx="5">
                  <c:v>PhD students</c:v>
                </c:pt>
                <c:pt idx="6">
                  <c:v>Masters students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268</c:v>
                </c:pt>
                <c:pt idx="1">
                  <c:v>700</c:v>
                </c:pt>
                <c:pt idx="2">
                  <c:v>397</c:v>
                </c:pt>
                <c:pt idx="3">
                  <c:v>246</c:v>
                </c:pt>
                <c:pt idx="4">
                  <c:v>210</c:v>
                </c:pt>
                <c:pt idx="5">
                  <c:v>404</c:v>
                </c:pt>
                <c:pt idx="6">
                  <c:v>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73-4CAD-BC54-9D2388B56F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3401008"/>
        <c:axId val="203401568"/>
      </c:barChart>
      <c:catAx>
        <c:axId val="20340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1200000" spcFirstLastPara="1" vertOverflow="ellipsis" wrap="square" anchor="t" anchorCtr="0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3401568"/>
        <c:crosses val="autoZero"/>
        <c:auto val="1"/>
        <c:lblAlgn val="ctr"/>
        <c:lblOffset val="100"/>
        <c:noMultiLvlLbl val="0"/>
      </c:catAx>
      <c:valAx>
        <c:axId val="20340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340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000"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35 and below</c:v>
                </c:pt>
                <c:pt idx="1">
                  <c:v>36-40</c:v>
                </c:pt>
                <c:pt idx="2">
                  <c:v>41-45</c:v>
                </c:pt>
                <c:pt idx="3">
                  <c:v>46-50</c:v>
                </c:pt>
                <c:pt idx="4">
                  <c:v>51-55</c:v>
                </c:pt>
                <c:pt idx="5">
                  <c:v>56-60</c:v>
                </c:pt>
                <c:pt idx="6">
                  <c:v>above 60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0.27400000000000002</c:v>
                </c:pt>
                <c:pt idx="1">
                  <c:v>0.28299999999999997</c:v>
                </c:pt>
                <c:pt idx="2">
                  <c:v>0.18</c:v>
                </c:pt>
                <c:pt idx="3">
                  <c:v>0.09</c:v>
                </c:pt>
                <c:pt idx="4">
                  <c:v>8.5000000000000006E-2</c:v>
                </c:pt>
                <c:pt idx="5">
                  <c:v>7.6999999999999999E-2</c:v>
                </c:pt>
                <c:pt idx="6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2A-4D24-9383-6485966A1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565126816"/>
        <c:axId val="628259968"/>
      </c:barChart>
      <c:catAx>
        <c:axId val="56512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28259968"/>
        <c:crosses val="autoZero"/>
        <c:auto val="1"/>
        <c:lblAlgn val="ctr"/>
        <c:lblOffset val="100"/>
        <c:noMultiLvlLbl val="0"/>
      </c:catAx>
      <c:valAx>
        <c:axId val="628259968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6512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86222697457501E-2"/>
          <c:y val="4.86026646924081E-2"/>
          <c:w val="0.87518445387286403"/>
          <c:h val="0.8450309080939959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Sheet2!$W$1</c:f>
              <c:strCache>
                <c:ptCount val="1"/>
                <c:pt idx="0">
                  <c:v>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Sheet2!$V$2:$V$44</c:f>
              <c:numCache>
                <c:formatCode>General</c:formatCode>
                <c:ptCount val="43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  <c:pt idx="39">
                  <c:v>2020</c:v>
                </c:pt>
                <c:pt idx="40">
                  <c:v>2021</c:v>
                </c:pt>
                <c:pt idx="41">
                  <c:v>2022</c:v>
                </c:pt>
                <c:pt idx="42">
                  <c:v>2023</c:v>
                </c:pt>
              </c:numCache>
            </c:numRef>
          </c:xVal>
          <c:yVal>
            <c:numRef>
              <c:f>Sheet2!$W$2:$W$44</c:f>
              <c:numCache>
                <c:formatCode>General</c:formatCode>
                <c:ptCount val="43"/>
                <c:pt idx="0">
                  <c:v>23</c:v>
                </c:pt>
                <c:pt idx="1">
                  <c:v>7</c:v>
                </c:pt>
                <c:pt idx="2">
                  <c:v>0</c:v>
                </c:pt>
                <c:pt idx="3">
                  <c:v>12</c:v>
                </c:pt>
                <c:pt idx="4">
                  <c:v>17</c:v>
                </c:pt>
                <c:pt idx="5">
                  <c:v>13</c:v>
                </c:pt>
                <c:pt idx="6">
                  <c:v>26</c:v>
                </c:pt>
                <c:pt idx="7">
                  <c:v>21</c:v>
                </c:pt>
                <c:pt idx="8">
                  <c:v>18</c:v>
                </c:pt>
                <c:pt idx="9">
                  <c:v>24</c:v>
                </c:pt>
                <c:pt idx="10">
                  <c:v>22</c:v>
                </c:pt>
                <c:pt idx="11">
                  <c:v>20</c:v>
                </c:pt>
                <c:pt idx="12">
                  <c:v>10</c:v>
                </c:pt>
                <c:pt idx="13">
                  <c:v>21</c:v>
                </c:pt>
                <c:pt idx="14">
                  <c:v>16</c:v>
                </c:pt>
                <c:pt idx="15">
                  <c:v>13</c:v>
                </c:pt>
                <c:pt idx="16">
                  <c:v>21</c:v>
                </c:pt>
                <c:pt idx="17">
                  <c:v>19</c:v>
                </c:pt>
                <c:pt idx="18">
                  <c:v>11</c:v>
                </c:pt>
                <c:pt idx="19">
                  <c:v>19</c:v>
                </c:pt>
                <c:pt idx="20">
                  <c:v>12</c:v>
                </c:pt>
                <c:pt idx="21">
                  <c:v>12</c:v>
                </c:pt>
                <c:pt idx="22">
                  <c:v>4</c:v>
                </c:pt>
                <c:pt idx="23">
                  <c:v>11</c:v>
                </c:pt>
                <c:pt idx="24">
                  <c:v>12</c:v>
                </c:pt>
                <c:pt idx="25">
                  <c:v>15</c:v>
                </c:pt>
                <c:pt idx="26">
                  <c:v>14</c:v>
                </c:pt>
                <c:pt idx="27">
                  <c:v>22</c:v>
                </c:pt>
                <c:pt idx="28">
                  <c:v>14</c:v>
                </c:pt>
                <c:pt idx="29">
                  <c:v>14</c:v>
                </c:pt>
                <c:pt idx="30">
                  <c:v>12</c:v>
                </c:pt>
                <c:pt idx="31">
                  <c:v>21</c:v>
                </c:pt>
                <c:pt idx="32">
                  <c:v>27</c:v>
                </c:pt>
                <c:pt idx="33">
                  <c:v>34</c:v>
                </c:pt>
                <c:pt idx="34">
                  <c:v>26</c:v>
                </c:pt>
                <c:pt idx="35">
                  <c:v>32</c:v>
                </c:pt>
                <c:pt idx="36">
                  <c:v>34</c:v>
                </c:pt>
                <c:pt idx="37">
                  <c:v>33</c:v>
                </c:pt>
                <c:pt idx="38">
                  <c:v>24</c:v>
                </c:pt>
                <c:pt idx="39">
                  <c:v>26</c:v>
                </c:pt>
                <c:pt idx="40">
                  <c:v>24</c:v>
                </c:pt>
                <c:pt idx="41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E6E-4D30-9217-B4CC10E02677}"/>
            </c:ext>
          </c:extLst>
        </c:ser>
        <c:ser>
          <c:idx val="1"/>
          <c:order val="1"/>
          <c:tx>
            <c:strRef>
              <c:f>Sheet2!$X$1</c:f>
              <c:strCache>
                <c:ptCount val="1"/>
                <c:pt idx="0">
                  <c:v>PHD</c:v>
                </c:pt>
              </c:strCache>
            </c:strRef>
          </c:tx>
          <c:spPr>
            <a:ln w="254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Sheet2!$V$2:$V$44</c:f>
              <c:numCache>
                <c:formatCode>General</c:formatCode>
                <c:ptCount val="43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  <c:pt idx="39">
                  <c:v>2020</c:v>
                </c:pt>
                <c:pt idx="40">
                  <c:v>2021</c:v>
                </c:pt>
                <c:pt idx="41">
                  <c:v>2022</c:v>
                </c:pt>
                <c:pt idx="42">
                  <c:v>2023</c:v>
                </c:pt>
              </c:numCache>
            </c:numRef>
          </c:xVal>
          <c:yVal>
            <c:numRef>
              <c:f>Sheet2!$X$2:$X$44</c:f>
              <c:numCache>
                <c:formatCode>General</c:formatCode>
                <c:ptCount val="43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3</c:v>
                </c:pt>
                <c:pt idx="6">
                  <c:v>0</c:v>
                </c:pt>
                <c:pt idx="7">
                  <c:v>1</c:v>
                </c:pt>
                <c:pt idx="8">
                  <c:v>8</c:v>
                </c:pt>
                <c:pt idx="9">
                  <c:v>2</c:v>
                </c:pt>
                <c:pt idx="10">
                  <c:v>7</c:v>
                </c:pt>
                <c:pt idx="11">
                  <c:v>6</c:v>
                </c:pt>
                <c:pt idx="12">
                  <c:v>4</c:v>
                </c:pt>
                <c:pt idx="13">
                  <c:v>7</c:v>
                </c:pt>
                <c:pt idx="14">
                  <c:v>13</c:v>
                </c:pt>
                <c:pt idx="15">
                  <c:v>13</c:v>
                </c:pt>
                <c:pt idx="16">
                  <c:v>16</c:v>
                </c:pt>
                <c:pt idx="17">
                  <c:v>33</c:v>
                </c:pt>
                <c:pt idx="18">
                  <c:v>29</c:v>
                </c:pt>
                <c:pt idx="19">
                  <c:v>22</c:v>
                </c:pt>
                <c:pt idx="20">
                  <c:v>18</c:v>
                </c:pt>
                <c:pt idx="21">
                  <c:v>16</c:v>
                </c:pt>
                <c:pt idx="22">
                  <c:v>23</c:v>
                </c:pt>
                <c:pt idx="23">
                  <c:v>28</c:v>
                </c:pt>
                <c:pt idx="24">
                  <c:v>37</c:v>
                </c:pt>
                <c:pt idx="25">
                  <c:v>50</c:v>
                </c:pt>
                <c:pt idx="26">
                  <c:v>68</c:v>
                </c:pt>
                <c:pt idx="27">
                  <c:v>68</c:v>
                </c:pt>
                <c:pt idx="28">
                  <c:v>68</c:v>
                </c:pt>
                <c:pt idx="29">
                  <c:v>66</c:v>
                </c:pt>
                <c:pt idx="30">
                  <c:v>72</c:v>
                </c:pt>
                <c:pt idx="31">
                  <c:v>69</c:v>
                </c:pt>
                <c:pt idx="32">
                  <c:v>80</c:v>
                </c:pt>
                <c:pt idx="33">
                  <c:v>71</c:v>
                </c:pt>
                <c:pt idx="34">
                  <c:v>68</c:v>
                </c:pt>
                <c:pt idx="35">
                  <c:v>59</c:v>
                </c:pt>
                <c:pt idx="36">
                  <c:v>67</c:v>
                </c:pt>
                <c:pt idx="37">
                  <c:v>85</c:v>
                </c:pt>
                <c:pt idx="38">
                  <c:v>91</c:v>
                </c:pt>
                <c:pt idx="39">
                  <c:v>93</c:v>
                </c:pt>
                <c:pt idx="40">
                  <c:v>103</c:v>
                </c:pt>
                <c:pt idx="41">
                  <c:v>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E6E-4D30-9217-B4CC10E026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447856"/>
        <c:axId val="525445056"/>
      </c:scatterChart>
      <c:valAx>
        <c:axId val="525447856"/>
        <c:scaling>
          <c:orientation val="minMax"/>
          <c:max val="2023"/>
          <c:min val="1981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25445056"/>
        <c:crosses val="autoZero"/>
        <c:crossBetween val="midCat"/>
        <c:majorUnit val="3"/>
      </c:valAx>
      <c:valAx>
        <c:axId val="52544505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254478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673468188255901"/>
          <c:y val="9.9093761025971394E-2"/>
          <c:w val="0.156503890145469"/>
          <c:h val="0.194125362418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26659880442702"/>
          <c:y val="1.6606257551139442E-2"/>
          <c:w val="0.87773340119557297"/>
          <c:h val="0.719158914659477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Sheet1!$C$16</c:f>
              <c:strCache>
                <c:ptCount val="1"/>
                <c:pt idx="0">
                  <c:v>PHD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Sheet1!$D$15:$L$15</c:f>
              <c:strCache>
                <c:ptCount val="9"/>
                <c:pt idx="0">
                  <c:v>Post-doctor/Doctor</c:v>
                </c:pt>
                <c:pt idx="1">
                  <c:v>Research Centers</c:v>
                </c:pt>
                <c:pt idx="2">
                  <c:v>State-owned enterprises</c:v>
                </c:pt>
                <c:pt idx="3">
                  <c:v>Other enterprise</c:v>
                </c:pt>
                <c:pt idx="4">
                  <c:v>Overseas</c:v>
                </c:pt>
                <c:pt idx="5">
                  <c:v>Universities</c:v>
                </c:pt>
                <c:pt idx="6">
                  <c:v>Public Institution</c:v>
                </c:pt>
                <c:pt idx="7">
                  <c:v>Military</c:v>
                </c:pt>
                <c:pt idx="8">
                  <c:v>Other</c:v>
                </c:pt>
              </c:strCache>
            </c:strRef>
          </c:cat>
          <c:val>
            <c:numRef>
              <c:f>Sheet1!$D$16:$L$16</c:f>
              <c:numCache>
                <c:formatCode>0.0%</c:formatCode>
                <c:ptCount val="9"/>
                <c:pt idx="0">
                  <c:v>0.38750000000000001</c:v>
                </c:pt>
                <c:pt idx="1">
                  <c:v>0.13750000000000001</c:v>
                </c:pt>
                <c:pt idx="2">
                  <c:v>6.25E-2</c:v>
                </c:pt>
                <c:pt idx="3">
                  <c:v>0.11562500000000001</c:v>
                </c:pt>
                <c:pt idx="4">
                  <c:v>7.4999999999999997E-2</c:v>
                </c:pt>
                <c:pt idx="5">
                  <c:v>6.25E-2</c:v>
                </c:pt>
                <c:pt idx="6">
                  <c:v>6.25E-2</c:v>
                </c:pt>
                <c:pt idx="7">
                  <c:v>1.8749999999999999E-2</c:v>
                </c:pt>
                <c:pt idx="8">
                  <c:v>7.8E-2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96-495F-9687-EF8BDD2DA5AE}"/>
            </c:ext>
          </c:extLst>
        </c:ser>
        <c:ser>
          <c:idx val="1"/>
          <c:order val="1"/>
          <c:tx>
            <c:strRef>
              <c:f>Sheet1!$C$17</c:f>
              <c:strCache>
                <c:ptCount val="1"/>
                <c:pt idx="0">
                  <c:v>MA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Sheet1!$D$15:$L$15</c:f>
              <c:strCache>
                <c:ptCount val="9"/>
                <c:pt idx="0">
                  <c:v>Post-doctor/Doctor</c:v>
                </c:pt>
                <c:pt idx="1">
                  <c:v>Research Centers</c:v>
                </c:pt>
                <c:pt idx="2">
                  <c:v>State-owned enterprises</c:v>
                </c:pt>
                <c:pt idx="3">
                  <c:v>Other enterprise</c:v>
                </c:pt>
                <c:pt idx="4">
                  <c:v>Overseas</c:v>
                </c:pt>
                <c:pt idx="5">
                  <c:v>Universities</c:v>
                </c:pt>
                <c:pt idx="6">
                  <c:v>Public Institution</c:v>
                </c:pt>
                <c:pt idx="7">
                  <c:v>Military</c:v>
                </c:pt>
                <c:pt idx="8">
                  <c:v>Other</c:v>
                </c:pt>
              </c:strCache>
            </c:strRef>
          </c:cat>
          <c:val>
            <c:numRef>
              <c:f>Sheet1!$D$17:$L$17</c:f>
              <c:numCache>
                <c:formatCode>0.0%</c:formatCode>
                <c:ptCount val="9"/>
                <c:pt idx="0">
                  <c:v>4.1666666666666664E-2</c:v>
                </c:pt>
                <c:pt idx="1">
                  <c:v>0.16666666666666666</c:v>
                </c:pt>
                <c:pt idx="2">
                  <c:v>0.25</c:v>
                </c:pt>
                <c:pt idx="3">
                  <c:v>0.27777777777777779</c:v>
                </c:pt>
                <c:pt idx="4">
                  <c:v>2.7777777777777776E-2</c:v>
                </c:pt>
                <c:pt idx="6">
                  <c:v>6.9444444444444448E-2</c:v>
                </c:pt>
                <c:pt idx="8">
                  <c:v>0.16700000000000001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96-495F-9687-EF8BDD2DA5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2759296"/>
        <c:axId val="432754256"/>
      </c:barChart>
      <c:catAx>
        <c:axId val="43275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432754256"/>
        <c:crosses val="autoZero"/>
        <c:auto val="1"/>
        <c:lblAlgn val="ctr"/>
        <c:lblOffset val="100"/>
        <c:noMultiLvlLbl val="0"/>
      </c:catAx>
      <c:valAx>
        <c:axId val="43275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43275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43873125773071"/>
          <c:y val="0.14393404534192422"/>
          <c:w val="0.16026733188523848"/>
          <c:h val="3.88469499342110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44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440" dirty="0"/>
              <a:t>Total income in Million Yuan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4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8.2127373735795817E-2"/>
          <c:y val="0.18041908861488559"/>
          <c:w val="0.91934991696822899"/>
          <c:h val="0.70578864294727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1306</c:v>
                </c:pt>
                <c:pt idx="1">
                  <c:v>1451</c:v>
                </c:pt>
                <c:pt idx="2">
                  <c:v>1335</c:v>
                </c:pt>
                <c:pt idx="3">
                  <c:v>1630</c:v>
                </c:pt>
                <c:pt idx="4">
                  <c:v>1712</c:v>
                </c:pt>
                <c:pt idx="5">
                  <c:v>1847</c:v>
                </c:pt>
                <c:pt idx="6">
                  <c:v>1931</c:v>
                </c:pt>
                <c:pt idx="7">
                  <c:v>2401</c:v>
                </c:pt>
                <c:pt idx="8">
                  <c:v>2983</c:v>
                </c:pt>
                <c:pt idx="9">
                  <c:v>2555</c:v>
                </c:pt>
                <c:pt idx="10">
                  <c:v>2454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78-4BB5-A834-53E8DB2DB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465669608"/>
        <c:axId val="466120376"/>
      </c:barChart>
      <c:catAx>
        <c:axId val="465669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66120376"/>
        <c:crosses val="autoZero"/>
        <c:auto val="1"/>
        <c:lblAlgn val="ctr"/>
        <c:lblOffset val="100"/>
        <c:noMultiLvlLbl val="0"/>
      </c:catAx>
      <c:valAx>
        <c:axId val="466120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65669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Per capita income</a:t>
            </a:r>
            <a:r>
              <a:rPr lang="zh-CN" altLang="en-US" dirty="0"/>
              <a:t>（</a:t>
            </a:r>
            <a:r>
              <a:rPr lang="en-US" altLang="zh-CN" dirty="0"/>
              <a:t>ten thousand Yuan</a:t>
            </a:r>
            <a:r>
              <a:rPr lang="zh-CN" altLang="en-US" dirty="0"/>
              <a:t>）</a:t>
            </a:r>
            <a:endParaRPr lang="en-US" altLang="zh-CN" dirty="0"/>
          </a:p>
        </c:rich>
      </c:tx>
      <c:layout>
        <c:manualLayout>
          <c:xMode val="edge"/>
          <c:yMode val="edge"/>
          <c:x val="0.3332707786526684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Per capita income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Sheet1!$B$2:$N$2</c:f>
              <c:numCache>
                <c:formatCode>General</c:formatCode>
                <c:ptCount val="13"/>
                <c:pt idx="0">
                  <c:v>71</c:v>
                </c:pt>
                <c:pt idx="1">
                  <c:v>108</c:v>
                </c:pt>
                <c:pt idx="2">
                  <c:v>95</c:v>
                </c:pt>
                <c:pt idx="3">
                  <c:v>101</c:v>
                </c:pt>
                <c:pt idx="4">
                  <c:v>91</c:v>
                </c:pt>
                <c:pt idx="5">
                  <c:v>102</c:v>
                </c:pt>
                <c:pt idx="6">
                  <c:v>117</c:v>
                </c:pt>
                <c:pt idx="7">
                  <c:v>128</c:v>
                </c:pt>
                <c:pt idx="8">
                  <c:v>165</c:v>
                </c:pt>
                <c:pt idx="9">
                  <c:v>180</c:v>
                </c:pt>
                <c:pt idx="10">
                  <c:v>240</c:v>
                </c:pt>
                <c:pt idx="11">
                  <c:v>182</c:v>
                </c:pt>
                <c:pt idx="12">
                  <c:v>175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B9-4891-A1F4-C3A0B88EB35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upDownBars>
          <c:gapWidth val="150"/>
          <c:upBars>
            <c:spPr>
              <a:solidFill>
                <a:schemeClr val="lt1"/>
              </a:solidFill>
              <a:ln w="9525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ownBars>
        </c:upDownBars>
        <c:smooth val="0"/>
        <c:axId val="296432320"/>
        <c:axId val="296433568"/>
      </c:lineChart>
      <c:dateAx>
        <c:axId val="2964323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96433568"/>
        <c:crosses val="autoZero"/>
        <c:auto val="0"/>
        <c:lblOffset val="100"/>
        <c:baseTimeUnit val="days"/>
      </c:dateAx>
      <c:valAx>
        <c:axId val="29643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96432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063113604488099E-3"/>
          <c:y val="7.8073270426807506E-2"/>
          <c:w val="0.94354631768026698"/>
          <c:h val="0.68947521423921698"/>
        </c:manualLayout>
      </c:layout>
      <c:lineChart>
        <c:grouping val="standard"/>
        <c:varyColors val="0"/>
        <c:ser>
          <c:idx val="0"/>
          <c:order val="0"/>
          <c:tx>
            <c:strRef>
              <c:f>'2018-2022'!$M$25</c:f>
              <c:strCache>
                <c:ptCount val="1"/>
                <c:pt idx="0">
                  <c:v>Applications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'2018-2022'!$L$26:$L$30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'2018-2022'!$M$26:$M$30</c:f>
              <c:numCache>
                <c:formatCode>General</c:formatCode>
                <c:ptCount val="5"/>
                <c:pt idx="0">
                  <c:v>130</c:v>
                </c:pt>
                <c:pt idx="1">
                  <c:v>173</c:v>
                </c:pt>
                <c:pt idx="2">
                  <c:v>159</c:v>
                </c:pt>
                <c:pt idx="3">
                  <c:v>229</c:v>
                </c:pt>
                <c:pt idx="4">
                  <c:v>232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62-4446-9106-1EF5F5FD39BA}"/>
            </c:ext>
          </c:extLst>
        </c:ser>
        <c:ser>
          <c:idx val="1"/>
          <c:order val="1"/>
          <c:tx>
            <c:strRef>
              <c:f>'2018-2022'!$N$25</c:f>
              <c:strCache>
                <c:ptCount val="1"/>
                <c:pt idx="0">
                  <c:v>Granted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'2018-2022'!$L$26:$L$30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'2018-2022'!$N$26:$N$30</c:f>
              <c:numCache>
                <c:formatCode>General</c:formatCode>
                <c:ptCount val="5"/>
                <c:pt idx="0">
                  <c:v>61</c:v>
                </c:pt>
                <c:pt idx="1">
                  <c:v>123</c:v>
                </c:pt>
                <c:pt idx="2">
                  <c:v>136</c:v>
                </c:pt>
                <c:pt idx="3">
                  <c:v>128</c:v>
                </c:pt>
                <c:pt idx="4">
                  <c:v>162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62-4446-9106-1EF5F5FD39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9134464"/>
        <c:axId val="176606592"/>
      </c:lineChart>
      <c:catAx>
        <c:axId val="99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6606592"/>
        <c:crosses val="autoZero"/>
        <c:auto val="1"/>
        <c:lblAlgn val="ctr"/>
        <c:lblOffset val="100"/>
        <c:noMultiLvlLbl val="0"/>
      </c:catAx>
      <c:valAx>
        <c:axId val="17660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9134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24555867227676501"/>
          <c:y val="0.90453563714902796"/>
          <c:w val="0.53983539094650201"/>
          <c:h val="7.8321874999999999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CAAD7C-AD5E-4819-ADA7-0E248B177ADB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34AA0BFB-3AE7-46B2-8CF8-FD1A17F7056B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/>
            <a:t>CC and UT</a:t>
          </a:r>
          <a:endParaRPr lang="zh-CN" sz="1800" dirty="0"/>
        </a:p>
      </dgm:t>
    </dgm:pt>
    <dgm:pt modelId="{BD924443-3486-4AFE-B80A-3E50017FF10A}" type="parTrans" cxnId="{04158D01-6DAC-42C4-9D48-9E4A36DC26B1}">
      <dgm:prSet/>
      <dgm:spPr/>
      <dgm:t>
        <a:bodyPr/>
        <a:lstStyle/>
        <a:p>
          <a:endParaRPr lang="zh-CN" altLang="en-US" sz="2000"/>
        </a:p>
      </dgm:t>
    </dgm:pt>
    <dgm:pt modelId="{AC88E5E2-7D23-41D8-B039-C7A7722AE36F}" type="sibTrans" cxnId="{04158D01-6DAC-42C4-9D48-9E4A36DC26B1}">
      <dgm:prSet/>
      <dgm:spPr/>
      <dgm:t>
        <a:bodyPr/>
        <a:lstStyle/>
        <a:p>
          <a:endParaRPr lang="zh-CN" altLang="en-US" sz="2000"/>
        </a:p>
      </dgm:t>
    </dgm:pt>
    <dgm:pt modelId="{99FC29C4-C749-47EE-9A7C-302410015B56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b="0" dirty="0"/>
            <a:t>All buildings</a:t>
          </a:r>
          <a:r>
            <a:rPr lang="en-US" sz="1050" b="0" dirty="0"/>
            <a:t> </a:t>
          </a:r>
          <a:r>
            <a:rPr lang="en-US" sz="1400" b="0" dirty="0"/>
            <a:t>handover for installation</a:t>
          </a:r>
          <a:r>
            <a:rPr lang="en-US" sz="1200" b="0" dirty="0"/>
            <a:t>.</a:t>
          </a:r>
          <a:endParaRPr lang="zh-CN" sz="1400" b="0" dirty="0"/>
        </a:p>
      </dgm:t>
    </dgm:pt>
    <dgm:pt modelId="{A0E65159-E767-4E0A-9658-049B4170C7DA}" type="parTrans" cxnId="{8A6F8860-1475-4D09-A507-889F66E51D9E}">
      <dgm:prSet/>
      <dgm:spPr/>
      <dgm:t>
        <a:bodyPr/>
        <a:lstStyle/>
        <a:p>
          <a:endParaRPr lang="zh-CN" altLang="en-US" sz="2000"/>
        </a:p>
      </dgm:t>
    </dgm:pt>
    <dgm:pt modelId="{4D87BED0-0AF4-43A7-8A83-FF5E2F90C0AE}" type="sibTrans" cxnId="{8A6F8860-1475-4D09-A507-889F66E51D9E}">
      <dgm:prSet/>
      <dgm:spPr/>
      <dgm:t>
        <a:bodyPr/>
        <a:lstStyle/>
        <a:p>
          <a:endParaRPr lang="zh-CN" altLang="en-US" sz="2000"/>
        </a:p>
      </dgm:t>
    </dgm:pt>
    <dgm:pt modelId="{F88E1444-0914-4043-A566-E8AF5C962F96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800" b="1"/>
            <a:t>LINAC</a:t>
          </a:r>
          <a:endParaRPr lang="zh-CN" sz="1800"/>
        </a:p>
      </dgm:t>
    </dgm:pt>
    <dgm:pt modelId="{FBA4C35A-A618-4604-BE09-3635D7868449}" type="parTrans" cxnId="{C0F471CA-04EF-4D68-9957-F0C6FB39FEDF}">
      <dgm:prSet/>
      <dgm:spPr/>
      <dgm:t>
        <a:bodyPr/>
        <a:lstStyle/>
        <a:p>
          <a:endParaRPr lang="zh-CN" altLang="en-US" sz="2000"/>
        </a:p>
      </dgm:t>
    </dgm:pt>
    <dgm:pt modelId="{240F7E34-22AB-41D3-BF31-A3FE7D061E0E}" type="sibTrans" cxnId="{C0F471CA-04EF-4D68-9957-F0C6FB39FEDF}">
      <dgm:prSet/>
      <dgm:spPr/>
      <dgm:t>
        <a:bodyPr/>
        <a:lstStyle/>
        <a:p>
          <a:endParaRPr lang="zh-CN" altLang="en-US" sz="2000"/>
        </a:p>
      </dgm:t>
    </dgm:pt>
    <dgm:pt modelId="{CC80D0FB-3F6D-4A22-9DAB-D8917DECE6A4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b="0" dirty="0"/>
            <a:t>The first electron beam of HEPS was accelerated to 500 MeV with bunch charge &gt;2.5 </a:t>
          </a:r>
          <a:r>
            <a:rPr lang="en-US" sz="1400" b="0" dirty="0" err="1"/>
            <a:t>nC</a:t>
          </a:r>
          <a:r>
            <a:rPr lang="en-US" sz="1400" b="0" dirty="0"/>
            <a:t> on Mar. 14, 2023.</a:t>
          </a:r>
          <a:endParaRPr lang="zh-CN" sz="1400" b="0" dirty="0"/>
        </a:p>
      </dgm:t>
    </dgm:pt>
    <dgm:pt modelId="{DCA0F309-45B8-4F37-8083-0860B4B2AFEF}" type="parTrans" cxnId="{49800843-4897-4274-BFC1-1A5A8DDF41D0}">
      <dgm:prSet/>
      <dgm:spPr/>
      <dgm:t>
        <a:bodyPr/>
        <a:lstStyle/>
        <a:p>
          <a:endParaRPr lang="zh-CN" altLang="en-US" sz="2000"/>
        </a:p>
      </dgm:t>
    </dgm:pt>
    <dgm:pt modelId="{0431C309-D2AC-42F9-8A5F-836195601652}" type="sibTrans" cxnId="{49800843-4897-4274-BFC1-1A5A8DDF41D0}">
      <dgm:prSet/>
      <dgm:spPr/>
      <dgm:t>
        <a:bodyPr/>
        <a:lstStyle/>
        <a:p>
          <a:endParaRPr lang="zh-CN" altLang="en-US" sz="2000"/>
        </a:p>
      </dgm:t>
    </dgm:pt>
    <dgm:pt modelId="{DA3E21F2-6199-4E98-8F2E-0C6ADF2499A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/>
            <a:t>Booster</a:t>
          </a:r>
          <a:endParaRPr lang="zh-CN" sz="1800" dirty="0"/>
        </a:p>
      </dgm:t>
    </dgm:pt>
    <dgm:pt modelId="{EF823916-A9C3-404A-BAA2-785F3105552C}" type="parTrans" cxnId="{0DC9C048-51B0-4F1D-BBE5-C82979C55FC2}">
      <dgm:prSet/>
      <dgm:spPr/>
      <dgm:t>
        <a:bodyPr/>
        <a:lstStyle/>
        <a:p>
          <a:endParaRPr lang="zh-CN" altLang="en-US" sz="2000"/>
        </a:p>
      </dgm:t>
    </dgm:pt>
    <dgm:pt modelId="{011B90C6-C3CD-4642-81EC-F46265E56F5B}" type="sibTrans" cxnId="{0DC9C048-51B0-4F1D-BBE5-C82979C55FC2}">
      <dgm:prSet/>
      <dgm:spPr/>
      <dgm:t>
        <a:bodyPr/>
        <a:lstStyle/>
        <a:p>
          <a:endParaRPr lang="zh-CN" altLang="en-US" sz="2000"/>
        </a:p>
      </dgm:t>
    </dgm:pt>
    <dgm:pt modelId="{0289862B-2BD0-4B9F-8807-D0FDF1FF2C98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/>
            <a:t>The electron beam achieved a bunch charge of more than 5 </a:t>
          </a:r>
          <a:r>
            <a:rPr lang="en-US" sz="1400" dirty="0" err="1"/>
            <a:t>nC</a:t>
          </a:r>
          <a:r>
            <a:rPr lang="en-US" sz="1400" dirty="0"/>
            <a:t> at 6 GeV via the booster on Nov. 17, 2023.</a:t>
          </a:r>
          <a:endParaRPr lang="zh-CN" sz="1400" dirty="0"/>
        </a:p>
      </dgm:t>
    </dgm:pt>
    <dgm:pt modelId="{DFA47131-B870-4CB1-BF40-D4394FA907D4}" type="parTrans" cxnId="{DB22C623-E609-4581-B8F5-C51A2D1A2A69}">
      <dgm:prSet/>
      <dgm:spPr/>
      <dgm:t>
        <a:bodyPr/>
        <a:lstStyle/>
        <a:p>
          <a:endParaRPr lang="zh-CN" altLang="en-US" sz="2000"/>
        </a:p>
      </dgm:t>
    </dgm:pt>
    <dgm:pt modelId="{7777844B-2EF0-47F4-B6CB-40D956869E8E}" type="sibTrans" cxnId="{DB22C623-E609-4581-B8F5-C51A2D1A2A69}">
      <dgm:prSet/>
      <dgm:spPr/>
      <dgm:t>
        <a:bodyPr/>
        <a:lstStyle/>
        <a:p>
          <a:endParaRPr lang="zh-CN" altLang="en-US" sz="2000"/>
        </a:p>
      </dgm:t>
    </dgm:pt>
    <dgm:pt modelId="{B3AF979D-A854-4871-8808-737DF62F8040}">
      <dgm:prSet custT="1"/>
      <dgm:spPr>
        <a:solidFill>
          <a:schemeClr val="accent1">
            <a:lumMod val="40000"/>
            <a:lumOff val="60000"/>
          </a:schemeClr>
        </a:solidFill>
      </dgm:spPr>
      <dgm:t>
        <a:bodyPr lIns="36000" rIns="36000"/>
        <a:lstStyle/>
        <a:p>
          <a:r>
            <a:rPr lang="en-US" sz="1700" b="1" dirty="0"/>
            <a:t>Storage Ring</a:t>
          </a:r>
          <a:endParaRPr lang="zh-CN" sz="1700" dirty="0"/>
        </a:p>
      </dgm:t>
    </dgm:pt>
    <dgm:pt modelId="{000BE12F-7913-4846-86E1-3FAFC5CFBD46}" type="parTrans" cxnId="{5CC1BF6D-1D05-4DB7-869D-0D301217BA66}">
      <dgm:prSet/>
      <dgm:spPr/>
      <dgm:t>
        <a:bodyPr/>
        <a:lstStyle/>
        <a:p>
          <a:endParaRPr lang="zh-CN" altLang="en-US" sz="2000"/>
        </a:p>
      </dgm:t>
    </dgm:pt>
    <dgm:pt modelId="{37B2E3DB-865B-45B8-9AAA-9C5AA61023EF}" type="sibTrans" cxnId="{5CC1BF6D-1D05-4DB7-869D-0D301217BA66}">
      <dgm:prSet/>
      <dgm:spPr/>
      <dgm:t>
        <a:bodyPr/>
        <a:lstStyle/>
        <a:p>
          <a:endParaRPr lang="zh-CN" altLang="en-US" sz="2000"/>
        </a:p>
      </dgm:t>
    </dgm:pt>
    <dgm:pt modelId="{91990281-FCB7-421F-A845-E52E9AC9D5B4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/>
            <a:t>The electron beam with a current higher than 10mA was successfully stored on Aug. 18, 2024.</a:t>
          </a:r>
          <a:endParaRPr lang="zh-CN" sz="1400" dirty="0"/>
        </a:p>
      </dgm:t>
    </dgm:pt>
    <dgm:pt modelId="{AE9FF7F2-A997-4F96-8A36-8E8EA6FAB905}" type="parTrans" cxnId="{C52CE1E7-DB39-4D17-BE78-CCAD31538BB4}">
      <dgm:prSet/>
      <dgm:spPr/>
      <dgm:t>
        <a:bodyPr/>
        <a:lstStyle/>
        <a:p>
          <a:endParaRPr lang="zh-CN" altLang="en-US" sz="2000"/>
        </a:p>
      </dgm:t>
    </dgm:pt>
    <dgm:pt modelId="{1F746CA5-CE8E-4EEC-A3F3-07666A097FD7}" type="sibTrans" cxnId="{C52CE1E7-DB39-4D17-BE78-CCAD31538BB4}">
      <dgm:prSet/>
      <dgm:spPr/>
      <dgm:t>
        <a:bodyPr/>
        <a:lstStyle/>
        <a:p>
          <a:endParaRPr lang="zh-CN" altLang="en-US" sz="2000"/>
        </a:p>
      </dgm:t>
    </dgm:pt>
    <dgm:pt modelId="{91154897-0F40-4111-BC30-151C4F18142B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/>
            <a:t>Beamline</a:t>
          </a:r>
          <a:endParaRPr lang="zh-CN" sz="1800" dirty="0"/>
        </a:p>
      </dgm:t>
    </dgm:pt>
    <dgm:pt modelId="{5C3AE782-2E4C-4136-8108-1C60183C92B0}" type="parTrans" cxnId="{A50A1B92-D506-4793-9520-F1394FFAC43B}">
      <dgm:prSet/>
      <dgm:spPr/>
      <dgm:t>
        <a:bodyPr/>
        <a:lstStyle/>
        <a:p>
          <a:endParaRPr lang="zh-CN" altLang="en-US" sz="2000"/>
        </a:p>
      </dgm:t>
    </dgm:pt>
    <dgm:pt modelId="{EF80FC6B-2549-4B57-8D27-DD1A12246403}" type="sibTrans" cxnId="{A50A1B92-D506-4793-9520-F1394FFAC43B}">
      <dgm:prSet/>
      <dgm:spPr/>
      <dgm:t>
        <a:bodyPr/>
        <a:lstStyle/>
        <a:p>
          <a:endParaRPr lang="zh-CN" altLang="en-US" sz="2000"/>
        </a:p>
      </dgm:t>
    </dgm:pt>
    <dgm:pt modelId="{62382659-0A71-429C-843C-DE730ADE8ED2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/>
            <a:t>Installation is underway.</a:t>
          </a:r>
          <a:endParaRPr lang="zh-CN" sz="1400" dirty="0"/>
        </a:p>
      </dgm:t>
    </dgm:pt>
    <dgm:pt modelId="{9C81D9BC-B2FA-4532-A13E-13B9B1DE73DA}" type="parTrans" cxnId="{3882BD35-E268-494A-8C90-EF00E875F8C0}">
      <dgm:prSet/>
      <dgm:spPr/>
      <dgm:t>
        <a:bodyPr/>
        <a:lstStyle/>
        <a:p>
          <a:endParaRPr lang="zh-CN" altLang="en-US" sz="2000"/>
        </a:p>
      </dgm:t>
    </dgm:pt>
    <dgm:pt modelId="{AFC000DF-1735-43EC-86AC-DE1FD2874ABA}" type="sibTrans" cxnId="{3882BD35-E268-494A-8C90-EF00E875F8C0}">
      <dgm:prSet/>
      <dgm:spPr/>
      <dgm:t>
        <a:bodyPr/>
        <a:lstStyle/>
        <a:p>
          <a:endParaRPr lang="zh-CN" altLang="en-US" sz="2000"/>
        </a:p>
      </dgm:t>
    </dgm:pt>
    <dgm:pt modelId="{495981CF-AB9C-414C-80BC-2F0252FBDCA4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altLang="zh-CN" sz="1400" dirty="0"/>
            <a:t>14 user BLs will be installed in phase I and up to 90 BLs can be eventually accommodated.</a:t>
          </a:r>
          <a:endParaRPr lang="zh-CN" sz="1400" dirty="0"/>
        </a:p>
      </dgm:t>
    </dgm:pt>
    <dgm:pt modelId="{233A9ECE-B487-4A64-80C3-B42409C7EDC0}" type="parTrans" cxnId="{333E2420-C823-4BF3-A95C-0E224AE65514}">
      <dgm:prSet/>
      <dgm:spPr/>
      <dgm:t>
        <a:bodyPr/>
        <a:lstStyle/>
        <a:p>
          <a:endParaRPr lang="zh-CN" altLang="en-US" sz="1600"/>
        </a:p>
      </dgm:t>
    </dgm:pt>
    <dgm:pt modelId="{D4EC408A-B03F-463B-9D8C-B82941941340}" type="sibTrans" cxnId="{333E2420-C823-4BF3-A95C-0E224AE65514}">
      <dgm:prSet/>
      <dgm:spPr/>
      <dgm:t>
        <a:bodyPr/>
        <a:lstStyle/>
        <a:p>
          <a:endParaRPr lang="zh-CN" altLang="en-US" sz="1600"/>
        </a:p>
      </dgm:t>
    </dgm:pt>
    <dgm:pt modelId="{2EF9A1C3-6DA6-4D75-ACBD-ACDF0D7CE166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altLang="zh-CN" sz="1400" b="0" dirty="0"/>
            <a:t>Utilities installation almost completed.</a:t>
          </a:r>
          <a:endParaRPr lang="zh-CN" sz="1400" b="0" dirty="0"/>
        </a:p>
      </dgm:t>
    </dgm:pt>
    <dgm:pt modelId="{DE00A66F-74C8-405C-9205-A4EBB2284E97}" type="parTrans" cxnId="{7F936414-BAD7-4EC9-9718-48255DD776E2}">
      <dgm:prSet/>
      <dgm:spPr/>
      <dgm:t>
        <a:bodyPr/>
        <a:lstStyle/>
        <a:p>
          <a:endParaRPr lang="zh-CN" altLang="en-US" sz="1600"/>
        </a:p>
      </dgm:t>
    </dgm:pt>
    <dgm:pt modelId="{6F3A16E4-46BF-487A-91A2-0E4DFDBBDF75}" type="sibTrans" cxnId="{7F936414-BAD7-4EC9-9718-48255DD776E2}">
      <dgm:prSet/>
      <dgm:spPr/>
      <dgm:t>
        <a:bodyPr/>
        <a:lstStyle/>
        <a:p>
          <a:endParaRPr lang="zh-CN" altLang="en-US" sz="1600"/>
        </a:p>
      </dgm:t>
    </dgm:pt>
    <dgm:pt modelId="{915C74E9-8DB5-4A9B-916A-DA774525E818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endParaRPr lang="zh-CN" sz="500" b="0" dirty="0"/>
        </a:p>
      </dgm:t>
    </dgm:pt>
    <dgm:pt modelId="{2A0A5E8F-4913-4B09-85E6-68398FEF54DB}" type="parTrans" cxnId="{A24495E0-27EE-4F25-B357-99C34F42A1C2}">
      <dgm:prSet/>
      <dgm:spPr/>
      <dgm:t>
        <a:bodyPr/>
        <a:lstStyle/>
        <a:p>
          <a:endParaRPr lang="zh-CN" altLang="en-US"/>
        </a:p>
      </dgm:t>
    </dgm:pt>
    <dgm:pt modelId="{4D38E26F-7EE8-422D-9E63-D6BA8F84AA35}" type="sibTrans" cxnId="{A24495E0-27EE-4F25-B357-99C34F42A1C2}">
      <dgm:prSet/>
      <dgm:spPr/>
      <dgm:t>
        <a:bodyPr/>
        <a:lstStyle/>
        <a:p>
          <a:endParaRPr lang="zh-CN" altLang="en-US"/>
        </a:p>
      </dgm:t>
    </dgm:pt>
    <dgm:pt modelId="{16E9B58A-AC58-49F7-9816-C280742DFBCE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endParaRPr lang="zh-CN" sz="500" dirty="0"/>
        </a:p>
      </dgm:t>
    </dgm:pt>
    <dgm:pt modelId="{E56D7F1F-0990-4A05-9895-64EC2F756D16}" type="parTrans" cxnId="{912AA42C-D24D-4223-84E3-22E1445EB88F}">
      <dgm:prSet/>
      <dgm:spPr/>
      <dgm:t>
        <a:bodyPr/>
        <a:lstStyle/>
        <a:p>
          <a:endParaRPr lang="zh-CN" altLang="en-US"/>
        </a:p>
      </dgm:t>
    </dgm:pt>
    <dgm:pt modelId="{A1EF7E03-AC74-4BF9-A0EB-E63F6C463211}" type="sibTrans" cxnId="{912AA42C-D24D-4223-84E3-22E1445EB88F}">
      <dgm:prSet/>
      <dgm:spPr/>
      <dgm:t>
        <a:bodyPr/>
        <a:lstStyle/>
        <a:p>
          <a:endParaRPr lang="zh-CN" altLang="en-US"/>
        </a:p>
      </dgm:t>
    </dgm:pt>
    <dgm:pt modelId="{2E8FDD1A-3906-4D74-9B45-FC7BDD88714C}" type="pres">
      <dgm:prSet presAssocID="{BBCAAD7C-AD5E-4819-ADA7-0E248B177AD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 altLang="zh-CN"/>
        </a:p>
      </dgm:t>
    </dgm:pt>
    <dgm:pt modelId="{7E976CF7-10C4-4617-88E5-D62A022D2B63}" type="pres">
      <dgm:prSet presAssocID="{34AA0BFB-3AE7-46B2-8CF8-FD1A17F7056B}" presName="composite" presStyleCnt="0"/>
      <dgm:spPr/>
    </dgm:pt>
    <dgm:pt modelId="{DDA66CF9-51AA-4EB0-AFF1-39F98C890119}" type="pres">
      <dgm:prSet presAssocID="{34AA0BFB-3AE7-46B2-8CF8-FD1A17F7056B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F6BC37D0-CB7A-441A-9962-6D050FF3CFFA}" type="pres">
      <dgm:prSet presAssocID="{34AA0BFB-3AE7-46B2-8CF8-FD1A17F7056B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FA25110E-CBB0-4C72-A44B-B9A72C058570}" type="pres">
      <dgm:prSet presAssocID="{AC88E5E2-7D23-41D8-B039-C7A7722AE36F}" presName="space" presStyleCnt="0"/>
      <dgm:spPr/>
    </dgm:pt>
    <dgm:pt modelId="{865B5D71-912F-40AE-9C23-A3F9136F63E4}" type="pres">
      <dgm:prSet presAssocID="{F88E1444-0914-4043-A566-E8AF5C962F96}" presName="composite" presStyleCnt="0"/>
      <dgm:spPr/>
    </dgm:pt>
    <dgm:pt modelId="{B4162E3A-4DB1-46DF-9E05-886CEE3B9698}" type="pres">
      <dgm:prSet presAssocID="{F88E1444-0914-4043-A566-E8AF5C962F96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96FF9860-0C8B-4AA1-A293-7C2DA8393A41}" type="pres">
      <dgm:prSet presAssocID="{F88E1444-0914-4043-A566-E8AF5C962F96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BF75BCA5-0BB8-4D42-B996-A60298402351}" type="pres">
      <dgm:prSet presAssocID="{240F7E34-22AB-41D3-BF31-A3FE7D061E0E}" presName="space" presStyleCnt="0"/>
      <dgm:spPr/>
    </dgm:pt>
    <dgm:pt modelId="{773ECC05-B7C3-46A9-940B-3FAB80731E43}" type="pres">
      <dgm:prSet presAssocID="{DA3E21F2-6199-4E98-8F2E-0C6ADF2499A7}" presName="composite" presStyleCnt="0"/>
      <dgm:spPr/>
    </dgm:pt>
    <dgm:pt modelId="{52432A3F-450E-4C64-ABBB-FEF837FB13E3}" type="pres">
      <dgm:prSet presAssocID="{DA3E21F2-6199-4E98-8F2E-0C6ADF2499A7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1A99DE72-B7BE-41F6-808C-1C227828AD10}" type="pres">
      <dgm:prSet presAssocID="{DA3E21F2-6199-4E98-8F2E-0C6ADF2499A7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0E2C25E4-99B4-4977-BBED-742AF5A3261D}" type="pres">
      <dgm:prSet presAssocID="{011B90C6-C3CD-4642-81EC-F46265E56F5B}" presName="space" presStyleCnt="0"/>
      <dgm:spPr/>
    </dgm:pt>
    <dgm:pt modelId="{FBC473A1-06D3-4C0F-8A7D-8A75646165E2}" type="pres">
      <dgm:prSet presAssocID="{B3AF979D-A854-4871-8808-737DF62F8040}" presName="composite" presStyleCnt="0"/>
      <dgm:spPr/>
    </dgm:pt>
    <dgm:pt modelId="{7144367A-D42C-4A4C-AAAD-A3804A9A24DA}" type="pres">
      <dgm:prSet presAssocID="{B3AF979D-A854-4871-8808-737DF62F8040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DE3C7C0E-F876-407F-B144-78604220D0CE}" type="pres">
      <dgm:prSet presAssocID="{B3AF979D-A854-4871-8808-737DF62F8040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87871A89-6AE7-423D-A0A6-85EEA61B242F}" type="pres">
      <dgm:prSet presAssocID="{37B2E3DB-865B-45B8-9AAA-9C5AA61023EF}" presName="space" presStyleCnt="0"/>
      <dgm:spPr/>
    </dgm:pt>
    <dgm:pt modelId="{C956F8C4-1D90-4347-AB80-C9CFFB4AF7D2}" type="pres">
      <dgm:prSet presAssocID="{91154897-0F40-4111-BC30-151C4F18142B}" presName="composite" presStyleCnt="0"/>
      <dgm:spPr/>
    </dgm:pt>
    <dgm:pt modelId="{D4244F15-3883-497E-99AB-3358F867777D}" type="pres">
      <dgm:prSet presAssocID="{91154897-0F40-4111-BC30-151C4F18142B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7251510A-02C7-4D08-9472-064CA84D04C1}" type="pres">
      <dgm:prSet presAssocID="{91154897-0F40-4111-BC30-151C4F18142B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</dgm:ptLst>
  <dgm:cxnLst>
    <dgm:cxn modelId="{5FB30B0F-6D89-46B7-AA15-E14713AB60BA}" type="presOf" srcId="{2EF9A1C3-6DA6-4D75-ACBD-ACDF0D7CE166}" destId="{F6BC37D0-CB7A-441A-9962-6D050FF3CFFA}" srcOrd="0" destOrd="2" presId="urn:microsoft.com/office/officeart/2005/8/layout/hList1"/>
    <dgm:cxn modelId="{351303E4-2141-412D-ACFE-44D0255D1FE1}" type="presOf" srcId="{F88E1444-0914-4043-A566-E8AF5C962F96}" destId="{B4162E3A-4DB1-46DF-9E05-886CEE3B9698}" srcOrd="0" destOrd="0" presId="urn:microsoft.com/office/officeart/2005/8/layout/hList1"/>
    <dgm:cxn modelId="{8A6F8860-1475-4D09-A507-889F66E51D9E}" srcId="{34AA0BFB-3AE7-46B2-8CF8-FD1A17F7056B}" destId="{99FC29C4-C749-47EE-9A7C-302410015B56}" srcOrd="0" destOrd="0" parTransId="{A0E65159-E767-4E0A-9658-049B4170C7DA}" sibTransId="{4D87BED0-0AF4-43A7-8A83-FF5E2F90C0AE}"/>
    <dgm:cxn modelId="{DD8478A8-BB72-4A2E-A824-05EE05A00C51}" type="presOf" srcId="{0289862B-2BD0-4B9F-8807-D0FDF1FF2C98}" destId="{1A99DE72-B7BE-41F6-808C-1C227828AD10}" srcOrd="0" destOrd="0" presId="urn:microsoft.com/office/officeart/2005/8/layout/hList1"/>
    <dgm:cxn modelId="{912AA42C-D24D-4223-84E3-22E1445EB88F}" srcId="{91154897-0F40-4111-BC30-151C4F18142B}" destId="{16E9B58A-AC58-49F7-9816-C280742DFBCE}" srcOrd="1" destOrd="0" parTransId="{E56D7F1F-0990-4A05-9895-64EC2F756D16}" sibTransId="{A1EF7E03-AC74-4BF9-A0EB-E63F6C463211}"/>
    <dgm:cxn modelId="{EFCDBEE7-B782-4FBB-89F4-7643951058F7}" type="presOf" srcId="{62382659-0A71-429C-843C-DE730ADE8ED2}" destId="{7251510A-02C7-4D08-9472-064CA84D04C1}" srcOrd="0" destOrd="0" presId="urn:microsoft.com/office/officeart/2005/8/layout/hList1"/>
    <dgm:cxn modelId="{801F26ED-72B5-48F6-863B-D8818565A6FB}" type="presOf" srcId="{91990281-FCB7-421F-A845-E52E9AC9D5B4}" destId="{DE3C7C0E-F876-407F-B144-78604220D0CE}" srcOrd="0" destOrd="0" presId="urn:microsoft.com/office/officeart/2005/8/layout/hList1"/>
    <dgm:cxn modelId="{179DE627-405A-4B0B-A940-A47C5D229809}" type="presOf" srcId="{16E9B58A-AC58-49F7-9816-C280742DFBCE}" destId="{7251510A-02C7-4D08-9472-064CA84D04C1}" srcOrd="0" destOrd="1" presId="urn:microsoft.com/office/officeart/2005/8/layout/hList1"/>
    <dgm:cxn modelId="{C52CE1E7-DB39-4D17-BE78-CCAD31538BB4}" srcId="{B3AF979D-A854-4871-8808-737DF62F8040}" destId="{91990281-FCB7-421F-A845-E52E9AC9D5B4}" srcOrd="0" destOrd="0" parTransId="{AE9FF7F2-A997-4F96-8A36-8E8EA6FAB905}" sibTransId="{1F746CA5-CE8E-4EEC-A3F3-07666A097FD7}"/>
    <dgm:cxn modelId="{B95CA67F-31CB-4DF6-A05C-6770C4AD3FE8}" type="presOf" srcId="{91154897-0F40-4111-BC30-151C4F18142B}" destId="{D4244F15-3883-497E-99AB-3358F867777D}" srcOrd="0" destOrd="0" presId="urn:microsoft.com/office/officeart/2005/8/layout/hList1"/>
    <dgm:cxn modelId="{F040037E-A927-4766-9D98-F6D52C837203}" type="presOf" srcId="{99FC29C4-C749-47EE-9A7C-302410015B56}" destId="{F6BC37D0-CB7A-441A-9962-6D050FF3CFFA}" srcOrd="0" destOrd="0" presId="urn:microsoft.com/office/officeart/2005/8/layout/hList1"/>
    <dgm:cxn modelId="{0DC9C048-51B0-4F1D-BBE5-C82979C55FC2}" srcId="{BBCAAD7C-AD5E-4819-ADA7-0E248B177ADB}" destId="{DA3E21F2-6199-4E98-8F2E-0C6ADF2499A7}" srcOrd="2" destOrd="0" parTransId="{EF823916-A9C3-404A-BAA2-785F3105552C}" sibTransId="{011B90C6-C3CD-4642-81EC-F46265E56F5B}"/>
    <dgm:cxn modelId="{C0F471CA-04EF-4D68-9957-F0C6FB39FEDF}" srcId="{BBCAAD7C-AD5E-4819-ADA7-0E248B177ADB}" destId="{F88E1444-0914-4043-A566-E8AF5C962F96}" srcOrd="1" destOrd="0" parTransId="{FBA4C35A-A618-4604-BE09-3635D7868449}" sibTransId="{240F7E34-22AB-41D3-BF31-A3FE7D061E0E}"/>
    <dgm:cxn modelId="{3882BD35-E268-494A-8C90-EF00E875F8C0}" srcId="{91154897-0F40-4111-BC30-151C4F18142B}" destId="{62382659-0A71-429C-843C-DE730ADE8ED2}" srcOrd="0" destOrd="0" parTransId="{9C81D9BC-B2FA-4532-A13E-13B9B1DE73DA}" sibTransId="{AFC000DF-1735-43EC-86AC-DE1FD2874ABA}"/>
    <dgm:cxn modelId="{5CC1BF6D-1D05-4DB7-869D-0D301217BA66}" srcId="{BBCAAD7C-AD5E-4819-ADA7-0E248B177ADB}" destId="{B3AF979D-A854-4871-8808-737DF62F8040}" srcOrd="3" destOrd="0" parTransId="{000BE12F-7913-4846-86E1-3FAFC5CFBD46}" sibTransId="{37B2E3DB-865B-45B8-9AAA-9C5AA61023EF}"/>
    <dgm:cxn modelId="{333E2420-C823-4BF3-A95C-0E224AE65514}" srcId="{91154897-0F40-4111-BC30-151C4F18142B}" destId="{495981CF-AB9C-414C-80BC-2F0252FBDCA4}" srcOrd="2" destOrd="0" parTransId="{233A9ECE-B487-4A64-80C3-B42409C7EDC0}" sibTransId="{D4EC408A-B03F-463B-9D8C-B82941941340}"/>
    <dgm:cxn modelId="{04158D01-6DAC-42C4-9D48-9E4A36DC26B1}" srcId="{BBCAAD7C-AD5E-4819-ADA7-0E248B177ADB}" destId="{34AA0BFB-3AE7-46B2-8CF8-FD1A17F7056B}" srcOrd="0" destOrd="0" parTransId="{BD924443-3486-4AFE-B80A-3E50017FF10A}" sibTransId="{AC88E5E2-7D23-41D8-B039-C7A7722AE36F}"/>
    <dgm:cxn modelId="{28DFD568-3C43-4CD2-9318-D9347EF4D23C}" type="presOf" srcId="{BBCAAD7C-AD5E-4819-ADA7-0E248B177ADB}" destId="{2E8FDD1A-3906-4D74-9B45-FC7BDD88714C}" srcOrd="0" destOrd="0" presId="urn:microsoft.com/office/officeart/2005/8/layout/hList1"/>
    <dgm:cxn modelId="{A24495E0-27EE-4F25-B357-99C34F42A1C2}" srcId="{34AA0BFB-3AE7-46B2-8CF8-FD1A17F7056B}" destId="{915C74E9-8DB5-4A9B-916A-DA774525E818}" srcOrd="1" destOrd="0" parTransId="{2A0A5E8F-4913-4B09-85E6-68398FEF54DB}" sibTransId="{4D38E26F-7EE8-422D-9E63-D6BA8F84AA35}"/>
    <dgm:cxn modelId="{A50A1B92-D506-4793-9520-F1394FFAC43B}" srcId="{BBCAAD7C-AD5E-4819-ADA7-0E248B177ADB}" destId="{91154897-0F40-4111-BC30-151C4F18142B}" srcOrd="4" destOrd="0" parTransId="{5C3AE782-2E4C-4136-8108-1C60183C92B0}" sibTransId="{EF80FC6B-2549-4B57-8D27-DD1A12246403}"/>
    <dgm:cxn modelId="{1BA43EE2-1B58-4FA0-BC55-D96902D7653B}" type="presOf" srcId="{495981CF-AB9C-414C-80BC-2F0252FBDCA4}" destId="{7251510A-02C7-4D08-9472-064CA84D04C1}" srcOrd="0" destOrd="2" presId="urn:microsoft.com/office/officeart/2005/8/layout/hList1"/>
    <dgm:cxn modelId="{DB22C623-E609-4581-B8F5-C51A2D1A2A69}" srcId="{DA3E21F2-6199-4E98-8F2E-0C6ADF2499A7}" destId="{0289862B-2BD0-4B9F-8807-D0FDF1FF2C98}" srcOrd="0" destOrd="0" parTransId="{DFA47131-B870-4CB1-BF40-D4394FA907D4}" sibTransId="{7777844B-2EF0-47F4-B6CB-40D956869E8E}"/>
    <dgm:cxn modelId="{5B6B0115-41E6-4BF1-A3D5-5829900A05BF}" type="presOf" srcId="{915C74E9-8DB5-4A9B-916A-DA774525E818}" destId="{F6BC37D0-CB7A-441A-9962-6D050FF3CFFA}" srcOrd="0" destOrd="1" presId="urn:microsoft.com/office/officeart/2005/8/layout/hList1"/>
    <dgm:cxn modelId="{D0D99E8E-6C30-4DCA-B8A0-4450905DB8E1}" type="presOf" srcId="{B3AF979D-A854-4871-8808-737DF62F8040}" destId="{7144367A-D42C-4A4C-AAAD-A3804A9A24DA}" srcOrd="0" destOrd="0" presId="urn:microsoft.com/office/officeart/2005/8/layout/hList1"/>
    <dgm:cxn modelId="{7F936414-BAD7-4EC9-9718-48255DD776E2}" srcId="{34AA0BFB-3AE7-46B2-8CF8-FD1A17F7056B}" destId="{2EF9A1C3-6DA6-4D75-ACBD-ACDF0D7CE166}" srcOrd="2" destOrd="0" parTransId="{DE00A66F-74C8-405C-9205-A4EBB2284E97}" sibTransId="{6F3A16E4-46BF-487A-91A2-0E4DFDBBDF75}"/>
    <dgm:cxn modelId="{207629CB-98FC-49CC-B4BD-093EF3AD23E1}" type="presOf" srcId="{34AA0BFB-3AE7-46B2-8CF8-FD1A17F7056B}" destId="{DDA66CF9-51AA-4EB0-AFF1-39F98C890119}" srcOrd="0" destOrd="0" presId="urn:microsoft.com/office/officeart/2005/8/layout/hList1"/>
    <dgm:cxn modelId="{49800843-4897-4274-BFC1-1A5A8DDF41D0}" srcId="{F88E1444-0914-4043-A566-E8AF5C962F96}" destId="{CC80D0FB-3F6D-4A22-9DAB-D8917DECE6A4}" srcOrd="0" destOrd="0" parTransId="{DCA0F309-45B8-4F37-8083-0860B4B2AFEF}" sibTransId="{0431C309-D2AC-42F9-8A5F-836195601652}"/>
    <dgm:cxn modelId="{56D504E5-5846-4954-8CC3-39093085849B}" type="presOf" srcId="{CC80D0FB-3F6D-4A22-9DAB-D8917DECE6A4}" destId="{96FF9860-0C8B-4AA1-A293-7C2DA8393A41}" srcOrd="0" destOrd="0" presId="urn:microsoft.com/office/officeart/2005/8/layout/hList1"/>
    <dgm:cxn modelId="{C0C8F0A1-7D91-41A6-89E9-8C08839A3FC7}" type="presOf" srcId="{DA3E21F2-6199-4E98-8F2E-0C6ADF2499A7}" destId="{52432A3F-450E-4C64-ABBB-FEF837FB13E3}" srcOrd="0" destOrd="0" presId="urn:microsoft.com/office/officeart/2005/8/layout/hList1"/>
    <dgm:cxn modelId="{CF4DF311-68DE-4401-8977-64EAD38BE8A8}" type="presParOf" srcId="{2E8FDD1A-3906-4D74-9B45-FC7BDD88714C}" destId="{7E976CF7-10C4-4617-88E5-D62A022D2B63}" srcOrd="0" destOrd="0" presId="urn:microsoft.com/office/officeart/2005/8/layout/hList1"/>
    <dgm:cxn modelId="{1A429D5C-15DD-481D-BD5A-7F5DD666D02D}" type="presParOf" srcId="{7E976CF7-10C4-4617-88E5-D62A022D2B63}" destId="{DDA66CF9-51AA-4EB0-AFF1-39F98C890119}" srcOrd="0" destOrd="0" presId="urn:microsoft.com/office/officeart/2005/8/layout/hList1"/>
    <dgm:cxn modelId="{7808BC14-9570-4F5A-A315-3F209941ABD0}" type="presParOf" srcId="{7E976CF7-10C4-4617-88E5-D62A022D2B63}" destId="{F6BC37D0-CB7A-441A-9962-6D050FF3CFFA}" srcOrd="1" destOrd="0" presId="urn:microsoft.com/office/officeart/2005/8/layout/hList1"/>
    <dgm:cxn modelId="{2598A476-01B0-4276-823F-DDC06AF08E2A}" type="presParOf" srcId="{2E8FDD1A-3906-4D74-9B45-FC7BDD88714C}" destId="{FA25110E-CBB0-4C72-A44B-B9A72C058570}" srcOrd="1" destOrd="0" presId="urn:microsoft.com/office/officeart/2005/8/layout/hList1"/>
    <dgm:cxn modelId="{99507D26-4501-4B34-8CE0-090FBC59F44B}" type="presParOf" srcId="{2E8FDD1A-3906-4D74-9B45-FC7BDD88714C}" destId="{865B5D71-912F-40AE-9C23-A3F9136F63E4}" srcOrd="2" destOrd="0" presId="urn:microsoft.com/office/officeart/2005/8/layout/hList1"/>
    <dgm:cxn modelId="{CBE521C1-8814-4B36-83D8-2E80B54F1488}" type="presParOf" srcId="{865B5D71-912F-40AE-9C23-A3F9136F63E4}" destId="{B4162E3A-4DB1-46DF-9E05-886CEE3B9698}" srcOrd="0" destOrd="0" presId="urn:microsoft.com/office/officeart/2005/8/layout/hList1"/>
    <dgm:cxn modelId="{9CE6A2E5-5010-47F0-B9C4-C24BFF8A44B2}" type="presParOf" srcId="{865B5D71-912F-40AE-9C23-A3F9136F63E4}" destId="{96FF9860-0C8B-4AA1-A293-7C2DA8393A41}" srcOrd="1" destOrd="0" presId="urn:microsoft.com/office/officeart/2005/8/layout/hList1"/>
    <dgm:cxn modelId="{1DCAB199-53DE-4960-A845-ECBAF6545AD0}" type="presParOf" srcId="{2E8FDD1A-3906-4D74-9B45-FC7BDD88714C}" destId="{BF75BCA5-0BB8-4D42-B996-A60298402351}" srcOrd="3" destOrd="0" presId="urn:microsoft.com/office/officeart/2005/8/layout/hList1"/>
    <dgm:cxn modelId="{8F27953F-9768-4C83-AAB4-8D4A9F80DC06}" type="presParOf" srcId="{2E8FDD1A-3906-4D74-9B45-FC7BDD88714C}" destId="{773ECC05-B7C3-46A9-940B-3FAB80731E43}" srcOrd="4" destOrd="0" presId="urn:microsoft.com/office/officeart/2005/8/layout/hList1"/>
    <dgm:cxn modelId="{8F080A01-2EA0-4F29-8EEF-7BA1F3161C46}" type="presParOf" srcId="{773ECC05-B7C3-46A9-940B-3FAB80731E43}" destId="{52432A3F-450E-4C64-ABBB-FEF837FB13E3}" srcOrd="0" destOrd="0" presId="urn:microsoft.com/office/officeart/2005/8/layout/hList1"/>
    <dgm:cxn modelId="{BEC3046E-CA93-4C79-A62B-416B6C9B7B1E}" type="presParOf" srcId="{773ECC05-B7C3-46A9-940B-3FAB80731E43}" destId="{1A99DE72-B7BE-41F6-808C-1C227828AD10}" srcOrd="1" destOrd="0" presId="urn:microsoft.com/office/officeart/2005/8/layout/hList1"/>
    <dgm:cxn modelId="{48AE2580-E6B4-4CBC-A41A-AE7C66A2CA93}" type="presParOf" srcId="{2E8FDD1A-3906-4D74-9B45-FC7BDD88714C}" destId="{0E2C25E4-99B4-4977-BBED-742AF5A3261D}" srcOrd="5" destOrd="0" presId="urn:microsoft.com/office/officeart/2005/8/layout/hList1"/>
    <dgm:cxn modelId="{E2773CF5-B2E0-4AE0-81F3-33AF1B596FEF}" type="presParOf" srcId="{2E8FDD1A-3906-4D74-9B45-FC7BDD88714C}" destId="{FBC473A1-06D3-4C0F-8A7D-8A75646165E2}" srcOrd="6" destOrd="0" presId="urn:microsoft.com/office/officeart/2005/8/layout/hList1"/>
    <dgm:cxn modelId="{B4829B59-9F95-4465-B6CA-B33B70C70FFA}" type="presParOf" srcId="{FBC473A1-06D3-4C0F-8A7D-8A75646165E2}" destId="{7144367A-D42C-4A4C-AAAD-A3804A9A24DA}" srcOrd="0" destOrd="0" presId="urn:microsoft.com/office/officeart/2005/8/layout/hList1"/>
    <dgm:cxn modelId="{60B3B3ED-FB7A-47A1-BAD9-B0508490076E}" type="presParOf" srcId="{FBC473A1-06D3-4C0F-8A7D-8A75646165E2}" destId="{DE3C7C0E-F876-407F-B144-78604220D0CE}" srcOrd="1" destOrd="0" presId="urn:microsoft.com/office/officeart/2005/8/layout/hList1"/>
    <dgm:cxn modelId="{AEE49433-F2DC-4364-80F1-3BFB3218C33C}" type="presParOf" srcId="{2E8FDD1A-3906-4D74-9B45-FC7BDD88714C}" destId="{87871A89-6AE7-423D-A0A6-85EEA61B242F}" srcOrd="7" destOrd="0" presId="urn:microsoft.com/office/officeart/2005/8/layout/hList1"/>
    <dgm:cxn modelId="{A67CDAB8-28BD-43C1-AABA-7E092AA2D0A1}" type="presParOf" srcId="{2E8FDD1A-3906-4D74-9B45-FC7BDD88714C}" destId="{C956F8C4-1D90-4347-AB80-C9CFFB4AF7D2}" srcOrd="8" destOrd="0" presId="urn:microsoft.com/office/officeart/2005/8/layout/hList1"/>
    <dgm:cxn modelId="{538DC0A1-07EB-4F73-8EC5-C34F656324CF}" type="presParOf" srcId="{C956F8C4-1D90-4347-AB80-C9CFFB4AF7D2}" destId="{D4244F15-3883-497E-99AB-3358F867777D}" srcOrd="0" destOrd="0" presId="urn:microsoft.com/office/officeart/2005/8/layout/hList1"/>
    <dgm:cxn modelId="{8C93FB19-D52C-49F9-8F9F-21DA02E17CC7}" type="presParOf" srcId="{C956F8C4-1D90-4347-AB80-C9CFFB4AF7D2}" destId="{7251510A-02C7-4D08-9472-064CA84D04C1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66CF9-51AA-4EB0-AFF1-39F98C890119}">
      <dsp:nvSpPr>
        <dsp:cNvPr id="0" name=""/>
        <dsp:cNvSpPr/>
      </dsp:nvSpPr>
      <dsp:spPr>
        <a:xfrm>
          <a:off x="4084" y="12291"/>
          <a:ext cx="1565817" cy="62632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CC and UT</a:t>
          </a:r>
          <a:endParaRPr lang="zh-CN" sz="1800" kern="1200" dirty="0"/>
        </a:p>
      </dsp:txBody>
      <dsp:txXfrm>
        <a:off x="4084" y="12291"/>
        <a:ext cx="1565817" cy="626327"/>
      </dsp:txXfrm>
    </dsp:sp>
    <dsp:sp modelId="{F6BC37D0-CB7A-441A-9962-6D050FF3CFFA}">
      <dsp:nvSpPr>
        <dsp:cNvPr id="0" name=""/>
        <dsp:cNvSpPr/>
      </dsp:nvSpPr>
      <dsp:spPr>
        <a:xfrm>
          <a:off x="4084" y="638618"/>
          <a:ext cx="1565817" cy="184464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/>
            <a:t>All buildings</a:t>
          </a:r>
          <a:r>
            <a:rPr lang="en-US" sz="1050" b="0" kern="1200" dirty="0"/>
            <a:t> </a:t>
          </a:r>
          <a:r>
            <a:rPr lang="en-US" sz="1400" b="0" kern="1200" dirty="0"/>
            <a:t>handover for installation</a:t>
          </a:r>
          <a:r>
            <a:rPr lang="en-US" sz="1200" b="0" kern="1200" dirty="0"/>
            <a:t>.</a:t>
          </a:r>
          <a:endParaRPr lang="zh-CN" sz="1400" b="0" kern="1200" dirty="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sz="5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b="0" kern="1200" dirty="0"/>
            <a:t>Utilities installation almost completed.</a:t>
          </a:r>
          <a:endParaRPr lang="zh-CN" sz="1400" b="0" kern="1200" dirty="0"/>
        </a:p>
      </dsp:txBody>
      <dsp:txXfrm>
        <a:off x="4084" y="638618"/>
        <a:ext cx="1565817" cy="1844640"/>
      </dsp:txXfrm>
    </dsp:sp>
    <dsp:sp modelId="{B4162E3A-4DB1-46DF-9E05-886CEE3B9698}">
      <dsp:nvSpPr>
        <dsp:cNvPr id="0" name=""/>
        <dsp:cNvSpPr/>
      </dsp:nvSpPr>
      <dsp:spPr>
        <a:xfrm>
          <a:off x="1789116" y="12291"/>
          <a:ext cx="1565817" cy="62632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LINAC</a:t>
          </a:r>
          <a:endParaRPr lang="zh-CN" sz="1800" kern="1200"/>
        </a:p>
      </dsp:txBody>
      <dsp:txXfrm>
        <a:off x="1789116" y="12291"/>
        <a:ext cx="1565817" cy="626327"/>
      </dsp:txXfrm>
    </dsp:sp>
    <dsp:sp modelId="{96FF9860-0C8B-4AA1-A293-7C2DA8393A41}">
      <dsp:nvSpPr>
        <dsp:cNvPr id="0" name=""/>
        <dsp:cNvSpPr/>
      </dsp:nvSpPr>
      <dsp:spPr>
        <a:xfrm>
          <a:off x="1789116" y="638618"/>
          <a:ext cx="1565817" cy="184464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/>
            <a:t>The first electron beam of HEPS was accelerated to 500 MeV with bunch charge &gt;2.5 </a:t>
          </a:r>
          <a:r>
            <a:rPr lang="en-US" sz="1400" b="0" kern="1200" dirty="0" err="1"/>
            <a:t>nC</a:t>
          </a:r>
          <a:r>
            <a:rPr lang="en-US" sz="1400" b="0" kern="1200" dirty="0"/>
            <a:t> on Mar. 14, 2023.</a:t>
          </a:r>
          <a:endParaRPr lang="zh-CN" sz="1400" b="0" kern="1200" dirty="0"/>
        </a:p>
      </dsp:txBody>
      <dsp:txXfrm>
        <a:off x="1789116" y="638618"/>
        <a:ext cx="1565817" cy="1844640"/>
      </dsp:txXfrm>
    </dsp:sp>
    <dsp:sp modelId="{52432A3F-450E-4C64-ABBB-FEF837FB13E3}">
      <dsp:nvSpPr>
        <dsp:cNvPr id="0" name=""/>
        <dsp:cNvSpPr/>
      </dsp:nvSpPr>
      <dsp:spPr>
        <a:xfrm>
          <a:off x="3574149" y="12291"/>
          <a:ext cx="1565817" cy="62632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Booster</a:t>
          </a:r>
          <a:endParaRPr lang="zh-CN" sz="1800" kern="1200" dirty="0"/>
        </a:p>
      </dsp:txBody>
      <dsp:txXfrm>
        <a:off x="3574149" y="12291"/>
        <a:ext cx="1565817" cy="626327"/>
      </dsp:txXfrm>
    </dsp:sp>
    <dsp:sp modelId="{1A99DE72-B7BE-41F6-808C-1C227828AD10}">
      <dsp:nvSpPr>
        <dsp:cNvPr id="0" name=""/>
        <dsp:cNvSpPr/>
      </dsp:nvSpPr>
      <dsp:spPr>
        <a:xfrm>
          <a:off x="3574149" y="638618"/>
          <a:ext cx="1565817" cy="184464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The electron beam achieved a bunch charge of more than 5 </a:t>
          </a:r>
          <a:r>
            <a:rPr lang="en-US" sz="1400" kern="1200" dirty="0" err="1"/>
            <a:t>nC</a:t>
          </a:r>
          <a:r>
            <a:rPr lang="en-US" sz="1400" kern="1200" dirty="0"/>
            <a:t> at 6 GeV via the booster on Nov. 17, 2023.</a:t>
          </a:r>
          <a:endParaRPr lang="zh-CN" sz="1400" kern="1200" dirty="0"/>
        </a:p>
      </dsp:txBody>
      <dsp:txXfrm>
        <a:off x="3574149" y="638618"/>
        <a:ext cx="1565817" cy="1844640"/>
      </dsp:txXfrm>
    </dsp:sp>
    <dsp:sp modelId="{7144367A-D42C-4A4C-AAAD-A3804A9A24DA}">
      <dsp:nvSpPr>
        <dsp:cNvPr id="0" name=""/>
        <dsp:cNvSpPr/>
      </dsp:nvSpPr>
      <dsp:spPr>
        <a:xfrm>
          <a:off x="5359181" y="12291"/>
          <a:ext cx="1565817" cy="62632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9088" rIns="36000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Storage Ring</a:t>
          </a:r>
          <a:endParaRPr lang="zh-CN" sz="1700" kern="1200" dirty="0"/>
        </a:p>
      </dsp:txBody>
      <dsp:txXfrm>
        <a:off x="5359181" y="12291"/>
        <a:ext cx="1565817" cy="626327"/>
      </dsp:txXfrm>
    </dsp:sp>
    <dsp:sp modelId="{DE3C7C0E-F876-407F-B144-78604220D0CE}">
      <dsp:nvSpPr>
        <dsp:cNvPr id="0" name=""/>
        <dsp:cNvSpPr/>
      </dsp:nvSpPr>
      <dsp:spPr>
        <a:xfrm>
          <a:off x="5359181" y="638618"/>
          <a:ext cx="1565817" cy="184464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The electron beam with a current higher than 10mA was successfully stored on Aug. 18, 2024.</a:t>
          </a:r>
          <a:endParaRPr lang="zh-CN" sz="1400" kern="1200" dirty="0"/>
        </a:p>
      </dsp:txBody>
      <dsp:txXfrm>
        <a:off x="5359181" y="638618"/>
        <a:ext cx="1565817" cy="1844640"/>
      </dsp:txXfrm>
    </dsp:sp>
    <dsp:sp modelId="{D4244F15-3883-497E-99AB-3358F867777D}">
      <dsp:nvSpPr>
        <dsp:cNvPr id="0" name=""/>
        <dsp:cNvSpPr/>
      </dsp:nvSpPr>
      <dsp:spPr>
        <a:xfrm>
          <a:off x="7144213" y="12291"/>
          <a:ext cx="1565817" cy="62632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Beamline</a:t>
          </a:r>
          <a:endParaRPr lang="zh-CN" sz="1800" kern="1200" dirty="0"/>
        </a:p>
      </dsp:txBody>
      <dsp:txXfrm>
        <a:off x="7144213" y="12291"/>
        <a:ext cx="1565817" cy="626327"/>
      </dsp:txXfrm>
    </dsp:sp>
    <dsp:sp modelId="{7251510A-02C7-4D08-9472-064CA84D04C1}">
      <dsp:nvSpPr>
        <dsp:cNvPr id="0" name=""/>
        <dsp:cNvSpPr/>
      </dsp:nvSpPr>
      <dsp:spPr>
        <a:xfrm>
          <a:off x="7144213" y="638618"/>
          <a:ext cx="1565817" cy="184464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Installation is underway.</a:t>
          </a:r>
          <a:endParaRPr lang="zh-CN" sz="1400" kern="1200" dirty="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sz="5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/>
            <a:t>14 user BLs will be installed in phase I and up to 90 BLs can be eventually accommodated.</a:t>
          </a:r>
          <a:endParaRPr lang="zh-CN" sz="1400" kern="1200" dirty="0"/>
        </a:p>
      </dsp:txBody>
      <dsp:txXfrm>
        <a:off x="7144213" y="638618"/>
        <a:ext cx="1565817" cy="1844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89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388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948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21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1FD59-C920-460C-B1C9-0346C59420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54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845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D3F03-433C-4ACC-A4D2-9F136A06D1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76.xml"/><Relationship Id="rId9" Type="http://schemas.openxmlformats.org/officeDocument/2006/relationships/tags" Target="../tags/tag8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0.xml"/><Relationship Id="rId9" Type="http://schemas.openxmlformats.org/officeDocument/2006/relationships/tags" Target="../tags/tag13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9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4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95.xml"/><Relationship Id="rId4" Type="http://schemas.openxmlformats.org/officeDocument/2006/relationships/tags" Target="../tags/tag19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9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0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9.xml"/><Relationship Id="rId4" Type="http://schemas.openxmlformats.org/officeDocument/2006/relationships/tags" Target="../tags/tag21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9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4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61.xml"/><Relationship Id="rId4" Type="http://schemas.openxmlformats.org/officeDocument/2006/relationships/tags" Target="../tags/tag26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6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70.xml"/><Relationship Id="rId4" Type="http://schemas.openxmlformats.org/officeDocument/2006/relationships/tags" Target="../tags/tag26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371475" y="0"/>
            <a:ext cx="12587288" cy="6858000"/>
          </a:xfrm>
          <a:prstGeom prst="rect">
            <a:avLst/>
          </a:prstGeom>
          <a:solidFill>
            <a:srgbClr val="273A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40800" y="2397600"/>
            <a:ext cx="10515600" cy="1324800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 algn="ctr">
              <a:defRPr/>
            </a:lvl1pPr>
          </a:lstStyle>
          <a:p>
            <a:fld id="{9851E2F2-A8FF-4CB4-AB50-B1472E075708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0131E1C-ADB2-48D5-92AB-0D6A38FCC317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742173"/>
            <a:ext cx="5157787" cy="7340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742173"/>
            <a:ext cx="5183188" cy="7340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C47105B-3D93-43B4-BB8A-6DE3D689C312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3708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4"/>
          <p:cNvSpPr>
            <a:spLocks noGrp="1" noChangeArrowheads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44323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 algn="l"/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9D64BE2-B916-4ECC-A3B1-6F5BFEB9D6AF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4"/>
          <p:cNvSpPr>
            <a:spLocks noGrp="1" noChangeArrowheads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44323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 algn="l"/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9D64BE2-B916-4ECC-A3B1-6F5BFEB9D6AF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B165-FF99-445D-9EF9-21EDBB9A2905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 bwMode="auto">
          <a:xfrm>
            <a:off x="0" y="-1"/>
            <a:ext cx="12192001" cy="427038"/>
            <a:chOff x="0" y="-1"/>
            <a:chExt cx="12192001" cy="428438"/>
          </a:xfrm>
          <a:solidFill>
            <a:schemeClr val="accent1"/>
          </a:solidFill>
        </p:grpSpPr>
        <p:sp>
          <p:nvSpPr>
            <p:cNvPr id="3" name="矩形 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16200000">
              <a:off x="5881782" y="-5881783"/>
              <a:ext cx="428438" cy="12192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lIns="90000" tIns="46800" rIns="90000" bIns="46800" anchor="ctr">
              <a:norm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4" name="等腰三角形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16200000" flipV="1">
              <a:off x="-98548" y="98548"/>
              <a:ext cx="428437" cy="231341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lIns="90000" tIns="46800" rIns="90000" bIns="46800" anchor="ctr">
              <a:normAutofit fontScale="25000" lnSpcReduction="20000"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5" name="日期占位符 3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9D64BE2-B916-4ECC-A3B1-6F5BFEB9D6AF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>
            <p:custDataLst>
              <p:tags r:id="rId1"/>
            </p:custDataLst>
          </p:nvPr>
        </p:nvGrpSpPr>
        <p:grpSpPr bwMode="auto">
          <a:xfrm>
            <a:off x="0" y="0"/>
            <a:ext cx="12192000" cy="427038"/>
            <a:chOff x="0" y="0"/>
            <a:chExt cx="12192001" cy="428438"/>
          </a:xfrm>
          <a:solidFill>
            <a:schemeClr val="accent1"/>
          </a:solidFill>
        </p:grpSpPr>
        <p:sp>
          <p:nvSpPr>
            <p:cNvPr id="6" name="矩形 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5400000">
              <a:off x="5881782" y="-5881783"/>
              <a:ext cx="428438" cy="12192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lIns="90000" tIns="46800" rIns="90000" bIns="46800" anchor="ctr">
              <a:norm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7" name="等腰三角形 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16200000" flipV="1">
              <a:off x="-98548" y="98548"/>
              <a:ext cx="428437" cy="231341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lIns="90000" tIns="46800" rIns="90000" bIns="46800" anchor="ctr">
              <a:normAutofit fontScale="25000" lnSpcReduction="20000"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678579"/>
            <a:ext cx="3932237" cy="1600200"/>
          </a:xfrm>
        </p:spPr>
        <p:txBody>
          <a:bodyPr anchor="t"/>
          <a:lstStyle>
            <a:lvl1pPr marL="0" indent="0"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7143" y="678580"/>
            <a:ext cx="6168246" cy="540385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>
              <a:sym typeface="Calibri" panose="020F050202020403020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278779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日期占位符 3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9" name="页脚占位符 4"/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10" name="灯片编号占位符 5"/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88374E5-47C9-4120-99B1-504E6EBB5DBA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28CE767-C001-4908-AA43-E51A9F70A4DC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"/>
            </p:custDataLst>
          </p:nvPr>
        </p:nvSpPr>
        <p:spPr>
          <a:xfrm>
            <a:off x="838200" y="626165"/>
            <a:ext cx="10515600" cy="557585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4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0411F61-2E07-47CB-B174-F904ECF2198B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A258064-E178-4ED9-B386-A6ECF11F17B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7772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371475" y="0"/>
            <a:ext cx="12587288" cy="6858000"/>
          </a:xfrm>
          <a:prstGeom prst="rect">
            <a:avLst/>
          </a:prstGeom>
          <a:solidFill>
            <a:srgbClr val="364F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4" name="直接连接符 2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92125" y="3868738"/>
            <a:ext cx="10861675" cy="0"/>
          </a:xfrm>
          <a:prstGeom prst="line">
            <a:avLst/>
          </a:prstGeom>
          <a:noFill/>
          <a:ln w="6350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40800" y="2397600"/>
            <a:ext cx="10515600" cy="1325563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E5379B5-7D8C-4A01-B2F3-FBA0D8922492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7772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7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50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914400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6A0EF-B343-433A-B2D5-9AA0751C13A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11136197" y="627537"/>
            <a:ext cx="1055803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661" y="698083"/>
            <a:ext cx="730389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136197" y="-28281"/>
            <a:ext cx="1055803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11047289" y="182086"/>
            <a:ext cx="123573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3973" y="182085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A258064-E178-4ED9-B386-A6ECF11F17B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7772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11136197" y="627537"/>
            <a:ext cx="1055803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661" y="698083"/>
            <a:ext cx="730389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136197" y="-28281"/>
            <a:ext cx="1055803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TextBox 15"/>
          <p:cNvSpPr txBox="1"/>
          <p:nvPr userDrawn="1"/>
        </p:nvSpPr>
        <p:spPr>
          <a:xfrm>
            <a:off x="11136197" y="182086"/>
            <a:ext cx="105584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85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11136197" y="627537"/>
            <a:ext cx="1055803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661" y="698083"/>
            <a:ext cx="730389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136197" y="-28281"/>
            <a:ext cx="1055803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11047289" y="182086"/>
            <a:ext cx="123573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38200" y="1128118"/>
            <a:ext cx="105156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3973" y="182085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11136197" y="627537"/>
            <a:ext cx="1055803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661" y="698083"/>
            <a:ext cx="730389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136197" y="-28281"/>
            <a:ext cx="1055803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11047289" y="182086"/>
            <a:ext cx="123573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85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11085795" y="0"/>
            <a:ext cx="1106204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85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05" y="193960"/>
            <a:ext cx="730389" cy="3594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38200" y="1128118"/>
            <a:ext cx="105156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3973" y="182085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11085795" y="0"/>
            <a:ext cx="1106204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05" y="193960"/>
            <a:ext cx="730389" cy="3594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/>
          <p:cNvGrpSpPr/>
          <p:nvPr userDrawn="1"/>
        </p:nvGrpSpPr>
        <p:grpSpPr bwMode="auto">
          <a:xfrm>
            <a:off x="338368" y="-26586"/>
            <a:ext cx="899739" cy="829946"/>
            <a:chOff x="2506532" y="465192"/>
            <a:chExt cx="675190" cy="622334"/>
          </a:xfrm>
        </p:grpSpPr>
        <p:sp>
          <p:nvSpPr>
            <p:cNvPr id="4" name="文本框 2"/>
            <p:cNvSpPr txBox="1">
              <a:spLocks noChangeArrowheads="1"/>
            </p:cNvSpPr>
            <p:nvPr/>
          </p:nvSpPr>
          <p:spPr bwMode="auto">
            <a:xfrm>
              <a:off x="2506532" y="465192"/>
              <a:ext cx="236653" cy="62233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4800" dirty="0">
                  <a:solidFill>
                    <a:srgbClr val="005292"/>
                  </a:solidFill>
                  <a:latin typeface="Impact" panose="020B0806030902050204" pitchFamily="34" charset="0"/>
                </a:rPr>
                <a:t>5</a:t>
              </a:r>
              <a:endParaRPr lang="zh-CN" altLang="en-US" sz="4800" dirty="0">
                <a:solidFill>
                  <a:srgbClr val="005292"/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 flipH="1">
              <a:off x="2722573" y="599954"/>
              <a:ext cx="459149" cy="459075"/>
            </a:xfrm>
            <a:prstGeom prst="line">
              <a:avLst/>
            </a:prstGeom>
            <a:ln w="28575">
              <a:solidFill>
                <a:srgbClr val="0052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 userDrawn="1"/>
        </p:nvSpPr>
        <p:spPr>
          <a:xfrm>
            <a:off x="1" y="762896"/>
            <a:ext cx="12184385" cy="45711"/>
          </a:xfrm>
          <a:prstGeom prst="rect">
            <a:avLst/>
          </a:prstGeom>
          <a:solidFill>
            <a:srgbClr val="005292"/>
          </a:solidFill>
          <a:ln>
            <a:solidFill>
              <a:srgbClr val="00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5" tIns="60936" rIns="121875" bIns="6093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u="none" strike="noStrike" kern="0" cap="none" spc="0" normalizeH="0" baseline="0">
                <a:solidFill>
                  <a:srgbClr val="005DA2"/>
                </a:solidFill>
                <a:uFillTx/>
                <a:latin typeface="+mj-lt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E077DA78-E013-4A8C-AD75-63A150561B10}" type="slidenum">
              <a:rPr lang="zh-CN" altLang="en-US" smtClean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82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077DA78-E013-4A8C-AD75-63A150561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7918572F-142C-4521-A20F-0570399614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22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51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 noChangeArrowheads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0E70CBB-BA48-466C-9CEA-B796B296095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2"/>
            </p:custDataLst>
          </p:nvPr>
        </p:nvSpPr>
        <p:spPr bwMode="auto">
          <a:xfrm>
            <a:off x="7772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u="none" strike="noStrike" kern="0" cap="none" spc="0" normalizeH="0" baseline="0">
                <a:solidFill>
                  <a:srgbClr val="005DA2"/>
                </a:solidFill>
                <a:uFillTx/>
                <a:latin typeface="+mj-lt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E077DA78-E013-4A8C-AD75-63A150561B10}" type="slidenum">
              <a:rPr lang="zh-CN" altLang="en-US" smtClean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 rot="16200000">
            <a:off x="5949950" y="-5949950"/>
            <a:ext cx="292735" cy="1219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90000" tIns="46800" rIns="90000" bIns="46800" anchor="ctr"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5"/>
          <p:cNvSpPr>
            <a:spLocks noGrp="1" noChangeArrowheads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0E70CBB-BA48-466C-9CEA-B796B296095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7772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  <p:sp>
        <p:nvSpPr>
          <p:cNvPr id="3" name="矩形 2"/>
          <p:cNvSpPr/>
          <p:nvPr userDrawn="1">
            <p:custDataLst>
              <p:tags r:id="rId4"/>
            </p:custDataLst>
          </p:nvPr>
        </p:nvSpPr>
        <p:spPr>
          <a:xfrm>
            <a:off x="7620" y="-1270"/>
            <a:ext cx="3075305" cy="2851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5"/>
            </p:custDataLst>
          </p:nvPr>
        </p:nvSpPr>
        <p:spPr>
          <a:xfrm>
            <a:off x="3082925" y="-1905"/>
            <a:ext cx="3074670" cy="285115"/>
          </a:xfrm>
          <a:prstGeom prst="rect">
            <a:avLst/>
          </a:prstGeom>
          <a:solidFill>
            <a:schemeClr val="accent6"/>
          </a:solidFill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 userDrawn="1">
            <p:custDataLst>
              <p:tags r:id="rId6"/>
            </p:custDataLst>
          </p:nvPr>
        </p:nvSpPr>
        <p:spPr>
          <a:xfrm>
            <a:off x="9118600" y="-1905"/>
            <a:ext cx="3074035" cy="285115"/>
          </a:xfrm>
          <a:prstGeom prst="rect">
            <a:avLst/>
          </a:prstGeom>
          <a:solidFill>
            <a:srgbClr val="6AC3D5"/>
          </a:solidFill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>
            <p:custDataLst>
              <p:tags r:id="rId7"/>
            </p:custDataLst>
          </p:nvPr>
        </p:nvSpPr>
        <p:spPr>
          <a:xfrm>
            <a:off x="6157595" y="-1905"/>
            <a:ext cx="3074670" cy="285115"/>
          </a:xfrm>
          <a:prstGeom prst="rect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 rot="16200000">
            <a:off x="5949950" y="-5949950"/>
            <a:ext cx="292735" cy="1219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90000" tIns="46800" rIns="90000" bIns="46800" anchor="ctr"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5"/>
          <p:cNvSpPr>
            <a:spLocks noGrp="1" noChangeArrowheads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0E70CBB-BA48-466C-9CEA-B796B296095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7772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8234045" y="-1905"/>
            <a:ext cx="3960000" cy="291600"/>
          </a:xfrm>
          <a:prstGeom prst="rect">
            <a:avLst/>
          </a:prstGeom>
          <a:solidFill>
            <a:srgbClr val="002060"/>
          </a:solidFill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 rot="16200000">
            <a:off x="5949950" y="-5949950"/>
            <a:ext cx="292735" cy="1219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90000" tIns="46800" rIns="90000" bIns="46800" anchor="ctr"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5"/>
          <p:cNvSpPr>
            <a:spLocks noGrp="1" noChangeArrowheads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0E70CBB-BA48-466C-9CEA-B796B296095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7772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  <p:sp>
        <p:nvSpPr>
          <p:cNvPr id="3" name="矩形 2"/>
          <p:cNvSpPr/>
          <p:nvPr userDrawn="1">
            <p:custDataLst>
              <p:tags r:id="rId4"/>
            </p:custDataLst>
          </p:nvPr>
        </p:nvSpPr>
        <p:spPr>
          <a:xfrm>
            <a:off x="7620" y="-1270"/>
            <a:ext cx="3960000" cy="2851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 rot="16200000">
            <a:off x="5949950" y="-5949950"/>
            <a:ext cx="292735" cy="1219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90000" tIns="46800" rIns="90000" bIns="46800" anchor="ctr"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5"/>
          <p:cNvSpPr>
            <a:spLocks noGrp="1" noChangeArrowheads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0E70CBB-BA48-466C-9CEA-B796B296095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7772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  <p:sp>
        <p:nvSpPr>
          <p:cNvPr id="4" name="矩形 3"/>
          <p:cNvSpPr/>
          <p:nvPr userDrawn="1">
            <p:custDataLst>
              <p:tags r:id="rId4"/>
            </p:custDataLst>
          </p:nvPr>
        </p:nvSpPr>
        <p:spPr>
          <a:xfrm>
            <a:off x="3082925" y="-1905"/>
            <a:ext cx="3074670" cy="285115"/>
          </a:xfrm>
          <a:prstGeom prst="rect">
            <a:avLst/>
          </a:prstGeom>
          <a:solidFill>
            <a:schemeClr val="accent6"/>
          </a:solidFill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 rot="16200000">
            <a:off x="5949950" y="-5949950"/>
            <a:ext cx="292735" cy="1219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90000" tIns="46800" rIns="90000" bIns="46800" anchor="ctr"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5"/>
          <p:cNvSpPr>
            <a:spLocks noGrp="1" noChangeArrowheads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0E70CBB-BA48-466C-9CEA-B796B296095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7772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8234045" y="-1905"/>
            <a:ext cx="3960000" cy="291600"/>
          </a:xfrm>
          <a:prstGeom prst="rect">
            <a:avLst/>
          </a:prstGeom>
          <a:solidFill>
            <a:srgbClr val="002060"/>
          </a:solidFill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 rot="16200000">
            <a:off x="5949950" y="-5949950"/>
            <a:ext cx="292735" cy="12192000"/>
          </a:xfrm>
          <a:prstGeom prst="rect">
            <a:avLst/>
          </a:prstGeom>
          <a:solidFill>
            <a:srgbClr val="C4D0E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90000" tIns="46800" rIns="90000" bIns="46800" anchor="ctr"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灯片编号占位符 5"/>
          <p:cNvSpPr>
            <a:spLocks noGrp="1" noChangeArrowheads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0E70CBB-BA48-466C-9CEA-B796B296095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7772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8224520" y="-1905"/>
            <a:ext cx="3960000" cy="285115"/>
          </a:xfrm>
          <a:prstGeom prst="rect">
            <a:avLst/>
          </a:prstGeom>
          <a:solidFill>
            <a:srgbClr val="58BED0"/>
          </a:solidFill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45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4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7.xml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ags" Target="../tags/tag14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ags" Target="../tags/tag145.xml"/><Relationship Id="rId2" Type="http://schemas.openxmlformats.org/officeDocument/2006/relationships/slideLayout" Target="../slideLayouts/slideLayout41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ags" Target="../tags/tag143.xml"/><Relationship Id="rId10" Type="http://schemas.openxmlformats.org/officeDocument/2006/relationships/slideLayout" Target="../slideLayouts/slideLayout49.xml"/><Relationship Id="rId19" Type="http://schemas.openxmlformats.org/officeDocument/2006/relationships/tags" Target="../tags/tag147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3.xml"/><Relationship Id="rId18" Type="http://schemas.openxmlformats.org/officeDocument/2006/relationships/tags" Target="../tags/tag213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ags" Target="../tags/tag212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21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210.xml"/><Relationship Id="rId10" Type="http://schemas.openxmlformats.org/officeDocument/2006/relationships/slideLayout" Target="../slideLayouts/slideLayout62.xml"/><Relationship Id="rId19" Type="http://schemas.openxmlformats.org/officeDocument/2006/relationships/tags" Target="../tags/tag214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41"/>
            </p:custDataLst>
          </p:nvPr>
        </p:nvSpPr>
        <p:spPr bwMode="auto">
          <a:xfrm>
            <a:off x="838200" y="427038"/>
            <a:ext cx="105156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  <p:custDataLst>
              <p:tags r:id="rId42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/>
          <a:lstStyle/>
          <a:p>
            <a:pPr lvl="0"/>
            <a:r>
              <a:rPr lang="zh-CN" altLang="zh-CN">
                <a:sym typeface="Calibri" panose="020F050202020403020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charset="0"/>
              </a:rPr>
              <a:t>第五级</a:t>
            </a: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43"/>
            </p:custDataLst>
          </p:nvPr>
        </p:nvSpPr>
        <p:spPr bwMode="auto">
          <a:xfrm>
            <a:off x="77724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algn="l"/>
            <a:endParaRPr lang="en-US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  <p:custDataLst>
              <p:tags r:id="rId44"/>
            </p:custDataLst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7280B165-FF99-445D-9EF9-21EDBB9A2905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 userDrawn="1">
            <p:custDataLst>
              <p:tags r:id="rId45"/>
            </p:custDataLst>
          </p:nvPr>
        </p:nvSpPr>
        <p:spPr bwMode="auto">
          <a:xfrm rot="16200000">
            <a:off x="5949950" y="-5949950"/>
            <a:ext cx="292735" cy="1219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90000" tIns="46800" rIns="90000" bIns="46800" anchor="ctr"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4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712" r:id="rId37"/>
    <p:sldLayoutId id="2147483714" r:id="rId38"/>
    <p:sldLayoutId id="2147483715" r:id="rId39"/>
  </p:sldLayoutIdLst>
  <p:hf hdr="0" ftr="0" dt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283.xml"/><Relationship Id="rId18" Type="http://schemas.openxmlformats.org/officeDocument/2006/relationships/tags" Target="../tags/tag288.xml"/><Relationship Id="rId26" Type="http://schemas.openxmlformats.org/officeDocument/2006/relationships/tags" Target="../tags/tag296.xml"/><Relationship Id="rId39" Type="http://schemas.openxmlformats.org/officeDocument/2006/relationships/image" Target="../media/image11.jpeg"/><Relationship Id="rId21" Type="http://schemas.openxmlformats.org/officeDocument/2006/relationships/tags" Target="../tags/tag291.xml"/><Relationship Id="rId34" Type="http://schemas.openxmlformats.org/officeDocument/2006/relationships/image" Target="../media/image6.jpeg"/><Relationship Id="rId42" Type="http://schemas.openxmlformats.org/officeDocument/2006/relationships/image" Target="../media/image14.jpeg"/><Relationship Id="rId7" Type="http://schemas.openxmlformats.org/officeDocument/2006/relationships/tags" Target="../tags/tag277.xml"/><Relationship Id="rId2" Type="http://schemas.openxmlformats.org/officeDocument/2006/relationships/tags" Target="../tags/tag272.xml"/><Relationship Id="rId16" Type="http://schemas.openxmlformats.org/officeDocument/2006/relationships/tags" Target="../tags/tag286.xml"/><Relationship Id="rId20" Type="http://schemas.openxmlformats.org/officeDocument/2006/relationships/tags" Target="../tags/tag290.xml"/><Relationship Id="rId29" Type="http://schemas.openxmlformats.org/officeDocument/2006/relationships/image" Target="../media/image2.jpeg"/><Relationship Id="rId41" Type="http://schemas.openxmlformats.org/officeDocument/2006/relationships/image" Target="../media/image13.jpeg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tags" Target="../tags/tag281.xml"/><Relationship Id="rId24" Type="http://schemas.openxmlformats.org/officeDocument/2006/relationships/tags" Target="../tags/tag294.xml"/><Relationship Id="rId32" Type="http://schemas.openxmlformats.org/officeDocument/2006/relationships/image" Target="../media/image5.png"/><Relationship Id="rId37" Type="http://schemas.openxmlformats.org/officeDocument/2006/relationships/image" Target="../media/image9.jpeg"/><Relationship Id="rId40" Type="http://schemas.openxmlformats.org/officeDocument/2006/relationships/image" Target="../media/image12.jpeg"/><Relationship Id="rId5" Type="http://schemas.openxmlformats.org/officeDocument/2006/relationships/tags" Target="../tags/tag275.xml"/><Relationship Id="rId15" Type="http://schemas.openxmlformats.org/officeDocument/2006/relationships/tags" Target="../tags/tag285.xml"/><Relationship Id="rId23" Type="http://schemas.openxmlformats.org/officeDocument/2006/relationships/tags" Target="../tags/tag293.xml"/><Relationship Id="rId28" Type="http://schemas.openxmlformats.org/officeDocument/2006/relationships/notesSlide" Target="../notesSlides/notesSlide1.xml"/><Relationship Id="rId36" Type="http://schemas.openxmlformats.org/officeDocument/2006/relationships/image" Target="../media/image8.png"/><Relationship Id="rId10" Type="http://schemas.openxmlformats.org/officeDocument/2006/relationships/tags" Target="../tags/tag280.xml"/><Relationship Id="rId19" Type="http://schemas.openxmlformats.org/officeDocument/2006/relationships/tags" Target="../tags/tag289.xml"/><Relationship Id="rId31" Type="http://schemas.openxmlformats.org/officeDocument/2006/relationships/image" Target="../media/image4.png"/><Relationship Id="rId44" Type="http://schemas.openxmlformats.org/officeDocument/2006/relationships/image" Target="../media/image16.jpeg"/><Relationship Id="rId4" Type="http://schemas.openxmlformats.org/officeDocument/2006/relationships/tags" Target="../tags/tag274.xml"/><Relationship Id="rId9" Type="http://schemas.openxmlformats.org/officeDocument/2006/relationships/tags" Target="../tags/tag279.xml"/><Relationship Id="rId14" Type="http://schemas.openxmlformats.org/officeDocument/2006/relationships/tags" Target="../tags/tag284.xml"/><Relationship Id="rId22" Type="http://schemas.openxmlformats.org/officeDocument/2006/relationships/tags" Target="../tags/tag292.xml"/><Relationship Id="rId27" Type="http://schemas.openxmlformats.org/officeDocument/2006/relationships/slideLayout" Target="../slideLayouts/slideLayout4.xml"/><Relationship Id="rId30" Type="http://schemas.openxmlformats.org/officeDocument/2006/relationships/image" Target="../media/image3.png"/><Relationship Id="rId35" Type="http://schemas.openxmlformats.org/officeDocument/2006/relationships/image" Target="../media/image7.jpeg"/><Relationship Id="rId43" Type="http://schemas.openxmlformats.org/officeDocument/2006/relationships/image" Target="../media/image15.jpeg"/><Relationship Id="rId8" Type="http://schemas.openxmlformats.org/officeDocument/2006/relationships/tags" Target="../tags/tag278.xml"/><Relationship Id="rId3" Type="http://schemas.openxmlformats.org/officeDocument/2006/relationships/tags" Target="../tags/tag273.xml"/><Relationship Id="rId12" Type="http://schemas.openxmlformats.org/officeDocument/2006/relationships/tags" Target="../tags/tag282.xml"/><Relationship Id="rId17" Type="http://schemas.openxmlformats.org/officeDocument/2006/relationships/tags" Target="../tags/tag287.xml"/><Relationship Id="rId25" Type="http://schemas.openxmlformats.org/officeDocument/2006/relationships/tags" Target="../tags/tag295.xml"/><Relationship Id="rId33" Type="http://schemas.microsoft.com/office/2007/relationships/hdphoto" Target="../media/hdphoto1.wdp"/><Relationship Id="rId38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1.pn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404.xml"/><Relationship Id="rId18" Type="http://schemas.openxmlformats.org/officeDocument/2006/relationships/tags" Target="../tags/tag409.xml"/><Relationship Id="rId26" Type="http://schemas.openxmlformats.org/officeDocument/2006/relationships/tags" Target="../tags/tag417.xml"/><Relationship Id="rId39" Type="http://schemas.openxmlformats.org/officeDocument/2006/relationships/image" Target="../media/image32.jpeg"/><Relationship Id="rId21" Type="http://schemas.openxmlformats.org/officeDocument/2006/relationships/tags" Target="../tags/tag412.xml"/><Relationship Id="rId34" Type="http://schemas.openxmlformats.org/officeDocument/2006/relationships/image" Target="../media/image28.jpeg"/><Relationship Id="rId7" Type="http://schemas.openxmlformats.org/officeDocument/2006/relationships/tags" Target="../tags/tag398.xml"/><Relationship Id="rId12" Type="http://schemas.openxmlformats.org/officeDocument/2006/relationships/tags" Target="../tags/tag403.xml"/><Relationship Id="rId17" Type="http://schemas.openxmlformats.org/officeDocument/2006/relationships/tags" Target="../tags/tag408.xml"/><Relationship Id="rId25" Type="http://schemas.openxmlformats.org/officeDocument/2006/relationships/tags" Target="../tags/tag416.xml"/><Relationship Id="rId33" Type="http://schemas.openxmlformats.org/officeDocument/2006/relationships/image" Target="../media/image27.jpeg"/><Relationship Id="rId38" Type="http://schemas.openxmlformats.org/officeDocument/2006/relationships/image" Target="../media/image31.jpeg"/><Relationship Id="rId2" Type="http://schemas.openxmlformats.org/officeDocument/2006/relationships/tags" Target="../tags/tag393.xml"/><Relationship Id="rId16" Type="http://schemas.openxmlformats.org/officeDocument/2006/relationships/tags" Target="../tags/tag407.xml"/><Relationship Id="rId20" Type="http://schemas.openxmlformats.org/officeDocument/2006/relationships/tags" Target="../tags/tag411.xml"/><Relationship Id="rId29" Type="http://schemas.openxmlformats.org/officeDocument/2006/relationships/image" Target="../media/image23.jpeg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11" Type="http://schemas.openxmlformats.org/officeDocument/2006/relationships/tags" Target="../tags/tag402.xml"/><Relationship Id="rId24" Type="http://schemas.openxmlformats.org/officeDocument/2006/relationships/tags" Target="../tags/tag415.xml"/><Relationship Id="rId32" Type="http://schemas.openxmlformats.org/officeDocument/2006/relationships/image" Target="../media/image26.jpeg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5" Type="http://schemas.openxmlformats.org/officeDocument/2006/relationships/tags" Target="../tags/tag396.xml"/><Relationship Id="rId15" Type="http://schemas.openxmlformats.org/officeDocument/2006/relationships/tags" Target="../tags/tag406.xml"/><Relationship Id="rId23" Type="http://schemas.openxmlformats.org/officeDocument/2006/relationships/tags" Target="../tags/tag414.xml"/><Relationship Id="rId28" Type="http://schemas.openxmlformats.org/officeDocument/2006/relationships/slideLayout" Target="../slideLayouts/slideLayout1.xml"/><Relationship Id="rId36" Type="http://schemas.openxmlformats.org/officeDocument/2006/relationships/image" Target="../media/image3.png"/><Relationship Id="rId10" Type="http://schemas.openxmlformats.org/officeDocument/2006/relationships/tags" Target="../tags/tag401.xml"/><Relationship Id="rId19" Type="http://schemas.openxmlformats.org/officeDocument/2006/relationships/tags" Target="../tags/tag410.xml"/><Relationship Id="rId31" Type="http://schemas.openxmlformats.org/officeDocument/2006/relationships/image" Target="../media/image25.jpeg"/><Relationship Id="rId4" Type="http://schemas.openxmlformats.org/officeDocument/2006/relationships/tags" Target="../tags/tag395.xml"/><Relationship Id="rId9" Type="http://schemas.openxmlformats.org/officeDocument/2006/relationships/tags" Target="../tags/tag400.xml"/><Relationship Id="rId14" Type="http://schemas.openxmlformats.org/officeDocument/2006/relationships/tags" Target="../tags/tag405.xml"/><Relationship Id="rId22" Type="http://schemas.openxmlformats.org/officeDocument/2006/relationships/tags" Target="../tags/tag413.xml"/><Relationship Id="rId27" Type="http://schemas.openxmlformats.org/officeDocument/2006/relationships/tags" Target="../tags/tag418.xml"/><Relationship Id="rId30" Type="http://schemas.openxmlformats.org/officeDocument/2006/relationships/image" Target="../media/image24.jpeg"/><Relationship Id="rId35" Type="http://schemas.openxmlformats.org/officeDocument/2006/relationships/image" Target="../media/image29.png"/><Relationship Id="rId8" Type="http://schemas.openxmlformats.org/officeDocument/2006/relationships/tags" Target="../tags/tag399.xml"/><Relationship Id="rId3" Type="http://schemas.openxmlformats.org/officeDocument/2006/relationships/tags" Target="../tags/tag39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20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hyperlink" Target="http://cepc.ihep.ac.cn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epc.ihep.ac.cn/" TargetMode="Externa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2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22.xml"/><Relationship Id="rId6" Type="http://schemas.openxmlformats.org/officeDocument/2006/relationships/image" Target="../media/image46.jpeg"/><Relationship Id="rId5" Type="http://schemas.openxmlformats.org/officeDocument/2006/relationships/image" Target="../media/image35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2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2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2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5.png"/><Relationship Id="rId3" Type="http://schemas.openxmlformats.org/officeDocument/2006/relationships/image" Target="../media/image57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0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63.png"/><Relationship Id="rId10" Type="http://schemas.openxmlformats.org/officeDocument/2006/relationships/image" Target="../media/image59.jpeg"/><Relationship Id="rId4" Type="http://schemas.openxmlformats.org/officeDocument/2006/relationships/diagramData" Target="../diagrams/data1.xml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309.xml"/><Relationship Id="rId18" Type="http://schemas.openxmlformats.org/officeDocument/2006/relationships/tags" Target="../tags/tag314.xml"/><Relationship Id="rId26" Type="http://schemas.openxmlformats.org/officeDocument/2006/relationships/tags" Target="../tags/tag322.xml"/><Relationship Id="rId39" Type="http://schemas.openxmlformats.org/officeDocument/2006/relationships/tags" Target="../tags/tag335.xml"/><Relationship Id="rId21" Type="http://schemas.openxmlformats.org/officeDocument/2006/relationships/tags" Target="../tags/tag317.xml"/><Relationship Id="rId34" Type="http://schemas.openxmlformats.org/officeDocument/2006/relationships/tags" Target="../tags/tag330.xml"/><Relationship Id="rId42" Type="http://schemas.openxmlformats.org/officeDocument/2006/relationships/tags" Target="../tags/tag338.xml"/><Relationship Id="rId47" Type="http://schemas.openxmlformats.org/officeDocument/2006/relationships/tags" Target="../tags/tag343.xml"/><Relationship Id="rId50" Type="http://schemas.openxmlformats.org/officeDocument/2006/relationships/tags" Target="../tags/tag346.xml"/><Relationship Id="rId55" Type="http://schemas.openxmlformats.org/officeDocument/2006/relationships/tags" Target="../tags/tag351.xml"/><Relationship Id="rId7" Type="http://schemas.openxmlformats.org/officeDocument/2006/relationships/tags" Target="../tags/tag303.xml"/><Relationship Id="rId2" Type="http://schemas.openxmlformats.org/officeDocument/2006/relationships/tags" Target="../tags/tag298.xml"/><Relationship Id="rId16" Type="http://schemas.openxmlformats.org/officeDocument/2006/relationships/tags" Target="../tags/tag312.xml"/><Relationship Id="rId29" Type="http://schemas.openxmlformats.org/officeDocument/2006/relationships/tags" Target="../tags/tag325.xml"/><Relationship Id="rId11" Type="http://schemas.openxmlformats.org/officeDocument/2006/relationships/tags" Target="../tags/tag307.xml"/><Relationship Id="rId24" Type="http://schemas.openxmlformats.org/officeDocument/2006/relationships/tags" Target="../tags/tag320.xml"/><Relationship Id="rId32" Type="http://schemas.openxmlformats.org/officeDocument/2006/relationships/tags" Target="../tags/tag328.xml"/><Relationship Id="rId37" Type="http://schemas.openxmlformats.org/officeDocument/2006/relationships/tags" Target="../tags/tag333.xml"/><Relationship Id="rId40" Type="http://schemas.openxmlformats.org/officeDocument/2006/relationships/tags" Target="../tags/tag336.xml"/><Relationship Id="rId45" Type="http://schemas.openxmlformats.org/officeDocument/2006/relationships/tags" Target="../tags/tag341.xml"/><Relationship Id="rId53" Type="http://schemas.openxmlformats.org/officeDocument/2006/relationships/tags" Target="../tags/tag349.xml"/><Relationship Id="rId58" Type="http://schemas.openxmlformats.org/officeDocument/2006/relationships/image" Target="../media/image17.jpeg"/><Relationship Id="rId5" Type="http://schemas.openxmlformats.org/officeDocument/2006/relationships/tags" Target="../tags/tag301.xml"/><Relationship Id="rId19" Type="http://schemas.openxmlformats.org/officeDocument/2006/relationships/tags" Target="../tags/tag315.xml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tags" Target="../tags/tag310.xml"/><Relationship Id="rId22" Type="http://schemas.openxmlformats.org/officeDocument/2006/relationships/tags" Target="../tags/tag318.xml"/><Relationship Id="rId27" Type="http://schemas.openxmlformats.org/officeDocument/2006/relationships/tags" Target="../tags/tag323.xml"/><Relationship Id="rId30" Type="http://schemas.openxmlformats.org/officeDocument/2006/relationships/tags" Target="../tags/tag326.xml"/><Relationship Id="rId35" Type="http://schemas.openxmlformats.org/officeDocument/2006/relationships/tags" Target="../tags/tag331.xml"/><Relationship Id="rId43" Type="http://schemas.openxmlformats.org/officeDocument/2006/relationships/tags" Target="../tags/tag339.xml"/><Relationship Id="rId48" Type="http://schemas.openxmlformats.org/officeDocument/2006/relationships/tags" Target="../tags/tag344.xml"/><Relationship Id="rId56" Type="http://schemas.openxmlformats.org/officeDocument/2006/relationships/tags" Target="../tags/tag352.xml"/><Relationship Id="rId8" Type="http://schemas.openxmlformats.org/officeDocument/2006/relationships/tags" Target="../tags/tag304.xml"/><Relationship Id="rId51" Type="http://schemas.openxmlformats.org/officeDocument/2006/relationships/tags" Target="../tags/tag347.xml"/><Relationship Id="rId3" Type="http://schemas.openxmlformats.org/officeDocument/2006/relationships/tags" Target="../tags/tag299.xml"/><Relationship Id="rId12" Type="http://schemas.openxmlformats.org/officeDocument/2006/relationships/tags" Target="../tags/tag308.xml"/><Relationship Id="rId17" Type="http://schemas.openxmlformats.org/officeDocument/2006/relationships/tags" Target="../tags/tag313.xml"/><Relationship Id="rId25" Type="http://schemas.openxmlformats.org/officeDocument/2006/relationships/tags" Target="../tags/tag321.xml"/><Relationship Id="rId33" Type="http://schemas.openxmlformats.org/officeDocument/2006/relationships/tags" Target="../tags/tag329.xml"/><Relationship Id="rId38" Type="http://schemas.openxmlformats.org/officeDocument/2006/relationships/tags" Target="../tags/tag334.xml"/><Relationship Id="rId46" Type="http://schemas.openxmlformats.org/officeDocument/2006/relationships/tags" Target="../tags/tag342.xml"/><Relationship Id="rId20" Type="http://schemas.openxmlformats.org/officeDocument/2006/relationships/tags" Target="../tags/tag316.xml"/><Relationship Id="rId41" Type="http://schemas.openxmlformats.org/officeDocument/2006/relationships/tags" Target="../tags/tag337.xml"/><Relationship Id="rId54" Type="http://schemas.openxmlformats.org/officeDocument/2006/relationships/tags" Target="../tags/tag350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5" Type="http://schemas.openxmlformats.org/officeDocument/2006/relationships/tags" Target="../tags/tag311.xml"/><Relationship Id="rId23" Type="http://schemas.openxmlformats.org/officeDocument/2006/relationships/tags" Target="../tags/tag319.xml"/><Relationship Id="rId28" Type="http://schemas.openxmlformats.org/officeDocument/2006/relationships/tags" Target="../tags/tag324.xml"/><Relationship Id="rId36" Type="http://schemas.openxmlformats.org/officeDocument/2006/relationships/tags" Target="../tags/tag332.xml"/><Relationship Id="rId49" Type="http://schemas.openxmlformats.org/officeDocument/2006/relationships/tags" Target="../tags/tag345.xml"/><Relationship Id="rId57" Type="http://schemas.openxmlformats.org/officeDocument/2006/relationships/slideLayout" Target="../slideLayouts/slideLayout6.xml"/><Relationship Id="rId10" Type="http://schemas.openxmlformats.org/officeDocument/2006/relationships/tags" Target="../tags/tag306.xml"/><Relationship Id="rId31" Type="http://schemas.openxmlformats.org/officeDocument/2006/relationships/tags" Target="../tags/tag327.xml"/><Relationship Id="rId44" Type="http://schemas.openxmlformats.org/officeDocument/2006/relationships/tags" Target="../tags/tag340.xml"/><Relationship Id="rId52" Type="http://schemas.openxmlformats.org/officeDocument/2006/relationships/tags" Target="../tags/tag34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42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2.jpeg"/><Relationship Id="rId3" Type="http://schemas.openxmlformats.org/officeDocument/2006/relationships/tags" Target="../tags/tag429.xml"/><Relationship Id="rId7" Type="http://schemas.openxmlformats.org/officeDocument/2006/relationships/tags" Target="../tags/tag433.xml"/><Relationship Id="rId12" Type="http://schemas.openxmlformats.org/officeDocument/2006/relationships/tags" Target="../tags/tag438.xml"/><Relationship Id="rId17" Type="http://schemas.openxmlformats.org/officeDocument/2006/relationships/image" Target="../media/image74.png"/><Relationship Id="rId2" Type="http://schemas.openxmlformats.org/officeDocument/2006/relationships/tags" Target="../tags/tag428.xml"/><Relationship Id="rId16" Type="http://schemas.openxmlformats.org/officeDocument/2006/relationships/image" Target="../media/image73.png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11" Type="http://schemas.openxmlformats.org/officeDocument/2006/relationships/tags" Target="../tags/tag437.xml"/><Relationship Id="rId5" Type="http://schemas.openxmlformats.org/officeDocument/2006/relationships/tags" Target="../tags/tag431.xml"/><Relationship Id="rId15" Type="http://schemas.openxmlformats.org/officeDocument/2006/relationships/image" Target="../media/image72.jpeg"/><Relationship Id="rId10" Type="http://schemas.openxmlformats.org/officeDocument/2006/relationships/tags" Target="../tags/tag436.xml"/><Relationship Id="rId19" Type="http://schemas.openxmlformats.org/officeDocument/2006/relationships/image" Target="../media/image75.png"/><Relationship Id="rId4" Type="http://schemas.openxmlformats.org/officeDocument/2006/relationships/tags" Target="../tags/tag430.xml"/><Relationship Id="rId9" Type="http://schemas.openxmlformats.org/officeDocument/2006/relationships/tags" Target="../tags/tag435.xml"/><Relationship Id="rId1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451.xml"/><Relationship Id="rId18" Type="http://schemas.openxmlformats.org/officeDocument/2006/relationships/tags" Target="../tags/tag456.xml"/><Relationship Id="rId26" Type="http://schemas.openxmlformats.org/officeDocument/2006/relationships/tags" Target="../tags/tag464.xml"/><Relationship Id="rId39" Type="http://schemas.openxmlformats.org/officeDocument/2006/relationships/tags" Target="../tags/tag477.xml"/><Relationship Id="rId21" Type="http://schemas.openxmlformats.org/officeDocument/2006/relationships/tags" Target="../tags/tag459.xml"/><Relationship Id="rId34" Type="http://schemas.openxmlformats.org/officeDocument/2006/relationships/tags" Target="../tags/tag472.xml"/><Relationship Id="rId42" Type="http://schemas.openxmlformats.org/officeDocument/2006/relationships/tags" Target="../tags/tag480.xml"/><Relationship Id="rId47" Type="http://schemas.openxmlformats.org/officeDocument/2006/relationships/tags" Target="../tags/tag485.xml"/><Relationship Id="rId50" Type="http://schemas.openxmlformats.org/officeDocument/2006/relationships/tags" Target="../tags/tag488.xml"/><Relationship Id="rId55" Type="http://schemas.openxmlformats.org/officeDocument/2006/relationships/slideLayout" Target="../slideLayouts/slideLayout64.xml"/><Relationship Id="rId7" Type="http://schemas.openxmlformats.org/officeDocument/2006/relationships/tags" Target="../tags/tag445.xml"/><Relationship Id="rId2" Type="http://schemas.openxmlformats.org/officeDocument/2006/relationships/tags" Target="../tags/tag440.xml"/><Relationship Id="rId16" Type="http://schemas.openxmlformats.org/officeDocument/2006/relationships/tags" Target="../tags/tag454.xml"/><Relationship Id="rId29" Type="http://schemas.openxmlformats.org/officeDocument/2006/relationships/tags" Target="../tags/tag467.xml"/><Relationship Id="rId11" Type="http://schemas.openxmlformats.org/officeDocument/2006/relationships/tags" Target="../tags/tag449.xml"/><Relationship Id="rId24" Type="http://schemas.openxmlformats.org/officeDocument/2006/relationships/tags" Target="../tags/tag462.xml"/><Relationship Id="rId32" Type="http://schemas.openxmlformats.org/officeDocument/2006/relationships/tags" Target="../tags/tag470.xml"/><Relationship Id="rId37" Type="http://schemas.openxmlformats.org/officeDocument/2006/relationships/tags" Target="../tags/tag475.xml"/><Relationship Id="rId40" Type="http://schemas.openxmlformats.org/officeDocument/2006/relationships/tags" Target="../tags/tag478.xml"/><Relationship Id="rId45" Type="http://schemas.openxmlformats.org/officeDocument/2006/relationships/tags" Target="../tags/tag483.xml"/><Relationship Id="rId53" Type="http://schemas.openxmlformats.org/officeDocument/2006/relationships/tags" Target="../tags/tag491.xml"/><Relationship Id="rId5" Type="http://schemas.openxmlformats.org/officeDocument/2006/relationships/tags" Target="../tags/tag443.xml"/><Relationship Id="rId10" Type="http://schemas.openxmlformats.org/officeDocument/2006/relationships/tags" Target="../tags/tag448.xml"/><Relationship Id="rId19" Type="http://schemas.openxmlformats.org/officeDocument/2006/relationships/tags" Target="../tags/tag457.xml"/><Relationship Id="rId31" Type="http://schemas.openxmlformats.org/officeDocument/2006/relationships/tags" Target="../tags/tag469.xml"/><Relationship Id="rId44" Type="http://schemas.openxmlformats.org/officeDocument/2006/relationships/tags" Target="../tags/tag482.xml"/><Relationship Id="rId52" Type="http://schemas.openxmlformats.org/officeDocument/2006/relationships/tags" Target="../tags/tag490.xml"/><Relationship Id="rId4" Type="http://schemas.openxmlformats.org/officeDocument/2006/relationships/tags" Target="../tags/tag442.xml"/><Relationship Id="rId9" Type="http://schemas.openxmlformats.org/officeDocument/2006/relationships/tags" Target="../tags/tag447.xml"/><Relationship Id="rId14" Type="http://schemas.openxmlformats.org/officeDocument/2006/relationships/tags" Target="../tags/tag452.xml"/><Relationship Id="rId22" Type="http://schemas.openxmlformats.org/officeDocument/2006/relationships/tags" Target="../tags/tag460.xml"/><Relationship Id="rId27" Type="http://schemas.openxmlformats.org/officeDocument/2006/relationships/tags" Target="../tags/tag465.xml"/><Relationship Id="rId30" Type="http://schemas.openxmlformats.org/officeDocument/2006/relationships/tags" Target="../tags/tag468.xml"/><Relationship Id="rId35" Type="http://schemas.openxmlformats.org/officeDocument/2006/relationships/tags" Target="../tags/tag473.xml"/><Relationship Id="rId43" Type="http://schemas.openxmlformats.org/officeDocument/2006/relationships/tags" Target="../tags/tag481.xml"/><Relationship Id="rId48" Type="http://schemas.openxmlformats.org/officeDocument/2006/relationships/tags" Target="../tags/tag486.xml"/><Relationship Id="rId56" Type="http://schemas.openxmlformats.org/officeDocument/2006/relationships/notesSlide" Target="../notesSlides/notesSlide8.xml"/><Relationship Id="rId8" Type="http://schemas.openxmlformats.org/officeDocument/2006/relationships/tags" Target="../tags/tag446.xml"/><Relationship Id="rId51" Type="http://schemas.openxmlformats.org/officeDocument/2006/relationships/tags" Target="../tags/tag489.xml"/><Relationship Id="rId3" Type="http://schemas.openxmlformats.org/officeDocument/2006/relationships/tags" Target="../tags/tag441.xml"/><Relationship Id="rId12" Type="http://schemas.openxmlformats.org/officeDocument/2006/relationships/tags" Target="../tags/tag450.xml"/><Relationship Id="rId17" Type="http://schemas.openxmlformats.org/officeDocument/2006/relationships/tags" Target="../tags/tag455.xml"/><Relationship Id="rId25" Type="http://schemas.openxmlformats.org/officeDocument/2006/relationships/tags" Target="../tags/tag463.xml"/><Relationship Id="rId33" Type="http://schemas.openxmlformats.org/officeDocument/2006/relationships/tags" Target="../tags/tag471.xml"/><Relationship Id="rId38" Type="http://schemas.openxmlformats.org/officeDocument/2006/relationships/tags" Target="../tags/tag476.xml"/><Relationship Id="rId46" Type="http://schemas.openxmlformats.org/officeDocument/2006/relationships/tags" Target="../tags/tag484.xml"/><Relationship Id="rId20" Type="http://schemas.openxmlformats.org/officeDocument/2006/relationships/tags" Target="../tags/tag458.xml"/><Relationship Id="rId41" Type="http://schemas.openxmlformats.org/officeDocument/2006/relationships/tags" Target="../tags/tag479.xml"/><Relationship Id="rId54" Type="http://schemas.openxmlformats.org/officeDocument/2006/relationships/tags" Target="../tags/tag492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5" Type="http://schemas.openxmlformats.org/officeDocument/2006/relationships/tags" Target="../tags/tag453.xml"/><Relationship Id="rId23" Type="http://schemas.openxmlformats.org/officeDocument/2006/relationships/tags" Target="../tags/tag461.xml"/><Relationship Id="rId28" Type="http://schemas.openxmlformats.org/officeDocument/2006/relationships/tags" Target="../tags/tag466.xml"/><Relationship Id="rId36" Type="http://schemas.openxmlformats.org/officeDocument/2006/relationships/tags" Target="../tags/tag474.xml"/><Relationship Id="rId49" Type="http://schemas.openxmlformats.org/officeDocument/2006/relationships/tags" Target="../tags/tag48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60.xml"/><Relationship Id="rId13" Type="http://schemas.openxmlformats.org/officeDocument/2006/relationships/tags" Target="../tags/tag365.xml"/><Relationship Id="rId18" Type="http://schemas.openxmlformats.org/officeDocument/2006/relationships/tags" Target="../tags/tag370.xml"/><Relationship Id="rId3" Type="http://schemas.openxmlformats.org/officeDocument/2006/relationships/tags" Target="../tags/tag355.xml"/><Relationship Id="rId21" Type="http://schemas.openxmlformats.org/officeDocument/2006/relationships/tags" Target="../tags/tag373.xml"/><Relationship Id="rId7" Type="http://schemas.openxmlformats.org/officeDocument/2006/relationships/tags" Target="../tags/tag359.xml"/><Relationship Id="rId12" Type="http://schemas.openxmlformats.org/officeDocument/2006/relationships/tags" Target="../tags/tag364.xml"/><Relationship Id="rId17" Type="http://schemas.openxmlformats.org/officeDocument/2006/relationships/tags" Target="../tags/tag369.xml"/><Relationship Id="rId2" Type="http://schemas.openxmlformats.org/officeDocument/2006/relationships/tags" Target="../tags/tag354.xml"/><Relationship Id="rId16" Type="http://schemas.openxmlformats.org/officeDocument/2006/relationships/tags" Target="../tags/tag368.xml"/><Relationship Id="rId20" Type="http://schemas.openxmlformats.org/officeDocument/2006/relationships/tags" Target="../tags/tag372.xml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11" Type="http://schemas.openxmlformats.org/officeDocument/2006/relationships/tags" Target="../tags/tag363.xml"/><Relationship Id="rId5" Type="http://schemas.openxmlformats.org/officeDocument/2006/relationships/tags" Target="../tags/tag357.xml"/><Relationship Id="rId15" Type="http://schemas.openxmlformats.org/officeDocument/2006/relationships/tags" Target="../tags/tag367.xml"/><Relationship Id="rId23" Type="http://schemas.openxmlformats.org/officeDocument/2006/relationships/slideLayout" Target="../slideLayouts/slideLayout37.xml"/><Relationship Id="rId10" Type="http://schemas.openxmlformats.org/officeDocument/2006/relationships/tags" Target="../tags/tag362.xml"/><Relationship Id="rId19" Type="http://schemas.openxmlformats.org/officeDocument/2006/relationships/tags" Target="../tags/tag371.xml"/><Relationship Id="rId4" Type="http://schemas.openxmlformats.org/officeDocument/2006/relationships/tags" Target="../tags/tag356.xml"/><Relationship Id="rId9" Type="http://schemas.openxmlformats.org/officeDocument/2006/relationships/tags" Target="../tags/tag361.xml"/><Relationship Id="rId14" Type="http://schemas.openxmlformats.org/officeDocument/2006/relationships/tags" Target="../tags/tag366.xml"/><Relationship Id="rId22" Type="http://schemas.openxmlformats.org/officeDocument/2006/relationships/tags" Target="../tags/tag3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tags" Target="../tags/tag377.xml"/><Relationship Id="rId7" Type="http://schemas.openxmlformats.org/officeDocument/2006/relationships/slideLayout" Target="../slideLayouts/slideLayout37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9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tags" Target="../tags/tag383.xml"/><Relationship Id="rId7" Type="http://schemas.openxmlformats.org/officeDocument/2006/relationships/chart" Target="../charts/chart5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38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87.xml"/><Relationship Id="rId7" Type="http://schemas.openxmlformats.org/officeDocument/2006/relationships/chart" Target="../charts/chart8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chart" Target="../charts/chart7.xml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38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8332470" y="6350"/>
            <a:ext cx="3859530" cy="467360"/>
          </a:xfrm>
          <a:prstGeom prst="rect">
            <a:avLst/>
          </a:prstGeom>
          <a:solidFill>
            <a:srgbClr val="A7B9D8"/>
          </a:solidFill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3085465" y="4549775"/>
            <a:ext cx="3074670" cy="285115"/>
          </a:xfrm>
          <a:prstGeom prst="rect">
            <a:avLst/>
          </a:prstGeom>
          <a:solidFill>
            <a:schemeClr val="accent6"/>
          </a:solidFill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8064-E178-4ED9-B386-A6ECF11F17B9}" type="slidenum">
              <a:rPr lang="zh-CN" altLang="en-US"/>
              <a:t>1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433705" y="1861820"/>
            <a:ext cx="11349355" cy="256413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>
            <p:custDataLst>
              <p:tags r:id="rId4"/>
            </p:custDataLst>
          </p:nvPr>
        </p:nvGrpSpPr>
        <p:grpSpPr>
          <a:xfrm>
            <a:off x="0" y="6350"/>
            <a:ext cx="12191991" cy="6903558"/>
            <a:chOff x="-1" y="1737"/>
            <a:chExt cx="19184" cy="5863"/>
          </a:xfrm>
        </p:grpSpPr>
        <p:sp>
          <p:nvSpPr>
            <p:cNvPr id="12" name="矩形 11"/>
            <p:cNvSpPr/>
            <p:nvPr userDrawn="1">
              <p:custDataLst>
                <p:tags r:id="rId25"/>
              </p:custDataLst>
            </p:nvPr>
          </p:nvSpPr>
          <p:spPr>
            <a:xfrm>
              <a:off x="16" y="7151"/>
              <a:ext cx="6475" cy="449"/>
            </a:xfrm>
            <a:prstGeom prst="rect">
              <a:avLst/>
            </a:prstGeom>
            <a:solidFill>
              <a:srgbClr val="A7B9D8"/>
            </a:solidFill>
            <a:ln>
              <a:headEnd type="none" w="med" len="med"/>
              <a:tailEnd type="none" w="med" len="med"/>
            </a:ln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26"/>
              </p:custDataLst>
            </p:nvPr>
          </p:nvSpPr>
          <p:spPr>
            <a:xfrm>
              <a:off x="-1" y="1737"/>
              <a:ext cx="19184" cy="5863"/>
            </a:xfrm>
            <a:prstGeom prst="rect">
              <a:avLst/>
            </a:prstGeom>
            <a:solidFill>
              <a:srgbClr val="273A59"/>
            </a:solidFill>
          </p:spPr>
          <p:style>
            <a:lnRef idx="0">
              <a:srgbClr val="FFFFFF"/>
            </a:lnRef>
            <a:fillRef idx="1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6D265"/>
                </a:solidFill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461835" y="5588475"/>
            <a:ext cx="11348720" cy="1054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Institute of High Energy </a:t>
            </a:r>
            <a:r>
              <a:rPr lang="en-US" altLang="zh-CN" sz="30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Physics,CAS</a:t>
            </a:r>
            <a:endParaRPr lang="en-US" altLang="zh-CN" sz="30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October 14, 2024</a:t>
            </a:r>
          </a:p>
        </p:txBody>
      </p:sp>
      <p:sp>
        <p:nvSpPr>
          <p:cNvPr id="10" name="标题 9"/>
          <p:cNvSpPr>
            <a:spLocks noGrp="1"/>
          </p:cNvSpPr>
          <p:nvPr>
            <p:ph type="ctrTitle" idx="4294967295"/>
            <p:custDataLst>
              <p:tags r:id="rId6"/>
            </p:custDataLst>
          </p:nvPr>
        </p:nvSpPr>
        <p:spPr>
          <a:xfrm>
            <a:off x="330750" y="627371"/>
            <a:ext cx="11349990" cy="1934301"/>
          </a:xfrm>
        </p:spPr>
        <p:txBody>
          <a:bodyPr/>
          <a:lstStyle/>
          <a:p>
            <a:pPr algn="ctr"/>
            <a:r>
              <a:rPr lang="zh-CN" altLang="zh-CN" sz="6000" dirty="0">
                <a:latin typeface="Arial Black" panose="020B0A04020102020204" pitchFamily="34" charset="0"/>
              </a:rPr>
              <a:t> </a:t>
            </a:r>
            <a:r>
              <a:rPr lang="en-US" altLang="zh-CN" sz="6000" dirty="0">
                <a:solidFill>
                  <a:schemeClr val="bg1"/>
                </a:solidFill>
                <a:latin typeface="Yu Gothic UI Semibold" panose="020B0700000000000000" charset="-128"/>
                <a:ea typeface="Yu Gothic UI Semibold" panose="020B0700000000000000" charset="-128"/>
              </a:rPr>
              <a:t>IHEP and its large scientific facilities</a:t>
            </a:r>
            <a:endParaRPr lang="zh-CN" altLang="en-US" sz="6000" dirty="0">
              <a:solidFill>
                <a:schemeClr val="bg1"/>
              </a:solidFill>
              <a:latin typeface="Yu Gothic UI Semibold" panose="020B0700000000000000" charset="-128"/>
              <a:ea typeface="Yu Gothic UI Semibold" panose="020B0700000000000000" charset="-128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CF08186-6100-4624-9243-C8090D380679}"/>
              </a:ext>
            </a:extLst>
          </p:cNvPr>
          <p:cNvSpPr txBox="1"/>
          <p:nvPr/>
        </p:nvSpPr>
        <p:spPr>
          <a:xfrm>
            <a:off x="4493396" y="5178648"/>
            <a:ext cx="3285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bg1"/>
                </a:solidFill>
              </a:rPr>
              <a:t>Yuhui</a:t>
            </a:r>
            <a:r>
              <a:rPr lang="en-US" altLang="zh-CN" sz="2200" dirty="0">
                <a:solidFill>
                  <a:schemeClr val="bg1"/>
                </a:solidFill>
              </a:rPr>
              <a:t> Li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0415" y="2542700"/>
            <a:ext cx="11211560" cy="2651125"/>
            <a:chOff x="530415" y="2542700"/>
            <a:chExt cx="11211560" cy="2651125"/>
          </a:xfrm>
        </p:grpSpPr>
        <p:grpSp>
          <p:nvGrpSpPr>
            <p:cNvPr id="14" name="组合 24"/>
            <p:cNvGrpSpPr/>
            <p:nvPr>
              <p:custDataLst>
                <p:tags r:id="rId7"/>
              </p:custDataLst>
            </p:nvPr>
          </p:nvGrpSpPr>
          <p:grpSpPr>
            <a:xfrm>
              <a:off x="530415" y="2542700"/>
              <a:ext cx="11211560" cy="2651125"/>
              <a:chOff x="892" y="2960"/>
              <a:chExt cx="17656" cy="4175"/>
            </a:xfrm>
          </p:grpSpPr>
          <p:grpSp>
            <p:nvGrpSpPr>
              <p:cNvPr id="15" name="组合 38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4696" y="3239"/>
                <a:ext cx="9634" cy="3478"/>
                <a:chOff x="313" y="894"/>
                <a:chExt cx="19329" cy="8942"/>
              </a:xfrm>
            </p:grpSpPr>
            <p:pic>
              <p:nvPicPr>
                <p:cNvPr id="17" name="图片 29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9"/>
                <a:srcRect r="19318"/>
                <a:stretch>
                  <a:fillRect/>
                </a:stretch>
              </p:blipFill>
              <p:spPr>
                <a:xfrm>
                  <a:off x="343" y="6950"/>
                  <a:ext cx="3922" cy="2886"/>
                </a:xfrm>
                <a:prstGeom prst="rect">
                  <a:avLst/>
                </a:prstGeom>
              </p:spPr>
            </p:pic>
            <p:pic>
              <p:nvPicPr>
                <p:cNvPr id="19" name="图片 39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13" y="3880"/>
                  <a:ext cx="3921" cy="2884"/>
                </a:xfrm>
                <a:prstGeom prst="rect">
                  <a:avLst/>
                </a:prstGeom>
              </p:spPr>
            </p:pic>
            <p:pic>
              <p:nvPicPr>
                <p:cNvPr id="20" name="Picture 2" descr="http://english.ihep.cas.cn/appendix/pic/20180510/201805101535056170.png"/>
                <p:cNvPicPr>
                  <a:picLocks noChangeAspect="1" noChangeArrowheads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30" y="6866"/>
                  <a:ext cx="3922" cy="2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图片 30"/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32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92" y="947"/>
                  <a:ext cx="3300" cy="2833"/>
                </a:xfrm>
                <a:prstGeom prst="rect">
                  <a:avLst/>
                </a:prstGeom>
              </p:spPr>
            </p:pic>
            <p:pic>
              <p:nvPicPr>
                <p:cNvPr id="22" name="图片 31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00" y="3881"/>
                  <a:ext cx="3342" cy="2884"/>
                </a:xfrm>
                <a:prstGeom prst="rect">
                  <a:avLst/>
                </a:prstGeom>
              </p:spPr>
            </p:pic>
            <p:pic>
              <p:nvPicPr>
                <p:cNvPr id="23" name="Picture 2" descr="E:\阿里文档\X_宣传\照片\观测仓外景1210.jpg"/>
                <p:cNvPicPr>
                  <a:picLocks noChangeAspect="1" noChangeArrowheads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35"/>
                <a:srcRect t="209" b="209"/>
                <a:stretch>
                  <a:fillRect/>
                </a:stretch>
              </p:blipFill>
              <p:spPr bwMode="auto">
                <a:xfrm>
                  <a:off x="12307" y="6865"/>
                  <a:ext cx="3886" cy="2885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style>
                <a:lnRef idx="0">
                  <a:srgbClr val="FFFFFF"/>
                </a:lnRef>
                <a:fillRef idx="3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pic>
            <p:pic>
              <p:nvPicPr>
                <p:cNvPr id="24" name="图片 20"/>
                <p:cNvPicPr/>
                <p:nvPr>
                  <p:custDataLst>
                    <p:tags r:id="rId17"/>
                  </p:custDataLst>
                </p:nvPr>
              </p:nvPicPr>
              <p:blipFill>
                <a:blip r:embed="rId36"/>
                <a:srcRect t="209" b="209"/>
                <a:stretch>
                  <a:fillRect/>
                </a:stretch>
              </p:blipFill>
              <p:spPr>
                <a:xfrm>
                  <a:off x="12306" y="895"/>
                  <a:ext cx="3886" cy="2885"/>
                </a:xfrm>
                <a:prstGeom prst="rect">
                  <a:avLst/>
                </a:prstGeom>
              </p:spPr>
              <p:style>
                <a:lnRef idx="0">
                  <a:srgbClr val="FFFFFF"/>
                </a:lnRef>
                <a:fillRef idx="3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pic>
            <p:pic>
              <p:nvPicPr>
                <p:cNvPr id="25" name="图片 21"/>
                <p:cNvPicPr/>
                <p:nvPr>
                  <p:custDataLst>
                    <p:tags r:id="rId18"/>
                  </p:custDataLst>
                </p:nvPr>
              </p:nvPicPr>
              <p:blipFill>
                <a:blip r:embed="rId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5" b="45"/>
                <a:stretch>
                  <a:fillRect/>
                </a:stretch>
              </p:blipFill>
              <p:spPr>
                <a:xfrm>
                  <a:off x="12312" y="3880"/>
                  <a:ext cx="3886" cy="2885"/>
                </a:xfrm>
                <a:prstGeom prst="rect">
                  <a:avLst/>
                </a:prstGeom>
              </p:spPr>
              <p:style>
                <a:lnRef idx="0">
                  <a:srgbClr val="FFFFFF"/>
                </a:lnRef>
                <a:fillRef idx="3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pic>
            <p:pic>
              <p:nvPicPr>
                <p:cNvPr id="26" name="图片 23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 rotWithShape="1">
                <a:blip r:embed="rId38"/>
                <a:srcRect l="6806" r="7577"/>
                <a:stretch>
                  <a:fillRect/>
                </a:stretch>
              </p:blipFill>
              <p:spPr>
                <a:xfrm>
                  <a:off x="8324" y="3881"/>
                  <a:ext cx="3886" cy="2885"/>
                </a:xfrm>
                <a:prstGeom prst="rect">
                  <a:avLst/>
                </a:prstGeom>
              </p:spPr>
              <p:style>
                <a:lnRef idx="0">
                  <a:srgbClr val="FFFFFF"/>
                </a:lnRef>
                <a:fillRef idx="3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pic>
            <p:pic>
              <p:nvPicPr>
                <p:cNvPr id="27" name="图片 36"/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 rotWithShape="1"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171" b="40896"/>
                <a:stretch>
                  <a:fillRect/>
                </a:stretch>
              </p:blipFill>
              <p:spPr>
                <a:xfrm>
                  <a:off x="4336" y="3880"/>
                  <a:ext cx="3886" cy="2885"/>
                </a:xfrm>
                <a:prstGeom prst="rect">
                  <a:avLst/>
                </a:prstGeom>
              </p:spPr>
              <p:style>
                <a:lnRef idx="0">
                  <a:srgbClr val="FFFFFF"/>
                </a:lnRef>
                <a:fillRef idx="3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pic>
            <p:pic>
              <p:nvPicPr>
                <p:cNvPr id="28" name="图片 55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9" b="209"/>
                <a:stretch>
                  <a:fillRect/>
                </a:stretch>
              </p:blipFill>
              <p:spPr>
                <a:xfrm>
                  <a:off x="348" y="895"/>
                  <a:ext cx="3886" cy="2885"/>
                </a:xfrm>
                <a:prstGeom prst="rect">
                  <a:avLst/>
                </a:prstGeom>
              </p:spPr>
              <p:style>
                <a:lnRef idx="0">
                  <a:srgbClr val="FFFFFF"/>
                </a:lnRef>
                <a:fillRef idx="3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pic>
            <p:pic>
              <p:nvPicPr>
                <p:cNvPr id="29" name="图片 101"/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41"/>
                <a:srcRect t="32106" b="22013"/>
                <a:stretch>
                  <a:fillRect/>
                </a:stretch>
              </p:blipFill>
              <p:spPr>
                <a:xfrm>
                  <a:off x="8320" y="896"/>
                  <a:ext cx="3886" cy="2885"/>
                </a:xfrm>
                <a:prstGeom prst="rect">
                  <a:avLst/>
                </a:prstGeom>
              </p:spPr>
              <p:style>
                <a:lnRef idx="0">
                  <a:srgbClr val="FFFFFF"/>
                </a:lnRef>
                <a:fillRef idx="3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pic>
            <p:pic>
              <p:nvPicPr>
                <p:cNvPr id="30" name="图片 5127" descr="20190611-高能同步辐射光源-鸟瞰"/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42" cstate="screen"/>
                <a:srcRect t="66" b="66"/>
                <a:stretch>
                  <a:fillRect/>
                </a:stretch>
              </p:blipFill>
              <p:spPr>
                <a:xfrm>
                  <a:off x="4334" y="894"/>
                  <a:ext cx="3886" cy="2885"/>
                </a:xfrm>
                <a:prstGeom prst="rect">
                  <a:avLst/>
                </a:prstGeom>
              </p:spPr>
              <p:style>
                <a:lnRef idx="0">
                  <a:srgbClr val="FFFFFF"/>
                </a:lnRef>
                <a:fillRef idx="3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pic>
            <p:pic>
              <p:nvPicPr>
                <p:cNvPr id="31" name="图片 32"/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43" cstate="screen"/>
                <a:stretch>
                  <a:fillRect/>
                </a:stretch>
              </p:blipFill>
              <p:spPr>
                <a:xfrm>
                  <a:off x="8321" y="6866"/>
                  <a:ext cx="3917" cy="292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sp>
            <p:nvSpPr>
              <p:cNvPr id="16" name="矩形 22"/>
              <p:cNvSpPr/>
              <p:nvPr>
                <p:custDataLst>
                  <p:tags r:id="rId10"/>
                </p:custDataLst>
              </p:nvPr>
            </p:nvSpPr>
            <p:spPr>
              <a:xfrm>
                <a:off x="892" y="2960"/>
                <a:ext cx="17656" cy="4175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l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32" name="图片 68" descr="环形正负电子对撞机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44" cstate="screen"/>
            <a:srcRect/>
            <a:stretch>
              <a:fillRect/>
            </a:stretch>
          </p:blipFill>
          <p:spPr>
            <a:xfrm>
              <a:off x="8017469" y="4184227"/>
              <a:ext cx="1034415" cy="707390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5855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3A15C320-38D7-473B-BAAB-E049CC39457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805" y="0"/>
            <a:ext cx="12181195" cy="6858000"/>
          </a:xfrm>
          <a:prstGeom prst="rect">
            <a:avLst/>
          </a:prstGeom>
          <a:solidFill>
            <a:srgbClr val="273A59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6D26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4063" y="765321"/>
            <a:ext cx="331160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219383"/>
            <a:r>
              <a:rPr lang="en-US" altLang="zh-CN" sz="2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Experimental Physics</a:t>
            </a:r>
            <a:endParaRPr lang="zh-CN" altLang="en-US" sz="2400" b="1" dirty="0">
              <a:solidFill>
                <a:prstClr val="black"/>
              </a:solidFill>
              <a:latin typeface="Cambria Math" panose="02040503050406030204" pitchFamily="18" charset="0"/>
              <a:ea typeface="宋体" panose="02010600030101010101" pitchFamily="2" charset="-122"/>
            </a:endParaRPr>
          </a:p>
        </p:txBody>
      </p:sp>
      <p:pic>
        <p:nvPicPr>
          <p:cNvPr id="21" name="图片 20" descr="北京正负电子对撞机上的大型探测器——北京谱仪III.jpg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3565072" y="1557226"/>
            <a:ext cx="2242963" cy="1325454"/>
          </a:xfrm>
          <a:prstGeom prst="rect">
            <a:avLst/>
          </a:prstGeom>
          <a:solidFill>
            <a:srgbClr val="2D2D8A">
              <a:lumMod val="50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7030431" y="765321"/>
            <a:ext cx="331160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219383"/>
            <a:r>
              <a:rPr lang="en-US" altLang="zh-CN" sz="2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Particle Astrophysics</a:t>
            </a:r>
            <a:endParaRPr lang="zh-CN" altLang="en-US" sz="2400" b="1" dirty="0">
              <a:solidFill>
                <a:prstClr val="black"/>
              </a:solidFill>
              <a:latin typeface="Cambria Math" panose="02040503050406030204" pitchFamily="18" charset="0"/>
              <a:ea typeface="宋体" panose="0201060003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857121" y="1592287"/>
            <a:ext cx="2286153" cy="1248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132257" y="1510940"/>
            <a:ext cx="3311601" cy="1107996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 err="1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e</a:t>
            </a:r>
            <a:r>
              <a:rPr lang="en-US" altLang="zh-CN" sz="1600" baseline="30000" dirty="0" err="1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+</a:t>
            </a:r>
            <a:r>
              <a:rPr lang="en-US" altLang="zh-CN" sz="1600" dirty="0" err="1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e</a:t>
            </a:r>
            <a:r>
              <a:rPr lang="en-US" altLang="zh-CN" sz="1600" baseline="300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-</a:t>
            </a: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 collider (BEPCII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，</a:t>
            </a: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CEPC)</a:t>
            </a:r>
          </a:p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Neutrino (</a:t>
            </a:r>
            <a:r>
              <a:rPr lang="en-US" altLang="zh-CN" sz="1600" dirty="0" err="1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Daya</a:t>
            </a: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 Bay, JUNO)</a:t>
            </a:r>
          </a:p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Higgs (LHC)</a:t>
            </a:r>
          </a:p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Detector technology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27042" y="1203364"/>
            <a:ext cx="5652334" cy="707886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defTabSz="1219383"/>
            <a:r>
              <a:rPr lang="en-US" altLang="zh-CN" sz="2000" dirty="0">
                <a:solidFill>
                  <a:srgbClr val="FFFF00"/>
                </a:solidFill>
                <a:latin typeface="Iskoola Pota" panose="020B0502040204020203" pitchFamily="34" charset="0"/>
                <a:ea typeface="宋体" panose="02010600030101010101" pitchFamily="2" charset="-122"/>
                <a:cs typeface="Iskoola Pota" panose="020B0502040204020203" pitchFamily="34" charset="0"/>
              </a:rPr>
              <a:t>Combine particle physics &amp; astrophysics</a:t>
            </a:r>
          </a:p>
          <a:p>
            <a:pPr defTabSz="1219383"/>
            <a:endParaRPr lang="en-US" altLang="zh-CN" sz="2000" dirty="0">
              <a:solidFill>
                <a:srgbClr val="FFFF00"/>
              </a:solidFill>
              <a:latin typeface="Iskoola Pota" panose="020B0502040204020203" pitchFamily="34" charset="0"/>
              <a:ea typeface="宋体" panose="02010600030101010101" pitchFamily="2" charset="-122"/>
              <a:cs typeface="Iskoola Pota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207" y="3141035"/>
            <a:ext cx="431802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219383"/>
            <a:r>
              <a:rPr lang="en-US" altLang="zh-CN" sz="2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Accelerator Physics &amp; Tech.</a:t>
            </a:r>
            <a:endParaRPr lang="zh-CN" altLang="en-US" sz="24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7" cstate="screen"/>
          <a:srcRect l="21051" t="1553" r="433" b="-1553"/>
          <a:stretch/>
        </p:blipFill>
        <p:spPr bwMode="auto">
          <a:xfrm>
            <a:off x="3565072" y="4077012"/>
            <a:ext cx="2242964" cy="14255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0"/>
          <p:cNvSpPr/>
          <p:nvPr/>
        </p:nvSpPr>
        <p:spPr>
          <a:xfrm>
            <a:off x="115181" y="3604913"/>
            <a:ext cx="5937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383"/>
            <a:r>
              <a:rPr lang="en-US" altLang="zh-CN" sz="2000" dirty="0">
                <a:solidFill>
                  <a:srgbClr val="FFFF00"/>
                </a:solidFill>
                <a:latin typeface="Iskoola Pota" panose="020B0502040204020203" pitchFamily="34" charset="0"/>
                <a:ea typeface="宋体" panose="02010600030101010101" pitchFamily="2" charset="-122"/>
                <a:cs typeface="Iskoola Pota" panose="020B0502040204020203" pitchFamily="34" charset="0"/>
              </a:rPr>
              <a:t>Design, construct &amp; operates particle accelerators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294" y="4000270"/>
            <a:ext cx="3353412" cy="1631216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Machine design Electron collider(BEPC,CEPC)</a:t>
            </a:r>
          </a:p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Spallation neutron sources(CSNS)</a:t>
            </a:r>
          </a:p>
          <a:p>
            <a:pPr marL="285693" indent="-285693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Light sources(HEPS)</a:t>
            </a:r>
          </a:p>
          <a:p>
            <a:pPr marL="285693" indent="-285693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Accelerator technology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01397" y="3143356"/>
            <a:ext cx="431802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219383"/>
            <a:r>
              <a:rPr lang="en-US" altLang="zh-CN" sz="2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Multi-Disciplinary Research</a:t>
            </a:r>
            <a:endParaRPr lang="zh-CN" altLang="en-US" sz="2400" b="1" dirty="0">
              <a:solidFill>
                <a:prstClr val="black"/>
              </a:solidFill>
              <a:latin typeface="Cambria Math" panose="02040503050406030204" pitchFamily="18" charset="0"/>
              <a:ea typeface="宋体" panose="02010600030101010101" pitchFamily="2" charset="-122"/>
            </a:endParaRPr>
          </a:p>
        </p:txBody>
      </p:sp>
      <p:pic>
        <p:nvPicPr>
          <p:cNvPr id="3074" name="Picture 2" descr="http://english.ihep.cas.cn/appendix/pic/20190111/201901111337353926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t="13442" r="16389" b="19571"/>
          <a:stretch/>
        </p:blipFill>
        <p:spPr bwMode="auto">
          <a:xfrm>
            <a:off x="9844468" y="4100753"/>
            <a:ext cx="2298805" cy="13172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134496" y="1651747"/>
            <a:ext cx="3709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X-ray </a:t>
            </a:r>
            <a:r>
              <a:rPr lang="en-US" altLang="zh-CN" sz="1600" dirty="0" err="1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astro-physice</a:t>
            </a: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 in space (HXMT)</a:t>
            </a:r>
          </a:p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Cosmic-rays (LHAASO)</a:t>
            </a:r>
          </a:p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Space technology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24010" y="3602591"/>
            <a:ext cx="5892953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defTabSz="1219383"/>
            <a:r>
              <a:rPr lang="en-US" altLang="zh-CN" sz="2000" dirty="0">
                <a:solidFill>
                  <a:srgbClr val="FFFF00"/>
                </a:solidFill>
                <a:latin typeface="Iskoola Pota" panose="020B0502040204020203" pitchFamily="34" charset="0"/>
                <a:ea typeface="宋体" panose="02010600030101010101" pitchFamily="2" charset="-122"/>
                <a:cs typeface="Iskoola Pota" panose="020B0502040204020203" pitchFamily="34" charset="0"/>
              </a:rPr>
              <a:t>Synchrotron radiation &amp; cross-disciplinary study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78683" y="4000270"/>
            <a:ext cx="4012166" cy="156966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Synchrotron radiation beams (BSRF,HEPS) and in-house research</a:t>
            </a:r>
          </a:p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Nuclear technology for trace analysis, Radiochemistry, etc.</a:t>
            </a:r>
          </a:p>
          <a:p>
            <a:pPr marL="342831" indent="-342831" defTabSz="121938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  <a:cs typeface="Iskoola Pota" panose="020B0502040204020203" pitchFamily="34" charset="0"/>
              </a:rPr>
              <a:t>X-ray technology</a:t>
            </a:r>
          </a:p>
          <a:p>
            <a:pPr marL="342831" indent="-342831" defTabSz="1219383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prstClr val="black"/>
              </a:solidFill>
              <a:latin typeface="Arial"/>
              <a:ea typeface="微软雅黑" panose="020B0503020204020204" pitchFamily="34" charset="-122"/>
              <a:cs typeface="Iskoola Pota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3641" y="5948698"/>
            <a:ext cx="474174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383"/>
            <a:r>
              <a:rPr lang="en-US" altLang="zh-CN" sz="2799" b="1" dirty="0">
                <a:solidFill>
                  <a:srgbClr val="FFFFFF"/>
                </a:solidFill>
                <a:latin typeface="Iskoola Pota" panose="020B0502040204020203" pitchFamily="34" charset="0"/>
                <a:ea typeface="宋体" panose="02010600030101010101" pitchFamily="2" charset="-122"/>
                <a:cs typeface="Iskoola Pota" panose="020B0502040204020203" pitchFamily="34" charset="0"/>
              </a:rPr>
              <a:t>+</a:t>
            </a:r>
            <a:endParaRPr lang="zh-CN" altLang="en-US" sz="2400" b="1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31360" y="5991079"/>
            <a:ext cx="276091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219383"/>
            <a:r>
              <a:rPr lang="en-US" altLang="zh-CN" sz="2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Theoretical Physics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87009" y="5991079"/>
            <a:ext cx="236894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219383"/>
            <a:r>
              <a:rPr lang="en-US" altLang="zh-CN" sz="2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Computing Tech.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15914" y="5991078"/>
            <a:ext cx="492065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219383"/>
            <a:r>
              <a:rPr lang="en-US" altLang="zh-CN" sz="2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Nuclear Technology and Applications</a:t>
            </a:r>
          </a:p>
        </p:txBody>
      </p:sp>
      <p:cxnSp>
        <p:nvCxnSpPr>
          <p:cNvPr id="40" name="直接箭头连接符 39"/>
          <p:cNvCxnSpPr/>
          <p:nvPr/>
        </p:nvCxnSpPr>
        <p:spPr>
          <a:xfrm>
            <a:off x="14323" y="3044081"/>
            <a:ext cx="12175474" cy="0"/>
          </a:xfrm>
          <a:prstGeom prst="straightConnector1">
            <a:avLst/>
          </a:prstGeom>
          <a:ln w="28575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flipH="1" flipV="1">
            <a:off x="5933832" y="858897"/>
            <a:ext cx="18189" cy="4801837"/>
          </a:xfrm>
          <a:prstGeom prst="straightConnector1">
            <a:avLst/>
          </a:prstGeom>
          <a:ln w="28575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21127" y="5732723"/>
            <a:ext cx="12175474" cy="0"/>
          </a:xfrm>
          <a:prstGeom prst="straightConnector1">
            <a:avLst/>
          </a:prstGeom>
          <a:ln w="28575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>
            <p:custDataLst>
              <p:tags r:id="rId2"/>
            </p:custDataLst>
          </p:nvPr>
        </p:nvSpPr>
        <p:spPr>
          <a:xfrm>
            <a:off x="4019957" y="-76579"/>
            <a:ext cx="4152087" cy="840740"/>
          </a:xfrm>
          <a:prstGeom prst="rect">
            <a:avLst/>
          </a:prstGeom>
        </p:spPr>
        <p:txBody>
          <a:bodyPr wrap="square" anchor="b" anchorCtr="0"/>
          <a:lstStyle>
            <a:defPPr>
              <a:defRPr lang="zh-CN"/>
            </a:defPPr>
            <a:lvl1pPr>
              <a:lnSpc>
                <a:spcPct val="130000"/>
              </a:lnSpc>
              <a:defRPr sz="4400">
                <a:gradFill flip="none" rotWithShape="1">
                  <a:gsLst>
                    <a:gs pos="0">
                      <a:schemeClr val="accent3"/>
                    </a:gs>
                    <a:gs pos="46000">
                      <a:schemeClr val="accent2"/>
                    </a:gs>
                    <a:gs pos="100000">
                      <a:schemeClr val="accent1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457200"/>
            <a:r>
              <a:rPr lang="en-US" altLang="zh-CN" sz="4000" b="1" dirty="0">
                <a:solidFill>
                  <a:srgbClr val="FFFFFF"/>
                </a:solidFill>
                <a:latin typeface="Arial"/>
                <a:ea typeface="微软雅黑"/>
                <a:sym typeface="+mn-ea"/>
              </a:rPr>
              <a:t>Research Field</a:t>
            </a:r>
          </a:p>
        </p:txBody>
      </p:sp>
    </p:spTree>
    <p:extLst>
      <p:ext uri="{BB962C8B-B14F-4D97-AF65-F5344CB8AC3E}">
        <p14:creationId xmlns:p14="http://schemas.microsoft.com/office/powerpoint/2010/main" val="184243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7508240" y="3721100"/>
            <a:ext cx="494665" cy="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肘形连接符 28"/>
          <p:cNvCxnSpPr/>
          <p:nvPr>
            <p:custDataLst>
              <p:tags r:id="rId2"/>
            </p:custDataLst>
          </p:nvPr>
        </p:nvCxnSpPr>
        <p:spPr>
          <a:xfrm flipV="1">
            <a:off x="3712210" y="1410335"/>
            <a:ext cx="981710" cy="27940"/>
          </a:xfrm>
          <a:prstGeom prst="bentConnector3">
            <a:avLst>
              <a:gd name="adj1" fmla="val 95472"/>
            </a:avLst>
          </a:prstGeom>
          <a:solidFill>
            <a:schemeClr val="accent1"/>
          </a:solidFill>
          <a:ln w="190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851E2F2-A8FF-4CB4-AB50-B1472E075708}" type="slidenum">
              <a:rPr lang="zh-CN" altLang="en-US"/>
              <a:t>11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699"/>
          <a:stretch>
            <a:fillRect/>
          </a:stretch>
        </p:blipFill>
        <p:spPr>
          <a:xfrm>
            <a:off x="851535" y="19050"/>
            <a:ext cx="9123045" cy="670242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55575" y="117475"/>
            <a:ext cx="10515600" cy="673100"/>
          </a:xfrm>
        </p:spPr>
        <p:txBody>
          <a:bodyPr>
            <a:normAutofit/>
          </a:bodyPr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Large Science Facilities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7180580" y="2454275"/>
            <a:ext cx="2384425" cy="10160"/>
          </a:xfrm>
          <a:prstGeom prst="straightConnector1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8610600" y="2212975"/>
            <a:ext cx="3053080" cy="50165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Huairou Campus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High Energy Photon Source (HEPS)</a:t>
            </a:r>
            <a:endParaRPr kumimoji="0" lang="en-US" altLang="zh-CN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>
            <p:custDataLst>
              <p:tags r:id="rId5"/>
            </p:custDataLst>
          </p:nvPr>
        </p:nvCxnSpPr>
        <p:spPr>
          <a:xfrm>
            <a:off x="6367145" y="3115310"/>
            <a:ext cx="2936875" cy="10160"/>
          </a:xfrm>
          <a:prstGeom prst="straightConnector1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>
            <p:custDataLst>
              <p:tags r:id="rId6"/>
            </p:custDataLst>
          </p:nvPr>
        </p:nvSpPr>
        <p:spPr>
          <a:xfrm>
            <a:off x="8610600" y="2905125"/>
            <a:ext cx="3053715" cy="46037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200" b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IHEP</a:t>
            </a:r>
            <a:r>
              <a:rPr lang="zh-CN" altLang="en-US" sz="1200" b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，</a:t>
            </a:r>
            <a:r>
              <a:rPr lang="en-US" altLang="zh-CN" sz="1200" b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Beijing Campus</a:t>
            </a:r>
            <a:endParaRPr lang="en-US" sz="1200" b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0"/>
            <a:r>
              <a:rPr lang="en-US" sz="1200" b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Beijing Electron-Positron Collider (BEPC)</a:t>
            </a:r>
            <a:endParaRPr lang="en-US" altLang="en-US" sz="1200" b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图片 9" descr="BEPCII鸟瞰图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621655" y="2745105"/>
            <a:ext cx="919480" cy="690880"/>
          </a:xfrm>
          <a:prstGeom prst="rect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</p:pic>
      <p:cxnSp>
        <p:nvCxnSpPr>
          <p:cNvPr id="11" name="直接箭头连接符 10"/>
          <p:cNvCxnSpPr/>
          <p:nvPr>
            <p:custDataLst>
              <p:tags r:id="rId7"/>
            </p:custDataLst>
          </p:nvPr>
        </p:nvCxnSpPr>
        <p:spPr>
          <a:xfrm flipH="1">
            <a:off x="415925" y="3665855"/>
            <a:ext cx="1366520" cy="9525"/>
          </a:xfrm>
          <a:prstGeom prst="straightConnector1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0" name="图片 89" descr="羊八井国际宇宙线观测站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 cstate="screen"/>
          <a:srcRect/>
          <a:stretch>
            <a:fillRect/>
          </a:stretch>
        </p:blipFill>
        <p:spPr>
          <a:xfrm>
            <a:off x="1700530" y="3302000"/>
            <a:ext cx="959485" cy="71818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</p:pic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-59055" y="3435985"/>
            <a:ext cx="1677670" cy="5530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1000"/>
              <a:t>YBJ International Cosmic Ray Observatory (</a:t>
            </a:r>
            <a:r>
              <a:rPr sz="1000">
                <a:sym typeface="+mn-ea"/>
              </a:rPr>
              <a:t>retirement</a:t>
            </a:r>
            <a:r>
              <a:rPr sz="1000"/>
              <a:t>)</a:t>
            </a:r>
          </a:p>
        </p:txBody>
      </p:sp>
      <p:cxnSp>
        <p:nvCxnSpPr>
          <p:cNvPr id="15" name="肘形连接符 14"/>
          <p:cNvCxnSpPr/>
          <p:nvPr/>
        </p:nvCxnSpPr>
        <p:spPr>
          <a:xfrm flipV="1">
            <a:off x="3575685" y="4354195"/>
            <a:ext cx="920750" cy="910590"/>
          </a:xfrm>
          <a:prstGeom prst="bentConnector3">
            <a:avLst>
              <a:gd name="adj1" fmla="val 50069"/>
            </a:avLst>
          </a:prstGeom>
          <a:solidFill>
            <a:schemeClr val="accent1"/>
          </a:solidFill>
          <a:ln w="190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1" name="图片 90" descr="高海拔宇宙线观测站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screen"/>
          <a:srcRect/>
          <a:stretch>
            <a:fillRect/>
          </a:stretch>
        </p:blipFill>
        <p:spPr>
          <a:xfrm>
            <a:off x="4204335" y="3890645"/>
            <a:ext cx="957580" cy="735965"/>
          </a:xfrm>
          <a:prstGeom prst="rect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  <a:effectLst/>
        </p:spPr>
      </p:pic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0" y="5142230"/>
            <a:ext cx="3684905" cy="411480"/>
          </a:xfrm>
          <a:prstGeom prst="rect">
            <a:avLst/>
          </a:prstGeom>
          <a:solidFill>
            <a:srgbClr val="3B5686"/>
          </a:solidFill>
          <a:ln w="9525">
            <a:noFill/>
          </a:ln>
        </p:spPr>
        <p:txBody>
          <a:bodyPr wrap="square" anchor="ctr" anchorCtr="0">
            <a:noAutofit/>
          </a:bodyPr>
          <a:lstStyle/>
          <a:p>
            <a:pPr indent="0"/>
            <a:r>
              <a:rPr lang="en-US" sz="1200" b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Large High-Altitude Air Shower Observatory (LHAASO)</a:t>
            </a:r>
            <a:endParaRPr lang="en-US" altLang="en-US" sz="1200" b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16" name="肘形连接符 15"/>
          <p:cNvCxnSpPr/>
          <p:nvPr>
            <p:custDataLst>
              <p:tags r:id="rId12"/>
            </p:custDataLst>
          </p:nvPr>
        </p:nvCxnSpPr>
        <p:spPr>
          <a:xfrm flipV="1">
            <a:off x="1957070" y="4231640"/>
            <a:ext cx="931545" cy="645795"/>
          </a:xfrm>
          <a:prstGeom prst="bentConnector3">
            <a:avLst>
              <a:gd name="adj1" fmla="val 50034"/>
            </a:avLst>
          </a:prstGeom>
          <a:solidFill>
            <a:schemeClr val="accent1"/>
          </a:solidFill>
          <a:ln w="190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9" name="图片 88" descr="阿里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3" cstate="screen"/>
          <a:srcRect/>
          <a:stretch>
            <a:fillRect/>
          </a:stretch>
        </p:blipFill>
        <p:spPr>
          <a:xfrm>
            <a:off x="2741930" y="3890645"/>
            <a:ext cx="960120" cy="719455"/>
          </a:xfrm>
          <a:prstGeom prst="rect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  <a:effectLst/>
        </p:spPr>
      </p:pic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0" y="4581525"/>
            <a:ext cx="2959100" cy="430530"/>
          </a:xfrm>
          <a:prstGeom prst="rect">
            <a:avLst/>
          </a:prstGeom>
          <a:solidFill>
            <a:srgbClr val="3B5686"/>
          </a:solidFill>
          <a:ln w="9525">
            <a:noFill/>
          </a:ln>
        </p:spPr>
        <p:txBody>
          <a:bodyPr wrap="square" anchor="ctr" anchorCtr="0">
            <a:noAutofit/>
          </a:bodyPr>
          <a:lstStyle/>
          <a:p>
            <a:pPr indent="0"/>
            <a:r>
              <a:rPr lang="en-US" sz="1200" b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Ali CMB Polarization Telescope (AliCPT-1)</a:t>
            </a:r>
            <a:endParaRPr lang="en-US" altLang="en-US" sz="1200" b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21" name="肘形连接符 20"/>
          <p:cNvCxnSpPr/>
          <p:nvPr>
            <p:custDataLst>
              <p:tags r:id="rId15"/>
            </p:custDataLst>
          </p:nvPr>
        </p:nvCxnSpPr>
        <p:spPr>
          <a:xfrm rot="10800000">
            <a:off x="6475730" y="5449570"/>
            <a:ext cx="1208405" cy="803275"/>
          </a:xfrm>
          <a:prstGeom prst="bentConnector3">
            <a:avLst>
              <a:gd name="adj1" fmla="val 90909"/>
            </a:avLst>
          </a:prstGeom>
          <a:solidFill>
            <a:schemeClr val="accent1"/>
          </a:solidFill>
          <a:ln w="190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箭头连接符 21"/>
          <p:cNvCxnSpPr/>
          <p:nvPr>
            <p:custDataLst>
              <p:tags r:id="rId16"/>
            </p:custDataLst>
          </p:nvPr>
        </p:nvCxnSpPr>
        <p:spPr>
          <a:xfrm>
            <a:off x="7258050" y="5439410"/>
            <a:ext cx="649605" cy="0"/>
          </a:xfrm>
          <a:prstGeom prst="straightConnector1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7669530" y="5125720"/>
            <a:ext cx="3538855" cy="427990"/>
          </a:xfrm>
          <a:prstGeom prst="rect">
            <a:avLst/>
          </a:prstGeom>
          <a:solidFill>
            <a:srgbClr val="3B5686"/>
          </a:solidFill>
          <a:ln w="9525">
            <a:noFill/>
          </a:ln>
        </p:spPr>
        <p:txBody>
          <a:bodyPr wrap="square" anchor="ctr" anchorCtr="0">
            <a:noAutofit/>
          </a:bodyPr>
          <a:lstStyle/>
          <a:p>
            <a:pPr indent="0"/>
            <a:r>
              <a:rPr lang="en-US" sz="1200" b="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Jiangmen Underground Neutrino Observatory (JUNO)</a:t>
            </a:r>
            <a:endParaRPr lang="en-US" altLang="en-US" sz="1200" b="0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23" name="肘形连接符 22"/>
          <p:cNvCxnSpPr/>
          <p:nvPr>
            <p:custDataLst>
              <p:tags r:id="rId18"/>
            </p:custDataLst>
          </p:nvPr>
        </p:nvCxnSpPr>
        <p:spPr>
          <a:xfrm flipV="1">
            <a:off x="4641215" y="6083300"/>
            <a:ext cx="1038225" cy="10160"/>
          </a:xfrm>
          <a:prstGeom prst="bentConnector3">
            <a:avLst>
              <a:gd name="adj1" fmla="val 50031"/>
            </a:avLst>
          </a:prstGeom>
          <a:solidFill>
            <a:schemeClr val="accent1"/>
          </a:solidFill>
          <a:ln w="190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文本框 16"/>
          <p:cNvSpPr txBox="1"/>
          <p:nvPr>
            <p:custDataLst>
              <p:tags r:id="rId19"/>
            </p:custDataLst>
          </p:nvPr>
        </p:nvSpPr>
        <p:spPr>
          <a:xfrm>
            <a:off x="2888615" y="5918200"/>
            <a:ext cx="2628265" cy="372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 anchorCtr="0">
            <a:noAutofit/>
          </a:bodyPr>
          <a:lstStyle/>
          <a:p>
            <a:r>
              <a:rPr lang="zh-CN" altLang="en-US" sz="1000" dirty="0"/>
              <a:t>Daya Bay Neutrino Experiment</a:t>
            </a:r>
            <a:r>
              <a:rPr lang="en-US" altLang="zh-CN" sz="1000" dirty="0"/>
              <a:t>(</a:t>
            </a:r>
            <a:r>
              <a:rPr lang="en-US" altLang="zh-CN" sz="1000" dirty="0" err="1"/>
              <a:t>Daya</a:t>
            </a:r>
            <a:r>
              <a:rPr lang="en-US" altLang="zh-CN" sz="1000" dirty="0"/>
              <a:t> Bay)</a:t>
            </a:r>
          </a:p>
          <a:p>
            <a:r>
              <a:rPr sz="1000" dirty="0">
                <a:sym typeface="+mn-ea"/>
              </a:rPr>
              <a:t> (retirement)</a:t>
            </a:r>
            <a:endParaRPr lang="en-US" altLang="zh-CN" sz="1000" dirty="0"/>
          </a:p>
        </p:txBody>
      </p:sp>
      <p:pic>
        <p:nvPicPr>
          <p:cNvPr id="72" name="图片 71" descr="大亚湾中微子实验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4" cstate="screen"/>
          <a:srcRect/>
          <a:stretch>
            <a:fillRect/>
          </a:stretch>
        </p:blipFill>
        <p:spPr>
          <a:xfrm>
            <a:off x="5611495" y="5709285"/>
            <a:ext cx="925830" cy="69278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</p:pic>
      <p:sp>
        <p:nvSpPr>
          <p:cNvPr id="27" name="文本框 26"/>
          <p:cNvSpPr txBox="1"/>
          <p:nvPr/>
        </p:nvSpPr>
        <p:spPr>
          <a:xfrm>
            <a:off x="556895" y="1213485"/>
            <a:ext cx="3373755" cy="470535"/>
          </a:xfrm>
          <a:prstGeom prst="rect">
            <a:avLst/>
          </a:prstGeom>
          <a:solidFill>
            <a:srgbClr val="3B5686"/>
          </a:solidFill>
          <a:ln w="9525">
            <a:noFill/>
          </a:ln>
        </p:spPr>
        <p:txBody>
          <a:bodyPr anchor="ctr" anchorCtr="0">
            <a:noAutofit/>
          </a:bodyPr>
          <a:lstStyle/>
          <a:p>
            <a:pPr indent="0"/>
            <a:r>
              <a:rPr lang="en-US" sz="1200" b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Insight Hard X-ray Modulation Telescope (HXMT)</a:t>
            </a:r>
            <a:endParaRPr lang="en-US" altLang="en-US" sz="1200" b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5" cstate="screen"/>
          <a:stretch>
            <a:fillRect/>
          </a:stretch>
        </p:blipFill>
        <p:spPr>
          <a:xfrm>
            <a:off x="4064000" y="984885"/>
            <a:ext cx="1238250" cy="928370"/>
          </a:xfrm>
          <a:prstGeom prst="rect">
            <a:avLst/>
          </a:prstGeom>
        </p:spPr>
      </p:pic>
      <p:cxnSp>
        <p:nvCxnSpPr>
          <p:cNvPr id="30" name="直接连接符 29"/>
          <p:cNvCxnSpPr>
            <a:endCxn id="28" idx="1"/>
          </p:cNvCxnSpPr>
          <p:nvPr/>
        </p:nvCxnSpPr>
        <p:spPr>
          <a:xfrm>
            <a:off x="5841365" y="1078230"/>
            <a:ext cx="2858135" cy="539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8699500" y="871220"/>
            <a:ext cx="3383915" cy="521970"/>
          </a:xfrm>
          <a:prstGeom prst="rect">
            <a:avLst/>
          </a:prstGeom>
          <a:solidFill>
            <a:srgbClr val="3B5686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400" b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Gravitational wave Electromagnetic Counterpart All-sky Monitor (GECAM)</a:t>
            </a:r>
            <a:endParaRPr lang="en-US" altLang="en-US" sz="1400" b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6819900" y="3276600"/>
            <a:ext cx="993140" cy="6953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1" name="文本框 30"/>
          <p:cNvSpPr txBox="1"/>
          <p:nvPr>
            <p:custDataLst>
              <p:tags r:id="rId23"/>
            </p:custDataLst>
          </p:nvPr>
        </p:nvSpPr>
        <p:spPr>
          <a:xfrm>
            <a:off x="7907655" y="3525520"/>
            <a:ext cx="1221740" cy="449580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wrap="square" anchor="ctr" anchorCtr="0">
            <a:noAutofit/>
          </a:bodyPr>
          <a:lstStyle/>
          <a:p>
            <a:pPr indent="0" fontAlgn="ctr"/>
            <a:r>
              <a:rPr lang="en-US" sz="1200" b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Jinan Branch</a:t>
            </a:r>
            <a:endParaRPr lang="en-US" altLang="en-US" sz="1200" b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24"/>
            </p:custDataLst>
          </p:nvPr>
        </p:nvSpPr>
        <p:spPr>
          <a:xfrm>
            <a:off x="7180580" y="6003290"/>
            <a:ext cx="3014345" cy="46291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wrap="square" anchor="ctr" anchorCtr="0">
            <a:noAutofit/>
          </a:bodyPr>
          <a:lstStyle/>
          <a:p>
            <a:pPr indent="0" fontAlgn="ctr"/>
            <a:r>
              <a:rPr lang="en-US" sz="1200" b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Dongguan Branch</a:t>
            </a:r>
          </a:p>
          <a:p>
            <a:pPr indent="0" fontAlgn="ctr"/>
            <a:r>
              <a:rPr lang="en-US" altLang="en-US" sz="1200" b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China Spallation Neutron Source (CSNS)</a:t>
            </a: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7" cstate="screen"/>
          <a:stretch>
            <a:fillRect/>
          </a:stretch>
        </p:blipFill>
        <p:spPr>
          <a:xfrm>
            <a:off x="4641215" y="495935"/>
            <a:ext cx="1979295" cy="118808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13993" r="8959" b="13813"/>
          <a:stretch>
            <a:fillRect/>
          </a:stretch>
        </p:blipFill>
        <p:spPr>
          <a:xfrm>
            <a:off x="6183630" y="1766570"/>
            <a:ext cx="1074420" cy="753745"/>
          </a:xfrm>
          <a:prstGeom prst="rect">
            <a:avLst/>
          </a:prstGeom>
          <a:ln w="12700" cmpd="sng">
            <a:solidFill>
              <a:schemeClr val="bg1"/>
            </a:solidFill>
            <a:prstDash val="solid"/>
          </a:ln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10" y="4881880"/>
            <a:ext cx="1048385" cy="7613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Picture 1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5610860" y="4883785"/>
            <a:ext cx="925830" cy="7397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8206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2A9B0A4B-44A1-49D6-9F7A-586D117A55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39" y="2861"/>
            <a:ext cx="12181195" cy="6858000"/>
          </a:xfrm>
          <a:prstGeom prst="rect">
            <a:avLst/>
          </a:prstGeom>
          <a:solidFill>
            <a:srgbClr val="273A59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6D26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24" y="1528698"/>
            <a:ext cx="8638959" cy="37286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815" indent="-342815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hadron physics and τ-charm physics with the highest accuracy</a:t>
            </a:r>
          </a:p>
          <a:p>
            <a:pPr marL="342815" indent="-342815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peak luminosity of the double-ring </a:t>
            </a:r>
            <a:r>
              <a:rPr lang="en-US" altLang="zh-CN" sz="2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</a:t>
            </a:r>
            <a:r>
              <a:rPr lang="en-US" altLang="zh-CN" sz="2000" baseline="30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+</a:t>
            </a:r>
            <a:r>
              <a:rPr lang="en-US" altLang="zh-CN" sz="2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</a:t>
            </a:r>
            <a:r>
              <a:rPr lang="en-US" altLang="zh-CN" sz="20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−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 collider (BEPCII) is 10</a:t>
            </a:r>
            <a:r>
              <a:rPr lang="en-US" altLang="zh-CN" sz="20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33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cm</a:t>
            </a:r>
            <a:r>
              <a:rPr lang="en-US" altLang="zh-CN" sz="20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−2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en-US" altLang="zh-CN" sz="20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−1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 at center-of-mass energy 3.78 GeV</a:t>
            </a:r>
          </a:p>
          <a:p>
            <a:pPr marL="342815" indent="-342815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BESIII International Collaboration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Country/region: 16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University/Institutions: 85;  Collaborators: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~600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815" indent="-342815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815" indent="-342815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ttp://english.ihep.cas.cn/appendix/pic/20180510/2018051015350561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35" y="1535554"/>
            <a:ext cx="4238065" cy="240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360安全浏览器下载\20190819112604036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5054" b="28810"/>
          <a:stretch/>
        </p:blipFill>
        <p:spPr bwMode="auto">
          <a:xfrm>
            <a:off x="10804" y="3964856"/>
            <a:ext cx="12181195" cy="2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43528" y="5008849"/>
            <a:ext cx="467195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15" indent="-342815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ea typeface="微软雅黑" panose="020B0503020204020204" pitchFamily="34" charset="-122"/>
                <a:cs typeface="Iskoola Pota" panose="020B0502040204020203" pitchFamily="34" charset="0"/>
              </a:rPr>
              <a:t>BESIII International Collaboration</a:t>
            </a:r>
          </a:p>
        </p:txBody>
      </p:sp>
      <p:sp>
        <p:nvSpPr>
          <p:cNvPr id="47" name="十字星 46"/>
          <p:cNvSpPr/>
          <p:nvPr/>
        </p:nvSpPr>
        <p:spPr>
          <a:xfrm>
            <a:off x="192711" y="5622635"/>
            <a:ext cx="192713" cy="215974"/>
          </a:xfrm>
          <a:prstGeom prst="star4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image 502">
            <a:extLst>
              <a:ext uri="{FF2B5EF4-FFF2-40B4-BE49-F238E27FC236}">
                <a16:creationId xmlns:a16="http://schemas.microsoft.com/office/drawing/2014/main" id="{3D0AE83C-9C3E-415B-AFB7-52587BE3CC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73600" y="0"/>
            <a:ext cx="2940050" cy="609600"/>
          </a:xfrm>
          <a:prstGeom prst="rect">
            <a:avLst/>
          </a:prstGeom>
        </p:spPr>
      </p:pic>
      <p:sp>
        <p:nvSpPr>
          <p:cNvPr id="17" name="Object 601">
            <a:extLst>
              <a:ext uri="{FF2B5EF4-FFF2-40B4-BE49-F238E27FC236}">
                <a16:creationId xmlns:a16="http://schemas.microsoft.com/office/drawing/2014/main" id="{51A6D027-C1C3-4F5C-B1FD-01CDDFA0E199}"/>
              </a:ext>
            </a:extLst>
          </p:cNvPr>
          <p:cNvSpPr txBox="1"/>
          <p:nvPr/>
        </p:nvSpPr>
        <p:spPr>
          <a:xfrm>
            <a:off x="472695" y="375926"/>
            <a:ext cx="7693568" cy="97622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defTabSz="457200">
              <a:lnSpc>
                <a:spcPct val="110000"/>
              </a:lnSpc>
              <a:defRPr/>
            </a:pPr>
            <a:r>
              <a:rPr lang="en-US" altLang="zh-CN" sz="3000" b="1" dirty="0">
                <a:solidFill>
                  <a:schemeClr val="bg1"/>
                </a:solidFill>
                <a:latin typeface="Arial" panose="020B0604020202020204"/>
                <a:ea typeface="OPPOSans-R" panose="00020600040101010101" charset="-122"/>
                <a:cs typeface="Arial" panose="020B0604020202020204" pitchFamily="34" charset="0"/>
              </a:rPr>
              <a:t>Beijing Electron-Positron Collider II</a:t>
            </a:r>
          </a:p>
          <a:p>
            <a:pPr defTabSz="457200">
              <a:lnSpc>
                <a:spcPct val="110000"/>
              </a:lnSpc>
              <a:defRPr/>
            </a:pPr>
            <a:r>
              <a:rPr lang="en-US" altLang="zh-CN" sz="3000" b="1" dirty="0">
                <a:solidFill>
                  <a:schemeClr val="bg1"/>
                </a:solidFill>
                <a:latin typeface="Arial" panose="020B0604020202020204"/>
                <a:ea typeface="OPPOSans-R" panose="00020600040101010101" charset="-122"/>
                <a:cs typeface="Arial" panose="020B0604020202020204" pitchFamily="34" charset="0"/>
              </a:rPr>
              <a:t>Beijing Spectrometer (BESIII) Experiment </a:t>
            </a:r>
            <a:endParaRPr lang="zh-CN" altLang="en-US" sz="800" b="1" dirty="0">
              <a:solidFill>
                <a:schemeClr val="bg1"/>
              </a:solidFill>
              <a:latin typeface="Arial" panose="020B060402020202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BD217F9-A8E5-4D91-A335-FD1F1404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479" y="474355"/>
            <a:ext cx="1750284" cy="10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F0BEF27-FA3C-47F6-8E33-4C573AE9D8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254" y="3941006"/>
            <a:ext cx="7824085" cy="29241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B2D04A4-5FA1-4A15-AA39-FC833B05A0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941006"/>
            <a:ext cx="4533085" cy="29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7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EAAF9B60-45B0-4D64-9145-3206F6BA3C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218661" y="-118546"/>
            <a:ext cx="12513365" cy="7065998"/>
          </a:xfrm>
          <a:prstGeom prst="rect">
            <a:avLst/>
          </a:prstGeom>
          <a:solidFill>
            <a:srgbClr val="273A59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6D265"/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207316" y="2664712"/>
            <a:ext cx="5445967" cy="3630474"/>
          </a:xfrm>
          <a:prstGeom prst="rect">
            <a:avLst/>
          </a:prstGeom>
        </p:spPr>
      </p:pic>
      <p:sp>
        <p:nvSpPr>
          <p:cNvPr id="4" name="path 4"/>
          <p:cNvSpPr/>
          <p:nvPr/>
        </p:nvSpPr>
        <p:spPr>
          <a:xfrm>
            <a:off x="5751321" y="2048255"/>
            <a:ext cx="289814" cy="245236"/>
          </a:xfrm>
          <a:custGeom>
            <a:avLst/>
            <a:gdLst/>
            <a:ahLst/>
            <a:cxnLst/>
            <a:rect l="0" t="0" r="0" b="0"/>
            <a:pathLst>
              <a:path w="456" h="386">
                <a:moveTo>
                  <a:pt x="257" y="0"/>
                </a:moveTo>
                <a:lnTo>
                  <a:pt x="456" y="0"/>
                </a:lnTo>
                <a:lnTo>
                  <a:pt x="456" y="26"/>
                </a:lnTo>
                <a:lnTo>
                  <a:pt x="280" y="26"/>
                </a:lnTo>
                <a:lnTo>
                  <a:pt x="280" y="26"/>
                </a:lnTo>
                <a:lnTo>
                  <a:pt x="244" y="26"/>
                </a:lnTo>
                <a:lnTo>
                  <a:pt x="139" y="386"/>
                </a:lnTo>
                <a:lnTo>
                  <a:pt x="120" y="386"/>
                </a:lnTo>
                <a:lnTo>
                  <a:pt x="39" y="212"/>
                </a:lnTo>
                <a:lnTo>
                  <a:pt x="6" y="226"/>
                </a:lnTo>
                <a:lnTo>
                  <a:pt x="0" y="212"/>
                </a:lnTo>
                <a:lnTo>
                  <a:pt x="64" y="182"/>
                </a:lnTo>
                <a:lnTo>
                  <a:pt x="133" y="334"/>
                </a:lnTo>
                <a:lnTo>
                  <a:pt x="230" y="0"/>
                </a:lnTo>
                <a:lnTo>
                  <a:pt x="257" y="0"/>
                </a:lnTo>
                <a:lnTo>
                  <a:pt x="257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" name="textbox 6"/>
          <p:cNvSpPr/>
          <p:nvPr/>
        </p:nvSpPr>
        <p:spPr>
          <a:xfrm>
            <a:off x="636664" y="950838"/>
            <a:ext cx="11016619" cy="15328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1726"/>
              </a:lnSpc>
              <a:tabLst/>
            </a:pPr>
            <a:endParaRPr lang="en-US" sz="100" dirty="0">
              <a:latin typeface="Arial"/>
              <a:ea typeface="Arial"/>
              <a:cs typeface="Arial"/>
            </a:endParaRPr>
          </a:p>
          <a:p>
            <a:pPr marL="355600" indent="-342900" algn="l" rtl="0" eaLnBrk="0">
              <a:lnSpc>
                <a:spcPct val="103000"/>
              </a:lnSpc>
              <a:buFont typeface="Wingdings" panose="05000000000000000000" pitchFamily="2" charset="2"/>
              <a:buChar char="l"/>
              <a:tabLst/>
            </a:pP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CEPC</a:t>
            </a:r>
            <a:r>
              <a:rPr lang="en-US" sz="2000" b="1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 an e</a:t>
            </a:r>
            <a:r>
              <a:rPr lang="en-US" sz="2000" b="1" kern="0" spc="-10" baseline="28648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+</a:t>
            </a: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sz="2000" b="1" kern="0" spc="-10" baseline="28648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lang="en-US" sz="13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Higgs factory producing</a:t>
            </a:r>
            <a:r>
              <a:rPr lang="en-US" sz="2000" b="1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Higgs / W</a:t>
            </a:r>
            <a:r>
              <a:rPr lang="en-US" sz="20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/ Z</a:t>
            </a:r>
            <a:r>
              <a:rPr lang="en-US" sz="2000" b="1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bosons and top quarks,</a:t>
            </a:r>
            <a:r>
              <a:rPr lang="en-US" sz="20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aims at discovering</a:t>
            </a:r>
            <a:r>
              <a:rPr lang="en-US" sz="2000" b="1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new</a:t>
            </a:r>
            <a:r>
              <a:rPr lang="en-US" sz="2000" b="1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physics</a:t>
            </a:r>
            <a:r>
              <a:rPr lang="en-US" sz="2000" b="1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beyond the Standard Mo</a:t>
            </a:r>
            <a:r>
              <a:rPr lang="en-US" sz="20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del</a:t>
            </a:r>
            <a:endParaRPr lang="en-US" sz="2000" dirty="0">
              <a:latin typeface="Arial"/>
              <a:ea typeface="Arial"/>
              <a:cs typeface="Arial"/>
            </a:endParaRPr>
          </a:p>
          <a:p>
            <a:pPr marL="355600" indent="-342900" algn="l" rtl="0" eaLnBrk="0">
              <a:lnSpc>
                <a:spcPct val="81000"/>
              </a:lnSpc>
              <a:spcBef>
                <a:spcPts val="1320"/>
              </a:spcBef>
              <a:buFont typeface="Wingdings" panose="05000000000000000000" pitchFamily="2" charset="2"/>
              <a:buChar char="l"/>
              <a:tabLst/>
            </a:pP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Proposed</a:t>
            </a:r>
            <a:r>
              <a:rPr lang="en-US" sz="2000" b="1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September 2012 right after the</a:t>
            </a:r>
            <a:r>
              <a:rPr lang="en-US" sz="2000" b="1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</a:t>
            </a:r>
            <a:r>
              <a:rPr lang="en-US" sz="20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iggs discovery</a:t>
            </a:r>
            <a:endParaRPr lang="en-US" sz="2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lang="en-US" sz="1300" dirty="0">
              <a:latin typeface="Arial"/>
              <a:ea typeface="Arial"/>
              <a:cs typeface="Arial"/>
            </a:endParaRPr>
          </a:p>
          <a:p>
            <a:pPr marL="355600" indent="-342900" algn="l" rtl="0" eaLnBrk="0">
              <a:lnSpc>
                <a:spcPct val="86000"/>
              </a:lnSpc>
              <a:spcBef>
                <a:spcPts val="2"/>
              </a:spcBef>
              <a:buFont typeface="Wingdings" panose="05000000000000000000" pitchFamily="2" charset="2"/>
              <a:buChar char="l"/>
              <a:tabLst/>
            </a:pPr>
            <a:r>
              <a:rPr lang="en-US" sz="20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Upgrade: Super </a:t>
            </a:r>
            <a:r>
              <a:rPr lang="en-US" sz="20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pp Collider (SppC) of </a:t>
            </a:r>
            <a:r>
              <a:rPr lang="en-US" sz="2000" b="1" i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 </a:t>
            </a:r>
            <a:r>
              <a:rPr lang="en-US" sz="20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~</a:t>
            </a:r>
            <a:r>
              <a:rPr lang="en-US" sz="2000" b="1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100 TeV</a:t>
            </a:r>
            <a:r>
              <a:rPr lang="en-US" sz="2000" b="1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the future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 rot="21600000">
            <a:off x="-40442" y="177401"/>
            <a:ext cx="11435778" cy="671882"/>
            <a:chOff x="89472" y="0"/>
            <a:chExt cx="11435778" cy="671882"/>
          </a:xfrm>
          <a:solidFill>
            <a:srgbClr val="273A59"/>
          </a:solidFill>
        </p:grpSpPr>
        <p:sp>
          <p:nvSpPr>
            <p:cNvPr id="10" name="rect 10"/>
            <p:cNvSpPr/>
            <p:nvPr/>
          </p:nvSpPr>
          <p:spPr>
            <a:xfrm>
              <a:off x="822959" y="0"/>
              <a:ext cx="10683240" cy="548640"/>
            </a:xfrm>
            <a:prstGeom prst="rect">
              <a:avLst/>
            </a:prstGeom>
            <a:grpFill/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" name="textbox 12"/>
            <p:cNvSpPr/>
            <p:nvPr/>
          </p:nvSpPr>
          <p:spPr>
            <a:xfrm>
              <a:off x="89472" y="66727"/>
              <a:ext cx="11435778" cy="605155"/>
            </a:xfrm>
            <a:prstGeom prst="rect">
              <a:avLst/>
            </a:prstGeom>
            <a:grp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5000"/>
                </a:lnSpc>
                <a:tabLst/>
              </a:pPr>
              <a:endParaRPr lang="zh-CN" altLang="en-US" sz="400" dirty="0">
                <a:latin typeface="+mj-lt"/>
                <a:ea typeface="Arial"/>
                <a:cs typeface="Arial"/>
              </a:endParaRPr>
            </a:p>
            <a:p>
              <a:pPr marL="832485" rtl="0" eaLnBrk="0">
                <a:lnSpc>
                  <a:spcPct val="89000"/>
                </a:lnSpc>
                <a:spcBef>
                  <a:spcPts val="4"/>
                </a:spcBef>
                <a:tabLst>
                  <a:tab pos="2341879" algn="l"/>
                </a:tabLst>
              </a:pPr>
              <a:r>
                <a:rPr lang="en-US" sz="3200" b="1" kern="0" spc="-2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Circular</a:t>
              </a:r>
              <a:r>
                <a:rPr lang="en-US" sz="3200" b="1" kern="0" spc="23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 </a:t>
              </a:r>
              <a:r>
                <a:rPr lang="en-US" sz="3200" b="1" kern="0" spc="-2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Electron</a:t>
              </a:r>
              <a:r>
                <a:rPr lang="en-US" sz="3200" b="1" kern="0" spc="25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 </a:t>
              </a:r>
              <a:r>
                <a:rPr lang="en-US" sz="3200" b="1" kern="0" spc="-2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Positron Collid</a:t>
              </a:r>
              <a:r>
                <a:rPr lang="en-US" sz="3200" b="1" kern="0" spc="-3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er (CEPC)</a:t>
              </a:r>
              <a:endParaRPr lang="en-US" sz="32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</p:txBody>
        </p:sp>
      </p:grpSp>
      <p:sp>
        <p:nvSpPr>
          <p:cNvPr id="16" name="textbox 16"/>
          <p:cNvSpPr/>
          <p:nvPr/>
        </p:nvSpPr>
        <p:spPr>
          <a:xfrm>
            <a:off x="861618" y="6312205"/>
            <a:ext cx="3428365" cy="4908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463"/>
              </a:lnSpc>
              <a:tabLst/>
            </a:pPr>
            <a:endParaRPr sz="10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8000"/>
              </a:lnSpc>
              <a:spcBef>
                <a:spcPts val="18"/>
              </a:spcBef>
              <a:tabLst/>
            </a:pPr>
            <a:r>
              <a:rPr sz="2000" b="1" kern="0" spc="-10" dirty="0">
                <a:solidFill>
                  <a:schemeClr val="bg1"/>
                </a:solidFill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  <a:ext uri="{DAF060AB-1E55-43B9-8AAB-6FB025537F2F}">
                      <wpsdc:hlinkClr xmlns:wpsdc="http://www.wps.cn/officeDocument/2017/drawingmlCustomData" xmlns="" val="0000FF"/>
                      <wpsdc:folHlinkClr xmlns:wpsdc="http://www.wps.cn/officeDocument/2017/drawingmlCustomData" xmlns="" val="0000FF"/>
                      <wpsdc:hlinkUnderline xmlns:wpsdc="http://www.wps.cn/officeDocument/2017/drawingmlCustomData" xmlns="" val="0"/>
                    </a:ext>
                  </a:extLst>
                </a:hlinkClick>
              </a:rPr>
              <a:t>http://cepc.ihep.ac.cn</a:t>
            </a:r>
            <a:endParaRPr sz="20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" name="textbox 18"/>
          <p:cNvSpPr/>
          <p:nvPr/>
        </p:nvSpPr>
        <p:spPr>
          <a:xfrm>
            <a:off x="2847517" y="4267505"/>
            <a:ext cx="2141220" cy="5575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47"/>
              </a:lnSpc>
              <a:tabLst/>
            </a:pPr>
            <a:r>
              <a:rPr sz="1500" kern="0" spc="70" dirty="0">
                <a:solidFill>
                  <a:srgbClr val="FF0000">
                    <a:alpha val="100000"/>
                  </a:srgbClr>
                </a:solidFill>
                <a:latin typeface="Cambria Math"/>
                <a:ea typeface="Cambria Math"/>
                <a:cs typeface="Cambria Math"/>
              </a:rPr>
              <a:t>e</a:t>
            </a:r>
            <a:r>
              <a:rPr sz="1700" kern="0" spc="70" baseline="43888" dirty="0">
                <a:solidFill>
                  <a:srgbClr val="FF0000">
                    <a:alpha val="100000"/>
                  </a:srgbClr>
                </a:solidFill>
                <a:latin typeface="Cambria Math"/>
                <a:ea typeface="Cambria Math"/>
                <a:cs typeface="Cambria Math"/>
              </a:rPr>
              <a:t>+</a:t>
            </a:r>
            <a:r>
              <a:rPr sz="1100" kern="0" spc="-70" dirty="0">
                <a:solidFill>
                  <a:srgbClr val="FF0000">
                    <a:alpha val="100000"/>
                  </a:srgbClr>
                </a:solidFill>
                <a:latin typeface="Cambria Math"/>
                <a:ea typeface="Cambria Math"/>
                <a:cs typeface="Cambria Math"/>
              </a:rPr>
              <a:t> </a:t>
            </a:r>
            <a:r>
              <a:rPr sz="1500" kern="0" spc="70" dirty="0">
                <a:solidFill>
                  <a:srgbClr val="FF0000">
                    <a:alpha val="100000"/>
                  </a:srgbClr>
                </a:solidFill>
                <a:latin typeface="Cambria Math"/>
                <a:ea typeface="Cambria Math"/>
                <a:cs typeface="Cambria Math"/>
              </a:rPr>
              <a:t>e</a:t>
            </a:r>
            <a:r>
              <a:rPr sz="1500" kern="0" spc="-230" dirty="0">
                <a:solidFill>
                  <a:srgbClr val="FF0000">
                    <a:alpha val="100000"/>
                  </a:srgbClr>
                </a:solidFill>
                <a:latin typeface="Cambria Math"/>
                <a:ea typeface="Cambria Math"/>
                <a:cs typeface="Cambria Math"/>
              </a:rPr>
              <a:t> </a:t>
            </a:r>
            <a:r>
              <a:rPr sz="1700" kern="0" spc="70" baseline="43888" dirty="0">
                <a:solidFill>
                  <a:srgbClr val="FF0000">
                    <a:alpha val="100000"/>
                  </a:srgbClr>
                </a:solidFill>
                <a:latin typeface="Cambria Math"/>
                <a:ea typeface="Cambria Math"/>
                <a:cs typeface="Cambria Math"/>
              </a:rPr>
              <a:t>−</a:t>
            </a:r>
            <a:r>
              <a:rPr sz="1100" kern="0" spc="70" dirty="0">
                <a:solidFill>
                  <a:srgbClr val="FF0000">
                    <a:alpha val="100000"/>
                  </a:srgbClr>
                </a:solidFill>
                <a:latin typeface="Cambria Math"/>
                <a:ea typeface="Cambria Math"/>
                <a:cs typeface="Cambria Math"/>
              </a:rPr>
              <a:t>  </a:t>
            </a:r>
            <a:r>
              <a:rPr sz="1500" b="1" kern="0" spc="0" dirty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Higgs</a:t>
            </a:r>
            <a:r>
              <a:rPr sz="1500" b="1" kern="0" spc="130" dirty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500" b="1" kern="0" spc="70" dirty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(Z) </a:t>
            </a:r>
            <a:r>
              <a:rPr sz="1500" b="1" kern="0" spc="0" dirty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factory</a:t>
            </a:r>
            <a:endParaRPr sz="15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57785" algn="l" rtl="0" eaLnBrk="0">
              <a:lnSpc>
                <a:spcPct val="86000"/>
              </a:lnSpc>
              <a:spcBef>
                <a:spcPts val="1"/>
              </a:spcBef>
              <a:tabLst/>
            </a:pPr>
            <a:r>
              <a:rPr sz="1500" b="1" kern="0" spc="0" dirty="0">
                <a:solidFill>
                  <a:srgbClr val="385723">
                    <a:alpha val="100000"/>
                  </a:srgbClr>
                </a:solidFill>
                <a:latin typeface="Arial"/>
                <a:ea typeface="Arial"/>
                <a:cs typeface="Arial"/>
              </a:rPr>
              <a:t>Ring</a:t>
            </a:r>
            <a:r>
              <a:rPr sz="1500" b="1" kern="0" spc="180" dirty="0">
                <a:solidFill>
                  <a:srgbClr val="385723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500" b="1" kern="0" spc="0" dirty="0">
                <a:solidFill>
                  <a:srgbClr val="385723">
                    <a:alpha val="100000"/>
                  </a:srgbClr>
                </a:solidFill>
                <a:latin typeface="Arial"/>
                <a:ea typeface="Arial"/>
                <a:cs typeface="Arial"/>
              </a:rPr>
              <a:t>length</a:t>
            </a:r>
            <a:r>
              <a:rPr sz="1500" b="1" kern="0" spc="80" dirty="0">
                <a:solidFill>
                  <a:srgbClr val="385723">
                    <a:alpha val="100000"/>
                  </a:srgbClr>
                </a:solidFill>
                <a:latin typeface="Arial"/>
                <a:ea typeface="Arial"/>
                <a:cs typeface="Arial"/>
              </a:rPr>
              <a:t> ~</a:t>
            </a:r>
            <a:r>
              <a:rPr sz="1500" b="1" kern="0" spc="160" dirty="0">
                <a:solidFill>
                  <a:srgbClr val="385723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500" b="1" kern="0" spc="80" dirty="0">
                <a:solidFill>
                  <a:srgbClr val="385723">
                    <a:alpha val="100000"/>
                  </a:srgbClr>
                </a:solidFill>
                <a:latin typeface="Arial"/>
                <a:ea typeface="Arial"/>
                <a:cs typeface="Arial"/>
              </a:rPr>
              <a:t>100</a:t>
            </a:r>
            <a:r>
              <a:rPr sz="1500" b="1" kern="0" spc="150" dirty="0">
                <a:solidFill>
                  <a:srgbClr val="385723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500" b="1" kern="0" spc="0" dirty="0">
                <a:solidFill>
                  <a:srgbClr val="385723">
                    <a:alpha val="100000"/>
                  </a:srgbClr>
                </a:solidFill>
                <a:latin typeface="Arial"/>
                <a:ea typeface="Arial"/>
                <a:cs typeface="Arial"/>
              </a:rPr>
              <a:t>km</a:t>
            </a:r>
            <a:endParaRPr sz="1500" dirty="0">
              <a:latin typeface="Arial"/>
              <a:ea typeface="Arial"/>
              <a:cs typeface="Arial"/>
            </a:endParaRPr>
          </a:p>
        </p:txBody>
      </p:sp>
      <p:sp>
        <p:nvSpPr>
          <p:cNvPr id="22" name="textbox 22"/>
          <p:cNvSpPr/>
          <p:nvPr/>
        </p:nvSpPr>
        <p:spPr>
          <a:xfrm>
            <a:off x="3303193" y="2911195"/>
            <a:ext cx="412750" cy="2451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94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tabLst/>
            </a:pPr>
            <a:r>
              <a:rPr sz="1800" b="1" kern="0" spc="-50" dirty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sz="1800" b="1" kern="0" spc="-50" dirty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</a:t>
            </a:r>
            <a:r>
              <a:rPr sz="1800" b="1" kern="0" spc="20" dirty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800" b="1" kern="0" spc="-50" dirty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24" name="textbox 24"/>
          <p:cNvSpPr/>
          <p:nvPr/>
        </p:nvSpPr>
        <p:spPr>
          <a:xfrm>
            <a:off x="11409833" y="6525564"/>
            <a:ext cx="95885" cy="1651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68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6000"/>
              </a:lnSpc>
              <a:tabLst/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</a:t>
            </a:r>
            <a:endParaRPr sz="12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713AAFF3-B2DC-462A-820E-61E67BB14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674" y="92214"/>
            <a:ext cx="1256609" cy="836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946504-E60E-4BD6-A448-C2EB7D2AE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45" y="2664713"/>
            <a:ext cx="5414673" cy="36032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3C1C2BF-BD13-4893-867B-178EB9915182}"/>
              </a:ext>
            </a:extLst>
          </p:cNvPr>
          <p:cNvSpPr/>
          <p:nvPr/>
        </p:nvSpPr>
        <p:spPr bwMode="auto">
          <a:xfrm>
            <a:off x="11330382" y="6468035"/>
            <a:ext cx="227365" cy="222629"/>
          </a:xfrm>
          <a:prstGeom prst="rect">
            <a:avLst/>
          </a:prstGeom>
          <a:solidFill>
            <a:srgbClr val="273A5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935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EAAF9B60-45B0-4D64-9145-3206F6BA3C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" y="0"/>
            <a:ext cx="12192001" cy="7036904"/>
          </a:xfrm>
          <a:prstGeom prst="rect">
            <a:avLst/>
          </a:prstGeom>
          <a:solidFill>
            <a:srgbClr val="273A59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6D265"/>
              </a:solidFill>
            </a:endParaRPr>
          </a:p>
        </p:txBody>
      </p:sp>
      <p:sp>
        <p:nvSpPr>
          <p:cNvPr id="4" name="path 4"/>
          <p:cNvSpPr/>
          <p:nvPr/>
        </p:nvSpPr>
        <p:spPr>
          <a:xfrm>
            <a:off x="5751321" y="2048255"/>
            <a:ext cx="289814" cy="245236"/>
          </a:xfrm>
          <a:custGeom>
            <a:avLst/>
            <a:gdLst/>
            <a:ahLst/>
            <a:cxnLst/>
            <a:rect l="0" t="0" r="0" b="0"/>
            <a:pathLst>
              <a:path w="456" h="386">
                <a:moveTo>
                  <a:pt x="257" y="0"/>
                </a:moveTo>
                <a:lnTo>
                  <a:pt x="456" y="0"/>
                </a:lnTo>
                <a:lnTo>
                  <a:pt x="456" y="26"/>
                </a:lnTo>
                <a:lnTo>
                  <a:pt x="280" y="26"/>
                </a:lnTo>
                <a:lnTo>
                  <a:pt x="280" y="26"/>
                </a:lnTo>
                <a:lnTo>
                  <a:pt x="244" y="26"/>
                </a:lnTo>
                <a:lnTo>
                  <a:pt x="139" y="386"/>
                </a:lnTo>
                <a:lnTo>
                  <a:pt x="120" y="386"/>
                </a:lnTo>
                <a:lnTo>
                  <a:pt x="39" y="212"/>
                </a:lnTo>
                <a:lnTo>
                  <a:pt x="6" y="226"/>
                </a:lnTo>
                <a:lnTo>
                  <a:pt x="0" y="212"/>
                </a:lnTo>
                <a:lnTo>
                  <a:pt x="64" y="182"/>
                </a:lnTo>
                <a:lnTo>
                  <a:pt x="133" y="334"/>
                </a:lnTo>
                <a:lnTo>
                  <a:pt x="230" y="0"/>
                </a:lnTo>
                <a:lnTo>
                  <a:pt x="257" y="0"/>
                </a:lnTo>
                <a:lnTo>
                  <a:pt x="257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3" name="group 2"/>
          <p:cNvGrpSpPr/>
          <p:nvPr/>
        </p:nvGrpSpPr>
        <p:grpSpPr>
          <a:xfrm rot="21600000">
            <a:off x="0" y="177401"/>
            <a:ext cx="11395336" cy="671882"/>
            <a:chOff x="89472" y="0"/>
            <a:chExt cx="11435778" cy="671882"/>
          </a:xfrm>
          <a:solidFill>
            <a:srgbClr val="273A59"/>
          </a:solidFill>
        </p:grpSpPr>
        <p:sp>
          <p:nvSpPr>
            <p:cNvPr id="10" name="rect 10"/>
            <p:cNvSpPr/>
            <p:nvPr/>
          </p:nvSpPr>
          <p:spPr>
            <a:xfrm>
              <a:off x="822959" y="0"/>
              <a:ext cx="10683240" cy="548640"/>
            </a:xfrm>
            <a:prstGeom prst="rect">
              <a:avLst/>
            </a:prstGeom>
            <a:grpFill/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" name="textbox 12"/>
            <p:cNvSpPr/>
            <p:nvPr/>
          </p:nvSpPr>
          <p:spPr>
            <a:xfrm>
              <a:off x="89472" y="66727"/>
              <a:ext cx="11435778" cy="605155"/>
            </a:xfrm>
            <a:prstGeom prst="rect">
              <a:avLst/>
            </a:prstGeom>
            <a:grp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5000"/>
                </a:lnSpc>
                <a:tabLst/>
              </a:pPr>
              <a:endParaRPr lang="zh-CN" altLang="en-US" sz="400" dirty="0">
                <a:latin typeface="Arial" panose="020B0604020202020204" pitchFamily="34" charset="0"/>
                <a:ea typeface="Arial"/>
                <a:cs typeface="Arial" panose="020B0604020202020204" pitchFamily="34" charset="0"/>
              </a:endParaRPr>
            </a:p>
            <a:p>
              <a:pPr marL="832485" rtl="0" eaLnBrk="0">
                <a:lnSpc>
                  <a:spcPct val="89000"/>
                </a:lnSpc>
                <a:spcBef>
                  <a:spcPts val="4"/>
                </a:spcBef>
                <a:tabLst>
                  <a:tab pos="2341879" algn="l"/>
                </a:tabLst>
              </a:pPr>
              <a:r>
                <a:rPr lang="en-US" sz="3200" b="1" kern="0" spc="-20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Circular</a:t>
              </a:r>
              <a:r>
                <a:rPr lang="en-US" sz="3200" b="1" kern="0" spc="230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3200" b="1" kern="0" spc="-20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Electron</a:t>
              </a:r>
              <a:r>
                <a:rPr lang="en-US" sz="3200" b="1" kern="0" spc="250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3200" b="1" kern="0" spc="-20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Positron Collid</a:t>
              </a:r>
              <a:r>
                <a:rPr lang="en-US" sz="3200" b="1" kern="0" spc="-30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er (CEPC)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6"/>
          <p:cNvSpPr/>
          <p:nvPr/>
        </p:nvSpPr>
        <p:spPr>
          <a:xfrm>
            <a:off x="686282" y="6422815"/>
            <a:ext cx="3428365" cy="4908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463"/>
              </a:lnSpc>
              <a:tabLst/>
            </a:pPr>
            <a:endParaRPr sz="10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8000"/>
              </a:lnSpc>
              <a:spcBef>
                <a:spcPts val="18"/>
              </a:spcBef>
              <a:tabLst/>
            </a:pPr>
            <a:r>
              <a:rPr sz="2000" b="1" kern="0" spc="-10" dirty="0">
                <a:solidFill>
                  <a:schemeClr val="bg1"/>
                </a:solidFill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  <a:ext uri="{DAF060AB-1E55-43B9-8AAB-6FB025537F2F}">
                      <wpsdc:hlinkClr xmlns:wpsdc="http://www.wps.cn/officeDocument/2017/drawingmlCustomData" xmlns="" val="0000FF"/>
                      <wpsdc:folHlinkClr xmlns:wpsdc="http://www.wps.cn/officeDocument/2017/drawingmlCustomData" xmlns="" val="0000FF"/>
                      <wpsdc:hlinkUnderline xmlns:wpsdc="http://www.wps.cn/officeDocument/2017/drawingmlCustomData" xmlns="" val="0"/>
                    </a:ext>
                  </a:extLst>
                </a:hlinkClick>
              </a:rPr>
              <a:t>http://cepc.ihep.ac.cn</a:t>
            </a:r>
            <a:endParaRPr sz="20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" name="textbox 24"/>
          <p:cNvSpPr/>
          <p:nvPr/>
        </p:nvSpPr>
        <p:spPr>
          <a:xfrm>
            <a:off x="11409833" y="6525564"/>
            <a:ext cx="95885" cy="1651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68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6000"/>
              </a:lnSpc>
              <a:tabLst/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</a:t>
            </a:r>
            <a:endParaRPr sz="12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713AAFF3-B2DC-462A-820E-61E67BB14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345" y="261462"/>
            <a:ext cx="1035991" cy="6893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E74D5A1-A4D7-474B-BD00-F9D05ECE4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3" y="4398357"/>
            <a:ext cx="7461755" cy="20027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DF7794-2701-4BA5-8DCF-5478584F5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858" y="1021612"/>
            <a:ext cx="3134427" cy="1462732"/>
          </a:xfrm>
          <a:prstGeom prst="rect">
            <a:avLst/>
          </a:prstGeom>
        </p:spPr>
      </p:pic>
      <p:sp>
        <p:nvSpPr>
          <p:cNvPr id="21" name="textbox 38">
            <a:extLst>
              <a:ext uri="{FF2B5EF4-FFF2-40B4-BE49-F238E27FC236}">
                <a16:creationId xmlns:a16="http://schemas.microsoft.com/office/drawing/2014/main" id="{FA32251E-0FFE-4987-9498-9D744D2E3115}"/>
              </a:ext>
            </a:extLst>
          </p:cNvPr>
          <p:cNvSpPr/>
          <p:nvPr/>
        </p:nvSpPr>
        <p:spPr>
          <a:xfrm>
            <a:off x="625583" y="1072398"/>
            <a:ext cx="7461758" cy="365718"/>
          </a:xfrm>
          <a:prstGeom prst="rect">
            <a:avLst/>
          </a:prstGeom>
          <a:solidFill>
            <a:schemeClr val="tx2"/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tabLst/>
            </a:pPr>
            <a:r>
              <a:rPr lang="en-US" altLang="zh-CN" sz="1800" b="1" kern="0" spc="-10" dirty="0">
                <a:latin typeface="Arial"/>
                <a:ea typeface="Arial"/>
                <a:cs typeface="Arial"/>
              </a:rPr>
              <a:t> 2018 </a:t>
            </a:r>
            <a:r>
              <a:rPr lang="en-US" altLang="zh-CN" sz="600" b="1" kern="0" spc="-10" dirty="0">
                <a:latin typeface="Arial"/>
                <a:ea typeface="Arial"/>
                <a:cs typeface="Arial"/>
              </a:rPr>
              <a:t> </a:t>
            </a:r>
            <a:r>
              <a:rPr sz="1800" b="1" kern="0" spc="-10" dirty="0">
                <a:latin typeface="Arial"/>
                <a:ea typeface="Arial"/>
                <a:cs typeface="Arial"/>
              </a:rPr>
              <a:t>CEPC CDR</a:t>
            </a:r>
            <a:r>
              <a:rPr sz="1800" b="1" kern="0" spc="140" dirty="0">
                <a:latin typeface="Arial"/>
                <a:ea typeface="Arial"/>
                <a:cs typeface="Arial"/>
              </a:rPr>
              <a:t> </a:t>
            </a:r>
            <a:r>
              <a:rPr lang="en-US" altLang="zh-CN" sz="1800" b="1" kern="0" spc="140" dirty="0">
                <a:latin typeface="Arial"/>
                <a:ea typeface="Arial"/>
                <a:cs typeface="Arial"/>
              </a:rPr>
              <a:t>r</a:t>
            </a:r>
            <a:r>
              <a:rPr sz="1800" b="1" kern="0" spc="-10" dirty="0">
                <a:latin typeface="Arial"/>
                <a:ea typeface="Arial"/>
                <a:cs typeface="Arial"/>
              </a:rPr>
              <a:t>eleased </a:t>
            </a:r>
            <a:r>
              <a:rPr lang="en-US" sz="1800" b="1" kern="0" spc="-10" dirty="0">
                <a:latin typeface="Arial"/>
                <a:ea typeface="Arial"/>
                <a:cs typeface="Arial"/>
              </a:rPr>
              <a:t>in November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8494A49-887E-47CD-9B36-C78232610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1858" y="2555118"/>
            <a:ext cx="3212186" cy="4058754"/>
          </a:xfrm>
          <a:prstGeom prst="rect">
            <a:avLst/>
          </a:prstGeom>
        </p:spPr>
      </p:pic>
      <p:sp>
        <p:nvSpPr>
          <p:cNvPr id="26" name="textbox 38">
            <a:extLst>
              <a:ext uri="{FF2B5EF4-FFF2-40B4-BE49-F238E27FC236}">
                <a16:creationId xmlns:a16="http://schemas.microsoft.com/office/drawing/2014/main" id="{95435609-B994-44AF-837D-C4D39D4CB929}"/>
              </a:ext>
            </a:extLst>
          </p:cNvPr>
          <p:cNvSpPr/>
          <p:nvPr/>
        </p:nvSpPr>
        <p:spPr>
          <a:xfrm>
            <a:off x="625586" y="3877126"/>
            <a:ext cx="7461757" cy="401527"/>
          </a:xfrm>
          <a:prstGeom prst="rect">
            <a:avLst/>
          </a:prstGeom>
          <a:solidFill>
            <a:schemeClr val="tx2"/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  <a:tabLst/>
            </a:pPr>
            <a:endParaRPr lang="zh-CN" altLang="en-US" sz="600" dirty="0">
              <a:latin typeface="Arial"/>
              <a:ea typeface="Arial"/>
              <a:cs typeface="Arial"/>
            </a:endParaRPr>
          </a:p>
          <a:p>
            <a:pPr marL="102235" eaLnBrk="0">
              <a:lnSpc>
                <a:spcPct val="81000"/>
              </a:lnSpc>
              <a:spcBef>
                <a:spcPts val="2"/>
              </a:spcBef>
            </a:pPr>
            <a:r>
              <a:rPr lang="en-US" altLang="zh-CN" sz="1800" b="1" kern="0" spc="-10" dirty="0">
                <a:latin typeface="Arial"/>
                <a:ea typeface="Arial"/>
                <a:cs typeface="Arial"/>
              </a:rPr>
              <a:t>2023: CEPC Accelerator T</a:t>
            </a:r>
            <a:r>
              <a:rPr lang="en-US" altLang="zh-CN" sz="1800" b="1" kern="0" spc="-20" dirty="0">
                <a:latin typeface="Arial"/>
                <a:ea typeface="Arial"/>
                <a:cs typeface="Arial"/>
              </a:rPr>
              <a:t>DR</a:t>
            </a:r>
            <a:r>
              <a:rPr lang="en-US" altLang="zh-CN" sz="1800" dirty="0">
                <a:latin typeface="Arial"/>
                <a:ea typeface="Arial"/>
                <a:cs typeface="Arial"/>
              </a:rPr>
              <a:t> </a:t>
            </a:r>
            <a:r>
              <a:rPr lang="en-US" altLang="zh-CN" sz="1800" b="1" kern="0" spc="-20" dirty="0">
                <a:latin typeface="Arial"/>
                <a:ea typeface="Arial"/>
                <a:cs typeface="Arial"/>
              </a:rPr>
              <a:t>released</a:t>
            </a:r>
            <a:endParaRPr lang="en-US" altLang="zh-CN" sz="1800" dirty="0">
              <a:latin typeface="Arial"/>
              <a:ea typeface="Arial"/>
              <a:cs typeface="Arial"/>
            </a:endParaRPr>
          </a:p>
          <a:p>
            <a:pPr marL="102235" algn="l" rtl="0" eaLnBrk="0">
              <a:lnSpc>
                <a:spcPct val="81000"/>
              </a:lnSpc>
              <a:spcBef>
                <a:spcPts val="2"/>
              </a:spcBef>
              <a:tabLst/>
            </a:pP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5BCA0AE-D3D2-43BC-85AA-D36E99FE5BBA}"/>
              </a:ext>
            </a:extLst>
          </p:cNvPr>
          <p:cNvSpPr/>
          <p:nvPr/>
        </p:nvSpPr>
        <p:spPr>
          <a:xfrm>
            <a:off x="626838" y="2256410"/>
            <a:ext cx="7461755" cy="830065"/>
          </a:xfrm>
          <a:prstGeom prst="rect">
            <a:avLst/>
          </a:prstGeom>
          <a:solidFill>
            <a:schemeClr val="tx2"/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46355" algn="just" rtl="0" eaLnBrk="0">
              <a:tabLst/>
            </a:pPr>
            <a:r>
              <a:rPr lang="en-US" altLang="zh-CN" b="1" kern="0" spc="-10" dirty="0">
                <a:latin typeface="Arial"/>
                <a:cs typeface="Arial"/>
              </a:rPr>
              <a:t>2022: ICFA “</a:t>
            </a:r>
            <a:r>
              <a:rPr lang="en-US" altLang="zh-CN" b="1" i="1" kern="0" spc="-10" dirty="0">
                <a:latin typeface="Arial"/>
                <a:cs typeface="Arial"/>
              </a:rPr>
              <a:t>reconfirmed the international consensus on the importance of a Higgs factory as the highest priority for realizing the scientific goals of particle physics</a:t>
            </a:r>
            <a:r>
              <a:rPr lang="en-US" altLang="zh-CN" b="1" kern="0" spc="-10" dirty="0">
                <a:latin typeface="Arial"/>
                <a:cs typeface="Arial"/>
              </a:rPr>
              <a:t>”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id="{E2F278BF-7D15-46B2-A068-478E848CB21C}"/>
              </a:ext>
            </a:extLst>
          </p:cNvPr>
          <p:cNvSpPr/>
          <p:nvPr/>
        </p:nvSpPr>
        <p:spPr>
          <a:xfrm>
            <a:off x="625586" y="1561358"/>
            <a:ext cx="7461755" cy="576680"/>
          </a:xfrm>
          <a:prstGeom prst="rect">
            <a:avLst/>
          </a:prstGeom>
          <a:solidFill>
            <a:schemeClr val="tx2"/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36194" algn="just" eaLnBrk="0"/>
            <a:r>
              <a:rPr lang="en-US" altLang="zh-CN" b="1" kern="0" spc="-10" dirty="0">
                <a:latin typeface="Arial"/>
                <a:cs typeface="Arial"/>
              </a:rPr>
              <a:t>2020: European Strategy for Particle Physics, “</a:t>
            </a:r>
            <a:r>
              <a:rPr lang="en-US" altLang="zh-CN" b="1" i="1" kern="0" spc="-10" dirty="0">
                <a:latin typeface="Arial"/>
                <a:cs typeface="Arial"/>
              </a:rPr>
              <a:t>An electron-positron Higgs factory is the highest priority next collider</a:t>
            </a:r>
            <a:r>
              <a:rPr lang="en-US" altLang="zh-CN" b="1" kern="0" spc="-10" dirty="0">
                <a:latin typeface="Arial"/>
                <a:cs typeface="Arial"/>
              </a:rPr>
              <a:t>.”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id="{C96C12B8-E826-4887-A89E-CEBBDADA7270}"/>
              </a:ext>
            </a:extLst>
          </p:cNvPr>
          <p:cNvSpPr/>
          <p:nvPr/>
        </p:nvSpPr>
        <p:spPr>
          <a:xfrm>
            <a:off x="625586" y="3180742"/>
            <a:ext cx="7461755" cy="576680"/>
          </a:xfrm>
          <a:prstGeom prst="rect">
            <a:avLst/>
          </a:prstGeom>
          <a:solidFill>
            <a:schemeClr val="tx2"/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36194" algn="just" eaLnBrk="0"/>
            <a:r>
              <a:rPr lang="en-US" altLang="zh-CN" b="1" kern="0" spc="-10" dirty="0">
                <a:latin typeface="Arial"/>
                <a:cs typeface="Arial"/>
              </a:rPr>
              <a:t>2023: US P5 Report stresses “</a:t>
            </a:r>
            <a:r>
              <a:rPr lang="en-US" altLang="zh-CN" b="1" i="1" kern="0" spc="-10" dirty="0">
                <a:latin typeface="Arial"/>
                <a:cs typeface="Arial"/>
              </a:rPr>
              <a:t>US contribution in a specific </a:t>
            </a:r>
            <a:r>
              <a:rPr lang="en-US" altLang="zh-CN" b="1" i="1" kern="0" spc="-10" dirty="0" err="1">
                <a:latin typeface="Arial"/>
                <a:cs typeface="Arial"/>
              </a:rPr>
              <a:t>higgs</a:t>
            </a:r>
            <a:r>
              <a:rPr lang="en-US" altLang="zh-CN" b="1" i="1" kern="0" spc="-10" dirty="0">
                <a:latin typeface="Arial"/>
                <a:cs typeface="Arial"/>
              </a:rPr>
              <a:t> factory</a:t>
            </a:r>
            <a:r>
              <a:rPr lang="en-US" altLang="zh-CN" b="1" kern="0" spc="-10" dirty="0">
                <a:latin typeface="Arial"/>
                <a:cs typeface="Arial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952751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B66DF810-3122-4654-820E-084073C1A7A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0"/>
            <a:ext cx="12231756" cy="6858000"/>
          </a:xfrm>
          <a:prstGeom prst="rect">
            <a:avLst/>
          </a:prstGeom>
          <a:solidFill>
            <a:srgbClr val="273A59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6D265"/>
              </a:solidFill>
            </a:endParaRPr>
          </a:p>
        </p:txBody>
      </p:sp>
      <p:sp>
        <p:nvSpPr>
          <p:cNvPr id="6" name="Object 601"/>
          <p:cNvSpPr txBox="1"/>
          <p:nvPr/>
        </p:nvSpPr>
        <p:spPr>
          <a:xfrm>
            <a:off x="401077" y="458464"/>
            <a:ext cx="10473164" cy="46166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defTabSz="457200">
              <a:defRPr/>
            </a:pPr>
            <a:r>
              <a:rPr lang="en-US" altLang="zh-CN" sz="3000" b="1" dirty="0">
                <a:solidFill>
                  <a:schemeClr val="bg1"/>
                </a:solidFill>
                <a:latin typeface="Arial"/>
                <a:ea typeface="DengXian" panose="02010600030101010101" pitchFamily="2" charset="-122"/>
              </a:rPr>
              <a:t>Jiangmen Underground Neutrino Observatory (JUNO)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01077" y="3667898"/>
            <a:ext cx="4103445" cy="265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矩形 28"/>
          <p:cNvSpPr/>
          <p:nvPr/>
        </p:nvSpPr>
        <p:spPr>
          <a:xfrm>
            <a:off x="699032" y="6375400"/>
            <a:ext cx="3805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JUNO Experiment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01077" y="1144550"/>
            <a:ext cx="11389846" cy="26468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defTabSz="4572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solidFill>
                  <a:prstClr val="black"/>
                </a:solidFill>
                <a:latin typeface="Arial"/>
                <a:ea typeface="DengXian" panose="02010600030101010101" pitchFamily="2" charset="-122"/>
              </a:rPr>
              <a:t>A 20 kt liquid scintillator detector with unprecedented 3% energy resolution (at 1 MeV) under the 700-meter overburden</a:t>
            </a:r>
          </a:p>
          <a:p>
            <a:pPr marL="285750" indent="-285750" defTabSz="4572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200" b="1" dirty="0">
                <a:solidFill>
                  <a:prstClr val="black"/>
                </a:solidFill>
                <a:latin typeface="Arial"/>
                <a:ea typeface="DengXian" panose="02010600030101010101" pitchFamily="2" charset="-122"/>
              </a:rPr>
              <a:t>Science:</a:t>
            </a:r>
            <a:r>
              <a:rPr lang="en-US" altLang="zh-CN" sz="2200" dirty="0">
                <a:solidFill>
                  <a:prstClr val="black"/>
                </a:solidFill>
                <a:latin typeface="Arial"/>
                <a:ea typeface="DengXian" panose="02010600030101010101" pitchFamily="2" charset="-122"/>
              </a:rPr>
              <a:t> To determine neutrino mass hierarchy and precisely measure oscillation parameters</a:t>
            </a:r>
            <a:r>
              <a:rPr lang="en-GB" altLang="zh-CN" sz="2200" dirty="0">
                <a:solidFill>
                  <a:prstClr val="black"/>
                </a:solidFill>
                <a:latin typeface="Arial"/>
                <a:ea typeface="DengXian" panose="02010600030101010101" pitchFamily="2" charset="-122"/>
              </a:rPr>
              <a:t>, </a:t>
            </a:r>
            <a:r>
              <a:rPr lang="en-US" altLang="zh-CN" sz="2200" dirty="0">
                <a:solidFill>
                  <a:prstClr val="black"/>
                </a:solidFill>
                <a:latin typeface="Arial"/>
                <a:ea typeface="DengXian" panose="02010600030101010101" pitchFamily="2" charset="-122"/>
              </a:rPr>
              <a:t>observe supernova neutrinos, solar neutrinos</a:t>
            </a:r>
            <a:r>
              <a:rPr lang="zh-CN" altLang="en-US" sz="2200" dirty="0">
                <a:solidFill>
                  <a:prstClr val="black"/>
                </a:solidFill>
                <a:latin typeface="Arial"/>
                <a:ea typeface="DengXian" panose="02010600030101010101" pitchFamily="2" charset="-122"/>
              </a:rPr>
              <a:t>，</a:t>
            </a:r>
            <a:r>
              <a:rPr lang="en-US" altLang="zh-CN" sz="2200" dirty="0">
                <a:solidFill>
                  <a:prstClr val="black"/>
                </a:solidFill>
                <a:latin typeface="Arial"/>
                <a:ea typeface="DengXian" panose="02010600030101010101" pitchFamily="2" charset="-122"/>
              </a:rPr>
              <a:t>geoneutrinos</a:t>
            </a:r>
            <a:r>
              <a:rPr lang="zh-CN" altLang="en-US" sz="2200" dirty="0">
                <a:solidFill>
                  <a:prstClr val="black"/>
                </a:solidFill>
                <a:latin typeface="Arial"/>
                <a:ea typeface="DengXian" panose="02010600030101010101" pitchFamily="2" charset="-122"/>
              </a:rPr>
              <a:t>，</a:t>
            </a:r>
            <a:r>
              <a:rPr lang="en-US" altLang="zh-CN" sz="2200" dirty="0">
                <a:solidFill>
                  <a:prstClr val="black"/>
                </a:solidFill>
                <a:latin typeface="Arial"/>
                <a:ea typeface="DengXian" panose="02010600030101010101" pitchFamily="2" charset="-122"/>
              </a:rPr>
              <a:t>…</a:t>
            </a:r>
          </a:p>
          <a:p>
            <a:pPr marL="285750" indent="-285750" defTabSz="4572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solidFill>
                  <a:prstClr val="black"/>
                </a:solidFill>
                <a:latin typeface="Arial"/>
                <a:ea typeface="DengXian" panose="02010600030101010101" pitchFamily="2" charset="-122"/>
              </a:rPr>
              <a:t>Construction will be completed in 2024</a:t>
            </a:r>
          </a:p>
          <a:p>
            <a:pPr marL="285750" indent="-285750" defTabSz="4572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solidFill>
                  <a:prstClr val="black"/>
                </a:solidFill>
                <a:latin typeface="Arial"/>
                <a:ea typeface="DengXian" panose="02010600030101010101" pitchFamily="2" charset="-122"/>
              </a:rPr>
              <a:t>JUNO International Collaboration</a:t>
            </a:r>
          </a:p>
          <a:p>
            <a:pPr defTabSz="457200">
              <a:spcBef>
                <a:spcPts val="300"/>
              </a:spcBef>
              <a:buClr>
                <a:srgbClr val="FFC000"/>
              </a:buClr>
              <a:defRPr/>
            </a:pPr>
            <a:r>
              <a:rPr lang="en-US" altLang="zh-CN" sz="2400" b="1" dirty="0">
                <a:highlight>
                  <a:srgbClr val="FFFF00"/>
                </a:highlight>
                <a:latin typeface="Iskoola Pota" panose="020B0502040204020203" pitchFamily="34" charset="0"/>
                <a:ea typeface="微软雅黑" panose="020B0503020204020204" pitchFamily="34" charset="-122"/>
                <a:cs typeface="Iskoola Pota" panose="020B0502040204020203" pitchFamily="34" charset="0"/>
              </a:rPr>
              <a:t>  </a:t>
            </a:r>
            <a:r>
              <a:rPr lang="en-US" altLang="zh-CN" sz="2000" b="1" dirty="0">
                <a:highlight>
                  <a:srgbClr val="FFFF00"/>
                </a:highlight>
                <a:cs typeface="Iskoola Pota" panose="020B0502040204020203" pitchFamily="34" charset="0"/>
              </a:rPr>
              <a:t>Country/region: 17</a:t>
            </a:r>
            <a:r>
              <a:rPr lang="zh-CN" altLang="en-US" sz="2000" b="1" dirty="0">
                <a:highlight>
                  <a:srgbClr val="FFFF00"/>
                </a:highlight>
                <a:cs typeface="Iskoola Pota" panose="020B0502040204020203" pitchFamily="34" charset="0"/>
              </a:rPr>
              <a:t>；</a:t>
            </a:r>
            <a:r>
              <a:rPr lang="en-US" altLang="zh-CN" sz="2000" b="1" dirty="0">
                <a:highlight>
                  <a:srgbClr val="FFFF00"/>
                </a:highlight>
                <a:cs typeface="Iskoola Pota" panose="020B0502040204020203" pitchFamily="34" charset="0"/>
              </a:rPr>
              <a:t>University/Institutions: 75;  Collaborators: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cs typeface="Iskoola Pota" panose="020B0502040204020203" pitchFamily="34" charset="0"/>
              </a:rPr>
              <a:t> 754</a:t>
            </a:r>
            <a:endParaRPr lang="zh-CN" altLang="en-US" sz="2000" dirty="0">
              <a:solidFill>
                <a:prstClr val="black"/>
              </a:solidFill>
              <a:ea typeface="DengXian" panose="02010600030101010101" pitchFamily="2" charset="-122"/>
            </a:endParaRPr>
          </a:p>
        </p:txBody>
      </p:sp>
      <p:pic>
        <p:nvPicPr>
          <p:cNvPr id="20" name="image 502">
            <a:extLst>
              <a:ext uri="{FF2B5EF4-FFF2-40B4-BE49-F238E27FC236}">
                <a16:creationId xmlns:a16="http://schemas.microsoft.com/office/drawing/2014/main" id="{37CE9E65-9505-432A-86E7-791F888DC8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73600" y="0"/>
            <a:ext cx="2940050" cy="6096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77164682-F123-475F-9CF4-737877D1E788}"/>
              </a:ext>
            </a:extLst>
          </p:cNvPr>
          <p:cNvSpPr/>
          <p:nvPr/>
        </p:nvSpPr>
        <p:spPr>
          <a:xfrm>
            <a:off x="4344182" y="6399279"/>
            <a:ext cx="7607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b="1" dirty="0">
                <a:solidFill>
                  <a:srgbClr val="3258A6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24th JUNO Intl Collaboration meeting held from Jul. 1- 5, 2024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pic>
        <p:nvPicPr>
          <p:cNvPr id="12" name="Picture 10" descr="C:\Users\qb\Desktop\300px-Junologo.jpg">
            <a:extLst>
              <a:ext uri="{FF2B5EF4-FFF2-40B4-BE49-F238E27FC236}">
                <a16:creationId xmlns:a16="http://schemas.microsoft.com/office/drawing/2014/main" id="{E4701DC1-321A-45F6-81FB-198216686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241" y="292036"/>
            <a:ext cx="916682" cy="85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97361C-729C-44A7-8129-412CB8D62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909" y="3867714"/>
            <a:ext cx="7167014" cy="245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36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37DFEDB0-C61D-41FC-9A30-5BF0949AB9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294704" cy="6870800"/>
          </a:xfrm>
          <a:prstGeom prst="rect">
            <a:avLst/>
          </a:prstGeom>
          <a:solidFill>
            <a:srgbClr val="273A59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6D265"/>
              </a:solidFill>
            </a:endParaRPr>
          </a:p>
        </p:txBody>
      </p:sp>
      <p:sp>
        <p:nvSpPr>
          <p:cNvPr id="15" name="Object 601"/>
          <p:cNvSpPr txBox="1"/>
          <p:nvPr/>
        </p:nvSpPr>
        <p:spPr>
          <a:xfrm>
            <a:off x="282794" y="478934"/>
            <a:ext cx="10735816" cy="468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defTabSz="457200">
              <a:lnSpc>
                <a:spcPct val="110000"/>
              </a:lnSpc>
              <a:defRPr/>
            </a:pPr>
            <a:r>
              <a:rPr lang="en-US" altLang="zh-CN" sz="3000" b="1" dirty="0">
                <a:solidFill>
                  <a:schemeClr val="bg1"/>
                </a:solidFill>
                <a:latin typeface="Arial" panose="020B0604020202020204"/>
                <a:ea typeface="OPPOSans-R" panose="00020600040101010101" charset="-122"/>
                <a:cs typeface="Arial" panose="020B0604020202020204" pitchFamily="34" charset="0"/>
              </a:rPr>
              <a:t>Large High Altitude Air Shower Observatory (LHAASO) </a:t>
            </a:r>
            <a:endParaRPr lang="zh-CN" altLang="en-US" sz="800" b="1" dirty="0">
              <a:solidFill>
                <a:schemeClr val="bg1"/>
              </a:solidFill>
              <a:latin typeface="Arial" panose="020B060402020202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5169" y="1255534"/>
            <a:ext cx="11721662" cy="23160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4572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/>
            </a:pPr>
            <a:r>
              <a:rPr kumimoji="1" lang="en-US" altLang="zh-CN" sz="200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World largest air shower array (with e, m, water Č detectors and Č telescope) </a:t>
            </a:r>
            <a:r>
              <a:rPr kumimoji="1" lang="en-US" altLang="zh-CN" sz="2000" dirty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for the high energy </a:t>
            </a:r>
            <a:r>
              <a:rPr lang="en-US" altLang="zh-CN" sz="2000" dirty="0">
                <a:solidFill>
                  <a:prstClr val="black"/>
                </a:solidFill>
                <a:latin typeface="Symbol" panose="05050102010706020507" pitchFamily="18" charset="2"/>
                <a:ea typeface="MS PGothic" panose="020B0600070205080204" pitchFamily="34" charset="-128"/>
              </a:rPr>
              <a:t>g</a:t>
            </a:r>
            <a:r>
              <a:rPr lang="en-US" altLang="zh-CN" sz="2000" dirty="0">
                <a:solidFill>
                  <a:prstClr val="black"/>
                </a:solidFill>
                <a:latin typeface="Arial"/>
                <a:ea typeface="MS PGothic" panose="020B0600070205080204" pitchFamily="34" charset="-128"/>
              </a:rPr>
              <a:t>-astronomy and </a:t>
            </a:r>
            <a:r>
              <a:rPr kumimoji="1" lang="en-US" altLang="zh-CN" sz="2000" dirty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cosmic-ray physics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/>
            </a:pPr>
            <a:r>
              <a:rPr kumimoji="1" lang="en-US" altLang="zh-CN" sz="2000" dirty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Construction completed in 2023 and interesting results came out:</a:t>
            </a:r>
          </a:p>
          <a:p>
            <a:pPr marL="514350" lvl="1" indent="-285750">
              <a:spcBef>
                <a:spcPts val="3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ea typeface="MS PGothic" panose="020B0600070205080204" pitchFamily="34" charset="-128"/>
                <a:cs typeface="Arial" panose="020B0604020202020204" pitchFamily="34" charset="0"/>
              </a:rPr>
              <a:t>Highest g-rays from the Milky Way</a:t>
            </a:r>
            <a:r>
              <a:rPr lang="zh-CN" altLang="en-US" dirty="0">
                <a:ea typeface="MS PGothic" panose="020B0600070205080204" pitchFamily="34" charset="-128"/>
                <a:cs typeface="Arial" panose="020B0604020202020204" pitchFamily="34" charset="0"/>
              </a:rPr>
              <a:t>： </a:t>
            </a:r>
            <a:r>
              <a:rPr lang="en-US" altLang="zh-CN" dirty="0">
                <a:ea typeface="MS PGothic" panose="020B0600070205080204" pitchFamily="34" charset="-128"/>
                <a:cs typeface="Arial" panose="020B0604020202020204" pitchFamily="34" charset="0"/>
              </a:rPr>
              <a:t>2.5 </a:t>
            </a:r>
            <a:r>
              <a:rPr lang="en-US" altLang="zh-CN" dirty="0" err="1">
                <a:ea typeface="MS PGothic" panose="020B0600070205080204" pitchFamily="34" charset="-128"/>
                <a:cs typeface="Arial" panose="020B0604020202020204" pitchFamily="34" charset="0"/>
              </a:rPr>
              <a:t>PeV</a:t>
            </a:r>
            <a:endParaRPr lang="en-US" altLang="zh-CN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514350" lvl="1" indent="-285750">
              <a:spcBef>
                <a:spcPts val="3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ea typeface="MS PGothic" panose="020B0600070205080204" pitchFamily="34" charset="-128"/>
                <a:cs typeface="Arial" panose="020B0604020202020204" pitchFamily="34" charset="0"/>
              </a:rPr>
              <a:t>43  identified </a:t>
            </a:r>
            <a:r>
              <a:rPr lang="en-US" altLang="zh-CN" dirty="0">
                <a:latin typeface="Symbol" panose="05050102010706020507" pitchFamily="18" charset="2"/>
                <a:ea typeface="MS PGothic" panose="020B0600070205080204" pitchFamily="34" charset="-128"/>
                <a:cs typeface="Arial" panose="020B0604020202020204" pitchFamily="34" charset="0"/>
              </a:rPr>
              <a:t>g</a:t>
            </a:r>
            <a:r>
              <a:rPr lang="en-US" altLang="zh-CN" dirty="0">
                <a:ea typeface="MS PGothic" panose="020B0600070205080204" pitchFamily="34" charset="-128"/>
                <a:cs typeface="Arial" panose="020B0604020202020204" pitchFamily="34" charset="0"/>
              </a:rPr>
              <a:t>-ray sources up to ~1 </a:t>
            </a:r>
            <a:r>
              <a:rPr lang="en-US" altLang="zh-CN" dirty="0" err="1">
                <a:ea typeface="MS PGothic" panose="020B0600070205080204" pitchFamily="34" charset="-128"/>
                <a:cs typeface="Arial" panose="020B0604020202020204" pitchFamily="34" charset="0"/>
              </a:rPr>
              <a:t>PeV</a:t>
            </a:r>
            <a:r>
              <a:rPr lang="zh-CN" altLang="en-US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altLang="zh-CN" dirty="0" err="1">
                <a:ea typeface="MS PGothic" panose="020B0600070205080204" pitchFamily="34" charset="-128"/>
                <a:cs typeface="Arial" panose="020B0604020202020204" pitchFamily="34" charset="0"/>
              </a:rPr>
              <a:t>PeVatrons</a:t>
            </a:r>
            <a:r>
              <a:rPr lang="en-US" altLang="zh-CN" dirty="0">
                <a:ea typeface="MS PGothic" panose="020B0600070205080204" pitchFamily="34" charset="-128"/>
                <a:cs typeface="Arial" panose="020B0604020202020204" pitchFamily="34" charset="0"/>
              </a:rPr>
              <a:t> in the Milky Way</a:t>
            </a:r>
          </a:p>
          <a:p>
            <a:pPr marL="514350" lvl="1" indent="-285750">
              <a:spcBef>
                <a:spcPts val="3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ea typeface="MS PGothic" panose="020B0600070205080204" pitchFamily="34" charset="-128"/>
                <a:cs typeface="Arial" panose="020B0604020202020204" pitchFamily="34" charset="0"/>
              </a:rPr>
              <a:t>Energy spectrum of high energy </a:t>
            </a:r>
            <a:r>
              <a:rPr lang="en-US" altLang="zh-CN" dirty="0">
                <a:latin typeface="Symbol" panose="05050102010706020507" pitchFamily="18" charset="2"/>
                <a:ea typeface="MS PGothic" panose="020B0600070205080204" pitchFamily="34" charset="-128"/>
                <a:cs typeface="Arial" panose="020B0604020202020204" pitchFamily="34" charset="0"/>
              </a:rPr>
              <a:t>g</a:t>
            </a:r>
            <a:r>
              <a:rPr lang="en-US" altLang="zh-CN" dirty="0">
                <a:ea typeface="MS PGothic" panose="020B0600070205080204" pitchFamily="34" charset="-128"/>
                <a:cs typeface="Arial" panose="020B0604020202020204" pitchFamily="34" charset="0"/>
              </a:rPr>
              <a:t>-rays from the Crab Nebula as the standard candle </a:t>
            </a:r>
          </a:p>
          <a:p>
            <a:pPr marL="57150" indent="-28575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dirty="0">
                <a:highlight>
                  <a:srgbClr val="FFFF00"/>
                </a:highlight>
                <a:ea typeface="MS PGothic" panose="020B0600070205080204" pitchFamily="34" charset="-128"/>
                <a:cs typeface="Arial" panose="020B0604020202020204" pitchFamily="34" charset="0"/>
              </a:rPr>
              <a:t>International collaboration: countries/regions: 5, members: ~300</a:t>
            </a:r>
          </a:p>
        </p:txBody>
      </p:sp>
      <p:pic>
        <p:nvPicPr>
          <p:cNvPr id="11" name="image 502">
            <a:extLst>
              <a:ext uri="{FF2B5EF4-FFF2-40B4-BE49-F238E27FC236}">
                <a16:creationId xmlns:a16="http://schemas.microsoft.com/office/drawing/2014/main" id="{CD13A2FA-B76D-433B-9433-09D02E58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3600" y="0"/>
            <a:ext cx="2940050" cy="609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428619A-ACB4-4A52-AE02-307261191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99" y="3875219"/>
            <a:ext cx="3937384" cy="29151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26FCB1-2E3E-4879-9384-6E3632B718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00" y="231081"/>
            <a:ext cx="1655656" cy="9257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F4B755-CFD8-4805-91DB-8A120212E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580" y="3807570"/>
            <a:ext cx="7600875" cy="29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49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896CF181-FC2F-4312-AE5A-CF5359961B6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0442" y="-39034"/>
            <a:ext cx="12374903" cy="6897033"/>
          </a:xfrm>
          <a:prstGeom prst="rect">
            <a:avLst/>
          </a:prstGeom>
          <a:solidFill>
            <a:srgbClr val="273A59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6D265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267826" y="1097473"/>
            <a:ext cx="5460596" cy="723275"/>
          </a:xfrm>
          <a:prstGeom prst="rect">
            <a:avLst/>
          </a:prstGeom>
          <a:solidFill>
            <a:srgbClr val="2B8DB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22860" rIns="45720" bIns="22860" numCol="1" rtlCol="0" anchor="t" anchorCtr="0" compatLnSpc="1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00" b="1" dirty="0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charset="-122"/>
              </a:rPr>
              <a:t>China Space Station: High Energy cosmic-Radiation Detector (HERD)</a:t>
            </a:r>
            <a:endParaRPr lang="zh-CN" altLang="en-US" sz="2200" b="1" dirty="0">
              <a:solidFill>
                <a:prstClr val="white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6437153" y="1077554"/>
            <a:ext cx="5460595" cy="723275"/>
          </a:xfrm>
          <a:prstGeom prst="rect">
            <a:avLst/>
          </a:prstGeom>
          <a:solidFill>
            <a:srgbClr val="2B8DB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22860" rIns="45720" bIns="22860" numCol="1" rtlCol="0" anchor="t" anchorCtr="0" compatLnSpc="1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00" b="1" dirty="0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charset="-122"/>
              </a:rPr>
              <a:t>enhanced X-ray Timing and Polarimetry (</a:t>
            </a:r>
            <a:r>
              <a:rPr lang="en-US" altLang="zh-CN" sz="2200" b="1" dirty="0" err="1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charset="-122"/>
              </a:rPr>
              <a:t>eXTP</a:t>
            </a:r>
            <a:r>
              <a:rPr lang="en-US" altLang="zh-CN" sz="2200" b="1" dirty="0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charset="-122"/>
              </a:rPr>
              <a:t>) Observatory</a:t>
            </a:r>
          </a:p>
        </p:txBody>
      </p:sp>
      <p:sp>
        <p:nvSpPr>
          <p:cNvPr id="28" name="内容占位符 2"/>
          <p:cNvSpPr txBox="1"/>
          <p:nvPr/>
        </p:nvSpPr>
        <p:spPr bwMode="auto">
          <a:xfrm>
            <a:off x="88300" y="4319682"/>
            <a:ext cx="6007700" cy="23698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defTabSz="45720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3D crystal calorimeter for dark matter searches and cosmic-rays</a:t>
            </a:r>
          </a:p>
          <a:p>
            <a:pPr lvl="1" defTabSz="45720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</a:rPr>
              <a:t>Acceptance &amp; energy range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Symbol" panose="05050102010706020507" pitchFamily="18" charset="2"/>
              </a:rPr>
              <a:t> 10</a:t>
            </a:r>
          </a:p>
          <a:p>
            <a:pPr lvl="1" defTabSz="45720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Symbol" panose="05050102010706020507" pitchFamily="18" charset="2"/>
              </a:rPr>
              <a:t>Selected for the Chinese Space Station, to be launched in ~2027</a:t>
            </a:r>
          </a:p>
          <a:p>
            <a:pPr lvl="1" defTabSz="45720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Symbol" panose="05050102010706020507" pitchFamily="18" charset="2"/>
              </a:rPr>
              <a:t>In collaboration with Italy,  Sweden, Switzerland, …</a:t>
            </a:r>
          </a:p>
          <a:p>
            <a:pPr marL="0" indent="0" defTabSz="45720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80000"/>
              <a:buNone/>
              <a:defRPr/>
            </a:pPr>
            <a:endParaRPr lang="en-US" altLang="zh-CN" sz="1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90025" y="4319681"/>
            <a:ext cx="5754847" cy="23698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000000"/>
                </a:solidFill>
                <a:latin typeface="+mj-lt"/>
                <a:ea typeface="微软雅黑" panose="020B0503020204020204" charset="-122"/>
              </a:rPr>
              <a:t>the next generation telescope for</a:t>
            </a:r>
            <a:r>
              <a:rPr lang="zh-CN" altLang="en-US" sz="2000" dirty="0">
                <a:solidFill>
                  <a:srgbClr val="000000"/>
                </a:solidFill>
                <a:latin typeface="+mj-lt"/>
                <a:ea typeface="微软雅黑" panose="020B0503020204020204" charset="-122"/>
              </a:rPr>
              <a:t>“</a:t>
            </a:r>
            <a:r>
              <a:rPr kumimoji="1" lang="en-US" altLang="zh-CN" sz="2000" dirty="0">
                <a:solidFill>
                  <a:srgbClr val="C00000"/>
                </a:solidFill>
                <a:latin typeface="+mj-lt"/>
                <a:ea typeface="微软雅黑" panose="020B0503020204020204" charset="-122"/>
              </a:rPr>
              <a:t>Enhanced X-ray Timing and Polarization Mission”</a:t>
            </a: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C00000"/>
                </a:solidFill>
                <a:latin typeface="+mj-lt"/>
                <a:ea typeface="微软雅黑" panose="020B0503020204020204" charset="-122"/>
              </a:rPr>
              <a:t>A leading flagship observatory for black holes, neutron stars and extreme physics</a:t>
            </a:r>
            <a:r>
              <a:rPr lang="en-US" altLang="zh-CN" sz="2000" dirty="0">
                <a:solidFill>
                  <a:srgbClr val="000000"/>
                </a:solidFill>
                <a:latin typeface="+mj-lt"/>
                <a:ea typeface="微软雅黑" panose="020B0503020204020204" charset="-122"/>
              </a:rPr>
              <a:t>, to be launched in ~2027 </a:t>
            </a: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000000"/>
                </a:solidFill>
                <a:latin typeface="+mj-lt"/>
                <a:ea typeface="微软雅黑" panose="020B0503020204020204" charset="-122"/>
              </a:rPr>
              <a:t>A large international collaboration with major German participation  </a:t>
            </a:r>
            <a:endParaRPr lang="en-US" altLang="zh-CN" sz="1200" dirty="0">
              <a:solidFill>
                <a:srgbClr val="000000"/>
              </a:solidFill>
              <a:latin typeface="+mj-lt"/>
              <a:ea typeface="微软雅黑" panose="020B0503020204020204" charset="-122"/>
            </a:endParaRPr>
          </a:p>
        </p:txBody>
      </p:sp>
      <p:pic>
        <p:nvPicPr>
          <p:cNvPr id="11" name="image 502">
            <a:extLst>
              <a:ext uri="{FF2B5EF4-FFF2-40B4-BE49-F238E27FC236}">
                <a16:creationId xmlns:a16="http://schemas.microsoft.com/office/drawing/2014/main" id="{34C96D85-CADF-414E-8B70-B781674388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62088" y="-22303"/>
            <a:ext cx="2940050" cy="60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94F6CE-9AE9-46F8-BAAF-D09343C0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543" y="1855797"/>
            <a:ext cx="4289809" cy="24089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4A68A2A-0181-49AC-B147-0D348295C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307" y="1849141"/>
            <a:ext cx="3708820" cy="2442147"/>
          </a:xfrm>
          <a:prstGeom prst="rect">
            <a:avLst/>
          </a:prstGeom>
        </p:spPr>
      </p:pic>
      <p:sp>
        <p:nvSpPr>
          <p:cNvPr id="15" name="Object 601"/>
          <p:cNvSpPr txBox="1"/>
          <p:nvPr/>
        </p:nvSpPr>
        <p:spPr>
          <a:xfrm>
            <a:off x="4008144" y="293145"/>
            <a:ext cx="4175712" cy="49968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 defTabSz="457200">
              <a:lnSpc>
                <a:spcPct val="11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OPPOSans-R" panose="00020600040101010101" charset="-122"/>
                <a:cs typeface="Arial" panose="020B0604020202020204" pitchFamily="34" charset="0"/>
              </a:rPr>
              <a:t>Space Programs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OPPOSans-R" panose="0002060004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16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2BDBC924-9FA0-4DC4-8F8A-3469F4E5DFA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181195" cy="6858000"/>
          </a:xfrm>
          <a:prstGeom prst="rect">
            <a:avLst/>
          </a:prstGeom>
          <a:solidFill>
            <a:srgbClr val="273A59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6D265"/>
              </a:solidFill>
            </a:endParaRPr>
          </a:p>
        </p:txBody>
      </p:sp>
      <p:sp>
        <p:nvSpPr>
          <p:cNvPr id="4" name="Object 601"/>
          <p:cNvSpPr txBox="1"/>
          <p:nvPr/>
        </p:nvSpPr>
        <p:spPr>
          <a:xfrm>
            <a:off x="496216" y="579758"/>
            <a:ext cx="8674677" cy="6821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defTabSz="457200">
              <a:lnSpc>
                <a:spcPct val="11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ea typeface="OPPOSans-R" panose="00020600040101010101" charset="-122"/>
                <a:cs typeface="Arial" panose="020B0604020202020204" pitchFamily="34" charset="0"/>
              </a:rPr>
              <a:t>China Spallation Neutron Source (CSNS)</a:t>
            </a:r>
          </a:p>
          <a:p>
            <a:pPr defTabSz="457200">
              <a:lnSpc>
                <a:spcPct val="110000"/>
              </a:lnSpc>
              <a:defRPr/>
            </a:pPr>
            <a:endParaRPr lang="zh-CN" altLang="en-US" sz="900" b="1" dirty="0">
              <a:solidFill>
                <a:srgbClr val="144375"/>
              </a:solidFill>
              <a:latin typeface="Arial" panose="020B060402020202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262037" y="1315652"/>
            <a:ext cx="4342881" cy="263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7260214" y="6500248"/>
            <a:ext cx="4368966" cy="369332"/>
          </a:xfrm>
          <a:prstGeom prst="rect">
            <a:avLst/>
          </a:prstGeom>
          <a:solidFill>
            <a:schemeClr val="tx2">
              <a:lumMod val="20000"/>
              <a:lumOff val="80000"/>
              <a:alpha val="92000"/>
            </a:schemeClr>
          </a:solidFill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GB" altLang="zh-CN" b="1" dirty="0">
                <a:solidFill>
                  <a:srgbClr val="3258A6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Beam </a:t>
            </a:r>
            <a:r>
              <a:rPr lang="en-GB" altLang="zh-CN" b="1">
                <a:solidFill>
                  <a:srgbClr val="3258A6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power evolution</a:t>
            </a:r>
            <a:endParaRPr lang="zh-CN" altLang="en-US" b="1" dirty="0">
              <a:solidFill>
                <a:srgbClr val="3258A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6349" y="1320357"/>
            <a:ext cx="6573670" cy="23544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marL="342900" lvl="2" indent="-342900"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Located in Dongguan, south of China</a:t>
            </a:r>
          </a:p>
          <a:p>
            <a:pPr marL="342900" lvl="2" indent="-342900"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Open to user since 2018 with an availability &gt; 97%</a:t>
            </a:r>
          </a:p>
          <a:p>
            <a:pPr marL="342900" lvl="2" indent="-342900"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Power reached 160 kW, 60% higher than design</a:t>
            </a:r>
          </a:p>
          <a:p>
            <a:pPr marL="342900" lvl="2" indent="-342900"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11 neutron instruments, 3 of them under commissioning</a:t>
            </a:r>
          </a:p>
        </p:txBody>
      </p:sp>
      <p:pic>
        <p:nvPicPr>
          <p:cNvPr id="26" name="image 502">
            <a:extLst>
              <a:ext uri="{FF2B5EF4-FFF2-40B4-BE49-F238E27FC236}">
                <a16:creationId xmlns:a16="http://schemas.microsoft.com/office/drawing/2014/main" id="{790CE5DF-3C9F-4440-8E0E-CEBA80FAAD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73600" y="0"/>
            <a:ext cx="2940050" cy="60960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F747B51-A5EB-45EF-BA71-7BC65BDE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362" y="293890"/>
            <a:ext cx="1505670" cy="108594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147BE4D-7B8C-3C0B-26B1-E39626375254}"/>
              </a:ext>
            </a:extLst>
          </p:cNvPr>
          <p:cNvSpPr txBox="1"/>
          <p:nvPr/>
        </p:nvSpPr>
        <p:spPr>
          <a:xfrm>
            <a:off x="484523" y="3825751"/>
            <a:ext cx="6573670" cy="29365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marL="342900" lvl="2" indent="-34290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CSNS-II</a:t>
            </a:r>
          </a:p>
          <a:p>
            <a:pPr marL="342900" lvl="2" indent="-34290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Beam power upgrade to 500kW</a:t>
            </a:r>
          </a:p>
          <a:p>
            <a:pPr marL="342900" lvl="2" indent="-34290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Add 9 more neutron instruments</a:t>
            </a:r>
          </a:p>
          <a:p>
            <a:pPr marL="342900" lvl="2" indent="-34290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Add a muon station, and a proton test beam station</a:t>
            </a:r>
          </a:p>
          <a:p>
            <a:pPr marL="342900" lvl="2" indent="-34290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0000"/>
                </a:solidFill>
                <a:highlight>
                  <a:srgbClr val="FFFF00"/>
                </a:highlight>
                <a:ea typeface="宋体" panose="02010600030101010101" pitchFamily="2" charset="-122"/>
                <a:sym typeface="+mn-ea"/>
              </a:rPr>
              <a:t>Construction started in Jan. 2024</a:t>
            </a:r>
          </a:p>
          <a:p>
            <a:pPr marL="342900" lvl="2" indent="-342900"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l"/>
            </a:pPr>
            <a:endParaRPr lang="en-US" altLang="zh-CN" sz="2200" dirty="0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569833E-9178-D0DD-5756-77C6139F5F3C}"/>
              </a:ext>
            </a:extLst>
          </p:cNvPr>
          <p:cNvGrpSpPr/>
          <p:nvPr/>
        </p:nvGrpSpPr>
        <p:grpSpPr>
          <a:xfrm>
            <a:off x="7260212" y="4068615"/>
            <a:ext cx="4482254" cy="2468153"/>
            <a:chOff x="224369" y="2233159"/>
            <a:chExt cx="5790140" cy="2758823"/>
          </a:xfrm>
        </p:grpSpPr>
        <p:pic>
          <p:nvPicPr>
            <p:cNvPr id="13" name="图片 12" descr="upload_post_object_v2_080671294">
              <a:extLst>
                <a:ext uri="{FF2B5EF4-FFF2-40B4-BE49-F238E27FC236}">
                  <a16:creationId xmlns:a16="http://schemas.microsoft.com/office/drawing/2014/main" id="{B7D9DC58-757D-B282-2EFD-E07728720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369" y="2233159"/>
              <a:ext cx="5643797" cy="2758823"/>
            </a:xfrm>
            <a:prstGeom prst="rect">
              <a:avLst/>
            </a:prstGeom>
          </p:spPr>
        </p:pic>
        <p:sp>
          <p:nvSpPr>
            <p:cNvPr id="14" name="文本框 4">
              <a:extLst>
                <a:ext uri="{FF2B5EF4-FFF2-40B4-BE49-F238E27FC236}">
                  <a16:creationId xmlns:a16="http://schemas.microsoft.com/office/drawing/2014/main" id="{839B5410-C6A6-5E32-2F7B-6FBE9B938FAF}"/>
                </a:ext>
              </a:extLst>
            </p:cNvPr>
            <p:cNvSpPr txBox="1"/>
            <p:nvPr/>
          </p:nvSpPr>
          <p:spPr>
            <a:xfrm>
              <a:off x="1803948" y="2946108"/>
              <a:ext cx="1270111" cy="37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100kW</a:t>
              </a:r>
            </a:p>
          </p:txBody>
        </p:sp>
        <p:sp>
          <p:nvSpPr>
            <p:cNvPr id="15" name="文本框 4">
              <a:extLst>
                <a:ext uri="{FF2B5EF4-FFF2-40B4-BE49-F238E27FC236}">
                  <a16:creationId xmlns:a16="http://schemas.microsoft.com/office/drawing/2014/main" id="{C36FBB40-AF5C-3CF6-76E7-F23785E85153}"/>
                </a:ext>
              </a:extLst>
            </p:cNvPr>
            <p:cNvSpPr txBox="1"/>
            <p:nvPr/>
          </p:nvSpPr>
          <p:spPr>
            <a:xfrm>
              <a:off x="3184291" y="2603065"/>
              <a:ext cx="1074248" cy="37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125kW</a:t>
              </a:r>
            </a:p>
          </p:txBody>
        </p:sp>
        <p:sp>
          <p:nvSpPr>
            <p:cNvPr id="18" name="文本框 4">
              <a:extLst>
                <a:ext uri="{FF2B5EF4-FFF2-40B4-BE49-F238E27FC236}">
                  <a16:creationId xmlns:a16="http://schemas.microsoft.com/office/drawing/2014/main" id="{2740B6CA-4E43-957E-1916-2C03F2F5D037}"/>
                </a:ext>
              </a:extLst>
            </p:cNvPr>
            <p:cNvSpPr txBox="1"/>
            <p:nvPr/>
          </p:nvSpPr>
          <p:spPr>
            <a:xfrm>
              <a:off x="4888899" y="2248834"/>
              <a:ext cx="11256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160kW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98B28AF8-0D13-EEAF-F060-2D649A67DB02}"/>
              </a:ext>
            </a:extLst>
          </p:cNvPr>
          <p:cNvSpPr txBox="1"/>
          <p:nvPr/>
        </p:nvSpPr>
        <p:spPr>
          <a:xfrm>
            <a:off x="7260212" y="3705252"/>
            <a:ext cx="4342881" cy="369332"/>
          </a:xfrm>
          <a:prstGeom prst="rect">
            <a:avLst/>
          </a:prstGeom>
          <a:solidFill>
            <a:schemeClr val="tx2">
              <a:lumMod val="20000"/>
              <a:lumOff val="80000"/>
              <a:alpha val="92000"/>
            </a:schemeClr>
          </a:solidFill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GB" altLang="zh-CN" b="1" dirty="0">
                <a:solidFill>
                  <a:srgbClr val="3258A6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Bird’s View</a:t>
            </a:r>
            <a:endParaRPr lang="zh-CN" altLang="en-US" b="1" dirty="0">
              <a:solidFill>
                <a:srgbClr val="3258A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7439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B84E1A5-FAFF-4BBE-9896-25C7F65BDF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/>
        </p:blipFill>
        <p:spPr>
          <a:xfrm>
            <a:off x="8991465" y="463034"/>
            <a:ext cx="3061243" cy="44061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1AFBE1-C5A0-4D46-80DD-2CFE2A99F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78" y="4968433"/>
            <a:ext cx="3188438" cy="1824835"/>
          </a:xfrm>
          <a:prstGeom prst="rect">
            <a:avLst/>
          </a:prstGeom>
        </p:spPr>
      </p:pic>
      <p:sp>
        <p:nvSpPr>
          <p:cNvPr id="70660" name="灯片编号占位符 1"/>
          <p:cNvSpPr txBox="1">
            <a:spLocks noGrp="1"/>
          </p:cNvSpPr>
          <p:nvPr>
            <p:ph type="sldNum" sz="quarter" idx="12"/>
          </p:nvPr>
        </p:nvSpPr>
        <p:spPr>
          <a:xfrm>
            <a:off x="8741226" y="6356350"/>
            <a:ext cx="2743200" cy="365125"/>
          </a:xfrm>
          <a:noFill/>
          <a:ln>
            <a:noFill/>
          </a:ln>
        </p:spPr>
        <p:txBody>
          <a:bodyPr anchor="ctr" anchorCtr="0"/>
          <a:lstStyle/>
          <a:p>
            <a:fld id="{9A0DB2DC-4C9A-4742-B13C-FB6460FD3503}" type="slidenum">
              <a:rPr lang="zh-CN" altLang="en-US" dirty="0"/>
              <a:pPr/>
              <a:t>19</a:t>
            </a:fld>
            <a:endParaRPr lang="zh-CN" altLang="en-US" dirty="0"/>
          </a:p>
        </p:txBody>
      </p:sp>
      <p:graphicFrame>
        <p:nvGraphicFramePr>
          <p:cNvPr id="9" name="内容占位符 8">
            <a:extLst>
              <a:ext uri="{FF2B5EF4-FFF2-40B4-BE49-F238E27FC236}">
                <a16:creationId xmlns:a16="http://schemas.microsoft.com/office/drawing/2014/main" id="{45E3006A-FD18-4FA9-ADE3-29EFF1AB62E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7033495"/>
              </p:ext>
            </p:extLst>
          </p:nvPr>
        </p:nvGraphicFramePr>
        <p:xfrm>
          <a:off x="0" y="2384040"/>
          <a:ext cx="8714116" cy="249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C129AF2C-7774-4F09-ADA0-4BD90611050A}"/>
              </a:ext>
            </a:extLst>
          </p:cNvPr>
          <p:cNvSpPr txBox="1"/>
          <p:nvPr/>
        </p:nvSpPr>
        <p:spPr>
          <a:xfrm>
            <a:off x="11172986" y="1997403"/>
            <a:ext cx="865152" cy="246221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July 2024</a:t>
            </a:r>
            <a:endParaRPr lang="zh-CN" alt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C42313F-5C59-42E8-9324-645754AE53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8" y="5925200"/>
            <a:ext cx="2273749" cy="8680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A5211A-3A74-4331-BB6C-9693F14DCD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509" y="4968916"/>
            <a:ext cx="3002680" cy="18243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2DFA75D-75BE-466B-91EA-5D8D4098D7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467" y="4968915"/>
            <a:ext cx="3061242" cy="182435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6DD95A-A45C-430B-94AD-6CB99804E7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0" y="4968915"/>
            <a:ext cx="883921" cy="93536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5B0083A3-E80B-4E21-AEBD-C74B12C4E59C}"/>
              </a:ext>
            </a:extLst>
          </p:cNvPr>
          <p:cNvSpPr txBox="1"/>
          <p:nvPr/>
        </p:nvSpPr>
        <p:spPr>
          <a:xfrm>
            <a:off x="65518" y="6523183"/>
            <a:ext cx="611561" cy="246221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endParaRPr lang="zh-CN" alt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4A9EF15-DF3A-41F6-A696-D79DA439653E}"/>
              </a:ext>
            </a:extLst>
          </p:cNvPr>
          <p:cNvSpPr txBox="1"/>
          <p:nvPr/>
        </p:nvSpPr>
        <p:spPr>
          <a:xfrm>
            <a:off x="4603083" y="6523182"/>
            <a:ext cx="702935" cy="246221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Booster</a:t>
            </a:r>
            <a:endParaRPr lang="zh-CN" alt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D1A0480-8D3B-4969-8E27-3DE259E21EBC}"/>
              </a:ext>
            </a:extLst>
          </p:cNvPr>
          <p:cNvSpPr txBox="1"/>
          <p:nvPr/>
        </p:nvSpPr>
        <p:spPr>
          <a:xfrm>
            <a:off x="7407934" y="6519541"/>
            <a:ext cx="1070071" cy="246221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Storage Ring</a:t>
            </a:r>
            <a:endParaRPr lang="zh-CN" alt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BA4F7EA-AD03-4FDE-A21E-C65ACCC6BDFB}"/>
              </a:ext>
            </a:extLst>
          </p:cNvPr>
          <p:cNvSpPr txBox="1"/>
          <p:nvPr/>
        </p:nvSpPr>
        <p:spPr>
          <a:xfrm>
            <a:off x="9016144" y="6519541"/>
            <a:ext cx="882890" cy="246221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Beamline</a:t>
            </a:r>
            <a:endParaRPr lang="zh-CN" alt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image 502">
            <a:extLst>
              <a:ext uri="{FF2B5EF4-FFF2-40B4-BE49-F238E27FC236}">
                <a16:creationId xmlns:a16="http://schemas.microsoft.com/office/drawing/2014/main" id="{A6049810-1B9F-4283-AAFB-9B946AE5BCA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785590" y="0"/>
            <a:ext cx="2940050" cy="6096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B47DBF4-4A1C-4890-8F0F-43E1182EFDEA}"/>
              </a:ext>
            </a:extLst>
          </p:cNvPr>
          <p:cNvSpPr/>
          <p:nvPr/>
        </p:nvSpPr>
        <p:spPr>
          <a:xfrm>
            <a:off x="9037638" y="4511796"/>
            <a:ext cx="3015070" cy="295223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0C3307C-DE23-45A9-BD0F-442A966FE488}"/>
              </a:ext>
            </a:extLst>
          </p:cNvPr>
          <p:cNvSpPr txBox="1"/>
          <p:nvPr/>
        </p:nvSpPr>
        <p:spPr>
          <a:xfrm>
            <a:off x="9037639" y="4499242"/>
            <a:ext cx="3015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Construction started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on June 29, 2019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3979252-6042-4B1D-95D7-D9CFF6527C3C}"/>
              </a:ext>
            </a:extLst>
          </p:cNvPr>
          <p:cNvSpPr txBox="1"/>
          <p:nvPr/>
        </p:nvSpPr>
        <p:spPr>
          <a:xfrm>
            <a:off x="1" y="1181496"/>
            <a:ext cx="8714116" cy="1102936"/>
          </a:xfrm>
          <a:prstGeom prst="rect">
            <a:avLst/>
          </a:prstGeom>
          <a:solidFill>
            <a:schemeClr val="tx2"/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>
            <a:defPPr>
              <a:defRPr lang="zh-CN"/>
            </a:defPPr>
            <a:lvl1pPr eaLnBrk="0">
              <a:lnSpc>
                <a:spcPct val="71726"/>
              </a:lnSpc>
              <a:tabLst/>
              <a:defRPr sz="100"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150000"/>
              </a:lnSpc>
              <a:tabLst>
                <a:tab pos="7896225" algn="l"/>
                <a:tab pos="8069263" algn="l"/>
              </a:tabLst>
            </a:pPr>
            <a:endParaRPr lang="en-US" altLang="zh-CN" sz="2000" b="1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7F92CF1-1515-450F-8BEF-BF95ED48C15D}"/>
              </a:ext>
            </a:extLst>
          </p:cNvPr>
          <p:cNvSpPr/>
          <p:nvPr/>
        </p:nvSpPr>
        <p:spPr>
          <a:xfrm>
            <a:off x="8962930" y="530096"/>
            <a:ext cx="30761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 of the 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BRIGHTEST</a:t>
            </a: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fourth-generation SR facilities </a:t>
            </a:r>
          </a:p>
          <a:p>
            <a:pPr algn="r"/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the world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4C06AA3-FD8A-4752-B918-9FF4DB83F11E}"/>
              </a:ext>
            </a:extLst>
          </p:cNvPr>
          <p:cNvSpPr/>
          <p:nvPr/>
        </p:nvSpPr>
        <p:spPr>
          <a:xfrm>
            <a:off x="9516802" y="1281525"/>
            <a:ext cx="25213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first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HIGH-ENERGY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synchrotron radiation light source in China</a:t>
            </a:r>
            <a:endParaRPr lang="zh-CN" altLang="en-US" sz="1100" dirty="0"/>
          </a:p>
        </p:txBody>
      </p:sp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64A08924-E203-4DD2-A570-8F770D897F71}"/>
              </a:ext>
            </a:extLst>
          </p:cNvPr>
          <p:cNvGraphicFramePr>
            <a:graphicFrameLocks noGrp="1"/>
          </p:cNvGraphicFramePr>
          <p:nvPr/>
        </p:nvGraphicFramePr>
        <p:xfrm>
          <a:off x="10748054" y="3934608"/>
          <a:ext cx="1390121" cy="660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21">
                  <a:extLst>
                    <a:ext uri="{9D8B030D-6E8A-4147-A177-3AD203B41FA5}">
                      <a16:colId xmlns:a16="http://schemas.microsoft.com/office/drawing/2014/main" val="4096428456"/>
                    </a:ext>
                  </a:extLst>
                </a:gridCol>
              </a:tblGrid>
              <a:tr h="6608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6GeV </a:t>
                      </a:r>
                    </a:p>
                    <a:p>
                      <a:pPr algn="ctr"/>
                      <a:r>
                        <a:rPr lang="en-US" altLang="zh-CN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Beam energy</a:t>
                      </a:r>
                      <a:endParaRPr lang="zh-CN" altLang="en-US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821119"/>
                  </a:ext>
                </a:extLst>
              </a:tr>
            </a:tbl>
          </a:graphicData>
        </a:graphic>
      </p:graphicFrame>
      <p:graphicFrame>
        <p:nvGraphicFramePr>
          <p:cNvPr id="36" name="表格 35">
            <a:extLst>
              <a:ext uri="{FF2B5EF4-FFF2-40B4-BE49-F238E27FC236}">
                <a16:creationId xmlns:a16="http://schemas.microsoft.com/office/drawing/2014/main" id="{CFCFB15A-5194-44E2-AA36-F6D9CFFD136D}"/>
              </a:ext>
            </a:extLst>
          </p:cNvPr>
          <p:cNvGraphicFramePr>
            <a:graphicFrameLocks noGrp="1"/>
          </p:cNvGraphicFramePr>
          <p:nvPr/>
        </p:nvGraphicFramePr>
        <p:xfrm>
          <a:off x="9394978" y="3923122"/>
          <a:ext cx="1976868" cy="660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868">
                  <a:extLst>
                    <a:ext uri="{9D8B030D-6E8A-4147-A177-3AD203B41FA5}">
                      <a16:colId xmlns:a16="http://schemas.microsoft.com/office/drawing/2014/main" val="4096428456"/>
                    </a:ext>
                  </a:extLst>
                </a:gridCol>
              </a:tblGrid>
              <a:tr h="6608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&gt;1×10</a:t>
                      </a:r>
                      <a:r>
                        <a:rPr lang="en-US" altLang="zh-CN" sz="1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</a:p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Brightness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821119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F9755BA1-DA85-40CE-9AC6-E03024D6383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5128" r="26004" b="-1556"/>
          <a:stretch/>
        </p:blipFill>
        <p:spPr>
          <a:xfrm>
            <a:off x="898772" y="4968433"/>
            <a:ext cx="1367429" cy="935368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E23E1814-B64E-4FBA-92FF-C94C1BE0108F}"/>
              </a:ext>
            </a:extLst>
          </p:cNvPr>
          <p:cNvSpPr txBox="1"/>
          <p:nvPr/>
        </p:nvSpPr>
        <p:spPr>
          <a:xfrm>
            <a:off x="139292" y="1227537"/>
            <a:ext cx="698319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7896225" algn="l"/>
                <a:tab pos="8069263" algn="l"/>
              </a:tabLst>
            </a:pPr>
            <a:r>
              <a:rPr lang="en-US" altLang="zh-CN" sz="2000" b="1" dirty="0"/>
              <a:t>HEPS will provide high brightness and high coherence photon beam with high energy up to 300 keV in 2025.</a:t>
            </a:r>
          </a:p>
        </p:txBody>
      </p:sp>
      <p:sp>
        <p:nvSpPr>
          <p:cNvPr id="70658" name="标题 1"/>
          <p:cNvSpPr>
            <a:spLocks noGrp="1"/>
          </p:cNvSpPr>
          <p:nvPr>
            <p:ph type="ctrTitle"/>
          </p:nvPr>
        </p:nvSpPr>
        <p:spPr>
          <a:xfrm>
            <a:off x="-7548" y="2503"/>
            <a:ext cx="10219817" cy="1324800"/>
          </a:xfrm>
        </p:spPr>
        <p:txBody>
          <a:bodyPr vert="horz" wrap="square" lIns="91440" tIns="45720" rIns="91440" bIns="45720" anchor="ctr" anchorCtr="0">
            <a:normAutofit/>
          </a:bodyPr>
          <a:lstStyle/>
          <a:p>
            <a:pPr algn="l"/>
            <a:r>
              <a:rPr lang="en-US" altLang="zh-CN" sz="36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Energy Photon Source (HEPS)</a:t>
            </a:r>
            <a:endParaRPr lang="zh-CN" altLang="en-US" sz="36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268A11F-BCB9-4EC4-A824-9DCDD99C2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532" y="1370279"/>
            <a:ext cx="1308346" cy="7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53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335280" y="4772660"/>
            <a:ext cx="11600815" cy="1663700"/>
          </a:xfrm>
          <a:prstGeom prst="rect">
            <a:avLst/>
          </a:prstGeom>
          <a:noFill/>
          <a:ln w="63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5" y="280035"/>
            <a:ext cx="12179935" cy="2649855"/>
          </a:xfrm>
          <a:prstGeom prst="rect">
            <a:avLst/>
          </a:prstGeom>
          <a:solidFill>
            <a:srgbClr val="A7B9D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11"/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ctr" anchorCtr="0" compatLnSpc="1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D64BE2-B916-4ECC-A3B1-6F5BFEB9D6AF}" type="slidenum">
              <a:rPr lang="zh-CN" altLang="en-US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fld>
            <a:endParaRPr lang="zh-CN" altLang="en-US" sz="18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495956" y="392073"/>
            <a:ext cx="22599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History</a:t>
            </a:r>
          </a:p>
        </p:txBody>
      </p:sp>
      <p:sp>
        <p:nvSpPr>
          <p:cNvPr id="4" name="箭头: V 形 9"/>
          <p:cNvSpPr/>
          <p:nvPr>
            <p:custDataLst>
              <p:tags r:id="rId4"/>
            </p:custDataLst>
          </p:nvPr>
        </p:nvSpPr>
        <p:spPr>
          <a:xfrm>
            <a:off x="2412958" y="451710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箭头: V 形 10"/>
          <p:cNvSpPr/>
          <p:nvPr>
            <p:custDataLst>
              <p:tags r:id="rId5"/>
            </p:custDataLst>
          </p:nvPr>
        </p:nvSpPr>
        <p:spPr>
          <a:xfrm>
            <a:off x="2623773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箭头: V 形 11"/>
          <p:cNvSpPr/>
          <p:nvPr>
            <p:custDataLst>
              <p:tags r:id="rId6"/>
            </p:custDataLst>
          </p:nvPr>
        </p:nvSpPr>
        <p:spPr>
          <a:xfrm>
            <a:off x="3646791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箭头: V 形 12"/>
          <p:cNvSpPr/>
          <p:nvPr>
            <p:custDataLst>
              <p:tags r:id="rId7"/>
            </p:custDataLst>
          </p:nvPr>
        </p:nvSpPr>
        <p:spPr>
          <a:xfrm>
            <a:off x="3420864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>
            <p:custDataLst>
              <p:tags r:id="rId8"/>
            </p:custDataLst>
          </p:nvPr>
        </p:nvSpPr>
        <p:spPr>
          <a:xfrm>
            <a:off x="2848854" y="450747"/>
            <a:ext cx="875362" cy="5720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2675321" y="1178588"/>
            <a:ext cx="1818005" cy="9131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normAutofit/>
          </a:bodyPr>
          <a:lstStyle/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4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+mj-lt"/>
                <a:ea typeface="黑体" panose="02010609060101010101" pitchFamily="49" charset="-122"/>
                <a:cs typeface="+mj-lt"/>
              </a:rPr>
              <a:t>Institute of Modern Physics</a:t>
            </a:r>
            <a:r>
              <a:rPr lang="en-US" altLang="zh-CN" sz="16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</a:p>
        </p:txBody>
      </p:sp>
      <p:sp>
        <p:nvSpPr>
          <p:cNvPr id="53" name="箭头: V 形 52"/>
          <p:cNvSpPr/>
          <p:nvPr>
            <p:custDataLst>
              <p:tags r:id="rId10"/>
            </p:custDataLst>
          </p:nvPr>
        </p:nvSpPr>
        <p:spPr>
          <a:xfrm>
            <a:off x="4097377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箭头: V 形 53"/>
          <p:cNvSpPr/>
          <p:nvPr>
            <p:custDataLst>
              <p:tags r:id="rId11"/>
            </p:custDataLst>
          </p:nvPr>
        </p:nvSpPr>
        <p:spPr>
          <a:xfrm>
            <a:off x="4326265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箭头: V 形 50"/>
          <p:cNvSpPr/>
          <p:nvPr>
            <p:custDataLst>
              <p:tags r:id="rId12"/>
            </p:custDataLst>
          </p:nvPr>
        </p:nvSpPr>
        <p:spPr>
          <a:xfrm>
            <a:off x="5349284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箭头: V 形 51"/>
          <p:cNvSpPr/>
          <p:nvPr>
            <p:custDataLst>
              <p:tags r:id="rId13"/>
            </p:custDataLst>
          </p:nvPr>
        </p:nvSpPr>
        <p:spPr>
          <a:xfrm>
            <a:off x="5123357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矩形 49"/>
          <p:cNvSpPr/>
          <p:nvPr>
            <p:custDataLst>
              <p:tags r:id="rId14"/>
            </p:custDataLst>
          </p:nvPr>
        </p:nvSpPr>
        <p:spPr>
          <a:xfrm>
            <a:off x="4551770" y="450747"/>
            <a:ext cx="875362" cy="5720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箭头: V 形 80"/>
          <p:cNvSpPr/>
          <p:nvPr>
            <p:custDataLst>
              <p:tags r:id="rId15"/>
            </p:custDataLst>
          </p:nvPr>
        </p:nvSpPr>
        <p:spPr>
          <a:xfrm>
            <a:off x="5800292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" name="箭头: V 形 84"/>
          <p:cNvSpPr/>
          <p:nvPr>
            <p:custDataLst>
              <p:tags r:id="rId16"/>
            </p:custDataLst>
          </p:nvPr>
        </p:nvSpPr>
        <p:spPr>
          <a:xfrm>
            <a:off x="6021483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箭头: V 形 61"/>
          <p:cNvSpPr/>
          <p:nvPr>
            <p:custDataLst>
              <p:tags r:id="rId17"/>
            </p:custDataLst>
          </p:nvPr>
        </p:nvSpPr>
        <p:spPr>
          <a:xfrm>
            <a:off x="7052199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箭头: V 形 79"/>
          <p:cNvSpPr/>
          <p:nvPr>
            <p:custDataLst>
              <p:tags r:id="rId18"/>
            </p:custDataLst>
          </p:nvPr>
        </p:nvSpPr>
        <p:spPr>
          <a:xfrm>
            <a:off x="6826271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矩形 60"/>
          <p:cNvSpPr/>
          <p:nvPr>
            <p:custDataLst>
              <p:tags r:id="rId19"/>
            </p:custDataLst>
          </p:nvPr>
        </p:nvSpPr>
        <p:spPr>
          <a:xfrm>
            <a:off x="6254262" y="450747"/>
            <a:ext cx="875362" cy="5720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8" name="箭头: V 形 97"/>
          <p:cNvSpPr/>
          <p:nvPr>
            <p:custDataLst>
              <p:tags r:id="rId20"/>
            </p:custDataLst>
          </p:nvPr>
        </p:nvSpPr>
        <p:spPr>
          <a:xfrm>
            <a:off x="8529187" y="450747"/>
            <a:ext cx="515317" cy="572010"/>
          </a:xfrm>
          <a:prstGeom prst="chevron">
            <a:avLst>
              <a:gd name="adj" fmla="val 545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" name="矩形 95"/>
          <p:cNvSpPr/>
          <p:nvPr>
            <p:custDataLst>
              <p:tags r:id="rId21"/>
            </p:custDataLst>
          </p:nvPr>
        </p:nvSpPr>
        <p:spPr>
          <a:xfrm>
            <a:off x="7957177" y="450747"/>
            <a:ext cx="875362" cy="5720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22"/>
            </p:custDataLst>
          </p:nvPr>
        </p:nvSpPr>
        <p:spPr>
          <a:xfrm>
            <a:off x="4378391" y="1178588"/>
            <a:ext cx="1559560" cy="9131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normAutofit/>
          </a:bodyPr>
          <a:lstStyle/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4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+mj-lt"/>
                <a:ea typeface="黑体" panose="02010609060101010101" pitchFamily="49" charset="-122"/>
                <a:cs typeface="+mj-lt"/>
              </a:rPr>
              <a:t>Institute of Physics</a:t>
            </a:r>
          </a:p>
        </p:txBody>
      </p:sp>
      <p:sp>
        <p:nvSpPr>
          <p:cNvPr id="20" name="文本框 19"/>
          <p:cNvSpPr txBox="1"/>
          <p:nvPr>
            <p:custDataLst>
              <p:tags r:id="rId23"/>
            </p:custDataLst>
          </p:nvPr>
        </p:nvSpPr>
        <p:spPr>
          <a:xfrm>
            <a:off x="6080826" y="1178588"/>
            <a:ext cx="1635125" cy="9131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normAutofit/>
          </a:bodyPr>
          <a:lstStyle/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4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+mj-lt"/>
                <a:ea typeface="黑体" panose="02010609060101010101" pitchFamily="49" charset="-122"/>
                <a:cs typeface="+mj-lt"/>
              </a:rPr>
              <a:t>Institute of Atomic Energy</a:t>
            </a:r>
          </a:p>
        </p:txBody>
      </p:sp>
      <p:sp>
        <p:nvSpPr>
          <p:cNvPr id="21" name="文本框 20"/>
          <p:cNvSpPr txBox="1"/>
          <p:nvPr>
            <p:custDataLst>
              <p:tags r:id="rId24"/>
            </p:custDataLst>
          </p:nvPr>
        </p:nvSpPr>
        <p:spPr>
          <a:xfrm>
            <a:off x="7783896" y="1178588"/>
            <a:ext cx="1866265" cy="9131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normAutofit fontScale="90000"/>
          </a:bodyPr>
          <a:lstStyle/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6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+mj-lt"/>
                <a:ea typeface="黑体" panose="02010609060101010101" pitchFamily="49" charset="-122"/>
                <a:cs typeface="+mj-lt"/>
              </a:rPr>
              <a:t>Institute of High Energy Physics</a:t>
            </a:r>
          </a:p>
        </p:txBody>
      </p:sp>
      <p:cxnSp>
        <p:nvCxnSpPr>
          <p:cNvPr id="22" name="直接连接符 21"/>
          <p:cNvCxnSpPr/>
          <p:nvPr>
            <p:custDataLst>
              <p:tags r:id="rId25"/>
            </p:custDataLst>
          </p:nvPr>
        </p:nvCxnSpPr>
        <p:spPr>
          <a:xfrm flipV="1">
            <a:off x="2624196" y="1022757"/>
            <a:ext cx="0" cy="10873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>
            <p:custDataLst>
              <p:tags r:id="rId26"/>
            </p:custDataLst>
          </p:nvPr>
        </p:nvSpPr>
        <p:spPr>
          <a:xfrm flipH="1" flipV="1">
            <a:off x="2602196" y="1257145"/>
            <a:ext cx="38924" cy="156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27"/>
            </p:custDataLst>
          </p:nvPr>
        </p:nvCxnSpPr>
        <p:spPr>
          <a:xfrm flipV="1">
            <a:off x="4334727" y="1022757"/>
            <a:ext cx="0" cy="10873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>
            <p:custDataLst>
              <p:tags r:id="rId28"/>
            </p:custDataLst>
          </p:nvPr>
        </p:nvSpPr>
        <p:spPr>
          <a:xfrm flipH="1" flipV="1">
            <a:off x="4312727" y="1257145"/>
            <a:ext cx="38924" cy="156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29"/>
            </p:custDataLst>
          </p:nvPr>
        </p:nvCxnSpPr>
        <p:spPr>
          <a:xfrm flipV="1">
            <a:off x="6044835" y="1022757"/>
            <a:ext cx="0" cy="10873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30"/>
            </p:custDataLst>
          </p:nvPr>
        </p:nvSpPr>
        <p:spPr>
          <a:xfrm flipH="1" flipV="1">
            <a:off x="6023258" y="1257145"/>
            <a:ext cx="38924" cy="156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2" name="直接连接符 31"/>
          <p:cNvCxnSpPr/>
          <p:nvPr>
            <p:custDataLst>
              <p:tags r:id="rId31"/>
            </p:custDataLst>
          </p:nvPr>
        </p:nvCxnSpPr>
        <p:spPr>
          <a:xfrm flipV="1">
            <a:off x="7755366" y="1022757"/>
            <a:ext cx="0" cy="10873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>
            <p:custDataLst>
              <p:tags r:id="rId32"/>
            </p:custDataLst>
          </p:nvPr>
        </p:nvSpPr>
        <p:spPr>
          <a:xfrm flipH="1" flipV="1">
            <a:off x="7733365" y="1257145"/>
            <a:ext cx="38924" cy="156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33"/>
            </p:custDataLst>
          </p:nvPr>
        </p:nvSpPr>
        <p:spPr>
          <a:xfrm>
            <a:off x="4574343" y="450376"/>
            <a:ext cx="1048827" cy="5720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 anchor="ctr" anchorCtr="0">
            <a:norm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2400" b="1" spc="150" dirty="0">
                <a:solidFill>
                  <a:schemeClr val="tx2"/>
                </a:solidFill>
                <a:latin typeface="等线" panose="02010600030101010101" charset="-122"/>
                <a:ea typeface="等线" panose="02010600030101010101" charset="-122"/>
              </a:rPr>
              <a:t>1953</a:t>
            </a:r>
          </a:p>
        </p:txBody>
      </p:sp>
      <p:sp>
        <p:nvSpPr>
          <p:cNvPr id="37" name="文本框 36"/>
          <p:cNvSpPr txBox="1"/>
          <p:nvPr>
            <p:custDataLst>
              <p:tags r:id="rId34"/>
            </p:custDataLst>
          </p:nvPr>
        </p:nvSpPr>
        <p:spPr>
          <a:xfrm>
            <a:off x="2871428" y="450376"/>
            <a:ext cx="1048827" cy="5720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 anchor="ctr" anchorCtr="0">
            <a:norm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2400" b="1" spc="150" dirty="0">
                <a:solidFill>
                  <a:schemeClr val="tx2"/>
                </a:solidFill>
                <a:latin typeface="等线" panose="02010600030101010101" charset="-122"/>
                <a:ea typeface="等线" panose="02010600030101010101" charset="-122"/>
              </a:rPr>
              <a:t>1950</a:t>
            </a:r>
          </a:p>
        </p:txBody>
      </p:sp>
      <p:sp>
        <p:nvSpPr>
          <p:cNvPr id="39" name="文本框 38"/>
          <p:cNvSpPr txBox="1"/>
          <p:nvPr>
            <p:custDataLst>
              <p:tags r:id="rId35"/>
            </p:custDataLst>
          </p:nvPr>
        </p:nvSpPr>
        <p:spPr>
          <a:xfrm>
            <a:off x="6277258" y="449953"/>
            <a:ext cx="1048827" cy="5720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 anchor="ctr" anchorCtr="0">
            <a:norm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2400" b="1" spc="150" dirty="0">
                <a:solidFill>
                  <a:schemeClr val="tx2"/>
                </a:solidFill>
                <a:latin typeface="等线" panose="02010600030101010101" charset="-122"/>
                <a:ea typeface="等线" panose="02010600030101010101" charset="-122"/>
              </a:rPr>
              <a:t>1958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7494971" y="450878"/>
            <a:ext cx="1775460" cy="572135"/>
            <a:chOff x="10912" y="661"/>
            <a:chExt cx="2796" cy="901"/>
          </a:xfrm>
        </p:grpSpPr>
        <p:sp>
          <p:nvSpPr>
            <p:cNvPr id="16" name="箭头: V 形 98"/>
            <p:cNvSpPr/>
            <p:nvPr>
              <p:custDataLst>
                <p:tags r:id="rId53"/>
              </p:custDataLst>
            </p:nvPr>
          </p:nvSpPr>
          <p:spPr>
            <a:xfrm>
              <a:off x="10912" y="661"/>
              <a:ext cx="812" cy="901"/>
            </a:xfrm>
            <a:prstGeom prst="chevron">
              <a:avLst>
                <a:gd name="adj" fmla="val 5458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0" name="箭头: V 形 99"/>
            <p:cNvSpPr/>
            <p:nvPr>
              <p:custDataLst>
                <p:tags r:id="rId54"/>
              </p:custDataLst>
            </p:nvPr>
          </p:nvSpPr>
          <p:spPr>
            <a:xfrm>
              <a:off x="11261" y="661"/>
              <a:ext cx="812" cy="901"/>
            </a:xfrm>
            <a:prstGeom prst="chevron">
              <a:avLst>
                <a:gd name="adj" fmla="val 5458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箭头: V 形 96"/>
            <p:cNvSpPr/>
            <p:nvPr>
              <p:custDataLst>
                <p:tags r:id="rId55"/>
              </p:custDataLst>
            </p:nvPr>
          </p:nvSpPr>
          <p:spPr>
            <a:xfrm>
              <a:off x="12896" y="661"/>
              <a:ext cx="812" cy="901"/>
            </a:xfrm>
            <a:prstGeom prst="chevron">
              <a:avLst>
                <a:gd name="adj" fmla="val 5458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56"/>
              </p:custDataLst>
            </p:nvPr>
          </p:nvSpPr>
          <p:spPr>
            <a:xfrm>
              <a:off x="11675" y="662"/>
              <a:ext cx="1652" cy="901"/>
            </a:xfrm>
            <a:prstGeom prst="rect">
              <a:avLst/>
            </a:prstGeom>
            <a:noFill/>
            <a:ln w="3175">
              <a:noFill/>
              <a:prstDash val="dash"/>
            </a:ln>
          </p:spPr>
          <p:txBody>
            <a:bodyPr wrap="square" rtlCol="0" anchor="ctr" anchorCtr="0">
              <a:normAutofit/>
            </a:bodyPr>
            <a:lstStyle/>
            <a:p>
              <a:pPr marL="0" indent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altLang="zh-CN" sz="2400" b="1" spc="150" dirty="0">
                  <a:solidFill>
                    <a:schemeClr val="tx2"/>
                  </a:solidFill>
                  <a:latin typeface="等线" panose="02010600030101010101" charset="-122"/>
                  <a:ea typeface="等线" panose="02010600030101010101" charset="-122"/>
                </a:rPr>
                <a:t>1973</a:t>
              </a:r>
            </a:p>
          </p:txBody>
        </p:sp>
      </p:grp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CBB-BA48-466C-9CEA-B796B2960959}" type="slidenum">
              <a:rPr lang="zh-CN" altLang="en-US"/>
              <a:t>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5" name="内容占位符 19"/>
          <p:cNvSpPr txBox="1"/>
          <p:nvPr>
            <p:custDataLst>
              <p:tags r:id="rId36"/>
            </p:custDataLst>
          </p:nvPr>
        </p:nvSpPr>
        <p:spPr>
          <a:xfrm>
            <a:off x="0" y="2002790"/>
            <a:ext cx="12192635" cy="859155"/>
          </a:xfrm>
          <a:prstGeom prst="rect">
            <a:avLst/>
          </a:prstGeom>
          <a:solidFill>
            <a:srgbClr val="3B5686"/>
          </a:solidFill>
          <a:ln>
            <a:solidFill>
              <a:srgbClr val="000000">
                <a:alpha val="0"/>
              </a:srgbClr>
            </a:solidFill>
          </a:ln>
        </p:spPr>
        <p:txBody>
          <a:bodyPr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indent="0" fontAlgn="auto">
              <a:lnSpc>
                <a:spcPct val="100000"/>
              </a:lnSpc>
              <a:spcBef>
                <a:spcPts val="600"/>
              </a:spcBef>
              <a:buClr>
                <a:srgbClr val="071F65"/>
              </a:buClr>
              <a:buFont typeface="Wingdings" panose="05000000000000000000" charset="0"/>
              <a:buNone/>
            </a:pPr>
            <a:r>
              <a:rPr lang="en-US" altLang="zh-CN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The institute starts from the construction of Beijing Electron Position Collider (BEPC) in 80s, and now becomes a large research center</a:t>
            </a: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40" y="107950"/>
            <a:ext cx="2563495" cy="1783715"/>
          </a:xfrm>
          <a:prstGeom prst="rect">
            <a:avLst/>
          </a:prstGeom>
        </p:spPr>
      </p:pic>
      <p:grpSp>
        <p:nvGrpSpPr>
          <p:cNvPr id="78" name="组合 77"/>
          <p:cNvGrpSpPr/>
          <p:nvPr/>
        </p:nvGrpSpPr>
        <p:grpSpPr>
          <a:xfrm>
            <a:off x="624514" y="2905821"/>
            <a:ext cx="11090317" cy="3054833"/>
            <a:chOff x="590101" y="3498755"/>
            <a:chExt cx="11090153" cy="2713355"/>
          </a:xfrm>
        </p:grpSpPr>
        <p:sp>
          <p:nvSpPr>
            <p:cNvPr id="81" name="任意多边形 18"/>
            <p:cNvSpPr/>
            <p:nvPr>
              <p:custDataLst>
                <p:tags r:id="rId41"/>
              </p:custDataLst>
            </p:nvPr>
          </p:nvSpPr>
          <p:spPr>
            <a:xfrm>
              <a:off x="8231307" y="4121055"/>
              <a:ext cx="3373969" cy="2091055"/>
            </a:xfrm>
            <a:custGeom>
              <a:avLst/>
              <a:gdLst>
                <a:gd name="connsiteX0" fmla="*/ 0 w 3330369"/>
                <a:gd name="connsiteY0" fmla="*/ 0 h 1998222"/>
                <a:gd name="connsiteX1" fmla="*/ 3330369 w 3330369"/>
                <a:gd name="connsiteY1" fmla="*/ 0 h 1998222"/>
                <a:gd name="connsiteX2" fmla="*/ 3330369 w 3330369"/>
                <a:gd name="connsiteY2" fmla="*/ 1998222 h 1998222"/>
                <a:gd name="connsiteX3" fmla="*/ 0 w 3330369"/>
                <a:gd name="connsiteY3" fmla="*/ 1998222 h 1998222"/>
                <a:gd name="connsiteX4" fmla="*/ 0 w 3330369"/>
                <a:gd name="connsiteY4" fmla="*/ 0 h 19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369" h="1998222">
                  <a:moveTo>
                    <a:pt x="0" y="0"/>
                  </a:moveTo>
                  <a:lnTo>
                    <a:pt x="3330369" y="0"/>
                  </a:lnTo>
                  <a:lnTo>
                    <a:pt x="3330369" y="1998222"/>
                  </a:lnTo>
                  <a:lnTo>
                    <a:pt x="0" y="199822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rgbClr r="0" g="0" b="0">
                    <a:satMod val="103000"/>
                    <a:lumMod val="102000"/>
                    <a:tint val="94000"/>
                  </a:scrgbClr>
                </a:gs>
                <a:gs pos="82000">
                  <a:scrgbClr r="0" g="0" b="0">
                    <a:satMod val="110000"/>
                    <a:lumMod val="100000"/>
                    <a:shade val="100000"/>
                  </a:scrgbClr>
                </a:gs>
                <a:gs pos="100000">
                  <a:scrgbClr r="0" g="0" b="0">
                    <a:lumMod val="99000"/>
                    <a:satMod val="120000"/>
                    <a:shade val="78000"/>
                  </a:scrgbClr>
                </a:gs>
                <a:gs pos="0">
                  <a:srgbClr val="454545">
                    <a:lumMod val="98000"/>
                    <a:lumOff val="2000"/>
                  </a:srgbClr>
                </a:gs>
                <a:gs pos="79000">
                  <a:srgbClr val="000000"/>
                </a:gs>
                <a:gs pos="100000">
                  <a:srgbClr val="000000">
                    <a:lumMod val="99000"/>
                  </a:srgbClr>
                </a:gs>
                <a:gs pos="78000">
                  <a:srgbClr val="007BD3"/>
                </a:gs>
                <a:gs pos="100000">
                  <a:srgbClr val="02223A">
                    <a:alpha val="100000"/>
                  </a:srgbClr>
                </a:gs>
                <a:gs pos="77000">
                  <a:srgbClr val="0343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5143" tIns="115143" rIns="115143" bIns="115143" numCol="1" spcCol="1270" anchor="ctr" anchorCtr="0">
              <a:noAutofit/>
            </a:bodyPr>
            <a:lstStyle/>
            <a:p>
              <a:pPr marL="0" marR="0" lvl="0" indent="0" algn="ctr" defTabSz="1339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2" name="任意多边形 17"/>
            <p:cNvSpPr/>
            <p:nvPr>
              <p:custDataLst>
                <p:tags r:id="rId42"/>
              </p:custDataLst>
            </p:nvPr>
          </p:nvSpPr>
          <p:spPr>
            <a:xfrm>
              <a:off x="655757" y="4100735"/>
              <a:ext cx="3373969" cy="2091055"/>
            </a:xfrm>
            <a:custGeom>
              <a:avLst/>
              <a:gdLst>
                <a:gd name="connsiteX0" fmla="*/ 0 w 3330369"/>
                <a:gd name="connsiteY0" fmla="*/ 0 h 1998222"/>
                <a:gd name="connsiteX1" fmla="*/ 3330369 w 3330369"/>
                <a:gd name="connsiteY1" fmla="*/ 0 h 1998222"/>
                <a:gd name="connsiteX2" fmla="*/ 3330369 w 3330369"/>
                <a:gd name="connsiteY2" fmla="*/ 1998222 h 1998222"/>
                <a:gd name="connsiteX3" fmla="*/ 0 w 3330369"/>
                <a:gd name="connsiteY3" fmla="*/ 1998222 h 1998222"/>
                <a:gd name="connsiteX4" fmla="*/ 0 w 3330369"/>
                <a:gd name="connsiteY4" fmla="*/ 0 h 19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369" h="1998222">
                  <a:moveTo>
                    <a:pt x="0" y="0"/>
                  </a:moveTo>
                  <a:lnTo>
                    <a:pt x="3330369" y="0"/>
                  </a:lnTo>
                  <a:lnTo>
                    <a:pt x="3330369" y="1998222"/>
                  </a:lnTo>
                  <a:lnTo>
                    <a:pt x="0" y="199822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rgbClr r="0" g="0" b="0">
                    <a:satMod val="103000"/>
                    <a:lumMod val="102000"/>
                    <a:tint val="94000"/>
                  </a:scrgbClr>
                </a:gs>
                <a:gs pos="82000">
                  <a:scrgbClr r="0" g="0" b="0">
                    <a:satMod val="110000"/>
                    <a:lumMod val="100000"/>
                    <a:shade val="100000"/>
                  </a:scrgbClr>
                </a:gs>
                <a:gs pos="100000">
                  <a:scrgbClr r="0" g="0" b="0">
                    <a:lumMod val="99000"/>
                    <a:satMod val="120000"/>
                    <a:shade val="78000"/>
                  </a:scrgbClr>
                </a:gs>
                <a:gs pos="0">
                  <a:srgbClr val="454545">
                    <a:lumMod val="98000"/>
                    <a:lumOff val="2000"/>
                  </a:srgbClr>
                </a:gs>
                <a:gs pos="79000">
                  <a:srgbClr val="000000"/>
                </a:gs>
                <a:gs pos="100000">
                  <a:srgbClr val="000000">
                    <a:lumMod val="99000"/>
                  </a:srgbClr>
                </a:gs>
                <a:gs pos="78000">
                  <a:srgbClr val="007BD3"/>
                </a:gs>
                <a:gs pos="100000">
                  <a:srgbClr val="C00000"/>
                </a:gs>
                <a:gs pos="77000">
                  <a:srgbClr val="0343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5143" tIns="115143" rIns="115143" bIns="115143" numCol="1" spcCol="1270" anchor="ctr" anchorCtr="0">
              <a:noAutofit/>
            </a:bodyPr>
            <a:lstStyle/>
            <a:p>
              <a:pPr marL="0" marR="0" lvl="0" indent="0" algn="ctr" defTabSz="1339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590101" y="3498755"/>
              <a:ext cx="11090153" cy="2713355"/>
              <a:chOff x="292" y="4412"/>
              <a:chExt cx="14755" cy="4273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790" y="5362"/>
                <a:ext cx="4027" cy="2504"/>
                <a:chOff x="790" y="5362"/>
                <a:chExt cx="4027" cy="2504"/>
              </a:xfrm>
            </p:grpSpPr>
            <p:sp>
              <p:nvSpPr>
                <p:cNvPr id="101" name="TextBox 6"/>
                <p:cNvSpPr txBox="1"/>
                <p:nvPr>
                  <p:custDataLst>
                    <p:tags r:id="rId51"/>
                  </p:custDataLst>
                </p:nvPr>
              </p:nvSpPr>
              <p:spPr>
                <a:xfrm>
                  <a:off x="1111" y="5362"/>
                  <a:ext cx="3210" cy="569"/>
                </a:xfrm>
                <a:prstGeom prst="rect">
                  <a:avLst/>
                </a:prstGeom>
                <a:noFill/>
              </p:spPr>
              <p:txBody>
                <a:bodyPr wrap="square" tIns="33999" bIns="33999" rtlCol="0">
                  <a:spAutoFit/>
                </a:bodyPr>
                <a:lstStyle/>
                <a:p>
                  <a:pPr marL="0" marR="0" lvl="0" indent="0" algn="ctr" defTabSz="861695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1700" b="1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Particle Physics</a:t>
                  </a:r>
                  <a:endParaRPr kumimoji="0" lang="zh-CN" alt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2" name="TextBox 6"/>
                <p:cNvSpPr txBox="1"/>
                <p:nvPr>
                  <p:custDataLst>
                    <p:tags r:id="rId52"/>
                  </p:custDataLst>
                </p:nvPr>
              </p:nvSpPr>
              <p:spPr>
                <a:xfrm>
                  <a:off x="790" y="6057"/>
                  <a:ext cx="4027" cy="1809"/>
                </a:xfrm>
                <a:prstGeom prst="rect">
                  <a:avLst/>
                </a:prstGeom>
                <a:noFill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10000"/>
                    </a:lnSpc>
                    <a:buClr>
                      <a:prstClr val="white"/>
                    </a:buClr>
                    <a:buSzPct val="80000"/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Accelerator-based HEP Experiments</a:t>
                  </a:r>
                  <a:endParaRPr lang="en-US" altLang="zh-CN" sz="1600" dirty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  <a:p>
                  <a:pPr marL="285750" indent="-285750">
                    <a:lnSpc>
                      <a:spcPct val="110000"/>
                    </a:lnSpc>
                    <a:buClr>
                      <a:prstClr val="white"/>
                    </a:buClr>
                    <a:buSzPct val="80000"/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Particle Astrophysics &amp; Neutrino Experiments</a:t>
                  </a:r>
                  <a:endParaRPr lang="en-US" altLang="zh-CN" sz="1600" dirty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  <a:p>
                  <a:pPr marL="285750" indent="-285750">
                    <a:lnSpc>
                      <a:spcPct val="110000"/>
                    </a:lnSpc>
                    <a:buClr>
                      <a:prstClr val="white"/>
                    </a:buClr>
                    <a:buSzPct val="80000"/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Particle Detection and Electronics </a:t>
                  </a:r>
                  <a:endParaRPr lang="en-US" altLang="zh-CN" sz="1600" dirty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  <a:p>
                  <a:pPr marL="285750" indent="-285750">
                    <a:lnSpc>
                      <a:spcPct val="110000"/>
                    </a:lnSpc>
                    <a:buClr>
                      <a:prstClr val="white"/>
                    </a:buClr>
                    <a:buSzPct val="80000"/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Particle Physics Theory</a:t>
                  </a:r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grpSp>
            <p:nvGrpSpPr>
              <p:cNvPr id="89" name="组合 88"/>
              <p:cNvGrpSpPr/>
              <p:nvPr/>
            </p:nvGrpSpPr>
            <p:grpSpPr>
              <a:xfrm>
                <a:off x="5408" y="5392"/>
                <a:ext cx="4663" cy="3293"/>
                <a:chOff x="5408" y="5392"/>
                <a:chExt cx="4663" cy="3293"/>
              </a:xfrm>
            </p:grpSpPr>
            <p:sp>
              <p:nvSpPr>
                <p:cNvPr id="95" name="任意多边形 39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5433" y="5392"/>
                  <a:ext cx="4489" cy="3293"/>
                </a:xfrm>
                <a:custGeom>
                  <a:avLst/>
                  <a:gdLst>
                    <a:gd name="connsiteX0" fmla="*/ 0 w 3330369"/>
                    <a:gd name="connsiteY0" fmla="*/ 0 h 1998222"/>
                    <a:gd name="connsiteX1" fmla="*/ 3330369 w 3330369"/>
                    <a:gd name="connsiteY1" fmla="*/ 0 h 1998222"/>
                    <a:gd name="connsiteX2" fmla="*/ 3330369 w 3330369"/>
                    <a:gd name="connsiteY2" fmla="*/ 1998222 h 1998222"/>
                    <a:gd name="connsiteX3" fmla="*/ 0 w 3330369"/>
                    <a:gd name="connsiteY3" fmla="*/ 1998222 h 1998222"/>
                    <a:gd name="connsiteX4" fmla="*/ 0 w 3330369"/>
                    <a:gd name="connsiteY4" fmla="*/ 0 h 199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30369" h="1998222">
                      <a:moveTo>
                        <a:pt x="0" y="0"/>
                      </a:moveTo>
                      <a:lnTo>
                        <a:pt x="3330369" y="0"/>
                      </a:lnTo>
                      <a:lnTo>
                        <a:pt x="3330369" y="1998222"/>
                      </a:lnTo>
                      <a:lnTo>
                        <a:pt x="0" y="19982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rgbClr r="0" g="0" b="0">
                        <a:satMod val="103000"/>
                        <a:lumMod val="102000"/>
                        <a:tint val="94000"/>
                      </a:scrgbClr>
                    </a:gs>
                    <a:gs pos="82000">
                      <a:scrgbClr r="0" g="0" b="0">
                        <a:satMod val="110000"/>
                        <a:lumMod val="100000"/>
                        <a:shade val="100000"/>
                      </a:scrgbClr>
                    </a:gs>
                    <a:gs pos="100000">
                      <a:scrgbClr r="0" g="0" b="0">
                        <a:lumMod val="99000"/>
                        <a:satMod val="120000"/>
                        <a:shade val="78000"/>
                      </a:scrgbClr>
                    </a:gs>
                    <a:gs pos="0">
                      <a:srgbClr val="454545">
                        <a:lumMod val="98000"/>
                        <a:lumOff val="2000"/>
                      </a:srgbClr>
                    </a:gs>
                    <a:gs pos="79000">
                      <a:srgbClr val="000000"/>
                    </a:gs>
                    <a:gs pos="100000">
                      <a:srgbClr val="000000">
                        <a:lumMod val="99000"/>
                      </a:srgbClr>
                    </a:gs>
                    <a:gs pos="78000">
                      <a:srgbClr val="007BD3"/>
                    </a:gs>
                    <a:gs pos="100000">
                      <a:srgbClr val="02223A">
                        <a:alpha val="100000"/>
                      </a:srgbClr>
                    </a:gs>
                    <a:gs pos="77000">
                      <a:srgbClr val="03437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3">
                  <a:scrgbClr r="0" g="0" b="0"/>
                </a:fillRef>
                <a:effectRef idx="2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5143" tIns="115143" rIns="115143" bIns="115143" numCol="1" spcCol="1270" anchor="ctr" anchorCtr="0">
                  <a:noAutofit/>
                </a:bodyPr>
                <a:lstStyle/>
                <a:p>
                  <a:pPr marL="0" marR="0" lvl="0" indent="0" algn="ctr" defTabSz="13398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7" name="TextBox 6"/>
                <p:cNvSpPr txBox="1"/>
                <p:nvPr>
                  <p:custDataLst>
                    <p:tags r:id="rId49"/>
                  </p:custDataLst>
                </p:nvPr>
              </p:nvSpPr>
              <p:spPr>
                <a:xfrm>
                  <a:off x="5408" y="5502"/>
                  <a:ext cx="4488" cy="851"/>
                </a:xfrm>
                <a:prstGeom prst="rect">
                  <a:avLst/>
                </a:prstGeom>
                <a:noFill/>
              </p:spPr>
              <p:txBody>
                <a:bodyPr wrap="square" tIns="33999" bIns="33999" rtlCol="0">
                  <a:spAutoFit/>
                </a:bodyPr>
                <a:lstStyle/>
                <a:p>
                  <a:pPr marL="0" marR="0" lvl="0" indent="0" algn="ctr" defTabSz="861695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1600" b="1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Accelerator Physics </a:t>
                  </a:r>
                </a:p>
                <a:p>
                  <a:pPr marL="0" marR="0" lvl="0" indent="0" algn="ctr" defTabSz="861695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1600" b="1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and Technologies</a:t>
                  </a:r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endParaRPr>
                </a:p>
              </p:txBody>
            </p:sp>
            <p:sp>
              <p:nvSpPr>
                <p:cNvPr id="99" name="TextBox 6"/>
                <p:cNvSpPr txBox="1"/>
                <p:nvPr>
                  <p:custDataLst>
                    <p:tags r:id="rId50"/>
                  </p:custDataLst>
                </p:nvPr>
              </p:nvSpPr>
              <p:spPr>
                <a:xfrm>
                  <a:off x="5729" y="6387"/>
                  <a:ext cx="4342" cy="1933"/>
                </a:xfrm>
                <a:prstGeom prst="rect">
                  <a:avLst/>
                </a:prstGeom>
                <a:noFill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285750" indent="-285750">
                    <a:buClr>
                      <a:prstClr val="white"/>
                    </a:buClr>
                    <a:buSzPct val="80000"/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High </a:t>
                  </a:r>
                  <a:r>
                    <a:rPr lang="en-US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Luminosity</a:t>
                  </a:r>
                  <a:r>
                    <a:rPr lang="en-US" altLang="zh-CN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 Electron Accelerators</a:t>
                  </a:r>
                  <a:endParaRPr lang="en-US" altLang="zh-CN" sz="1600" dirty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  <a:p>
                  <a:pPr marL="285750" indent="-285750">
                    <a:buClr>
                      <a:prstClr val="white"/>
                    </a:buClr>
                    <a:buSzPct val="80000"/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High Intensity Proton Accelerators</a:t>
                  </a:r>
                  <a:endParaRPr lang="en-US" altLang="zh-CN" sz="1600" dirty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  <a:p>
                  <a:pPr marL="285750" indent="-285750">
                    <a:buClr>
                      <a:prstClr val="white"/>
                    </a:buClr>
                    <a:buSzPct val="80000"/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Applied Research and Technology Transfer</a:t>
                  </a:r>
                  <a:endParaRPr lang="zh-CN" altLang="en-US" sz="1600" dirty="0">
                    <a:solidFill>
                      <a:prstClr val="white"/>
                    </a:solidFill>
                    <a:latin typeface="Arial Narrow" panose="020B0606020202030204" pitchFamily="34" charset="0"/>
                    <a:ea typeface="微软雅黑" panose="020B0503020204020204" charset="-122"/>
                  </a:endParaRPr>
                </a:p>
                <a:p>
                  <a:pPr marL="0" marR="0" lvl="0" indent="251460" algn="l" defTabSz="861695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Pct val="80000"/>
                    <a:buFont typeface="Wingdings" panose="05000000000000000000" pitchFamily="2" charset="2"/>
                    <a:buChar char="n"/>
                    <a:defRPr/>
                  </a:pPr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endParaRPr>
                </a:p>
              </p:txBody>
            </p:sp>
          </p:grpSp>
          <p:grpSp>
            <p:nvGrpSpPr>
              <p:cNvPr id="90" name="组合 89"/>
              <p:cNvGrpSpPr/>
              <p:nvPr/>
            </p:nvGrpSpPr>
            <p:grpSpPr>
              <a:xfrm>
                <a:off x="10454" y="5485"/>
                <a:ext cx="4489" cy="3098"/>
                <a:chOff x="10454" y="5485"/>
                <a:chExt cx="4489" cy="3098"/>
              </a:xfrm>
            </p:grpSpPr>
            <p:sp>
              <p:nvSpPr>
                <p:cNvPr id="93" name="TextBox 6"/>
                <p:cNvSpPr txBox="1"/>
                <p:nvPr>
                  <p:custDataLst>
                    <p:tags r:id="rId46"/>
                  </p:custDataLst>
                </p:nvPr>
              </p:nvSpPr>
              <p:spPr>
                <a:xfrm>
                  <a:off x="10454" y="5485"/>
                  <a:ext cx="4489" cy="851"/>
                </a:xfrm>
                <a:prstGeom prst="rect">
                  <a:avLst/>
                </a:prstGeom>
                <a:noFill/>
              </p:spPr>
              <p:txBody>
                <a:bodyPr wrap="square" tIns="33999" bIns="33999" rtlCol="0">
                  <a:spAutoFit/>
                </a:bodyPr>
                <a:lstStyle/>
                <a:p>
                  <a:pPr marL="0" marR="0" lvl="0" indent="0" algn="ctr" defTabSz="861695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1600" b="1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Radiation Technologies </a:t>
                  </a:r>
                </a:p>
                <a:p>
                  <a:pPr marL="0" marR="0" lvl="0" indent="0" algn="ctr" defTabSz="861695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1600" b="1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and Applications</a:t>
                  </a:r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4" name="TextBox 6"/>
                <p:cNvSpPr txBox="1"/>
                <p:nvPr>
                  <p:custDataLst>
                    <p:tags r:id="rId47"/>
                  </p:custDataLst>
                </p:nvPr>
              </p:nvSpPr>
              <p:spPr>
                <a:xfrm>
                  <a:off x="10878" y="6387"/>
                  <a:ext cx="3901" cy="2196"/>
                </a:xfrm>
                <a:prstGeom prst="rect">
                  <a:avLst/>
                </a:prstGeom>
                <a:noFill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285750" indent="-285750">
                    <a:buClr>
                      <a:prstClr val="white"/>
                    </a:buClr>
                    <a:buSzPct val="80000"/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Synchrotron Radiation &amp; Applications</a:t>
                  </a:r>
                  <a:endParaRPr lang="en-US" altLang="zh-CN" sz="1600" dirty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  <a:p>
                  <a:pPr marL="285750" indent="-285750">
                    <a:buClr>
                      <a:prstClr val="white"/>
                    </a:buClr>
                    <a:buSzPct val="80000"/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Neutron Scattering &amp; Applications </a:t>
                  </a:r>
                  <a:endParaRPr lang="en-US" altLang="zh-CN" sz="1600" dirty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  <a:p>
                  <a:pPr marL="285750" indent="-285750">
                    <a:buClr>
                      <a:prstClr val="white"/>
                    </a:buClr>
                    <a:buSzPct val="80000"/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prstClr val="white"/>
                      </a:solidFill>
                      <a:latin typeface="Arial Narrow" panose="020B0606020202030204" pitchFamily="34" charset="0"/>
                      <a:sym typeface="+mn-ea"/>
                    </a:rPr>
                    <a:t>Nuclear Analytical Techniques &amp; Applications</a:t>
                  </a:r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sp>
            <p:nvSpPr>
              <p:cNvPr id="91" name="文本框 90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292" y="4609"/>
                <a:ext cx="4513" cy="5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 w="6350"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Frontiers of Basic Science</a:t>
                </a:r>
              </a:p>
            </p:txBody>
          </p:sp>
          <p:sp>
            <p:nvSpPr>
              <p:cNvPr id="92" name="文本框 91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10143" y="4412"/>
                <a:ext cx="4904" cy="95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ctr" defTabSz="861695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38700"/>
                  </a:buClr>
                  <a:buSzPct val="80000"/>
                  <a:buFont typeface="Wingdings" panose="05000000000000000000" pitchFamily="2" charset="2"/>
                  <a:buNone/>
                  <a:defRPr/>
                </a:pPr>
                <a:r>
                  <a:rPr lang="en-US" b="1" dirty="0">
                    <a:ln w="6350">
                      <a:noFill/>
                    </a:ln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M</a:t>
                </a:r>
                <a:r>
                  <a:rPr kumimoji="0" b="1" i="0" u="none" strike="noStrike" kern="1200" cap="none" spc="0" normalizeH="0" baseline="0" noProof="0" dirty="0" err="1">
                    <a:ln w="6350"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ulti</a:t>
                </a:r>
                <a:r>
                  <a:rPr kumimoji="0" lang="en-US" b="1" i="0" u="none" strike="noStrike" kern="1200" cap="none" spc="0" normalizeH="0" baseline="0" noProof="0" dirty="0">
                    <a:ln w="6350"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-</a:t>
                </a:r>
                <a:r>
                  <a:rPr kumimoji="0" b="1" i="0" u="none" strike="noStrike" kern="1200" cap="none" spc="0" normalizeH="0" baseline="0" noProof="0" dirty="0">
                    <a:ln w="6350"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disciplinary research platforms</a:t>
                </a:r>
              </a:p>
            </p:txBody>
          </p:sp>
        </p:grpSp>
        <p:sp>
          <p:nvSpPr>
            <p:cNvPr id="87" name="文本框 86"/>
            <p:cNvSpPr txBox="1"/>
            <p:nvPr>
              <p:custDataLst>
                <p:tags r:id="rId43"/>
              </p:custDataLst>
            </p:nvPr>
          </p:nvSpPr>
          <p:spPr>
            <a:xfrm>
              <a:off x="4454179" y="3623356"/>
              <a:ext cx="3227405" cy="3280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 w="6350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Strategic </a:t>
              </a:r>
              <a:r>
                <a:rPr kumimoji="0" lang="en-US" altLang="zh-CN" b="1" i="0" u="none" strike="noStrike" kern="1200" cap="none" spc="0" normalizeH="0" baseline="0" noProof="0" dirty="0">
                  <a:ln w="6350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H</a:t>
              </a:r>
              <a:r>
                <a:rPr kumimoji="0" lang="zh-CN" altLang="en-US" b="1" i="0" u="none" strike="noStrike" kern="1200" cap="none" spc="0" normalizeH="0" baseline="0" noProof="0" dirty="0">
                  <a:ln w="6350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igh-</a:t>
              </a:r>
              <a:r>
                <a:rPr kumimoji="0" lang="en-US" altLang="zh-CN" b="1" i="0" u="none" strike="noStrike" kern="1200" cap="none" spc="0" normalizeH="0" baseline="0" noProof="0" dirty="0">
                  <a:ln w="6350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T</a:t>
              </a:r>
              <a:r>
                <a:rPr kumimoji="0" lang="zh-CN" altLang="en-US" b="1" i="0" u="none" strike="noStrike" kern="1200" cap="none" spc="0" normalizeH="0" baseline="0" noProof="0" dirty="0">
                  <a:ln w="6350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ech</a:t>
              </a:r>
            </a:p>
          </p:txBody>
        </p:sp>
      </p:grpSp>
      <p:sp>
        <p:nvSpPr>
          <p:cNvPr id="103" name="箭头: 右 3"/>
          <p:cNvSpPr/>
          <p:nvPr>
            <p:custDataLst>
              <p:tags r:id="rId38"/>
            </p:custDataLst>
          </p:nvPr>
        </p:nvSpPr>
        <p:spPr>
          <a:xfrm>
            <a:off x="7862223" y="4530745"/>
            <a:ext cx="422275" cy="542290"/>
          </a:xfrm>
          <a:prstGeom prst="rightArrow">
            <a:avLst/>
          </a:prstGeom>
          <a:solidFill>
            <a:srgbClr val="C0000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04" name="箭头: 左 4"/>
          <p:cNvSpPr/>
          <p:nvPr>
            <p:custDataLst>
              <p:tags r:id="rId39"/>
            </p:custDataLst>
          </p:nvPr>
        </p:nvSpPr>
        <p:spPr>
          <a:xfrm>
            <a:off x="4046508" y="4526300"/>
            <a:ext cx="433070" cy="535305"/>
          </a:xfrm>
          <a:prstGeom prst="leftArrow">
            <a:avLst/>
          </a:prstGeom>
          <a:solidFill>
            <a:srgbClr val="C0000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40"/>
            </p:custDataLst>
          </p:nvPr>
        </p:nvSpPr>
        <p:spPr>
          <a:xfrm>
            <a:off x="689610" y="6060758"/>
            <a:ext cx="10946765" cy="72199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C00000"/>
            </a:solidFill>
            <a:prstDash val="soli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B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asic research,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echnological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R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esearch and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D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evelopment,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ngineering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onstruction and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M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443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B5195999-9E7E-40C0-990F-804B4136C7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39148" y="-54940"/>
            <a:ext cx="12443791" cy="7091844"/>
          </a:xfrm>
          <a:prstGeom prst="rect">
            <a:avLst/>
          </a:prstGeom>
          <a:solidFill>
            <a:srgbClr val="273A59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6D265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cs typeface="Arial" panose="020B0604020202020204" pitchFamily="34" charset="0"/>
              </a:rPr>
              <a:t>Accelerator key technology R&amp;D platform </a:t>
            </a:r>
            <a:endParaRPr lang="zh-CN" alt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图片 42">
            <a:extLst>
              <a:ext uri="{FF2B5EF4-FFF2-40B4-BE49-F238E27FC236}">
                <a16:creationId xmlns:a16="http://schemas.microsoft.com/office/drawing/2014/main" id="{214D8BE6-EE3B-4DAB-956F-DC7A585CB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6" t="6481" r="10479" b="15753"/>
          <a:stretch/>
        </p:blipFill>
        <p:spPr>
          <a:xfrm>
            <a:off x="8665626" y="5263275"/>
            <a:ext cx="1733322" cy="1260598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A3C7A075-7188-4258-83F4-6CAB94ABB3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5269" y="994239"/>
            <a:ext cx="5110314" cy="2394138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FC0FD6E6-6195-4559-9A36-F15FBDF93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05" y="994239"/>
            <a:ext cx="6671589" cy="42005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50244" y="3851466"/>
            <a:ext cx="1447898" cy="2700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Cryogenic System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417" y="2198234"/>
            <a:ext cx="2354312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SRF test hall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Vacuum assembly &amp; coating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8721" y="1818085"/>
            <a:ext cx="1152128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Beam test hall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47434" y="1518003"/>
            <a:ext cx="2048566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Magnet R&amp;D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Mechanical &amp; alignment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Klystron Test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33200"/>
          <a:stretch/>
        </p:blipFill>
        <p:spPr>
          <a:xfrm>
            <a:off x="6935269" y="3429000"/>
            <a:ext cx="2513113" cy="1783228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6001" y="5263275"/>
            <a:ext cx="1731412" cy="1260599"/>
          </a:xfrm>
          <a:prstGeom prst="rect">
            <a:avLst/>
          </a:prstGeom>
        </p:spPr>
      </p:pic>
      <p:pic>
        <p:nvPicPr>
          <p:cNvPr id="13" name="图片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" b="9049"/>
          <a:stretch/>
        </p:blipFill>
        <p:spPr>
          <a:xfrm>
            <a:off x="9547277" y="3437967"/>
            <a:ext cx="2513114" cy="17568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68357"/>
          <a:stretch/>
        </p:blipFill>
        <p:spPr>
          <a:xfrm>
            <a:off x="10407162" y="5263574"/>
            <a:ext cx="1658381" cy="1260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6457" y="5295078"/>
            <a:ext cx="668603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Accelerator key technology R&amp;D platform was established: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  SRF cavity and module            High efficiency klystron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  High-precision magnet             Mechanics &amp; alignment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  Vacuum assembly &amp; coating    Beam test facility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07577" y="994239"/>
            <a:ext cx="181096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SRF R&amp;D facility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47337" y="3456215"/>
            <a:ext cx="135395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Magnet R&amp;D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653826" y="3460386"/>
            <a:ext cx="135395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Vacuum R&amp;D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14731" y="5223419"/>
            <a:ext cx="135395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Beam test lab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955817" y="5223419"/>
            <a:ext cx="118291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Alignment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79152" y="5223419"/>
            <a:ext cx="139586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Klystron R&amp;D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06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"/>
    </mc:Choice>
    <mc:Fallback xmlns="">
      <p:transition spd="slow" advTm="12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E2F2-A8FF-4CB4-AB50-B1472E075708}" type="slidenum">
              <a:rPr lang="zh-CN" altLang="en-US"/>
              <a:t>21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Technology transfer: products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200660" y="3716020"/>
            <a:ext cx="2399030" cy="2874010"/>
            <a:chOff x="316" y="5852"/>
            <a:chExt cx="3778" cy="4526"/>
          </a:xfrm>
        </p:grpSpPr>
        <p:sp>
          <p:nvSpPr>
            <p:cNvPr id="29" name="矩形 28"/>
            <p:cNvSpPr/>
            <p:nvPr/>
          </p:nvSpPr>
          <p:spPr>
            <a:xfrm>
              <a:off x="316" y="5852"/>
              <a:ext cx="3739" cy="4511"/>
            </a:xfrm>
            <a:prstGeom prst="rect">
              <a:avLst/>
            </a:prstGeom>
            <a:solidFill>
              <a:srgbClr val="3B56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81" y="5969"/>
              <a:ext cx="3613" cy="44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Boron neutron capture therapy (BNCT)</a:t>
              </a:r>
            </a:p>
            <a:p>
              <a:pPr marL="285750" indent="-285750"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Magnet-related Equipment</a:t>
              </a:r>
              <a:endPara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series of industry irradiation accelerators</a:t>
              </a:r>
            </a:p>
            <a:p>
              <a:pPr marL="285750" indent="-285750"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A series of </a:t>
              </a: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superconducting cavities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447280" y="1274445"/>
            <a:ext cx="2765425" cy="5326380"/>
            <a:chOff x="11949" y="2007"/>
            <a:chExt cx="4355" cy="8388"/>
          </a:xfrm>
        </p:grpSpPr>
        <p:sp>
          <p:nvSpPr>
            <p:cNvPr id="32" name="矩形 31"/>
            <p:cNvSpPr/>
            <p:nvPr>
              <p:custDataLst>
                <p:tags r:id="rId11"/>
              </p:custDataLst>
            </p:nvPr>
          </p:nvSpPr>
          <p:spPr>
            <a:xfrm>
              <a:off x="11953" y="5867"/>
              <a:ext cx="3560" cy="452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1" y="2007"/>
              <a:ext cx="3509" cy="256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2028" y="4663"/>
              <a:ext cx="4276" cy="8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en-US" sz="15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Radiation environment monitoring equipment</a:t>
              </a:r>
              <a:endParaRPr lang="en-US" altLang="en-US" sz="15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1949" y="5867"/>
              <a:ext cx="3570" cy="4518"/>
            </a:xfrm>
            <a:prstGeom prst="rect">
              <a:avLst/>
            </a:prstGeom>
            <a:solidFill>
              <a:srgbClr val="3B5686"/>
            </a:solidFill>
          </p:spPr>
          <p:txBody>
            <a:bodyPr wrap="square" rtlCol="0" anchor="t">
              <a:noAutofit/>
            </a:bodyPr>
            <a:lstStyle/>
            <a:p>
              <a:pPr marL="285750" indent="-285750"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High-speed passive enrichment detection device</a:t>
              </a:r>
              <a:endPara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Radiation environment monitoring vehicle platforms</a:t>
              </a:r>
            </a:p>
            <a:p>
              <a:pPr marL="285750" indent="-285750"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Solid-state encoding cameras, channel encoding cameras </a:t>
              </a:r>
            </a:p>
            <a:p>
              <a:pPr marL="285750" indent="-285750"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zh-CN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Buried gamma neutron detectors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811395" y="1278255"/>
            <a:ext cx="2748915" cy="5321935"/>
            <a:chOff x="7850" y="2058"/>
            <a:chExt cx="4329" cy="8381"/>
          </a:xfrm>
        </p:grpSpPr>
        <p:sp>
          <p:nvSpPr>
            <p:cNvPr id="31" name="矩形 30"/>
            <p:cNvSpPr/>
            <p:nvPr>
              <p:custDataLst>
                <p:tags r:id="rId9"/>
              </p:custDataLst>
            </p:nvPr>
          </p:nvSpPr>
          <p:spPr>
            <a:xfrm>
              <a:off x="8015" y="5892"/>
              <a:ext cx="3837" cy="4547"/>
            </a:xfrm>
            <a:prstGeom prst="rect">
              <a:avLst/>
            </a:prstGeom>
            <a:solidFill>
              <a:srgbClr val="3B56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850" y="4694"/>
              <a:ext cx="4329" cy="87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15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Precision testing </a:t>
              </a:r>
            </a:p>
            <a:p>
              <a:pPr algn="ctr">
                <a:buClrTx/>
                <a:buSzTx/>
                <a:buFontTx/>
              </a:pPr>
              <a:r>
                <a:rPr lang="en-US" sz="15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equipment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104" y="5954"/>
              <a:ext cx="3668" cy="40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Multiple models of industrial CT equipment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X-ray three-dimensional micro-CT </a:t>
              </a:r>
              <a:endPara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High-energy industrial CT </a:t>
              </a:r>
              <a:endPara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Gamma-ray imaging device</a:t>
              </a:r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" y="2058"/>
              <a:ext cx="3844" cy="255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9806305" y="1278255"/>
            <a:ext cx="2193290" cy="5314315"/>
            <a:chOff x="15443" y="2013"/>
            <a:chExt cx="3454" cy="8369"/>
          </a:xfrm>
        </p:grpSpPr>
        <p:sp>
          <p:nvSpPr>
            <p:cNvPr id="33" name="矩形 32"/>
            <p:cNvSpPr/>
            <p:nvPr>
              <p:custDataLst>
                <p:tags r:id="rId6"/>
              </p:custDataLst>
            </p:nvPr>
          </p:nvSpPr>
          <p:spPr>
            <a:xfrm>
              <a:off x="15463" y="5883"/>
              <a:ext cx="3411" cy="4499"/>
            </a:xfrm>
            <a:prstGeom prst="rect">
              <a:avLst/>
            </a:prstGeom>
            <a:solidFill>
              <a:srgbClr val="3B56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5502" y="4633"/>
              <a:ext cx="3179" cy="8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en-US" sz="15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Silicon detector technology</a:t>
              </a:r>
              <a:endParaRPr lang="en-US" altLang="en-US" sz="15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5443" y="2013"/>
              <a:ext cx="3454" cy="2501"/>
              <a:chOff x="12657" y="1514"/>
              <a:chExt cx="5798" cy="3788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12657" y="1514"/>
                <a:ext cx="2670" cy="3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15330" y="1514"/>
                <a:ext cx="3125" cy="3788"/>
              </a:xfrm>
              <a:prstGeom prst="rect">
                <a:avLst/>
              </a:prstGeom>
            </p:spPr>
          </p:pic>
        </p:grpSp>
        <p:sp>
          <p:nvSpPr>
            <p:cNvPr id="23" name="文本框 22"/>
            <p:cNvSpPr txBox="1"/>
            <p:nvPr/>
          </p:nvSpPr>
          <p:spPr>
            <a:xfrm>
              <a:off x="15494" y="5947"/>
              <a:ext cx="335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</a:rPr>
                <a:t>2D X-ray silicon pixel detecto</a:t>
              </a:r>
              <a:r>
                <a:rPr lang="en-US" altLang="zh-CN" sz="1400" dirty="0" err="1">
                  <a:solidFill>
                    <a:schemeClr val="bg1"/>
                  </a:solidFill>
                </a:rPr>
                <a:t>rs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63830" y="1267460"/>
            <a:ext cx="2540000" cy="2055495"/>
            <a:chOff x="258" y="1996"/>
            <a:chExt cx="4000" cy="3237"/>
          </a:xfrm>
        </p:grpSpPr>
        <p:sp>
          <p:nvSpPr>
            <p:cNvPr id="101" name="文本框 100"/>
            <p:cNvSpPr txBox="1"/>
            <p:nvPr/>
          </p:nvSpPr>
          <p:spPr>
            <a:xfrm>
              <a:off x="258" y="4724"/>
              <a:ext cx="4000" cy="5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en-US" sz="15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Application accelerator</a:t>
              </a:r>
              <a:endParaRPr lang="en-US" altLang="en-US" sz="15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/>
            <a:srcRect r="19318"/>
            <a:stretch>
              <a:fillRect/>
            </a:stretch>
          </p:blipFill>
          <p:spPr>
            <a:xfrm>
              <a:off x="313" y="1996"/>
              <a:ext cx="3792" cy="2570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2651760" y="1274445"/>
            <a:ext cx="2223770" cy="5326380"/>
            <a:chOff x="4261" y="2007"/>
            <a:chExt cx="3502" cy="8388"/>
          </a:xfrm>
        </p:grpSpPr>
        <p:grpSp>
          <p:nvGrpSpPr>
            <p:cNvPr id="44" name="组合 43"/>
            <p:cNvGrpSpPr/>
            <p:nvPr/>
          </p:nvGrpSpPr>
          <p:grpSpPr>
            <a:xfrm>
              <a:off x="4261" y="5848"/>
              <a:ext cx="3502" cy="4547"/>
              <a:chOff x="4411" y="5848"/>
              <a:chExt cx="3502" cy="4547"/>
            </a:xfrm>
          </p:grpSpPr>
          <p:sp>
            <p:nvSpPr>
              <p:cNvPr id="30" name="矩形 29"/>
              <p:cNvSpPr/>
              <p:nvPr>
                <p:custDataLst>
                  <p:tags r:id="rId3"/>
                </p:custDataLst>
              </p:nvPr>
            </p:nvSpPr>
            <p:spPr>
              <a:xfrm>
                <a:off x="4411" y="5848"/>
                <a:ext cx="3425" cy="4547"/>
              </a:xfrm>
              <a:prstGeom prst="rect">
                <a:avLst/>
              </a:prstGeom>
              <a:solidFill>
                <a:srgbClr val="3B568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l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9" name="TextBox 9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411" y="5983"/>
                <a:ext cx="3502" cy="247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Dedicated breast PET scanners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Micro SPECT/CT scanner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Micro PET/CT scanner</a:t>
                </a:r>
                <a:endPara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4271" y="2007"/>
              <a:ext cx="3432" cy="3530"/>
              <a:chOff x="4421" y="2007"/>
              <a:chExt cx="3432" cy="3530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4421" y="4665"/>
                <a:ext cx="3432" cy="8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 algn="ctr"/>
                <a:r>
                  <a:rPr lang="en-US" sz="1500" b="1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Nuclear medicine and molecular imaging</a:t>
                </a:r>
                <a:endParaRPr lang="en-US" altLang="en-US" sz="15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4" name="图片 35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19" cstate="screen"/>
              <a:srcRect/>
              <a:stretch>
                <a:fillRect/>
              </a:stretch>
            </p:blipFill>
            <p:spPr bwMode="auto">
              <a:xfrm>
                <a:off x="5152" y="2007"/>
                <a:ext cx="2301" cy="2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2954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121440" y="6402030"/>
            <a:ext cx="2700000" cy="316800"/>
          </a:xfrm>
        </p:spPr>
        <p:txBody>
          <a:bodyPr/>
          <a:lstStyle/>
          <a:p>
            <a:fld id="{9851E2F2-A8FF-4CB4-AB50-B1472E075708}" type="slidenum">
              <a:rPr lang="zh-CN" altLang="en-US" sz="120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zh-CN" alt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83828" y="1047115"/>
            <a:ext cx="11696387" cy="5525503"/>
            <a:chOff x="-36830" y="1041400"/>
            <a:chExt cx="11228070" cy="5867400"/>
          </a:xfrm>
        </p:grpSpPr>
        <p:grpSp>
          <p:nvGrpSpPr>
            <p:cNvPr id="25" name="组合 24"/>
            <p:cNvGrpSpPr/>
            <p:nvPr/>
          </p:nvGrpSpPr>
          <p:grpSpPr>
            <a:xfrm>
              <a:off x="-36830" y="1209040"/>
              <a:ext cx="1316355" cy="5215890"/>
              <a:chOff x="1112" y="1904"/>
              <a:chExt cx="2073" cy="8214"/>
            </a:xfrm>
          </p:grpSpPr>
          <p:cxnSp>
            <p:nvCxnSpPr>
              <p:cNvPr id="20" name="直接连接符 19"/>
              <p:cNvCxnSpPr/>
              <p:nvPr>
                <p:custDataLst>
                  <p:tags r:id="rId51"/>
                </p:custDataLst>
              </p:nvPr>
            </p:nvCxnSpPr>
            <p:spPr>
              <a:xfrm>
                <a:off x="3172" y="8192"/>
                <a:ext cx="9" cy="1926"/>
              </a:xfrm>
              <a:prstGeom prst="line">
                <a:avLst/>
              </a:prstGeom>
              <a:ln w="76200">
                <a:solidFill>
                  <a:schemeClr val="lt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>
                <p:custDataLst>
                  <p:tags r:id="rId52"/>
                </p:custDataLst>
              </p:nvPr>
            </p:nvCxnSpPr>
            <p:spPr>
              <a:xfrm flipH="1">
                <a:off x="3179" y="4808"/>
                <a:ext cx="6" cy="3169"/>
              </a:xfrm>
              <a:prstGeom prst="line">
                <a:avLst/>
              </a:prstGeom>
              <a:ln w="76200">
                <a:solidFill>
                  <a:schemeClr val="lt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1112" y="2856"/>
                <a:ext cx="2003" cy="97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88390"/>
                <a:r>
                  <a:rPr lang="en-US" altLang="zh-CN" sz="16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  <a:sym typeface="+mn-ea"/>
                  </a:rPr>
                  <a:t>Particle Physics</a:t>
                </a:r>
              </a:p>
            </p:txBody>
          </p:sp>
          <p:cxnSp>
            <p:nvCxnSpPr>
              <p:cNvPr id="66" name="直接连接符 65"/>
              <p:cNvCxnSpPr/>
              <p:nvPr>
                <p:custDataLst>
                  <p:tags r:id="rId54"/>
                </p:custDataLst>
              </p:nvPr>
            </p:nvCxnSpPr>
            <p:spPr>
              <a:xfrm flipH="1">
                <a:off x="3155" y="1904"/>
                <a:ext cx="10" cy="2719"/>
              </a:xfrm>
              <a:prstGeom prst="line">
                <a:avLst/>
              </a:prstGeom>
              <a:ln w="76200">
                <a:solidFill>
                  <a:schemeClr val="lt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组合 37"/>
            <p:cNvGrpSpPr/>
            <p:nvPr/>
          </p:nvGrpSpPr>
          <p:grpSpPr>
            <a:xfrm>
              <a:off x="1235710" y="1041400"/>
              <a:ext cx="9955530" cy="5867400"/>
              <a:chOff x="2786" y="1640"/>
              <a:chExt cx="15678" cy="924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2786" y="9928"/>
                <a:ext cx="15678" cy="952"/>
                <a:chOff x="2402" y="9752"/>
                <a:chExt cx="15678" cy="952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2402" y="9752"/>
                  <a:ext cx="15678" cy="952"/>
                  <a:chOff x="9870" y="4550"/>
                  <a:chExt cx="8960" cy="952"/>
                </a:xfrm>
              </p:grpSpPr>
              <p:cxnSp>
                <p:nvCxnSpPr>
                  <p:cNvPr id="5" name="直接箭头连接符 4"/>
                  <p:cNvCxnSpPr/>
                  <p:nvPr>
                    <p:custDataLst>
                      <p:tags r:id="rId42"/>
                    </p:custDataLst>
                  </p:nvPr>
                </p:nvCxnSpPr>
                <p:spPr>
                  <a:xfrm flipV="1">
                    <a:off x="9870" y="4740"/>
                    <a:ext cx="8960" cy="10"/>
                  </a:xfrm>
                  <a:prstGeom prst="straightConnector1">
                    <a:avLst/>
                  </a:prstGeom>
                  <a:ln w="38100">
                    <a:solidFill>
                      <a:schemeClr val="bg1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直接连接符 5"/>
                  <p:cNvCxnSpPr/>
                  <p:nvPr>
                    <p:custDataLst>
                      <p:tags r:id="rId43"/>
                    </p:custDataLst>
                  </p:nvPr>
                </p:nvCxnSpPr>
                <p:spPr>
                  <a:xfrm>
                    <a:off x="11510" y="4550"/>
                    <a:ext cx="0" cy="350"/>
                  </a:xfrm>
                  <a:prstGeom prst="line">
                    <a:avLst/>
                  </a:prstGeom>
                  <a:ln w="38100">
                    <a:solidFill>
                      <a:schemeClr val="dk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直接连接符 6"/>
                  <p:cNvCxnSpPr/>
                  <p:nvPr>
                    <p:custDataLst>
                      <p:tags r:id="rId44"/>
                    </p:custDataLst>
                  </p:nvPr>
                </p:nvCxnSpPr>
                <p:spPr>
                  <a:xfrm>
                    <a:off x="13692" y="4570"/>
                    <a:ext cx="0" cy="350"/>
                  </a:xfrm>
                  <a:prstGeom prst="line">
                    <a:avLst/>
                  </a:prstGeom>
                  <a:ln w="38100">
                    <a:solidFill>
                      <a:schemeClr val="dk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直接连接符 7"/>
                  <p:cNvCxnSpPr/>
                  <p:nvPr>
                    <p:custDataLst>
                      <p:tags r:id="rId45"/>
                    </p:custDataLst>
                  </p:nvPr>
                </p:nvCxnSpPr>
                <p:spPr>
                  <a:xfrm>
                    <a:off x="15800" y="4550"/>
                    <a:ext cx="0" cy="350"/>
                  </a:xfrm>
                  <a:prstGeom prst="line">
                    <a:avLst/>
                  </a:prstGeom>
                  <a:ln w="38100">
                    <a:solidFill>
                      <a:schemeClr val="dk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直接连接符 8"/>
                  <p:cNvCxnSpPr/>
                  <p:nvPr>
                    <p:custDataLst>
                      <p:tags r:id="rId46"/>
                    </p:custDataLst>
                  </p:nvPr>
                </p:nvCxnSpPr>
                <p:spPr>
                  <a:xfrm>
                    <a:off x="17747" y="4570"/>
                    <a:ext cx="0" cy="350"/>
                  </a:xfrm>
                  <a:prstGeom prst="line">
                    <a:avLst/>
                  </a:prstGeom>
                  <a:ln w="38100">
                    <a:solidFill>
                      <a:schemeClr val="dk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矩形 9"/>
                  <p:cNvSpPr/>
                  <p:nvPr>
                    <p:custDataLst>
                      <p:tags r:id="rId47"/>
                    </p:custDataLst>
                  </p:nvPr>
                </p:nvSpPr>
                <p:spPr>
                  <a:xfrm>
                    <a:off x="11131" y="4920"/>
                    <a:ext cx="748" cy="5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Overflow="clip" horzOverflow="clip" wrap="square"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altLang="zh-CN" sz="1800" b="1" dirty="0">
                        <a:solidFill>
                          <a:schemeClr val="l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2020</a:t>
                    </a:r>
                  </a:p>
                </p:txBody>
              </p:sp>
              <p:sp>
                <p:nvSpPr>
                  <p:cNvPr id="12" name="矩形 11"/>
                  <p:cNvSpPr/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13287" y="4960"/>
                    <a:ext cx="819" cy="5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Overflow="clip" horzOverflow="clip" wrap="square"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altLang="zh-CN" sz="1800" b="1" dirty="0">
                        <a:solidFill>
                          <a:schemeClr val="l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2030</a:t>
                    </a:r>
                  </a:p>
                </p:txBody>
              </p:sp>
              <p:sp>
                <p:nvSpPr>
                  <p:cNvPr id="13" name="矩形 12"/>
                  <p:cNvSpPr/>
                  <p:nvPr>
                    <p:custDataLst>
                      <p:tags r:id="rId49"/>
                    </p:custDataLst>
                  </p:nvPr>
                </p:nvSpPr>
                <p:spPr>
                  <a:xfrm>
                    <a:off x="15397" y="4930"/>
                    <a:ext cx="819" cy="5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Overflow="clip" horzOverflow="clip" wrap="square"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altLang="zh-CN" sz="1800" b="1" dirty="0">
                        <a:solidFill>
                          <a:schemeClr val="l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2040</a:t>
                    </a:r>
                  </a:p>
                </p:txBody>
              </p:sp>
              <p:sp>
                <p:nvSpPr>
                  <p:cNvPr id="14" name="矩形 13"/>
                  <p:cNvSpPr/>
                  <p:nvPr>
                    <p:custDataLst>
                      <p:tags r:id="rId50"/>
                    </p:custDataLst>
                  </p:nvPr>
                </p:nvSpPr>
                <p:spPr>
                  <a:xfrm>
                    <a:off x="17339" y="4950"/>
                    <a:ext cx="819" cy="5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Overflow="clip" horzOverflow="clip" wrap="square"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altLang="zh-CN" sz="1800" b="1" dirty="0">
                        <a:solidFill>
                          <a:schemeClr val="l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2050</a:t>
                    </a:r>
                  </a:p>
                </p:txBody>
              </p:sp>
            </p:grpSp>
            <p:cxnSp>
              <p:nvCxnSpPr>
                <p:cNvPr id="17" name="直接连接符 16"/>
                <p:cNvCxnSpPr/>
                <p:nvPr>
                  <p:custDataLst>
                    <p:tags r:id="rId39"/>
                  </p:custDataLst>
                </p:nvPr>
              </p:nvCxnSpPr>
              <p:spPr>
                <a:xfrm>
                  <a:off x="7198" y="9784"/>
                  <a:ext cx="5" cy="137"/>
                </a:xfrm>
                <a:prstGeom prst="line">
                  <a:avLst/>
                </a:prstGeom>
                <a:ln w="38100">
                  <a:solidFill>
                    <a:schemeClr val="dk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>
                  <p:custDataLst>
                    <p:tags r:id="rId40"/>
                  </p:custDataLst>
                </p:nvPr>
              </p:nvCxnSpPr>
              <p:spPr>
                <a:xfrm>
                  <a:off x="10998" y="9792"/>
                  <a:ext cx="5" cy="137"/>
                </a:xfrm>
                <a:prstGeom prst="line">
                  <a:avLst/>
                </a:prstGeom>
                <a:ln w="38100">
                  <a:solidFill>
                    <a:schemeClr val="dk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>
                  <p:custDataLst>
                    <p:tags r:id="rId41"/>
                  </p:custDataLst>
                </p:nvPr>
              </p:nvCxnSpPr>
              <p:spPr>
                <a:xfrm>
                  <a:off x="14550" y="9808"/>
                  <a:ext cx="5" cy="137"/>
                </a:xfrm>
                <a:prstGeom prst="line">
                  <a:avLst/>
                </a:prstGeom>
                <a:ln w="38100">
                  <a:solidFill>
                    <a:schemeClr val="dk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" name="直接连接符 67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3579" y="8018"/>
                <a:ext cx="12814" cy="0"/>
              </a:xfrm>
              <a:prstGeom prst="line">
                <a:avLst/>
              </a:prstGeom>
              <a:ln w="57150">
                <a:solidFill>
                  <a:schemeClr val="l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>
                <p:custDataLst>
                  <p:tags r:id="rId13"/>
                </p:custDataLst>
              </p:nvPr>
            </p:nvCxnSpPr>
            <p:spPr>
              <a:xfrm flipV="1">
                <a:off x="5662" y="1785"/>
                <a:ext cx="48" cy="8071"/>
              </a:xfrm>
              <a:prstGeom prst="line">
                <a:avLst/>
              </a:prstGeom>
              <a:ln w="38100">
                <a:solidFill>
                  <a:srgbClr val="00B0F0">
                    <a:alpha val="36863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>
                <p:custDataLst>
                  <p:tags r:id="rId14"/>
                </p:custDataLst>
              </p:nvPr>
            </p:nvCxnSpPr>
            <p:spPr>
              <a:xfrm flipV="1">
                <a:off x="9461" y="1930"/>
                <a:ext cx="48" cy="8071"/>
              </a:xfrm>
              <a:prstGeom prst="line">
                <a:avLst/>
              </a:prstGeom>
              <a:ln w="38100">
                <a:solidFill>
                  <a:srgbClr val="00B0F0">
                    <a:alpha val="36863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>
                <p:custDataLst>
                  <p:tags r:id="rId15"/>
                </p:custDataLst>
              </p:nvPr>
            </p:nvCxnSpPr>
            <p:spPr>
              <a:xfrm flipV="1">
                <a:off x="13126" y="1847"/>
                <a:ext cx="48" cy="8071"/>
              </a:xfrm>
              <a:prstGeom prst="line">
                <a:avLst/>
              </a:prstGeom>
              <a:ln w="38100">
                <a:solidFill>
                  <a:srgbClr val="00B0F0">
                    <a:alpha val="36863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>
                <p:custDataLst>
                  <p:tags r:id="rId16"/>
                </p:custDataLst>
              </p:nvPr>
            </p:nvCxnSpPr>
            <p:spPr>
              <a:xfrm flipV="1">
                <a:off x="16569" y="1898"/>
                <a:ext cx="48" cy="8071"/>
              </a:xfrm>
              <a:prstGeom prst="line">
                <a:avLst/>
              </a:prstGeom>
              <a:ln w="38100">
                <a:solidFill>
                  <a:srgbClr val="00B0F0">
                    <a:alpha val="36863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组合 14"/>
              <p:cNvGrpSpPr/>
              <p:nvPr/>
            </p:nvGrpSpPr>
            <p:grpSpPr>
              <a:xfrm>
                <a:off x="3508" y="4833"/>
                <a:ext cx="10310" cy="2981"/>
                <a:chOff x="3508" y="4758"/>
                <a:chExt cx="10310" cy="2981"/>
              </a:xfrm>
            </p:grpSpPr>
            <p:grpSp>
              <p:nvGrpSpPr>
                <p:cNvPr id="16" name="组合 15"/>
                <p:cNvGrpSpPr/>
                <p:nvPr/>
              </p:nvGrpSpPr>
              <p:grpSpPr>
                <a:xfrm>
                  <a:off x="3508" y="5358"/>
                  <a:ext cx="10310" cy="2381"/>
                  <a:chOff x="3508" y="5922"/>
                  <a:chExt cx="10310" cy="2381"/>
                </a:xfrm>
              </p:grpSpPr>
              <p:sp>
                <p:nvSpPr>
                  <p:cNvPr id="59" name="Text Box 10"/>
                  <p:cNvSpPr txBox="1">
                    <a:spLocks noChangeArrowheads="1"/>
                  </p:cNvSpPr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3508" y="5922"/>
                    <a:ext cx="1522" cy="584"/>
                  </a:xfrm>
                  <a:prstGeom prst="rect">
                    <a:avLst/>
                  </a:prstGeom>
                  <a:solidFill>
                    <a:schemeClr val="accent3"/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3"/>
                  </a:fillRef>
                  <a:effectRef idx="0">
                    <a:srgbClr val="FFFFFF"/>
                  </a:effectRef>
                  <a:fontRef idx="minor">
                    <a:schemeClr val="dk1"/>
                  </a:fontRef>
                </p:style>
                <p:txBody>
                  <a:bodyPr wrap="square">
                    <a:no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n"/>
                      <a:defRPr sz="3000">
                        <a:solidFill>
                          <a:srgbClr val="000066"/>
                        </a:solidFill>
                        <a:latin typeface="Tahoma" panose="020B0604030504040204" pitchFamily="34" charset="0"/>
                        <a:ea typeface="黑体" panose="02010609060101010101" pitchFamily="49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anose="05000000000000000000" pitchFamily="2" charset="2"/>
                      <a:buNone/>
                    </a:pPr>
                    <a:r>
                      <a:rPr lang="en-US" altLang="zh-CN" sz="1800" b="1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rPr>
                      <a:t>HXMT</a:t>
                    </a:r>
                  </a:p>
                </p:txBody>
              </p:sp>
              <p:sp>
                <p:nvSpPr>
                  <p:cNvPr id="60" name="Text Box 9"/>
                  <p:cNvSpPr txBox="1">
                    <a:spLocks noChangeArrowheads="1"/>
                  </p:cNvSpPr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8907" y="7120"/>
                    <a:ext cx="4911" cy="58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wrap="square">
                    <a:noAutofit/>
                  </a:bodyPr>
                  <a:lstStyle>
                    <a:defPPr>
                      <a:defRPr lang="zh-CN"/>
                    </a:defPPr>
                    <a:lvl1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defTabSz="913765"/>
                    <a:r>
                      <a:rPr lang="en-US" altLang="zh-CN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HERD</a:t>
                    </a:r>
                  </a:p>
                </p:txBody>
              </p:sp>
              <p:sp>
                <p:nvSpPr>
                  <p:cNvPr id="62" name="Text Box 9"/>
                  <p:cNvSpPr txBox="1">
                    <a:spLocks noChangeArrowheads="1"/>
                  </p:cNvSpPr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9457" y="6519"/>
                    <a:ext cx="2113" cy="58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wrap="square">
                    <a:noAutofit/>
                  </a:bodyPr>
                  <a:lstStyle>
                    <a:defPPr>
                      <a:defRPr lang="zh-CN"/>
                    </a:defPPr>
                    <a:lvl1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defTabSz="913765"/>
                    <a:r>
                      <a:rPr lang="en-US" altLang="zh-CN" dirty="0" err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eXTP</a:t>
                    </a:r>
                  </a:p>
                </p:txBody>
              </p:sp>
              <p:sp>
                <p:nvSpPr>
                  <p:cNvPr id="58" name="Text Box 9"/>
                  <p:cNvSpPr txBox="1">
                    <a:spLocks noChangeArrowheads="1"/>
                  </p:cNvSpPr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5030" y="5929"/>
                    <a:ext cx="3282" cy="58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wrap="square">
                    <a:noAutofit/>
                  </a:bodyPr>
                  <a:lstStyle>
                    <a:defPPr>
                      <a:defRPr lang="zh-CN"/>
                    </a:defPPr>
                    <a:lvl1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defTabSz="913765"/>
                    <a:r>
                      <a:rPr lang="en-US" altLang="zh-CN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HXMT</a:t>
                    </a:r>
                  </a:p>
                </p:txBody>
              </p:sp>
              <p:sp>
                <p:nvSpPr>
                  <p:cNvPr id="63" name="Text Box 10"/>
                  <p:cNvSpPr txBox="1">
                    <a:spLocks noChangeArrowheads="1"/>
                  </p:cNvSpPr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7786" y="6519"/>
                    <a:ext cx="1675" cy="584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2"/>
                  </a:fillRef>
                  <a:effectRef idx="0">
                    <a:srgbClr val="FFFFFF"/>
                  </a:effectRef>
                  <a:fontRef idx="minor">
                    <a:schemeClr val="dk1"/>
                  </a:fontRef>
                </p:style>
                <p:txBody>
                  <a:bodyPr wrap="square">
                    <a:no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n"/>
                      <a:defRPr sz="3000">
                        <a:solidFill>
                          <a:srgbClr val="000066"/>
                        </a:solidFill>
                        <a:latin typeface="Tahoma" panose="020B0604030504040204" pitchFamily="34" charset="0"/>
                        <a:ea typeface="黑体" panose="02010609060101010101" pitchFamily="49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anose="05000000000000000000" pitchFamily="2" charset="2"/>
                      <a:buNone/>
                    </a:pPr>
                    <a:r>
                      <a:rPr lang="en-US" altLang="zh-CN" sz="1800" b="1" dirty="0" err="1">
                        <a:solidFill>
                          <a:schemeClr val="dk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rPr>
                      <a:t>eXTP</a:t>
                    </a:r>
                  </a:p>
                </p:txBody>
              </p:sp>
              <p:sp>
                <p:nvSpPr>
                  <p:cNvPr id="61" name="Text Box 10"/>
                  <p:cNvSpPr txBox="1">
                    <a:spLocks noChangeArrowheads="1"/>
                  </p:cNvSpPr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6798" y="7120"/>
                    <a:ext cx="2114" cy="584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2"/>
                  </a:fillRef>
                  <a:effectRef idx="0">
                    <a:srgbClr val="FFFFFF"/>
                  </a:effectRef>
                  <a:fontRef idx="minor">
                    <a:schemeClr val="dk1"/>
                  </a:fontRef>
                </p:style>
                <p:txBody>
                  <a:bodyPr wrap="square">
                    <a:no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n"/>
                      <a:defRPr sz="3000">
                        <a:solidFill>
                          <a:srgbClr val="000066"/>
                        </a:solidFill>
                        <a:latin typeface="Tahoma" panose="020B0604030504040204" pitchFamily="34" charset="0"/>
                        <a:ea typeface="黑体" panose="02010609060101010101" pitchFamily="49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anose="05000000000000000000" pitchFamily="2" charset="2"/>
                      <a:buNone/>
                    </a:pPr>
                    <a:r>
                      <a:rPr lang="en-US" altLang="zh-CN" sz="1800" b="1" dirty="0">
                        <a:solidFill>
                          <a:schemeClr val="dk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rPr>
                      <a:t>HERD</a:t>
                    </a:r>
                  </a:p>
                </p:txBody>
              </p:sp>
              <p:sp>
                <p:nvSpPr>
                  <p:cNvPr id="27" name="Text Box 10"/>
                  <p:cNvSpPr txBox="1">
                    <a:spLocks noChangeArrowheads="1"/>
                  </p:cNvSpPr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9480" y="7719"/>
                    <a:ext cx="3629" cy="584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2"/>
                  </a:fillRef>
                  <a:effectRef idx="0">
                    <a:srgbClr val="FFFFFF"/>
                  </a:effectRef>
                  <a:fontRef idx="minor">
                    <a:schemeClr val="dk1"/>
                  </a:fontRef>
                </p:style>
                <p:txBody>
                  <a:bodyPr wrap="square">
                    <a:no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n"/>
                      <a:defRPr sz="3000">
                        <a:solidFill>
                          <a:srgbClr val="000066"/>
                        </a:solidFill>
                        <a:latin typeface="Tahoma" panose="020B0604030504040204" pitchFamily="34" charset="0"/>
                        <a:ea typeface="黑体" panose="02010609060101010101" pitchFamily="49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fontAlgn="base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anose="05000000000000000000" pitchFamily="2" charset="2"/>
                      <a:buNone/>
                    </a:pPr>
                    <a:r>
                      <a:rPr lang="en-US" altLang="zh-CN" sz="1600" b="1" dirty="0" err="1">
                        <a:solidFill>
                          <a:schemeClr val="dk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rPr>
                      <a:t>AliCPT-2</a:t>
                    </a:r>
                    <a:endParaRPr lang="en-US" altLang="zh-CN" sz="1600" b="1" dirty="0" err="1">
                      <a:solidFill>
                        <a:schemeClr val="dk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微软雅黑" panose="020B0503020204020204" charset="-122"/>
                      <a:cs typeface="Arial" panose="020B0604020202020204" pitchFamily="34" charset="0"/>
                      <a:sym typeface="+mn-ea"/>
                    </a:endParaRPr>
                  </a:p>
                </p:txBody>
              </p:sp>
              <p:sp>
                <p:nvSpPr>
                  <p:cNvPr id="36" name="Text Box 10"/>
                  <p:cNvSpPr txBox="1">
                    <a:spLocks noChangeArrowheads="1"/>
                  </p:cNvSpPr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4277" y="7723"/>
                    <a:ext cx="2803" cy="576"/>
                  </a:xfrm>
                  <a:prstGeom prst="rect">
                    <a:avLst/>
                  </a:prstGeom>
                  <a:solidFill>
                    <a:schemeClr val="accent3"/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3"/>
                  </a:fillRef>
                  <a:effectRef idx="0">
                    <a:srgbClr val="FFFFFF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n"/>
                      <a:defRPr sz="3000">
                        <a:solidFill>
                          <a:srgbClr val="000066"/>
                        </a:solidFill>
                        <a:latin typeface="Tahoma" panose="020B0604030504040204" pitchFamily="34" charset="0"/>
                        <a:ea typeface="黑体" panose="02010609060101010101" pitchFamily="49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fontAlgn="base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1600" b="1" dirty="0" err="1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  <a:sym typeface="+mn-ea"/>
                      </a:rPr>
                      <a:t>AliCPT-1</a:t>
                    </a:r>
                  </a:p>
                </p:txBody>
              </p:sp>
              <p:sp>
                <p:nvSpPr>
                  <p:cNvPr id="37" name="Text Box 10"/>
                  <p:cNvSpPr txBox="1">
                    <a:spLocks noChangeArrowheads="1"/>
                  </p:cNvSpPr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7079" y="7724"/>
                    <a:ext cx="2415" cy="576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n"/>
                      <a:defRPr sz="3000">
                        <a:solidFill>
                          <a:srgbClr val="000066"/>
                        </a:solidFill>
                        <a:latin typeface="Tahoma" panose="020B0604030504040204" pitchFamily="34" charset="0"/>
                        <a:ea typeface="黑体" panose="02010609060101010101" pitchFamily="49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fontAlgn="base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1600" b="1" dirty="0" err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  <a:sym typeface="+mn-ea"/>
                      </a:rPr>
                      <a:t>AliCPT-1</a:t>
                    </a:r>
                  </a:p>
                </p:txBody>
              </p:sp>
            </p:grpSp>
            <p:sp>
              <p:nvSpPr>
                <p:cNvPr id="40" name="Text Box 9"/>
                <p:cNvSpPr txBox="1"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6155" y="4758"/>
                  <a:ext cx="7019" cy="58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0">
                  <a:srgbClr val="FFFFFF"/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wrap="square">
                  <a:noAutofit/>
                </a:bodyPr>
                <a:lstStyle>
                  <a:defPPr>
                    <a:defRPr lang="zh-CN"/>
                  </a:defPPr>
                  <a:lvl1pPr algn="ctr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b="1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SzPct val="55000"/>
                    <a:buFont typeface="Wingdings" panose="05000000000000000000" pitchFamily="2" charset="2"/>
                    <a:buChar char="è"/>
                    <a:defRPr sz="2800">
                      <a:solidFill>
                        <a:srgbClr val="CC0000"/>
                      </a:solidFill>
                      <a:latin typeface="Tahoma" panose="020B0604030504040204" pitchFamily="34" charset="0"/>
                      <a:ea typeface="楷体_GB2312" panose="02010609030101010101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0000"/>
                    <a:buFont typeface="Wingdings" panose="05000000000000000000" pitchFamily="2" charset="2"/>
                    <a:buChar char="n"/>
                    <a:defRPr sz="24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55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3765"/>
                  <a:r>
                    <a:rPr lang="en-US" altLang="zh-CN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LHAASO</a:t>
                  </a:r>
                </a:p>
              </p:txBody>
            </p:sp>
            <p:sp>
              <p:nvSpPr>
                <p:cNvPr id="57" name="Text Box 10"/>
                <p:cNvSpPr txBox="1">
                  <a:spLocks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4341" y="4763"/>
                  <a:ext cx="1814" cy="584"/>
                </a:xfrm>
                <a:prstGeom prst="rect">
                  <a:avLst/>
                </a:prstGeom>
                <a:solidFill>
                  <a:schemeClr val="accent3"/>
                </a:solidFill>
              </p:spPr>
              <p:style>
                <a:lnRef idx="0">
                  <a:srgbClr val="FFFFFF"/>
                </a:lnRef>
                <a:fillRef idx="1">
                  <a:schemeClr val="accent3"/>
                </a:fillRef>
                <a:effectRef idx="0">
                  <a:srgbClr val="FFFFFF"/>
                </a:effectRef>
                <a:fontRef idx="minor">
                  <a:schemeClr val="dk1"/>
                </a:fontRef>
              </p:style>
              <p:txBody>
                <a:bodyPr wrap="square">
                  <a:noAutofit/>
                </a:bodyPr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3000">
                      <a:solidFill>
                        <a:srgbClr val="000066"/>
                      </a:solidFill>
                      <a:latin typeface="Tahoma" panose="020B0604030504040204" pitchFamily="34" charset="0"/>
                      <a:ea typeface="黑体" panose="02010609060101010101" pitchFamily="49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SzPct val="55000"/>
                    <a:buFont typeface="Wingdings" panose="05000000000000000000" pitchFamily="2" charset="2"/>
                    <a:buChar char="è"/>
                    <a:defRPr sz="2800">
                      <a:solidFill>
                        <a:srgbClr val="CC0000"/>
                      </a:solidFill>
                      <a:latin typeface="Tahoma" panose="020B0604030504040204" pitchFamily="34" charset="0"/>
                      <a:ea typeface="楷体_GB2312" panose="02010609030101010101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5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zh-CN" sz="1600" b="1" dirty="0">
                      <a:solidFill>
                        <a:schemeClr val="lt1"/>
                      </a:solidFill>
                      <a:latin typeface="Arial" panose="020B0604020202020204" pitchFamily="34" charset="0"/>
                      <a:ea typeface="微软雅黑" panose="020B0503020204020204" charset="-122"/>
                      <a:cs typeface="Arial" panose="020B0604020202020204" pitchFamily="34" charset="0"/>
                    </a:rPr>
                    <a:t>LHAASO</a:t>
                  </a:r>
                </a:p>
              </p:txBody>
            </p:sp>
          </p:grpSp>
          <p:cxnSp>
            <p:nvCxnSpPr>
              <p:cNvPr id="44" name="直接连接符 43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3436" y="4725"/>
                <a:ext cx="12814" cy="0"/>
              </a:xfrm>
              <a:prstGeom prst="line">
                <a:avLst/>
              </a:prstGeom>
              <a:ln w="57150">
                <a:solidFill>
                  <a:schemeClr val="l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组合 27"/>
              <p:cNvGrpSpPr/>
              <p:nvPr/>
            </p:nvGrpSpPr>
            <p:grpSpPr>
              <a:xfrm>
                <a:off x="3428" y="1640"/>
                <a:ext cx="13141" cy="3025"/>
                <a:chOff x="3428" y="1640"/>
                <a:chExt cx="13141" cy="3025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3428" y="1640"/>
                  <a:ext cx="13141" cy="3025"/>
                  <a:chOff x="4053" y="1452"/>
                  <a:chExt cx="13141" cy="3025"/>
                </a:xfrm>
              </p:grpSpPr>
              <p:sp>
                <p:nvSpPr>
                  <p:cNvPr id="56" name="Text Box 6"/>
                  <p:cNvSpPr txBox="1">
                    <a:spLocks noChangeArrowheads="1"/>
                  </p:cNvSpPr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8021" y="2068"/>
                    <a:ext cx="9171" cy="58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wrap="square">
                    <a:noAutofit/>
                  </a:bodyPr>
                  <a:lstStyle>
                    <a:defPPr>
                      <a:defRPr lang="zh-CN"/>
                    </a:defPPr>
                    <a:lvl1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defTabSz="913765"/>
                    <a:r>
                      <a:rPr lang="en-US" altLang="zh-CN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JUNO  </a:t>
                    </a:r>
                  </a:p>
                </p:txBody>
              </p:sp>
              <p:sp>
                <p:nvSpPr>
                  <p:cNvPr id="46" name="Text Box 5"/>
                  <p:cNvSpPr txBox="1">
                    <a:spLocks noChangeArrowheads="1"/>
                  </p:cNvSpPr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4081" y="2662"/>
                    <a:ext cx="6056" cy="58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wrap="square">
                    <a:noAutofit/>
                  </a:bodyPr>
                  <a:lstStyle>
                    <a:defPPr>
                      <a:defRPr lang="zh-CN"/>
                    </a:defPPr>
                    <a:lvl1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defTabSz="913765"/>
                    <a:r>
                      <a:rPr lang="en-US" altLang="zh-CN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BEPCII/BESIII</a:t>
                    </a:r>
                  </a:p>
                </p:txBody>
              </p:sp>
              <p:sp>
                <p:nvSpPr>
                  <p:cNvPr id="47" name="Text Box 6"/>
                  <p:cNvSpPr txBox="1">
                    <a:spLocks noChangeArrowheads="1"/>
                  </p:cNvSpPr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4053" y="1452"/>
                    <a:ext cx="2647" cy="61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  <p:style>
                  <a:lnRef idx="0">
                    <a:srgbClr val="FFFFFF"/>
                  </a:lnRef>
                  <a:fillRef idx="3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n"/>
                      <a:defRPr sz="3000">
                        <a:solidFill>
                          <a:srgbClr val="000066"/>
                        </a:solidFill>
                        <a:latin typeface="Tahoma" panose="020B0604030504040204" pitchFamily="34" charset="0"/>
                        <a:ea typeface="黑体" panose="02010609060101010101" pitchFamily="49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18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rPr>
                      <a:t>Daya</a:t>
                    </a:r>
                    <a:r>
                      <a:rPr lang="zh-CN" altLang="en-US" sz="18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18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rPr>
                      <a:t>Bay</a:t>
                    </a:r>
                  </a:p>
                </p:txBody>
              </p:sp>
              <p:sp>
                <p:nvSpPr>
                  <p:cNvPr id="48" name="Text Box 7"/>
                  <p:cNvSpPr txBox="1">
                    <a:spLocks noChangeArrowheads="1"/>
                  </p:cNvSpPr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4747" y="2068"/>
                    <a:ext cx="3271" cy="584"/>
                  </a:xfrm>
                  <a:prstGeom prst="rect">
                    <a:avLst/>
                  </a:prstGeom>
                  <a:solidFill>
                    <a:schemeClr val="accent3"/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3"/>
                  </a:fillRef>
                  <a:effectRef idx="0">
                    <a:srgbClr val="FFFFFF"/>
                  </a:effectRef>
                  <a:fontRef idx="minor">
                    <a:schemeClr val="dk1"/>
                  </a:fontRef>
                </p:style>
                <p:txBody>
                  <a:bodyPr wrap="square">
                    <a:no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n"/>
                      <a:defRPr sz="3000">
                        <a:solidFill>
                          <a:srgbClr val="000066"/>
                        </a:solidFill>
                        <a:latin typeface="Tahoma" panose="020B0604030504040204" pitchFamily="34" charset="0"/>
                        <a:ea typeface="黑体" panose="02010609060101010101" pitchFamily="49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1800" b="1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rPr>
                      <a:t>JUNO</a:t>
                    </a:r>
                  </a:p>
                </p:txBody>
              </p:sp>
              <p:sp>
                <p:nvSpPr>
                  <p:cNvPr id="53" name="Text Box 10"/>
                  <p:cNvSpPr txBox="1">
                    <a:spLocks noChangeArrowheads="1"/>
                  </p:cNvSpPr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9692" y="3288"/>
                    <a:ext cx="3544" cy="586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2"/>
                  </a:fillRef>
                  <a:effectRef idx="0">
                    <a:srgbClr val="FFFFFF"/>
                  </a:effectRef>
                  <a:fontRef idx="minor">
                    <a:schemeClr val="dk1"/>
                  </a:fontRef>
                </p:style>
                <p:txBody>
                  <a:bodyPr wrap="square">
                    <a:no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n"/>
                      <a:defRPr sz="3000">
                        <a:solidFill>
                          <a:srgbClr val="000066"/>
                        </a:solidFill>
                        <a:latin typeface="Tahoma" panose="020B0604030504040204" pitchFamily="34" charset="0"/>
                        <a:ea typeface="黑体" panose="02010609060101010101" pitchFamily="49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anose="05000000000000000000" pitchFamily="2" charset="2"/>
                      <a:buNone/>
                    </a:pPr>
                    <a:r>
                      <a:rPr lang="en-US" altLang="zh-CN" sz="1800" b="1" dirty="0">
                        <a:solidFill>
                          <a:schemeClr val="dk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rPr>
                      <a:t>CEPC </a:t>
                    </a:r>
                  </a:p>
                </p:txBody>
              </p:sp>
              <p:sp>
                <p:nvSpPr>
                  <p:cNvPr id="54" name="Text Box 10"/>
                  <p:cNvSpPr txBox="1">
                    <a:spLocks noChangeArrowheads="1"/>
                  </p:cNvSpPr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5608" y="3893"/>
                    <a:ext cx="1586" cy="584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0">
                    <a:srgbClr val="FFFFFF"/>
                  </a:lnRef>
                  <a:fillRef idx="1">
                    <a:schemeClr val="accent2"/>
                  </a:fillRef>
                  <a:effectRef idx="0">
                    <a:srgbClr val="FFFFFF"/>
                  </a:effectRef>
                  <a:fontRef idx="minor">
                    <a:schemeClr val="dk1"/>
                  </a:fontRef>
                </p:style>
                <p:txBody>
                  <a:bodyPr wrap="square">
                    <a:no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n"/>
                      <a:defRPr sz="3000">
                        <a:solidFill>
                          <a:srgbClr val="000066"/>
                        </a:solidFill>
                        <a:latin typeface="Tahoma" panose="020B0604030504040204" pitchFamily="34" charset="0"/>
                        <a:ea typeface="黑体" panose="02010609060101010101" pitchFamily="49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55000"/>
                      <a:buFont typeface="Wingdings" panose="05000000000000000000" pitchFamily="2" charset="2"/>
                      <a:buChar char="è"/>
                      <a:defRPr sz="2800">
                        <a:solidFill>
                          <a:srgbClr val="CC0000"/>
                        </a:solidFill>
                        <a:latin typeface="Tahoma" panose="020B0604030504040204" pitchFamily="34" charset="0"/>
                        <a:ea typeface="楷体_GB2312" panose="02010609030101010101" pitchFamily="49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50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50000"/>
                      <a:buFont typeface="Wingdings" panose="05000000000000000000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anose="05000000000000000000" pitchFamily="2" charset="2"/>
                      <a:buNone/>
                    </a:pPr>
                    <a:r>
                      <a:rPr lang="en-US" altLang="zh-CN" sz="1800" b="1" dirty="0" err="1">
                        <a:solidFill>
                          <a:schemeClr val="dk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rPr>
                      <a:t>SppC</a:t>
                    </a:r>
                  </a:p>
                </p:txBody>
              </p:sp>
            </p:grpSp>
            <p:sp>
              <p:nvSpPr>
                <p:cNvPr id="64" name="Text Box 5"/>
                <p:cNvSpPr txBox="1"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12610" y="3476"/>
                  <a:ext cx="3958" cy="586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0">
                  <a:srgbClr val="FFFFFF"/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wrap="square">
                  <a:noAutofit/>
                </a:bodyPr>
                <a:lstStyle>
                  <a:defPPr>
                    <a:defRPr lang="zh-CN"/>
                  </a:defPPr>
                  <a:lvl1pPr algn="ctr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b="1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SzPct val="55000"/>
                    <a:buFont typeface="Wingdings" panose="05000000000000000000" pitchFamily="2" charset="2"/>
                    <a:buChar char="è"/>
                    <a:defRPr sz="2800">
                      <a:solidFill>
                        <a:srgbClr val="CC0000"/>
                      </a:solidFill>
                      <a:latin typeface="Tahoma" panose="020B0604030504040204" pitchFamily="34" charset="0"/>
                      <a:ea typeface="楷体_GB2312" panose="02010609030101010101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0000"/>
                    <a:buFont typeface="Wingdings" panose="05000000000000000000" pitchFamily="2" charset="2"/>
                    <a:buChar char="n"/>
                    <a:defRPr sz="24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55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3765"/>
                  <a:r>
                    <a:rPr lang="en-US" altLang="zh-CN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CEPC</a:t>
                  </a: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3608" y="8092"/>
                <a:ext cx="4437" cy="1184"/>
                <a:chOff x="3608" y="8092"/>
                <a:chExt cx="4437" cy="1184"/>
              </a:xfrm>
            </p:grpSpPr>
            <p:sp>
              <p:nvSpPr>
                <p:cNvPr id="21" name="矩形 20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5441" y="8692"/>
                  <a:ext cx="2148" cy="584"/>
                </a:xfrm>
                <a:prstGeom prst="rect">
                  <a:avLst/>
                </a:prstGeom>
                <a:solidFill>
                  <a:schemeClr val="accent3"/>
                </a:solidFill>
              </p:spPr>
              <p:style>
                <a:lnRef idx="0">
                  <a:srgbClr val="FFFFFF"/>
                </a:lnRef>
                <a:fillRef idx="1">
                  <a:schemeClr val="accent3"/>
                </a:fillRef>
                <a:effectRef idx="0">
                  <a:srgbClr val="FFFFFF"/>
                </a:effectRef>
                <a:fontRef idx="minor">
                  <a:schemeClr val="dk1"/>
                </a:fontRef>
              </p:style>
              <p:txBody>
                <a:bodyPr vertOverflow="clip" horzOverflow="clip" wrap="square" rtlCol="0" anchor="t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lnSpc>
                      <a:spcPts val="2160"/>
                    </a:lnSpc>
                  </a:pPr>
                  <a:r>
                    <a:rPr lang="en-US" altLang="zh-CN" sz="1600" b="1" dirty="0">
                      <a:solidFill>
                        <a:schemeClr val="l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HEPS</a:t>
                  </a:r>
                </a:p>
              </p:txBody>
            </p:sp>
            <p:sp>
              <p:nvSpPr>
                <p:cNvPr id="30" name="Text Box 10"/>
                <p:cNvSpPr txBox="1"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5441" y="8092"/>
                  <a:ext cx="2604" cy="58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0">
                  <a:srgbClr val="FFFFFF"/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wrap="square">
                  <a:noAutofit/>
                </a:bodyPr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3000">
                      <a:solidFill>
                        <a:srgbClr val="000066"/>
                      </a:solidFill>
                      <a:latin typeface="Tahoma" panose="020B0604030504040204" pitchFamily="34" charset="0"/>
                      <a:ea typeface="黑体" panose="02010609060101010101" pitchFamily="49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SzPct val="55000"/>
                    <a:buFont typeface="Wingdings" panose="05000000000000000000" pitchFamily="2" charset="2"/>
                    <a:buChar char="è"/>
                    <a:defRPr sz="2800">
                      <a:solidFill>
                        <a:srgbClr val="CC0000"/>
                      </a:solidFill>
                      <a:latin typeface="Tahoma" panose="020B0604030504040204" pitchFamily="34" charset="0"/>
                      <a:ea typeface="楷体_GB2312" panose="02010609030101010101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5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fontAlgn="base">
                    <a:lnSpc>
                      <a:spcPts val="2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zh-CN" sz="1600" b="1" dirty="0">
                      <a:solidFill>
                        <a:schemeClr val="lt1"/>
                      </a:solidFill>
                      <a:latin typeface="Arial" panose="020B0604020202020204" pitchFamily="34" charset="0"/>
                      <a:ea typeface="微软雅黑" panose="020B0503020204020204" charset="-122"/>
                      <a:cs typeface="Arial" panose="020B0604020202020204" pitchFamily="34" charset="0"/>
                    </a:rPr>
                    <a:t>CSNS</a:t>
                  </a:r>
                </a:p>
              </p:txBody>
            </p:sp>
            <p:sp>
              <p:nvSpPr>
                <p:cNvPr id="31" name="Text Box 10"/>
                <p:cNvSpPr txBox="1"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08" y="8092"/>
                  <a:ext cx="1833" cy="584"/>
                </a:xfrm>
                <a:prstGeom prst="rect">
                  <a:avLst/>
                </a:prstGeom>
                <a:solidFill>
                  <a:schemeClr val="accent3"/>
                </a:solidFill>
              </p:spPr>
              <p:style>
                <a:lnRef idx="0">
                  <a:srgbClr val="FFFFFF"/>
                </a:lnRef>
                <a:fillRef idx="1">
                  <a:schemeClr val="accent3"/>
                </a:fillRef>
                <a:effectRef idx="0">
                  <a:srgbClr val="FFFFFF"/>
                </a:effectRef>
                <a:fontRef idx="minor">
                  <a:schemeClr val="dk1"/>
                </a:fontRef>
              </p:style>
              <p:txBody>
                <a:bodyPr wrap="square">
                  <a:noAutofit/>
                </a:bodyPr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3000">
                      <a:solidFill>
                        <a:srgbClr val="000066"/>
                      </a:solidFill>
                      <a:latin typeface="Tahoma" panose="020B0604030504040204" pitchFamily="34" charset="0"/>
                      <a:ea typeface="黑体" panose="02010609060101010101" pitchFamily="49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SzPct val="55000"/>
                    <a:buFont typeface="Wingdings" panose="05000000000000000000" pitchFamily="2" charset="2"/>
                    <a:buChar char="è"/>
                    <a:defRPr sz="2800">
                      <a:solidFill>
                        <a:srgbClr val="CC0000"/>
                      </a:solidFill>
                      <a:latin typeface="Tahoma" panose="020B0604030504040204" pitchFamily="34" charset="0"/>
                      <a:ea typeface="楷体_GB2312" panose="02010609030101010101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5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fontAlgn="base">
                    <a:lnSpc>
                      <a:spcPts val="2000"/>
                    </a:lnSpc>
                    <a:buClrTx/>
                    <a:buSzTx/>
                    <a:buFontTx/>
                    <a:buNone/>
                  </a:pPr>
                  <a:r>
                    <a:rPr lang="en-US" altLang="zh-CN" sz="1600" b="1" dirty="0">
                      <a:solidFill>
                        <a:schemeClr val="lt1"/>
                      </a:solidFill>
                      <a:latin typeface="Arial" panose="020B0604020202020204" pitchFamily="34" charset="0"/>
                      <a:ea typeface="微软雅黑" panose="020B0503020204020204" charset="-122"/>
                      <a:cs typeface="Arial" panose="020B0604020202020204" pitchFamily="34" charset="0"/>
                    </a:rPr>
                    <a:t>CSNS</a:t>
                  </a:r>
                </a:p>
              </p:txBody>
            </p:sp>
          </p:grpSp>
        </p:grpSp>
      </p:grpSp>
      <p:sp>
        <p:nvSpPr>
          <p:cNvPr id="90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78490" y="2987675"/>
            <a:ext cx="1411605" cy="3371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è"/>
              <a:defRPr sz="2800">
                <a:solidFill>
                  <a:srgbClr val="CC0000"/>
                </a:solidFill>
                <a:latin typeface="Tahoma" panose="020B0604030504040204" pitchFamily="34" charset="0"/>
                <a:ea typeface="楷体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defTabSz="913765"/>
            <a:r>
              <a:rPr lang="en-US" altLang="zh-CN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Operation</a:t>
            </a:r>
          </a:p>
        </p:txBody>
      </p:sp>
      <p:sp>
        <p:nvSpPr>
          <p:cNvPr id="92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779125" y="3455988"/>
            <a:ext cx="1412240" cy="306705"/>
          </a:xfrm>
          <a:prstGeom prst="rect">
            <a:avLst/>
          </a:prstGeom>
          <a:solidFill>
            <a:schemeClr val="accent3"/>
          </a:solidFill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0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è"/>
              <a:defRPr sz="2800">
                <a:solidFill>
                  <a:srgbClr val="CC0000"/>
                </a:solidFill>
                <a:latin typeface="Tahoma" panose="020B0604030504040204" pitchFamily="34" charset="0"/>
                <a:ea typeface="楷体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defTabSz="182753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1400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Construction</a:t>
            </a:r>
          </a:p>
        </p:txBody>
      </p:sp>
      <p:sp>
        <p:nvSpPr>
          <p:cNvPr id="93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779125" y="3891280"/>
            <a:ext cx="1412240" cy="337185"/>
          </a:xfrm>
          <a:prstGeom prst="rect">
            <a:avLst/>
          </a:prstGeom>
          <a:solidFill>
            <a:schemeClr val="accent2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0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è"/>
              <a:defRPr sz="2800">
                <a:solidFill>
                  <a:srgbClr val="CC0000"/>
                </a:solidFill>
                <a:latin typeface="Tahoma" panose="020B0604030504040204" pitchFamily="34" charset="0"/>
                <a:ea typeface="楷体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defTabSz="913765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Future</a:t>
            </a:r>
          </a:p>
        </p:txBody>
      </p:sp>
      <p:sp>
        <p:nvSpPr>
          <p:cNvPr id="73" name="Object 601"/>
          <p:cNvSpPr txBox="1"/>
          <p:nvPr>
            <p:custDataLst>
              <p:tags r:id="rId5"/>
            </p:custDataLst>
          </p:nvPr>
        </p:nvSpPr>
        <p:spPr>
          <a:xfrm>
            <a:off x="0" y="165100"/>
            <a:ext cx="12189460" cy="6769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4000" b="1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Roadmap of IHEP</a:t>
            </a:r>
            <a:endParaRPr lang="en-US" altLang="zh-CN" sz="4000" b="1" i="0" dirty="0">
              <a:solidFill>
                <a:schemeClr val="lt1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6" name="TextBox 69"/>
          <p:cNvSpPr txBox="1"/>
          <p:nvPr>
            <p:custDataLst>
              <p:tags r:id="rId6"/>
            </p:custDataLst>
          </p:nvPr>
        </p:nvSpPr>
        <p:spPr>
          <a:xfrm rot="16200000">
            <a:off x="542290" y="2908300"/>
            <a:ext cx="600075" cy="1944370"/>
          </a:xfrm>
          <a:prstGeom prst="rect">
            <a:avLst/>
          </a:prstGeom>
          <a:noFill/>
        </p:spPr>
        <p:txBody>
          <a:bodyPr vert="eaVert" wrap="square" lIns="54448" tIns="27224" rIns="54448" bIns="27224" rtlCol="0">
            <a:spAutoFit/>
          </a:bodyPr>
          <a:lstStyle>
            <a:defPPr>
              <a:defRPr lang="zh-CN"/>
            </a:defPPr>
            <a:lvl1pPr defTabSz="913765">
              <a:defRPr sz="1200" b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1600" dirty="0">
                <a:solidFill>
                  <a:srgbClr val="FFFFFF"/>
                </a:solidFill>
              </a:rPr>
              <a:t>Particle</a:t>
            </a:r>
          </a:p>
          <a:p>
            <a:pPr algn="ctr"/>
            <a:r>
              <a:rPr lang="en-US" altLang="zh-CN" sz="1600" dirty="0">
                <a:solidFill>
                  <a:srgbClr val="FFFFFF"/>
                </a:solidFill>
              </a:rPr>
              <a:t>Astrophysics</a:t>
            </a:r>
          </a:p>
        </p:txBody>
      </p:sp>
      <p:sp>
        <p:nvSpPr>
          <p:cNvPr id="75" name="矩形 74"/>
          <p:cNvSpPr/>
          <p:nvPr>
            <p:custDataLst>
              <p:tags r:id="rId7"/>
            </p:custDataLst>
          </p:nvPr>
        </p:nvSpPr>
        <p:spPr>
          <a:xfrm rot="16200000">
            <a:off x="520065" y="4890135"/>
            <a:ext cx="600075" cy="1602740"/>
          </a:xfrm>
          <a:prstGeom prst="rect">
            <a:avLst/>
          </a:prstGeom>
          <a:noFill/>
        </p:spPr>
        <p:txBody>
          <a:bodyPr vert="eaVert" wrap="square" lIns="54448" tIns="27224" rIns="54448" bIns="27224" rtlCol="0">
            <a:spAutoFit/>
          </a:bodyPr>
          <a:lstStyle/>
          <a:p>
            <a:pPr algn="ctr" defTabSz="1088390"/>
            <a:r>
              <a: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A</a:t>
            </a: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dvanced</a:t>
            </a:r>
            <a:endParaRPr lang="en-US" altLang="zh-CN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 defTabSz="1088390"/>
            <a:r>
              <a: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</a:t>
            </a: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echnology</a:t>
            </a:r>
          </a:p>
        </p:txBody>
      </p:sp>
      <p:sp>
        <p:nvSpPr>
          <p:cNvPr id="2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683125" y="5269230"/>
            <a:ext cx="5932170" cy="3441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0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è"/>
              <a:defRPr sz="2800">
                <a:solidFill>
                  <a:srgbClr val="CC0000"/>
                </a:solidFill>
                <a:latin typeface="Tahoma" panose="020B0604030504040204" pitchFamily="34" charset="0"/>
                <a:ea typeface="楷体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defTabSz="913765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HEPS and future beamlines</a:t>
            </a:r>
            <a:endParaRPr lang="zh-CN" altLang="en-US" sz="1600" b="1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86935" y="4980940"/>
            <a:ext cx="5930265" cy="273685"/>
          </a:xfrm>
          <a:prstGeom prst="rect">
            <a:avLst/>
          </a:prstGeom>
          <a:solidFill>
            <a:schemeClr val="accent2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0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è"/>
              <a:defRPr sz="2800">
                <a:solidFill>
                  <a:srgbClr val="CC0000"/>
                </a:solidFill>
                <a:latin typeface="Tahoma" panose="020B0604030504040204" pitchFamily="34" charset="0"/>
                <a:ea typeface="楷体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indent="0"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CSNSII and Future Upgrade</a:t>
            </a:r>
          </a:p>
        </p:txBody>
      </p:sp>
      <p:sp>
        <p:nvSpPr>
          <p:cNvPr id="43" name="Text Box 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87570" y="4904740"/>
            <a:ext cx="5928995" cy="76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è"/>
              <a:defRPr sz="2800">
                <a:solidFill>
                  <a:srgbClr val="CC0000"/>
                </a:solidFill>
                <a:latin typeface="Tahoma" panose="020B0604030504040204" pitchFamily="34" charset="0"/>
                <a:ea typeface="楷体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defTabSz="913765"/>
            <a:r>
              <a:rPr lang="en-US" altLang="zh-CN" dirty="0">
                <a:solidFill>
                  <a:srgbClr val="FFFFFF"/>
                </a:solidFill>
              </a:rPr>
              <a:t>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49" name="矩形 48"/>
          <p:cNvSpPr/>
          <p:nvPr>
            <p:custDataLst>
              <p:tags r:id="rId11"/>
            </p:custDataLst>
          </p:nvPr>
        </p:nvSpPr>
        <p:spPr>
          <a:xfrm>
            <a:off x="5663565" y="5541010"/>
            <a:ext cx="4953000" cy="313055"/>
          </a:xfrm>
          <a:prstGeom prst="rect">
            <a:avLst/>
          </a:prstGeom>
          <a:solidFill>
            <a:schemeClr val="accent2"/>
          </a:solidFill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clip" horzOverflow="clip"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</a:pPr>
            <a:endParaRPr lang="en-US" altLang="zh-CN" sz="1600" b="1" dirty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22645" y="5569585"/>
            <a:ext cx="4493260" cy="288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80000"/>
              </a:lnSpc>
            </a:pPr>
            <a:r>
              <a:rPr lang="en-US" altLang="zh-CN" sz="1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Future light sources, SAPS, FEL, etc.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0892513-A24F-4F20-B58E-B8CB12CDB105}"/>
              </a:ext>
            </a:extLst>
          </p:cNvPr>
          <p:cNvSpPr txBox="1"/>
          <p:nvPr/>
        </p:nvSpPr>
        <p:spPr>
          <a:xfrm>
            <a:off x="1062847" y="2266895"/>
            <a:ext cx="1036640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</a:rPr>
              <a:t>Thank you for your attention</a:t>
            </a:r>
          </a:p>
          <a:p>
            <a:endParaRPr lang="en-US" altLang="zh-CN" sz="4400" dirty="0">
              <a:solidFill>
                <a:schemeClr val="bg1"/>
              </a:solidFill>
            </a:endParaRPr>
          </a:p>
          <a:p>
            <a:r>
              <a:rPr lang="en-US" altLang="zh-CN" sz="4400" dirty="0">
                <a:solidFill>
                  <a:schemeClr val="bg1"/>
                </a:solidFill>
              </a:rPr>
              <a:t>Looking forward to more collaborations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29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E2F2-A8FF-4CB4-AB50-B1472E075708}" type="slidenum"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标题 1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07440" y="92075"/>
            <a:ext cx="9347200" cy="659765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Organization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711960" y="780415"/>
            <a:ext cx="9199245" cy="5972810"/>
            <a:chOff x="2696" y="1229"/>
            <a:chExt cx="14487" cy="9406"/>
          </a:xfrm>
        </p:grpSpPr>
        <p:sp>
          <p:nvSpPr>
            <p:cNvPr id="28" name="Line 40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 flipH="1" flipV="1">
              <a:off x="6697" y="10057"/>
              <a:ext cx="4300" cy="0"/>
            </a:xfrm>
            <a:prstGeom prst="line">
              <a:avLst/>
            </a:prstGeom>
            <a:noFill/>
            <a:ln w="12700">
              <a:solidFill>
                <a:srgbClr val="071F65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Line 40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H="1" flipV="1">
              <a:off x="6708" y="8944"/>
              <a:ext cx="4300" cy="0"/>
            </a:xfrm>
            <a:prstGeom prst="line">
              <a:avLst/>
            </a:prstGeom>
            <a:noFill/>
            <a:ln w="12700">
              <a:solidFill>
                <a:srgbClr val="071F65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Line 40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6708" y="6244"/>
              <a:ext cx="4278" cy="0"/>
            </a:xfrm>
            <a:prstGeom prst="line">
              <a:avLst/>
            </a:prstGeom>
            <a:noFill/>
            <a:ln w="12700">
              <a:solidFill>
                <a:srgbClr val="071F65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40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6708" y="2732"/>
              <a:ext cx="3685" cy="31"/>
            </a:xfrm>
            <a:prstGeom prst="line">
              <a:avLst/>
            </a:prstGeom>
            <a:noFill/>
            <a:ln w="12700">
              <a:solidFill>
                <a:srgbClr val="071F65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6709" y="1229"/>
              <a:ext cx="10474" cy="9406"/>
              <a:chOff x="6709" y="1229"/>
              <a:chExt cx="10474" cy="9406"/>
            </a:xfrm>
          </p:grpSpPr>
          <p:sp>
            <p:nvSpPr>
              <p:cNvPr id="13" name="AutoShape 5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6993" y="2192"/>
                <a:ext cx="3190" cy="1018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Research</a:t>
                </a:r>
              </a:p>
              <a:p>
                <a:pPr algn="ctr"/>
                <a:r>
                  <a:rPr lang="en-US" altLang="zh-CN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Divisions</a:t>
                </a:r>
              </a:p>
            </p:txBody>
          </p:sp>
          <p:sp>
            <p:nvSpPr>
              <p:cNvPr id="14" name="AutoShape 14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6993" y="5454"/>
                <a:ext cx="3190" cy="1454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Administrative</a:t>
                </a:r>
              </a:p>
              <a:p>
                <a:pPr algn="ctr"/>
                <a:r>
                  <a:rPr lang="en-US" altLang="zh-CN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Offices </a:t>
                </a:r>
              </a:p>
            </p:txBody>
          </p:sp>
          <p:sp>
            <p:nvSpPr>
              <p:cNvPr id="15" name="AutoShape 15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993" y="8154"/>
                <a:ext cx="3190" cy="1018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Technical Support Divisions</a:t>
                </a:r>
              </a:p>
            </p:txBody>
          </p:sp>
          <p:sp>
            <p:nvSpPr>
              <p:cNvPr id="3" name="TextBox 7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0321" y="1229"/>
                <a:ext cx="6861" cy="2846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 kern="10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defRPr>
                </a:lvl1pPr>
              </a:lstStyle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Physics Division</a:t>
                </a:r>
              </a:p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 Astrophysics Division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Accelerator Division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Multi-Disciplinary Research Division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Theoretical Physics Division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Computing Center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Division of Nuclear Technology and Applications</a:t>
                </a:r>
                <a:endParaRPr lang="en-US" altLang="zh-CN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TextBox 8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0321" y="4324"/>
                <a:ext cx="6861" cy="3170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 kern="10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defRPr>
                </a:lvl1pPr>
              </a:lstStyle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Directors’ Office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Office of Human Resources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Office of Research and Planning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Office of Finance and Assets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Office of Education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Office of Technology Transfer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Supporting Services</a:t>
                </a:r>
                <a:endParaRPr lang="en-US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9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0321" y="7800"/>
                <a:ext cx="6862" cy="1696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 kern="10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defRPr>
                </a:lvl1pPr>
              </a:lstStyle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Division of Facilit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Operation and Maintenance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Library and Information Services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Machine Shop</a:t>
                </a:r>
              </a:p>
              <a:p>
                <a:pPr algn="l"/>
                <a:r>
                  <a:rPr lang="en-US" altLang="zh-CN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Office for Large Facilities</a:t>
                </a:r>
              </a:p>
            </p:txBody>
          </p:sp>
          <p:sp>
            <p:nvSpPr>
              <p:cNvPr id="20" name="AutoShape 1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6958" y="9701"/>
                <a:ext cx="3207" cy="58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Branches</a:t>
                </a:r>
              </a:p>
            </p:txBody>
          </p:sp>
          <p:cxnSp>
            <p:nvCxnSpPr>
              <p:cNvPr id="21" name="直接连接符 20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6709" y="2754"/>
                <a:ext cx="0" cy="7303"/>
              </a:xfrm>
              <a:prstGeom prst="line">
                <a:avLst/>
              </a:prstGeom>
              <a:noFill/>
              <a:ln w="12700">
                <a:solidFill>
                  <a:srgbClr val="071F65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27" name="TextBox 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0321" y="9683"/>
                <a:ext cx="6862" cy="95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 kern="10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defRPr>
                </a:lvl1pPr>
              </a:lstStyle>
              <a:p>
                <a:pPr algn="l"/>
                <a:r>
                  <a:rPr lang="en-US" altLang="zh-CN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Dongguan Branch</a:t>
                </a:r>
              </a:p>
              <a:p>
                <a:pPr algn="l"/>
                <a:r>
                  <a:rPr lang="en-US" altLang="zh-CN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Jinan Branch</a:t>
                </a: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2696" y="3524"/>
              <a:ext cx="4011" cy="4302"/>
              <a:chOff x="2696" y="3524"/>
              <a:chExt cx="4011" cy="4302"/>
            </a:xfrm>
          </p:grpSpPr>
          <p:sp>
            <p:nvSpPr>
              <p:cNvPr id="8" name="Line 40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H="1">
                <a:off x="4723" y="5613"/>
                <a:ext cx="1984" cy="11"/>
              </a:xfrm>
              <a:prstGeom prst="line">
                <a:avLst/>
              </a:prstGeom>
              <a:noFill/>
              <a:ln w="12700">
                <a:solidFill>
                  <a:srgbClr val="071F65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6" name="直接连接符 15"/>
              <p:cNvCxnSpPr/>
              <p:nvPr>
                <p:custDataLst>
                  <p:tags r:id="rId8"/>
                </p:custDataLst>
              </p:nvPr>
            </p:nvCxnSpPr>
            <p:spPr>
              <a:xfrm rot="5400000">
                <a:off x="2135" y="5577"/>
                <a:ext cx="3129" cy="3"/>
              </a:xfrm>
              <a:prstGeom prst="line">
                <a:avLst/>
              </a:prstGeom>
              <a:noFill/>
              <a:ln w="12700">
                <a:solidFill>
                  <a:srgbClr val="071F65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22" name="Line 40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>
                <a:off x="3707" y="7141"/>
                <a:ext cx="1701" cy="11"/>
              </a:xfrm>
              <a:prstGeom prst="line">
                <a:avLst/>
              </a:prstGeom>
              <a:noFill/>
              <a:ln w="12700">
                <a:solidFill>
                  <a:srgbClr val="071F65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Line 40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H="1">
                <a:off x="3683" y="4013"/>
                <a:ext cx="1701" cy="11"/>
              </a:xfrm>
              <a:prstGeom prst="line">
                <a:avLst/>
              </a:prstGeom>
              <a:noFill/>
              <a:ln w="12700">
                <a:solidFill>
                  <a:srgbClr val="071F65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5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152" y="3524"/>
                <a:ext cx="2074" cy="92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16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Science Committee</a:t>
                </a:r>
              </a:p>
            </p:txBody>
          </p:sp>
          <p:sp>
            <p:nvSpPr>
              <p:cNvPr id="25" name="AutoShape 5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200" y="6518"/>
                <a:ext cx="2074" cy="1309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16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Academic Degree Committee</a:t>
                </a:r>
              </a:p>
            </p:txBody>
          </p:sp>
          <p:sp>
            <p:nvSpPr>
              <p:cNvPr id="26" name="矩形 25"/>
              <p:cNvSpPr/>
              <p:nvPr>
                <p:custDataLst>
                  <p:tags r:id="rId13"/>
                </p:custDataLst>
              </p:nvPr>
            </p:nvSpPr>
            <p:spPr>
              <a:xfrm>
                <a:off x="2696" y="5197"/>
                <a:ext cx="2074" cy="921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000" kern="1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Directors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234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/>
          <p:cNvGraphicFramePr/>
          <p:nvPr/>
        </p:nvGraphicFramePr>
        <p:xfrm>
          <a:off x="467150" y="2450968"/>
          <a:ext cx="5471737" cy="404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009191" y="1379932"/>
            <a:ext cx="438765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buFont typeface="Wingdings" panose="05000000000000000000" pitchFamily="2" charset="2"/>
              <a:buChar char="n"/>
              <a:defRPr sz="2000" b="1">
                <a:solidFill>
                  <a:srgbClr val="3333FF"/>
                </a:solidFill>
                <a:ea typeface="Microsoft YaHei UI" panose="020B0503020204020204" pitchFamily="34" charset="-122"/>
                <a:cs typeface="Microsoft YaHei UI" panose="020B0503020204020204" pitchFamily="34" charset="-122"/>
              </a:defRPr>
            </a:lvl1pPr>
          </a:lstStyle>
          <a:p>
            <a:r>
              <a:rPr lang="en-US" altLang="zh-CN" b="0" dirty="0">
                <a:solidFill>
                  <a:srgbClr val="002060"/>
                </a:solidFill>
              </a:rPr>
              <a:t>Total number of permanent staffs has remained stable</a:t>
            </a:r>
          </a:p>
        </p:txBody>
      </p:sp>
      <p:graphicFrame>
        <p:nvGraphicFramePr>
          <p:cNvPr id="9" name="图表 8"/>
          <p:cNvGraphicFramePr/>
          <p:nvPr/>
        </p:nvGraphicFramePr>
        <p:xfrm>
          <a:off x="6231117" y="2450967"/>
          <a:ext cx="5769205" cy="404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6488921" y="1379932"/>
            <a:ext cx="5351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ea typeface="Microsoft YaHei UI" panose="020B0503020204020204" pitchFamily="34" charset="-122"/>
                <a:cs typeface="Microsoft YaHei UI" panose="020B0503020204020204" pitchFamily="34" charset="-122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b="0" dirty="0">
                <a:solidFill>
                  <a:srgbClr val="002060"/>
                </a:solidFill>
              </a:rPr>
              <a:t>Optimize the staff structure to develop a more competent innovative team</a:t>
            </a:r>
          </a:p>
        </p:txBody>
      </p:sp>
      <p:sp>
        <p:nvSpPr>
          <p:cNvPr id="12" name="标题 13">
            <a:extLst>
              <a:ext uri="{FF2B5EF4-FFF2-40B4-BE49-F238E27FC236}">
                <a16:creationId xmlns:a16="http://schemas.microsoft.com/office/drawing/2014/main" id="{5C9B331C-F712-41F4-A22E-2635AABC14B2}"/>
              </a:ext>
            </a:extLst>
          </p:cNvPr>
          <p:cNvSpPr txBox="1">
            <a:spLocks/>
          </p:cNvSpPr>
          <p:nvPr/>
        </p:nvSpPr>
        <p:spPr>
          <a:xfrm>
            <a:off x="1233858" y="103056"/>
            <a:ext cx="10510125" cy="65964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strike="noStrike" kern="0" cap="none" spc="0" normalizeH="0" baseline="0">
                <a:solidFill>
                  <a:srgbClr val="005DA2"/>
                </a:solidFill>
                <a:uFillTx/>
                <a:latin typeface="+mj-lt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Human Resources</a:t>
            </a:r>
          </a:p>
        </p:txBody>
      </p:sp>
    </p:spTree>
    <p:extLst>
      <p:ext uri="{BB962C8B-B14F-4D97-AF65-F5344CB8AC3E}">
        <p14:creationId xmlns:p14="http://schemas.microsoft.com/office/powerpoint/2010/main" val="1448228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Human Resources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CBB-BA48-466C-9CEA-B796B2960959}" type="slidenum">
              <a:rPr lang="zh-CN" altLang="en-US" smtClean="0"/>
              <a:t>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12164" y="2991590"/>
            <a:ext cx="4092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charset="-122"/>
              </a:rPr>
              <a:t>Age Group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44913" y="1360929"/>
            <a:ext cx="28909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Permanent </a:t>
            </a:r>
            <a:r>
              <a:rPr lang="en-US" altLang="zh-CN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anose="020B0503020204020204" charset="-122"/>
              </a:rPr>
              <a:t>Staffs</a:t>
            </a:r>
            <a:endParaRPr lang="zh-CN" altLang="en-US" dirty="0">
              <a:effectLst/>
            </a:endParaRPr>
          </a:p>
        </p:txBody>
      </p:sp>
      <p:sp>
        <p:nvSpPr>
          <p:cNvPr id="10" name="内容占位符 1"/>
          <p:cNvSpPr txBox="1"/>
          <p:nvPr/>
        </p:nvSpPr>
        <p:spPr>
          <a:xfrm>
            <a:off x="6641137" y="1878730"/>
            <a:ext cx="5356860" cy="6896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n"/>
            </a:pPr>
            <a:r>
              <a:rPr kumimoji="1"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~73.6%</a:t>
            </a:r>
            <a:r>
              <a:rPr lang="en-US" altLang="zh-CN" sz="1600" dirty="0"/>
              <a:t> </a:t>
            </a:r>
            <a:r>
              <a:rPr lang="en-US" altLang="zh-CN" sz="1600" b="1" dirty="0">
                <a:solidFill>
                  <a:srgbClr val="0070C0"/>
                </a:solidFill>
              </a:rPr>
              <a:t>under 45 years old </a:t>
            </a:r>
          </a:p>
          <a:p>
            <a:pPr>
              <a:spcBef>
                <a:spcPts val="6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n"/>
            </a:pPr>
            <a:r>
              <a:rPr kumimoji="1"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31.1%</a:t>
            </a:r>
            <a:r>
              <a:rPr kumimoji="1" lang="en-US" altLang="zh-CN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</a:rPr>
              <a:t>Master’s degrees, and </a:t>
            </a:r>
            <a:r>
              <a:rPr kumimoji="1"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53.6%</a:t>
            </a:r>
            <a:r>
              <a:rPr kumimoji="1" lang="en-US" altLang="zh-CN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</a:rPr>
              <a:t>doctorates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07315" y="1186815"/>
            <a:ext cx="6246495" cy="4973955"/>
            <a:chOff x="169" y="2024"/>
            <a:chExt cx="9283" cy="7496"/>
          </a:xfrm>
        </p:grpSpPr>
        <p:sp>
          <p:nvSpPr>
            <p:cNvPr id="4" name="矩形 3"/>
            <p:cNvSpPr/>
            <p:nvPr>
              <p:custDataLst>
                <p:tags r:id="rId1"/>
              </p:custDataLst>
            </p:nvPr>
          </p:nvSpPr>
          <p:spPr bwMode="auto">
            <a:xfrm>
              <a:off x="5210" y="2024"/>
              <a:ext cx="4099" cy="749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2"/>
              </p:custDataLst>
            </p:nvPr>
          </p:nvSpPr>
          <p:spPr bwMode="auto">
            <a:xfrm>
              <a:off x="4083" y="2024"/>
              <a:ext cx="1138" cy="74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3"/>
              </p:custDataLst>
            </p:nvPr>
          </p:nvSpPr>
          <p:spPr bwMode="auto">
            <a:xfrm>
              <a:off x="940" y="2024"/>
              <a:ext cx="3143" cy="74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aphicFrame>
          <p:nvGraphicFramePr>
            <p:cNvPr id="16" name="内容占位符 5"/>
            <p:cNvGraphicFramePr/>
            <p:nvPr>
              <p:custDataLst>
                <p:tags r:id="rId4"/>
              </p:custDataLst>
            </p:nvPr>
          </p:nvGraphicFramePr>
          <p:xfrm>
            <a:off x="169" y="2664"/>
            <a:ext cx="9283" cy="61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6" name="文本框 25"/>
            <p:cNvSpPr txBox="1"/>
            <p:nvPr>
              <p:custDataLst>
                <p:tags r:id="rId5"/>
              </p:custDataLst>
            </p:nvPr>
          </p:nvSpPr>
          <p:spPr>
            <a:xfrm>
              <a:off x="1001" y="8687"/>
              <a:ext cx="3782" cy="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Permanent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Staff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6"/>
              </p:custDataLst>
            </p:nvPr>
          </p:nvSpPr>
          <p:spPr>
            <a:xfrm>
              <a:off x="5648" y="8600"/>
              <a:ext cx="3782" cy="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Post-doc &amp; Students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8" name="图表 17"/>
          <p:cNvGraphicFramePr/>
          <p:nvPr/>
        </p:nvGraphicFramePr>
        <p:xfrm>
          <a:off x="6641136" y="3397818"/>
          <a:ext cx="5495827" cy="2848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461830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Education</a:t>
            </a:r>
          </a:p>
        </p:txBody>
      </p:sp>
      <p:sp>
        <p:nvSpPr>
          <p:cNvPr id="4" name="内容占位符 1"/>
          <p:cNvSpPr txBox="1"/>
          <p:nvPr>
            <p:custDataLst>
              <p:tags r:id="rId1"/>
            </p:custDataLst>
          </p:nvPr>
        </p:nvSpPr>
        <p:spPr>
          <a:xfrm>
            <a:off x="537845" y="1283970"/>
            <a:ext cx="11268075" cy="1536700"/>
          </a:xfrm>
          <a:prstGeom prst="rect">
            <a:avLst/>
          </a:prstGeom>
        </p:spPr>
        <p:txBody>
          <a:bodyPr>
            <a:normAutofit fontScale="8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>
              <a:lnSpc>
                <a:spcPct val="100000"/>
              </a:lnSpc>
              <a:buClr>
                <a:srgbClr val="071F65"/>
              </a:buClr>
              <a:buFont typeface="Wingdings" panose="05000000000000000000" charset="0"/>
              <a:buChar char="n"/>
            </a:pPr>
            <a:r>
              <a:rPr lang="en-US" altLang="zh-CN" sz="2800" dirty="0">
                <a:sym typeface="+mn-ea"/>
              </a:rPr>
              <a:t>A total of</a:t>
            </a:r>
            <a:r>
              <a:rPr lang="en-US" altLang="zh-CN" sz="2800" dirty="0">
                <a:effectLst/>
                <a:sym typeface="+mn-ea"/>
              </a:rPr>
              <a:t> </a:t>
            </a:r>
            <a:r>
              <a:rPr kumimoji="1" lang="en-US" altLang="zh-CN" sz="2800" b="1" dirty="0">
                <a:solidFill>
                  <a:srgbClr val="0066FF"/>
                </a:solidFill>
                <a:effectLst/>
                <a:latin typeface="Arial Black" panose="020B0A04020102020204" pitchFamily="34" charset="0"/>
                <a:sym typeface="+mn-ea"/>
              </a:rPr>
              <a:t>628</a:t>
            </a:r>
            <a:r>
              <a:rPr lang="en-US" altLang="zh-CN" sz="2800" dirty="0">
                <a:effectLst/>
                <a:sym typeface="+mn-ea"/>
              </a:rPr>
              <a:t> </a:t>
            </a:r>
            <a:r>
              <a:rPr kumimoji="1" lang="en-US" altLang="zh-CN" sz="2800" dirty="0">
                <a:solidFill>
                  <a:srgbClr val="0066FF"/>
                </a:solidFill>
                <a:sym typeface="+mn-ea"/>
              </a:rPr>
              <a:t>(2019-2023) 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sym typeface="+mn-ea"/>
              </a:rPr>
              <a:t> </a:t>
            </a:r>
            <a:r>
              <a:rPr lang="en-US" altLang="zh-CN" sz="2800" dirty="0">
                <a:sym typeface="+mn-ea"/>
              </a:rPr>
              <a:t>postgraduate degrees awarded:</a:t>
            </a:r>
            <a:r>
              <a:rPr lang="en-US" altLang="zh-CN" sz="2800" b="1" dirty="0">
                <a:sym typeface="+mn-ea"/>
              </a:rPr>
              <a:t>  501 </a:t>
            </a: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 </a:t>
            </a:r>
            <a:r>
              <a:rPr lang="en-US" altLang="zh-CN" sz="2800" dirty="0">
                <a:sym typeface="+mn-ea"/>
              </a:rPr>
              <a:t>PhDs, </a:t>
            </a:r>
            <a:r>
              <a:rPr lang="en-US" altLang="zh-CN" sz="2800" b="1" dirty="0">
                <a:sym typeface="+mn-ea"/>
              </a:rPr>
              <a:t>127 </a:t>
            </a:r>
            <a:r>
              <a:rPr lang="en-US" altLang="zh-CN" sz="2800" dirty="0">
                <a:sym typeface="+mn-ea"/>
              </a:rPr>
              <a:t> Masters</a:t>
            </a:r>
          </a:p>
          <a:p>
            <a:pPr marL="514350" indent="-285750">
              <a:lnSpc>
                <a:spcPct val="100000"/>
              </a:lnSpc>
              <a:buClr>
                <a:srgbClr val="071F65"/>
              </a:buClr>
              <a:buFont typeface="Wingdings" panose="05000000000000000000" charset="0"/>
              <a:buChar char="n"/>
            </a:pPr>
            <a:r>
              <a:rPr lang="en-US" altLang="zh-CN" dirty="0"/>
              <a:t>Currently (2024), </a:t>
            </a:r>
            <a:r>
              <a:rPr kumimoji="1" lang="en-US" altLang="zh-CN" sz="2740" b="1" dirty="0">
                <a:solidFill>
                  <a:srgbClr val="0066FF"/>
                </a:solidFill>
                <a:effectLst/>
                <a:latin typeface="Arial Black" panose="020B0A04020102020204" pitchFamily="34" charset="0"/>
              </a:rPr>
              <a:t>439</a:t>
            </a:r>
            <a:r>
              <a:rPr lang="en-US" altLang="zh-CN" dirty="0"/>
              <a:t> PhD students (including 14 international students)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[360 in 2017] </a:t>
            </a:r>
            <a:r>
              <a:rPr lang="en-US" altLang="zh-CN" dirty="0"/>
              <a:t>and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sz="2740" b="1" dirty="0">
                <a:solidFill>
                  <a:srgbClr val="0066FF"/>
                </a:solidFill>
                <a:effectLst/>
                <a:latin typeface="Arial Black" panose="020B0A04020102020204" pitchFamily="34" charset="0"/>
              </a:rPr>
              <a:t>307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[239] </a:t>
            </a:r>
            <a:r>
              <a:rPr lang="en-US" altLang="zh-CN" dirty="0"/>
              <a:t>Masters students</a:t>
            </a: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58445" y="6165551"/>
            <a:ext cx="5530215" cy="3683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bg1"/>
                </a:solidFill>
                <a:ea typeface="微软雅黑" panose="020B0503020204020204" charset="-122"/>
              </a:rPr>
              <a:t>Statistics of Master's and doctoral degrees</a:t>
            </a: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6435510" y="6165551"/>
            <a:ext cx="5444490" cy="3683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bg1"/>
                </a:solidFill>
                <a:ea typeface="微软雅黑" panose="020B0503020204020204" charset="-122"/>
              </a:rPr>
              <a:t>Destinations for IHEP postgraduates (2019-2023)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CBB-BA48-466C-9CEA-B796B2960959}" type="slidenum">
              <a:rPr lang="zh-CN" altLang="en-US" smtClean="0"/>
              <a:t>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graphicFrame>
        <p:nvGraphicFramePr>
          <p:cNvPr id="10" name="图表 9"/>
          <p:cNvGraphicFramePr/>
          <p:nvPr>
            <p:custDataLst>
              <p:tags r:id="rId4"/>
            </p:custDataLst>
          </p:nvPr>
        </p:nvGraphicFramePr>
        <p:xfrm>
          <a:off x="258445" y="3044104"/>
          <a:ext cx="5732145" cy="264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图表 10"/>
          <p:cNvGraphicFramePr>
            <a:graphicFrameLocks/>
          </p:cNvGraphicFramePr>
          <p:nvPr/>
        </p:nvGraphicFramePr>
        <p:xfrm>
          <a:off x="6435510" y="2799165"/>
          <a:ext cx="5444490" cy="338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234430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kern="12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latin typeface="Arial" panose="020B0604020202020204" pitchFamily="34" charset="0"/>
                <a:cs typeface="Arial" panose="020B0604020202020204" pitchFamily="34" charset="0"/>
                <a:sym typeface="Calibri Light" panose="020F0302020204030204" pitchFamily="34" charset="0"/>
              </a:rPr>
              <a:t>IHEP Funding</a:t>
            </a:r>
          </a:p>
        </p:txBody>
      </p:sp>
      <p:graphicFrame>
        <p:nvGraphicFramePr>
          <p:cNvPr id="8" name="图表 7"/>
          <p:cNvGraphicFramePr/>
          <p:nvPr>
            <p:extLst>
              <p:ext uri="{D42A27DB-BD31-4B8C-83A1-F6EECF244321}">
                <p14:modId xmlns:p14="http://schemas.microsoft.com/office/powerpoint/2010/main" val="89905711"/>
              </p:ext>
            </p:extLst>
          </p:nvPr>
        </p:nvGraphicFramePr>
        <p:xfrm>
          <a:off x="397510" y="1580515"/>
          <a:ext cx="6081395" cy="329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5539517" y="5513890"/>
            <a:ext cx="1398713" cy="521970"/>
            <a:chOff x="6976222" y="1088354"/>
            <a:chExt cx="1398713" cy="521970"/>
          </a:xfrm>
        </p:grpSpPr>
        <p:cxnSp>
          <p:nvCxnSpPr>
            <p:cNvPr id="16" name="直接箭头连接符 15"/>
            <p:cNvCxnSpPr/>
            <p:nvPr/>
          </p:nvCxnSpPr>
          <p:spPr>
            <a:xfrm flipV="1">
              <a:off x="6976222" y="1088354"/>
              <a:ext cx="0" cy="43115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7088067" y="1088354"/>
              <a:ext cx="128686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 Black" panose="020B0A04020102020204" pitchFamily="34" charset="0"/>
                  <a:ea typeface="黑体" panose="02010609060101010101" pitchFamily="49" charset="-122"/>
                  <a:cs typeface="+mn-cs"/>
                </a:rPr>
                <a:t>58%</a:t>
              </a:r>
            </a:p>
          </p:txBody>
        </p:sp>
      </p:grpSp>
      <p:graphicFrame>
        <p:nvGraphicFramePr>
          <p:cNvPr id="18" name="表格 17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6472227"/>
              </p:ext>
            </p:extLst>
          </p:nvPr>
        </p:nvGraphicFramePr>
        <p:xfrm>
          <a:off x="394640" y="5362079"/>
          <a:ext cx="4965700" cy="69215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111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87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2018-2022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11717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2013-2017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7434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E70CBB-BA48-466C-9CEA-B796B2960959}" type="slidenum">
              <a:rPr kumimoji="0" lang="zh-CN" alt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7</a:t>
            </a:fld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016115" y="5408930"/>
            <a:ext cx="4585335" cy="33718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2011-202</a:t>
            </a:r>
            <a:r>
              <a:rPr lang="en-US" altLang="zh-CN" sz="1600" dirty="0">
                <a:solidFill>
                  <a:schemeClr val="bg1"/>
                </a:solidFill>
              </a:rPr>
              <a:t>3</a:t>
            </a:r>
            <a:r>
              <a:rPr lang="zh-CN" altLang="en-US" sz="1600" dirty="0">
                <a:solidFill>
                  <a:schemeClr val="bg1"/>
                </a:solidFill>
              </a:rPr>
              <a:t>，</a:t>
            </a:r>
            <a:r>
              <a:rPr sz="1600" dirty="0">
                <a:solidFill>
                  <a:schemeClr val="bg1"/>
                </a:solidFill>
              </a:rPr>
              <a:t>Per capita funding income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7229252" y="6035860"/>
            <a:ext cx="4302125" cy="521970"/>
            <a:chOff x="6976222" y="1088354"/>
            <a:chExt cx="4302125" cy="521970"/>
          </a:xfrm>
        </p:grpSpPr>
        <p:cxnSp>
          <p:nvCxnSpPr>
            <p:cNvPr id="7" name="直接箭头连接符 6"/>
            <p:cNvCxnSpPr/>
            <p:nvPr>
              <p:custDataLst>
                <p:tags r:id="rId3"/>
              </p:custDataLst>
            </p:nvPr>
          </p:nvCxnSpPr>
          <p:spPr>
            <a:xfrm flipV="1">
              <a:off x="6976222" y="1088354"/>
              <a:ext cx="0" cy="43115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7087982" y="1088354"/>
              <a:ext cx="419036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 Black" panose="020B0A04020102020204" pitchFamily="34" charset="0"/>
                  <a:ea typeface="黑体" panose="02010609060101010101" pitchFamily="49" charset="-122"/>
                  <a:cs typeface="+mn-cs"/>
                </a:rPr>
                <a:t>productivity  </a:t>
              </a:r>
            </a:p>
          </p:txBody>
        </p:sp>
      </p:grpSp>
      <p:graphicFrame>
        <p:nvGraphicFramePr>
          <p:cNvPr id="20" name="图表 19">
            <a:extLst>
              <a:ext uri="{FF2B5EF4-FFF2-40B4-BE49-F238E27FC236}">
                <a16:creationId xmlns:a16="http://schemas.microsoft.com/office/drawing/2014/main" id="{D88D5932-725B-41E9-8D53-2870EDE362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569870"/>
              </p:ext>
            </p:extLst>
          </p:nvPr>
        </p:nvGraphicFramePr>
        <p:xfrm>
          <a:off x="6718852" y="1580515"/>
          <a:ext cx="4765065" cy="329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9426" y="4623963"/>
            <a:ext cx="4561951" cy="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9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Scientific Output: Publications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661610" y="5875597"/>
            <a:ext cx="4013252" cy="431159"/>
            <a:chOff x="6976222" y="1088354"/>
            <a:chExt cx="4013252" cy="431159"/>
          </a:xfrm>
        </p:grpSpPr>
        <p:cxnSp>
          <p:nvCxnSpPr>
            <p:cNvPr id="9" name="直接箭头连接符 8"/>
            <p:cNvCxnSpPr/>
            <p:nvPr/>
          </p:nvCxnSpPr>
          <p:spPr>
            <a:xfrm flipV="1">
              <a:off x="6976222" y="1088354"/>
              <a:ext cx="0" cy="43115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7088066" y="1088354"/>
              <a:ext cx="3901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Five years:  23.7%</a:t>
              </a:r>
            </a:p>
          </p:txBody>
        </p:sp>
      </p:grp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0393" y="5708126"/>
          <a:ext cx="3745230" cy="60960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020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kern="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2018-2022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8548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2013-2017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70560" y="1016000"/>
          <a:ext cx="10859135" cy="4394200"/>
        </p:xfrm>
        <a:graphic>
          <a:graphicData uri="http://schemas.openxmlformats.org/drawingml/2006/table">
            <a:tbl>
              <a:tblPr firstRow="1" firstCol="1">
                <a:tableStyleId>{9542EEF0-F22F-4947-B6B6-5F2FE78C6696}</a:tableStyleId>
              </a:tblPr>
              <a:tblGrid>
                <a:gridCol w="2449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8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1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7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8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Database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Papers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2018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2019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2020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2022</a:t>
                      </a:r>
                      <a:endParaRPr lang="en-US" sz="2400" b="1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SCI- Indexed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All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1193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1248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1250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1437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1487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 rowSpan="2"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EI-Indexed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All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642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739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869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872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Duplicates removed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119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 rowSpan="2"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ISTP- Indexed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All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Duplicates removed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Other full-text</a:t>
                      </a:r>
                      <a:endParaRPr lang="zh-CN" sz="1800" kern="100" dirty="0">
                        <a:effectLst/>
                      </a:endParaRPr>
                    </a:p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databases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All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</a:rPr>
                        <a:t>2018-2022</a:t>
                      </a:r>
                      <a:br>
                        <a:rPr lang="en-US" altLang="zh-CN" sz="1800" kern="100" dirty="0">
                          <a:effectLst/>
                        </a:rPr>
                      </a:br>
                      <a:r>
                        <a:rPr lang="en-US" altLang="zh-CN" sz="1800" kern="100" dirty="0">
                          <a:effectLst/>
                        </a:rPr>
                        <a:t>TOTAL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</a:rPr>
                        <a:t>All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1566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1667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1603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1821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1891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kern="100" dirty="0">
                          <a:effectLst/>
                        </a:rPr>
                        <a:t>2013-2017</a:t>
                      </a:r>
                      <a:endParaRPr lang="en-US" sz="1800" kern="100" dirty="0">
                        <a:effectLst/>
                      </a:endParaRPr>
                    </a:p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TOTAL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All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1322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1470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1338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1519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1262</a:t>
                      </a:r>
                    </a:p>
                  </a:txBody>
                  <a:tcPr marL="68580" marR="68580" marT="0" marB="0" anchor="ctr">
                    <a:solidFill>
                      <a:srgbClr val="C4D0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CBB-BA48-466C-9CEA-B796B2960959}" type="slidenum">
              <a:rPr lang="zh-CN" altLang="en-US" smtClean="0"/>
              <a:t>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099425" y="5784850"/>
            <a:ext cx="34302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charset="0"/>
              <a:buChar char="n"/>
            </a:pPr>
            <a:r>
              <a:rPr lang="en-US" sz="1200" b="0">
                <a:solidFill>
                  <a:schemeClr val="tx1">
                    <a:lumMod val="50000"/>
                    <a:lumOff val="50000"/>
                  </a:schemeClr>
                </a:solidFill>
                <a:latin typeface="等线 Light" panose="02010600030101010101" charset="-122"/>
                <a:ea typeface="等线 Light" panose="02010600030101010101" charset="-122"/>
              </a:rPr>
              <a:t>User articles are not included in the statistics</a:t>
            </a:r>
          </a:p>
          <a:p>
            <a:pPr marL="171450" indent="-171450">
              <a:buFont typeface="Wingdings" panose="05000000000000000000" charset="0"/>
              <a:buChar char="n"/>
            </a:pPr>
            <a:r>
              <a:rPr lang="en-US" sz="1200" b="0">
                <a:solidFill>
                  <a:schemeClr val="tx1">
                    <a:lumMod val="50000"/>
                    <a:lumOff val="50000"/>
                  </a:schemeClr>
                </a:solidFill>
                <a:latin typeface="等线 Light" panose="02010600030101010101" charset="-122"/>
                <a:ea typeface="等线 Light" panose="02010600030101010101" charset="-122"/>
              </a:rPr>
              <a:t>ATLAS, etc, only IHEP contribution included  </a:t>
            </a:r>
            <a:endParaRPr lang="en-US" altLang="en-US" sz="1200" b="0">
              <a:solidFill>
                <a:schemeClr val="tx1">
                  <a:lumMod val="50000"/>
                  <a:lumOff val="50000"/>
                </a:schemeClr>
              </a:solidFill>
              <a:latin typeface="等线 Light" panose="02010600030101010101" charset="-122"/>
              <a:ea typeface="等线 Light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429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Technology Output：Patents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49121" y="1130109"/>
            <a:ext cx="8014360" cy="103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Patent applications: </a:t>
            </a:r>
            <a:r>
              <a:rPr kumimoji="1"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923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[2013-2017: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322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  <a:endParaRPr kumimoji="1"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Patents granted: </a:t>
            </a:r>
            <a:r>
              <a:rPr kumimoji="1"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610 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[2013-2017: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230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  <a:endParaRPr kumimoji="1"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59840" y="5524500"/>
            <a:ext cx="9733915" cy="3371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/>
                </a:solidFill>
                <a:ea typeface="微软雅黑" panose="020B0503020204020204" charset="-122"/>
              </a:rPr>
              <a:t>Numbers of patent applications and patents granted, 2018-2022.</a:t>
            </a:r>
          </a:p>
        </p:txBody>
      </p:sp>
      <p:graphicFrame>
        <p:nvGraphicFramePr>
          <p:cNvPr id="9" name="图表 8" descr="7b0a202020202263686172745265734964223a20223230303034343530220a7d0a"/>
          <p:cNvGraphicFramePr/>
          <p:nvPr/>
        </p:nvGraphicFramePr>
        <p:xfrm>
          <a:off x="1107440" y="2445385"/>
          <a:ext cx="9909810" cy="255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CBB-BA48-466C-9CEA-B796B2960959}" type="slidenum">
              <a:rPr lang="zh-CN" altLang="en-US" smtClean="0"/>
              <a:t>9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543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GI1MDNjNjYzYmY1ZjA3NDAzNmEzY2MyZDY4MmQyMm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629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062.75891605669,&quot;width&quot;:19201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74,&quot;width&quot;:17656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432,&quot;width&quot;:2906}"/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77.5556052808233,&quot;width&quot;:964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75,&quot;width&quot;:17656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2886,&quot;width&quot;:3922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3596,&quot;width&quot;:6894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05,&quot;width&quot;:3922}"/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76.9370078740158,&quot;width&quot;:5785.907086614173}"/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2560,&quot;width&quot;:3509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121.9803087939135,&quot;width&quot;:1936.8757298610035}"/>
  <p:tag name="KSO_WM_FULL_TEXT_BEAUTIFY_COPY_ID" val="1026"/>
  <p:tag name="KSO_WM_BEAUTIFY_FLAG" val=""/>
  <p:tag name="KSO_WM_UNIT_PLACING_PICTURE_USER_RELATIVERECTANGLE" val="{&quot;bottom&quot;:0,&quot;left&quot;:0,&quot;right&quot;:0,&quot;top&quot;:0}"/>
  <p:tag name="KSO_WM_UNIT_PLACING_PICTURE_COLLAGE_RELATIVERECTANGLE" val="{&quot;bottom&quot;:0.0020871118416660875,&quot;left&quot;:0,&quot;right&quot;:0,&quot;top&quot;:0.0020871118416660875}"/>
  <p:tag name="KSO_WM_UNIT_PLACING_PICTURE_COLLAGE_VIEWPORT" val="{&quot;height&quot;:2885.3333333333335,&quot;width&quot;:3885.6666666666665}"/>
  <p:tag name="KSO_WM_UNIT_PLACING_PICTURE_INFO" val="{&quot;code&quot;:&quot;[1]&quot;,&quot;full_picture&quot;:false,&quot;last_crop_picture&quot;:&quot;[1]&quot;,&quot;scheme&quot;:&quot;9-1&quot;,&quot;spacing&quot;:5}"/>
  <p:tag name="KSO_WM_UNIT_PLACING_PICTURE" val="231313.066"/>
  <p:tag name="KSO_WM_UNIT_INDEX" val=""/>
  <p:tag name="KSO_WM_UNIT_ID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121.9803087939135,&quot;width&quot;:1936.8757298610035}"/>
  <p:tag name="KSO_WM_UNIT_PLACING_PICTURE_USER_RELATIVERECTANGLE" val="{&quot;bottom&quot;:0,&quot;left&quot;:0,&quot;right&quot;:0,&quot;top&quot;:0}"/>
  <p:tag name="KSO_WM_UNIT_PLACING_PICTURE_COLLAGE_RELATIVERECTANGLE" val="{&quot;bottom&quot;:0.0020871118416660875,&quot;left&quot;:0,&quot;right&quot;:0,&quot;top&quot;:0.0020871118416660875}"/>
  <p:tag name="KSO_WM_UNIT_PLACING_PICTURE_COLLAGE_VIEWPORT" val="{&quot;height&quot;:2885.3333333333335,&quot;width&quot;:3885.6666666666665}"/>
  <p:tag name="KSO_WM_UNIT_PLACING_PICTURE_INFO" val="{&quot;code&quot;:&quot;[1]&quot;,&quot;full_picture&quot;:false,&quot;last_crop_picture&quot;:&quot;[1]&quot;,&quot;scheme&quot;:&quot;9-1&quot;,&quot;spacing&quot;:5}"/>
  <p:tag name="KSO_WM_UNIT_PLACING_PICTURE" val="231313.066"/>
  <p:tag name="KSO_WM_UNIT_INDEX" val=""/>
  <p:tag name="KSO_WM_UNIT_ID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121.9803087939135,&quot;width&quot;:1936.8757298610035}"/>
  <p:tag name="KSO_WM_UNIT_PLACING_PICTURE_USER_RELATIVERECTANGLE" val="{&quot;bottom&quot;:0,&quot;left&quot;:0,&quot;right&quot;:0,&quot;top&quot;:0}"/>
  <p:tag name="KSO_WM_UNIT_PLACING_PICTURE_COLLAGE_RELATIVERECTANGLE" val="{&quot;bottom&quot;:0.0004482776612783179,&quot;left&quot;:0,&quot;right&quot;:0,&quot;top&quot;:0.0004482776612783179}"/>
  <p:tag name="KSO_WM_UNIT_PLACING_PICTURE_COLLAGE_VIEWPORT" val="{&quot;height&quot;:2885.3333333333335,&quot;width&quot;:3885.6666666666665}"/>
  <p:tag name="KSO_WM_UNIT_PLACING_PICTURE_INFO" val="{&quot;code&quot;:&quot;[1]&quot;,&quot;full_picture&quot;:false,&quot;last_crop_picture&quot;:&quot;[1]&quot;,&quot;scheme&quot;:&quot;9-1&quot;,&quot;spacing&quot;:5}"/>
  <p:tag name="KSO_WM_UNIT_PLACING_PICTURE" val="231313.066"/>
  <p:tag name="KSO_WM_UNIT_INDEX" val=""/>
  <p:tag name="KSO_WM_UNIT_ID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121.9803087939135,&quot;width&quot;:1936.8757298610035}"/>
  <p:tag name="KSO_WM_UNIT_PLACING_PICTURE_USER_RELATIVERECTANGLE" val="{&quot;bottom&quot;:0,&quot;left&quot;:0.06985,&quot;right&quot;:0.07756,&quot;top&quot;:0}"/>
  <p:tag name="KSO_WM_UNIT_PLACING_PICTURE_COLLAGE_RELATIVERECTANGLE" val="{&quot;bottom&quot;:0,&quot;left&quot;:0.06806309035435108,&quot;right&quot;:0.0757730903543511,&quot;top&quot;:0}"/>
  <p:tag name="KSO_WM_UNIT_PLACING_PICTURE_COLLAGE_VIEWPORT" val="{&quot;height&quot;:2885.3333333333335,&quot;width&quot;:3885.6666666666665}"/>
  <p:tag name="KSO_WM_UNIT_PLACING_PICTURE_INFO" val="{&quot;code&quot;:&quot;[1]&quot;,&quot;full_picture&quot;:false,&quot;last_crop_picture&quot;:&quot;[1]&quot;,&quot;scheme&quot;:&quot;9-1&quot;,&quot;spacing&quot;:5}"/>
  <p:tag name="KSO_WM_UNIT_PLACING_PICTURE" val="231313.066"/>
  <p:tag name="KSO_WM_UNIT_INDEX" val=""/>
  <p:tag name="KSO_WM_UNIT_ID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121.9803087939135,&quot;width&quot;:1936.8757298610035}"/>
  <p:tag name="KSO_WM_UNIT_PLACING_PICTURE_USER_RELATIVERECTANGLE" val="{&quot;bottom&quot;:0.40826,&quot;left&quot;:0.0015,&quot;right&quot;:0,&quot;top&quot;:0.07101}"/>
  <p:tag name="KSO_WM_UNIT_PLACING_PICTURE_COLLAGE_RELATIVERECTANGLE" val="{&quot;bottom&quot;:0.40895732022965525,&quot;left&quot;:0,&quot;right&quot;:0,&quot;top&quot;:0.07170732022965527}"/>
  <p:tag name="KSO_WM_UNIT_PLACING_PICTURE_COLLAGE_VIEWPORT" val="{&quot;height&quot;:2885.3333333333335,&quot;width&quot;:3885.6666666666665}"/>
  <p:tag name="KSO_WM_UNIT_PLACING_PICTURE_INFO" val="{&quot;code&quot;:&quot;[1]&quot;,&quot;full_picture&quot;:false,&quot;last_crop_picture&quot;:&quot;[1]&quot;,&quot;scheme&quot;:&quot;9-1&quot;,&quot;spacing&quot;:5}"/>
  <p:tag name="KSO_WM_UNIT_PLACING_PICTURE" val="231313.066"/>
  <p:tag name="KSO_WM_UNIT_INDEX" val=""/>
  <p:tag name="KSO_WM_UNIT_ID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121.9803087939135,&quot;width&quot;:1936.8757298610035}"/>
  <p:tag name="KSO_WM_UNIT_PLACING_PICTURE_USER_RELATIVERECTANGLE" val="{&quot;bottom&quot;:0,&quot;left&quot;:0,&quot;right&quot;:0,&quot;top&quot;:0}"/>
  <p:tag name="KSO_WM_UNIT_PLACING_PICTURE_COLLAGE_RELATIVERECTANGLE" val="{&quot;bottom&quot;:0.0020871118416660875,&quot;left&quot;:0,&quot;right&quot;:0,&quot;top&quot;:0.0020871118416660875}"/>
  <p:tag name="KSO_WM_UNIT_PLACING_PICTURE_COLLAGE_VIEWPORT" val="{&quot;height&quot;:2885.3333333333335,&quot;width&quot;:3885.6666666666665}"/>
  <p:tag name="KSO_WM_UNIT_PLACING_PICTURE_INFO" val="{&quot;code&quot;:&quot;[1]&quot;,&quot;full_picture&quot;:false,&quot;last_crop_picture&quot;:&quot;[1]&quot;,&quot;scheme&quot;:&quot;9-1&quot;,&quot;spacing&quot;:5}"/>
  <p:tag name="KSO_WM_UNIT_PLACING_PICTURE" val="231313.066"/>
  <p:tag name="KSO_WM_UNIT_INDEX" val=""/>
  <p:tag name="KSO_WM_UNIT_ID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121.9803087939135,&quot;width&quot;:1936.8757298610035}"/>
  <p:tag name="KSO_WM_UNIT_PLACING_PICTURE_USER_RELATIVERECTANGLE" val="{&quot;bottom&quot;:0.21917,&quot;left&quot;:0,&quot;right&quot;:0,&quot;top&quot;:0.3201}"/>
  <p:tag name="KSO_WM_UNIT_PLACING_PICTURE_COLLAGE_RELATIVERECTANGLE" val="{&quot;bottom&quot;:0.22013159503881077,&quot;left&quot;:0,&quot;right&quot;:0,&quot;top&quot;:0.32106159503881077}"/>
  <p:tag name="KSO_WM_UNIT_PLACING_PICTURE_COLLAGE_VIEWPORT" val="{&quot;height&quot;:2885.3333333333335,&quot;width&quot;:3885.6666666666665}"/>
  <p:tag name="KSO_WM_UNIT_PLACING_PICTURE_INFO" val="{&quot;code&quot;:&quot;[1]&quot;,&quot;full_picture&quot;:false,&quot;last_crop_picture&quot;:&quot;[1]&quot;,&quot;scheme&quot;:&quot;9-1&quot;,&quot;spacing&quot;:5}"/>
  <p:tag name="KSO_WM_UNIT_PLACING_PICTURE" val="231313.066"/>
  <p:tag name="KSO_WM_UNIT_INDEX" val=""/>
  <p:tag name="KSO_WM_UNIT_ID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121.9803087939135,&quot;width&quot;:1936.8757298610035}"/>
  <p:tag name="KSO_WM_UNIT_PLACING_PICTURE_USER_RELATIVERECTANGLE" val="{&quot;bottom&quot;:0,&quot;left&quot;:0,&quot;right&quot;:0,&quot;top&quot;:0}"/>
  <p:tag name="KSO_WM_UNIT_PLACING_PICTURE_COLLAGE_RELATIVERECTANGLE" val="{&quot;bottom&quot;:0.0006644348886139446,&quot;left&quot;:0,&quot;right&quot;:0,&quot;top&quot;:0.0006644348886139446}"/>
  <p:tag name="KSO_WM_UNIT_PLACING_PICTURE_COLLAGE_VIEWPORT" val="{&quot;height&quot;:2885.3333333333335,&quot;width&quot;:3885.6666666666665}"/>
  <p:tag name="KSO_WM_UNIT_PLACING_PICTURE_INFO" val="{&quot;code&quot;:&quot;[1]&quot;,&quot;full_picture&quot;:false,&quot;last_crop_picture&quot;:&quot;[1]&quot;,&quot;scheme&quot;:&quot;9-1&quot;,&quot;spacing&quot;:5}"/>
  <p:tag name="KSO_WM_UNIT_PLACING_PICTURE" val="231313.066"/>
  <p:tag name="KSO_WM_UNIT_INDEX" val=""/>
  <p:tag name="KSO_WM_UNIT_ID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2925,&quot;width&quot;:3917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09527"/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4"/>
  <p:tag name="KSO_WM_SLIDE_INDEX" val="1"/>
  <p:tag name="KSO_WM_TAG_VERSION" val="1.0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24T09:33:27&quot;,&quot;maxSize&quot;:{&quot;size1&quot;:2.310280974926772},&quot;minSize&quot;:{&quot;size1&quot;:2.310280974926772},&quot;normalSize&quot;:{&quot;size1&quot;:2.310280974926772},&quot;subLayout&quot;:[{&quot;id&quot;:&quot;2023-08-24T09:33:27&quot;,&quot;type&quot;:0},{&quot;id&quot;:&quot;2023-08-24T09:33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6296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1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1_3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1_4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1_5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1_6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f*1_1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UNIT_PRESET_TEXT" val="点击此处添加正文，文字是您思想的提炼，请简要的阐述您的观点。"/>
  <p:tag name="KSO_WM_UNIT_NOCLEAR" val="0"/>
  <p:tag name="KSO_WM_UNIT_VALUE" val="36"/>
  <p:tag name="KSO_WM_DIAGRAM_GROUP_CODE" val="m1-1"/>
  <p:tag name="KSO_WM_UNIT_TYPE" val="m_h_f"/>
  <p:tag name="KSO_WM_UNIT_INDEX" val="1_1_1"/>
  <p:tag name="KSO_WM_UNIT_SUBTYPE" val="a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2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2_3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2_4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2_5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2_6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4_3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3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3_3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3_4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3_5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4_6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4_7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f*1_2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UNIT_PRESET_TEXT" val="点击此处添加正文，文字是您思想的提炼，请简要的阐述您的观点。"/>
  <p:tag name="KSO_WM_UNIT_NOCLEAR" val="0"/>
  <p:tag name="KSO_WM_UNIT_VALUE" val="36"/>
  <p:tag name="KSO_WM_DIAGRAM_GROUP_CODE" val="m1-1"/>
  <p:tag name="KSO_WM_UNIT_TYPE" val="m_h_f"/>
  <p:tag name="KSO_WM_UNIT_INDEX" val="1_2_1"/>
  <p:tag name="KSO_WM_UNIT_SUBTYPE" val="a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f*1_3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UNIT_PRESET_TEXT" val="点击此处添加正文，文字是您思想的提炼，请简要的阐述您的观点。"/>
  <p:tag name="KSO_WM_UNIT_NOCLEAR" val="0"/>
  <p:tag name="KSO_WM_UNIT_VALUE" val="36"/>
  <p:tag name="KSO_WM_DIAGRAM_GROUP_CODE" val="m1-1"/>
  <p:tag name="KSO_WM_UNIT_TYPE" val="m_h_f"/>
  <p:tag name="KSO_WM_UNIT_INDEX" val="1_3_1"/>
  <p:tag name="KSO_WM_UNIT_SUBTYPE" val="a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f*1_4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UNIT_PRESET_TEXT" val="点击此处添加正文，文字是您思想的提炼，请简要的阐述您的观点。"/>
  <p:tag name="KSO_WM_UNIT_NOCLEAR" val="0"/>
  <p:tag name="KSO_WM_UNIT_VALUE" val="36"/>
  <p:tag name="KSO_WM_DIAGRAM_GROUP_CODE" val="m1-1"/>
  <p:tag name="KSO_WM_UNIT_TYPE" val="m_h_f"/>
  <p:tag name="KSO_WM_UNIT_INDEX" val="1_4_1"/>
  <p:tag name="KSO_WM_UNIT_SUBTYPE" val="a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1_7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7"/>
  <p:tag name="KSO_WM_UNIT_LINE_FORE_SCHEMECOLOR_INDEX_BRIGHTNESS" val="-0.15"/>
  <p:tag name="KSO_WM_UNIT_LINE_FORE_SCHEMECOLOR_INDEX" val="14"/>
  <p:tag name="KSO_WM_UNIT_LINE_FILL_TYPE" val="2"/>
  <p:tag name="KSO_WM_UNIT_USESOURCEFORMAT_APPLY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1_8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2_7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7"/>
  <p:tag name="KSO_WM_UNIT_LINE_FORE_SCHEMECOLOR_INDEX_BRIGHTNESS" val="-0.15"/>
  <p:tag name="KSO_WM_UNIT_LINE_FORE_SCHEMECOLOR_INDEX" val="14"/>
  <p:tag name="KSO_WM_UNIT_LINE_FILL_TYPE" val="2"/>
  <p:tag name="KSO_WM_UNIT_USESOURCEFORMAT_APPLY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2_8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3_6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6"/>
  <p:tag name="KSO_WM_UNIT_LINE_FORE_SCHEMECOLOR_INDEX_BRIGHTNESS" val="-0.15"/>
  <p:tag name="KSO_WM_UNIT_LINE_FORE_SCHEMECOLOR_INDEX" val="14"/>
  <p:tag name="KSO_WM_UNIT_LINE_FILL_TYPE" val="2"/>
  <p:tag name="KSO_WM_UNIT_USESOURCEFORMAT_APPLY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3_7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4_8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8"/>
  <p:tag name="KSO_WM_UNIT_LINE_FORE_SCHEMECOLOR_INDEX_BRIGHTNESS" val="-0.15"/>
  <p:tag name="KSO_WM_UNIT_LINE_FORE_SCHEMECOLOR_INDEX" val="14"/>
  <p:tag name="KSO_WM_UNIT_LINE_FILL_TYPE" val="2"/>
  <p:tag name="KSO_WM_UNIT_USESOURCEFORMAT_APPLY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4_9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a*1_2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UNIT_ISCONTENTSTITLE" val="0"/>
  <p:tag name="KSO_WM_UNIT_PRESET_TEXT" val="流程名称"/>
  <p:tag name="KSO_WM_UNIT_NOCLEAR" val="0"/>
  <p:tag name="KSO_WM_UNIT_VALUE" val="7"/>
  <p:tag name="KSO_WM_DIAGRAM_GROUP_CODE" val="m1-1"/>
  <p:tag name="KSO_WM_UNIT_TYPE" val="m_h_a"/>
  <p:tag name="KSO_WM_UNIT_INDEX" val="1_2_1"/>
  <p:tag name="KSO_WM_UNIT_ISNUMDGMTITLE" val="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a*1_1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UNIT_ISCONTENTSTITLE" val="0"/>
  <p:tag name="KSO_WM_UNIT_PRESET_TEXT" val="流程名称"/>
  <p:tag name="KSO_WM_UNIT_NOCLEAR" val="0"/>
  <p:tag name="KSO_WM_UNIT_VALUE" val="7"/>
  <p:tag name="KSO_WM_DIAGRAM_GROUP_CODE" val="m1-1"/>
  <p:tag name="KSO_WM_UNIT_TYPE" val="m_h_a"/>
  <p:tag name="KSO_WM_UNIT_INDEX" val="1_1_1"/>
  <p:tag name="KSO_WM_UNIT_ISNUMDGMTITLE" val="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a*1_3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UNIT_ISCONTENTSTITLE" val="0"/>
  <p:tag name="KSO_WM_UNIT_PRESET_TEXT" val="流程名称"/>
  <p:tag name="KSO_WM_UNIT_NOCLEAR" val="0"/>
  <p:tag name="KSO_WM_UNIT_VALUE" val="7"/>
  <p:tag name="KSO_WM_DIAGRAM_GROUP_CODE" val="m1-1"/>
  <p:tag name="KSO_WM_UNIT_TYPE" val="m_h_a"/>
  <p:tag name="KSO_WM_UNIT_INDEX" val="1_3_1"/>
  <p:tag name="KSO_WM_UNIT_ISNUMDGMTITLE" val="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4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4_4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i*1_4_5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971_3*m_h_a*1_4_1"/>
  <p:tag name="KSO_WM_TEMPLATE_CATEGORY" val="diagram"/>
  <p:tag name="KSO_WM_TEMPLATE_INDEX" val="20213971"/>
  <p:tag name="KSO_WM_UNIT_LAYERLEVEL" val="1_1_1"/>
  <p:tag name="KSO_WM_TAG_VERSION" val="1.0"/>
  <p:tag name="KSO_WM_BEAUTIFY_FLAG" val="#wm#"/>
  <p:tag name="KSO_WM_UNIT_ISCONTENTSTITLE" val="0"/>
  <p:tag name="KSO_WM_UNIT_PRESET_TEXT" val="流程名称"/>
  <p:tag name="KSO_WM_UNIT_NOCLEAR" val="0"/>
  <p:tag name="KSO_WM_UNIT_VALUE" val="7"/>
  <p:tag name="KSO_WM_DIAGRAM_GROUP_CODE" val="m1-1"/>
  <p:tag name="KSO_WM_UNIT_TYPE" val="m_h_a"/>
  <p:tag name="KSO_WM_UNIT_INDEX" val="1_4_1"/>
  <p:tag name="KSO_WM_UNIT_ISNUMDGMTITLE" val="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0*56"/>
  <p:tag name="TABLE_ENDDRAG_RECT" val="31*425*391*5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52*348"/>
  <p:tag name="TABLE_ENDDRAG_RECT" val="52*80*752*34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9101"/>
  <p:tag name="KSO_WM_TAG_VERSION" val="1.0"/>
  <p:tag name="KSO_WM_UNIT_TYPE" val="a"/>
  <p:tag name="KSO_WM_UNIT_INDEX" val="1"/>
  <p:tag name="KSO_WM_UNIT_ID" val="custom20189101_6*a*1"/>
  <p:tag name="KSO_WM_UNIT_LAYERLEVEL" val="1"/>
  <p:tag name="KSO_WM_UNIT_VALUE" val="7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Title Her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3596,&quot;width&quot;:6894}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9"/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2570,&quot;width&quot;:3792}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2560,&quot;width&quot;:3509}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-0.25"/>
  <p:tag name="KSO_WM_UNIT_FILL_FORE_SCHEMECOLOR_INDEX" val="5"/>
  <p:tag name="KSO_WM_UNIT_FILL_TYPE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05"/>
  <p:tag name="KSO_WM_UNIT_LINE_FORE_SCHEMECOLOR_INDEX" val="13"/>
  <p:tag name="KSO_WM_UNIT_LINE_FILL_TYPE" val="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05"/>
  <p:tag name="KSO_WM_UNIT_LINE_FORE_SCHEMECOLOR_INDEX" val="13"/>
  <p:tag name="KSO_WM_UNIT_LINE_FILL_TYPE" val="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05"/>
  <p:tag name="KSO_WM_UNIT_LINE_FORE_SCHEMECOLOR_INDEX" val="13"/>
  <p:tag name="KSO_WM_UNIT_LINE_FILL_TYPE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"/>
  <p:tag name="KSO_WM_UNIT_LINE_FORE_SCHEMECOLOR_INDEX" val="13"/>
  <p:tag name="KSO_WM_UNIT_LINE_FILL_TYPE" val="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05"/>
  <p:tag name="KSO_WM_UNIT_LINE_FORE_SCHEMECOLOR_INDEX" val="13"/>
  <p:tag name="KSO_WM_UNIT_LINE_FILL_TYPE" val="2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05"/>
  <p:tag name="KSO_WM_UNIT_LINE_FORE_SCHEMECOLOR_INDEX" val="13"/>
  <p:tag name="KSO_WM_UNIT_LINE_FILL_TYPE" val="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05"/>
  <p:tag name="KSO_WM_UNIT_LINE_FORE_SCHEMECOLOR_INDEX" val="13"/>
  <p:tag name="KSO_WM_UNIT_LINE_FILL_TYPE" val="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05"/>
  <p:tag name="KSO_WM_UNIT_LINE_FORE_SCHEMECOLOR_INDEX" val="13"/>
  <p:tag name="KSO_WM_UNIT_LINE_FILL_TYPE" val="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35"/>
  <p:tag name="KSO_WM_UNIT_LINE_FORE_SCHEMECOLOR_INDEX" val="14"/>
  <p:tag name="KSO_WM_UNIT_LINE_FILL_TYPE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35"/>
  <p:tag name="KSO_WM_UNIT_LINE_FORE_SCHEMECOLOR_INDEX" val="14"/>
  <p:tag name="KSO_WM_UNIT_LINE_FILL_TYPE" val="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35"/>
  <p:tag name="KSO_WM_UNIT_LINE_FORE_SCHEMECOLOR_INDEX" val="14"/>
  <p:tag name="KSO_WM_UNIT_LINE_FILL_TYP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10、11、14、18、20、24、30、32、35、37、43、48、51、52"/>
  <p:tag name="KSO_WM_TEMPLATE_SUBCATEGORY" val="0"/>
  <p:tag name="KSO_WM_TEMPLATE_MASTER_TYPE" val="1"/>
  <p:tag name="KSO_WM_TEMPLATE_COLOR_TYPE" val="0"/>
  <p:tag name="KSO_WM_TAG_VERSION" val="1.0"/>
  <p:tag name="KSO_WM_BEAUTIFY_FLAG" val="#wm#"/>
  <p:tag name="KSO_WM_TEMPLATE_CATEGORY" val="custom"/>
  <p:tag name="KSO_WM_TEMPLATE_INDEX" val="2016296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B1C1DD"/>
      </a:dk2>
      <a:lt2>
        <a:srgbClr val="FFFFFF"/>
      </a:lt2>
      <a:accent1>
        <a:srgbClr val="3B5686"/>
      </a:accent1>
      <a:accent2>
        <a:srgbClr val="726175"/>
      </a:accent2>
      <a:accent3>
        <a:srgbClr val="9A6C63"/>
      </a:accent3>
      <a:accent4>
        <a:srgbClr val="BD774E"/>
      </a:accent4>
      <a:accent5>
        <a:srgbClr val="DE8335"/>
      </a:accent5>
      <a:accent6>
        <a:srgbClr val="FF8F00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PS">
  <a:themeElements>
    <a:clrScheme name="">
      <a:dk1>
        <a:srgbClr val="000000"/>
      </a:dk1>
      <a:lt1>
        <a:srgbClr val="FFFFFF"/>
      </a:lt1>
      <a:dk2>
        <a:srgbClr val="313D53"/>
      </a:dk2>
      <a:lt2>
        <a:srgbClr val="3F4D69"/>
      </a:lt2>
      <a:accent1>
        <a:srgbClr val="DAE3ED"/>
      </a:accent1>
      <a:accent2>
        <a:srgbClr val="ACD1F2"/>
      </a:accent2>
      <a:accent3>
        <a:srgbClr val="4B85C5"/>
      </a:accent3>
      <a:accent4>
        <a:srgbClr val="5583AF"/>
      </a:accent4>
      <a:accent5>
        <a:srgbClr val="CD7400"/>
      </a:accent5>
      <a:accent6>
        <a:srgbClr val="E8AF18"/>
      </a:accent6>
      <a:hlink>
        <a:srgbClr val="0563C1"/>
      </a:hlink>
      <a:folHlink>
        <a:srgbClr val="954F72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1954</Words>
  <Application>Microsoft Office PowerPoint</Application>
  <PresentationFormat>Widescreen</PresentationFormat>
  <Paragraphs>436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Iskoola Pota</vt:lpstr>
      <vt:lpstr>Microsoft YaHei UI</vt:lpstr>
      <vt:lpstr>MS PGothic</vt:lpstr>
      <vt:lpstr>OPPOSans-R</vt:lpstr>
      <vt:lpstr>Yu Gothic UI Semibold</vt:lpstr>
      <vt:lpstr>DengXian</vt:lpstr>
      <vt:lpstr>DengXian</vt:lpstr>
      <vt:lpstr>等线 Light</vt:lpstr>
      <vt:lpstr>黑体</vt:lpstr>
      <vt:lpstr>宋体</vt:lpstr>
      <vt:lpstr>微软雅黑</vt:lpstr>
      <vt:lpstr>Arial</vt:lpstr>
      <vt:lpstr>Arial Black</vt:lpstr>
      <vt:lpstr>Arial Narrow</vt:lpstr>
      <vt:lpstr>Calibri</vt:lpstr>
      <vt:lpstr>Calibri Light</vt:lpstr>
      <vt:lpstr>Cambria Math</vt:lpstr>
      <vt:lpstr>Impact</vt:lpstr>
      <vt:lpstr>Segoe UI</vt:lpstr>
      <vt:lpstr>Symbol</vt:lpstr>
      <vt:lpstr>Times New Roman</vt:lpstr>
      <vt:lpstr>Wingdings</vt:lpstr>
      <vt:lpstr>Office 主题</vt:lpstr>
      <vt:lpstr>自定义设计方案</vt:lpstr>
      <vt:lpstr>1_WPS</vt:lpstr>
      <vt:lpstr> IHEP and its large scientific facilities</vt:lpstr>
      <vt:lpstr>PowerPoint Presentation</vt:lpstr>
      <vt:lpstr>Organization</vt:lpstr>
      <vt:lpstr>PowerPoint Presentation</vt:lpstr>
      <vt:lpstr>Human Resources</vt:lpstr>
      <vt:lpstr>Education</vt:lpstr>
      <vt:lpstr>IHEP Funding</vt:lpstr>
      <vt:lpstr>Scientific Output: Publications</vt:lpstr>
      <vt:lpstr>Technology Output：Patents</vt:lpstr>
      <vt:lpstr>PowerPoint Presentation</vt:lpstr>
      <vt:lpstr>Large Science Facilities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Energy Photon Source (HEPS)</vt:lpstr>
      <vt:lpstr>Accelerator key technology R&amp;D platform </vt:lpstr>
      <vt:lpstr>Technology transfer: products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wangyf</dc:creator>
  <cp:lastModifiedBy>liyuhui</cp:lastModifiedBy>
  <cp:revision>320</cp:revision>
  <dcterms:created xsi:type="dcterms:W3CDTF">2019-06-19T02:08:00Z</dcterms:created>
  <dcterms:modified xsi:type="dcterms:W3CDTF">2024-10-14T00:52:33Z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BB77F7B4B8394D949E3F6C8B71F4B262_13</vt:lpwstr>
  </property>
</Properties>
</file>